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54"/>
  </p:notesMasterIdLst>
  <p:handoutMasterIdLst>
    <p:handoutMasterId r:id="rId55"/>
  </p:handoutMasterIdLst>
  <p:sldIdLst>
    <p:sldId id="262" r:id="rId3"/>
    <p:sldId id="263" r:id="rId4"/>
    <p:sldId id="265" r:id="rId5"/>
    <p:sldId id="267" r:id="rId6"/>
    <p:sldId id="268" r:id="rId7"/>
    <p:sldId id="272" r:id="rId8"/>
    <p:sldId id="273" r:id="rId9"/>
    <p:sldId id="275" r:id="rId10"/>
    <p:sldId id="276" r:id="rId11"/>
    <p:sldId id="278" r:id="rId12"/>
    <p:sldId id="277" r:id="rId13"/>
    <p:sldId id="279" r:id="rId14"/>
    <p:sldId id="304" r:id="rId15"/>
    <p:sldId id="305" r:id="rId16"/>
    <p:sldId id="306" r:id="rId17"/>
    <p:sldId id="307" r:id="rId18"/>
    <p:sldId id="308" r:id="rId19"/>
    <p:sldId id="309" r:id="rId20"/>
    <p:sldId id="310" r:id="rId21"/>
    <p:sldId id="311" r:id="rId22"/>
    <p:sldId id="312" r:id="rId23"/>
    <p:sldId id="313" r:id="rId24"/>
    <p:sldId id="315" r:id="rId25"/>
    <p:sldId id="314" r:id="rId26"/>
    <p:sldId id="316" r:id="rId27"/>
    <p:sldId id="317" r:id="rId28"/>
    <p:sldId id="318" r:id="rId29"/>
    <p:sldId id="319" r:id="rId30"/>
    <p:sldId id="320" r:id="rId31"/>
    <p:sldId id="321" r:id="rId32"/>
    <p:sldId id="322" r:id="rId33"/>
    <p:sldId id="323" r:id="rId34"/>
    <p:sldId id="324" r:id="rId35"/>
    <p:sldId id="325" r:id="rId36"/>
    <p:sldId id="326" r:id="rId37"/>
    <p:sldId id="344" r:id="rId38"/>
    <p:sldId id="345" r:id="rId39"/>
    <p:sldId id="346" r:id="rId40"/>
    <p:sldId id="347" r:id="rId41"/>
    <p:sldId id="331" r:id="rId42"/>
    <p:sldId id="336" r:id="rId43"/>
    <p:sldId id="348" r:id="rId44"/>
    <p:sldId id="333" r:id="rId45"/>
    <p:sldId id="334" r:id="rId46"/>
    <p:sldId id="335" r:id="rId47"/>
    <p:sldId id="349" r:id="rId48"/>
    <p:sldId id="350" r:id="rId49"/>
    <p:sldId id="356" r:id="rId50"/>
    <p:sldId id="358" r:id="rId51"/>
    <p:sldId id="359" r:id="rId52"/>
    <p:sldId id="360" r:id="rId53"/>
  </p:sldIdLst>
  <p:sldSz cx="12192000" cy="6858000"/>
  <p:notesSz cx="6858000" cy="9144000"/>
  <p:custDataLst>
    <p:tags r:id="rId5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1F1F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2018/3/15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92886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17173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878509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797189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636884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947416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3213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778096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666315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928265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56140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418396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955059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680268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493606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5893209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123461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643040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721792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4162433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725317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564555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070966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2096986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614371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1412247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29561320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783743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40094149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817950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37</a:t>
            </a:fld>
            <a:endParaRPr lang="zh-CN" altLang="en-US"/>
          </a:p>
        </p:txBody>
      </p:sp>
    </p:spTree>
    <p:extLst>
      <p:ext uri="{BB962C8B-B14F-4D97-AF65-F5344CB8AC3E}">
        <p14:creationId xmlns:p14="http://schemas.microsoft.com/office/powerpoint/2010/main" val="5101782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15852546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3156262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417174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2540578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17864919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42</a:t>
            </a:fld>
            <a:endParaRPr lang="zh-CN" altLang="en-US"/>
          </a:p>
        </p:txBody>
      </p:sp>
    </p:spTree>
    <p:extLst>
      <p:ext uri="{BB962C8B-B14F-4D97-AF65-F5344CB8AC3E}">
        <p14:creationId xmlns:p14="http://schemas.microsoft.com/office/powerpoint/2010/main" val="6495647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5236530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44</a:t>
            </a:fld>
            <a:endParaRPr lang="zh-CN" altLang="en-US"/>
          </a:p>
        </p:txBody>
      </p:sp>
    </p:spTree>
    <p:extLst>
      <p:ext uri="{BB962C8B-B14F-4D97-AF65-F5344CB8AC3E}">
        <p14:creationId xmlns:p14="http://schemas.microsoft.com/office/powerpoint/2010/main" val="37363318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45</a:t>
            </a:fld>
            <a:endParaRPr lang="zh-CN" altLang="en-US"/>
          </a:p>
        </p:txBody>
      </p:sp>
    </p:spTree>
    <p:extLst>
      <p:ext uri="{BB962C8B-B14F-4D97-AF65-F5344CB8AC3E}">
        <p14:creationId xmlns:p14="http://schemas.microsoft.com/office/powerpoint/2010/main" val="16020653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46</a:t>
            </a:fld>
            <a:endParaRPr lang="zh-CN" altLang="en-US"/>
          </a:p>
        </p:txBody>
      </p:sp>
    </p:spTree>
    <p:extLst>
      <p:ext uri="{BB962C8B-B14F-4D97-AF65-F5344CB8AC3E}">
        <p14:creationId xmlns:p14="http://schemas.microsoft.com/office/powerpoint/2010/main" val="14096954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47</a:t>
            </a:fld>
            <a:endParaRPr lang="zh-CN" altLang="en-US"/>
          </a:p>
        </p:txBody>
      </p:sp>
    </p:spTree>
    <p:extLst>
      <p:ext uri="{BB962C8B-B14F-4D97-AF65-F5344CB8AC3E}">
        <p14:creationId xmlns:p14="http://schemas.microsoft.com/office/powerpoint/2010/main" val="2469157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48</a:t>
            </a:fld>
            <a:endParaRPr lang="zh-CN" altLang="en-US"/>
          </a:p>
        </p:txBody>
      </p:sp>
    </p:spTree>
    <p:extLst>
      <p:ext uri="{BB962C8B-B14F-4D97-AF65-F5344CB8AC3E}">
        <p14:creationId xmlns:p14="http://schemas.microsoft.com/office/powerpoint/2010/main" val="21990318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49</a:t>
            </a:fld>
            <a:endParaRPr lang="zh-CN" altLang="en-US"/>
          </a:p>
        </p:txBody>
      </p:sp>
    </p:spTree>
    <p:extLst>
      <p:ext uri="{BB962C8B-B14F-4D97-AF65-F5344CB8AC3E}">
        <p14:creationId xmlns:p14="http://schemas.microsoft.com/office/powerpoint/2010/main" val="2694665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4617102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50</a:t>
            </a:fld>
            <a:endParaRPr lang="zh-CN" altLang="en-US"/>
          </a:p>
        </p:txBody>
      </p:sp>
    </p:spTree>
    <p:extLst>
      <p:ext uri="{BB962C8B-B14F-4D97-AF65-F5344CB8AC3E}">
        <p14:creationId xmlns:p14="http://schemas.microsoft.com/office/powerpoint/2010/main" val="27397921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51</a:t>
            </a:fld>
            <a:endParaRPr lang="zh-CN" altLang="en-US"/>
          </a:p>
        </p:txBody>
      </p:sp>
    </p:spTree>
    <p:extLst>
      <p:ext uri="{BB962C8B-B14F-4D97-AF65-F5344CB8AC3E}">
        <p14:creationId xmlns:p14="http://schemas.microsoft.com/office/powerpoint/2010/main" val="2617383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696625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291093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138621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9188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B83694-BB1D-4084-B00F-7CD1953E59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895" t="1633" r="4689"/>
          <a:stretch/>
        </p:blipFill>
        <p:spPr>
          <a:xfrm>
            <a:off x="-1" y="0"/>
            <a:ext cx="12192001"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微软雅黑" panose="020B0503020204020204" pitchFamily="34" charset="-122"/>
                <a:ea typeface="微软雅黑" panose="020B0503020204020204" pitchFamily="34" charset="-122"/>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Tree>
    <p:extLst>
      <p:ext uri="{BB962C8B-B14F-4D97-AF65-F5344CB8AC3E}">
        <p14:creationId xmlns:p14="http://schemas.microsoft.com/office/powerpoint/2010/main" val="405415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mj-ea"/>
                <a:ea typeface="+mj-ea"/>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Tree>
    <p:extLst>
      <p:ext uri="{BB962C8B-B14F-4D97-AF65-F5344CB8AC3E}">
        <p14:creationId xmlns:p14="http://schemas.microsoft.com/office/powerpoint/2010/main" val="61308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3318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49" r:id="rId2"/>
    <p:sldLayoutId id="2147483654" r:id="rId3"/>
    <p:sldLayoutId id="214748366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354947"/>
      </p:ext>
    </p:extLst>
  </p:cSld>
  <p:clrMap bg1="lt1" tx1="dk1" bg2="lt2" tx2="dk2" accent1="accent1" accent2="accent2" accent3="accent3" accent4="accent4" accent5="accent5" accent6="accent6" hlink="hlink" folHlink="folHlink"/>
  <p:sldLayoutIdLst>
    <p:sldLayoutId id="2147483660"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4">
            <a:extLst>
              <a:ext uri="{FF2B5EF4-FFF2-40B4-BE49-F238E27FC236}">
                <a16:creationId xmlns:a16="http://schemas.microsoft.com/office/drawing/2014/main" id="{CF798732-92AC-4E08-8DEA-2A418EAADFA5}"/>
              </a:ext>
            </a:extLst>
          </p:cNvPr>
          <p:cNvSpPr txBox="1"/>
          <p:nvPr/>
        </p:nvSpPr>
        <p:spPr>
          <a:xfrm>
            <a:off x="6349192" y="2384071"/>
            <a:ext cx="512664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88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聚焦两会</a:t>
            </a:r>
          </a:p>
        </p:txBody>
      </p:sp>
      <p:sp>
        <p:nvSpPr>
          <p:cNvPr id="18" name="TextBox 20">
            <a:extLst>
              <a:ext uri="{FF2B5EF4-FFF2-40B4-BE49-F238E27FC236}">
                <a16:creationId xmlns:a16="http://schemas.microsoft.com/office/drawing/2014/main" id="{F5C0829D-0943-475C-BD27-A03D488DA8C6}"/>
              </a:ext>
            </a:extLst>
          </p:cNvPr>
          <p:cNvSpPr txBox="1"/>
          <p:nvPr/>
        </p:nvSpPr>
        <p:spPr>
          <a:xfrm>
            <a:off x="2358273" y="2405931"/>
            <a:ext cx="4186263" cy="995209"/>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19" name="TextBox 19">
            <a:extLst>
              <a:ext uri="{FF2B5EF4-FFF2-40B4-BE49-F238E27FC236}">
                <a16:creationId xmlns:a16="http://schemas.microsoft.com/office/drawing/2014/main" id="{AD6F1C92-46EA-46C7-9886-F8ACE63514CF}"/>
              </a:ext>
            </a:extLst>
          </p:cNvPr>
          <p:cNvSpPr txBox="1"/>
          <p:nvPr/>
        </p:nvSpPr>
        <p:spPr>
          <a:xfrm>
            <a:off x="2491397" y="3373883"/>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a:extLst>
              <a:ext uri="{FF2B5EF4-FFF2-40B4-BE49-F238E27FC236}">
                <a16:creationId xmlns:a16="http://schemas.microsoft.com/office/drawing/2014/main" id="{01568154-59FB-427B-880B-7278AC9E98BC}"/>
              </a:ext>
            </a:extLst>
          </p:cNvPr>
          <p:cNvCxnSpPr/>
          <p:nvPr/>
        </p:nvCxnSpPr>
        <p:spPr>
          <a:xfrm>
            <a:off x="6544535" y="2603001"/>
            <a:ext cx="0" cy="119878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圆角矩形 13">
            <a:extLst>
              <a:ext uri="{FF2B5EF4-FFF2-40B4-BE49-F238E27FC236}">
                <a16:creationId xmlns:a16="http://schemas.microsoft.com/office/drawing/2014/main" id="{11CBE83C-5978-462C-8C03-A5DD95483D63}"/>
              </a:ext>
            </a:extLst>
          </p:cNvPr>
          <p:cNvSpPr/>
          <p:nvPr/>
        </p:nvSpPr>
        <p:spPr>
          <a:xfrm>
            <a:off x="2792341" y="4173349"/>
            <a:ext cx="6607317" cy="706745"/>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Calibri" panose="020F0502020204030204"/>
                <a:ea typeface="微软雅黑"/>
                <a:cs typeface="+mn-cs"/>
              </a:rPr>
              <a:t>全国政协十三届一次会议</a:t>
            </a:r>
            <a:r>
              <a:rPr kumimoji="0" lang="en-US" altLang="zh-CN" sz="2800" b="0" i="0" u="none" strike="noStrike" kern="0" cap="none" spc="0" normalizeH="0" baseline="0" noProof="0" dirty="0">
                <a:ln>
                  <a:noFill/>
                </a:ln>
                <a:solidFill>
                  <a:srgbClr val="FFFFFF"/>
                </a:solidFill>
                <a:effectLst/>
                <a:uLnTx/>
                <a:uFillTx/>
                <a:latin typeface="Calibri" panose="020F0502020204030204"/>
                <a:ea typeface="微软雅黑"/>
                <a:cs typeface="+mn-cs"/>
              </a:rPr>
              <a:t>·</a:t>
            </a:r>
            <a:r>
              <a:rPr kumimoji="0" lang="zh-CN" altLang="en-US" sz="2800" b="0" i="0" u="none" strike="noStrike" kern="0" cap="none" spc="0" normalizeH="0" baseline="0" noProof="0" dirty="0">
                <a:ln>
                  <a:noFill/>
                </a:ln>
                <a:solidFill>
                  <a:srgbClr val="FFFFFF"/>
                </a:solidFill>
                <a:effectLst/>
                <a:uLnTx/>
                <a:uFillTx/>
                <a:latin typeface="Calibri" panose="020F0502020204030204"/>
                <a:ea typeface="微软雅黑"/>
                <a:cs typeface="+mn-cs"/>
              </a:rPr>
              <a:t>精讲解读</a:t>
            </a:r>
          </a:p>
        </p:txBody>
      </p:sp>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pic>
        <p:nvPicPr>
          <p:cNvPr id="10" name="图片 9">
            <a:extLst>
              <a:ext uri="{FF2B5EF4-FFF2-40B4-BE49-F238E27FC236}">
                <a16:creationId xmlns:a16="http://schemas.microsoft.com/office/drawing/2014/main" id="{2764DE04-6F49-41FA-8998-50C2E2129E5F}"/>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283774" y="2240549"/>
            <a:ext cx="1160591" cy="1160591"/>
          </a:xfrm>
          <a:prstGeom prst="rect">
            <a:avLst/>
          </a:prstGeom>
        </p:spPr>
      </p:pic>
      <p:pic>
        <p:nvPicPr>
          <p:cNvPr id="15" name="陈笠笠 - 红旗颂 (伴奏)">
            <a:hlinkClick r:id="" action="ppaction://media"/>
            <a:extLst>
              <a:ext uri="{FF2B5EF4-FFF2-40B4-BE49-F238E27FC236}">
                <a16:creationId xmlns:a16="http://schemas.microsoft.com/office/drawing/2014/main" id="{E54BC425-0780-4414-891A-5BE9A88777B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219450" y="-828966"/>
            <a:ext cx="609600" cy="609600"/>
          </a:xfrm>
          <a:prstGeom prst="rect">
            <a:avLst/>
          </a:prstGeom>
        </p:spPr>
      </p:pic>
    </p:spTree>
    <p:extLst>
      <p:ext uri="{BB962C8B-B14F-4D97-AF65-F5344CB8AC3E}">
        <p14:creationId xmlns:p14="http://schemas.microsoft.com/office/powerpoint/2010/main" val="4153697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22" presetClass="entr" presetSubtype="8"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wipe(left)">
                                      <p:cBhvr>
                                        <p:cTn id="9" dur="500"/>
                                        <p:tgtEl>
                                          <p:spTgt spid="2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4" presetClass="entr" presetSubtype="10" fill="hold" grpId="0" nodeType="afterEffect">
                                  <p:stCondLst>
                                    <p:cond delay="0"/>
                                  </p:stCondLst>
                                  <p:iterate type="lt">
                                    <p:tmPct val="33333"/>
                                  </p:iterate>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15"/>
                </p:tgtEl>
              </p:cMediaNode>
            </p:audio>
          </p:childTnLst>
        </p:cTn>
      </p:par>
    </p:tnLst>
    <p:bldLst>
      <p:bldP spid="17" grpId="0"/>
      <p:bldP spid="18" grpId="0"/>
      <p:bldP spid="19"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367410E5-B3FC-40CD-B395-6723B4A4D1D5}"/>
              </a:ext>
            </a:extLst>
          </p:cNvPr>
          <p:cNvSpPr txBox="1"/>
          <p:nvPr/>
        </p:nvSpPr>
        <p:spPr>
          <a:xfrm>
            <a:off x="0" y="1162556"/>
            <a:ext cx="12192000" cy="461665"/>
          </a:xfrm>
          <a:prstGeom prst="rect">
            <a:avLst/>
          </a:prstGeom>
          <a:noFill/>
        </p:spPr>
        <p:txBody>
          <a:bodyPr wrap="square" rtlCol="0">
            <a:spAutoFit/>
          </a:bodyPr>
          <a:lstStyle/>
          <a:p>
            <a:pPr lvl="0" algn="ctr" defTabSz="914377"/>
            <a:r>
              <a:rPr lang="zh-CN" altLang="en-US" sz="2400" b="1" dirty="0">
                <a:solidFill>
                  <a:srgbClr val="C7000B"/>
                </a:solidFill>
                <a:latin typeface="微软雅黑" panose="020B0503020204020204" pitchFamily="34" charset="-122"/>
                <a:ea typeface="微软雅黑" panose="020B0503020204020204" pitchFamily="34" charset="-122"/>
              </a:rPr>
              <a:t>★五年来，以习近平同志为核心的中共中央加强对人民政协工作的全面领导★</a:t>
            </a:r>
            <a:endPar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43C06970-9AB9-4E70-83D2-885237B98CE8}"/>
              </a:ext>
            </a:extLst>
          </p:cNvPr>
          <p:cNvGrpSpPr/>
          <p:nvPr/>
        </p:nvGrpSpPr>
        <p:grpSpPr>
          <a:xfrm>
            <a:off x="957686" y="1833746"/>
            <a:ext cx="10277782" cy="1679475"/>
            <a:chOff x="957686" y="1833746"/>
            <a:chExt cx="10277782" cy="1679475"/>
          </a:xfrm>
        </p:grpSpPr>
        <p:sp>
          <p:nvSpPr>
            <p:cNvPr id="6" name="矩形 5">
              <a:extLst>
                <a:ext uri="{FF2B5EF4-FFF2-40B4-BE49-F238E27FC236}">
                  <a16:creationId xmlns:a16="http://schemas.microsoft.com/office/drawing/2014/main" id="{8F35D19B-3CAF-4A71-8BE3-67442235CDEB}"/>
                </a:ext>
              </a:extLst>
            </p:cNvPr>
            <p:cNvSpPr/>
            <p:nvPr/>
          </p:nvSpPr>
          <p:spPr>
            <a:xfrm>
              <a:off x="957686" y="1833746"/>
              <a:ext cx="10277782" cy="167947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7" name="矩形 6">
              <a:extLst>
                <a:ext uri="{FF2B5EF4-FFF2-40B4-BE49-F238E27FC236}">
                  <a16:creationId xmlns:a16="http://schemas.microsoft.com/office/drawing/2014/main" id="{047095D4-AEE4-4D5A-B57D-7BC8E0705C13}"/>
                </a:ext>
              </a:extLst>
            </p:cNvPr>
            <p:cNvSpPr/>
            <p:nvPr/>
          </p:nvSpPr>
          <p:spPr>
            <a:xfrm>
              <a:off x="1132535" y="1896020"/>
              <a:ext cx="9926930" cy="1569660"/>
            </a:xfrm>
            <a:prstGeom prst="rect">
              <a:avLst/>
            </a:prstGeom>
          </p:spPr>
          <p:txBody>
            <a:bodyPr wrap="square">
              <a:spAutoFit/>
            </a:bodyPr>
            <a:lstStyle/>
            <a:p>
              <a:pPr>
                <a:lnSpc>
                  <a:spcPct val="150000"/>
                </a:lnSpc>
              </a:pPr>
              <a:r>
                <a:rPr lang="zh-CN" altLang="en-US" sz="1600" b="1" dirty="0">
                  <a:solidFill>
                    <a:schemeClr val="bg2"/>
                  </a:solidFill>
                  <a:latin typeface="+mn-ea"/>
                  <a:cs typeface="+mn-ea"/>
                  <a:sym typeface="+mn-lt"/>
                </a:rPr>
                <a:t>       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p>
          </p:txBody>
        </p:sp>
      </p:grpSp>
      <p:grpSp>
        <p:nvGrpSpPr>
          <p:cNvPr id="9" name="组合 8">
            <a:extLst>
              <a:ext uri="{FF2B5EF4-FFF2-40B4-BE49-F238E27FC236}">
                <a16:creationId xmlns:a16="http://schemas.microsoft.com/office/drawing/2014/main" id="{864A7A11-A954-48A5-8FE1-3503B197F873}"/>
              </a:ext>
            </a:extLst>
          </p:cNvPr>
          <p:cNvGrpSpPr/>
          <p:nvPr/>
        </p:nvGrpSpPr>
        <p:grpSpPr>
          <a:xfrm>
            <a:off x="957109" y="3837417"/>
            <a:ext cx="10277782" cy="2094151"/>
            <a:chOff x="957686" y="1833746"/>
            <a:chExt cx="10277782" cy="2094151"/>
          </a:xfrm>
        </p:grpSpPr>
        <p:sp>
          <p:nvSpPr>
            <p:cNvPr id="10" name="矩形 9">
              <a:extLst>
                <a:ext uri="{FF2B5EF4-FFF2-40B4-BE49-F238E27FC236}">
                  <a16:creationId xmlns:a16="http://schemas.microsoft.com/office/drawing/2014/main" id="{0D20D505-4F5D-4084-A536-336F359076E2}"/>
                </a:ext>
              </a:extLst>
            </p:cNvPr>
            <p:cNvSpPr/>
            <p:nvPr/>
          </p:nvSpPr>
          <p:spPr>
            <a:xfrm>
              <a:off x="957686" y="1833746"/>
              <a:ext cx="10277782" cy="2094151"/>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11" name="矩形 10">
              <a:extLst>
                <a:ext uri="{FF2B5EF4-FFF2-40B4-BE49-F238E27FC236}">
                  <a16:creationId xmlns:a16="http://schemas.microsoft.com/office/drawing/2014/main" id="{3D0DE712-0B69-478C-BFB2-241C43714ACB}"/>
                </a:ext>
              </a:extLst>
            </p:cNvPr>
            <p:cNvSpPr/>
            <p:nvPr/>
          </p:nvSpPr>
          <p:spPr>
            <a:xfrm>
              <a:off x="1132535" y="1920084"/>
              <a:ext cx="9926930" cy="1938992"/>
            </a:xfrm>
            <a:prstGeom prst="rect">
              <a:avLst/>
            </a:prstGeom>
          </p:spPr>
          <p:txBody>
            <a:bodyPr wrap="square">
              <a:spAutoFit/>
            </a:bodyPr>
            <a:lstStyle/>
            <a:p>
              <a:pPr>
                <a:lnSpc>
                  <a:spcPct val="150000"/>
                </a:lnSpc>
              </a:pPr>
              <a:r>
                <a:rPr lang="zh-CN" altLang="en-US" sz="1600" b="1" dirty="0">
                  <a:solidFill>
                    <a:schemeClr val="bg2"/>
                  </a:solidFill>
                  <a:latin typeface="+mn-ea"/>
                  <a:cs typeface="+mn-ea"/>
                  <a:sym typeface="+mn-lt"/>
                </a:rPr>
                <a:t>       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p>
          </p:txBody>
        </p:sp>
      </p:grpSp>
    </p:spTree>
    <p:extLst>
      <p:ext uri="{BB962C8B-B14F-4D97-AF65-F5344CB8AC3E}">
        <p14:creationId xmlns:p14="http://schemas.microsoft.com/office/powerpoint/2010/main" val="26128356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74" name="Oval 7">
            <a:extLst>
              <a:ext uri="{FF2B5EF4-FFF2-40B4-BE49-F238E27FC236}">
                <a16:creationId xmlns:a16="http://schemas.microsoft.com/office/drawing/2014/main" id="{AC3221BC-B711-4B4C-9A9D-78366E2AD5DA}"/>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endParaRPr>
          </a:p>
        </p:txBody>
      </p:sp>
      <p:sp>
        <p:nvSpPr>
          <p:cNvPr id="75" name="Freeform 34">
            <a:extLst>
              <a:ext uri="{FF2B5EF4-FFF2-40B4-BE49-F238E27FC236}">
                <a16:creationId xmlns:a16="http://schemas.microsoft.com/office/drawing/2014/main" id="{0CDCD2BF-79CD-449B-BDFA-911CAD0852D9}"/>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6" name="Freeform 35">
            <a:extLst>
              <a:ext uri="{FF2B5EF4-FFF2-40B4-BE49-F238E27FC236}">
                <a16:creationId xmlns:a16="http://schemas.microsoft.com/office/drawing/2014/main" id="{2BE2FDBC-6F9A-4931-B249-4BECA91A41EF}"/>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7" name="Freeform 37">
            <a:extLst>
              <a:ext uri="{FF2B5EF4-FFF2-40B4-BE49-F238E27FC236}">
                <a16:creationId xmlns:a16="http://schemas.microsoft.com/office/drawing/2014/main" id="{9E0B4B32-CE16-4826-8F91-9E7022C77E9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8" name="Freeform 39">
            <a:extLst>
              <a:ext uri="{FF2B5EF4-FFF2-40B4-BE49-F238E27FC236}">
                <a16:creationId xmlns:a16="http://schemas.microsoft.com/office/drawing/2014/main" id="{044DEC37-CE29-4876-A6FB-E3E3184D2CAF}"/>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grpSp>
        <p:nvGrpSpPr>
          <p:cNvPr id="79" name="组合 78">
            <a:extLst>
              <a:ext uri="{FF2B5EF4-FFF2-40B4-BE49-F238E27FC236}">
                <a16:creationId xmlns:a16="http://schemas.microsoft.com/office/drawing/2014/main" id="{499B8BCF-238D-4361-91C9-C51B68C8C1FF}"/>
              </a:ext>
            </a:extLst>
          </p:cNvPr>
          <p:cNvGrpSpPr/>
          <p:nvPr/>
        </p:nvGrpSpPr>
        <p:grpSpPr>
          <a:xfrm>
            <a:off x="5352919" y="3311769"/>
            <a:ext cx="612339" cy="536671"/>
            <a:chOff x="5481877" y="3723806"/>
            <a:chExt cx="612339" cy="536669"/>
          </a:xfrm>
        </p:grpSpPr>
        <p:sp>
          <p:nvSpPr>
            <p:cNvPr id="80" name="Oval 32">
              <a:extLst>
                <a:ext uri="{FF2B5EF4-FFF2-40B4-BE49-F238E27FC236}">
                  <a16:creationId xmlns:a16="http://schemas.microsoft.com/office/drawing/2014/main" id="{661AB80B-CE0A-439F-BE05-D9E6421B1047}"/>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endParaRPr>
            </a:p>
          </p:txBody>
        </p:sp>
        <p:sp>
          <p:nvSpPr>
            <p:cNvPr id="81" name="Oval 33">
              <a:extLst>
                <a:ext uri="{FF2B5EF4-FFF2-40B4-BE49-F238E27FC236}">
                  <a16:creationId xmlns:a16="http://schemas.microsoft.com/office/drawing/2014/main" id="{7F136BC7-FEDE-4014-9794-0B95AB315C77}"/>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2" name="TextBox 157">
              <a:extLst>
                <a:ext uri="{FF2B5EF4-FFF2-40B4-BE49-F238E27FC236}">
                  <a16:creationId xmlns:a16="http://schemas.microsoft.com/office/drawing/2014/main" id="{0E0DDEFE-7A60-4F5C-AB57-BF88F0E98AB8}"/>
                </a:ext>
              </a:extLst>
            </p:cNvPr>
            <p:cNvSpPr txBox="1"/>
            <p:nvPr/>
          </p:nvSpPr>
          <p:spPr>
            <a:xfrm>
              <a:off x="5552410" y="3769593"/>
              <a:ext cx="541806"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01</a:t>
              </a:r>
            </a:p>
          </p:txBody>
        </p:sp>
      </p:grpSp>
      <p:grpSp>
        <p:nvGrpSpPr>
          <p:cNvPr id="83" name="组合 82">
            <a:extLst>
              <a:ext uri="{FF2B5EF4-FFF2-40B4-BE49-F238E27FC236}">
                <a16:creationId xmlns:a16="http://schemas.microsoft.com/office/drawing/2014/main" id="{E6AAAC20-9157-43C2-BAB7-369EDDCFB299}"/>
              </a:ext>
            </a:extLst>
          </p:cNvPr>
          <p:cNvGrpSpPr/>
          <p:nvPr/>
        </p:nvGrpSpPr>
        <p:grpSpPr>
          <a:xfrm>
            <a:off x="6281771" y="3311772"/>
            <a:ext cx="572816" cy="536671"/>
            <a:chOff x="6410728" y="3723806"/>
            <a:chExt cx="572816" cy="536669"/>
          </a:xfrm>
        </p:grpSpPr>
        <p:sp>
          <p:nvSpPr>
            <p:cNvPr id="84" name="Oval 38">
              <a:extLst>
                <a:ext uri="{FF2B5EF4-FFF2-40B4-BE49-F238E27FC236}">
                  <a16:creationId xmlns:a16="http://schemas.microsoft.com/office/drawing/2014/main" id="{9B638432-5FE0-4C87-B4EC-B74843B2506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5" name="TextBox 160">
              <a:extLst>
                <a:ext uri="{FF2B5EF4-FFF2-40B4-BE49-F238E27FC236}">
                  <a16:creationId xmlns:a16="http://schemas.microsoft.com/office/drawing/2014/main" id="{363E3D96-FD49-40FB-A6FC-02482BE985D7}"/>
                </a:ext>
              </a:extLst>
            </p:cNvPr>
            <p:cNvSpPr txBox="1"/>
            <p:nvPr/>
          </p:nvSpPr>
          <p:spPr>
            <a:xfrm>
              <a:off x="6446875" y="3792906"/>
              <a:ext cx="536669"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02</a:t>
              </a:r>
            </a:p>
          </p:txBody>
        </p:sp>
      </p:grpSp>
      <p:grpSp>
        <p:nvGrpSpPr>
          <p:cNvPr id="86" name="组合 85">
            <a:extLst>
              <a:ext uri="{FF2B5EF4-FFF2-40B4-BE49-F238E27FC236}">
                <a16:creationId xmlns:a16="http://schemas.microsoft.com/office/drawing/2014/main" id="{C62DA8EE-16D6-4588-BC61-0DE9B9D104D4}"/>
              </a:ext>
            </a:extLst>
          </p:cNvPr>
          <p:cNvGrpSpPr/>
          <p:nvPr/>
        </p:nvGrpSpPr>
        <p:grpSpPr>
          <a:xfrm>
            <a:off x="6281771" y="4096126"/>
            <a:ext cx="572038" cy="536669"/>
            <a:chOff x="6410728" y="4508169"/>
            <a:chExt cx="572038" cy="536669"/>
          </a:xfrm>
        </p:grpSpPr>
        <p:sp>
          <p:nvSpPr>
            <p:cNvPr id="87" name="Oval 40">
              <a:extLst>
                <a:ext uri="{FF2B5EF4-FFF2-40B4-BE49-F238E27FC236}">
                  <a16:creationId xmlns:a16="http://schemas.microsoft.com/office/drawing/2014/main" id="{90E63E24-0A16-441A-8A2D-CE7C72FBE9EF}"/>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8" name="TextBox 163">
              <a:extLst>
                <a:ext uri="{FF2B5EF4-FFF2-40B4-BE49-F238E27FC236}">
                  <a16:creationId xmlns:a16="http://schemas.microsoft.com/office/drawing/2014/main" id="{7EA28D54-FFB2-431A-8B2E-A27578F62990}"/>
                </a:ext>
              </a:extLst>
            </p:cNvPr>
            <p:cNvSpPr txBox="1"/>
            <p:nvPr/>
          </p:nvSpPr>
          <p:spPr>
            <a:xfrm>
              <a:off x="6446877" y="4567891"/>
              <a:ext cx="535889"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03</a:t>
              </a:r>
            </a:p>
          </p:txBody>
        </p:sp>
      </p:grpSp>
      <p:grpSp>
        <p:nvGrpSpPr>
          <p:cNvPr id="89" name="组合 88">
            <a:extLst>
              <a:ext uri="{FF2B5EF4-FFF2-40B4-BE49-F238E27FC236}">
                <a16:creationId xmlns:a16="http://schemas.microsoft.com/office/drawing/2014/main" id="{EE747417-6025-4D19-A49D-23AA2ED82C6A}"/>
              </a:ext>
            </a:extLst>
          </p:cNvPr>
          <p:cNvGrpSpPr/>
          <p:nvPr/>
        </p:nvGrpSpPr>
        <p:grpSpPr>
          <a:xfrm>
            <a:off x="5352918" y="4096126"/>
            <a:ext cx="559079" cy="536669"/>
            <a:chOff x="5481877" y="4508169"/>
            <a:chExt cx="559078" cy="536669"/>
          </a:xfrm>
        </p:grpSpPr>
        <p:sp>
          <p:nvSpPr>
            <p:cNvPr id="90" name="Oval 36">
              <a:extLst>
                <a:ext uri="{FF2B5EF4-FFF2-40B4-BE49-F238E27FC236}">
                  <a16:creationId xmlns:a16="http://schemas.microsoft.com/office/drawing/2014/main" id="{CC81865D-4703-41CD-8712-1B9721C6A26F}"/>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91" name="TextBox 166">
              <a:extLst>
                <a:ext uri="{FF2B5EF4-FFF2-40B4-BE49-F238E27FC236}">
                  <a16:creationId xmlns:a16="http://schemas.microsoft.com/office/drawing/2014/main" id="{D726C214-EF33-4419-BC08-09B4C04D519B}"/>
                </a:ext>
              </a:extLst>
            </p:cNvPr>
            <p:cNvSpPr txBox="1"/>
            <p:nvPr/>
          </p:nvSpPr>
          <p:spPr>
            <a:xfrm>
              <a:off x="5516785" y="4579621"/>
              <a:ext cx="524170"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04</a:t>
              </a:r>
            </a:p>
          </p:txBody>
        </p:sp>
      </p:grpSp>
      <p:sp>
        <p:nvSpPr>
          <p:cNvPr id="93" name="TextBox 168">
            <a:extLst>
              <a:ext uri="{FF2B5EF4-FFF2-40B4-BE49-F238E27FC236}">
                <a16:creationId xmlns:a16="http://schemas.microsoft.com/office/drawing/2014/main" id="{59E3DB01-825C-4370-8024-7BC0EFF46FEC}"/>
              </a:ext>
            </a:extLst>
          </p:cNvPr>
          <p:cNvSpPr txBox="1"/>
          <p:nvPr/>
        </p:nvSpPr>
        <p:spPr>
          <a:xfrm>
            <a:off x="8763600" y="2450153"/>
            <a:ext cx="3063439" cy="972574"/>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algn="l"/>
            <a:r>
              <a:rPr lang="zh-CN" altLang="en-US" dirty="0"/>
              <a:t>聚焦</a:t>
            </a:r>
            <a:r>
              <a:rPr lang="zh-CN" altLang="en-US" sz="1400" b="0" dirty="0"/>
              <a:t>党和国家中心任务，围绕统筹推进“五位一体”总体布局和协调推进“四个全面”战略布局协商议政</a:t>
            </a:r>
          </a:p>
        </p:txBody>
      </p:sp>
      <p:grpSp>
        <p:nvGrpSpPr>
          <p:cNvPr id="94" name="组合 93">
            <a:extLst>
              <a:ext uri="{FF2B5EF4-FFF2-40B4-BE49-F238E27FC236}">
                <a16:creationId xmlns:a16="http://schemas.microsoft.com/office/drawing/2014/main" id="{6819854A-44D7-462A-AB01-3F3DD1C7A03A}"/>
              </a:ext>
            </a:extLst>
          </p:cNvPr>
          <p:cNvGrpSpPr/>
          <p:nvPr/>
        </p:nvGrpSpPr>
        <p:grpSpPr>
          <a:xfrm flipH="1">
            <a:off x="7823812" y="2674575"/>
            <a:ext cx="897079" cy="465639"/>
            <a:chOff x="10968080" y="2834540"/>
            <a:chExt cx="1020324" cy="465639"/>
          </a:xfrm>
        </p:grpSpPr>
        <p:grpSp>
          <p:nvGrpSpPr>
            <p:cNvPr id="95" name="组合 94">
              <a:extLst>
                <a:ext uri="{FF2B5EF4-FFF2-40B4-BE49-F238E27FC236}">
                  <a16:creationId xmlns:a16="http://schemas.microsoft.com/office/drawing/2014/main" id="{6CD58A3B-4D71-4291-BD9D-0E15147B0A00}"/>
                </a:ext>
              </a:extLst>
            </p:cNvPr>
            <p:cNvGrpSpPr/>
            <p:nvPr/>
          </p:nvGrpSpPr>
          <p:grpSpPr>
            <a:xfrm flipH="1" flipV="1">
              <a:off x="10968082" y="3062876"/>
              <a:ext cx="1020322" cy="129707"/>
              <a:chOff x="3407502" y="4686698"/>
              <a:chExt cx="1055154" cy="60148"/>
            </a:xfrm>
          </p:grpSpPr>
          <p:cxnSp>
            <p:nvCxnSpPr>
              <p:cNvPr id="99" name="直接连接符 98">
                <a:extLst>
                  <a:ext uri="{FF2B5EF4-FFF2-40B4-BE49-F238E27FC236}">
                    <a16:creationId xmlns:a16="http://schemas.microsoft.com/office/drawing/2014/main" id="{A83B132C-CAA6-4CCC-B7AD-265F18017248}"/>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0" name="直接连接符 99">
                <a:extLst>
                  <a:ext uri="{FF2B5EF4-FFF2-40B4-BE49-F238E27FC236}">
                    <a16:creationId xmlns:a16="http://schemas.microsoft.com/office/drawing/2014/main" id="{04736291-31C0-4224-A9DB-E3F8773384B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96" name="组合 95">
              <a:extLst>
                <a:ext uri="{FF2B5EF4-FFF2-40B4-BE49-F238E27FC236}">
                  <a16:creationId xmlns:a16="http://schemas.microsoft.com/office/drawing/2014/main" id="{F3AE6011-E608-4069-AE98-D0ABD0E2BDA2}"/>
                </a:ext>
              </a:extLst>
            </p:cNvPr>
            <p:cNvGrpSpPr/>
            <p:nvPr/>
          </p:nvGrpSpPr>
          <p:grpSpPr>
            <a:xfrm>
              <a:off x="10968080" y="2834540"/>
              <a:ext cx="45720" cy="465639"/>
              <a:chOff x="3034140" y="2463978"/>
              <a:chExt cx="45720" cy="465639"/>
            </a:xfrm>
          </p:grpSpPr>
          <p:cxnSp>
            <p:nvCxnSpPr>
              <p:cNvPr id="97" name="直接连接符 96">
                <a:extLst>
                  <a:ext uri="{FF2B5EF4-FFF2-40B4-BE49-F238E27FC236}">
                    <a16:creationId xmlns:a16="http://schemas.microsoft.com/office/drawing/2014/main" id="{65988FAD-2F4F-4188-8319-062991E0DEE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98" name="椭圆 97">
                <a:extLst>
                  <a:ext uri="{FF2B5EF4-FFF2-40B4-BE49-F238E27FC236}">
                    <a16:creationId xmlns:a16="http://schemas.microsoft.com/office/drawing/2014/main" id="{136400E8-40D3-41A9-BC54-EDD5FA79AF27}"/>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01" name="组合 100">
            <a:extLst>
              <a:ext uri="{FF2B5EF4-FFF2-40B4-BE49-F238E27FC236}">
                <a16:creationId xmlns:a16="http://schemas.microsoft.com/office/drawing/2014/main" id="{9C4E99A2-4C19-4FFC-ABFD-5DAD97723D32}"/>
              </a:ext>
            </a:extLst>
          </p:cNvPr>
          <p:cNvGrpSpPr/>
          <p:nvPr/>
        </p:nvGrpSpPr>
        <p:grpSpPr>
          <a:xfrm flipH="1" flipV="1">
            <a:off x="7770142" y="4972156"/>
            <a:ext cx="897079" cy="465640"/>
            <a:chOff x="10968080" y="2834540"/>
            <a:chExt cx="1020324" cy="465639"/>
          </a:xfrm>
        </p:grpSpPr>
        <p:grpSp>
          <p:nvGrpSpPr>
            <p:cNvPr id="102" name="组合 101">
              <a:extLst>
                <a:ext uri="{FF2B5EF4-FFF2-40B4-BE49-F238E27FC236}">
                  <a16:creationId xmlns:a16="http://schemas.microsoft.com/office/drawing/2014/main" id="{933A710C-9D86-4873-8E80-E90CB9FA2A4D}"/>
                </a:ext>
              </a:extLst>
            </p:cNvPr>
            <p:cNvGrpSpPr/>
            <p:nvPr/>
          </p:nvGrpSpPr>
          <p:grpSpPr>
            <a:xfrm flipH="1" flipV="1">
              <a:off x="10968082" y="3062876"/>
              <a:ext cx="1020322" cy="129707"/>
              <a:chOff x="3407502" y="4686698"/>
              <a:chExt cx="1055154" cy="60148"/>
            </a:xfrm>
          </p:grpSpPr>
          <p:cxnSp>
            <p:nvCxnSpPr>
              <p:cNvPr id="106" name="直接连接符 105">
                <a:extLst>
                  <a:ext uri="{FF2B5EF4-FFF2-40B4-BE49-F238E27FC236}">
                    <a16:creationId xmlns:a16="http://schemas.microsoft.com/office/drawing/2014/main" id="{0DF8225D-4DA3-4E11-8F20-FFABFDC647CB}"/>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7" name="直接连接符 106">
                <a:extLst>
                  <a:ext uri="{FF2B5EF4-FFF2-40B4-BE49-F238E27FC236}">
                    <a16:creationId xmlns:a16="http://schemas.microsoft.com/office/drawing/2014/main" id="{77665A0A-193C-4438-B602-1EBA8B94900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03" name="组合 102">
              <a:extLst>
                <a:ext uri="{FF2B5EF4-FFF2-40B4-BE49-F238E27FC236}">
                  <a16:creationId xmlns:a16="http://schemas.microsoft.com/office/drawing/2014/main" id="{8A4CC64B-7271-4B13-B431-2CF6E6F6BEE7}"/>
                </a:ext>
              </a:extLst>
            </p:cNvPr>
            <p:cNvGrpSpPr/>
            <p:nvPr/>
          </p:nvGrpSpPr>
          <p:grpSpPr>
            <a:xfrm>
              <a:off x="10968080" y="2834540"/>
              <a:ext cx="45720" cy="465639"/>
              <a:chOff x="3034140" y="2463978"/>
              <a:chExt cx="45720" cy="465639"/>
            </a:xfrm>
          </p:grpSpPr>
          <p:cxnSp>
            <p:nvCxnSpPr>
              <p:cNvPr id="104" name="直接连接符 103">
                <a:extLst>
                  <a:ext uri="{FF2B5EF4-FFF2-40B4-BE49-F238E27FC236}">
                    <a16:creationId xmlns:a16="http://schemas.microsoft.com/office/drawing/2014/main" id="{D43D3FFE-5B6B-4573-8122-CC1520B377A6}"/>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05" name="椭圆 104">
                <a:extLst>
                  <a:ext uri="{FF2B5EF4-FFF2-40B4-BE49-F238E27FC236}">
                    <a16:creationId xmlns:a16="http://schemas.microsoft.com/office/drawing/2014/main" id="{5B8751DF-6B52-49A0-993A-3175CE18F0C4}"/>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109" name="TextBox 184">
            <a:extLst>
              <a:ext uri="{FF2B5EF4-FFF2-40B4-BE49-F238E27FC236}">
                <a16:creationId xmlns:a16="http://schemas.microsoft.com/office/drawing/2014/main" id="{A2721669-E8C4-48FE-BC51-35198DD3D7B8}"/>
              </a:ext>
            </a:extLst>
          </p:cNvPr>
          <p:cNvSpPr txBox="1"/>
          <p:nvPr/>
        </p:nvSpPr>
        <p:spPr>
          <a:xfrm>
            <a:off x="8735648" y="4821541"/>
            <a:ext cx="2862792" cy="692497"/>
          </a:xfrm>
          <a:prstGeom prst="rect">
            <a:avLst/>
          </a:prstGeom>
          <a:noFill/>
        </p:spPr>
        <p:txBody>
          <a:bodyPr wrap="square" lIns="91429" tIns="0" rIns="91429" bIns="0" rtlCol="0" anchor="t">
            <a:spAutoFit/>
          </a:bodyPr>
          <a:lstStyle/>
          <a:p>
            <a:pPr defTabSz="1219170">
              <a:lnSpc>
                <a:spcPct val="150000"/>
              </a:lnSpc>
            </a:pPr>
            <a:r>
              <a:rPr lang="zh-CN" altLang="en-US" sz="1600" b="1" dirty="0">
                <a:solidFill>
                  <a:srgbClr val="CA0810"/>
                </a:solidFill>
                <a:cs typeface="华文黑体" pitchFamily="2" charset="-122"/>
              </a:rPr>
              <a:t>贯彻</a:t>
            </a:r>
            <a:r>
              <a:rPr lang="zh-CN" altLang="en-US" sz="1400" dirty="0">
                <a:solidFill>
                  <a:srgbClr val="CA0810"/>
                </a:solidFill>
                <a:cs typeface="华文黑体" pitchFamily="2" charset="-122"/>
              </a:rPr>
              <a:t>以人民为中心的发展思想，为保障和改善民生建言献策</a:t>
            </a:r>
          </a:p>
        </p:txBody>
      </p:sp>
      <p:grpSp>
        <p:nvGrpSpPr>
          <p:cNvPr id="110" name="组合 109">
            <a:extLst>
              <a:ext uri="{FF2B5EF4-FFF2-40B4-BE49-F238E27FC236}">
                <a16:creationId xmlns:a16="http://schemas.microsoft.com/office/drawing/2014/main" id="{575AE7F8-A28B-40C1-8876-CF372B180D8C}"/>
              </a:ext>
            </a:extLst>
          </p:cNvPr>
          <p:cNvGrpSpPr/>
          <p:nvPr/>
        </p:nvGrpSpPr>
        <p:grpSpPr>
          <a:xfrm>
            <a:off x="3420363" y="2605690"/>
            <a:ext cx="1020325" cy="2832113"/>
            <a:chOff x="3549319" y="3017729"/>
            <a:chExt cx="1020324" cy="2832113"/>
          </a:xfrm>
        </p:grpSpPr>
        <p:grpSp>
          <p:nvGrpSpPr>
            <p:cNvPr id="111" name="组合 110">
              <a:extLst>
                <a:ext uri="{FF2B5EF4-FFF2-40B4-BE49-F238E27FC236}">
                  <a16:creationId xmlns:a16="http://schemas.microsoft.com/office/drawing/2014/main" id="{0B88661C-6E60-4BF1-828D-FC193307747D}"/>
                </a:ext>
              </a:extLst>
            </p:cNvPr>
            <p:cNvGrpSpPr/>
            <p:nvPr/>
          </p:nvGrpSpPr>
          <p:grpSpPr>
            <a:xfrm flipH="1" flipV="1">
              <a:off x="3549321" y="3246065"/>
              <a:ext cx="1020322" cy="129707"/>
              <a:chOff x="3407502" y="4686698"/>
              <a:chExt cx="1055154" cy="60148"/>
            </a:xfrm>
          </p:grpSpPr>
          <p:cxnSp>
            <p:nvCxnSpPr>
              <p:cNvPr id="122" name="直接连接符 121">
                <a:extLst>
                  <a:ext uri="{FF2B5EF4-FFF2-40B4-BE49-F238E27FC236}">
                    <a16:creationId xmlns:a16="http://schemas.microsoft.com/office/drawing/2014/main" id="{9154FC69-496E-49A8-A4EC-7388C763D0C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23" name="直接连接符 122">
                <a:extLst>
                  <a:ext uri="{FF2B5EF4-FFF2-40B4-BE49-F238E27FC236}">
                    <a16:creationId xmlns:a16="http://schemas.microsoft.com/office/drawing/2014/main" id="{62648515-950A-4009-9F5F-4C3256468504}"/>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2" name="组合 111">
              <a:extLst>
                <a:ext uri="{FF2B5EF4-FFF2-40B4-BE49-F238E27FC236}">
                  <a16:creationId xmlns:a16="http://schemas.microsoft.com/office/drawing/2014/main" id="{5E370CAC-561E-45D2-A624-2380BFD299D3}"/>
                </a:ext>
              </a:extLst>
            </p:cNvPr>
            <p:cNvGrpSpPr/>
            <p:nvPr/>
          </p:nvGrpSpPr>
          <p:grpSpPr>
            <a:xfrm>
              <a:off x="3549319" y="3017729"/>
              <a:ext cx="45720" cy="465639"/>
              <a:chOff x="3034140" y="2463978"/>
              <a:chExt cx="45720" cy="465639"/>
            </a:xfrm>
          </p:grpSpPr>
          <p:cxnSp>
            <p:nvCxnSpPr>
              <p:cNvPr id="120" name="直接连接符 119">
                <a:extLst>
                  <a:ext uri="{FF2B5EF4-FFF2-40B4-BE49-F238E27FC236}">
                    <a16:creationId xmlns:a16="http://schemas.microsoft.com/office/drawing/2014/main" id="{66B70C49-B37E-4470-A5A3-9AABE25CFA73}"/>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21" name="椭圆 120">
                <a:extLst>
                  <a:ext uri="{FF2B5EF4-FFF2-40B4-BE49-F238E27FC236}">
                    <a16:creationId xmlns:a16="http://schemas.microsoft.com/office/drawing/2014/main" id="{66956ED1-FCA8-44E2-A896-5A4E9A475487}"/>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3" name="组合 112">
              <a:extLst>
                <a:ext uri="{FF2B5EF4-FFF2-40B4-BE49-F238E27FC236}">
                  <a16:creationId xmlns:a16="http://schemas.microsoft.com/office/drawing/2014/main" id="{572ED000-123A-4C1F-9123-EF52A22AB8D2}"/>
                </a:ext>
              </a:extLst>
            </p:cNvPr>
            <p:cNvGrpSpPr/>
            <p:nvPr/>
          </p:nvGrpSpPr>
          <p:grpSpPr>
            <a:xfrm flipV="1">
              <a:off x="3572178" y="5384202"/>
              <a:ext cx="994721" cy="465640"/>
              <a:chOff x="10968080" y="2834540"/>
              <a:chExt cx="1020324" cy="465639"/>
            </a:xfrm>
          </p:grpSpPr>
          <p:grpSp>
            <p:nvGrpSpPr>
              <p:cNvPr id="114" name="组合 113">
                <a:extLst>
                  <a:ext uri="{FF2B5EF4-FFF2-40B4-BE49-F238E27FC236}">
                    <a16:creationId xmlns:a16="http://schemas.microsoft.com/office/drawing/2014/main" id="{20C99F1A-5B75-4220-B403-73FE09E53215}"/>
                  </a:ext>
                </a:extLst>
              </p:cNvPr>
              <p:cNvGrpSpPr/>
              <p:nvPr/>
            </p:nvGrpSpPr>
            <p:grpSpPr>
              <a:xfrm flipH="1" flipV="1">
                <a:off x="10968082" y="3062876"/>
                <a:ext cx="1020322" cy="129707"/>
                <a:chOff x="3407502" y="4686698"/>
                <a:chExt cx="1055154" cy="60148"/>
              </a:xfrm>
            </p:grpSpPr>
            <p:cxnSp>
              <p:nvCxnSpPr>
                <p:cNvPr id="118" name="直接连接符 117">
                  <a:extLst>
                    <a:ext uri="{FF2B5EF4-FFF2-40B4-BE49-F238E27FC236}">
                      <a16:creationId xmlns:a16="http://schemas.microsoft.com/office/drawing/2014/main" id="{A11EF06A-5DF4-466E-9D45-779F8E399FA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19" name="直接连接符 118">
                  <a:extLst>
                    <a:ext uri="{FF2B5EF4-FFF2-40B4-BE49-F238E27FC236}">
                      <a16:creationId xmlns:a16="http://schemas.microsoft.com/office/drawing/2014/main" id="{9D7CE3C0-96B6-4F04-987C-B6548554BBA8}"/>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5" name="组合 114">
                <a:extLst>
                  <a:ext uri="{FF2B5EF4-FFF2-40B4-BE49-F238E27FC236}">
                    <a16:creationId xmlns:a16="http://schemas.microsoft.com/office/drawing/2014/main" id="{EC632097-91D7-46F3-A0D7-D6DEC4404E75}"/>
                  </a:ext>
                </a:extLst>
              </p:cNvPr>
              <p:cNvGrpSpPr/>
              <p:nvPr/>
            </p:nvGrpSpPr>
            <p:grpSpPr>
              <a:xfrm>
                <a:off x="10968080" y="2834540"/>
                <a:ext cx="45720" cy="465639"/>
                <a:chOff x="3034140" y="2463978"/>
                <a:chExt cx="45720" cy="465639"/>
              </a:xfrm>
            </p:grpSpPr>
            <p:cxnSp>
              <p:nvCxnSpPr>
                <p:cNvPr id="116" name="直接连接符 115">
                  <a:extLst>
                    <a:ext uri="{FF2B5EF4-FFF2-40B4-BE49-F238E27FC236}">
                      <a16:creationId xmlns:a16="http://schemas.microsoft.com/office/drawing/2014/main" id="{82F09670-4E88-4A58-A43C-7BC379D042F9}"/>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17" name="椭圆 116">
                  <a:extLst>
                    <a:ext uri="{FF2B5EF4-FFF2-40B4-BE49-F238E27FC236}">
                      <a16:creationId xmlns:a16="http://schemas.microsoft.com/office/drawing/2014/main" id="{1671F782-0A5F-4292-B77D-9A82FCAD245E}"/>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124" name="组合 123">
            <a:extLst>
              <a:ext uri="{FF2B5EF4-FFF2-40B4-BE49-F238E27FC236}">
                <a16:creationId xmlns:a16="http://schemas.microsoft.com/office/drawing/2014/main" id="{1BE85ABC-7758-46F5-9026-07E6200A7351}"/>
              </a:ext>
            </a:extLst>
          </p:cNvPr>
          <p:cNvGrpSpPr/>
          <p:nvPr/>
        </p:nvGrpSpPr>
        <p:grpSpPr>
          <a:xfrm>
            <a:off x="731692" y="2312211"/>
            <a:ext cx="2625963" cy="3118971"/>
            <a:chOff x="860651" y="2724256"/>
            <a:chExt cx="2625963" cy="3118970"/>
          </a:xfrm>
        </p:grpSpPr>
        <p:sp>
          <p:nvSpPr>
            <p:cNvPr id="125" name="TextBox 200">
              <a:extLst>
                <a:ext uri="{FF2B5EF4-FFF2-40B4-BE49-F238E27FC236}">
                  <a16:creationId xmlns:a16="http://schemas.microsoft.com/office/drawing/2014/main" id="{46C65DDE-05D9-4F08-8460-3EC500969745}"/>
                </a:ext>
              </a:extLst>
            </p:cNvPr>
            <p:cNvSpPr txBox="1"/>
            <p:nvPr/>
          </p:nvSpPr>
          <p:spPr>
            <a:xfrm>
              <a:off x="860651" y="2724256"/>
              <a:ext cx="2625963" cy="945259"/>
            </a:xfrm>
            <a:prstGeom prst="rect">
              <a:avLst/>
            </a:prstGeom>
            <a:noFill/>
          </p:spPr>
          <p:txBody>
            <a:bodyPr wrap="square" rtlCol="0">
              <a:spAutoFit/>
            </a:bodyPr>
            <a:lstStyle/>
            <a:p>
              <a:pPr lvl="0" algn="r" defTabSz="1219170">
                <a:lnSpc>
                  <a:spcPct val="130000"/>
                </a:lnSpc>
              </a:pPr>
              <a:r>
                <a:rPr lang="zh-CN" altLang="en-US" sz="1600" b="1" kern="0" dirty="0">
                  <a:solidFill>
                    <a:srgbClr val="C7000B"/>
                  </a:solidFill>
                </a:rPr>
                <a:t>牢牢</a:t>
              </a:r>
              <a:r>
                <a:rPr lang="zh-CN" altLang="en-US" sz="1400" kern="0" dirty="0">
                  <a:solidFill>
                    <a:srgbClr val="C7000B"/>
                  </a:solidFill>
                </a:rPr>
                <a:t>把握正确的政治方向，坚决维护以习近平同志为核心的中共中央集中统一领导</a:t>
              </a:r>
            </a:p>
          </p:txBody>
        </p:sp>
        <p:sp>
          <p:nvSpPr>
            <p:cNvPr id="128" name="TextBox 203">
              <a:extLst>
                <a:ext uri="{FF2B5EF4-FFF2-40B4-BE49-F238E27FC236}">
                  <a16:creationId xmlns:a16="http://schemas.microsoft.com/office/drawing/2014/main" id="{E2CFDE91-74DC-4A14-AA88-DA635DD65350}"/>
                </a:ext>
              </a:extLst>
            </p:cNvPr>
            <p:cNvSpPr txBox="1"/>
            <p:nvPr/>
          </p:nvSpPr>
          <p:spPr>
            <a:xfrm>
              <a:off x="1247902" y="5150729"/>
              <a:ext cx="2238032" cy="692497"/>
            </a:xfrm>
            <a:prstGeom prst="rect">
              <a:avLst/>
            </a:prstGeom>
            <a:noFill/>
          </p:spPr>
          <p:txBody>
            <a:bodyPr wrap="square" tIns="0" bIns="0" rtlCol="0" anchor="t">
              <a:spAutoFit/>
            </a:bodyPr>
            <a:lstStyle/>
            <a:p>
              <a:pPr lvl="0" defTabSz="1219170">
                <a:lnSpc>
                  <a:spcPct val="150000"/>
                </a:lnSpc>
              </a:pPr>
              <a:r>
                <a:rPr lang="zh-CN" altLang="en-US" sz="1600" b="1" kern="0" dirty="0">
                  <a:solidFill>
                    <a:srgbClr val="CA0810"/>
                  </a:solidFill>
                  <a:cs typeface="华文黑体" pitchFamily="2" charset="-122"/>
                </a:rPr>
                <a:t>推进</a:t>
              </a:r>
              <a:r>
                <a:rPr lang="zh-CN" altLang="en-US" sz="1400" kern="0" dirty="0">
                  <a:solidFill>
                    <a:srgbClr val="CA0810"/>
                  </a:solidFill>
                  <a:cs typeface="华文黑体" pitchFamily="2" charset="-122"/>
                </a:rPr>
                <a:t>政协协商民主建设，形成协商议政新局面</a:t>
              </a:r>
            </a:p>
          </p:txBody>
        </p:sp>
      </p:grpSp>
      <p:sp>
        <p:nvSpPr>
          <p:cNvPr id="130" name="文本框 129">
            <a:extLst>
              <a:ext uri="{FF2B5EF4-FFF2-40B4-BE49-F238E27FC236}">
                <a16:creationId xmlns:a16="http://schemas.microsoft.com/office/drawing/2014/main" id="{BE594CBC-7610-430F-87CC-F01140326C04}"/>
              </a:ext>
            </a:extLst>
          </p:cNvPr>
          <p:cNvSpPr txBox="1"/>
          <p:nvPr/>
        </p:nvSpPr>
        <p:spPr>
          <a:xfrm>
            <a:off x="0" y="1162556"/>
            <a:ext cx="12192000" cy="553998"/>
          </a:xfrm>
          <a:prstGeom prst="rect">
            <a:avLst/>
          </a:prstGeom>
          <a:noFill/>
        </p:spPr>
        <p:txBody>
          <a:bodyPr wrap="square" rtlCol="0">
            <a:spAutoFit/>
          </a:bodyPr>
          <a:lstStyle/>
          <a:p>
            <a:pPr lvl="0" algn="ctr" defTabSz="914377"/>
            <a:r>
              <a:rPr lang="zh-CN" altLang="en-US" sz="3000" b="1" dirty="0">
                <a:solidFill>
                  <a:srgbClr val="C7000B"/>
                </a:solidFill>
                <a:latin typeface="微软雅黑" panose="020B0503020204020204" pitchFamily="34" charset="-122"/>
                <a:ea typeface="微软雅黑" panose="020B0503020204020204" pitchFamily="34" charset="-122"/>
              </a:rPr>
              <a:t>★八个方面阐述五年工作情况★</a:t>
            </a:r>
            <a:endPar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41299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1000" fill="hold"/>
                                        <p:tgtEl>
                                          <p:spTgt spid="130"/>
                                        </p:tgtEl>
                                        <p:attrNameLst>
                                          <p:attrName>ppt_w</p:attrName>
                                        </p:attrNameLst>
                                      </p:cBhvr>
                                      <p:tavLst>
                                        <p:tav tm="0">
                                          <p:val>
                                            <p:fltVal val="0"/>
                                          </p:val>
                                        </p:tav>
                                        <p:tav tm="100000">
                                          <p:val>
                                            <p:strVal val="#ppt_w"/>
                                          </p:val>
                                        </p:tav>
                                      </p:tavLst>
                                    </p:anim>
                                    <p:anim calcmode="lin" valueType="num">
                                      <p:cBhvr>
                                        <p:cTn id="8" dur="1000" fill="hold"/>
                                        <p:tgtEl>
                                          <p:spTgt spid="130"/>
                                        </p:tgtEl>
                                        <p:attrNameLst>
                                          <p:attrName>ppt_h</p:attrName>
                                        </p:attrNameLst>
                                      </p:cBhvr>
                                      <p:tavLst>
                                        <p:tav tm="0">
                                          <p:val>
                                            <p:fltVal val="0"/>
                                          </p:val>
                                        </p:tav>
                                        <p:tav tm="100000">
                                          <p:val>
                                            <p:strVal val="#ppt_h"/>
                                          </p:val>
                                        </p:tav>
                                      </p:tavLst>
                                    </p:anim>
                                    <p:animEffect transition="in" filter="fade">
                                      <p:cBhvr>
                                        <p:cTn id="9" dur="1000"/>
                                        <p:tgtEl>
                                          <p:spTgt spid="130"/>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300" fill="hold"/>
                                        <p:tgtEl>
                                          <p:spTgt spid="79"/>
                                        </p:tgtEl>
                                        <p:attrNameLst>
                                          <p:attrName>ppt_w</p:attrName>
                                        </p:attrNameLst>
                                      </p:cBhvr>
                                      <p:tavLst>
                                        <p:tav tm="0" fmla="#ppt_w*sin(2.5*pi*$)">
                                          <p:val>
                                            <p:fltVal val="0"/>
                                          </p:val>
                                        </p:tav>
                                        <p:tav tm="100000">
                                          <p:val>
                                            <p:fltVal val="1"/>
                                          </p:val>
                                        </p:tav>
                                      </p:tavLst>
                                    </p:anim>
                                    <p:anim calcmode="lin" valueType="num">
                                      <p:cBhvr>
                                        <p:cTn id="21" dur="300" fill="hold"/>
                                        <p:tgtEl>
                                          <p:spTgt spid="79"/>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500" fill="hold"/>
                                        <p:tgtEl>
                                          <p:spTgt spid="77"/>
                                        </p:tgtEl>
                                        <p:attrNameLst>
                                          <p:attrName>ppt_w</p:attrName>
                                        </p:attrNameLst>
                                      </p:cBhvr>
                                      <p:tavLst>
                                        <p:tav tm="0">
                                          <p:val>
                                            <p:fltVal val="0"/>
                                          </p:val>
                                        </p:tav>
                                        <p:tav tm="100000">
                                          <p:val>
                                            <p:strVal val="#ppt_w"/>
                                          </p:val>
                                        </p:tav>
                                      </p:tavLst>
                                    </p:anim>
                                    <p:anim calcmode="lin" valueType="num">
                                      <p:cBhvr>
                                        <p:cTn id="25" dur="500" fill="hold"/>
                                        <p:tgtEl>
                                          <p:spTgt spid="7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300" fill="hold"/>
                                        <p:tgtEl>
                                          <p:spTgt spid="83"/>
                                        </p:tgtEl>
                                        <p:attrNameLst>
                                          <p:attrName>ppt_w</p:attrName>
                                        </p:attrNameLst>
                                      </p:cBhvr>
                                      <p:tavLst>
                                        <p:tav tm="0" fmla="#ppt_w*sin(2.5*pi*$)">
                                          <p:val>
                                            <p:fltVal val="0"/>
                                          </p:val>
                                        </p:tav>
                                        <p:tav tm="100000">
                                          <p:val>
                                            <p:fltVal val="1"/>
                                          </p:val>
                                        </p:tav>
                                      </p:tavLst>
                                    </p:anim>
                                    <p:anim calcmode="lin" valueType="num">
                                      <p:cBhvr>
                                        <p:cTn id="30" dur="300" fill="hold"/>
                                        <p:tgtEl>
                                          <p:spTgt spid="83"/>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p:cTn id="38" dur="300" fill="hold"/>
                                        <p:tgtEl>
                                          <p:spTgt spid="86"/>
                                        </p:tgtEl>
                                        <p:attrNameLst>
                                          <p:attrName>ppt_w</p:attrName>
                                        </p:attrNameLst>
                                      </p:cBhvr>
                                      <p:tavLst>
                                        <p:tav tm="0" fmla="#ppt_w*sin(2.5*pi*$)">
                                          <p:val>
                                            <p:fltVal val="0"/>
                                          </p:val>
                                        </p:tav>
                                        <p:tav tm="100000">
                                          <p:val>
                                            <p:fltVal val="1"/>
                                          </p:val>
                                        </p:tav>
                                      </p:tavLst>
                                    </p:anim>
                                    <p:anim calcmode="lin" valueType="num">
                                      <p:cBhvr>
                                        <p:cTn id="39" dur="300" fill="hold"/>
                                        <p:tgtEl>
                                          <p:spTgt spid="86"/>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300" fill="hold"/>
                                        <p:tgtEl>
                                          <p:spTgt spid="89"/>
                                        </p:tgtEl>
                                        <p:attrNameLst>
                                          <p:attrName>ppt_w</p:attrName>
                                        </p:attrNameLst>
                                      </p:cBhvr>
                                      <p:tavLst>
                                        <p:tav tm="0" fmla="#ppt_w*sin(2.5*pi*$)">
                                          <p:val>
                                            <p:fltVal val="0"/>
                                          </p:val>
                                        </p:tav>
                                        <p:tav tm="100000">
                                          <p:val>
                                            <p:fltVal val="1"/>
                                          </p:val>
                                        </p:tav>
                                      </p:tavLst>
                                    </p:anim>
                                    <p:anim calcmode="lin" valueType="num">
                                      <p:cBhvr>
                                        <p:cTn id="48" dur="300" fill="hold"/>
                                        <p:tgtEl>
                                          <p:spTgt spid="89"/>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wipe(right)">
                                      <p:cBhvr>
                                        <p:cTn id="52" dur="500"/>
                                        <p:tgtEl>
                                          <p:spTgt spid="110"/>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500"/>
                                        <p:tgtEl>
                                          <p:spTgt spid="124"/>
                                        </p:tgtEl>
                                        <p:attrNameLst>
                                          <p:attrName>ppt_x</p:attrName>
                                        </p:attrNameLst>
                                      </p:cBhvr>
                                      <p:tavLst>
                                        <p:tav tm="0">
                                          <p:val>
                                            <p:strVal val="#ppt_x-#ppt_w*1.125000"/>
                                          </p:val>
                                        </p:tav>
                                        <p:tav tm="100000">
                                          <p:val>
                                            <p:strVal val="#ppt_x"/>
                                          </p:val>
                                        </p:tav>
                                      </p:tavLst>
                                    </p:anim>
                                    <p:animEffect transition="in" filter="wipe(right)">
                                      <p:cBhvr>
                                        <p:cTn id="57" dur="500"/>
                                        <p:tgtEl>
                                          <p:spTgt spid="124"/>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down)">
                                      <p:cBhvr>
                                        <p:cTn id="61" dur="500"/>
                                        <p:tgtEl>
                                          <p:spTgt spid="9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right)">
                                      <p:cBhvr>
                                        <p:cTn id="65" dur="500"/>
                                        <p:tgtEl>
                                          <p:spTgt spid="9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down)">
                                      <p:cBhvr>
                                        <p:cTn id="69" dur="500"/>
                                        <p:tgtEl>
                                          <p:spTgt spid="10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right)">
                                      <p:cBhvr>
                                        <p:cTn id="7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nimBg="1"/>
      <p:bldP spid="75" grpId="0" bldLvl="0" animBg="1"/>
      <p:bldP spid="76" grpId="0" bldLvl="0" animBg="1"/>
      <p:bldP spid="77" grpId="0" bldLvl="0" animBg="1"/>
      <p:bldP spid="78" grpId="0" bldLvl="0" animBg="1"/>
      <p:bldP spid="93" grpId="0"/>
      <p:bldP spid="109" grpId="0"/>
      <p:bldP spid="1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Oval 7">
            <a:extLst>
              <a:ext uri="{FF2B5EF4-FFF2-40B4-BE49-F238E27FC236}">
                <a16:creationId xmlns:a16="http://schemas.microsoft.com/office/drawing/2014/main" id="{CD55DEE3-A92E-4416-91D3-02414FEB8EA1}"/>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endParaRPr>
          </a:p>
        </p:txBody>
      </p:sp>
      <p:sp>
        <p:nvSpPr>
          <p:cNvPr id="6" name="Freeform 34">
            <a:extLst>
              <a:ext uri="{FF2B5EF4-FFF2-40B4-BE49-F238E27FC236}">
                <a16:creationId xmlns:a16="http://schemas.microsoft.com/office/drawing/2014/main" id="{88AE1C59-7B71-43F8-BC55-9ABD21E0FCC7}"/>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 name="Freeform 35">
            <a:extLst>
              <a:ext uri="{FF2B5EF4-FFF2-40B4-BE49-F238E27FC236}">
                <a16:creationId xmlns:a16="http://schemas.microsoft.com/office/drawing/2014/main" id="{46AB36B3-7286-42A6-9937-49D86693FACD}"/>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 name="Freeform 37">
            <a:extLst>
              <a:ext uri="{FF2B5EF4-FFF2-40B4-BE49-F238E27FC236}">
                <a16:creationId xmlns:a16="http://schemas.microsoft.com/office/drawing/2014/main" id="{1C21EA43-8D44-4A5E-AD91-F050111A09D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9" name="Freeform 39">
            <a:extLst>
              <a:ext uri="{FF2B5EF4-FFF2-40B4-BE49-F238E27FC236}">
                <a16:creationId xmlns:a16="http://schemas.microsoft.com/office/drawing/2014/main" id="{65E70A0E-2566-48F8-BB48-03856AC1676A}"/>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grpSp>
        <p:nvGrpSpPr>
          <p:cNvPr id="10" name="组合 9">
            <a:extLst>
              <a:ext uri="{FF2B5EF4-FFF2-40B4-BE49-F238E27FC236}">
                <a16:creationId xmlns:a16="http://schemas.microsoft.com/office/drawing/2014/main" id="{32462CB3-66D6-48CD-93BF-BBFEAF6A1E22}"/>
              </a:ext>
            </a:extLst>
          </p:cNvPr>
          <p:cNvGrpSpPr/>
          <p:nvPr/>
        </p:nvGrpSpPr>
        <p:grpSpPr>
          <a:xfrm>
            <a:off x="5352919" y="3311769"/>
            <a:ext cx="612339" cy="536671"/>
            <a:chOff x="5481877" y="3723806"/>
            <a:chExt cx="612339" cy="536669"/>
          </a:xfrm>
        </p:grpSpPr>
        <p:sp>
          <p:nvSpPr>
            <p:cNvPr id="11" name="Oval 32">
              <a:extLst>
                <a:ext uri="{FF2B5EF4-FFF2-40B4-BE49-F238E27FC236}">
                  <a16:creationId xmlns:a16="http://schemas.microsoft.com/office/drawing/2014/main" id="{D7E16457-9F6E-4812-9DC1-AEA57A252F0B}"/>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endParaRPr>
            </a:p>
          </p:txBody>
        </p:sp>
        <p:sp>
          <p:nvSpPr>
            <p:cNvPr id="12" name="Oval 33">
              <a:extLst>
                <a:ext uri="{FF2B5EF4-FFF2-40B4-BE49-F238E27FC236}">
                  <a16:creationId xmlns:a16="http://schemas.microsoft.com/office/drawing/2014/main" id="{BC36429D-85D5-490D-8384-366127DBD400}"/>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3" name="TextBox 157">
              <a:extLst>
                <a:ext uri="{FF2B5EF4-FFF2-40B4-BE49-F238E27FC236}">
                  <a16:creationId xmlns:a16="http://schemas.microsoft.com/office/drawing/2014/main" id="{BE7E5A26-D2A0-48D2-B280-B349322F4C20}"/>
                </a:ext>
              </a:extLst>
            </p:cNvPr>
            <p:cNvSpPr txBox="1"/>
            <p:nvPr/>
          </p:nvSpPr>
          <p:spPr>
            <a:xfrm>
              <a:off x="5552410" y="3769593"/>
              <a:ext cx="541806"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05</a:t>
              </a:r>
            </a:p>
          </p:txBody>
        </p:sp>
      </p:grpSp>
      <p:grpSp>
        <p:nvGrpSpPr>
          <p:cNvPr id="14" name="组合 13">
            <a:extLst>
              <a:ext uri="{FF2B5EF4-FFF2-40B4-BE49-F238E27FC236}">
                <a16:creationId xmlns:a16="http://schemas.microsoft.com/office/drawing/2014/main" id="{4915D7A3-D833-4E4F-8ABC-A2E6BBCE8434}"/>
              </a:ext>
            </a:extLst>
          </p:cNvPr>
          <p:cNvGrpSpPr/>
          <p:nvPr/>
        </p:nvGrpSpPr>
        <p:grpSpPr>
          <a:xfrm>
            <a:off x="6281771" y="3311772"/>
            <a:ext cx="572816" cy="536671"/>
            <a:chOff x="6410728" y="3723806"/>
            <a:chExt cx="572816" cy="536669"/>
          </a:xfrm>
        </p:grpSpPr>
        <p:sp>
          <p:nvSpPr>
            <p:cNvPr id="15" name="Oval 38">
              <a:extLst>
                <a:ext uri="{FF2B5EF4-FFF2-40B4-BE49-F238E27FC236}">
                  <a16:creationId xmlns:a16="http://schemas.microsoft.com/office/drawing/2014/main" id="{66E08A36-8D8A-4265-9582-0594C2D5D20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6" name="TextBox 160">
              <a:extLst>
                <a:ext uri="{FF2B5EF4-FFF2-40B4-BE49-F238E27FC236}">
                  <a16:creationId xmlns:a16="http://schemas.microsoft.com/office/drawing/2014/main" id="{98EB7E33-241C-426A-AD0D-FBC2C7D0A5A3}"/>
                </a:ext>
              </a:extLst>
            </p:cNvPr>
            <p:cNvSpPr txBox="1"/>
            <p:nvPr/>
          </p:nvSpPr>
          <p:spPr>
            <a:xfrm>
              <a:off x="6446875" y="3792906"/>
              <a:ext cx="536669"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06</a:t>
              </a:r>
            </a:p>
          </p:txBody>
        </p:sp>
      </p:grpSp>
      <p:grpSp>
        <p:nvGrpSpPr>
          <p:cNvPr id="17" name="组合 16">
            <a:extLst>
              <a:ext uri="{FF2B5EF4-FFF2-40B4-BE49-F238E27FC236}">
                <a16:creationId xmlns:a16="http://schemas.microsoft.com/office/drawing/2014/main" id="{5EED1F6F-BAEB-4F59-96EA-C6D02A0F3F8D}"/>
              </a:ext>
            </a:extLst>
          </p:cNvPr>
          <p:cNvGrpSpPr/>
          <p:nvPr/>
        </p:nvGrpSpPr>
        <p:grpSpPr>
          <a:xfrm>
            <a:off x="6281771" y="4096126"/>
            <a:ext cx="572038" cy="536669"/>
            <a:chOff x="6410728" y="4508169"/>
            <a:chExt cx="572038" cy="536669"/>
          </a:xfrm>
        </p:grpSpPr>
        <p:sp>
          <p:nvSpPr>
            <p:cNvPr id="18" name="Oval 40">
              <a:extLst>
                <a:ext uri="{FF2B5EF4-FFF2-40B4-BE49-F238E27FC236}">
                  <a16:creationId xmlns:a16="http://schemas.microsoft.com/office/drawing/2014/main" id="{7BC838FC-1955-4D51-8579-BB8F8D11D322}"/>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9" name="TextBox 163">
              <a:extLst>
                <a:ext uri="{FF2B5EF4-FFF2-40B4-BE49-F238E27FC236}">
                  <a16:creationId xmlns:a16="http://schemas.microsoft.com/office/drawing/2014/main" id="{C84F8EF7-A0AB-440C-8A88-FF236410730E}"/>
                </a:ext>
              </a:extLst>
            </p:cNvPr>
            <p:cNvSpPr txBox="1"/>
            <p:nvPr/>
          </p:nvSpPr>
          <p:spPr>
            <a:xfrm>
              <a:off x="6446877" y="4567891"/>
              <a:ext cx="535889"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07</a:t>
              </a:r>
            </a:p>
          </p:txBody>
        </p:sp>
      </p:grpSp>
      <p:grpSp>
        <p:nvGrpSpPr>
          <p:cNvPr id="20" name="组合 19">
            <a:extLst>
              <a:ext uri="{FF2B5EF4-FFF2-40B4-BE49-F238E27FC236}">
                <a16:creationId xmlns:a16="http://schemas.microsoft.com/office/drawing/2014/main" id="{0C24F1F0-53DD-44C6-AE43-FA4AC36E2448}"/>
              </a:ext>
            </a:extLst>
          </p:cNvPr>
          <p:cNvGrpSpPr/>
          <p:nvPr/>
        </p:nvGrpSpPr>
        <p:grpSpPr>
          <a:xfrm>
            <a:off x="5352918" y="4096126"/>
            <a:ext cx="559079" cy="536669"/>
            <a:chOff x="5481877" y="4508169"/>
            <a:chExt cx="559078" cy="536669"/>
          </a:xfrm>
        </p:grpSpPr>
        <p:sp>
          <p:nvSpPr>
            <p:cNvPr id="21" name="Oval 36">
              <a:extLst>
                <a:ext uri="{FF2B5EF4-FFF2-40B4-BE49-F238E27FC236}">
                  <a16:creationId xmlns:a16="http://schemas.microsoft.com/office/drawing/2014/main" id="{894B770B-D765-470F-B57B-ADFDAB4699EC}"/>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22" name="TextBox 166">
              <a:extLst>
                <a:ext uri="{FF2B5EF4-FFF2-40B4-BE49-F238E27FC236}">
                  <a16:creationId xmlns:a16="http://schemas.microsoft.com/office/drawing/2014/main" id="{3631596A-48C6-42EE-894D-B6AC5C6F7CB5}"/>
                </a:ext>
              </a:extLst>
            </p:cNvPr>
            <p:cNvSpPr txBox="1"/>
            <p:nvPr/>
          </p:nvSpPr>
          <p:spPr>
            <a:xfrm>
              <a:off x="5516785" y="4579621"/>
              <a:ext cx="524170"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08</a:t>
              </a:r>
            </a:p>
          </p:txBody>
        </p:sp>
      </p:grpSp>
      <p:sp>
        <p:nvSpPr>
          <p:cNvPr id="23" name="TextBox 168">
            <a:extLst>
              <a:ext uri="{FF2B5EF4-FFF2-40B4-BE49-F238E27FC236}">
                <a16:creationId xmlns:a16="http://schemas.microsoft.com/office/drawing/2014/main" id="{C29A3076-5312-4159-A534-761CAF3C036C}"/>
              </a:ext>
            </a:extLst>
          </p:cNvPr>
          <p:cNvSpPr txBox="1"/>
          <p:nvPr/>
        </p:nvSpPr>
        <p:spPr>
          <a:xfrm>
            <a:off x="8763600" y="2450153"/>
            <a:ext cx="3063439" cy="665182"/>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algn="l"/>
            <a:r>
              <a:rPr lang="zh-CN" altLang="en-US" dirty="0"/>
              <a:t>充分</a:t>
            </a:r>
            <a:r>
              <a:rPr lang="zh-CN" altLang="en-US" sz="1400" b="0" dirty="0"/>
              <a:t>发挥统一战线组织作用，做好凝心聚力工作</a:t>
            </a:r>
          </a:p>
        </p:txBody>
      </p:sp>
      <p:grpSp>
        <p:nvGrpSpPr>
          <p:cNvPr id="24" name="组合 23">
            <a:extLst>
              <a:ext uri="{FF2B5EF4-FFF2-40B4-BE49-F238E27FC236}">
                <a16:creationId xmlns:a16="http://schemas.microsoft.com/office/drawing/2014/main" id="{2F88D4F6-FA52-4057-8916-59C82C3630B2}"/>
              </a:ext>
            </a:extLst>
          </p:cNvPr>
          <p:cNvGrpSpPr/>
          <p:nvPr/>
        </p:nvGrpSpPr>
        <p:grpSpPr>
          <a:xfrm flipH="1">
            <a:off x="7823812" y="2674575"/>
            <a:ext cx="897079" cy="465639"/>
            <a:chOff x="10968080" y="2834540"/>
            <a:chExt cx="1020324" cy="465639"/>
          </a:xfrm>
        </p:grpSpPr>
        <p:grpSp>
          <p:nvGrpSpPr>
            <p:cNvPr id="25" name="组合 24">
              <a:extLst>
                <a:ext uri="{FF2B5EF4-FFF2-40B4-BE49-F238E27FC236}">
                  <a16:creationId xmlns:a16="http://schemas.microsoft.com/office/drawing/2014/main" id="{9736C5E8-FD04-4475-A837-ECC8CB699F6B}"/>
                </a:ext>
              </a:extLst>
            </p:cNvPr>
            <p:cNvGrpSpPr/>
            <p:nvPr/>
          </p:nvGrpSpPr>
          <p:grpSpPr>
            <a:xfrm flipH="1" flipV="1">
              <a:off x="10968082" y="3062876"/>
              <a:ext cx="1020322" cy="129707"/>
              <a:chOff x="3407502" y="4686698"/>
              <a:chExt cx="1055154" cy="60148"/>
            </a:xfrm>
          </p:grpSpPr>
          <p:cxnSp>
            <p:nvCxnSpPr>
              <p:cNvPr id="29" name="直接连接符 28">
                <a:extLst>
                  <a:ext uri="{FF2B5EF4-FFF2-40B4-BE49-F238E27FC236}">
                    <a16:creationId xmlns:a16="http://schemas.microsoft.com/office/drawing/2014/main" id="{D8F65131-D8AE-42C7-8FA0-6B0C70278313}"/>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0" name="直接连接符 29">
                <a:extLst>
                  <a:ext uri="{FF2B5EF4-FFF2-40B4-BE49-F238E27FC236}">
                    <a16:creationId xmlns:a16="http://schemas.microsoft.com/office/drawing/2014/main" id="{ABD67BEA-8F8A-49A5-8022-146D00A3E4C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26" name="组合 25">
              <a:extLst>
                <a:ext uri="{FF2B5EF4-FFF2-40B4-BE49-F238E27FC236}">
                  <a16:creationId xmlns:a16="http://schemas.microsoft.com/office/drawing/2014/main" id="{ECEE23DC-7ED1-4317-ABEC-B9461EFBDB09}"/>
                </a:ext>
              </a:extLst>
            </p:cNvPr>
            <p:cNvGrpSpPr/>
            <p:nvPr/>
          </p:nvGrpSpPr>
          <p:grpSpPr>
            <a:xfrm>
              <a:off x="10968080" y="2834540"/>
              <a:ext cx="45720" cy="465639"/>
              <a:chOff x="3034140" y="2463978"/>
              <a:chExt cx="45720" cy="465639"/>
            </a:xfrm>
          </p:grpSpPr>
          <p:cxnSp>
            <p:nvCxnSpPr>
              <p:cNvPr id="27" name="直接连接符 26">
                <a:extLst>
                  <a:ext uri="{FF2B5EF4-FFF2-40B4-BE49-F238E27FC236}">
                    <a16:creationId xmlns:a16="http://schemas.microsoft.com/office/drawing/2014/main" id="{F4027AD9-7AA1-44DD-8CC4-8029F890C58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28" name="椭圆 27">
                <a:extLst>
                  <a:ext uri="{FF2B5EF4-FFF2-40B4-BE49-F238E27FC236}">
                    <a16:creationId xmlns:a16="http://schemas.microsoft.com/office/drawing/2014/main" id="{CC76A2E8-909A-4731-ABAD-8BCED50302E9}"/>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31" name="组合 30">
            <a:extLst>
              <a:ext uri="{FF2B5EF4-FFF2-40B4-BE49-F238E27FC236}">
                <a16:creationId xmlns:a16="http://schemas.microsoft.com/office/drawing/2014/main" id="{00046EB5-A182-4CB5-BD38-E890E9CD6C9C}"/>
              </a:ext>
            </a:extLst>
          </p:cNvPr>
          <p:cNvGrpSpPr/>
          <p:nvPr/>
        </p:nvGrpSpPr>
        <p:grpSpPr>
          <a:xfrm flipH="1" flipV="1">
            <a:off x="7770142" y="4972156"/>
            <a:ext cx="897079" cy="465640"/>
            <a:chOff x="10968080" y="2834540"/>
            <a:chExt cx="1020324" cy="465639"/>
          </a:xfrm>
        </p:grpSpPr>
        <p:grpSp>
          <p:nvGrpSpPr>
            <p:cNvPr id="32" name="组合 31">
              <a:extLst>
                <a:ext uri="{FF2B5EF4-FFF2-40B4-BE49-F238E27FC236}">
                  <a16:creationId xmlns:a16="http://schemas.microsoft.com/office/drawing/2014/main" id="{9A554159-EB93-43A1-8DF3-1A7186344BA6}"/>
                </a:ext>
              </a:extLst>
            </p:cNvPr>
            <p:cNvGrpSpPr/>
            <p:nvPr/>
          </p:nvGrpSpPr>
          <p:grpSpPr>
            <a:xfrm flipH="1" flipV="1">
              <a:off x="10968082" y="3062876"/>
              <a:ext cx="1020322" cy="129707"/>
              <a:chOff x="3407502" y="4686698"/>
              <a:chExt cx="1055154" cy="60148"/>
            </a:xfrm>
          </p:grpSpPr>
          <p:cxnSp>
            <p:nvCxnSpPr>
              <p:cNvPr id="36" name="直接连接符 35">
                <a:extLst>
                  <a:ext uri="{FF2B5EF4-FFF2-40B4-BE49-F238E27FC236}">
                    <a16:creationId xmlns:a16="http://schemas.microsoft.com/office/drawing/2014/main" id="{365382B7-4D7E-4FB7-8B0C-95F3A911017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7" name="直接连接符 36">
                <a:extLst>
                  <a:ext uri="{FF2B5EF4-FFF2-40B4-BE49-F238E27FC236}">
                    <a16:creationId xmlns:a16="http://schemas.microsoft.com/office/drawing/2014/main" id="{76085078-9521-47A5-B2D7-D719ADC7789A}"/>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33" name="组合 32">
              <a:extLst>
                <a:ext uri="{FF2B5EF4-FFF2-40B4-BE49-F238E27FC236}">
                  <a16:creationId xmlns:a16="http://schemas.microsoft.com/office/drawing/2014/main" id="{178356C2-DA97-4C79-B002-C99F9CFAFB77}"/>
                </a:ext>
              </a:extLst>
            </p:cNvPr>
            <p:cNvGrpSpPr/>
            <p:nvPr/>
          </p:nvGrpSpPr>
          <p:grpSpPr>
            <a:xfrm>
              <a:off x="10968080" y="2834540"/>
              <a:ext cx="45720" cy="465639"/>
              <a:chOff x="3034140" y="2463978"/>
              <a:chExt cx="45720" cy="465639"/>
            </a:xfrm>
          </p:grpSpPr>
          <p:cxnSp>
            <p:nvCxnSpPr>
              <p:cNvPr id="34" name="直接连接符 33">
                <a:extLst>
                  <a:ext uri="{FF2B5EF4-FFF2-40B4-BE49-F238E27FC236}">
                    <a16:creationId xmlns:a16="http://schemas.microsoft.com/office/drawing/2014/main" id="{BCBFED2A-DA1A-4F22-AF13-A85F11E33574}"/>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35" name="椭圆 34">
                <a:extLst>
                  <a:ext uri="{FF2B5EF4-FFF2-40B4-BE49-F238E27FC236}">
                    <a16:creationId xmlns:a16="http://schemas.microsoft.com/office/drawing/2014/main" id="{90C0713D-9C3E-4BB6-870C-72304A0BD153}"/>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8" name="TextBox 184">
            <a:extLst>
              <a:ext uri="{FF2B5EF4-FFF2-40B4-BE49-F238E27FC236}">
                <a16:creationId xmlns:a16="http://schemas.microsoft.com/office/drawing/2014/main" id="{D1476B96-BB8F-4B14-B563-E78121D89533}"/>
              </a:ext>
            </a:extLst>
          </p:cNvPr>
          <p:cNvSpPr txBox="1"/>
          <p:nvPr/>
        </p:nvSpPr>
        <p:spPr>
          <a:xfrm>
            <a:off x="8735648" y="4821541"/>
            <a:ext cx="2862792" cy="654410"/>
          </a:xfrm>
          <a:prstGeom prst="rect">
            <a:avLst/>
          </a:prstGeom>
          <a:noFill/>
        </p:spPr>
        <p:txBody>
          <a:bodyPr wrap="square" lIns="91429" tIns="0" rIns="91429" bIns="0" rtlCol="0" anchor="t">
            <a:spAutoFit/>
          </a:bodyPr>
          <a:lstStyle/>
          <a:p>
            <a:pPr defTabSz="1219170">
              <a:lnSpc>
                <a:spcPct val="150000"/>
              </a:lnSpc>
            </a:pPr>
            <a:r>
              <a:rPr lang="zh-CN" altLang="en-US" sz="1600" b="1" dirty="0">
                <a:solidFill>
                  <a:srgbClr val="CA0810"/>
                </a:solidFill>
                <a:cs typeface="华文黑体" pitchFamily="2" charset="-122"/>
              </a:rPr>
              <a:t>广泛</a:t>
            </a:r>
            <a:r>
              <a:rPr lang="zh-CN" altLang="en-US" sz="1400" dirty="0">
                <a:solidFill>
                  <a:srgbClr val="CA0810"/>
                </a:solidFill>
                <a:cs typeface="华文黑体" pitchFamily="2" charset="-122"/>
              </a:rPr>
              <a:t>开展对外友好交往，为营造良好外部环境作出积极贡献</a:t>
            </a:r>
          </a:p>
        </p:txBody>
      </p:sp>
      <p:grpSp>
        <p:nvGrpSpPr>
          <p:cNvPr id="39" name="组合 38">
            <a:extLst>
              <a:ext uri="{FF2B5EF4-FFF2-40B4-BE49-F238E27FC236}">
                <a16:creationId xmlns:a16="http://schemas.microsoft.com/office/drawing/2014/main" id="{BDA2DEEB-B904-4CBA-BEF5-C7598058883E}"/>
              </a:ext>
            </a:extLst>
          </p:cNvPr>
          <p:cNvGrpSpPr/>
          <p:nvPr/>
        </p:nvGrpSpPr>
        <p:grpSpPr>
          <a:xfrm>
            <a:off x="3420363" y="2605690"/>
            <a:ext cx="1020325" cy="2832113"/>
            <a:chOff x="3549319" y="3017729"/>
            <a:chExt cx="1020324" cy="2832113"/>
          </a:xfrm>
        </p:grpSpPr>
        <p:grpSp>
          <p:nvGrpSpPr>
            <p:cNvPr id="41" name="组合 40">
              <a:extLst>
                <a:ext uri="{FF2B5EF4-FFF2-40B4-BE49-F238E27FC236}">
                  <a16:creationId xmlns:a16="http://schemas.microsoft.com/office/drawing/2014/main" id="{213E951C-0326-4DFE-A194-6CD35CD51C32}"/>
                </a:ext>
              </a:extLst>
            </p:cNvPr>
            <p:cNvGrpSpPr/>
            <p:nvPr/>
          </p:nvGrpSpPr>
          <p:grpSpPr>
            <a:xfrm flipH="1" flipV="1">
              <a:off x="3549321" y="3246065"/>
              <a:ext cx="1020322" cy="129707"/>
              <a:chOff x="3407502" y="4686698"/>
              <a:chExt cx="1055154" cy="60148"/>
            </a:xfrm>
          </p:grpSpPr>
          <p:cxnSp>
            <p:nvCxnSpPr>
              <p:cNvPr id="53" name="直接连接符 52">
                <a:extLst>
                  <a:ext uri="{FF2B5EF4-FFF2-40B4-BE49-F238E27FC236}">
                    <a16:creationId xmlns:a16="http://schemas.microsoft.com/office/drawing/2014/main" id="{C9CFAAB6-F4D4-4375-AC93-992A229EF2B9}"/>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4" name="直接连接符 53">
                <a:extLst>
                  <a:ext uri="{FF2B5EF4-FFF2-40B4-BE49-F238E27FC236}">
                    <a16:creationId xmlns:a16="http://schemas.microsoft.com/office/drawing/2014/main" id="{28DA64D8-B00C-414F-B1F9-21FA4ED567E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3" name="组合 42">
              <a:extLst>
                <a:ext uri="{FF2B5EF4-FFF2-40B4-BE49-F238E27FC236}">
                  <a16:creationId xmlns:a16="http://schemas.microsoft.com/office/drawing/2014/main" id="{4E4D5224-F85D-472A-AB8F-24A449E8877F}"/>
                </a:ext>
              </a:extLst>
            </p:cNvPr>
            <p:cNvGrpSpPr/>
            <p:nvPr/>
          </p:nvGrpSpPr>
          <p:grpSpPr>
            <a:xfrm>
              <a:off x="3549319" y="3017729"/>
              <a:ext cx="45720" cy="465639"/>
              <a:chOff x="3034140" y="2463978"/>
              <a:chExt cx="45720" cy="465639"/>
            </a:xfrm>
          </p:grpSpPr>
          <p:cxnSp>
            <p:nvCxnSpPr>
              <p:cNvPr id="51" name="直接连接符 50">
                <a:extLst>
                  <a:ext uri="{FF2B5EF4-FFF2-40B4-BE49-F238E27FC236}">
                    <a16:creationId xmlns:a16="http://schemas.microsoft.com/office/drawing/2014/main" id="{9B2E8E1B-B756-4776-8C2C-2ADF4997EFDE}"/>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52" name="椭圆 51">
                <a:extLst>
                  <a:ext uri="{FF2B5EF4-FFF2-40B4-BE49-F238E27FC236}">
                    <a16:creationId xmlns:a16="http://schemas.microsoft.com/office/drawing/2014/main" id="{AF3D7EEA-7852-4C31-A6A0-F04699915EFF}"/>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4" name="组合 43">
              <a:extLst>
                <a:ext uri="{FF2B5EF4-FFF2-40B4-BE49-F238E27FC236}">
                  <a16:creationId xmlns:a16="http://schemas.microsoft.com/office/drawing/2014/main" id="{20417369-F7F1-467F-870E-D0CDAE34F7FC}"/>
                </a:ext>
              </a:extLst>
            </p:cNvPr>
            <p:cNvGrpSpPr/>
            <p:nvPr/>
          </p:nvGrpSpPr>
          <p:grpSpPr>
            <a:xfrm flipV="1">
              <a:off x="3572178" y="5384202"/>
              <a:ext cx="994721" cy="465640"/>
              <a:chOff x="10968080" y="2834540"/>
              <a:chExt cx="1020324" cy="465639"/>
            </a:xfrm>
          </p:grpSpPr>
          <p:grpSp>
            <p:nvGrpSpPr>
              <p:cNvPr id="45" name="组合 44">
                <a:extLst>
                  <a:ext uri="{FF2B5EF4-FFF2-40B4-BE49-F238E27FC236}">
                    <a16:creationId xmlns:a16="http://schemas.microsoft.com/office/drawing/2014/main" id="{9F4D60CA-166E-4761-A868-0343C9B8B6AD}"/>
                  </a:ext>
                </a:extLst>
              </p:cNvPr>
              <p:cNvGrpSpPr/>
              <p:nvPr/>
            </p:nvGrpSpPr>
            <p:grpSpPr>
              <a:xfrm flipH="1" flipV="1">
                <a:off x="10968082" y="3062876"/>
                <a:ext cx="1020322" cy="129707"/>
                <a:chOff x="3407502" y="4686698"/>
                <a:chExt cx="1055154" cy="60148"/>
              </a:xfrm>
            </p:grpSpPr>
            <p:cxnSp>
              <p:nvCxnSpPr>
                <p:cNvPr id="49" name="直接连接符 48">
                  <a:extLst>
                    <a:ext uri="{FF2B5EF4-FFF2-40B4-BE49-F238E27FC236}">
                      <a16:creationId xmlns:a16="http://schemas.microsoft.com/office/drawing/2014/main" id="{2DF5F434-4B6C-4C7C-9D22-F4AFD9FDEC5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0" name="直接连接符 49">
                  <a:extLst>
                    <a:ext uri="{FF2B5EF4-FFF2-40B4-BE49-F238E27FC236}">
                      <a16:creationId xmlns:a16="http://schemas.microsoft.com/office/drawing/2014/main" id="{F894134A-22EA-4378-A0DB-7F26F5A417BC}"/>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6" name="组合 45">
                <a:extLst>
                  <a:ext uri="{FF2B5EF4-FFF2-40B4-BE49-F238E27FC236}">
                    <a16:creationId xmlns:a16="http://schemas.microsoft.com/office/drawing/2014/main" id="{759D8A8B-4DC3-47A4-9437-0415BC70D8EF}"/>
                  </a:ext>
                </a:extLst>
              </p:cNvPr>
              <p:cNvGrpSpPr/>
              <p:nvPr/>
            </p:nvGrpSpPr>
            <p:grpSpPr>
              <a:xfrm>
                <a:off x="10968080" y="2834540"/>
                <a:ext cx="45720" cy="465639"/>
                <a:chOff x="3034140" y="2463978"/>
                <a:chExt cx="45720" cy="465639"/>
              </a:xfrm>
            </p:grpSpPr>
            <p:cxnSp>
              <p:nvCxnSpPr>
                <p:cNvPr id="47" name="直接连接符 46">
                  <a:extLst>
                    <a:ext uri="{FF2B5EF4-FFF2-40B4-BE49-F238E27FC236}">
                      <a16:creationId xmlns:a16="http://schemas.microsoft.com/office/drawing/2014/main" id="{42113E1D-690F-42C9-80D3-757A15E44468}"/>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48" name="椭圆 47">
                  <a:extLst>
                    <a:ext uri="{FF2B5EF4-FFF2-40B4-BE49-F238E27FC236}">
                      <a16:creationId xmlns:a16="http://schemas.microsoft.com/office/drawing/2014/main" id="{22A3B0BA-BEB2-45F5-9D0F-A6C00E8766F0}"/>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55" name="组合 54">
            <a:extLst>
              <a:ext uri="{FF2B5EF4-FFF2-40B4-BE49-F238E27FC236}">
                <a16:creationId xmlns:a16="http://schemas.microsoft.com/office/drawing/2014/main" id="{5A6AC255-CCC2-47B8-830D-20149B23EF13}"/>
              </a:ext>
            </a:extLst>
          </p:cNvPr>
          <p:cNvGrpSpPr/>
          <p:nvPr/>
        </p:nvGrpSpPr>
        <p:grpSpPr>
          <a:xfrm>
            <a:off x="731692" y="2312211"/>
            <a:ext cx="2625963" cy="3404049"/>
            <a:chOff x="860651" y="2724256"/>
            <a:chExt cx="2625963" cy="3404048"/>
          </a:xfrm>
        </p:grpSpPr>
        <p:sp>
          <p:nvSpPr>
            <p:cNvPr id="56" name="TextBox 200">
              <a:extLst>
                <a:ext uri="{FF2B5EF4-FFF2-40B4-BE49-F238E27FC236}">
                  <a16:creationId xmlns:a16="http://schemas.microsoft.com/office/drawing/2014/main" id="{63A43E19-645A-4C86-9907-09AF53CCA752}"/>
                </a:ext>
              </a:extLst>
            </p:cNvPr>
            <p:cNvSpPr txBox="1"/>
            <p:nvPr/>
          </p:nvSpPr>
          <p:spPr>
            <a:xfrm>
              <a:off x="860651" y="2724256"/>
              <a:ext cx="2625963" cy="945259"/>
            </a:xfrm>
            <a:prstGeom prst="rect">
              <a:avLst/>
            </a:prstGeom>
            <a:noFill/>
          </p:spPr>
          <p:txBody>
            <a:bodyPr wrap="square" rtlCol="0">
              <a:spAutoFit/>
            </a:bodyPr>
            <a:lstStyle/>
            <a:p>
              <a:pPr lvl="0" algn="r" defTabSz="1219170">
                <a:lnSpc>
                  <a:spcPct val="130000"/>
                </a:lnSpc>
              </a:pPr>
              <a:r>
                <a:rPr lang="zh-CN" altLang="en-US" sz="1600" b="1" kern="0" dirty="0">
                  <a:solidFill>
                    <a:srgbClr val="C7000B"/>
                  </a:solidFill>
                </a:rPr>
                <a:t>加强</a:t>
              </a:r>
              <a:r>
                <a:rPr lang="zh-CN" altLang="en-US" sz="1400" kern="0" dirty="0">
                  <a:solidFill>
                    <a:srgbClr val="C7000B"/>
                  </a:solidFill>
                </a:rPr>
                <a:t>改进民主监督工作，推动党和国家重大方针政策和重要决策部署贯彻落实</a:t>
              </a:r>
            </a:p>
          </p:txBody>
        </p:sp>
        <p:sp>
          <p:nvSpPr>
            <p:cNvPr id="57" name="TextBox 203">
              <a:extLst>
                <a:ext uri="{FF2B5EF4-FFF2-40B4-BE49-F238E27FC236}">
                  <a16:creationId xmlns:a16="http://schemas.microsoft.com/office/drawing/2014/main" id="{60C829BF-42E0-4940-B9BD-13A5003DF802}"/>
                </a:ext>
              </a:extLst>
            </p:cNvPr>
            <p:cNvSpPr txBox="1"/>
            <p:nvPr/>
          </p:nvSpPr>
          <p:spPr>
            <a:xfrm>
              <a:off x="1247902" y="5150729"/>
              <a:ext cx="2238032" cy="977575"/>
            </a:xfrm>
            <a:prstGeom prst="rect">
              <a:avLst/>
            </a:prstGeom>
            <a:noFill/>
          </p:spPr>
          <p:txBody>
            <a:bodyPr wrap="square" tIns="0" bIns="0" rtlCol="0" anchor="t">
              <a:spAutoFit/>
            </a:bodyPr>
            <a:lstStyle/>
            <a:p>
              <a:pPr lvl="0" defTabSz="1219170">
                <a:lnSpc>
                  <a:spcPct val="150000"/>
                </a:lnSpc>
              </a:pPr>
              <a:r>
                <a:rPr lang="zh-CN" altLang="en-US" sz="1600" b="1" kern="0" dirty="0">
                  <a:solidFill>
                    <a:srgbClr val="CA0810"/>
                  </a:solidFill>
                  <a:cs typeface="华文黑体" pitchFamily="2" charset="-122"/>
                </a:rPr>
                <a:t>大力</a:t>
              </a:r>
              <a:r>
                <a:rPr lang="zh-CN" altLang="en-US" sz="1400" kern="0" dirty="0">
                  <a:solidFill>
                    <a:srgbClr val="CA0810"/>
                  </a:solidFill>
                  <a:cs typeface="华文黑体" pitchFamily="2" charset="-122"/>
                </a:rPr>
                <a:t>加强自身建设，提高政协履职能力和水平</a:t>
              </a:r>
            </a:p>
            <a:p>
              <a:pPr lvl="0" defTabSz="1219170">
                <a:lnSpc>
                  <a:spcPct val="150000"/>
                </a:lnSpc>
              </a:pPr>
              <a:endParaRPr lang="zh-CN" altLang="en-US" sz="1400" kern="0" dirty="0">
                <a:solidFill>
                  <a:srgbClr val="CA0810"/>
                </a:solidFill>
                <a:cs typeface="华文黑体" pitchFamily="2" charset="-122"/>
              </a:endParaRPr>
            </a:p>
          </p:txBody>
        </p:sp>
      </p:grpSp>
      <p:sp>
        <p:nvSpPr>
          <p:cNvPr id="58" name="文本框 57">
            <a:extLst>
              <a:ext uri="{FF2B5EF4-FFF2-40B4-BE49-F238E27FC236}">
                <a16:creationId xmlns:a16="http://schemas.microsoft.com/office/drawing/2014/main" id="{91C6B203-23B5-493A-89F8-3C168C0070B3}"/>
              </a:ext>
            </a:extLst>
          </p:cNvPr>
          <p:cNvSpPr txBox="1"/>
          <p:nvPr/>
        </p:nvSpPr>
        <p:spPr>
          <a:xfrm>
            <a:off x="0" y="1162556"/>
            <a:ext cx="12192000" cy="553998"/>
          </a:xfrm>
          <a:prstGeom prst="rect">
            <a:avLst/>
          </a:prstGeom>
          <a:noFill/>
        </p:spPr>
        <p:txBody>
          <a:bodyPr wrap="square" rtlCol="0">
            <a:spAutoFit/>
          </a:bodyPr>
          <a:lstStyle/>
          <a:p>
            <a:pPr lvl="0" algn="ctr" defTabSz="914377"/>
            <a:r>
              <a:rPr lang="zh-CN" altLang="en-US" sz="3000" b="1" dirty="0">
                <a:solidFill>
                  <a:srgbClr val="C7000B"/>
                </a:solidFill>
                <a:latin typeface="微软雅黑" panose="020B0503020204020204" pitchFamily="34" charset="-122"/>
                <a:ea typeface="微软雅黑" panose="020B0503020204020204" pitchFamily="34" charset="-122"/>
              </a:rPr>
              <a:t>★八个方面阐述五年工作情况★</a:t>
            </a:r>
            <a:endPar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7336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Effect transition="in" filter="fade">
                                      <p:cBhvr>
                                        <p:cTn id="9" dur="1000"/>
                                        <p:tgtEl>
                                          <p:spTgt spid="58"/>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fmla="#ppt_w*sin(2.5*pi*$)">
                                          <p:val>
                                            <p:fltVal val="0"/>
                                          </p:val>
                                        </p:tav>
                                        <p:tav tm="100000">
                                          <p:val>
                                            <p:fltVal val="1"/>
                                          </p:val>
                                        </p:tav>
                                      </p:tavLst>
                                    </p:anim>
                                    <p:anim calcmode="lin" valueType="num">
                                      <p:cBhvr>
                                        <p:cTn id="21" dur="300" fill="hold"/>
                                        <p:tgtEl>
                                          <p:spTgt spid="10"/>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fmla="#ppt_w*sin(2.5*pi*$)">
                                          <p:val>
                                            <p:fltVal val="0"/>
                                          </p:val>
                                        </p:tav>
                                        <p:tav tm="100000">
                                          <p:val>
                                            <p:fltVal val="1"/>
                                          </p:val>
                                        </p:tav>
                                      </p:tavLst>
                                    </p:anim>
                                    <p:anim calcmode="lin" valueType="num">
                                      <p:cBhvr>
                                        <p:cTn id="30" dur="300" fill="hold"/>
                                        <p:tgtEl>
                                          <p:spTgt spid="14"/>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fmla="#ppt_w*sin(2.5*pi*$)">
                                          <p:val>
                                            <p:fltVal val="0"/>
                                          </p:val>
                                        </p:tav>
                                        <p:tav tm="100000">
                                          <p:val>
                                            <p:fltVal val="1"/>
                                          </p:val>
                                        </p:tav>
                                      </p:tavLst>
                                    </p:anim>
                                    <p:anim calcmode="lin" valueType="num">
                                      <p:cBhvr>
                                        <p:cTn id="39" dur="300" fill="hold"/>
                                        <p:tgtEl>
                                          <p:spTgt spid="17"/>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fmla="#ppt_w*sin(2.5*pi*$)">
                                          <p:val>
                                            <p:fltVal val="0"/>
                                          </p:val>
                                        </p:tav>
                                        <p:tav tm="100000">
                                          <p:val>
                                            <p:fltVal val="1"/>
                                          </p:val>
                                        </p:tav>
                                      </p:tavLst>
                                    </p:anim>
                                    <p:anim calcmode="lin" valueType="num">
                                      <p:cBhvr>
                                        <p:cTn id="48" dur="30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additive="base">
                                        <p:cTn id="56" dur="500"/>
                                        <p:tgtEl>
                                          <p:spTgt spid="55"/>
                                        </p:tgtEl>
                                        <p:attrNameLst>
                                          <p:attrName>ppt_x</p:attrName>
                                        </p:attrNameLst>
                                      </p:cBhvr>
                                      <p:tavLst>
                                        <p:tav tm="0">
                                          <p:val>
                                            <p:strVal val="#ppt_x-#ppt_w*1.125000"/>
                                          </p:val>
                                        </p:tav>
                                        <p:tav tm="100000">
                                          <p:val>
                                            <p:strVal val="#ppt_x"/>
                                          </p:val>
                                        </p:tav>
                                      </p:tavLst>
                                    </p:anim>
                                    <p:animEffect transition="in" filter="wipe(right)">
                                      <p:cBhvr>
                                        <p:cTn id="57" dur="500"/>
                                        <p:tgtEl>
                                          <p:spTgt spid="55"/>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right)">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23" grpId="0"/>
      <p:bldP spid="38"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7819"/>
          <a:stretch/>
        </p:blipFill>
        <p:spPr>
          <a:xfrm>
            <a:off x="10747" y="4505746"/>
            <a:ext cx="3324724" cy="2352254"/>
          </a:xfrm>
          <a:prstGeom prst="rect">
            <a:avLst/>
          </a:prstGeom>
        </p:spPr>
      </p:pic>
      <p:sp>
        <p:nvSpPr>
          <p:cNvPr id="5" name="文本框 4">
            <a:extLst>
              <a:ext uri="{FF2B5EF4-FFF2-40B4-BE49-F238E27FC236}">
                <a16:creationId xmlns:a16="http://schemas.microsoft.com/office/drawing/2014/main" id="{27EA5B4D-28E2-4B38-929D-964BB0135FAF}"/>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13" name="ïṩḷíḑe">
            <a:extLst>
              <a:ext uri="{FF2B5EF4-FFF2-40B4-BE49-F238E27FC236}">
                <a16:creationId xmlns:a16="http://schemas.microsoft.com/office/drawing/2014/main" id="{561F1718-7ACE-40E4-B994-B2169C721707}"/>
              </a:ext>
            </a:extLst>
          </p:cNvPr>
          <p:cNvSpPr/>
          <p:nvPr/>
        </p:nvSpPr>
        <p:spPr>
          <a:xfrm>
            <a:off x="4836696" y="2978052"/>
            <a:ext cx="2268832" cy="2268829"/>
          </a:xfrm>
          <a:prstGeom prst="ellipse">
            <a:avLst/>
          </a:prstGeom>
          <a:noFill/>
          <a:ln w="19050">
            <a:solidFill>
              <a:srgbClr val="C7000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4" name="îšļiďê">
            <a:extLst>
              <a:ext uri="{FF2B5EF4-FFF2-40B4-BE49-F238E27FC236}">
                <a16:creationId xmlns:a16="http://schemas.microsoft.com/office/drawing/2014/main" id="{2D281ABF-E17F-4A56-94C2-C8E9F9AD6BDD}"/>
              </a:ext>
            </a:extLst>
          </p:cNvPr>
          <p:cNvSpPr/>
          <p:nvPr/>
        </p:nvSpPr>
        <p:spPr>
          <a:xfrm rot="8100000" flipV="1">
            <a:off x="6890113" y="3661334"/>
            <a:ext cx="826099" cy="823949"/>
          </a:xfrm>
          <a:custGeom>
            <a:avLst/>
            <a:gdLst>
              <a:gd name="connsiteX0" fmla="*/ 449482 w 1415075"/>
              <a:gd name="connsiteY0" fmla="*/ 56378 h 1411395"/>
              <a:gd name="connsiteX1" fmla="*/ 395493 w 1415075"/>
              <a:gd name="connsiteY1" fmla="*/ 186720 h 1411395"/>
              <a:gd name="connsiteX2" fmla="*/ 579824 w 1415075"/>
              <a:gd name="connsiteY2" fmla="*/ 371051 h 1411395"/>
              <a:gd name="connsiteX3" fmla="*/ 779661 w 1415075"/>
              <a:gd name="connsiteY3" fmla="*/ 371051 h 1411395"/>
              <a:gd name="connsiteX4" fmla="*/ 53989 w 1415075"/>
              <a:gd name="connsiteY4" fmla="*/ 1096723 h 1411395"/>
              <a:gd name="connsiteX5" fmla="*/ 53989 w 1415075"/>
              <a:gd name="connsiteY5" fmla="*/ 1357407 h 1411395"/>
              <a:gd name="connsiteX6" fmla="*/ 314672 w 1415075"/>
              <a:gd name="connsiteY6" fmla="*/ 1357407 h 1411395"/>
              <a:gd name="connsiteX7" fmla="*/ 1044419 w 1415075"/>
              <a:gd name="connsiteY7" fmla="*/ 627660 h 1411395"/>
              <a:gd name="connsiteX8" fmla="*/ 1044419 w 1415075"/>
              <a:gd name="connsiteY8" fmla="*/ 835646 h 1411395"/>
              <a:gd name="connsiteX9" fmla="*/ 1228750 w 1415075"/>
              <a:gd name="connsiteY9" fmla="*/ 1019977 h 1411395"/>
              <a:gd name="connsiteX10" fmla="*/ 1413081 w 1415075"/>
              <a:gd name="connsiteY10" fmla="*/ 835646 h 1411395"/>
              <a:gd name="connsiteX11" fmla="*/ 1413081 w 1415075"/>
              <a:gd name="connsiteY11" fmla="*/ 196597 h 1411395"/>
              <a:gd name="connsiteX12" fmla="*/ 1415075 w 1415075"/>
              <a:gd name="connsiteY12" fmla="*/ 186720 h 1411395"/>
              <a:gd name="connsiteX13" fmla="*/ 1406788 w 1415075"/>
              <a:gd name="connsiteY13" fmla="*/ 131906 h 1411395"/>
              <a:gd name="connsiteX14" fmla="*/ 1399253 w 1415075"/>
              <a:gd name="connsiteY14" fmla="*/ 116231 h 1411395"/>
              <a:gd name="connsiteX15" fmla="*/ 1398595 w 1415075"/>
              <a:gd name="connsiteY15" fmla="*/ 112976 h 1411395"/>
              <a:gd name="connsiteX16" fmla="*/ 1395433 w 1415075"/>
              <a:gd name="connsiteY16" fmla="*/ 108286 h 1411395"/>
              <a:gd name="connsiteX17" fmla="*/ 1383594 w 1415075"/>
              <a:gd name="connsiteY17" fmla="*/ 83659 h 1411395"/>
              <a:gd name="connsiteX18" fmla="*/ 1365125 w 1415075"/>
              <a:gd name="connsiteY18" fmla="*/ 63333 h 1411395"/>
              <a:gd name="connsiteX19" fmla="*/ 1359092 w 1415075"/>
              <a:gd name="connsiteY19" fmla="*/ 54384 h 1411395"/>
              <a:gd name="connsiteX20" fmla="*/ 1353676 w 1415075"/>
              <a:gd name="connsiteY20" fmla="*/ 50733 h 1411395"/>
              <a:gd name="connsiteX21" fmla="*/ 1347996 w 1415075"/>
              <a:gd name="connsiteY21" fmla="*/ 44481 h 1411395"/>
              <a:gd name="connsiteX22" fmla="*/ 1312119 w 1415075"/>
              <a:gd name="connsiteY22" fmla="*/ 22715 h 1411395"/>
              <a:gd name="connsiteX23" fmla="*/ 1300500 w 1415075"/>
              <a:gd name="connsiteY23" fmla="*/ 14881 h 1411395"/>
              <a:gd name="connsiteX24" fmla="*/ 1297641 w 1415075"/>
              <a:gd name="connsiteY24" fmla="*/ 14304 h 1411395"/>
              <a:gd name="connsiteX25" fmla="*/ 1296428 w 1415075"/>
              <a:gd name="connsiteY25" fmla="*/ 13498 h 1411395"/>
              <a:gd name="connsiteX26" fmla="*/ 1227064 w 1415075"/>
              <a:gd name="connsiteY26" fmla="*/ 0 h 1411395"/>
              <a:gd name="connsiteX27" fmla="*/ 1214790 w 1415075"/>
              <a:gd name="connsiteY27" fmla="*/ 2389 h 1411395"/>
              <a:gd name="connsiteX28" fmla="*/ 579824 w 1415075"/>
              <a:gd name="connsiteY28" fmla="*/ 2389 h 1411395"/>
              <a:gd name="connsiteX29" fmla="*/ 449482 w 1415075"/>
              <a:gd name="connsiteY29" fmla="*/ 5637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449482" y="56378"/>
                </a:moveTo>
                <a:cubicBezTo>
                  <a:pt x="416125" y="89736"/>
                  <a:pt x="395493" y="135819"/>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330553" y="1019977"/>
                  <a:pt x="1413081" y="937449"/>
                  <a:pt x="1413081" y="835646"/>
                </a:cubicBezTo>
                <a:lnTo>
                  <a:pt x="1413081" y="196597"/>
                </a:lnTo>
                <a:lnTo>
                  <a:pt x="1415075" y="186720"/>
                </a:lnTo>
                <a:cubicBezTo>
                  <a:pt x="1415075" y="167632"/>
                  <a:pt x="1412174" y="149222"/>
                  <a:pt x="1406788" y="131906"/>
                </a:cubicBezTo>
                <a:lnTo>
                  <a:pt x="1399253" y="116231"/>
                </a:lnTo>
                <a:lnTo>
                  <a:pt x="1398595" y="112976"/>
                </a:lnTo>
                <a:lnTo>
                  <a:pt x="1395433" y="108286"/>
                </a:lnTo>
                <a:lnTo>
                  <a:pt x="1383594" y="83659"/>
                </a:lnTo>
                <a:lnTo>
                  <a:pt x="1365125" y="63333"/>
                </a:lnTo>
                <a:lnTo>
                  <a:pt x="1359092" y="54384"/>
                </a:lnTo>
                <a:lnTo>
                  <a:pt x="1353676" y="50733"/>
                </a:lnTo>
                <a:lnTo>
                  <a:pt x="1347996" y="44481"/>
                </a:lnTo>
                <a:lnTo>
                  <a:pt x="1312119" y="22715"/>
                </a:lnTo>
                <a:lnTo>
                  <a:pt x="1300500" y="14881"/>
                </a:lnTo>
                <a:lnTo>
                  <a:pt x="1297641" y="14304"/>
                </a:lnTo>
                <a:lnTo>
                  <a:pt x="1296428" y="13498"/>
                </a:lnTo>
                <a:cubicBezTo>
                  <a:pt x="1274239" y="4499"/>
                  <a:pt x="1250651" y="0"/>
                  <a:pt x="1227064" y="0"/>
                </a:cubicBezTo>
                <a:lnTo>
                  <a:pt x="1214790" y="2389"/>
                </a:lnTo>
                <a:lnTo>
                  <a:pt x="579824" y="2389"/>
                </a:lnTo>
                <a:cubicBezTo>
                  <a:pt x="528923" y="2389"/>
                  <a:pt x="482840" y="23021"/>
                  <a:pt x="449482" y="5637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5" name="ïṡḷídê">
            <a:extLst>
              <a:ext uri="{FF2B5EF4-FFF2-40B4-BE49-F238E27FC236}">
                <a16:creationId xmlns:a16="http://schemas.microsoft.com/office/drawing/2014/main" id="{69A74053-F3B6-40D6-B327-DCBDBCE9D705}"/>
              </a:ext>
            </a:extLst>
          </p:cNvPr>
          <p:cNvSpPr/>
          <p:nvPr/>
        </p:nvSpPr>
        <p:spPr>
          <a:xfrm rot="18900000" flipV="1">
            <a:off x="4268626" y="3729388"/>
            <a:ext cx="826099" cy="823949"/>
          </a:xfrm>
          <a:custGeom>
            <a:avLst/>
            <a:gdLst>
              <a:gd name="connsiteX0" fmla="*/ 1359092 w 1415075"/>
              <a:gd name="connsiteY0" fmla="*/ 965988 h 1411395"/>
              <a:gd name="connsiteX1" fmla="*/ 1413081 w 1415075"/>
              <a:gd name="connsiteY1" fmla="*/ 835646 h 1411395"/>
              <a:gd name="connsiteX2" fmla="*/ 1413081 w 1415075"/>
              <a:gd name="connsiteY2" fmla="*/ 196597 h 1411395"/>
              <a:gd name="connsiteX3" fmla="*/ 1415075 w 1415075"/>
              <a:gd name="connsiteY3" fmla="*/ 186720 h 1411395"/>
              <a:gd name="connsiteX4" fmla="*/ 1406788 w 1415075"/>
              <a:gd name="connsiteY4" fmla="*/ 131906 h 1411395"/>
              <a:gd name="connsiteX5" fmla="*/ 1399252 w 1415075"/>
              <a:gd name="connsiteY5" fmla="*/ 116231 h 1411395"/>
              <a:gd name="connsiteX6" fmla="*/ 1398595 w 1415075"/>
              <a:gd name="connsiteY6" fmla="*/ 112976 h 1411395"/>
              <a:gd name="connsiteX7" fmla="*/ 1395433 w 1415075"/>
              <a:gd name="connsiteY7" fmla="*/ 108286 h 1411395"/>
              <a:gd name="connsiteX8" fmla="*/ 1383594 w 1415075"/>
              <a:gd name="connsiteY8" fmla="*/ 83659 h 1411395"/>
              <a:gd name="connsiteX9" fmla="*/ 1365125 w 1415075"/>
              <a:gd name="connsiteY9" fmla="*/ 63333 h 1411395"/>
              <a:gd name="connsiteX10" fmla="*/ 1359092 w 1415075"/>
              <a:gd name="connsiteY10" fmla="*/ 54384 h 1411395"/>
              <a:gd name="connsiteX11" fmla="*/ 1353676 w 1415075"/>
              <a:gd name="connsiteY11" fmla="*/ 50733 h 1411395"/>
              <a:gd name="connsiteX12" fmla="*/ 1347995 w 1415075"/>
              <a:gd name="connsiteY12" fmla="*/ 44481 h 1411395"/>
              <a:gd name="connsiteX13" fmla="*/ 1312118 w 1415075"/>
              <a:gd name="connsiteY13" fmla="*/ 22714 h 1411395"/>
              <a:gd name="connsiteX14" fmla="*/ 1300500 w 1415075"/>
              <a:gd name="connsiteY14" fmla="*/ 14881 h 1411395"/>
              <a:gd name="connsiteX15" fmla="*/ 1297641 w 1415075"/>
              <a:gd name="connsiteY15" fmla="*/ 14304 h 1411395"/>
              <a:gd name="connsiteX16" fmla="*/ 1296428 w 1415075"/>
              <a:gd name="connsiteY16" fmla="*/ 13498 h 1411395"/>
              <a:gd name="connsiteX17" fmla="*/ 1227064 w 1415075"/>
              <a:gd name="connsiteY17" fmla="*/ 0 h 1411395"/>
              <a:gd name="connsiteX18" fmla="*/ 1214790 w 1415075"/>
              <a:gd name="connsiteY18" fmla="*/ 2389 h 1411395"/>
              <a:gd name="connsiteX19" fmla="*/ 579824 w 1415075"/>
              <a:gd name="connsiteY19" fmla="*/ 2389 h 1411395"/>
              <a:gd name="connsiteX20" fmla="*/ 395493 w 1415075"/>
              <a:gd name="connsiteY20" fmla="*/ 186720 h 1411395"/>
              <a:gd name="connsiteX21" fmla="*/ 579824 w 1415075"/>
              <a:gd name="connsiteY21" fmla="*/ 371051 h 1411395"/>
              <a:gd name="connsiteX22" fmla="*/ 779661 w 1415075"/>
              <a:gd name="connsiteY22" fmla="*/ 371051 h 1411395"/>
              <a:gd name="connsiteX23" fmla="*/ 53989 w 1415075"/>
              <a:gd name="connsiteY23" fmla="*/ 1096723 h 1411395"/>
              <a:gd name="connsiteX24" fmla="*/ 53989 w 1415075"/>
              <a:gd name="connsiteY24" fmla="*/ 1357407 h 1411395"/>
              <a:gd name="connsiteX25" fmla="*/ 314672 w 1415075"/>
              <a:gd name="connsiteY25" fmla="*/ 1357407 h 1411395"/>
              <a:gd name="connsiteX26" fmla="*/ 1044419 w 1415075"/>
              <a:gd name="connsiteY26" fmla="*/ 627660 h 1411395"/>
              <a:gd name="connsiteX27" fmla="*/ 1044419 w 1415075"/>
              <a:gd name="connsiteY27" fmla="*/ 835646 h 1411395"/>
              <a:gd name="connsiteX28" fmla="*/ 1228750 w 1415075"/>
              <a:gd name="connsiteY28" fmla="*/ 1019977 h 1411395"/>
              <a:gd name="connsiteX29" fmla="*/ 1359092 w 1415075"/>
              <a:gd name="connsiteY29" fmla="*/ 96598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1359092" y="965988"/>
                </a:moveTo>
                <a:cubicBezTo>
                  <a:pt x="1392449" y="932630"/>
                  <a:pt x="1413081" y="886547"/>
                  <a:pt x="1413081" y="835646"/>
                </a:cubicBezTo>
                <a:lnTo>
                  <a:pt x="1413081" y="196597"/>
                </a:lnTo>
                <a:lnTo>
                  <a:pt x="1415075" y="186720"/>
                </a:lnTo>
                <a:cubicBezTo>
                  <a:pt x="1415075" y="167632"/>
                  <a:pt x="1412174" y="149222"/>
                  <a:pt x="1406788" y="131906"/>
                </a:cubicBezTo>
                <a:lnTo>
                  <a:pt x="1399252" y="116231"/>
                </a:lnTo>
                <a:lnTo>
                  <a:pt x="1398595" y="112976"/>
                </a:lnTo>
                <a:lnTo>
                  <a:pt x="1395433" y="108286"/>
                </a:lnTo>
                <a:lnTo>
                  <a:pt x="1383594" y="83659"/>
                </a:lnTo>
                <a:lnTo>
                  <a:pt x="1365125" y="63333"/>
                </a:lnTo>
                <a:lnTo>
                  <a:pt x="1359092" y="54384"/>
                </a:lnTo>
                <a:lnTo>
                  <a:pt x="1353676" y="50733"/>
                </a:lnTo>
                <a:lnTo>
                  <a:pt x="1347995" y="44481"/>
                </a:lnTo>
                <a:lnTo>
                  <a:pt x="1312118" y="22714"/>
                </a:lnTo>
                <a:lnTo>
                  <a:pt x="1300500" y="14881"/>
                </a:lnTo>
                <a:lnTo>
                  <a:pt x="1297641" y="14304"/>
                </a:lnTo>
                <a:lnTo>
                  <a:pt x="1296428" y="13498"/>
                </a:lnTo>
                <a:cubicBezTo>
                  <a:pt x="1274239" y="4499"/>
                  <a:pt x="1250651" y="0"/>
                  <a:pt x="1227064" y="0"/>
                </a:cubicBezTo>
                <a:lnTo>
                  <a:pt x="1214790" y="2389"/>
                </a:lnTo>
                <a:lnTo>
                  <a:pt x="579824" y="2389"/>
                </a:lnTo>
                <a:cubicBezTo>
                  <a:pt x="478021" y="2389"/>
                  <a:pt x="395493" y="84917"/>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279652" y="1019977"/>
                  <a:pt x="1325734" y="999345"/>
                  <a:pt x="1359092" y="96598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6" name="文本框 15">
            <a:extLst>
              <a:ext uri="{FF2B5EF4-FFF2-40B4-BE49-F238E27FC236}">
                <a16:creationId xmlns:a16="http://schemas.microsoft.com/office/drawing/2014/main" id="{14560A42-6A03-4FEA-B7D8-1BE13E8FE4C8}"/>
              </a:ext>
            </a:extLst>
          </p:cNvPr>
          <p:cNvSpPr txBox="1"/>
          <p:nvPr/>
        </p:nvSpPr>
        <p:spPr>
          <a:xfrm>
            <a:off x="791763" y="3427618"/>
            <a:ext cx="3263917" cy="1477328"/>
          </a:xfrm>
          <a:prstGeom prst="rect">
            <a:avLst/>
          </a:prstGeom>
          <a:noFill/>
          <a:effectLst/>
        </p:spPr>
        <p:txBody>
          <a:bodyPr wrap="square" rtlCol="0">
            <a:spAutoFit/>
          </a:bodyPr>
          <a:lstStyle/>
          <a:p>
            <a:pPr algn="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深入学习中共十八大精神，召开常委会议专题学习贯彻中共十八届三中、四中、五中、六中全会精神，深刻理解全面深化改革、全面依法治国、全面建成小康社会、全面从严治党重大部署，结合实际贯彻落实。</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C05C5F6-CC5E-4DE2-B5DB-90AB9FB00EA0}"/>
              </a:ext>
            </a:extLst>
          </p:cNvPr>
          <p:cNvSpPr txBox="1"/>
          <p:nvPr/>
        </p:nvSpPr>
        <p:spPr>
          <a:xfrm>
            <a:off x="7908285" y="3393787"/>
            <a:ext cx="3911592" cy="1477328"/>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pic>
        <p:nvPicPr>
          <p:cNvPr id="18" name="Picture 3">
            <a:extLst>
              <a:ext uri="{FF2B5EF4-FFF2-40B4-BE49-F238E27FC236}">
                <a16:creationId xmlns:a16="http://schemas.microsoft.com/office/drawing/2014/main" id="{BD6BB982-C17A-4D0C-9B27-FCEF2EA0A3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265057" y="3393786"/>
            <a:ext cx="1592691" cy="130636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圆角矩形 40">
            <a:extLst>
              <a:ext uri="{FF2B5EF4-FFF2-40B4-BE49-F238E27FC236}">
                <a16:creationId xmlns:a16="http://schemas.microsoft.com/office/drawing/2014/main" id="{49A979D6-9334-4505-BF38-78A7917AA541}"/>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ea typeface="微软雅黑"/>
              </a:rPr>
              <a:t>以思想政治建设为统领，打牢团结奋斗的共同思想政治基础</a:t>
            </a:r>
          </a:p>
        </p:txBody>
      </p:sp>
      <p:sp>
        <p:nvSpPr>
          <p:cNvPr id="20" name="任意多边形 42">
            <a:extLst>
              <a:ext uri="{FF2B5EF4-FFF2-40B4-BE49-F238E27FC236}">
                <a16:creationId xmlns:a16="http://schemas.microsoft.com/office/drawing/2014/main" id="{0761AAD9-5B4F-4F75-AAC9-90F49AD03CB0}"/>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480100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down)">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500" fill="hold"/>
                                        <p:tgtEl>
                                          <p:spTgt spid="19"/>
                                        </p:tgtEl>
                                        <p:attrNameLst>
                                          <p:attrName>ppt_w</p:attrName>
                                        </p:attrNameLst>
                                      </p:cBhvr>
                                      <p:tavLst>
                                        <p:tav tm="0">
                                          <p:val>
                                            <p:fltVal val="0"/>
                                          </p:val>
                                        </p:tav>
                                        <p:tav tm="100000">
                                          <p:val>
                                            <p:strVal val="#ppt_w"/>
                                          </p:val>
                                        </p:tav>
                                      </p:tavLst>
                                    </p:anim>
                                    <p:anim calcmode="lin" valueType="num">
                                      <p:cBhvr>
                                        <p:cTn id="18" dur="1500" fill="hold"/>
                                        <p:tgtEl>
                                          <p:spTgt spid="19"/>
                                        </p:tgtEl>
                                        <p:attrNameLst>
                                          <p:attrName>ppt_h</p:attrName>
                                        </p:attrNameLst>
                                      </p:cBhvr>
                                      <p:tavLst>
                                        <p:tav tm="0">
                                          <p:val>
                                            <p:fltVal val="0"/>
                                          </p:val>
                                        </p:tav>
                                        <p:tav tm="100000">
                                          <p:val>
                                            <p:strVal val="#ppt_h"/>
                                          </p:val>
                                        </p:tav>
                                      </p:tavLst>
                                    </p:anim>
                                    <p:animEffect transition="in" filter="fade">
                                      <p:cBhvr>
                                        <p:cTn id="19" dur="1500"/>
                                        <p:tgtEl>
                                          <p:spTgt spid="19"/>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1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left)">
                                      <p:cBhvr>
                                        <p:cTn id="34" dur="500"/>
                                        <p:tgtEl>
                                          <p:spTgt spid="14"/>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ppt_x</p:attrName>
                                        </p:attrNameLst>
                                      </p:cBhvr>
                                      <p:tavLst>
                                        <p:tav tm="0">
                                          <p:val>
                                            <p:strVal val="#ppt_x-#ppt_w*1.125000"/>
                                          </p:val>
                                        </p:tav>
                                        <p:tav tm="100000">
                                          <p:val>
                                            <p:strVal val="#ppt_x"/>
                                          </p:val>
                                        </p:tav>
                                      </p:tavLst>
                                    </p:anim>
                                    <p:animEffect transition="in" filter="wipe(right)">
                                      <p:cBhvr>
                                        <p:cTn id="38" dur="500"/>
                                        <p:tgtEl>
                                          <p:spTgt spid="1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1000"/>
                                        <p:tgtEl>
                                          <p:spTgt spid="16"/>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animBg="1"/>
      <p:bldP spid="16" grpId="0"/>
      <p:bldP spid="17" grpId="0"/>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C56B840F-E1EC-4453-BA6F-31483D31685F}"/>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6" name="圆角矩形 40">
            <a:extLst>
              <a:ext uri="{FF2B5EF4-FFF2-40B4-BE49-F238E27FC236}">
                <a16:creationId xmlns:a16="http://schemas.microsoft.com/office/drawing/2014/main" id="{38FCF5CF-D10A-4665-836A-FFC086248787}"/>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rPr>
              <a:t>学习习总书记系列重要讲话</a:t>
            </a:r>
          </a:p>
        </p:txBody>
      </p:sp>
      <p:sp>
        <p:nvSpPr>
          <p:cNvPr id="7" name="任意多边形 42">
            <a:extLst>
              <a:ext uri="{FF2B5EF4-FFF2-40B4-BE49-F238E27FC236}">
                <a16:creationId xmlns:a16="http://schemas.microsoft.com/office/drawing/2014/main" id="{F071C4F6-97B7-4192-95A2-420DEE3F0CDB}"/>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F0DAD6C3-95B5-4916-9A3C-56E47B8C8347}"/>
              </a:ext>
            </a:extLst>
          </p:cNvPr>
          <p:cNvSpPr/>
          <p:nvPr/>
        </p:nvSpPr>
        <p:spPr>
          <a:xfrm>
            <a:off x="1121901" y="2933808"/>
            <a:ext cx="4141884" cy="3382771"/>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9" name="图片 8">
            <a:extLst>
              <a:ext uri="{FF2B5EF4-FFF2-40B4-BE49-F238E27FC236}">
                <a16:creationId xmlns:a16="http://schemas.microsoft.com/office/drawing/2014/main" id="{E562B200-DE37-4F75-A5A5-FB0D89112A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483046" y="5444224"/>
            <a:ext cx="2602194" cy="1290690"/>
          </a:xfrm>
          <a:prstGeom prst="rect">
            <a:avLst/>
          </a:prstGeom>
        </p:spPr>
      </p:pic>
      <p:sp>
        <p:nvSpPr>
          <p:cNvPr id="10" name="矩形 9">
            <a:extLst>
              <a:ext uri="{FF2B5EF4-FFF2-40B4-BE49-F238E27FC236}">
                <a16:creationId xmlns:a16="http://schemas.microsoft.com/office/drawing/2014/main" id="{1FEC4067-3E5D-4299-BD76-836779BB3428}"/>
              </a:ext>
            </a:extLst>
          </p:cNvPr>
          <p:cNvSpPr/>
          <p:nvPr/>
        </p:nvSpPr>
        <p:spPr>
          <a:xfrm>
            <a:off x="6592259" y="2933808"/>
            <a:ext cx="4141884" cy="3382771"/>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a:extLst>
              <a:ext uri="{FF2B5EF4-FFF2-40B4-BE49-F238E27FC236}">
                <a16:creationId xmlns:a16="http://schemas.microsoft.com/office/drawing/2014/main" id="{663EEB07-AE19-4E96-AB53-BEEEF3644B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119308" y="5444224"/>
            <a:ext cx="2602194" cy="1290690"/>
          </a:xfrm>
          <a:prstGeom prst="rect">
            <a:avLst/>
          </a:prstGeom>
        </p:spPr>
      </p:pic>
      <p:sp>
        <p:nvSpPr>
          <p:cNvPr id="12" name="文本框 3">
            <a:extLst>
              <a:ext uri="{FF2B5EF4-FFF2-40B4-BE49-F238E27FC236}">
                <a16:creationId xmlns:a16="http://schemas.microsoft.com/office/drawing/2014/main" id="{49B2D83F-E9AE-4520-8443-7D555195052F}"/>
              </a:ext>
            </a:extLst>
          </p:cNvPr>
          <p:cNvSpPr txBox="1"/>
          <p:nvPr/>
        </p:nvSpPr>
        <p:spPr>
          <a:xfrm>
            <a:off x="1145966" y="3042581"/>
            <a:ext cx="4117820" cy="3046988"/>
          </a:xfrm>
          <a:prstGeom prst="rect">
            <a:avLst/>
          </a:prstGeom>
          <a:noFill/>
        </p:spPr>
        <p:txBody>
          <a:bodyPr wrap="square" rtlCol="0">
            <a:spAutoFit/>
          </a:bodyPr>
          <a:lstStyle/>
          <a:p>
            <a:pPr defTabSz="914377">
              <a:lnSpc>
                <a:spcPct val="200000"/>
              </a:lnSpc>
            </a:pPr>
            <a:r>
              <a:rPr lang="zh-CN" altLang="en-US" sz="1600" b="1" dirty="0">
                <a:solidFill>
                  <a:srgbClr val="C7000B"/>
                </a:solidFill>
                <a:latin typeface="微软雅黑" panose="020B0503020204020204" pitchFamily="34" charset="-122"/>
                <a:ea typeface="微软雅黑" panose="020B0503020204020204" pitchFamily="34" charset="-122"/>
              </a:rPr>
              <a:t>有计划、分专题学习领会习近平总书记系列重要讲话精神，召开主席会议、理论研讨会和座谈交流会等，集中学习习近平总书记在庆祝人民政协成立</a:t>
            </a:r>
            <a:r>
              <a:rPr lang="en-US" altLang="zh-CN" sz="1600" b="1" dirty="0">
                <a:solidFill>
                  <a:srgbClr val="C7000B"/>
                </a:solidFill>
                <a:latin typeface="微软雅黑" panose="020B0503020204020204" pitchFamily="34" charset="-122"/>
                <a:ea typeface="微软雅黑" panose="020B0503020204020204" pitchFamily="34" charset="-122"/>
              </a:rPr>
              <a:t>65</a:t>
            </a:r>
            <a:r>
              <a:rPr lang="zh-CN" altLang="en-US" sz="1600" b="1" dirty="0">
                <a:solidFill>
                  <a:srgbClr val="C7000B"/>
                </a:solidFill>
                <a:latin typeface="微软雅黑" panose="020B0503020204020204" pitchFamily="34" charset="-122"/>
                <a:ea typeface="微软雅黑" panose="020B0503020204020204" pitchFamily="34" charset="-122"/>
              </a:rPr>
              <a:t>周年大会上的重要讲话，向地方政协发出学习通知，在人民政协形成学讲话、抓落实、促工作的良好氛围。</a:t>
            </a:r>
          </a:p>
        </p:txBody>
      </p:sp>
      <p:sp>
        <p:nvSpPr>
          <p:cNvPr id="13" name="文本框 3">
            <a:extLst>
              <a:ext uri="{FF2B5EF4-FFF2-40B4-BE49-F238E27FC236}">
                <a16:creationId xmlns:a16="http://schemas.microsoft.com/office/drawing/2014/main" id="{66989FE4-8CF7-4698-AE8F-42D21F58DBC5}"/>
              </a:ext>
            </a:extLst>
          </p:cNvPr>
          <p:cNvSpPr txBox="1"/>
          <p:nvPr/>
        </p:nvSpPr>
        <p:spPr>
          <a:xfrm>
            <a:off x="6616323" y="3042581"/>
            <a:ext cx="4117820" cy="2972737"/>
          </a:xfrm>
          <a:prstGeom prst="rect">
            <a:avLst/>
          </a:prstGeom>
          <a:noFill/>
        </p:spPr>
        <p:txBody>
          <a:bodyPr wrap="square" rtlCol="0">
            <a:spAutoFit/>
          </a:bodyPr>
          <a:lstStyle/>
          <a:p>
            <a:pPr defTabSz="914377">
              <a:lnSpc>
                <a:spcPct val="200000"/>
              </a:lnSpc>
            </a:pPr>
            <a:r>
              <a:rPr lang="zh-CN" altLang="en-US" sz="1600" b="1" dirty="0">
                <a:solidFill>
                  <a:srgbClr val="C7000B"/>
                </a:solidFill>
                <a:latin typeface="微软雅黑" panose="020B0503020204020204" pitchFamily="34" charset="-122"/>
                <a:ea typeface="微软雅黑" panose="020B0503020204020204" pitchFamily="34" charset="-122"/>
              </a:rPr>
              <a:t>采取常委会学习讲座、报告会等形式，认真学习习近平总书记在庆祝中国共产党成立</a:t>
            </a:r>
            <a:r>
              <a:rPr lang="en-US" altLang="zh-CN" sz="1600" b="1" dirty="0">
                <a:solidFill>
                  <a:srgbClr val="C7000B"/>
                </a:solidFill>
                <a:latin typeface="微软雅黑" panose="020B0503020204020204" pitchFamily="34" charset="-122"/>
                <a:ea typeface="微软雅黑" panose="020B0503020204020204" pitchFamily="34" charset="-122"/>
              </a:rPr>
              <a:t>95</a:t>
            </a:r>
            <a:r>
              <a:rPr lang="zh-CN" altLang="en-US" sz="1600" b="1" dirty="0">
                <a:solidFill>
                  <a:srgbClr val="C7000B"/>
                </a:solidFill>
                <a:latin typeface="微软雅黑" panose="020B0503020204020204" pitchFamily="34" charset="-122"/>
                <a:ea typeface="微软雅黑" panose="020B0503020204020204" pitchFamily="34" charset="-122"/>
              </a:rPr>
              <a:t>周年、纪念中国人民抗日战争暨世界反法西斯战争胜利</a:t>
            </a:r>
            <a:r>
              <a:rPr lang="en-US" altLang="zh-CN" sz="1600" b="1" dirty="0">
                <a:solidFill>
                  <a:srgbClr val="C7000B"/>
                </a:solidFill>
                <a:latin typeface="微软雅黑" panose="020B0503020204020204" pitchFamily="34" charset="-122"/>
                <a:ea typeface="微软雅黑" panose="020B0503020204020204" pitchFamily="34" charset="-122"/>
              </a:rPr>
              <a:t>70</a:t>
            </a:r>
            <a:r>
              <a:rPr lang="zh-CN" altLang="en-US" sz="1600" b="1" dirty="0">
                <a:solidFill>
                  <a:srgbClr val="C7000B"/>
                </a:solidFill>
                <a:latin typeface="微软雅黑" panose="020B0503020204020204" pitchFamily="34" charset="-122"/>
                <a:ea typeface="微软雅黑" panose="020B0503020204020204" pitchFamily="34" charset="-122"/>
              </a:rPr>
              <a:t>周年、纪念红军长征胜利</a:t>
            </a:r>
            <a:r>
              <a:rPr lang="en-US" altLang="zh-CN" sz="1600" b="1" dirty="0">
                <a:solidFill>
                  <a:srgbClr val="C7000B"/>
                </a:solidFill>
                <a:latin typeface="微软雅黑" panose="020B0503020204020204" pitchFamily="34" charset="-122"/>
                <a:ea typeface="微软雅黑" panose="020B0503020204020204" pitchFamily="34" charset="-122"/>
              </a:rPr>
              <a:t>80</a:t>
            </a:r>
            <a:r>
              <a:rPr lang="zh-CN" altLang="en-US" sz="1600" b="1" dirty="0">
                <a:solidFill>
                  <a:srgbClr val="C7000B"/>
                </a:solidFill>
                <a:latin typeface="微软雅黑" panose="020B0503020204020204" pitchFamily="34" charset="-122"/>
                <a:ea typeface="微软雅黑" panose="020B0503020204020204" pitchFamily="34" charset="-122"/>
              </a:rPr>
              <a:t>周年、庆祝中国人民解放军建军</a:t>
            </a:r>
            <a:r>
              <a:rPr lang="en-US" altLang="zh-CN" sz="1600" b="1" dirty="0">
                <a:solidFill>
                  <a:srgbClr val="C7000B"/>
                </a:solidFill>
                <a:latin typeface="微软雅黑" panose="020B0503020204020204" pitchFamily="34" charset="-122"/>
                <a:ea typeface="微软雅黑" panose="020B0503020204020204" pitchFamily="34" charset="-122"/>
              </a:rPr>
              <a:t>90</a:t>
            </a:r>
            <a:r>
              <a:rPr lang="zh-CN" altLang="en-US" sz="1600" b="1" dirty="0">
                <a:solidFill>
                  <a:srgbClr val="C7000B"/>
                </a:solidFill>
                <a:latin typeface="微软雅黑" panose="020B0503020204020204" pitchFamily="34" charset="-122"/>
                <a:ea typeface="微软雅黑" panose="020B0503020204020204" pitchFamily="34" charset="-122"/>
              </a:rPr>
              <a:t>周年、庆祝香港回归祖国</a:t>
            </a:r>
            <a:r>
              <a:rPr lang="en-US" altLang="zh-CN" sz="1600" b="1" dirty="0">
                <a:solidFill>
                  <a:srgbClr val="C7000B"/>
                </a:solidFill>
                <a:latin typeface="微软雅黑" panose="020B0503020204020204" pitchFamily="34" charset="-122"/>
                <a:ea typeface="微软雅黑" panose="020B0503020204020204" pitchFamily="34" charset="-122"/>
              </a:rPr>
              <a:t>20</a:t>
            </a:r>
            <a:r>
              <a:rPr lang="zh-CN" altLang="en-US" sz="1600" b="1" dirty="0">
                <a:solidFill>
                  <a:srgbClr val="C7000B"/>
                </a:solidFill>
                <a:latin typeface="微软雅黑" panose="020B0503020204020204" pitchFamily="34" charset="-122"/>
                <a:ea typeface="微软雅黑" panose="020B0503020204020204" pitchFamily="34" charset="-122"/>
              </a:rPr>
              <a:t>周年等大会上的重要讲话。</a:t>
            </a:r>
          </a:p>
        </p:txBody>
      </p:sp>
    </p:spTree>
    <p:extLst>
      <p:ext uri="{BB962C8B-B14F-4D97-AF65-F5344CB8AC3E}">
        <p14:creationId xmlns:p14="http://schemas.microsoft.com/office/powerpoint/2010/main" val="38693449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1000"/>
                                        <p:tgtEl>
                                          <p:spTgt spid="12"/>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750"/>
                                        <p:tgtEl>
                                          <p:spTgt spid="11"/>
                                        </p:tgtEl>
                                      </p:cBhvr>
                                    </p:animEffect>
                                    <p:anim calcmode="lin" valueType="num">
                                      <p:cBhvr>
                                        <p:cTn id="44" dur="750" fill="hold"/>
                                        <p:tgtEl>
                                          <p:spTgt spid="11"/>
                                        </p:tgtEl>
                                        <p:attrNameLst>
                                          <p:attrName>ppt_x</p:attrName>
                                        </p:attrNameLst>
                                      </p:cBhvr>
                                      <p:tavLst>
                                        <p:tav tm="0">
                                          <p:val>
                                            <p:strVal val="#ppt_x"/>
                                          </p:val>
                                        </p:tav>
                                        <p:tav tm="100000">
                                          <p:val>
                                            <p:strVal val="#ppt_x"/>
                                          </p:val>
                                        </p:tav>
                                      </p:tavLst>
                                    </p:anim>
                                    <p:anim calcmode="lin" valueType="num">
                                      <p:cBhvr>
                                        <p:cTn id="45" dur="75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0"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29FFB4DA-0451-431A-9DF8-98128132808E}"/>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6" name="圆角矩形 40">
            <a:extLst>
              <a:ext uri="{FF2B5EF4-FFF2-40B4-BE49-F238E27FC236}">
                <a16:creationId xmlns:a16="http://schemas.microsoft.com/office/drawing/2014/main" id="{BB5E4F12-713A-4B08-9AC0-565AB8E88749}"/>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rPr>
              <a:t>喜迎十九大，学习十九大</a:t>
            </a:r>
          </a:p>
        </p:txBody>
      </p:sp>
      <p:sp>
        <p:nvSpPr>
          <p:cNvPr id="7" name="任意多边形 42">
            <a:extLst>
              <a:ext uri="{FF2B5EF4-FFF2-40B4-BE49-F238E27FC236}">
                <a16:creationId xmlns:a16="http://schemas.microsoft.com/office/drawing/2014/main" id="{6346E820-35AC-4166-AAF8-9E87EF66CAC1}"/>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1D2D933A-D9F6-4002-B031-0E9BEEA30412}"/>
              </a:ext>
            </a:extLst>
          </p:cNvPr>
          <p:cNvSpPr/>
          <p:nvPr/>
        </p:nvSpPr>
        <p:spPr>
          <a:xfrm>
            <a:off x="926515" y="3133347"/>
            <a:ext cx="2432780" cy="1157141"/>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3200" b="1" dirty="0">
                <a:solidFill>
                  <a:prstClr val="white"/>
                </a:solidFill>
                <a:latin typeface="微软雅黑" panose="020B0503020204020204" pitchFamily="34" charset="-122"/>
                <a:ea typeface="微软雅黑" panose="020B0503020204020204" pitchFamily="34" charset="-122"/>
              </a:rPr>
              <a:t>喜迎十九大</a:t>
            </a:r>
          </a:p>
        </p:txBody>
      </p:sp>
      <p:sp>
        <p:nvSpPr>
          <p:cNvPr id="9" name="文本框 3">
            <a:extLst>
              <a:ext uri="{FF2B5EF4-FFF2-40B4-BE49-F238E27FC236}">
                <a16:creationId xmlns:a16="http://schemas.microsoft.com/office/drawing/2014/main" id="{E4534C30-BDFD-4460-9866-184FD174ED63}"/>
              </a:ext>
            </a:extLst>
          </p:cNvPr>
          <p:cNvSpPr txBox="1"/>
          <p:nvPr/>
        </p:nvSpPr>
        <p:spPr>
          <a:xfrm>
            <a:off x="3513427" y="3151810"/>
            <a:ext cx="7661029" cy="1108380"/>
          </a:xfrm>
          <a:prstGeom prst="rect">
            <a:avLst/>
          </a:prstGeom>
          <a:noFill/>
        </p:spPr>
        <p:txBody>
          <a:bodyPr wrap="square" rtlCol="0">
            <a:spAutoFit/>
          </a:bodyPr>
          <a:lstStyle/>
          <a:p>
            <a:pPr defTabSz="914377">
              <a:lnSpc>
                <a:spcPct val="150000"/>
              </a:lnSpc>
            </a:pP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10" name="矩形 9">
            <a:extLst>
              <a:ext uri="{FF2B5EF4-FFF2-40B4-BE49-F238E27FC236}">
                <a16:creationId xmlns:a16="http://schemas.microsoft.com/office/drawing/2014/main" id="{E76218AB-B743-48AB-BAC0-B1705C68114F}"/>
              </a:ext>
            </a:extLst>
          </p:cNvPr>
          <p:cNvSpPr/>
          <p:nvPr/>
        </p:nvSpPr>
        <p:spPr>
          <a:xfrm>
            <a:off x="3463394" y="3133347"/>
            <a:ext cx="7933697" cy="1157141"/>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id="{5B6D8862-AEC4-4DE5-BE27-18F62E67DF97}"/>
              </a:ext>
            </a:extLst>
          </p:cNvPr>
          <p:cNvSpPr/>
          <p:nvPr/>
        </p:nvSpPr>
        <p:spPr>
          <a:xfrm>
            <a:off x="8964311" y="4478609"/>
            <a:ext cx="2432780" cy="1478608"/>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prstClr val="white"/>
                </a:solidFill>
                <a:latin typeface="微软雅黑" panose="020B0503020204020204" pitchFamily="34" charset="-122"/>
                <a:ea typeface="微软雅黑" panose="020B0503020204020204" pitchFamily="34" charset="-122"/>
              </a:rPr>
              <a:t>学习十九大</a:t>
            </a:r>
          </a:p>
        </p:txBody>
      </p:sp>
      <p:sp>
        <p:nvSpPr>
          <p:cNvPr id="12" name="文本框 3">
            <a:extLst>
              <a:ext uri="{FF2B5EF4-FFF2-40B4-BE49-F238E27FC236}">
                <a16:creationId xmlns:a16="http://schemas.microsoft.com/office/drawing/2014/main" id="{47B6F756-BD08-4587-B4A9-8985325B7223}"/>
              </a:ext>
            </a:extLst>
          </p:cNvPr>
          <p:cNvSpPr txBox="1"/>
          <p:nvPr/>
        </p:nvSpPr>
        <p:spPr>
          <a:xfrm>
            <a:off x="967379" y="4556056"/>
            <a:ext cx="7777647" cy="1200329"/>
          </a:xfrm>
          <a:prstGeom prst="rect">
            <a:avLst/>
          </a:prstGeom>
          <a:noFill/>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13" name="矩形 12">
            <a:extLst>
              <a:ext uri="{FF2B5EF4-FFF2-40B4-BE49-F238E27FC236}">
                <a16:creationId xmlns:a16="http://schemas.microsoft.com/office/drawing/2014/main" id="{CC6FC518-B8A6-423D-9BC4-7E904A90EC39}"/>
              </a:ext>
            </a:extLst>
          </p:cNvPr>
          <p:cNvSpPr/>
          <p:nvPr/>
        </p:nvSpPr>
        <p:spPr>
          <a:xfrm>
            <a:off x="926516" y="4460255"/>
            <a:ext cx="7933697" cy="1478608"/>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85228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800"/>
                                        <p:tgtEl>
                                          <p:spTgt spid="9"/>
                                        </p:tgtEl>
                                      </p:cBhvr>
                                    </p:animEffect>
                                  </p:childTnLst>
                                </p:cTn>
                              </p:par>
                            </p:childTnLst>
                          </p:cTn>
                        </p:par>
                        <p:par>
                          <p:cTn id="35" fill="hold">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style.rotation</p:attrName>
                                        </p:attrNameLst>
                                      </p:cBhvr>
                                      <p:tavLst>
                                        <p:tav tm="0">
                                          <p:val>
                                            <p:fltVal val="360"/>
                                          </p:val>
                                        </p:tav>
                                        <p:tav tm="100000">
                                          <p:val>
                                            <p:fltVal val="0"/>
                                          </p:val>
                                        </p:tav>
                                      </p:tavLst>
                                    </p:anim>
                                    <p:animEffect transition="in" filter="fade">
                                      <p:cBhvr>
                                        <p:cTn id="41" dur="500"/>
                                        <p:tgtEl>
                                          <p:spTgt spid="11"/>
                                        </p:tgtEl>
                                      </p:cBhvr>
                                    </p:animEffect>
                                  </p:childTnLst>
                                </p:cTn>
                              </p:par>
                            </p:childTnLst>
                          </p:cTn>
                        </p:par>
                        <p:par>
                          <p:cTn id="42" fill="hold">
                            <p:stCondLst>
                              <p:cond delay="53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58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1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animBg="1"/>
      <p:bldP spid="11"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702F934A-CCC3-4EC7-8DB0-50EF4771076B}"/>
              </a:ext>
            </a:extLst>
          </p:cNvPr>
          <p:cNvSpPr txBox="1"/>
          <p:nvPr/>
        </p:nvSpPr>
        <p:spPr>
          <a:xfrm>
            <a:off x="0" y="1514025"/>
            <a:ext cx="11961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1800" b="1" kern="0" dirty="0">
                <a:solidFill>
                  <a:srgbClr val="C7000B"/>
                </a:solidFill>
                <a:latin typeface="微软雅黑" pitchFamily="34" charset="-122"/>
                <a:ea typeface="微软雅黑" pitchFamily="34" charset="-122"/>
              </a:rPr>
              <a:t>★聚焦党和国家中心任务，围绕统筹推进“五位一体”总体布局和协调推进“四个全面”战略布局协商议政★</a:t>
            </a:r>
          </a:p>
        </p:txBody>
      </p:sp>
      <p:grpSp>
        <p:nvGrpSpPr>
          <p:cNvPr id="6" name="组合 5">
            <a:extLst>
              <a:ext uri="{FF2B5EF4-FFF2-40B4-BE49-F238E27FC236}">
                <a16:creationId xmlns:a16="http://schemas.microsoft.com/office/drawing/2014/main" id="{043733FC-2CEE-42BF-8907-16DE2A9B2B54}"/>
              </a:ext>
            </a:extLst>
          </p:cNvPr>
          <p:cNvGrpSpPr/>
          <p:nvPr/>
        </p:nvGrpSpPr>
        <p:grpSpPr>
          <a:xfrm>
            <a:off x="4404258" y="2149364"/>
            <a:ext cx="3447092" cy="3819495"/>
            <a:chOff x="4669152" y="2204864"/>
            <a:chExt cx="2853697" cy="3161994"/>
          </a:xfrm>
        </p:grpSpPr>
        <p:sp>
          <p:nvSpPr>
            <p:cNvPr id="7" name="矩形: 剪去单角 444">
              <a:extLst>
                <a:ext uri="{FF2B5EF4-FFF2-40B4-BE49-F238E27FC236}">
                  <a16:creationId xmlns:a16="http://schemas.microsoft.com/office/drawing/2014/main" id="{617CB1F2-945E-464A-BC3C-385F0C961C28}"/>
                </a:ext>
              </a:extLst>
            </p:cNvPr>
            <p:cNvSpPr/>
            <p:nvPr/>
          </p:nvSpPr>
          <p:spPr>
            <a:xfrm>
              <a:off x="4669152" y="2204864"/>
              <a:ext cx="2853695" cy="3161994"/>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8" name="矩形 7">
              <a:extLst>
                <a:ext uri="{FF2B5EF4-FFF2-40B4-BE49-F238E27FC236}">
                  <a16:creationId xmlns:a16="http://schemas.microsoft.com/office/drawing/2014/main" id="{89A9C575-36C3-49ED-A25A-81462C4068E1}"/>
                </a:ext>
              </a:extLst>
            </p:cNvPr>
            <p:cNvSpPr/>
            <p:nvPr/>
          </p:nvSpPr>
          <p:spPr>
            <a:xfrm>
              <a:off x="4669153" y="5243677"/>
              <a:ext cx="2853695" cy="123181"/>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9" name="任意多边形: 形状 445">
              <a:extLst>
                <a:ext uri="{FF2B5EF4-FFF2-40B4-BE49-F238E27FC236}">
                  <a16:creationId xmlns:a16="http://schemas.microsoft.com/office/drawing/2014/main" id="{3DFE4472-8EBA-4FB3-B47F-FC80EE8638F3}"/>
                </a:ext>
              </a:extLst>
            </p:cNvPr>
            <p:cNvSpPr>
              <a:spLocks/>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zh-CN" sz="2667">
                  <a:solidFill>
                    <a:prstClr val="white"/>
                  </a:solidFill>
                  <a:latin typeface="Agency FB" panose="020B0503020202020204" pitchFamily="34" charset="0"/>
                  <a:ea typeface="宋体" panose="02010600030101010101" pitchFamily="2" charset="-122"/>
                </a:rPr>
                <a:t>2</a:t>
              </a:r>
              <a:endParaRPr lang="en-US" altLang="zh-CN" sz="2667" dirty="0">
                <a:solidFill>
                  <a:prstClr val="white"/>
                </a:solidFill>
                <a:latin typeface="Agency FB" panose="020B0503020202020204" pitchFamily="34" charset="0"/>
                <a:ea typeface="宋体" panose="02010600030101010101" pitchFamily="2" charset="-122"/>
              </a:endParaRPr>
            </a:p>
          </p:txBody>
        </p:sp>
      </p:grpSp>
      <p:grpSp>
        <p:nvGrpSpPr>
          <p:cNvPr id="10" name="组合 9">
            <a:extLst>
              <a:ext uri="{FF2B5EF4-FFF2-40B4-BE49-F238E27FC236}">
                <a16:creationId xmlns:a16="http://schemas.microsoft.com/office/drawing/2014/main" id="{4B4C9D1E-2037-4B63-A895-881169BDF995}"/>
              </a:ext>
            </a:extLst>
          </p:cNvPr>
          <p:cNvGrpSpPr/>
          <p:nvPr/>
        </p:nvGrpSpPr>
        <p:grpSpPr>
          <a:xfrm>
            <a:off x="403119" y="2149364"/>
            <a:ext cx="3447092" cy="3819495"/>
            <a:chOff x="247577" y="3140968"/>
            <a:chExt cx="2501994" cy="2772295"/>
          </a:xfrm>
        </p:grpSpPr>
        <p:sp>
          <p:nvSpPr>
            <p:cNvPr id="11" name="矩形: 剪去单角 437">
              <a:extLst>
                <a:ext uri="{FF2B5EF4-FFF2-40B4-BE49-F238E27FC236}">
                  <a16:creationId xmlns:a16="http://schemas.microsoft.com/office/drawing/2014/main" id="{1D84DACA-FDFD-4BC9-9DDC-B22CC1A58E98}"/>
                </a:ext>
              </a:extLst>
            </p:cNvPr>
            <p:cNvSpPr/>
            <p:nvPr/>
          </p:nvSpPr>
          <p:spPr>
            <a:xfrm>
              <a:off x="247577" y="3140968"/>
              <a:ext cx="2501992" cy="2772295"/>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12" name="矩形 11">
              <a:extLst>
                <a:ext uri="{FF2B5EF4-FFF2-40B4-BE49-F238E27FC236}">
                  <a16:creationId xmlns:a16="http://schemas.microsoft.com/office/drawing/2014/main" id="{C98F71B1-FA67-4B5D-AFFE-BE2652A31CE1}"/>
                </a:ext>
              </a:extLst>
            </p:cNvPr>
            <p:cNvSpPr/>
            <p:nvPr/>
          </p:nvSpPr>
          <p:spPr>
            <a:xfrm>
              <a:off x="247578" y="5805263"/>
              <a:ext cx="2501992" cy="108000"/>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13" name="任意多边形: 形状 438">
              <a:extLst>
                <a:ext uri="{FF2B5EF4-FFF2-40B4-BE49-F238E27FC236}">
                  <a16:creationId xmlns:a16="http://schemas.microsoft.com/office/drawing/2014/main" id="{519F009A-672A-4F4C-AF26-D963030A9868}"/>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ko-KR" sz="2667" dirty="0">
                  <a:solidFill>
                    <a:prstClr val="white"/>
                  </a:solidFill>
                  <a:latin typeface="Agency FB" panose="020B0503020202020204" pitchFamily="34" charset="0"/>
                  <a:ea typeface="맑은 고딕" panose="020B0503020000020004" pitchFamily="34" charset="-127"/>
                </a:rPr>
                <a:t>1</a:t>
              </a:r>
            </a:p>
          </p:txBody>
        </p:sp>
      </p:grpSp>
      <p:grpSp>
        <p:nvGrpSpPr>
          <p:cNvPr id="14" name="组合 13">
            <a:extLst>
              <a:ext uri="{FF2B5EF4-FFF2-40B4-BE49-F238E27FC236}">
                <a16:creationId xmlns:a16="http://schemas.microsoft.com/office/drawing/2014/main" id="{17326407-58C4-4526-AFDD-3E97917CCC99}"/>
              </a:ext>
            </a:extLst>
          </p:cNvPr>
          <p:cNvGrpSpPr/>
          <p:nvPr/>
        </p:nvGrpSpPr>
        <p:grpSpPr>
          <a:xfrm>
            <a:off x="8405395" y="2149364"/>
            <a:ext cx="3447092" cy="3819495"/>
            <a:chOff x="247577" y="3140968"/>
            <a:chExt cx="2501994" cy="2772295"/>
          </a:xfrm>
        </p:grpSpPr>
        <p:sp>
          <p:nvSpPr>
            <p:cNvPr id="15" name="矩形: 剪去单角 455">
              <a:extLst>
                <a:ext uri="{FF2B5EF4-FFF2-40B4-BE49-F238E27FC236}">
                  <a16:creationId xmlns:a16="http://schemas.microsoft.com/office/drawing/2014/main" id="{3D7BC02E-EC31-41EA-9AC0-2276CF3D74FE}"/>
                </a:ext>
              </a:extLst>
            </p:cNvPr>
            <p:cNvSpPr/>
            <p:nvPr/>
          </p:nvSpPr>
          <p:spPr>
            <a:xfrm>
              <a:off x="247577" y="3140968"/>
              <a:ext cx="2501992" cy="2772295"/>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16" name="矩形 15">
              <a:extLst>
                <a:ext uri="{FF2B5EF4-FFF2-40B4-BE49-F238E27FC236}">
                  <a16:creationId xmlns:a16="http://schemas.microsoft.com/office/drawing/2014/main" id="{7A4DFE2F-ECDC-46F5-BAFC-F837D807FDED}"/>
                </a:ext>
              </a:extLst>
            </p:cNvPr>
            <p:cNvSpPr/>
            <p:nvPr/>
          </p:nvSpPr>
          <p:spPr>
            <a:xfrm>
              <a:off x="247578" y="5805263"/>
              <a:ext cx="2501992" cy="108000"/>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17" name="任意多边形: 形状 456">
              <a:extLst>
                <a:ext uri="{FF2B5EF4-FFF2-40B4-BE49-F238E27FC236}">
                  <a16:creationId xmlns:a16="http://schemas.microsoft.com/office/drawing/2014/main" id="{6C31AA68-67C3-4863-A082-A4083FC845CA}"/>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ko-KR" sz="2667" dirty="0">
                  <a:solidFill>
                    <a:prstClr val="white"/>
                  </a:solidFill>
                  <a:latin typeface="Agency FB" panose="020B0503020202020204" pitchFamily="34" charset="0"/>
                  <a:ea typeface="맑은 고딕" panose="020B0503020000020004" pitchFamily="34" charset="-127"/>
                </a:rPr>
                <a:t>3</a:t>
              </a:r>
            </a:p>
          </p:txBody>
        </p:sp>
      </p:grpSp>
      <p:sp>
        <p:nvSpPr>
          <p:cNvPr id="18" name="文本框 17">
            <a:extLst>
              <a:ext uri="{FF2B5EF4-FFF2-40B4-BE49-F238E27FC236}">
                <a16:creationId xmlns:a16="http://schemas.microsoft.com/office/drawing/2014/main" id="{AC9E4F55-A286-4E2F-8867-AB8F2533F5D9}"/>
              </a:ext>
            </a:extLst>
          </p:cNvPr>
          <p:cNvSpPr txBox="1"/>
          <p:nvPr/>
        </p:nvSpPr>
        <p:spPr>
          <a:xfrm>
            <a:off x="583606" y="2683959"/>
            <a:ext cx="3086113" cy="2862322"/>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318E0E9B-1AF2-4467-81F3-154D88F8B2D3}"/>
              </a:ext>
            </a:extLst>
          </p:cNvPr>
          <p:cNvSpPr txBox="1"/>
          <p:nvPr/>
        </p:nvSpPr>
        <p:spPr>
          <a:xfrm>
            <a:off x="4719047" y="3092161"/>
            <a:ext cx="2862853" cy="1754326"/>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瞄准全面深化改革和全面依法治国重大任务精准建言</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7A2A55A4-4482-4125-9C71-CFAFBDF99174}"/>
              </a:ext>
            </a:extLst>
          </p:cNvPr>
          <p:cNvSpPr txBox="1"/>
          <p:nvPr/>
        </p:nvSpPr>
        <p:spPr>
          <a:xfrm>
            <a:off x="8885579" y="3092161"/>
            <a:ext cx="2532064" cy="1754326"/>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配合跟进全面从严治党战略部署贯彻落实</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31747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3">
            <a:extLst>
              <a:ext uri="{FF2B5EF4-FFF2-40B4-BE49-F238E27FC236}">
                <a16:creationId xmlns:a16="http://schemas.microsoft.com/office/drawing/2014/main" id="{9F0902D1-04DF-456E-A12A-E7B3B0B84CC2}"/>
              </a:ext>
            </a:extLst>
          </p:cNvPr>
          <p:cNvSpPr txBox="1"/>
          <p:nvPr/>
        </p:nvSpPr>
        <p:spPr>
          <a:xfrm>
            <a:off x="1717450" y="2434580"/>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把围绕“十三五”规划制定和实施献计出力作为工作主线</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就规划制定用</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个月时间密集开展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次议政活动，召开专题议政性常委会议集中献计献策，形成专题报告。</a:t>
            </a:r>
          </a:p>
        </p:txBody>
      </p:sp>
      <p:sp>
        <p:nvSpPr>
          <p:cNvPr id="6" name="Title 20">
            <a:extLst>
              <a:ext uri="{FF2B5EF4-FFF2-40B4-BE49-F238E27FC236}">
                <a16:creationId xmlns:a16="http://schemas.microsoft.com/office/drawing/2014/main" id="{685EDBFD-CB6E-42B7-83EB-A84F7B8763F3}"/>
              </a:ext>
            </a:extLst>
          </p:cNvPr>
          <p:cNvSpPr txBox="1">
            <a:spLocks/>
          </p:cNvSpPr>
          <p:nvPr/>
        </p:nvSpPr>
        <p:spPr>
          <a:xfrm flipH="1">
            <a:off x="440725"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01</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7" name="Title 20">
            <a:extLst>
              <a:ext uri="{FF2B5EF4-FFF2-40B4-BE49-F238E27FC236}">
                <a16:creationId xmlns:a16="http://schemas.microsoft.com/office/drawing/2014/main" id="{E72796B4-89DB-4E88-968E-388F776FFADB}"/>
              </a:ext>
            </a:extLst>
          </p:cNvPr>
          <p:cNvSpPr txBox="1">
            <a:spLocks/>
          </p:cNvSpPr>
          <p:nvPr/>
        </p:nvSpPr>
        <p:spPr>
          <a:xfrm flipH="1">
            <a:off x="1717450" y="1260501"/>
            <a:ext cx="9754236" cy="110796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p>
        </p:txBody>
      </p:sp>
      <p:sp>
        <p:nvSpPr>
          <p:cNvPr id="8" name="文本框 3">
            <a:extLst>
              <a:ext uri="{FF2B5EF4-FFF2-40B4-BE49-F238E27FC236}">
                <a16:creationId xmlns:a16="http://schemas.microsoft.com/office/drawing/2014/main" id="{9D82012D-3951-4DB5-A8DF-9B242B5EF145}"/>
              </a:ext>
            </a:extLst>
          </p:cNvPr>
          <p:cNvSpPr txBox="1"/>
          <p:nvPr/>
        </p:nvSpPr>
        <p:spPr>
          <a:xfrm>
            <a:off x="1717449" y="3296355"/>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着眼贯彻新发展理念和实施“十三五”规划</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科学选题，合力攻坚，推动全面建成小康社会重点任务贯彻落实。</a:t>
            </a:r>
          </a:p>
        </p:txBody>
      </p:sp>
      <p:sp>
        <p:nvSpPr>
          <p:cNvPr id="9" name="文本框 3">
            <a:extLst>
              <a:ext uri="{FF2B5EF4-FFF2-40B4-BE49-F238E27FC236}">
                <a16:creationId xmlns:a16="http://schemas.microsoft.com/office/drawing/2014/main" id="{7F5D45EA-055F-49F5-A625-5BC52BD94202}"/>
              </a:ext>
            </a:extLst>
          </p:cNvPr>
          <p:cNvSpPr txBox="1"/>
          <p:nvPr/>
        </p:nvSpPr>
        <p:spPr>
          <a:xfrm>
            <a:off x="1717449" y="3819576"/>
            <a:ext cx="10106252"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紧扣深化供给侧结构性改革</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10" name="文本框 3">
            <a:extLst>
              <a:ext uri="{FF2B5EF4-FFF2-40B4-BE49-F238E27FC236}">
                <a16:creationId xmlns:a16="http://schemas.microsoft.com/office/drawing/2014/main" id="{3187F98E-5861-4F24-AADC-9307012E951C}"/>
              </a:ext>
            </a:extLst>
          </p:cNvPr>
          <p:cNvSpPr txBox="1"/>
          <p:nvPr/>
        </p:nvSpPr>
        <p:spPr>
          <a:xfrm>
            <a:off x="1717449" y="4873677"/>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适应经济发展新常态</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每季度召开宏观经济形势分析会。</a:t>
            </a:r>
          </a:p>
        </p:txBody>
      </p:sp>
      <p:sp>
        <p:nvSpPr>
          <p:cNvPr id="11" name="文本框 3">
            <a:extLst>
              <a:ext uri="{FF2B5EF4-FFF2-40B4-BE49-F238E27FC236}">
                <a16:creationId xmlns:a16="http://schemas.microsoft.com/office/drawing/2014/main" id="{C49B1E7D-A00C-4215-A120-38526199B0C4}"/>
              </a:ext>
            </a:extLst>
          </p:cNvPr>
          <p:cNvSpPr txBox="1"/>
          <p:nvPr/>
        </p:nvSpPr>
        <p:spPr>
          <a:xfrm>
            <a:off x="1717449" y="5335342"/>
            <a:ext cx="10106252"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践行绿水青山就是金山银山的理念</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Tree>
    <p:extLst>
      <p:ext uri="{BB962C8B-B14F-4D97-AF65-F5344CB8AC3E}">
        <p14:creationId xmlns:p14="http://schemas.microsoft.com/office/powerpoint/2010/main" val="40889045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500"/>
                                        <p:tgtEl>
                                          <p:spTgt spid="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500"/>
                                        <p:tgtEl>
                                          <p:spTgt spid="9"/>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800"/>
                                        <p:tgtEl>
                                          <p:spTgt spid="10"/>
                                        </p:tgtEl>
                                      </p:cBhvr>
                                    </p:animEffect>
                                  </p:childTnLst>
                                </p:cTn>
                              </p:par>
                            </p:childTnLst>
                          </p:cTn>
                        </p:par>
                        <p:par>
                          <p:cTn id="32" fill="hold">
                            <p:stCondLst>
                              <p:cond delay="68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3">
            <a:extLst>
              <a:ext uri="{FF2B5EF4-FFF2-40B4-BE49-F238E27FC236}">
                <a16:creationId xmlns:a16="http://schemas.microsoft.com/office/drawing/2014/main" id="{45370E4A-2B09-4AB9-AE5B-B2AC7D649FA8}"/>
              </a:ext>
            </a:extLst>
          </p:cNvPr>
          <p:cNvSpPr txBox="1"/>
          <p:nvPr/>
        </p:nvSpPr>
        <p:spPr>
          <a:xfrm>
            <a:off x="1717450" y="2332980"/>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坚持支持改革、服务改革</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，共开展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185</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次视察调研和协商议政活动，报送</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74</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份专题报告和信息。</a:t>
            </a:r>
          </a:p>
        </p:txBody>
      </p:sp>
      <p:sp>
        <p:nvSpPr>
          <p:cNvPr id="6" name="Title 20">
            <a:extLst>
              <a:ext uri="{FF2B5EF4-FFF2-40B4-BE49-F238E27FC236}">
                <a16:creationId xmlns:a16="http://schemas.microsoft.com/office/drawing/2014/main" id="{05CBA851-7059-4BCB-9298-54F53C4EAD8E}"/>
              </a:ext>
            </a:extLst>
          </p:cNvPr>
          <p:cNvSpPr txBox="1">
            <a:spLocks/>
          </p:cNvSpPr>
          <p:nvPr/>
        </p:nvSpPr>
        <p:spPr>
          <a:xfrm flipH="1">
            <a:off x="440725"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02</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7" name="Title 20">
            <a:extLst>
              <a:ext uri="{FF2B5EF4-FFF2-40B4-BE49-F238E27FC236}">
                <a16:creationId xmlns:a16="http://schemas.microsoft.com/office/drawing/2014/main" id="{C7542652-F108-4B10-BDAE-85610D675637}"/>
              </a:ext>
            </a:extLst>
          </p:cNvPr>
          <p:cNvSpPr txBox="1">
            <a:spLocks/>
          </p:cNvSpPr>
          <p:nvPr/>
        </p:nvSpPr>
        <p:spPr>
          <a:xfrm flipH="1">
            <a:off x="1717450" y="150672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a:solidFill>
                  <a:srgbClr val="C7000B"/>
                </a:solidFill>
                <a:latin typeface="微软雅黑" panose="020B0503020204020204" pitchFamily="34" charset="-122"/>
                <a:ea typeface="微软雅黑" panose="020B0503020204020204" pitchFamily="34" charset="-122"/>
              </a:rPr>
              <a:t>瞄准全面深化改革和全面依法治国重大任务精准建言</a:t>
            </a:r>
            <a:endParaRPr lang="zh-CN" altLang="en-US" sz="3200" b="1" dirty="0">
              <a:solidFill>
                <a:srgbClr val="C7000B"/>
              </a:soli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2D86AF3E-D0F4-4267-AC23-3AE2278C9CC8}"/>
              </a:ext>
            </a:extLst>
          </p:cNvPr>
          <p:cNvSpPr txBox="1"/>
          <p:nvPr/>
        </p:nvSpPr>
        <p:spPr>
          <a:xfrm>
            <a:off x="1717449" y="2877255"/>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抓住经济体制改革重大问题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，就发挥市场在资源配置中的决定性作用和更好发挥政府作用深入调研，提出探索基本经济制度有效实现形式、深化行政审批制度改革、深化农村集体产权制度改革等建议。</a:t>
            </a:r>
          </a:p>
        </p:txBody>
      </p:sp>
      <p:sp>
        <p:nvSpPr>
          <p:cNvPr id="9" name="文本框 3">
            <a:extLst>
              <a:ext uri="{FF2B5EF4-FFF2-40B4-BE49-F238E27FC236}">
                <a16:creationId xmlns:a16="http://schemas.microsoft.com/office/drawing/2014/main" id="{01CF6169-F0C4-4DE1-96BC-57AF9382B115}"/>
              </a:ext>
            </a:extLst>
          </p:cNvPr>
          <p:cNvSpPr txBox="1"/>
          <p:nvPr/>
        </p:nvSpPr>
        <p:spPr>
          <a:xfrm>
            <a:off x="1717449" y="36163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围绕深化改革关键问题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，就简政放权、防范化解金融风险、加强基础研究提升原始创新能力、改革科技评价体系、发展混合所有制经济、促进京津冀协同发展等协商议政。</a:t>
            </a:r>
          </a:p>
        </p:txBody>
      </p:sp>
      <p:sp>
        <p:nvSpPr>
          <p:cNvPr id="10" name="文本框 3">
            <a:extLst>
              <a:ext uri="{FF2B5EF4-FFF2-40B4-BE49-F238E27FC236}">
                <a16:creationId xmlns:a16="http://schemas.microsoft.com/office/drawing/2014/main" id="{FC8E74A6-C84F-484F-8D47-A65C7A9E84E5}"/>
              </a:ext>
            </a:extLst>
          </p:cNvPr>
          <p:cNvSpPr txBox="1"/>
          <p:nvPr/>
        </p:nvSpPr>
        <p:spPr>
          <a:xfrm>
            <a:off x="1717449" y="43910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针对东北三省工业转型升级难点问题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个子课题，深入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22</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个市地、</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87</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家企业座谈讨论，形成专题报告，并召开专题协商会集中提出建议。</a:t>
            </a:r>
          </a:p>
        </p:txBody>
      </p:sp>
      <p:sp>
        <p:nvSpPr>
          <p:cNvPr id="11" name="文本框 3">
            <a:extLst>
              <a:ext uri="{FF2B5EF4-FFF2-40B4-BE49-F238E27FC236}">
                <a16:creationId xmlns:a16="http://schemas.microsoft.com/office/drawing/2014/main" id="{73A78EFD-300A-4E67-9D1E-D2FDC00EC349}"/>
              </a:ext>
            </a:extLst>
          </p:cNvPr>
          <p:cNvSpPr txBox="1"/>
          <p:nvPr/>
        </p:nvSpPr>
        <p:spPr>
          <a:xfrm>
            <a:off x="1717449" y="5157541"/>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结合全面依法治国重大课题，召开法治政府建设、司法体制改革等专题座谈会</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，每年安排法律法规方面的重点议题开展协商，对慈善法、安全生产法、促进科技成果转化法、快递条例等的制定修订提出建议。</a:t>
            </a:r>
          </a:p>
        </p:txBody>
      </p:sp>
    </p:spTree>
    <p:extLst>
      <p:ext uri="{BB962C8B-B14F-4D97-AF65-F5344CB8AC3E}">
        <p14:creationId xmlns:p14="http://schemas.microsoft.com/office/powerpoint/2010/main" val="29862311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500"/>
                                        <p:tgtEl>
                                          <p:spTgt spid="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500"/>
                                        <p:tgtEl>
                                          <p:spTgt spid="9"/>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800"/>
                                        <p:tgtEl>
                                          <p:spTgt spid="10"/>
                                        </p:tgtEl>
                                      </p:cBhvr>
                                    </p:animEffect>
                                  </p:childTnLst>
                                </p:cTn>
                              </p:par>
                            </p:childTnLst>
                          </p:cTn>
                        </p:par>
                        <p:par>
                          <p:cTn id="32" fill="hold">
                            <p:stCondLst>
                              <p:cond delay="68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8" name="文本框 3">
            <a:extLst>
              <a:ext uri="{FF2B5EF4-FFF2-40B4-BE49-F238E27FC236}">
                <a16:creationId xmlns:a16="http://schemas.microsoft.com/office/drawing/2014/main" id="{B49F01FB-1473-4F71-9562-720929ECC508}"/>
              </a:ext>
            </a:extLst>
          </p:cNvPr>
          <p:cNvSpPr txBox="1"/>
          <p:nvPr/>
        </p:nvSpPr>
        <p:spPr>
          <a:xfrm>
            <a:off x="1958084" y="2332981"/>
            <a:ext cx="9102951" cy="954364"/>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b="1" dirty="0">
                <a:solidFill>
                  <a:srgbClr val="C7000B"/>
                </a:solidFill>
                <a:latin typeface="微软雅黑" panose="020B0503020204020204" pitchFamily="34" charset="-122"/>
                <a:ea typeface="微软雅黑" panose="020B0503020204020204" pitchFamily="34" charset="-122"/>
              </a:rPr>
              <a:t>将党风廉政建设列为重点协商议题</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，先后两次召开常委会议，从巩固落实中央八项规定精神成果、完善监督体系、营造良好政治生态等方面提出建议。</a:t>
            </a:r>
          </a:p>
        </p:txBody>
      </p:sp>
      <p:sp>
        <p:nvSpPr>
          <p:cNvPr id="9" name="Title 20">
            <a:extLst>
              <a:ext uri="{FF2B5EF4-FFF2-40B4-BE49-F238E27FC236}">
                <a16:creationId xmlns:a16="http://schemas.microsoft.com/office/drawing/2014/main" id="{479EFCA4-081D-409C-B519-712EB1610CE6}"/>
              </a:ext>
            </a:extLst>
          </p:cNvPr>
          <p:cNvSpPr txBox="1">
            <a:spLocks/>
          </p:cNvSpPr>
          <p:nvPr/>
        </p:nvSpPr>
        <p:spPr>
          <a:xfrm flipH="1">
            <a:off x="669327"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03</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10" name="Title 20">
            <a:extLst>
              <a:ext uri="{FF2B5EF4-FFF2-40B4-BE49-F238E27FC236}">
                <a16:creationId xmlns:a16="http://schemas.microsoft.com/office/drawing/2014/main" id="{11F0C006-2365-4A65-A9F8-12A51BD1B076}"/>
              </a:ext>
            </a:extLst>
          </p:cNvPr>
          <p:cNvSpPr txBox="1">
            <a:spLocks/>
          </p:cNvSpPr>
          <p:nvPr/>
        </p:nvSpPr>
        <p:spPr>
          <a:xfrm flipH="1">
            <a:off x="1958084" y="150672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配合跟进全面从严治党战略部署贯彻落实</a:t>
            </a:r>
          </a:p>
        </p:txBody>
      </p:sp>
      <p:sp>
        <p:nvSpPr>
          <p:cNvPr id="11" name="文本框 3">
            <a:extLst>
              <a:ext uri="{FF2B5EF4-FFF2-40B4-BE49-F238E27FC236}">
                <a16:creationId xmlns:a16="http://schemas.microsoft.com/office/drawing/2014/main" id="{59A72E36-2A26-4130-88BB-E0C69344E2EB}"/>
              </a:ext>
            </a:extLst>
          </p:cNvPr>
          <p:cNvSpPr txBox="1"/>
          <p:nvPr/>
        </p:nvSpPr>
        <p:spPr>
          <a:xfrm>
            <a:off x="1958083" y="3334780"/>
            <a:ext cx="9102951" cy="4725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b="1" dirty="0">
                <a:solidFill>
                  <a:srgbClr val="C7000B"/>
                </a:solidFill>
                <a:latin typeface="微软雅黑" panose="020B0503020204020204" pitchFamily="34" charset="-122"/>
                <a:ea typeface="微软雅黑" panose="020B0503020204020204" pitchFamily="34" charset="-122"/>
              </a:rPr>
              <a:t>支持委员围绕加强党的建设重要问题务实建言。</a:t>
            </a:r>
          </a:p>
        </p:txBody>
      </p:sp>
      <p:pic>
        <p:nvPicPr>
          <p:cNvPr id="4" name="图片 3">
            <a:extLst>
              <a:ext uri="{FF2B5EF4-FFF2-40B4-BE49-F238E27FC236}">
                <a16:creationId xmlns:a16="http://schemas.microsoft.com/office/drawing/2014/main" id="{34F91F56-D1F2-49D5-96C0-31A5985D2C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431" t="5085" r="8019" b="24635"/>
          <a:stretch/>
        </p:blipFill>
        <p:spPr>
          <a:xfrm>
            <a:off x="2418347" y="4442426"/>
            <a:ext cx="5979695" cy="2415574"/>
          </a:xfrm>
          <a:prstGeom prst="rect">
            <a:avLst/>
          </a:prstGeom>
        </p:spPr>
      </p:pic>
    </p:spTree>
    <p:extLst>
      <p:ext uri="{BB962C8B-B14F-4D97-AF65-F5344CB8AC3E}">
        <p14:creationId xmlns:p14="http://schemas.microsoft.com/office/powerpoint/2010/main" val="8117448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10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186" y="261492"/>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23" name="TextBox 8">
            <a:extLst>
              <a:ext uri="{FF2B5EF4-FFF2-40B4-BE49-F238E27FC236}">
                <a16:creationId xmlns:a16="http://schemas.microsoft.com/office/drawing/2014/main" id="{58E5ED95-C39D-43BE-AAAE-D7F093FA37EB}"/>
              </a:ext>
            </a:extLst>
          </p:cNvPr>
          <p:cNvSpPr txBox="1"/>
          <p:nvPr/>
        </p:nvSpPr>
        <p:spPr>
          <a:xfrm>
            <a:off x="3627719" y="2079334"/>
            <a:ext cx="1729961" cy="995209"/>
          </a:xfrm>
          <a:prstGeom prst="rect">
            <a:avLst/>
          </a:prstGeom>
          <a:noFill/>
          <a:effectLst/>
        </p:spPr>
        <p:txBody>
          <a:bodyPr wrap="none" rtlCol="0">
            <a:spAutoFit/>
          </a:bodyPr>
          <a:lstStyle/>
          <a:p>
            <a:pPr defTabSz="1219170">
              <a:defRPr/>
            </a:pPr>
            <a:r>
              <a:rPr lang="zh-CN" altLang="en-US" sz="5867" b="1" kern="0" dirty="0">
                <a:solidFill>
                  <a:srgbClr val="E71E17"/>
                </a:solidFill>
                <a:latin typeface="华康俪金黑W8" panose="020B0809000000000000" pitchFamily="49" charset="-122"/>
                <a:ea typeface="华康俪金黑W8" panose="020B0809000000000000" pitchFamily="49" charset="-122"/>
              </a:rPr>
              <a:t>前言</a:t>
            </a:r>
          </a:p>
        </p:txBody>
      </p:sp>
      <p:sp>
        <p:nvSpPr>
          <p:cNvPr id="25" name="矩形 24">
            <a:extLst>
              <a:ext uri="{FF2B5EF4-FFF2-40B4-BE49-F238E27FC236}">
                <a16:creationId xmlns:a16="http://schemas.microsoft.com/office/drawing/2014/main" id="{88EF4435-726D-448C-83AC-67DE3B45760E}"/>
              </a:ext>
            </a:extLst>
          </p:cNvPr>
          <p:cNvSpPr/>
          <p:nvPr/>
        </p:nvSpPr>
        <p:spPr>
          <a:xfrm>
            <a:off x="5215901" y="2121635"/>
            <a:ext cx="3863558" cy="1015663"/>
          </a:xfrm>
          <a:prstGeom prst="rect">
            <a:avLst/>
          </a:prstGeom>
          <a:effectLst/>
        </p:spPr>
        <p:txBody>
          <a:bodyPr wrap="none">
            <a:spAutoFit/>
          </a:bodyPr>
          <a:lstStyle/>
          <a:p>
            <a:pPr defTabSz="1219170"/>
            <a:r>
              <a:rPr lang="en-US" altLang="zh-CN" sz="6000" kern="0" dirty="0">
                <a:solidFill>
                  <a:srgbClr val="E71E17"/>
                </a:solidFill>
                <a:latin typeface="Arial Rounded MT Bold" panose="020F0704030504030204" pitchFamily="34" charset="0"/>
                <a:ea typeface="造字工房尚雅（非商用）常规体" pitchFamily="50" charset="-122"/>
              </a:rPr>
              <a:t>PREFACE</a:t>
            </a:r>
          </a:p>
        </p:txBody>
      </p:sp>
      <p:cxnSp>
        <p:nvCxnSpPr>
          <p:cNvPr id="26" name="直接连接符 25">
            <a:extLst>
              <a:ext uri="{FF2B5EF4-FFF2-40B4-BE49-F238E27FC236}">
                <a16:creationId xmlns:a16="http://schemas.microsoft.com/office/drawing/2014/main" id="{6C50AE54-F905-4A61-95A9-59A6C55B7753}"/>
              </a:ext>
            </a:extLst>
          </p:cNvPr>
          <p:cNvCxnSpPr/>
          <p:nvPr/>
        </p:nvCxnSpPr>
        <p:spPr>
          <a:xfrm>
            <a:off x="1659014" y="3127883"/>
            <a:ext cx="8640959" cy="0"/>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7" name="TextBox 19">
            <a:extLst>
              <a:ext uri="{FF2B5EF4-FFF2-40B4-BE49-F238E27FC236}">
                <a16:creationId xmlns:a16="http://schemas.microsoft.com/office/drawing/2014/main" id="{CA1273DA-D251-4B94-9619-4534217BEAA0}"/>
              </a:ext>
            </a:extLst>
          </p:cNvPr>
          <p:cNvSpPr txBox="1"/>
          <p:nvPr/>
        </p:nvSpPr>
        <p:spPr>
          <a:xfrm>
            <a:off x="1905000" y="3244465"/>
            <a:ext cx="7972928" cy="1723549"/>
          </a:xfrm>
          <a:prstGeom prst="rect">
            <a:avLst/>
          </a:prstGeom>
          <a:noFill/>
        </p:spPr>
        <p:txBody>
          <a:bodyPr wrap="square" lIns="0" tIns="0" rIns="0" bIns="0">
            <a:spAutoFit/>
          </a:bodyPr>
          <a:lstStyle/>
          <a:p>
            <a:pPr defTabSz="1219170">
              <a:lnSpc>
                <a:spcPct val="200000"/>
              </a:lnSpc>
              <a:defRPr/>
            </a:pPr>
            <a:r>
              <a:rPr lang="zh-CN" altLang="en-US" sz="1600" b="1" kern="0" dirty="0">
                <a:solidFill>
                  <a:srgbClr val="C7000B"/>
                </a:solidFill>
                <a:latin typeface="Arial"/>
                <a:ea typeface="微软雅黑 Light" panose="020B0502040204020203" pitchFamily="34" charset="-122"/>
                <a:cs typeface="+mn-ea"/>
                <a:sym typeface="+mn-lt"/>
              </a:rPr>
              <a:t>       全国政协十三届一次会议于</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月</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日下午</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时</a:t>
            </a:r>
            <a:r>
              <a:rPr lang="zh-CN" altLang="en-US" sz="1600" b="1" kern="0" dirty="0">
                <a:solidFill>
                  <a:srgbClr val="C7000B"/>
                </a:solidFill>
                <a:latin typeface="Arial"/>
                <a:ea typeface="微软雅黑 Light" panose="020B0502040204020203" pitchFamily="34" charset="-122"/>
                <a:cs typeface="+mn-ea"/>
                <a:sym typeface="+mn-lt"/>
              </a:rPr>
              <a:t>在北京人民大会堂开幕。</a:t>
            </a:r>
            <a:r>
              <a:rPr lang="zh-CN" altLang="en-US" sz="2000" b="1" kern="0" dirty="0">
                <a:solidFill>
                  <a:srgbClr val="C7000B"/>
                </a:solidFill>
                <a:latin typeface="Arial"/>
                <a:ea typeface="微软雅黑 Light" panose="020B0502040204020203" pitchFamily="34" charset="-122"/>
                <a:cs typeface="+mn-ea"/>
                <a:sym typeface="+mn-lt"/>
              </a:rPr>
              <a:t>俞正声同志</a:t>
            </a:r>
            <a:r>
              <a:rPr lang="zh-CN" altLang="en-US" sz="1600" b="1" kern="0" dirty="0">
                <a:solidFill>
                  <a:srgbClr val="C7000B"/>
                </a:solidFill>
                <a:latin typeface="Arial"/>
                <a:ea typeface="微软雅黑 Light" panose="020B0502040204020203" pitchFamily="34" charset="-122"/>
                <a:cs typeface="+mn-ea"/>
                <a:sym typeface="+mn-lt"/>
              </a:rPr>
              <a:t>代表政协第十二届全国委员会常务委员会作工作报告。</a:t>
            </a:r>
            <a:endParaRPr lang="en-US" altLang="zh-CN" sz="1600" b="1" kern="0" dirty="0">
              <a:solidFill>
                <a:srgbClr val="C7000B"/>
              </a:solidFill>
              <a:latin typeface="Arial"/>
              <a:ea typeface="微软雅黑 Light" panose="020B0502040204020203" pitchFamily="34" charset="-122"/>
              <a:cs typeface="+mn-ea"/>
              <a:sym typeface="+mn-lt"/>
            </a:endParaRPr>
          </a:p>
          <a:p>
            <a:pPr defTabSz="1219170">
              <a:lnSpc>
                <a:spcPct val="200000"/>
              </a:lnSpc>
              <a:defRPr/>
            </a:pPr>
            <a:r>
              <a:rPr lang="zh-CN" altLang="en-US" sz="1600" b="1" kern="0" dirty="0">
                <a:solidFill>
                  <a:srgbClr val="C7000B"/>
                </a:solidFill>
                <a:latin typeface="Arial"/>
                <a:ea typeface="微软雅黑 Light" panose="020B0502040204020203" pitchFamily="34" charset="-122"/>
                <a:cs typeface="+mn-ea"/>
                <a:sym typeface="+mn-lt"/>
              </a:rPr>
              <a:t>       主要汇报过去五年工作、五年工作的主要体会以及提出今后工作的建议。</a:t>
            </a:r>
          </a:p>
        </p:txBody>
      </p:sp>
      <p:pic>
        <p:nvPicPr>
          <p:cNvPr id="5" name="图片 4">
            <a:extLst>
              <a:ext uri="{FF2B5EF4-FFF2-40B4-BE49-F238E27FC236}">
                <a16:creationId xmlns:a16="http://schemas.microsoft.com/office/drawing/2014/main" id="{65EFB3F8-B2C1-4E63-BE07-D5A6244DB5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24" t="7248" r="8638" b="26518"/>
          <a:stretch/>
        </p:blipFill>
        <p:spPr>
          <a:xfrm>
            <a:off x="3413755" y="38599"/>
            <a:ext cx="5364490" cy="2030171"/>
          </a:xfrm>
          <a:prstGeom prst="rect">
            <a:avLst/>
          </a:prstGeom>
        </p:spPr>
      </p:pic>
    </p:spTree>
    <p:extLst>
      <p:ext uri="{BB962C8B-B14F-4D97-AF65-F5344CB8AC3E}">
        <p14:creationId xmlns:p14="http://schemas.microsoft.com/office/powerpoint/2010/main" val="28163176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14:presetBounceEnd="46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46000">
                                          <p:cBhvr additive="base">
                                            <p:cTn id="18"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46000">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14:bounceEnd="46000">
                                          <p:cBhvr additive="base">
                                            <p:cTn id="22" dur="500" fill="hold"/>
                                            <p:tgtEl>
                                              <p:spTgt spid="25"/>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41E33BAF-ED9D-46C8-9841-CB54AF8681EE}"/>
              </a:ext>
            </a:extLst>
          </p:cNvPr>
          <p:cNvSpPr txBox="1"/>
          <p:nvPr/>
        </p:nvSpPr>
        <p:spPr>
          <a:xfrm>
            <a:off x="-101600" y="1250012"/>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933" b="1" kern="0" dirty="0">
                <a:solidFill>
                  <a:srgbClr val="C7000B"/>
                </a:solidFill>
                <a:latin typeface="微软雅黑" pitchFamily="34" charset="-122"/>
                <a:ea typeface="微软雅黑" pitchFamily="34" charset="-122"/>
              </a:rPr>
              <a:t>★贯彻以人民为中心的发展思想，为保障和改善民生建言献策★</a:t>
            </a:r>
          </a:p>
        </p:txBody>
      </p:sp>
      <p:sp>
        <p:nvSpPr>
          <p:cNvPr id="6" name="矩形 5">
            <a:extLst>
              <a:ext uri="{FF2B5EF4-FFF2-40B4-BE49-F238E27FC236}">
                <a16:creationId xmlns:a16="http://schemas.microsoft.com/office/drawing/2014/main" id="{BDEECFF4-A10E-4F0B-B14B-78532807C40D}"/>
              </a:ext>
            </a:extLst>
          </p:cNvPr>
          <p:cNvSpPr/>
          <p:nvPr/>
        </p:nvSpPr>
        <p:spPr bwMode="auto">
          <a:xfrm rot="5400000">
            <a:off x="714901" y="3463219"/>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13D51957-7D43-49EA-8479-BBC421C1386A}"/>
              </a:ext>
            </a:extLst>
          </p:cNvPr>
          <p:cNvSpPr/>
          <p:nvPr/>
        </p:nvSpPr>
        <p:spPr bwMode="auto">
          <a:xfrm>
            <a:off x="652437" y="2932426"/>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600" b="1" dirty="0">
                <a:solidFill>
                  <a:prstClr val="white"/>
                </a:solidFill>
                <a:latin typeface="微软雅黑" panose="020B0503020204020204" pitchFamily="34" charset="-122"/>
                <a:ea typeface="微软雅黑" panose="020B0503020204020204" pitchFamily="34" charset="-122"/>
              </a:rPr>
              <a:t>着眼办好人民满意的教育</a:t>
            </a:r>
          </a:p>
        </p:txBody>
      </p:sp>
      <p:sp>
        <p:nvSpPr>
          <p:cNvPr id="8" name="文本框 4">
            <a:extLst>
              <a:ext uri="{FF2B5EF4-FFF2-40B4-BE49-F238E27FC236}">
                <a16:creationId xmlns:a16="http://schemas.microsoft.com/office/drawing/2014/main" id="{96B8D0FA-1522-4599-8EAF-6B859B7F3D06}"/>
              </a:ext>
            </a:extLst>
          </p:cNvPr>
          <p:cNvSpPr txBox="1"/>
          <p:nvPr/>
        </p:nvSpPr>
        <p:spPr>
          <a:xfrm>
            <a:off x="802427" y="3856197"/>
            <a:ext cx="2303476" cy="1538563"/>
          </a:xfrm>
          <a:prstGeom prst="rect">
            <a:avLst/>
          </a:prstGeom>
          <a:noFill/>
        </p:spPr>
        <p:txBody>
          <a:bodyPr wrap="square" lIns="0" tIns="0" rIns="0" bIns="0" rtlCol="0" anchor="t">
            <a:spAutoFit/>
          </a:bodyPr>
          <a:lstStyle/>
          <a:p>
            <a:pPr algn="ctr" defTabSz="914377">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针对学前教育、义务教育、高中教育、高等教育、职业教育、特殊教育和乡村教师队伍建设、困难学生资助等问题深度建言，推动教育事业全链条发展</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6F7EBE11-DC79-4369-A6A9-641D2653F486}"/>
              </a:ext>
            </a:extLst>
          </p:cNvPr>
          <p:cNvSpPr/>
          <p:nvPr/>
        </p:nvSpPr>
        <p:spPr bwMode="auto">
          <a:xfrm rot="5400000">
            <a:off x="3514842" y="3463221"/>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E8463689-B4FA-4E46-AE02-6769ED38D5CC}"/>
              </a:ext>
            </a:extLst>
          </p:cNvPr>
          <p:cNvSpPr/>
          <p:nvPr/>
        </p:nvSpPr>
        <p:spPr bwMode="auto">
          <a:xfrm>
            <a:off x="3452379" y="2932428"/>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867" b="1">
                <a:solidFill>
                  <a:prstClr val="white"/>
                </a:solidFill>
                <a:latin typeface="微软雅黑" panose="020B0503020204020204" pitchFamily="34" charset="-122"/>
                <a:ea typeface="微软雅黑" panose="020B0503020204020204" pitchFamily="34" charset="-122"/>
              </a:rPr>
              <a:t>着眼健康中国建设</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11" name="文本框 12">
            <a:extLst>
              <a:ext uri="{FF2B5EF4-FFF2-40B4-BE49-F238E27FC236}">
                <a16:creationId xmlns:a16="http://schemas.microsoft.com/office/drawing/2014/main" id="{0FD99D7D-09BD-4EC7-8622-0805358AE589}"/>
              </a:ext>
            </a:extLst>
          </p:cNvPr>
          <p:cNvSpPr txBox="1"/>
          <p:nvPr/>
        </p:nvSpPr>
        <p:spPr>
          <a:xfrm>
            <a:off x="3595262" y="3663117"/>
            <a:ext cx="2444740" cy="1938992"/>
          </a:xfrm>
          <a:prstGeom prst="rect">
            <a:avLst/>
          </a:prstGeom>
          <a:noFill/>
        </p:spPr>
        <p:txBody>
          <a:bodyPr wrap="square" lIns="0" tIns="0" rIns="0" bIns="0" rtlCol="0" anchor="t">
            <a:spAutoFit/>
          </a:bodyPr>
          <a:lstStyle/>
          <a:p>
            <a:pPr algn="ct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F16CE84E-54C8-414F-9A38-46F61B73CC7E}"/>
              </a:ext>
            </a:extLst>
          </p:cNvPr>
          <p:cNvSpPr/>
          <p:nvPr/>
        </p:nvSpPr>
        <p:spPr bwMode="auto">
          <a:xfrm rot="5400000">
            <a:off x="630208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8DCBCE21-2AA5-4657-9DB5-1FB7B888050D}"/>
              </a:ext>
            </a:extLst>
          </p:cNvPr>
          <p:cNvSpPr/>
          <p:nvPr/>
        </p:nvSpPr>
        <p:spPr bwMode="auto">
          <a:xfrm>
            <a:off x="6239619"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467" b="1" dirty="0">
                <a:solidFill>
                  <a:prstClr val="white"/>
                </a:solidFill>
                <a:latin typeface="微软雅黑" panose="020B0503020204020204" pitchFamily="34" charset="-122"/>
                <a:ea typeface="微软雅黑" panose="020B0503020204020204" pitchFamily="34" charset="-122"/>
              </a:rPr>
              <a:t>眼更好满足人民群众文化需求</a:t>
            </a:r>
          </a:p>
        </p:txBody>
      </p:sp>
      <p:sp>
        <p:nvSpPr>
          <p:cNvPr id="14" name="文本框 15">
            <a:extLst>
              <a:ext uri="{FF2B5EF4-FFF2-40B4-BE49-F238E27FC236}">
                <a16:creationId xmlns:a16="http://schemas.microsoft.com/office/drawing/2014/main" id="{7A910D6A-E96C-4BA8-B631-985C5433F310}"/>
              </a:ext>
            </a:extLst>
          </p:cNvPr>
          <p:cNvSpPr txBox="1"/>
          <p:nvPr/>
        </p:nvSpPr>
        <p:spPr>
          <a:xfrm>
            <a:off x="6408869" y="3597135"/>
            <a:ext cx="2328732" cy="2153988"/>
          </a:xfrm>
          <a:prstGeom prst="rect">
            <a:avLst/>
          </a:prstGeom>
          <a:noFill/>
        </p:spPr>
        <p:txBody>
          <a:bodyPr wrap="square" lIns="0" tIns="0" rIns="0" bIns="0" rtlCol="0" anchor="t">
            <a:spAutoFit/>
          </a:bodyPr>
          <a:lstStyle/>
          <a:p>
            <a:pPr algn="ctr" defTabSz="914377">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DE6F6830-BF82-43A5-B548-BF0D632188DE}"/>
              </a:ext>
            </a:extLst>
          </p:cNvPr>
          <p:cNvSpPr/>
          <p:nvPr/>
        </p:nvSpPr>
        <p:spPr bwMode="auto">
          <a:xfrm rot="5400000">
            <a:off x="907662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384E4032-DC3A-4A48-A1B1-DEE91BF25EA1}"/>
              </a:ext>
            </a:extLst>
          </p:cNvPr>
          <p:cNvSpPr/>
          <p:nvPr/>
        </p:nvSpPr>
        <p:spPr bwMode="auto">
          <a:xfrm>
            <a:off x="9014157"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867" b="1">
                <a:solidFill>
                  <a:prstClr val="white"/>
                </a:solidFill>
                <a:latin typeface="微软雅黑" panose="020B0503020204020204" pitchFamily="34" charset="-122"/>
                <a:ea typeface="微软雅黑" panose="020B0503020204020204" pitchFamily="34" charset="-122"/>
              </a:rPr>
              <a:t>着眼民生关切</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17" name="文本框 18">
            <a:extLst>
              <a:ext uri="{FF2B5EF4-FFF2-40B4-BE49-F238E27FC236}">
                <a16:creationId xmlns:a16="http://schemas.microsoft.com/office/drawing/2014/main" id="{8B858483-639A-4489-90D2-7A0D898E5BF0}"/>
              </a:ext>
            </a:extLst>
          </p:cNvPr>
          <p:cNvSpPr txBox="1"/>
          <p:nvPr/>
        </p:nvSpPr>
        <p:spPr>
          <a:xfrm>
            <a:off x="9118944" y="3663119"/>
            <a:ext cx="2438056" cy="1938992"/>
          </a:xfrm>
          <a:prstGeom prst="rect">
            <a:avLst/>
          </a:prstGeom>
          <a:noFill/>
        </p:spPr>
        <p:txBody>
          <a:bodyPr wrap="square" lIns="0" tIns="0" rIns="0" bIns="0" rtlCol="0" anchor="t">
            <a:spAutoFit/>
          </a:bodyPr>
          <a:lstStyle/>
          <a:p>
            <a:pPr algn="ct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C25F1C84-1E86-4E9A-94B5-2338A6E896C8}"/>
              </a:ext>
            </a:extLst>
          </p:cNvPr>
          <p:cNvGrpSpPr/>
          <p:nvPr/>
        </p:nvGrpSpPr>
        <p:grpSpPr>
          <a:xfrm>
            <a:off x="1666715" y="5723954"/>
            <a:ext cx="544725" cy="544725"/>
            <a:chOff x="979220" y="2905452"/>
            <a:chExt cx="512026" cy="512026"/>
          </a:xfrm>
        </p:grpSpPr>
        <p:sp>
          <p:nvSpPr>
            <p:cNvPr id="19" name="椭圆 18">
              <a:extLst>
                <a:ext uri="{FF2B5EF4-FFF2-40B4-BE49-F238E27FC236}">
                  <a16:creationId xmlns:a16="http://schemas.microsoft.com/office/drawing/2014/main" id="{20DB94C7-0305-48B3-8E84-A1C519AF1830}"/>
                </a:ext>
              </a:extLst>
            </p:cNvPr>
            <p:cNvSpPr/>
            <p:nvPr/>
          </p:nvSpPr>
          <p:spPr bwMode="auto">
            <a:xfrm>
              <a:off x="979220"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white"/>
                </a:solidFill>
                <a:latin typeface="微软雅黑" panose="020B0503020204020204" pitchFamily="34" charset="-122"/>
                <a:ea typeface="微软雅黑" panose="020B0503020204020204" pitchFamily="34" charset="-122"/>
              </a:endParaRPr>
            </a:p>
          </p:txBody>
        </p:sp>
        <p:sp>
          <p:nvSpPr>
            <p:cNvPr id="20" name="任意多边形: 形状 22">
              <a:extLst>
                <a:ext uri="{FF2B5EF4-FFF2-40B4-BE49-F238E27FC236}">
                  <a16:creationId xmlns:a16="http://schemas.microsoft.com/office/drawing/2014/main" id="{FA37DBA2-3ACF-4DF8-88E3-09557316BA70}"/>
                </a:ext>
              </a:extLst>
            </p:cNvPr>
            <p:cNvSpPr/>
            <p:nvPr/>
          </p:nvSpPr>
          <p:spPr bwMode="auto">
            <a:xfrm>
              <a:off x="1105564"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92918EC0-6139-4A7A-ACF7-A379014BDDD1}"/>
              </a:ext>
            </a:extLst>
          </p:cNvPr>
          <p:cNvGrpSpPr/>
          <p:nvPr/>
        </p:nvGrpSpPr>
        <p:grpSpPr>
          <a:xfrm>
            <a:off x="4466656" y="5723954"/>
            <a:ext cx="544725" cy="544725"/>
            <a:chOff x="2641026" y="2905452"/>
            <a:chExt cx="512026" cy="512026"/>
          </a:xfrm>
        </p:grpSpPr>
        <p:sp>
          <p:nvSpPr>
            <p:cNvPr id="22" name="椭圆 21">
              <a:extLst>
                <a:ext uri="{FF2B5EF4-FFF2-40B4-BE49-F238E27FC236}">
                  <a16:creationId xmlns:a16="http://schemas.microsoft.com/office/drawing/2014/main" id="{FA8B9A28-037D-464B-A881-DBA9081DF1E2}"/>
                </a:ext>
              </a:extLst>
            </p:cNvPr>
            <p:cNvSpPr/>
            <p:nvPr/>
          </p:nvSpPr>
          <p:spPr bwMode="auto">
            <a:xfrm>
              <a:off x="2641026"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任意多边形: 形状 23">
              <a:extLst>
                <a:ext uri="{FF2B5EF4-FFF2-40B4-BE49-F238E27FC236}">
                  <a16:creationId xmlns:a16="http://schemas.microsoft.com/office/drawing/2014/main" id="{25B422B4-B9D7-4D37-B0F5-80C82065E31D}"/>
                </a:ext>
              </a:extLst>
            </p:cNvPr>
            <p:cNvSpPr/>
            <p:nvPr/>
          </p:nvSpPr>
          <p:spPr bwMode="auto">
            <a:xfrm>
              <a:off x="2767371"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id="{80ECB3B3-FD1A-400A-972C-6223FDDE4077}"/>
              </a:ext>
            </a:extLst>
          </p:cNvPr>
          <p:cNvGrpSpPr/>
          <p:nvPr/>
        </p:nvGrpSpPr>
        <p:grpSpPr>
          <a:xfrm>
            <a:off x="10028435" y="5723954"/>
            <a:ext cx="544725" cy="544725"/>
            <a:chOff x="5964635" y="2905452"/>
            <a:chExt cx="512026" cy="512026"/>
          </a:xfrm>
        </p:grpSpPr>
        <p:sp>
          <p:nvSpPr>
            <p:cNvPr id="25" name="椭圆 24">
              <a:extLst>
                <a:ext uri="{FF2B5EF4-FFF2-40B4-BE49-F238E27FC236}">
                  <a16:creationId xmlns:a16="http://schemas.microsoft.com/office/drawing/2014/main" id="{8B354FA5-4C19-469F-B5F5-76569C6694D9}"/>
                </a:ext>
              </a:extLst>
            </p:cNvPr>
            <p:cNvSpPr/>
            <p:nvPr/>
          </p:nvSpPr>
          <p:spPr bwMode="auto">
            <a:xfrm>
              <a:off x="5964635"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任意多边形: 形状 24">
              <a:extLst>
                <a:ext uri="{FF2B5EF4-FFF2-40B4-BE49-F238E27FC236}">
                  <a16:creationId xmlns:a16="http://schemas.microsoft.com/office/drawing/2014/main" id="{12D1A4EA-A8BE-46BC-AF06-9A4FA9ED1AC0}"/>
                </a:ext>
              </a:extLst>
            </p:cNvPr>
            <p:cNvSpPr/>
            <p:nvPr/>
          </p:nvSpPr>
          <p:spPr bwMode="auto">
            <a:xfrm>
              <a:off x="6090980"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7DDEB23E-FFDE-42F2-AD97-4C2AE2D37723}"/>
              </a:ext>
            </a:extLst>
          </p:cNvPr>
          <p:cNvGrpSpPr/>
          <p:nvPr/>
        </p:nvGrpSpPr>
        <p:grpSpPr>
          <a:xfrm>
            <a:off x="7253896" y="5723954"/>
            <a:ext cx="544725" cy="544725"/>
            <a:chOff x="4302831" y="2905452"/>
            <a:chExt cx="512026" cy="512026"/>
          </a:xfrm>
        </p:grpSpPr>
        <p:sp>
          <p:nvSpPr>
            <p:cNvPr id="28" name="椭圆 27">
              <a:extLst>
                <a:ext uri="{FF2B5EF4-FFF2-40B4-BE49-F238E27FC236}">
                  <a16:creationId xmlns:a16="http://schemas.microsoft.com/office/drawing/2014/main" id="{508BFA8C-A96D-4524-9B9D-E1E07DD83760}"/>
                </a:ext>
              </a:extLst>
            </p:cNvPr>
            <p:cNvSpPr/>
            <p:nvPr/>
          </p:nvSpPr>
          <p:spPr bwMode="auto">
            <a:xfrm>
              <a:off x="4302831"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任意多边形: 形状 26">
              <a:extLst>
                <a:ext uri="{FF2B5EF4-FFF2-40B4-BE49-F238E27FC236}">
                  <a16:creationId xmlns:a16="http://schemas.microsoft.com/office/drawing/2014/main" id="{9966CAA2-EAEC-4947-819C-5CD29C2A7C28}"/>
                </a:ext>
              </a:extLst>
            </p:cNvPr>
            <p:cNvSpPr/>
            <p:nvPr/>
          </p:nvSpPr>
          <p:spPr bwMode="auto">
            <a:xfrm>
              <a:off x="4429176"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0" name="文本框 3">
            <a:extLst>
              <a:ext uri="{FF2B5EF4-FFF2-40B4-BE49-F238E27FC236}">
                <a16:creationId xmlns:a16="http://schemas.microsoft.com/office/drawing/2014/main" id="{E4A34DCB-01B1-4425-A4C6-BE4F7A904E9B}"/>
              </a:ext>
            </a:extLst>
          </p:cNvPr>
          <p:cNvSpPr txBox="1"/>
          <p:nvPr/>
        </p:nvSpPr>
        <p:spPr>
          <a:xfrm>
            <a:off x="795324" y="1864247"/>
            <a:ext cx="10799776" cy="954364"/>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坚持履职为民，抓住涉及人民群众切身利益的实际问题，共开展</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171</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次视察调研和协商议政活动，每年组织委员开展教师节慰问和科技、文化、卫生、体育下基层活动。</a:t>
            </a:r>
          </a:p>
        </p:txBody>
      </p:sp>
    </p:spTree>
    <p:extLst>
      <p:ext uri="{BB962C8B-B14F-4D97-AF65-F5344CB8AC3E}">
        <p14:creationId xmlns:p14="http://schemas.microsoft.com/office/powerpoint/2010/main" val="28840531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100"/>
                                        <p:tgtEl>
                                          <p:spTgt spid="30"/>
                                        </p:tgtEl>
                                      </p:cBhvr>
                                    </p:animEffect>
                                  </p:childTnLst>
                                </p:cTn>
                              </p:par>
                            </p:childTnLst>
                          </p:cTn>
                        </p:par>
                        <p:par>
                          <p:cTn id="12" fill="hold">
                            <p:stCondLst>
                              <p:cond delay="21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6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1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6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1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56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AF8748EF-CCC4-40CF-8C74-4C6598C66F1C}"/>
              </a:ext>
            </a:extLst>
          </p:cNvPr>
          <p:cNvSpPr txBox="1"/>
          <p:nvPr/>
        </p:nvSpPr>
        <p:spPr>
          <a:xfrm>
            <a:off x="0" y="1141727"/>
            <a:ext cx="12192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000" b="1" kern="0" dirty="0">
                <a:solidFill>
                  <a:srgbClr val="C7000B"/>
                </a:solidFill>
                <a:latin typeface="微软雅黑" pitchFamily="34" charset="-122"/>
                <a:ea typeface="微软雅黑" pitchFamily="34" charset="-122"/>
              </a:rPr>
              <a:t>★推进政协协商民主建设，形成协商议政新局面★</a:t>
            </a:r>
          </a:p>
        </p:txBody>
      </p:sp>
      <p:sp>
        <p:nvSpPr>
          <p:cNvPr id="6" name="文本框 3">
            <a:extLst>
              <a:ext uri="{FF2B5EF4-FFF2-40B4-BE49-F238E27FC236}">
                <a16:creationId xmlns:a16="http://schemas.microsoft.com/office/drawing/2014/main" id="{397D791A-8388-48D5-AA33-CDED2F537E51}"/>
              </a:ext>
            </a:extLst>
          </p:cNvPr>
          <p:cNvSpPr txBox="1"/>
          <p:nvPr/>
        </p:nvSpPr>
        <p:spPr>
          <a:xfrm>
            <a:off x="1780673" y="1734276"/>
            <a:ext cx="8855243" cy="1061829"/>
          </a:xfrm>
          <a:prstGeom prst="rect">
            <a:avLst/>
          </a:prstGeom>
          <a:noFill/>
        </p:spPr>
        <p:txBody>
          <a:bodyPr wrap="square" rtlCol="0">
            <a:spAutoFit/>
          </a:bodyPr>
          <a:lstStyle/>
          <a:p>
            <a:pPr algn="ctr" defTabSz="914377">
              <a:lnSpc>
                <a:spcPct val="150000"/>
              </a:lnSpc>
            </a:pP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认真落实中共中央关于政协协商民主建设重大改革举措，对政协协商民主建设实施意见贯彻执行情况开展阶段性评估，通过实地调研检查，推广经验，查找不足，改进工作，进一步完善以全体会议为龙头，以专题议政性常委会议和专题协商会为重点，以双周协商座谈会、对口协商会、提案办理协商会等为常态的协商议政格局。</a:t>
            </a:r>
          </a:p>
        </p:txBody>
      </p:sp>
      <p:sp>
        <p:nvSpPr>
          <p:cNvPr id="7" name="îs1îḍê">
            <a:extLst>
              <a:ext uri="{FF2B5EF4-FFF2-40B4-BE49-F238E27FC236}">
                <a16:creationId xmlns:a16="http://schemas.microsoft.com/office/drawing/2014/main" id="{503592CC-F1F7-435E-A417-C240430C88A6}"/>
              </a:ext>
            </a:extLst>
          </p:cNvPr>
          <p:cNvSpPr>
            <a:spLocks/>
          </p:cNvSpPr>
          <p:nvPr/>
        </p:nvSpPr>
        <p:spPr bwMode="auto">
          <a:xfrm rot="16200000">
            <a:off x="4855383" y="1867694"/>
            <a:ext cx="2347320" cy="4606788"/>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C7000B"/>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defTabSz="914377"/>
            <a:endParaRPr>
              <a:solidFill>
                <a:srgbClr val="000000"/>
              </a:solidFill>
              <a:latin typeface="Arial"/>
              <a:ea typeface="微软雅黑"/>
            </a:endParaRPr>
          </a:p>
        </p:txBody>
      </p:sp>
      <p:sp>
        <p:nvSpPr>
          <p:cNvPr id="8" name="iṡļïḓè">
            <a:extLst>
              <a:ext uri="{FF2B5EF4-FFF2-40B4-BE49-F238E27FC236}">
                <a16:creationId xmlns:a16="http://schemas.microsoft.com/office/drawing/2014/main" id="{358D7F1F-2365-4C62-BD19-9D8EC0F1333C}"/>
              </a:ext>
            </a:extLst>
          </p:cNvPr>
          <p:cNvSpPr>
            <a:spLocks noChangeAspect="1"/>
          </p:cNvSpPr>
          <p:nvPr/>
        </p:nvSpPr>
        <p:spPr bwMode="auto">
          <a:xfrm>
            <a:off x="4589403" y="3427336"/>
            <a:ext cx="2805456" cy="2801229"/>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rgbClr val="C7000B"/>
          </a:solidFill>
          <a:ln>
            <a:noFill/>
          </a:ln>
        </p:spPr>
        <p:txBody>
          <a:bodyPr lIns="0" tIns="0" rIns="0" bIns="0" anchor="ctr"/>
          <a:lstStyle/>
          <a:p>
            <a:pPr algn="ctr" defTabSz="1219170">
              <a:defRPr/>
            </a:pPr>
            <a:endParaRPr sz="2400" kern="0">
              <a:solidFill>
                <a:srgbClr val="000000"/>
              </a:solidFill>
              <a:latin typeface="Arial"/>
              <a:ea typeface="微软雅黑"/>
            </a:endParaRPr>
          </a:p>
        </p:txBody>
      </p:sp>
      <p:sp>
        <p:nvSpPr>
          <p:cNvPr id="9" name="ïśḷïḓé">
            <a:extLst>
              <a:ext uri="{FF2B5EF4-FFF2-40B4-BE49-F238E27FC236}">
                <a16:creationId xmlns:a16="http://schemas.microsoft.com/office/drawing/2014/main" id="{C3A96F91-6314-4EDD-8712-2815088565FB}"/>
              </a:ext>
            </a:extLst>
          </p:cNvPr>
          <p:cNvSpPr/>
          <p:nvPr/>
        </p:nvSpPr>
        <p:spPr>
          <a:xfrm>
            <a:off x="3488427" y="4850583"/>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A</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0" name="iṧļïḋè">
            <a:extLst>
              <a:ext uri="{FF2B5EF4-FFF2-40B4-BE49-F238E27FC236}">
                <a16:creationId xmlns:a16="http://schemas.microsoft.com/office/drawing/2014/main" id="{FF623E82-F00D-4DEE-8EED-C58A48BCE0B4}"/>
              </a:ext>
            </a:extLst>
          </p:cNvPr>
          <p:cNvSpPr/>
          <p:nvPr/>
        </p:nvSpPr>
        <p:spPr>
          <a:xfrm>
            <a:off x="4149802" y="3322172"/>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B</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1" name="îŝḻïďê">
            <a:extLst>
              <a:ext uri="{FF2B5EF4-FFF2-40B4-BE49-F238E27FC236}">
                <a16:creationId xmlns:a16="http://schemas.microsoft.com/office/drawing/2014/main" id="{19A23124-7ED1-4374-84FE-CE14553B80BF}"/>
              </a:ext>
            </a:extLst>
          </p:cNvPr>
          <p:cNvSpPr/>
          <p:nvPr/>
        </p:nvSpPr>
        <p:spPr>
          <a:xfrm>
            <a:off x="7958379" y="4906455"/>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E</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2" name="iṡḷïḍe">
            <a:extLst>
              <a:ext uri="{FF2B5EF4-FFF2-40B4-BE49-F238E27FC236}">
                <a16:creationId xmlns:a16="http://schemas.microsoft.com/office/drawing/2014/main" id="{DD7A889F-B5F2-4FAB-9BB2-CBEC192C0912}"/>
              </a:ext>
            </a:extLst>
          </p:cNvPr>
          <p:cNvSpPr/>
          <p:nvPr/>
        </p:nvSpPr>
        <p:spPr>
          <a:xfrm>
            <a:off x="7335576" y="3322167"/>
            <a:ext cx="600464" cy="600463"/>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D</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3" name="TextBox 43">
            <a:extLst>
              <a:ext uri="{FF2B5EF4-FFF2-40B4-BE49-F238E27FC236}">
                <a16:creationId xmlns:a16="http://schemas.microsoft.com/office/drawing/2014/main" id="{A8540E32-C6E9-45AC-B62E-0B34064BD773}"/>
              </a:ext>
            </a:extLst>
          </p:cNvPr>
          <p:cNvSpPr txBox="1"/>
          <p:nvPr/>
        </p:nvSpPr>
        <p:spPr>
          <a:xfrm>
            <a:off x="904078" y="4691835"/>
            <a:ext cx="2512244" cy="1262012"/>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建立制定年度协商计划制度</a:t>
            </a:r>
            <a:endParaRPr lang="en-US" altLang="zh-CN" sz="1467" b="1" kern="0" dirty="0">
              <a:solidFill>
                <a:srgbClr val="C7000B"/>
              </a:solidFill>
              <a:latin typeface="微软雅黑" pitchFamily="34" charset="-122"/>
              <a:ea typeface="微软雅黑"/>
              <a:cs typeface="Clear Sans" panose="020B0503030202020304" pitchFamily="34" charset="0"/>
            </a:endParaRPr>
          </a:p>
          <a:p>
            <a:pPr algn="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增加协商密度，专题议政性常委会议由每年</a:t>
            </a:r>
            <a:r>
              <a:rPr lang="en-US" altLang="zh-CN" sz="1200" dirty="0">
                <a:solidFill>
                  <a:prstClr val="black">
                    <a:lumMod val="75000"/>
                    <a:lumOff val="25000"/>
                  </a:prstClr>
                </a:solidFill>
                <a:latin typeface="微软雅黑" pitchFamily="34" charset="-122"/>
                <a:ea typeface="微软雅黑"/>
                <a:sym typeface="Gill Sans" charset="0"/>
              </a:rPr>
              <a:t>1</a:t>
            </a:r>
            <a:r>
              <a:rPr lang="zh-CN" altLang="en-US" sz="1200" dirty="0">
                <a:solidFill>
                  <a:prstClr val="black">
                    <a:lumMod val="75000"/>
                    <a:lumOff val="25000"/>
                  </a:prstClr>
                </a:solidFill>
                <a:latin typeface="微软雅黑" pitchFamily="34" charset="-122"/>
                <a:ea typeface="微软雅黑"/>
                <a:sym typeface="Gill Sans" charset="0"/>
              </a:rPr>
              <a:t>次增加到</a:t>
            </a:r>
            <a:r>
              <a:rPr lang="en-US" altLang="zh-CN" sz="1200" dirty="0">
                <a:solidFill>
                  <a:prstClr val="black">
                    <a:lumMod val="75000"/>
                    <a:lumOff val="25000"/>
                  </a:prstClr>
                </a:solidFill>
                <a:latin typeface="微软雅黑" pitchFamily="34" charset="-122"/>
                <a:ea typeface="微软雅黑"/>
                <a:sym typeface="Gill Sans" charset="0"/>
              </a:rPr>
              <a:t>2</a:t>
            </a:r>
            <a:r>
              <a:rPr lang="zh-CN" altLang="en-US" sz="1200" dirty="0">
                <a:solidFill>
                  <a:prstClr val="black">
                    <a:lumMod val="75000"/>
                    <a:lumOff val="25000"/>
                  </a:prstClr>
                </a:solidFill>
                <a:latin typeface="微软雅黑" pitchFamily="34" charset="-122"/>
                <a:ea typeface="微软雅黑"/>
                <a:sym typeface="Gill Sans" charset="0"/>
              </a:rPr>
              <a:t>次，专题协商会由每年</a:t>
            </a:r>
            <a:r>
              <a:rPr lang="en-US" altLang="zh-CN" sz="1200" dirty="0">
                <a:solidFill>
                  <a:prstClr val="black">
                    <a:lumMod val="75000"/>
                    <a:lumOff val="25000"/>
                  </a:prstClr>
                </a:solidFill>
                <a:latin typeface="微软雅黑" pitchFamily="34" charset="-122"/>
                <a:ea typeface="微软雅黑"/>
                <a:sym typeface="Gill Sans" charset="0"/>
              </a:rPr>
              <a:t>1</a:t>
            </a:r>
            <a:r>
              <a:rPr lang="zh-CN" altLang="en-US" sz="1200" dirty="0">
                <a:solidFill>
                  <a:prstClr val="black">
                    <a:lumMod val="75000"/>
                    <a:lumOff val="25000"/>
                  </a:prstClr>
                </a:solidFill>
                <a:latin typeface="微软雅黑" pitchFamily="34" charset="-122"/>
                <a:ea typeface="微软雅黑"/>
                <a:sym typeface="Gill Sans" charset="0"/>
              </a:rPr>
              <a:t>次增加到至少</a:t>
            </a:r>
            <a:r>
              <a:rPr lang="en-US" altLang="zh-CN" sz="1200" dirty="0">
                <a:solidFill>
                  <a:prstClr val="black">
                    <a:lumMod val="75000"/>
                    <a:lumOff val="25000"/>
                  </a:prstClr>
                </a:solidFill>
                <a:latin typeface="微软雅黑" pitchFamily="34" charset="-122"/>
                <a:ea typeface="微软雅黑"/>
                <a:sym typeface="Gill Sans" charset="0"/>
              </a:rPr>
              <a:t>2</a:t>
            </a:r>
            <a:r>
              <a:rPr lang="zh-CN" altLang="en-US" sz="1200" dirty="0">
                <a:solidFill>
                  <a:prstClr val="black">
                    <a:lumMod val="75000"/>
                    <a:lumOff val="25000"/>
                  </a:prstClr>
                </a:solidFill>
                <a:latin typeface="微软雅黑" pitchFamily="34" charset="-122"/>
                <a:ea typeface="微软雅黑"/>
                <a:sym typeface="Gill Sans" charset="0"/>
              </a:rPr>
              <a:t>次。</a:t>
            </a:r>
          </a:p>
        </p:txBody>
      </p:sp>
      <p:sp>
        <p:nvSpPr>
          <p:cNvPr id="14" name="TextBox 43">
            <a:extLst>
              <a:ext uri="{FF2B5EF4-FFF2-40B4-BE49-F238E27FC236}">
                <a16:creationId xmlns:a16="http://schemas.microsoft.com/office/drawing/2014/main" id="{54899323-D328-4B5F-AD1D-A54970CDC848}"/>
              </a:ext>
            </a:extLst>
          </p:cNvPr>
          <p:cNvSpPr txBox="1"/>
          <p:nvPr/>
        </p:nvSpPr>
        <p:spPr>
          <a:xfrm>
            <a:off x="652903" y="2826680"/>
            <a:ext cx="3383869" cy="1416413"/>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创建双周协商座谈会制度</a:t>
            </a:r>
            <a:endParaRPr lang="en-US" altLang="zh-CN" sz="1467" b="1" kern="0" dirty="0">
              <a:solidFill>
                <a:srgbClr val="C7000B"/>
              </a:solidFill>
              <a:latin typeface="微软雅黑" pitchFamily="34" charset="-122"/>
              <a:ea typeface="微软雅黑"/>
              <a:cs typeface="Clear Sans" panose="020B0503030202020304" pitchFamily="34" charset="0"/>
            </a:endParaRPr>
          </a:p>
          <a:p>
            <a:pPr algn="r" defTabSz="1219170" fontAlgn="base">
              <a:lnSpc>
                <a:spcPct val="150000"/>
              </a:lnSpc>
              <a:spcBef>
                <a:spcPct val="0"/>
              </a:spcBef>
              <a:spcAft>
                <a:spcPct val="0"/>
              </a:spcAft>
              <a:defRPr/>
            </a:pPr>
            <a:r>
              <a:rPr lang="zh-CN" altLang="en-US" sz="1067" dirty="0">
                <a:solidFill>
                  <a:prstClr val="black">
                    <a:lumMod val="75000"/>
                    <a:lumOff val="25000"/>
                  </a:prstClr>
                </a:solidFill>
                <a:latin typeface="微软雅黑" pitchFamily="34" charset="-122"/>
                <a:ea typeface="微软雅黑"/>
                <a:sym typeface="Gill Sans" charset="0"/>
              </a:rPr>
              <a:t>优化参与构成，合理确定议题，强化讨论交流，参会委员以民主党派成员和无党派人士为主，选择切口小、社会关注度高的具体问题议深议透，共举办</a:t>
            </a:r>
            <a:r>
              <a:rPr lang="en-US" altLang="zh-CN" sz="1067" dirty="0">
                <a:solidFill>
                  <a:prstClr val="black">
                    <a:lumMod val="75000"/>
                    <a:lumOff val="25000"/>
                  </a:prstClr>
                </a:solidFill>
                <a:latin typeface="微软雅黑" pitchFamily="34" charset="-122"/>
                <a:ea typeface="微软雅黑"/>
                <a:sym typeface="Gill Sans" charset="0"/>
              </a:rPr>
              <a:t>76</a:t>
            </a:r>
            <a:r>
              <a:rPr lang="zh-CN" altLang="en-US" sz="1067" dirty="0">
                <a:solidFill>
                  <a:prstClr val="black">
                    <a:lumMod val="75000"/>
                    <a:lumOff val="25000"/>
                  </a:prstClr>
                </a:solidFill>
                <a:latin typeface="微软雅黑" pitchFamily="34" charset="-122"/>
                <a:ea typeface="微软雅黑"/>
                <a:sym typeface="Gill Sans" charset="0"/>
              </a:rPr>
              <a:t>次，已成为政协协商民主经常性平台和重要品牌。</a:t>
            </a:r>
          </a:p>
        </p:txBody>
      </p:sp>
      <p:sp>
        <p:nvSpPr>
          <p:cNvPr id="15" name="TextBox 43">
            <a:extLst>
              <a:ext uri="{FF2B5EF4-FFF2-40B4-BE49-F238E27FC236}">
                <a16:creationId xmlns:a16="http://schemas.microsoft.com/office/drawing/2014/main" id="{D772043E-24EF-4276-B76F-ABB87140F378}"/>
              </a:ext>
            </a:extLst>
          </p:cNvPr>
          <p:cNvSpPr txBox="1"/>
          <p:nvPr/>
        </p:nvSpPr>
        <p:spPr>
          <a:xfrm>
            <a:off x="7895371" y="2936277"/>
            <a:ext cx="3575925" cy="985013"/>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坚持民主协商、平等议事</a:t>
            </a:r>
            <a:endParaRPr lang="en-US" altLang="zh-CN" sz="1467" b="1" kern="0" dirty="0">
              <a:solidFill>
                <a:srgbClr val="C7000B"/>
              </a:solidFill>
              <a:latin typeface="微软雅黑" pitchFamily="34" charset="-122"/>
              <a:ea typeface="微软雅黑"/>
              <a:cs typeface="Clear Sans" panose="020B0503030202020304" pitchFamily="34" charset="0"/>
            </a:endParaRPr>
          </a:p>
          <a:p>
            <a:pP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多向沟通协商和多方互动交流、综合报告与专题信息相结合方式报送重要成果成为制度化安排。</a:t>
            </a:r>
          </a:p>
        </p:txBody>
      </p:sp>
      <p:sp>
        <p:nvSpPr>
          <p:cNvPr id="16" name="TextBox 43">
            <a:extLst>
              <a:ext uri="{FF2B5EF4-FFF2-40B4-BE49-F238E27FC236}">
                <a16:creationId xmlns:a16="http://schemas.microsoft.com/office/drawing/2014/main" id="{0CF4D3D1-ED82-4D55-8429-EAB3DABC3680}"/>
              </a:ext>
            </a:extLst>
          </p:cNvPr>
          <p:cNvSpPr txBox="1"/>
          <p:nvPr/>
        </p:nvSpPr>
        <p:spPr>
          <a:xfrm>
            <a:off x="8703053" y="4691835"/>
            <a:ext cx="2724711" cy="1262012"/>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协商民主的生动实践</a:t>
            </a:r>
            <a:endParaRPr lang="en-US" altLang="zh-CN" sz="1467" b="1" kern="0" dirty="0">
              <a:solidFill>
                <a:srgbClr val="C7000B"/>
              </a:solidFill>
              <a:latin typeface="微软雅黑" pitchFamily="34" charset="-122"/>
              <a:ea typeface="微软雅黑"/>
              <a:cs typeface="Clear Sans" panose="020B0503030202020304" pitchFamily="34" charset="0"/>
            </a:endParaRPr>
          </a:p>
          <a:p>
            <a:pP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调动了委员履职参与积极性，参加各类视察考察调研、协商会议活动的委员共</a:t>
            </a:r>
            <a:r>
              <a:rPr lang="en-US" altLang="zh-CN" sz="1200" dirty="0">
                <a:solidFill>
                  <a:prstClr val="black">
                    <a:lumMod val="75000"/>
                    <a:lumOff val="25000"/>
                  </a:prstClr>
                </a:solidFill>
                <a:latin typeface="微软雅黑" pitchFamily="34" charset="-122"/>
                <a:ea typeface="微软雅黑"/>
                <a:sym typeface="Gill Sans" charset="0"/>
              </a:rPr>
              <a:t>1635</a:t>
            </a:r>
            <a:r>
              <a:rPr lang="zh-CN" altLang="en-US" sz="1200" dirty="0">
                <a:solidFill>
                  <a:prstClr val="black">
                    <a:lumMod val="75000"/>
                    <a:lumOff val="25000"/>
                  </a:prstClr>
                </a:solidFill>
                <a:latin typeface="微软雅黑" pitchFamily="34" charset="-122"/>
                <a:ea typeface="微软雅黑"/>
                <a:sym typeface="Gill Sans" charset="0"/>
              </a:rPr>
              <a:t>名，</a:t>
            </a:r>
            <a:r>
              <a:rPr lang="en-US" altLang="zh-CN" sz="1200" dirty="0">
                <a:solidFill>
                  <a:prstClr val="black">
                    <a:lumMod val="75000"/>
                    <a:lumOff val="25000"/>
                  </a:prstClr>
                </a:solidFill>
                <a:latin typeface="微软雅黑" pitchFamily="34" charset="-122"/>
                <a:ea typeface="微软雅黑"/>
                <a:sym typeface="Gill Sans" charset="0"/>
              </a:rPr>
              <a:t>2.85</a:t>
            </a:r>
            <a:r>
              <a:rPr lang="zh-CN" altLang="en-US" sz="1200" dirty="0">
                <a:solidFill>
                  <a:prstClr val="black">
                    <a:lumMod val="75000"/>
                    <a:lumOff val="25000"/>
                  </a:prstClr>
                </a:solidFill>
                <a:latin typeface="微软雅黑" pitchFamily="34" charset="-122"/>
                <a:ea typeface="微软雅黑"/>
                <a:sym typeface="Gill Sans" charset="0"/>
              </a:rPr>
              <a:t>万人次。</a:t>
            </a:r>
          </a:p>
        </p:txBody>
      </p:sp>
    </p:spTree>
    <p:extLst>
      <p:ext uri="{BB962C8B-B14F-4D97-AF65-F5344CB8AC3E}">
        <p14:creationId xmlns:p14="http://schemas.microsoft.com/office/powerpoint/2010/main" val="84221726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100"/>
                                        <p:tgtEl>
                                          <p:spTgt spid="6"/>
                                        </p:tgtEl>
                                      </p:cBhvr>
                                    </p:animEffect>
                                  </p:childTnLst>
                                </p:cTn>
                              </p:par>
                            </p:childTnLst>
                          </p:cTn>
                        </p:par>
                        <p:par>
                          <p:cTn id="12" fill="hold">
                            <p:stCondLst>
                              <p:cond delay="21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600"/>
                            </p:stCondLst>
                            <p:childTnLst>
                              <p:par>
                                <p:cTn id="17" presetID="16" presetClass="entr" presetSubtype="2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par>
                          <p:cTn id="20" fill="hold">
                            <p:stCondLst>
                              <p:cond delay="31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6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41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46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1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6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61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6600"/>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1C9EC0F3-B0F3-4DA9-8FF0-FDE349C8DF46}"/>
              </a:ext>
            </a:extLst>
          </p:cNvPr>
          <p:cNvSpPr txBox="1"/>
          <p:nvPr/>
        </p:nvSpPr>
        <p:spPr>
          <a:xfrm>
            <a:off x="0" y="145321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400" b="1" kern="0" dirty="0">
                <a:solidFill>
                  <a:srgbClr val="C7000B"/>
                </a:solidFill>
                <a:latin typeface="微软雅黑" pitchFamily="34" charset="-122"/>
                <a:ea typeface="微软雅黑" pitchFamily="34" charset="-122"/>
              </a:rPr>
              <a:t>★加强和改进民主监督工作，推动党和国家重大方针政策和重要决策部署贯彻落实★</a:t>
            </a:r>
          </a:p>
        </p:txBody>
      </p:sp>
      <p:sp>
        <p:nvSpPr>
          <p:cNvPr id="6" name="圆角矩形 14">
            <a:extLst>
              <a:ext uri="{FF2B5EF4-FFF2-40B4-BE49-F238E27FC236}">
                <a16:creationId xmlns:a16="http://schemas.microsoft.com/office/drawing/2014/main" id="{C320B0D1-0DEA-4186-8B99-3139B05D9BB4}"/>
              </a:ext>
            </a:extLst>
          </p:cNvPr>
          <p:cNvSpPr/>
          <p:nvPr/>
        </p:nvSpPr>
        <p:spPr>
          <a:xfrm>
            <a:off x="797914" y="2136669"/>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600" dirty="0">
                <a:solidFill>
                  <a:prstClr val="white"/>
                </a:solidFill>
                <a:latin typeface="微软雅黑" panose="020B0503020204020204" pitchFamily="34" charset="-122"/>
                <a:ea typeface="微软雅黑" panose="020B0503020204020204" pitchFamily="34" charset="-122"/>
              </a:rPr>
              <a:t>民主监督</a:t>
            </a:r>
          </a:p>
        </p:txBody>
      </p:sp>
      <p:sp>
        <p:nvSpPr>
          <p:cNvPr id="7" name="圆角矩形 15">
            <a:extLst>
              <a:ext uri="{FF2B5EF4-FFF2-40B4-BE49-F238E27FC236}">
                <a16:creationId xmlns:a16="http://schemas.microsoft.com/office/drawing/2014/main" id="{83ABEC68-17B5-4F52-826E-0A54A6397DD8}"/>
              </a:ext>
            </a:extLst>
          </p:cNvPr>
          <p:cNvSpPr/>
          <p:nvPr/>
        </p:nvSpPr>
        <p:spPr>
          <a:xfrm>
            <a:off x="797914" y="2662161"/>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600">
                <a:solidFill>
                  <a:prstClr val="white"/>
                </a:solidFill>
                <a:latin typeface="微软雅黑" panose="020B0503020204020204" pitchFamily="34" charset="-122"/>
                <a:ea typeface="微软雅黑" panose="020B0503020204020204" pitchFamily="34" charset="-122"/>
              </a:rPr>
              <a:t>协商式监督</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6C0378A4-5410-44D3-B8C5-19EF6C872067}"/>
              </a:ext>
            </a:extLst>
          </p:cNvPr>
          <p:cNvSpPr txBox="1"/>
          <p:nvPr/>
        </p:nvSpPr>
        <p:spPr>
          <a:xfrm>
            <a:off x="2540001" y="2160201"/>
            <a:ext cx="8966737" cy="830997"/>
          </a:xfrm>
          <a:prstGeom prst="rect">
            <a:avLst/>
          </a:prstGeom>
          <a:noFill/>
        </p:spPr>
        <p:txBody>
          <a:bodyPr wrap="square" rtlCol="0">
            <a:spAutoFit/>
          </a:bodyPr>
          <a:lstStyle/>
          <a:p>
            <a:pPr defTabSz="914377">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强化政协民主监督职能，发挥协商式监督特色优势，重点监督党和国家重大改革举措、重要决策部署贯彻执行情况，通过调研察看发现问题、围绕履责不力提出批评、针对存在不足督促改进。</a:t>
            </a:r>
          </a:p>
        </p:txBody>
      </p:sp>
      <p:grpSp>
        <p:nvGrpSpPr>
          <p:cNvPr id="9" name="组合 8">
            <a:extLst>
              <a:ext uri="{FF2B5EF4-FFF2-40B4-BE49-F238E27FC236}">
                <a16:creationId xmlns:a16="http://schemas.microsoft.com/office/drawing/2014/main" id="{92A50EAA-E39F-43B3-822E-87BC47398273}"/>
              </a:ext>
            </a:extLst>
          </p:cNvPr>
          <p:cNvGrpSpPr/>
          <p:nvPr/>
        </p:nvGrpSpPr>
        <p:grpSpPr>
          <a:xfrm>
            <a:off x="1087667" y="3208941"/>
            <a:ext cx="1845683" cy="3327448"/>
            <a:chOff x="699698" y="1340769"/>
            <a:chExt cx="2523948" cy="5137844"/>
          </a:xfrm>
          <a:gradFill>
            <a:gsLst>
              <a:gs pos="0">
                <a:srgbClr val="FF0000"/>
              </a:gs>
              <a:gs pos="100000">
                <a:srgbClr val="C00000"/>
              </a:gs>
            </a:gsLst>
            <a:lin ang="0" scaled="0"/>
          </a:gradFill>
        </p:grpSpPr>
        <p:sp>
          <p:nvSpPr>
            <p:cNvPr id="10" name="任意多边形 18">
              <a:extLst>
                <a:ext uri="{FF2B5EF4-FFF2-40B4-BE49-F238E27FC236}">
                  <a16:creationId xmlns:a16="http://schemas.microsoft.com/office/drawing/2014/main" id="{EAC3774F-63F0-4BE9-9277-34940880B181}"/>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C7000B"/>
            </a:solid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id="{1313D07F-009B-452E-BA10-7A37F8DDFD58}"/>
                </a:ext>
              </a:extLst>
            </p:cNvPr>
            <p:cNvSpPr/>
            <p:nvPr/>
          </p:nvSpPr>
          <p:spPr>
            <a:xfrm>
              <a:off x="773541" y="2177635"/>
              <a:ext cx="2376264" cy="872238"/>
            </a:xfrm>
            <a:prstGeom prst="rect">
              <a:avLst/>
            </a:prstGeom>
            <a:solidFill>
              <a:srgbClr val="C7000B"/>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2" name="TextBox 20">
            <a:extLst>
              <a:ext uri="{FF2B5EF4-FFF2-40B4-BE49-F238E27FC236}">
                <a16:creationId xmlns:a16="http://schemas.microsoft.com/office/drawing/2014/main" id="{92035B09-0A3B-4524-9467-B20570BA3037}"/>
              </a:ext>
            </a:extLst>
          </p:cNvPr>
          <p:cNvSpPr txBox="1"/>
          <p:nvPr/>
        </p:nvSpPr>
        <p:spPr>
          <a:xfrm>
            <a:off x="1087667" y="3759882"/>
            <a:ext cx="1890405" cy="543867"/>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重点监督性议题纳</a:t>
            </a:r>
            <a:endParaRPr lang="en-US" altLang="zh-CN" sz="1467" dirty="0">
              <a:solidFill>
                <a:prstClr val="white"/>
              </a:solidFill>
              <a:latin typeface="微软雅黑" panose="020B0503020204020204" pitchFamily="34" charset="-122"/>
              <a:ea typeface="微软雅黑" panose="020B0503020204020204" pitchFamily="34" charset="-122"/>
            </a:endParaRPr>
          </a:p>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入年度协商计划</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13" name="文本框 3">
            <a:extLst>
              <a:ext uri="{FF2B5EF4-FFF2-40B4-BE49-F238E27FC236}">
                <a16:creationId xmlns:a16="http://schemas.microsoft.com/office/drawing/2014/main" id="{2AA0FEC7-71E8-4D68-93B2-90FDFA773FA7}"/>
              </a:ext>
            </a:extLst>
          </p:cNvPr>
          <p:cNvSpPr txBox="1"/>
          <p:nvPr/>
        </p:nvSpPr>
        <p:spPr>
          <a:xfrm>
            <a:off x="1206368" y="4386326"/>
            <a:ext cx="1672984" cy="1754326"/>
          </a:xfrm>
          <a:prstGeom prst="rect">
            <a:avLst/>
          </a:prstGeom>
          <a:noFill/>
        </p:spPr>
        <p:txBody>
          <a:bodyPr wrap="square" rtlCol="0">
            <a:spAutoFit/>
          </a:bodyPr>
          <a:lstStyle/>
          <a:p>
            <a:pPr algn="ct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寓监督于会议、视察、提案、专题调研、大会发言、社情民意信息等工作之中，做到监督有计划、有题目、有载体、有成效。</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79FEF2FC-1BC8-4307-B96D-12DE5EB3B33E}"/>
              </a:ext>
            </a:extLst>
          </p:cNvPr>
          <p:cNvGrpSpPr/>
          <p:nvPr/>
        </p:nvGrpSpPr>
        <p:grpSpPr>
          <a:xfrm>
            <a:off x="3276113" y="3208941"/>
            <a:ext cx="1845683" cy="3327448"/>
            <a:chOff x="699698" y="1340769"/>
            <a:chExt cx="2523948" cy="5137844"/>
          </a:xfrm>
          <a:solidFill>
            <a:srgbClr val="C7000B"/>
          </a:solidFill>
        </p:grpSpPr>
        <p:sp>
          <p:nvSpPr>
            <p:cNvPr id="15" name="任意多边形 23">
              <a:extLst>
                <a:ext uri="{FF2B5EF4-FFF2-40B4-BE49-F238E27FC236}">
                  <a16:creationId xmlns:a16="http://schemas.microsoft.com/office/drawing/2014/main" id="{2D5D6CB8-A6EA-4BDE-90B5-64D82823D475}"/>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16" name="矩形 15">
              <a:extLst>
                <a:ext uri="{FF2B5EF4-FFF2-40B4-BE49-F238E27FC236}">
                  <a16:creationId xmlns:a16="http://schemas.microsoft.com/office/drawing/2014/main" id="{23B6FB19-C75A-4B49-A45C-09E312CC82A4}"/>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7" name="TextBox 20">
            <a:extLst>
              <a:ext uri="{FF2B5EF4-FFF2-40B4-BE49-F238E27FC236}">
                <a16:creationId xmlns:a16="http://schemas.microsoft.com/office/drawing/2014/main" id="{ED763297-938A-4B3C-9904-3FD865BF081F}"/>
              </a:ext>
            </a:extLst>
          </p:cNvPr>
          <p:cNvSpPr txBox="1"/>
          <p:nvPr/>
        </p:nvSpPr>
        <p:spPr>
          <a:xfrm>
            <a:off x="3261382" y="3764708"/>
            <a:ext cx="1737686" cy="543867"/>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视察调研的监督性议题逐年增加</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18" name="文本框 3">
            <a:extLst>
              <a:ext uri="{FF2B5EF4-FFF2-40B4-BE49-F238E27FC236}">
                <a16:creationId xmlns:a16="http://schemas.microsoft.com/office/drawing/2014/main" id="{1822D9C7-FD70-4E0F-9007-34736DF4E1FD}"/>
              </a:ext>
            </a:extLst>
          </p:cNvPr>
          <p:cNvSpPr txBox="1"/>
          <p:nvPr/>
        </p:nvSpPr>
        <p:spPr>
          <a:xfrm>
            <a:off x="3394815" y="4386326"/>
            <a:ext cx="1672984" cy="1754326"/>
          </a:xfrm>
          <a:prstGeom prst="rect">
            <a:avLst/>
          </a:prstGeom>
          <a:noFill/>
        </p:spPr>
        <p:txBody>
          <a:bodyPr wrap="square" rtlCol="0">
            <a:spAutoFit/>
          </a:bodyPr>
          <a:lstStyle/>
          <a:p>
            <a:pP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2015</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12</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11%</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，发展到</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28%</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，开展营改增执行情况、全面两孩政策实施等监督性调研协商活动。</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2DFE29D2-9436-4766-9E67-843012E4D3A6}"/>
              </a:ext>
            </a:extLst>
          </p:cNvPr>
          <p:cNvGrpSpPr/>
          <p:nvPr/>
        </p:nvGrpSpPr>
        <p:grpSpPr>
          <a:xfrm>
            <a:off x="5464561" y="3208941"/>
            <a:ext cx="1845683" cy="3327448"/>
            <a:chOff x="699698" y="1340769"/>
            <a:chExt cx="2523948" cy="5137844"/>
          </a:xfrm>
          <a:solidFill>
            <a:srgbClr val="C7000B"/>
          </a:solidFill>
        </p:grpSpPr>
        <p:sp>
          <p:nvSpPr>
            <p:cNvPr id="20" name="任意多边形 29">
              <a:extLst>
                <a:ext uri="{FF2B5EF4-FFF2-40B4-BE49-F238E27FC236}">
                  <a16:creationId xmlns:a16="http://schemas.microsoft.com/office/drawing/2014/main" id="{3378A824-1BD5-4B58-AF49-6E7CD4E743EA}"/>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21" name="矩形 20">
              <a:extLst>
                <a:ext uri="{FF2B5EF4-FFF2-40B4-BE49-F238E27FC236}">
                  <a16:creationId xmlns:a16="http://schemas.microsoft.com/office/drawing/2014/main" id="{A4706626-5323-4821-B5E7-ADAFF65208D8}"/>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22" name="TextBox 20">
            <a:extLst>
              <a:ext uri="{FF2B5EF4-FFF2-40B4-BE49-F238E27FC236}">
                <a16:creationId xmlns:a16="http://schemas.microsoft.com/office/drawing/2014/main" id="{DA9033E3-3449-41EA-801E-CBB6ABB8661F}"/>
              </a:ext>
            </a:extLst>
          </p:cNvPr>
          <p:cNvSpPr txBox="1"/>
          <p:nvPr/>
        </p:nvSpPr>
        <p:spPr>
          <a:xfrm>
            <a:off x="5653300" y="3858965"/>
            <a:ext cx="1467069" cy="318100"/>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创新监督方式</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23" name="文本框 3">
            <a:extLst>
              <a:ext uri="{FF2B5EF4-FFF2-40B4-BE49-F238E27FC236}">
                <a16:creationId xmlns:a16="http://schemas.microsoft.com/office/drawing/2014/main" id="{F3877742-CDE0-4554-A781-C960D08DBE67}"/>
              </a:ext>
            </a:extLst>
          </p:cNvPr>
          <p:cNvSpPr txBox="1"/>
          <p:nvPr/>
        </p:nvSpPr>
        <p:spPr>
          <a:xfrm>
            <a:off x="5551676" y="4371728"/>
            <a:ext cx="1672984" cy="1708160"/>
          </a:xfrm>
          <a:prstGeom prst="rect">
            <a:avLst/>
          </a:prstGeom>
          <a:noFill/>
        </p:spPr>
        <p:txBody>
          <a:bodyPr wrap="square" rtlCol="0">
            <a:spAutoFit/>
          </a:bodyPr>
          <a:lstStyle/>
          <a:p>
            <a:pPr defTabSz="914377">
              <a:lnSpc>
                <a:spcPct val="150000"/>
              </a:lnSpc>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针对腾格里沙漠污染治理等问题，明查暗访综合运用，深入一线摸准情况，追踪监督推动整改</a:t>
            </a:r>
          </a:p>
        </p:txBody>
      </p:sp>
      <p:grpSp>
        <p:nvGrpSpPr>
          <p:cNvPr id="24" name="组合 23">
            <a:extLst>
              <a:ext uri="{FF2B5EF4-FFF2-40B4-BE49-F238E27FC236}">
                <a16:creationId xmlns:a16="http://schemas.microsoft.com/office/drawing/2014/main" id="{BCC25506-1473-4706-9F52-59D96E08F5D8}"/>
              </a:ext>
            </a:extLst>
          </p:cNvPr>
          <p:cNvGrpSpPr/>
          <p:nvPr/>
        </p:nvGrpSpPr>
        <p:grpSpPr>
          <a:xfrm>
            <a:off x="7653008" y="3187652"/>
            <a:ext cx="3675392" cy="3403648"/>
            <a:chOff x="699698" y="1340769"/>
            <a:chExt cx="2523948" cy="5137844"/>
          </a:xfrm>
          <a:solidFill>
            <a:srgbClr val="C7000B"/>
          </a:solidFill>
        </p:grpSpPr>
        <p:sp>
          <p:nvSpPr>
            <p:cNvPr id="25" name="任意多边形 36">
              <a:extLst>
                <a:ext uri="{FF2B5EF4-FFF2-40B4-BE49-F238E27FC236}">
                  <a16:creationId xmlns:a16="http://schemas.microsoft.com/office/drawing/2014/main" id="{344AF401-0F8E-43B4-81A2-2BC4CC649232}"/>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26" name="矩形 25">
              <a:extLst>
                <a:ext uri="{FF2B5EF4-FFF2-40B4-BE49-F238E27FC236}">
                  <a16:creationId xmlns:a16="http://schemas.microsoft.com/office/drawing/2014/main" id="{11492A72-86E2-4B83-886B-A66342CF3BFB}"/>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27" name="TextBox 20">
            <a:extLst>
              <a:ext uri="{FF2B5EF4-FFF2-40B4-BE49-F238E27FC236}">
                <a16:creationId xmlns:a16="http://schemas.microsoft.com/office/drawing/2014/main" id="{6625B1E5-08DB-44C4-AA84-D101D961BB6F}"/>
              </a:ext>
            </a:extLst>
          </p:cNvPr>
          <p:cNvSpPr txBox="1"/>
          <p:nvPr/>
        </p:nvSpPr>
        <p:spPr>
          <a:xfrm>
            <a:off x="7932132" y="3872732"/>
            <a:ext cx="3025123" cy="318100"/>
          </a:xfrm>
          <a:prstGeom prst="rect">
            <a:avLst/>
          </a:prstGeom>
          <a:noFill/>
          <a:effectLst/>
        </p:spPr>
        <p:txBody>
          <a:bodyPr wrap="square" rtlCol="0">
            <a:spAutoFit/>
          </a:bodyPr>
          <a:lstStyle/>
          <a:p>
            <a:pPr algn="ctr" defTabSz="1219170"/>
            <a:r>
              <a:rPr lang="zh-CN" altLang="en-US" sz="1467">
                <a:solidFill>
                  <a:prstClr val="white"/>
                </a:solidFill>
                <a:latin typeface="微软雅黑" panose="020B0503020204020204" pitchFamily="34" charset="-122"/>
                <a:ea typeface="微软雅黑" panose="020B0503020204020204" pitchFamily="34" charset="-122"/>
              </a:rPr>
              <a:t>聚焦精准扶贫、精准脱贫</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28" name="文本框 3">
            <a:extLst>
              <a:ext uri="{FF2B5EF4-FFF2-40B4-BE49-F238E27FC236}">
                <a16:creationId xmlns:a16="http://schemas.microsoft.com/office/drawing/2014/main" id="{3DB78C2C-AC02-4C51-8755-0C5F7AFDDCEF}"/>
              </a:ext>
            </a:extLst>
          </p:cNvPr>
          <p:cNvSpPr txBox="1"/>
          <p:nvPr/>
        </p:nvSpPr>
        <p:spPr>
          <a:xfrm>
            <a:off x="7826659" y="4258723"/>
            <a:ext cx="3353491" cy="1893980"/>
          </a:xfrm>
          <a:prstGeom prst="rect">
            <a:avLst/>
          </a:prstGeom>
          <a:noFill/>
        </p:spPr>
        <p:txBody>
          <a:bodyPr wrap="square" rtlCol="0">
            <a:spAutoFit/>
          </a:bodyPr>
          <a:lstStyle/>
          <a:p>
            <a:pPr algn="ctr" defTabSz="914377">
              <a:lnSpc>
                <a:spcPct val="150000"/>
              </a:lnSpc>
            </a:pP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相关视察调研涉及</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个省区市，遍及脱贫攻坚主战场。鼓励和支持委员参与对口帮扶实践，推动形成脱贫攻坚合力。</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年连续两年围绕精准扶贫、精准脱贫召开专题议政性常委会议。</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年“实施精准扶贫中存在的问题和建议”专题议政性常委会议前，</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101</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名委员参加，随机走访、进村入户，以全面调研和专题调研两轮调研压茬进行为主干形式，以问卷调查为典型支撑，辅以分析</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24</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个贫困县财政支出情况专项调研和有关地方政协协同调研，着力解剖麻雀、发现问题；会上多角度分析论证，集中提出意见；会后继续跟进，促进落实。</a:t>
            </a:r>
          </a:p>
        </p:txBody>
      </p:sp>
    </p:spTree>
    <p:extLst>
      <p:ext uri="{BB962C8B-B14F-4D97-AF65-F5344CB8AC3E}">
        <p14:creationId xmlns:p14="http://schemas.microsoft.com/office/powerpoint/2010/main" val="4500765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fltVal val="0.5"/>
                                          </p:val>
                                        </p:tav>
                                        <p:tav tm="100000">
                                          <p:val>
                                            <p:strVal val="#ppt_y"/>
                                          </p:val>
                                        </p:tav>
                                      </p:tavLst>
                                    </p:anim>
                                  </p:childTnLst>
                                </p:cTn>
                              </p:par>
                            </p:childTnLst>
                          </p:cTn>
                        </p:par>
                        <p:par>
                          <p:cTn id="16" fill="hold">
                            <p:stCondLst>
                              <p:cond delay="1500"/>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100"/>
                                        <p:tgtEl>
                                          <p:spTgt spid="8"/>
                                        </p:tgtEl>
                                      </p:cBhvr>
                                    </p:animEffect>
                                  </p:childTnLst>
                                </p:cTn>
                              </p:par>
                            </p:childTnLst>
                          </p:cTn>
                        </p:par>
                        <p:par>
                          <p:cTn id="28" fill="hold">
                            <p:stCondLst>
                              <p:cond delay="31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1000"/>
                                        <p:tgtEl>
                                          <p:spTgt spid="13"/>
                                        </p:tgtEl>
                                      </p:cBhvr>
                                    </p:animEffect>
                                  </p:childTnLst>
                                </p:cTn>
                              </p:par>
                            </p:childTnLst>
                          </p:cTn>
                        </p:par>
                        <p:par>
                          <p:cTn id="44" fill="hold">
                            <p:stCondLst>
                              <p:cond delay="56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6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71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1000"/>
                                        <p:tgtEl>
                                          <p:spTgt spid="18"/>
                                        </p:tgtEl>
                                      </p:cBhvr>
                                    </p:animEffect>
                                  </p:childTnLst>
                                </p:cTn>
                              </p:par>
                            </p:childTnLst>
                          </p:cTn>
                        </p:par>
                        <p:par>
                          <p:cTn id="60" fill="hold">
                            <p:stCondLst>
                              <p:cond delay="8100"/>
                            </p:stCondLst>
                            <p:childTnLst>
                              <p:par>
                                <p:cTn id="61" presetID="42"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9100"/>
                            </p:stCondLst>
                            <p:childTnLst>
                              <p:par>
                                <p:cTn id="67" presetID="53" presetClass="entr" presetSubtype="16"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9600"/>
                            </p:stCondLst>
                            <p:childTnLst>
                              <p:par>
                                <p:cTn id="73" presetID="22" presetClass="entr" presetSubtype="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1000"/>
                                        <p:tgtEl>
                                          <p:spTgt spid="23"/>
                                        </p:tgtEl>
                                      </p:cBhvr>
                                    </p:animEffect>
                                  </p:childTnLst>
                                </p:cTn>
                              </p:par>
                            </p:childTnLst>
                          </p:cTn>
                        </p:par>
                        <p:par>
                          <p:cTn id="76" fill="hold">
                            <p:stCondLst>
                              <p:cond delay="106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par>
                          <p:cTn id="82" fill="hold">
                            <p:stCondLst>
                              <p:cond delay="116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12100"/>
                            </p:stCondLst>
                            <p:childTnLst>
                              <p:par>
                                <p:cTn id="89" presetID="22" presetClass="entr" presetSubtype="1"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up)">
                                      <p:cBhvr>
                                        <p:cTn id="9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2" grpId="0"/>
      <p:bldP spid="13" grpId="0"/>
      <p:bldP spid="17" grpId="0"/>
      <p:bldP spid="18" grpId="0"/>
      <p:bldP spid="22" grpId="0"/>
      <p:bldP spid="23"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D74FF60F-B42B-46ED-B28D-451498E8A64C}"/>
              </a:ext>
            </a:extLst>
          </p:cNvPr>
          <p:cNvSpPr txBox="1"/>
          <p:nvPr/>
        </p:nvSpPr>
        <p:spPr>
          <a:xfrm>
            <a:off x="0" y="1310254"/>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solidFill>
                  <a:srgbClr val="C7000B"/>
                </a:solidFill>
                <a:latin typeface="微软雅黑" pitchFamily="34" charset="-122"/>
                <a:ea typeface="微软雅黑" pitchFamily="34" charset="-122"/>
              </a:rPr>
              <a:t>★充分发挥统一战线组织作用，做好凝心聚力工作★</a:t>
            </a:r>
          </a:p>
        </p:txBody>
      </p:sp>
      <p:sp>
        <p:nvSpPr>
          <p:cNvPr id="6" name="文本框 3">
            <a:extLst>
              <a:ext uri="{FF2B5EF4-FFF2-40B4-BE49-F238E27FC236}">
                <a16:creationId xmlns:a16="http://schemas.microsoft.com/office/drawing/2014/main" id="{D3CF8323-D74F-40F1-A3A6-5BE22E2595EC}"/>
              </a:ext>
            </a:extLst>
          </p:cNvPr>
          <p:cNvSpPr txBox="1"/>
          <p:nvPr/>
        </p:nvSpPr>
        <p:spPr>
          <a:xfrm>
            <a:off x="673501" y="2007881"/>
            <a:ext cx="10756499" cy="830997"/>
          </a:xfrm>
          <a:prstGeom prst="rect">
            <a:avLst/>
          </a:prstGeom>
          <a:noFill/>
        </p:spPr>
        <p:txBody>
          <a:bodyPr wrap="square" rtlCol="0">
            <a:spAutoFit/>
          </a:bodyPr>
          <a:lstStyle/>
          <a:p>
            <a:pPr marL="380990" indent="-380990" defTabSz="914377">
              <a:lnSpc>
                <a:spcPct val="150000"/>
              </a:lnSpc>
              <a:buFont typeface="+mj-ea"/>
              <a:buAutoNum type="circleNumDbPlain"/>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深入学习贯彻第二次中央新疆工作座谈会、中央民族工作会议、中央统战工作会议、中央第六次西藏工作座谈会、全国宗教工作会议等会议精神。</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文本框 3">
            <a:extLst>
              <a:ext uri="{FF2B5EF4-FFF2-40B4-BE49-F238E27FC236}">
                <a16:creationId xmlns:a16="http://schemas.microsoft.com/office/drawing/2014/main" id="{8BCD652B-F8D1-451D-93F1-0E403DEF73FB}"/>
              </a:ext>
            </a:extLst>
          </p:cNvPr>
          <p:cNvSpPr txBox="1"/>
          <p:nvPr/>
        </p:nvSpPr>
        <p:spPr>
          <a:xfrm>
            <a:off x="673501" y="2729955"/>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2"/>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促进各党派和无党派人士的团结合作，通过联合调研、共同举办协商活动等方式，为民主党派和无党派人士在政协更好发挥作用创造条件。</a:t>
            </a:r>
          </a:p>
        </p:txBody>
      </p:sp>
      <p:sp>
        <p:nvSpPr>
          <p:cNvPr id="8" name="文本框 3">
            <a:extLst>
              <a:ext uri="{FF2B5EF4-FFF2-40B4-BE49-F238E27FC236}">
                <a16:creationId xmlns:a16="http://schemas.microsoft.com/office/drawing/2014/main" id="{07770A6E-D5AC-43F5-A009-13A11662783D}"/>
              </a:ext>
            </a:extLst>
          </p:cNvPr>
          <p:cNvSpPr txBox="1"/>
          <p:nvPr/>
        </p:nvSpPr>
        <p:spPr>
          <a:xfrm>
            <a:off x="673501" y="3464730"/>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3"/>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邀请党外知识分子、非公有制经济人士、新的社会阶层人士等参加政协活动。</a:t>
            </a:r>
          </a:p>
        </p:txBody>
      </p:sp>
      <p:sp>
        <p:nvSpPr>
          <p:cNvPr id="9" name="文本框 3">
            <a:extLst>
              <a:ext uri="{FF2B5EF4-FFF2-40B4-BE49-F238E27FC236}">
                <a16:creationId xmlns:a16="http://schemas.microsoft.com/office/drawing/2014/main" id="{D1899312-8A11-4706-A071-40A021E4CA56}"/>
              </a:ext>
            </a:extLst>
          </p:cNvPr>
          <p:cNvSpPr txBox="1"/>
          <p:nvPr/>
        </p:nvSpPr>
        <p:spPr>
          <a:xfrm>
            <a:off x="673501" y="3855573"/>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4"/>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召开构建亲清新型政商关系专题协商会。</a:t>
            </a:r>
          </a:p>
        </p:txBody>
      </p:sp>
      <p:sp>
        <p:nvSpPr>
          <p:cNvPr id="10" name="文本框 3">
            <a:extLst>
              <a:ext uri="{FF2B5EF4-FFF2-40B4-BE49-F238E27FC236}">
                <a16:creationId xmlns:a16="http://schemas.microsoft.com/office/drawing/2014/main" id="{5981B84C-D78F-4385-98CE-F408B5F8251D}"/>
              </a:ext>
            </a:extLst>
          </p:cNvPr>
          <p:cNvSpPr txBox="1"/>
          <p:nvPr/>
        </p:nvSpPr>
        <p:spPr>
          <a:xfrm>
            <a:off x="673501" y="4245119"/>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5"/>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参加庆祝西藏自治区成立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周年、新疆维吾尔自治区成立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周年、内蒙古自治区成立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周年等活动。</a:t>
            </a:r>
          </a:p>
        </p:txBody>
      </p:sp>
      <p:sp>
        <p:nvSpPr>
          <p:cNvPr id="11" name="文本框 3">
            <a:extLst>
              <a:ext uri="{FF2B5EF4-FFF2-40B4-BE49-F238E27FC236}">
                <a16:creationId xmlns:a16="http://schemas.microsoft.com/office/drawing/2014/main" id="{03FC379F-542C-401D-90FA-5393F6DFB290}"/>
              </a:ext>
            </a:extLst>
          </p:cNvPr>
          <p:cNvSpPr txBox="1"/>
          <p:nvPr/>
        </p:nvSpPr>
        <p:spPr>
          <a:xfrm>
            <a:off x="673501" y="4694046"/>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6"/>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围绕少数民族流动人口服务管理、民族地区产业布局和城镇化建设、西部农牧区包虫病防治、少数民族戏剧传承与发展等深入调研，促进民族地区经济社会发展和各民族交往交流交融。</a:t>
            </a:r>
          </a:p>
        </p:txBody>
      </p:sp>
      <p:sp>
        <p:nvSpPr>
          <p:cNvPr id="12" name="文本框 3">
            <a:extLst>
              <a:ext uri="{FF2B5EF4-FFF2-40B4-BE49-F238E27FC236}">
                <a16:creationId xmlns:a16="http://schemas.microsoft.com/office/drawing/2014/main" id="{68EFF2A3-FE0D-46BC-8F71-4F046C2D1456}"/>
              </a:ext>
            </a:extLst>
          </p:cNvPr>
          <p:cNvSpPr txBox="1"/>
          <p:nvPr/>
        </p:nvSpPr>
        <p:spPr>
          <a:xfrm>
            <a:off x="673501" y="5405246"/>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7"/>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全面贯彻党的宗教工作基本方针，开展培养宗教界中青年代表人士、宗教教职人员社会保障等调研，就修订</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宗教事务条例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提出建议。</a:t>
            </a:r>
          </a:p>
        </p:txBody>
      </p:sp>
    </p:spTree>
    <p:extLst>
      <p:ext uri="{BB962C8B-B14F-4D97-AF65-F5344CB8AC3E}">
        <p14:creationId xmlns:p14="http://schemas.microsoft.com/office/powerpoint/2010/main" val="37240349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500"/>
                                        <p:tgtEl>
                                          <p:spTgt spid="6"/>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500"/>
                                        <p:tgtEl>
                                          <p:spTgt spid="7"/>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par>
                          <p:cTn id="24" fill="hold">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500"/>
                                        <p:tgtEl>
                                          <p:spTgt spid="10"/>
                                        </p:tgtEl>
                                      </p:cBhvr>
                                    </p:animEffect>
                                  </p:childTnLst>
                                </p:cTn>
                              </p:par>
                            </p:childTnLst>
                          </p:cTn>
                        </p:par>
                        <p:par>
                          <p:cTn id="28" fill="hold">
                            <p:stCondLst>
                              <p:cond delay="8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1500"/>
                                        <p:tgtEl>
                                          <p:spTgt spid="11"/>
                                        </p:tgtEl>
                                      </p:cBhvr>
                                    </p:animEffect>
                                  </p:childTnLst>
                                </p:cTn>
                              </p:par>
                            </p:childTnLst>
                          </p:cTn>
                        </p:par>
                        <p:par>
                          <p:cTn id="32" fill="hold">
                            <p:stCondLst>
                              <p:cond delay="10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30" name="任意多边形 13">
            <a:extLst>
              <a:ext uri="{FF2B5EF4-FFF2-40B4-BE49-F238E27FC236}">
                <a16:creationId xmlns:a16="http://schemas.microsoft.com/office/drawing/2014/main" id="{549AB4CC-059C-4886-AADE-1902DF02F789}"/>
              </a:ext>
            </a:extLst>
          </p:cNvPr>
          <p:cNvSpPr/>
          <p:nvPr/>
        </p:nvSpPr>
        <p:spPr>
          <a:xfrm rot="2700000">
            <a:off x="4031017" y="121888"/>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1" name="矩形 30">
            <a:extLst>
              <a:ext uri="{FF2B5EF4-FFF2-40B4-BE49-F238E27FC236}">
                <a16:creationId xmlns:a16="http://schemas.microsoft.com/office/drawing/2014/main" id="{D4C7E076-B160-4404-A460-6CD1C20A46CA}"/>
              </a:ext>
            </a:extLst>
          </p:cNvPr>
          <p:cNvSpPr/>
          <p:nvPr/>
        </p:nvSpPr>
        <p:spPr>
          <a:xfrm>
            <a:off x="4102102" y="2055987"/>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坚持举办少数民族界、宗教界委员座谈会，反映社情民意，旗帜鲜明反对暴力恐怖活动、民族分裂活动、宗教极端活动。</a:t>
            </a:r>
          </a:p>
        </p:txBody>
      </p:sp>
      <p:grpSp>
        <p:nvGrpSpPr>
          <p:cNvPr id="36" name="组合 35">
            <a:extLst>
              <a:ext uri="{FF2B5EF4-FFF2-40B4-BE49-F238E27FC236}">
                <a16:creationId xmlns:a16="http://schemas.microsoft.com/office/drawing/2014/main" id="{82E5A7FA-528A-41B7-9A80-C05F2007AE2F}"/>
              </a:ext>
            </a:extLst>
          </p:cNvPr>
          <p:cNvGrpSpPr/>
          <p:nvPr/>
        </p:nvGrpSpPr>
        <p:grpSpPr>
          <a:xfrm>
            <a:off x="3107314" y="2047237"/>
            <a:ext cx="691215" cy="592600"/>
            <a:chOff x="4358598" y="1469722"/>
            <a:chExt cx="691215" cy="592600"/>
          </a:xfrm>
          <a:solidFill>
            <a:srgbClr val="C7000B"/>
          </a:solidFill>
        </p:grpSpPr>
        <p:sp>
          <p:nvSpPr>
            <p:cNvPr id="37" name="矩形 36">
              <a:extLst>
                <a:ext uri="{FF2B5EF4-FFF2-40B4-BE49-F238E27FC236}">
                  <a16:creationId xmlns:a16="http://schemas.microsoft.com/office/drawing/2014/main" id="{7D926E7F-090B-49F7-AC6F-E28861334945}"/>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8" name="文本框 37">
              <a:extLst>
                <a:ext uri="{FF2B5EF4-FFF2-40B4-BE49-F238E27FC236}">
                  <a16:creationId xmlns:a16="http://schemas.microsoft.com/office/drawing/2014/main" id="{29AC9DFE-920D-47BB-803D-441309C93C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08</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39" name="任意多边形 15">
            <a:extLst>
              <a:ext uri="{FF2B5EF4-FFF2-40B4-BE49-F238E27FC236}">
                <a16:creationId xmlns:a16="http://schemas.microsoft.com/office/drawing/2014/main" id="{A71C3F04-2849-491B-8DD6-4A81A2AF3EE5}"/>
              </a:ext>
            </a:extLst>
          </p:cNvPr>
          <p:cNvSpPr/>
          <p:nvPr/>
        </p:nvSpPr>
        <p:spPr>
          <a:xfrm rot="2700000">
            <a:off x="4031018" y="1078491"/>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1" name="矩形 40">
            <a:extLst>
              <a:ext uri="{FF2B5EF4-FFF2-40B4-BE49-F238E27FC236}">
                <a16:creationId xmlns:a16="http://schemas.microsoft.com/office/drawing/2014/main" id="{8DD7E83F-82B2-492F-A37E-24FDD5A4AE1F}"/>
              </a:ext>
            </a:extLst>
          </p:cNvPr>
          <p:cNvSpPr/>
          <p:nvPr/>
        </p:nvSpPr>
        <p:spPr>
          <a:xfrm>
            <a:off x="4102103" y="2976494"/>
            <a:ext cx="4887894" cy="738664"/>
          </a:xfrm>
          <a:prstGeom prst="rect">
            <a:avLst/>
          </a:prstGeom>
        </p:spPr>
        <p:txBody>
          <a:bodyPr wrap="square">
            <a:spAutoFit/>
          </a:bodyPr>
          <a:lstStyle/>
          <a:p>
            <a:pPr lvl="0" defTabSz="914400"/>
            <a:r>
              <a:rPr lang="zh-CN" altLang="en-US" sz="1400" dirty="0">
                <a:solidFill>
                  <a:prstClr val="white"/>
                </a:solidFill>
                <a:cs typeface="+mn-ea"/>
                <a:sym typeface="+mn-lt"/>
              </a:rPr>
              <a:t>全面准确贯彻“一国两制”、“港人治港”、“澳人治澳”、高度自治方针，深做细做港澳青少年工作，推动爱国爱港爱澳力量发展壮大。</a:t>
            </a:r>
          </a:p>
        </p:txBody>
      </p:sp>
      <p:grpSp>
        <p:nvGrpSpPr>
          <p:cNvPr id="43" name="组合 42">
            <a:extLst>
              <a:ext uri="{FF2B5EF4-FFF2-40B4-BE49-F238E27FC236}">
                <a16:creationId xmlns:a16="http://schemas.microsoft.com/office/drawing/2014/main" id="{914D2A61-CBF4-46A0-B0C6-CDCA2B3B19F8}"/>
              </a:ext>
            </a:extLst>
          </p:cNvPr>
          <p:cNvGrpSpPr/>
          <p:nvPr/>
        </p:nvGrpSpPr>
        <p:grpSpPr>
          <a:xfrm>
            <a:off x="3107315" y="3003840"/>
            <a:ext cx="691215" cy="592600"/>
            <a:chOff x="4358598" y="1469722"/>
            <a:chExt cx="691215" cy="592600"/>
          </a:xfrm>
          <a:solidFill>
            <a:srgbClr val="C7000B"/>
          </a:solidFill>
        </p:grpSpPr>
        <p:sp>
          <p:nvSpPr>
            <p:cNvPr id="44" name="矩形 43">
              <a:extLst>
                <a:ext uri="{FF2B5EF4-FFF2-40B4-BE49-F238E27FC236}">
                  <a16:creationId xmlns:a16="http://schemas.microsoft.com/office/drawing/2014/main" id="{B462893E-1BD4-40DF-AB00-15740E88B4F8}"/>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5" name="文本框 44">
              <a:extLst>
                <a:ext uri="{FF2B5EF4-FFF2-40B4-BE49-F238E27FC236}">
                  <a16:creationId xmlns:a16="http://schemas.microsoft.com/office/drawing/2014/main" id="{1A0F04A7-A7A5-4D6C-BC78-D9760BBD7DEA}"/>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09</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46" name="任意多边形 20">
            <a:extLst>
              <a:ext uri="{FF2B5EF4-FFF2-40B4-BE49-F238E27FC236}">
                <a16:creationId xmlns:a16="http://schemas.microsoft.com/office/drawing/2014/main" id="{3FA6C51D-B390-42E6-90E3-47EE01F08AB1}"/>
              </a:ext>
            </a:extLst>
          </p:cNvPr>
          <p:cNvSpPr/>
          <p:nvPr/>
        </p:nvSpPr>
        <p:spPr>
          <a:xfrm rot="2700000">
            <a:off x="4031019" y="2035094"/>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7" name="矩形 46">
            <a:extLst>
              <a:ext uri="{FF2B5EF4-FFF2-40B4-BE49-F238E27FC236}">
                <a16:creationId xmlns:a16="http://schemas.microsoft.com/office/drawing/2014/main" id="{CF81878E-28B5-4392-B988-CF65FA1BF1CB}"/>
              </a:ext>
            </a:extLst>
          </p:cNvPr>
          <p:cNvSpPr/>
          <p:nvPr/>
        </p:nvSpPr>
        <p:spPr>
          <a:xfrm>
            <a:off x="4102104" y="3897001"/>
            <a:ext cx="4887894" cy="738664"/>
          </a:xfrm>
          <a:prstGeom prst="rect">
            <a:avLst/>
          </a:prstGeom>
        </p:spPr>
        <p:txBody>
          <a:bodyPr wrap="square">
            <a:spAutoFit/>
          </a:bodyPr>
          <a:lstStyle/>
          <a:p>
            <a:pPr lvl="0" defTabSz="914400"/>
            <a:r>
              <a:rPr lang="zh-CN" altLang="en-US" sz="1400" dirty="0">
                <a:solidFill>
                  <a:prstClr val="white"/>
                </a:solidFill>
                <a:cs typeface="+mn-ea"/>
                <a:sym typeface="+mn-lt"/>
              </a:rPr>
              <a:t>加强与台湾民意代表机制化交流，在坚持体现一个中国原则的“九二共识”基础上推动两岸关系和平发展，坚决反对“台独”分裂行径。</a:t>
            </a:r>
          </a:p>
        </p:txBody>
      </p:sp>
      <p:grpSp>
        <p:nvGrpSpPr>
          <p:cNvPr id="48" name="组合 47">
            <a:extLst>
              <a:ext uri="{FF2B5EF4-FFF2-40B4-BE49-F238E27FC236}">
                <a16:creationId xmlns:a16="http://schemas.microsoft.com/office/drawing/2014/main" id="{B0C49FCF-CB8B-4FE8-92CD-900526CC498C}"/>
              </a:ext>
            </a:extLst>
          </p:cNvPr>
          <p:cNvGrpSpPr/>
          <p:nvPr/>
        </p:nvGrpSpPr>
        <p:grpSpPr>
          <a:xfrm>
            <a:off x="3107316" y="3960443"/>
            <a:ext cx="691215" cy="592600"/>
            <a:chOff x="4358598" y="1469722"/>
            <a:chExt cx="691215" cy="592600"/>
          </a:xfrm>
          <a:solidFill>
            <a:srgbClr val="C7000B"/>
          </a:solidFill>
        </p:grpSpPr>
        <p:sp>
          <p:nvSpPr>
            <p:cNvPr id="49" name="矩形 48">
              <a:extLst>
                <a:ext uri="{FF2B5EF4-FFF2-40B4-BE49-F238E27FC236}">
                  <a16:creationId xmlns:a16="http://schemas.microsoft.com/office/drawing/2014/main" id="{69F51694-9D02-4A3D-990B-4E663094DC1C}"/>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0" name="文本框 49">
              <a:extLst>
                <a:ext uri="{FF2B5EF4-FFF2-40B4-BE49-F238E27FC236}">
                  <a16:creationId xmlns:a16="http://schemas.microsoft.com/office/drawing/2014/main" id="{1C6E1377-88EC-4E89-A2D6-0DE86787B0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10</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1" name="任意多边形 25">
            <a:extLst>
              <a:ext uri="{FF2B5EF4-FFF2-40B4-BE49-F238E27FC236}">
                <a16:creationId xmlns:a16="http://schemas.microsoft.com/office/drawing/2014/main" id="{B9F13EAF-5658-41B2-A55E-48BCFFA7B60D}"/>
              </a:ext>
            </a:extLst>
          </p:cNvPr>
          <p:cNvSpPr/>
          <p:nvPr/>
        </p:nvSpPr>
        <p:spPr>
          <a:xfrm rot="2700000">
            <a:off x="4031018" y="2977630"/>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2" name="矩形 51">
            <a:extLst>
              <a:ext uri="{FF2B5EF4-FFF2-40B4-BE49-F238E27FC236}">
                <a16:creationId xmlns:a16="http://schemas.microsoft.com/office/drawing/2014/main" id="{FA2A0D4B-8753-433C-BF2E-B5B5D96E1E70}"/>
              </a:ext>
            </a:extLst>
          </p:cNvPr>
          <p:cNvSpPr/>
          <p:nvPr/>
        </p:nvSpPr>
        <p:spPr>
          <a:xfrm>
            <a:off x="4102103" y="4875633"/>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邀请侨胞列席政协大会、回国考察，组团出访慰问侨胞、广交朋友。</a:t>
            </a:r>
          </a:p>
        </p:txBody>
      </p:sp>
      <p:grpSp>
        <p:nvGrpSpPr>
          <p:cNvPr id="53" name="组合 52">
            <a:extLst>
              <a:ext uri="{FF2B5EF4-FFF2-40B4-BE49-F238E27FC236}">
                <a16:creationId xmlns:a16="http://schemas.microsoft.com/office/drawing/2014/main" id="{1BBF305F-05E5-44BD-B1B8-5F8DA11CFE1F}"/>
              </a:ext>
            </a:extLst>
          </p:cNvPr>
          <p:cNvGrpSpPr/>
          <p:nvPr/>
        </p:nvGrpSpPr>
        <p:grpSpPr>
          <a:xfrm>
            <a:off x="3107315" y="4902979"/>
            <a:ext cx="691215" cy="592600"/>
            <a:chOff x="4358598" y="1469722"/>
            <a:chExt cx="691215" cy="592600"/>
          </a:xfrm>
          <a:solidFill>
            <a:srgbClr val="C7000B"/>
          </a:solidFill>
        </p:grpSpPr>
        <p:sp>
          <p:nvSpPr>
            <p:cNvPr id="54" name="矩形 53">
              <a:extLst>
                <a:ext uri="{FF2B5EF4-FFF2-40B4-BE49-F238E27FC236}">
                  <a16:creationId xmlns:a16="http://schemas.microsoft.com/office/drawing/2014/main" id="{4E15F11D-0084-4674-AFCE-8404FFC3A490}"/>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5" name="文本框 54">
              <a:extLst>
                <a:ext uri="{FF2B5EF4-FFF2-40B4-BE49-F238E27FC236}">
                  <a16:creationId xmlns:a16="http://schemas.microsoft.com/office/drawing/2014/main" id="{57DAF24E-B16F-485E-979D-4370D0CDA6A3}"/>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6" name="任意多边形 30">
            <a:extLst>
              <a:ext uri="{FF2B5EF4-FFF2-40B4-BE49-F238E27FC236}">
                <a16:creationId xmlns:a16="http://schemas.microsoft.com/office/drawing/2014/main" id="{7F179F8D-BFAD-4C64-9B2A-8E4E7E210522}"/>
              </a:ext>
            </a:extLst>
          </p:cNvPr>
          <p:cNvSpPr/>
          <p:nvPr/>
        </p:nvSpPr>
        <p:spPr>
          <a:xfrm rot="2700000">
            <a:off x="4031019" y="3934233"/>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7" name="矩形 56">
            <a:extLst>
              <a:ext uri="{FF2B5EF4-FFF2-40B4-BE49-F238E27FC236}">
                <a16:creationId xmlns:a16="http://schemas.microsoft.com/office/drawing/2014/main" id="{E7C23A11-06FB-4CD6-BDD6-9A11ED3193C1}"/>
              </a:ext>
            </a:extLst>
          </p:cNvPr>
          <p:cNvSpPr/>
          <p:nvPr/>
        </p:nvSpPr>
        <p:spPr>
          <a:xfrm>
            <a:off x="4102104" y="5832236"/>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举办纪念孙中山先生诞辰</a:t>
            </a:r>
            <a:r>
              <a:rPr lang="en-US" altLang="zh-CN" sz="1400" dirty="0">
                <a:solidFill>
                  <a:prstClr val="white"/>
                </a:solidFill>
                <a:cs typeface="+mn-ea"/>
                <a:sym typeface="+mn-lt"/>
              </a:rPr>
              <a:t>150</a:t>
            </a:r>
            <a:r>
              <a:rPr lang="zh-CN" altLang="en-US" sz="1400" dirty="0">
                <a:solidFill>
                  <a:prstClr val="white"/>
                </a:solidFill>
                <a:cs typeface="+mn-ea"/>
                <a:sym typeface="+mn-lt"/>
              </a:rPr>
              <a:t>周年大会及系列活动，激励中华儿女共同致力实现中华民族伟大复兴的中国梦。</a:t>
            </a:r>
          </a:p>
        </p:txBody>
      </p:sp>
      <p:grpSp>
        <p:nvGrpSpPr>
          <p:cNvPr id="58" name="组合 57">
            <a:extLst>
              <a:ext uri="{FF2B5EF4-FFF2-40B4-BE49-F238E27FC236}">
                <a16:creationId xmlns:a16="http://schemas.microsoft.com/office/drawing/2014/main" id="{D825C970-1EA1-4DEB-B49C-FF6F8B591B29}"/>
              </a:ext>
            </a:extLst>
          </p:cNvPr>
          <p:cNvGrpSpPr/>
          <p:nvPr/>
        </p:nvGrpSpPr>
        <p:grpSpPr>
          <a:xfrm>
            <a:off x="3107316" y="5859582"/>
            <a:ext cx="691215" cy="592600"/>
            <a:chOff x="4358598" y="1469722"/>
            <a:chExt cx="691215" cy="592600"/>
          </a:xfrm>
          <a:solidFill>
            <a:srgbClr val="C7000B"/>
          </a:solidFill>
        </p:grpSpPr>
        <p:sp>
          <p:nvSpPr>
            <p:cNvPr id="59" name="矩形 58">
              <a:extLst>
                <a:ext uri="{FF2B5EF4-FFF2-40B4-BE49-F238E27FC236}">
                  <a16:creationId xmlns:a16="http://schemas.microsoft.com/office/drawing/2014/main" id="{057B8CA0-992D-4C5A-A124-BA1AB24AD97B}"/>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60" name="文本框 59">
              <a:extLst>
                <a:ext uri="{FF2B5EF4-FFF2-40B4-BE49-F238E27FC236}">
                  <a16:creationId xmlns:a16="http://schemas.microsoft.com/office/drawing/2014/main" id="{D70A17BC-EABD-48E0-8853-8B15EEC9B934}"/>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62" name="TextBox 14">
            <a:extLst>
              <a:ext uri="{FF2B5EF4-FFF2-40B4-BE49-F238E27FC236}">
                <a16:creationId xmlns:a16="http://schemas.microsoft.com/office/drawing/2014/main" id="{7A218545-BE07-4B80-9F34-3A30FE8197D5}"/>
              </a:ext>
            </a:extLst>
          </p:cNvPr>
          <p:cNvSpPr txBox="1"/>
          <p:nvPr/>
        </p:nvSpPr>
        <p:spPr>
          <a:xfrm>
            <a:off x="0" y="1105714"/>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solidFill>
                  <a:srgbClr val="C7000B"/>
                </a:solidFill>
                <a:latin typeface="微软雅黑" pitchFamily="34" charset="-122"/>
                <a:ea typeface="微软雅黑" pitchFamily="34" charset="-122"/>
              </a:rPr>
              <a:t>★充分发挥统一战线组织作用，做好凝心聚力工作★</a:t>
            </a:r>
          </a:p>
        </p:txBody>
      </p:sp>
    </p:spTree>
    <p:extLst>
      <p:ext uri="{BB962C8B-B14F-4D97-AF65-F5344CB8AC3E}">
        <p14:creationId xmlns:p14="http://schemas.microsoft.com/office/powerpoint/2010/main" val="935936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arn(inVertical)">
                                      <p:cBhvr>
                                        <p:cTn id="7" dur="1000"/>
                                        <p:tgtEl>
                                          <p:spTgt spid="6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inVertical)">
                                      <p:cBhvr>
                                        <p:cTn id="23" dur="500"/>
                                        <p:tgtEl>
                                          <p:spTgt spid="3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ppt_x"/>
                                          </p:val>
                                        </p:tav>
                                        <p:tav tm="100000">
                                          <p:val>
                                            <p:strVal val="#ppt_x"/>
                                          </p:val>
                                        </p:tav>
                                      </p:tavLst>
                                    </p:anim>
                                    <p:anim calcmode="lin" valueType="num">
                                      <p:cBhvr additive="base">
                                        <p:cTn id="31" dur="500" fill="hold"/>
                                        <p:tgtEl>
                                          <p:spTgt spid="4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barn(inVertical)">
                                      <p:cBhvr>
                                        <p:cTn id="35" dur="500"/>
                                        <p:tgtEl>
                                          <p:spTgt spid="46"/>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ppt_x"/>
                                          </p:val>
                                        </p:tav>
                                        <p:tav tm="100000">
                                          <p:val>
                                            <p:strVal val="#ppt_x"/>
                                          </p:val>
                                        </p:tav>
                                      </p:tavLst>
                                    </p:anim>
                                    <p:anim calcmode="lin" valueType="num">
                                      <p:cBhvr additive="base">
                                        <p:cTn id="39" dur="5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16" presetClass="entr" presetSubtype="21"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barn(inVertical)">
                                      <p:cBhvr>
                                        <p:cTn id="47" dur="500"/>
                                        <p:tgtEl>
                                          <p:spTgt spid="51"/>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16" presetClass="entr" presetSubtype="2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inVertical)">
                                      <p:cBhvr>
                                        <p:cTn id="59" dur="500"/>
                                        <p:tgtEl>
                                          <p:spTgt spid="56"/>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ppt_x"/>
                                          </p:val>
                                        </p:tav>
                                        <p:tav tm="100000">
                                          <p:val>
                                            <p:strVal val="#ppt_x"/>
                                          </p:val>
                                        </p:tav>
                                      </p:tavLst>
                                    </p:anim>
                                    <p:anim calcmode="lin" valueType="num">
                                      <p:cBhvr additive="base">
                                        <p:cTn id="63" dur="500" fill="hold"/>
                                        <p:tgtEl>
                                          <p:spTgt spid="5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9" grpId="0" animBg="1"/>
      <p:bldP spid="41" grpId="0"/>
      <p:bldP spid="46" grpId="0" animBg="1"/>
      <p:bldP spid="47" grpId="0"/>
      <p:bldP spid="51" grpId="0" animBg="1"/>
      <p:bldP spid="52" grpId="0"/>
      <p:bldP spid="56" grpId="0" animBg="1"/>
      <p:bldP spid="57" grpId="0"/>
      <p:bldP spid="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000" b="1" kern="0" dirty="0">
                <a:solidFill>
                  <a:srgbClr val="C7000B"/>
                </a:solidFill>
                <a:latin typeface="微软雅黑" pitchFamily="34" charset="-122"/>
                <a:ea typeface="微软雅黑" pitchFamily="34" charset="-122"/>
              </a:rPr>
              <a:t>★广泛开展对外友好交往，为营造良好外部环境作出积极贡献★</a:t>
            </a:r>
          </a:p>
        </p:txBody>
      </p:sp>
      <p:sp>
        <p:nvSpPr>
          <p:cNvPr id="6" name="Freeform: Shape 8">
            <a:extLst>
              <a:ext uri="{FF2B5EF4-FFF2-40B4-BE49-F238E27FC236}">
                <a16:creationId xmlns:a16="http://schemas.microsoft.com/office/drawing/2014/main" id="{B61AFC35-DFA1-4251-8E9D-8E426E3920A6}"/>
              </a:ext>
            </a:extLst>
          </p:cNvPr>
          <p:cNvSpPr>
            <a:spLocks/>
          </p:cNvSpPr>
          <p:nvPr/>
        </p:nvSpPr>
        <p:spPr bwMode="auto">
          <a:xfrm>
            <a:off x="4845312" y="3765437"/>
            <a:ext cx="1809985" cy="4778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lnSpcReduction="10000"/>
          </a:bodyPr>
          <a:lstStyle/>
          <a:p>
            <a:pPr algn="ctr" defTabSz="914377"/>
            <a:r>
              <a:rPr lang="zh-CN" altLang="en-US" sz="3200" b="1" dirty="0">
                <a:solidFill>
                  <a:srgbClr val="C7000B"/>
                </a:solidFill>
                <a:latin typeface="微软雅黑" panose="020B0503020204020204" pitchFamily="34" charset="-122"/>
                <a:ea typeface="微软雅黑" panose="020B0503020204020204" pitchFamily="34" charset="-122"/>
              </a:rPr>
              <a:t>全国政协</a:t>
            </a:r>
          </a:p>
        </p:txBody>
      </p:sp>
      <p:sp>
        <p:nvSpPr>
          <p:cNvPr id="7" name="Freeform: Shape 2">
            <a:extLst>
              <a:ext uri="{FF2B5EF4-FFF2-40B4-BE49-F238E27FC236}">
                <a16:creationId xmlns:a16="http://schemas.microsoft.com/office/drawing/2014/main" id="{C97108B8-F375-469A-B30C-E61BF405E0F4}"/>
              </a:ext>
            </a:extLst>
          </p:cNvPr>
          <p:cNvSpPr>
            <a:spLocks/>
          </p:cNvSpPr>
          <p:nvPr/>
        </p:nvSpPr>
        <p:spPr bwMode="auto">
          <a:xfrm>
            <a:off x="4140208" y="2276899"/>
            <a:ext cx="3428989" cy="34659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0"/>
                </a:lnTo>
                <a:lnTo>
                  <a:pt x="21600" y="21599"/>
                </a:lnTo>
                <a:lnTo>
                  <a:pt x="0" y="21599"/>
                </a:lnTo>
                <a:lnTo>
                  <a:pt x="0" y="0"/>
                </a:lnTo>
                <a:cubicBezTo>
                  <a:pt x="3599" y="0"/>
                  <a:pt x="7199" y="0"/>
                  <a:pt x="10800" y="0"/>
                </a:cubicBezTo>
              </a:path>
            </a:pathLst>
          </a:custGeom>
          <a:noFill/>
          <a:ln w="50800" cap="rnd" cmpd="sng">
            <a:solidFill>
              <a:srgbClr val="C7000B"/>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8" name="Freeform: Shape 4">
            <a:extLst>
              <a:ext uri="{FF2B5EF4-FFF2-40B4-BE49-F238E27FC236}">
                <a16:creationId xmlns:a16="http://schemas.microsoft.com/office/drawing/2014/main" id="{D0E11CE2-7B12-40FC-B19C-D09A9C5D08A7}"/>
              </a:ext>
            </a:extLst>
          </p:cNvPr>
          <p:cNvSpPr>
            <a:spLocks/>
          </p:cNvSpPr>
          <p:nvPr/>
        </p:nvSpPr>
        <p:spPr bwMode="auto">
          <a:xfrm>
            <a:off x="378182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出访</a:t>
            </a:r>
            <a:endParaRPr sz="1600" dirty="0">
              <a:solidFill>
                <a:prstClr val="white"/>
              </a:solidFill>
              <a:latin typeface="Agency FB" panose="020B0503020202020204" pitchFamily="34" charset="0"/>
              <a:ea typeface="微软雅黑" panose="020B0503020204020204" pitchFamily="34" charset="-122"/>
            </a:endParaRPr>
          </a:p>
        </p:txBody>
      </p:sp>
      <p:sp>
        <p:nvSpPr>
          <p:cNvPr id="9" name="Freeform: Shape 5">
            <a:extLst>
              <a:ext uri="{FF2B5EF4-FFF2-40B4-BE49-F238E27FC236}">
                <a16:creationId xmlns:a16="http://schemas.microsoft.com/office/drawing/2014/main" id="{C851C170-05F7-40BD-9276-A31D88A5F7A5}"/>
              </a:ext>
            </a:extLst>
          </p:cNvPr>
          <p:cNvSpPr>
            <a:spLocks/>
          </p:cNvSpPr>
          <p:nvPr/>
        </p:nvSpPr>
        <p:spPr bwMode="auto">
          <a:xfrm>
            <a:off x="378182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来访</a:t>
            </a:r>
            <a:endParaRPr sz="1600" dirty="0">
              <a:solidFill>
                <a:prstClr val="white"/>
              </a:solidFill>
              <a:latin typeface="Agency FB" panose="020B0503020202020204" pitchFamily="34" charset="0"/>
              <a:ea typeface="微软雅黑" panose="020B0503020204020204" pitchFamily="34" charset="-122"/>
            </a:endParaRPr>
          </a:p>
        </p:txBody>
      </p:sp>
      <p:sp>
        <p:nvSpPr>
          <p:cNvPr id="10" name="Freeform: Shape 6">
            <a:extLst>
              <a:ext uri="{FF2B5EF4-FFF2-40B4-BE49-F238E27FC236}">
                <a16:creationId xmlns:a16="http://schemas.microsoft.com/office/drawing/2014/main" id="{37A210E9-272A-4586-A384-187F19977A5C}"/>
              </a:ext>
            </a:extLst>
          </p:cNvPr>
          <p:cNvSpPr>
            <a:spLocks/>
          </p:cNvSpPr>
          <p:nvPr/>
        </p:nvSpPr>
        <p:spPr bwMode="auto">
          <a:xfrm rot="5400000">
            <a:off x="6662651" y="3764680"/>
            <a:ext cx="479955" cy="4772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11" name="Freeform: Shape 7">
            <a:extLst>
              <a:ext uri="{FF2B5EF4-FFF2-40B4-BE49-F238E27FC236}">
                <a16:creationId xmlns:a16="http://schemas.microsoft.com/office/drawing/2014/main" id="{C147C204-6236-4003-A567-03365F105740}"/>
              </a:ext>
            </a:extLst>
          </p:cNvPr>
          <p:cNvSpPr>
            <a:spLocks/>
          </p:cNvSpPr>
          <p:nvPr/>
        </p:nvSpPr>
        <p:spPr bwMode="auto">
          <a:xfrm rot="16200000" flipH="1">
            <a:off x="4275151" y="3764676"/>
            <a:ext cx="479955" cy="477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12" name="Freeform: Shape 9">
            <a:extLst>
              <a:ext uri="{FF2B5EF4-FFF2-40B4-BE49-F238E27FC236}">
                <a16:creationId xmlns:a16="http://schemas.microsoft.com/office/drawing/2014/main" id="{50EE8FB6-F28B-4BFB-A131-FC1B21CD570F}"/>
              </a:ext>
            </a:extLst>
          </p:cNvPr>
          <p:cNvSpPr>
            <a:spLocks/>
          </p:cNvSpPr>
          <p:nvPr/>
        </p:nvSpPr>
        <p:spPr bwMode="auto">
          <a:xfrm flipH="1">
            <a:off x="7235967" y="365855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国家</a:t>
            </a:r>
            <a:endParaRPr sz="1600" dirty="0">
              <a:solidFill>
                <a:prstClr val="white"/>
              </a:solidFill>
              <a:latin typeface="Agency FB" panose="020B0503020202020204" pitchFamily="34" charset="0"/>
              <a:ea typeface="微软雅黑" panose="020B0503020204020204" pitchFamily="34" charset="-122"/>
            </a:endParaRPr>
          </a:p>
        </p:txBody>
      </p:sp>
      <p:sp>
        <p:nvSpPr>
          <p:cNvPr id="13" name="Freeform: Shape 10">
            <a:extLst>
              <a:ext uri="{FF2B5EF4-FFF2-40B4-BE49-F238E27FC236}">
                <a16:creationId xmlns:a16="http://schemas.microsoft.com/office/drawing/2014/main" id="{405216AE-61BD-41A5-910C-0C9B359252B6}"/>
              </a:ext>
            </a:extLst>
          </p:cNvPr>
          <p:cNvSpPr>
            <a:spLocks/>
          </p:cNvSpPr>
          <p:nvPr/>
        </p:nvSpPr>
        <p:spPr bwMode="auto">
          <a:xfrm flipH="1">
            <a:off x="723596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机构</a:t>
            </a:r>
            <a:endParaRPr sz="1600" dirty="0">
              <a:solidFill>
                <a:prstClr val="white"/>
              </a:solidFill>
              <a:latin typeface="Agency FB" panose="020B0503020202020204" pitchFamily="34" charset="0"/>
              <a:ea typeface="微软雅黑" panose="020B0503020204020204" pitchFamily="34" charset="-122"/>
            </a:endParaRPr>
          </a:p>
        </p:txBody>
      </p:sp>
      <p:sp>
        <p:nvSpPr>
          <p:cNvPr id="14" name="Freeform: Shape 11">
            <a:extLst>
              <a:ext uri="{FF2B5EF4-FFF2-40B4-BE49-F238E27FC236}">
                <a16:creationId xmlns:a16="http://schemas.microsoft.com/office/drawing/2014/main" id="{4B880400-580E-46D6-8E90-079F97F24DCA}"/>
              </a:ext>
            </a:extLst>
          </p:cNvPr>
          <p:cNvSpPr>
            <a:spLocks/>
          </p:cNvSpPr>
          <p:nvPr/>
        </p:nvSpPr>
        <p:spPr bwMode="auto">
          <a:xfrm flipH="1">
            <a:off x="723596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组织</a:t>
            </a:r>
            <a:endParaRPr sz="1600" dirty="0">
              <a:solidFill>
                <a:prstClr val="white"/>
              </a:solidFill>
              <a:latin typeface="Agency FB" panose="020B0503020202020204" pitchFamily="34" charset="0"/>
              <a:ea typeface="微软雅黑" panose="020B0503020204020204" pitchFamily="34" charset="-122"/>
            </a:endParaRPr>
          </a:p>
        </p:txBody>
      </p:sp>
      <p:sp>
        <p:nvSpPr>
          <p:cNvPr id="15" name="文本框 14">
            <a:extLst>
              <a:ext uri="{FF2B5EF4-FFF2-40B4-BE49-F238E27FC236}">
                <a16:creationId xmlns:a16="http://schemas.microsoft.com/office/drawing/2014/main" id="{D877B92B-E28A-4043-8C1A-3E968253FC8B}"/>
              </a:ext>
            </a:extLst>
          </p:cNvPr>
          <p:cNvSpPr txBox="1"/>
          <p:nvPr/>
        </p:nvSpPr>
        <p:spPr>
          <a:xfrm>
            <a:off x="816318" y="2459863"/>
            <a:ext cx="2906565" cy="646331"/>
          </a:xfrm>
          <a:prstGeom prst="rect">
            <a:avLst/>
          </a:prstGeom>
          <a:noFill/>
          <a:effectLst/>
        </p:spPr>
        <p:txBody>
          <a:bodyPr wrap="none" rtlCol="0">
            <a:spAutoFit/>
          </a:bodyPr>
          <a:lstStyle/>
          <a:p>
            <a:pPr algn="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组织</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114</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个团组出访</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D42C20D5-E2B2-45DA-9F90-D1B8A74B20A1}"/>
              </a:ext>
            </a:extLst>
          </p:cNvPr>
          <p:cNvSpPr txBox="1"/>
          <p:nvPr/>
        </p:nvSpPr>
        <p:spPr>
          <a:xfrm>
            <a:off x="7988190" y="2445977"/>
            <a:ext cx="1983235" cy="646331"/>
          </a:xfrm>
          <a:prstGeom prst="rect">
            <a:avLst/>
          </a:prstGeom>
          <a:noFill/>
          <a:effectLst/>
        </p:spPr>
        <p:txBody>
          <a:bodyPr wrap="none" rtlCol="0">
            <a:spAutoFit/>
          </a:bodyPr>
          <a:lstStyle/>
          <a:p>
            <a:pP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与</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292</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个机构</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A567486-8ED8-493E-B224-3D73B9302F55}"/>
              </a:ext>
            </a:extLst>
          </p:cNvPr>
          <p:cNvSpPr txBox="1"/>
          <p:nvPr/>
        </p:nvSpPr>
        <p:spPr>
          <a:xfrm>
            <a:off x="8027502" y="3569747"/>
            <a:ext cx="1983235" cy="646331"/>
          </a:xfrm>
          <a:prstGeom prst="rect">
            <a:avLst/>
          </a:prstGeom>
          <a:noFill/>
          <a:effectLst/>
        </p:spPr>
        <p:txBody>
          <a:bodyPr wrap="none" rtlCol="0">
            <a:spAutoFit/>
          </a:bodyPr>
          <a:lstStyle/>
          <a:p>
            <a:pP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与</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149</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个国家</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9DC99ECE-BB09-4E12-9F58-B09AD28E99AD}"/>
              </a:ext>
            </a:extLst>
          </p:cNvPr>
          <p:cNvSpPr txBox="1"/>
          <p:nvPr/>
        </p:nvSpPr>
        <p:spPr>
          <a:xfrm>
            <a:off x="7986523" y="4775151"/>
            <a:ext cx="2101857" cy="830997"/>
          </a:xfrm>
          <a:prstGeom prst="rect">
            <a:avLst/>
          </a:prstGeom>
          <a:noFill/>
          <a:effectLst/>
        </p:spPr>
        <p:txBody>
          <a:bodyPr wrap="none" rtlCol="0">
            <a:spAutoFit/>
          </a:bodyPr>
          <a:lstStyle/>
          <a:p>
            <a:pPr defTabSz="914377"/>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15</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个国际性或</a:t>
            </a:r>
            <a:endPar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a:p>
            <a:pPr defTabSz="914377"/>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区域性组织</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DAA80037-C38E-4923-A695-CAC39C0E6996}"/>
              </a:ext>
            </a:extLst>
          </p:cNvPr>
          <p:cNvSpPr txBox="1"/>
          <p:nvPr/>
        </p:nvSpPr>
        <p:spPr>
          <a:xfrm>
            <a:off x="946527" y="4860233"/>
            <a:ext cx="2717411" cy="646331"/>
          </a:xfrm>
          <a:prstGeom prst="rect">
            <a:avLst/>
          </a:prstGeom>
          <a:noFill/>
          <a:effectLst/>
        </p:spPr>
        <p:txBody>
          <a:bodyPr wrap="none" rtlCol="0">
            <a:spAutoFit/>
          </a:bodyPr>
          <a:lstStyle/>
          <a:p>
            <a:pPr algn="r" defTabSz="914377">
              <a:lnSpc>
                <a:spcPct val="150000"/>
              </a:lnSpc>
            </a:pPr>
            <a:r>
              <a:rPr lang="zh-CN" altLang="en-US" sz="2400"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接待</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66</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个团组来访</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右大括号 19">
            <a:extLst>
              <a:ext uri="{FF2B5EF4-FFF2-40B4-BE49-F238E27FC236}">
                <a16:creationId xmlns:a16="http://schemas.microsoft.com/office/drawing/2014/main" id="{2B66349E-3FB7-4BEC-A4AB-EDC4BAF66871}"/>
              </a:ext>
            </a:extLst>
          </p:cNvPr>
          <p:cNvSpPr/>
          <p:nvPr/>
        </p:nvSpPr>
        <p:spPr>
          <a:xfrm>
            <a:off x="10075499" y="2802683"/>
            <a:ext cx="419100" cy="2425700"/>
          </a:xfrm>
          <a:prstGeom prst="rightBrace">
            <a:avLst/>
          </a:prstGeom>
          <a:ln>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prstClr val="black"/>
              </a:solidFill>
              <a:latin typeface="Calibri" panose="020F0502020204030204"/>
              <a:ea typeface="宋体" panose="02010600030101010101" pitchFamily="2" charset="-122"/>
            </a:endParaRPr>
          </a:p>
        </p:txBody>
      </p:sp>
      <p:sp>
        <p:nvSpPr>
          <p:cNvPr id="21" name="圆角矩形 29">
            <a:extLst>
              <a:ext uri="{FF2B5EF4-FFF2-40B4-BE49-F238E27FC236}">
                <a16:creationId xmlns:a16="http://schemas.microsoft.com/office/drawing/2014/main" id="{DA12B947-8E16-4940-9889-90D7297611D0}"/>
              </a:ext>
            </a:extLst>
          </p:cNvPr>
          <p:cNvSpPr/>
          <p:nvPr/>
        </p:nvSpPr>
        <p:spPr>
          <a:xfrm>
            <a:off x="10867084" y="2812163"/>
            <a:ext cx="499417" cy="2382279"/>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dirty="0">
                <a:solidFill>
                  <a:prstClr val="white"/>
                </a:solidFill>
                <a:latin typeface="微软雅黑" panose="020B0503020204020204" pitchFamily="34" charset="-122"/>
                <a:ea typeface="微软雅黑" panose="020B0503020204020204" pitchFamily="34" charset="-122"/>
              </a:rPr>
              <a:t>建立联系</a:t>
            </a:r>
          </a:p>
        </p:txBody>
      </p:sp>
      <p:sp>
        <p:nvSpPr>
          <p:cNvPr id="22" name="加号 21">
            <a:extLst>
              <a:ext uri="{FF2B5EF4-FFF2-40B4-BE49-F238E27FC236}">
                <a16:creationId xmlns:a16="http://schemas.microsoft.com/office/drawing/2014/main" id="{46FA8424-508D-47BF-B0C7-0712E409F50D}"/>
              </a:ext>
            </a:extLst>
          </p:cNvPr>
          <p:cNvSpPr/>
          <p:nvPr/>
        </p:nvSpPr>
        <p:spPr>
          <a:xfrm>
            <a:off x="1961608" y="3417051"/>
            <a:ext cx="1061741" cy="1061741"/>
          </a:xfrm>
          <a:prstGeom prst="mathPlus">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588145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0"/>
                            </p:stCondLst>
                            <p:childTnLst>
                              <p:par>
                                <p:cTn id="70" presetID="22" presetClass="entr" presetSubtype="1"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up)">
                                      <p:cBhvr>
                                        <p:cTn id="76" dur="500"/>
                                        <p:tgtEl>
                                          <p:spTgt spid="17"/>
                                        </p:tgtEl>
                                      </p:cBhvr>
                                    </p:animEffect>
                                  </p:childTnLst>
                                </p:cTn>
                              </p:par>
                            </p:childTnLst>
                          </p:cTn>
                        </p:par>
                        <p:par>
                          <p:cTn id="77" fill="hold">
                            <p:stCondLst>
                              <p:cond delay="6000"/>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7000"/>
                            </p:stCondLst>
                            <p:childTnLst>
                              <p:par>
                                <p:cTn id="86" presetID="31"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1000" fill="hold"/>
                                        <p:tgtEl>
                                          <p:spTgt spid="21"/>
                                        </p:tgtEl>
                                        <p:attrNameLst>
                                          <p:attrName>ppt_w</p:attrName>
                                        </p:attrNameLst>
                                      </p:cBhvr>
                                      <p:tavLst>
                                        <p:tav tm="0">
                                          <p:val>
                                            <p:fltVal val="0"/>
                                          </p:val>
                                        </p:tav>
                                        <p:tav tm="100000">
                                          <p:val>
                                            <p:strVal val="#ppt_w"/>
                                          </p:val>
                                        </p:tav>
                                      </p:tavLst>
                                    </p:anim>
                                    <p:anim calcmode="lin" valueType="num">
                                      <p:cBhvr>
                                        <p:cTn id="89" dur="1000" fill="hold"/>
                                        <p:tgtEl>
                                          <p:spTgt spid="21"/>
                                        </p:tgtEl>
                                        <p:attrNameLst>
                                          <p:attrName>ppt_h</p:attrName>
                                        </p:attrNameLst>
                                      </p:cBhvr>
                                      <p:tavLst>
                                        <p:tav tm="0">
                                          <p:val>
                                            <p:fltVal val="0"/>
                                          </p:val>
                                        </p:tav>
                                        <p:tav tm="100000">
                                          <p:val>
                                            <p:strVal val="#ppt_h"/>
                                          </p:val>
                                        </p:tav>
                                      </p:tavLst>
                                    </p:anim>
                                    <p:anim calcmode="lin" valueType="num">
                                      <p:cBhvr>
                                        <p:cTn id="90" dur="1000" fill="hold"/>
                                        <p:tgtEl>
                                          <p:spTgt spid="21"/>
                                        </p:tgtEl>
                                        <p:attrNameLst>
                                          <p:attrName>style.rotation</p:attrName>
                                        </p:attrNameLst>
                                      </p:cBhvr>
                                      <p:tavLst>
                                        <p:tav tm="0">
                                          <p:val>
                                            <p:fltVal val="90"/>
                                          </p:val>
                                        </p:tav>
                                        <p:tav tm="100000">
                                          <p:val>
                                            <p:fltVal val="0"/>
                                          </p:val>
                                        </p:tav>
                                      </p:tavLst>
                                    </p:anim>
                                    <p:animEffect transition="in" filter="fade">
                                      <p:cBhvr>
                                        <p:cTn id="9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28" name="TextBox 119">
            <a:extLst>
              <a:ext uri="{FF2B5EF4-FFF2-40B4-BE49-F238E27FC236}">
                <a16:creationId xmlns:a16="http://schemas.microsoft.com/office/drawing/2014/main" id="{815E05D7-990F-46D6-8118-8B02F268B1C1}"/>
              </a:ext>
            </a:extLst>
          </p:cNvPr>
          <p:cNvSpPr txBox="1"/>
          <p:nvPr/>
        </p:nvSpPr>
        <p:spPr>
          <a:xfrm>
            <a:off x="7200503" y="2235156"/>
            <a:ext cx="4423658"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algn="l"/>
            <a:r>
              <a:rPr lang="zh-CN" altLang="en-US" dirty="0"/>
              <a:t>推进公共外交和人文交流，加强同外国政治组织、相关机构、媒体智库和各界人士联系沟通。</a:t>
            </a:r>
          </a:p>
        </p:txBody>
      </p:sp>
      <p:sp>
        <p:nvSpPr>
          <p:cNvPr id="31" name="TextBox 122">
            <a:extLst>
              <a:ext uri="{FF2B5EF4-FFF2-40B4-BE49-F238E27FC236}">
                <a16:creationId xmlns:a16="http://schemas.microsoft.com/office/drawing/2014/main" id="{3D30790F-0C7D-4ACC-A4C0-91D0745369F8}"/>
              </a:ext>
            </a:extLst>
          </p:cNvPr>
          <p:cNvSpPr txBox="1"/>
          <p:nvPr/>
        </p:nvSpPr>
        <p:spPr>
          <a:xfrm>
            <a:off x="7289340" y="3429000"/>
            <a:ext cx="4334822"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发挥专门委员会、中国经济社会理事会、中国宗教界和平委员会作用，就台湾、涉藏、涉疆等问题阐明我国主张，维护国家核心利益。</a:t>
            </a:r>
          </a:p>
        </p:txBody>
      </p:sp>
      <p:sp>
        <p:nvSpPr>
          <p:cNvPr id="34" name="TextBox 125">
            <a:extLst>
              <a:ext uri="{FF2B5EF4-FFF2-40B4-BE49-F238E27FC236}">
                <a16:creationId xmlns:a16="http://schemas.microsoft.com/office/drawing/2014/main" id="{4B9559D6-3B93-46F0-896C-E1431D62A521}"/>
              </a:ext>
            </a:extLst>
          </p:cNvPr>
          <p:cNvSpPr txBox="1"/>
          <p:nvPr/>
        </p:nvSpPr>
        <p:spPr>
          <a:xfrm>
            <a:off x="7217596" y="4775044"/>
            <a:ext cx="4406566"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定期召开国际形势分析会，就建立新型国际关系等提出建议，就加强我国卫生援非工作等调研协商。</a:t>
            </a:r>
          </a:p>
        </p:txBody>
      </p:sp>
      <p:sp>
        <p:nvSpPr>
          <p:cNvPr id="40" name="TextBox 155">
            <a:extLst>
              <a:ext uri="{FF2B5EF4-FFF2-40B4-BE49-F238E27FC236}">
                <a16:creationId xmlns:a16="http://schemas.microsoft.com/office/drawing/2014/main" id="{4CEAE012-653A-4D55-8DA5-A9821176C503}"/>
              </a:ext>
            </a:extLst>
          </p:cNvPr>
          <p:cNvSpPr txBox="1"/>
          <p:nvPr/>
        </p:nvSpPr>
        <p:spPr>
          <a:xfrm>
            <a:off x="650293" y="2300110"/>
            <a:ext cx="4423659" cy="830997"/>
          </a:xfrm>
          <a:prstGeom prst="rect">
            <a:avLst/>
          </a:prstGeom>
          <a:noFill/>
        </p:spPr>
        <p:txBody>
          <a:bodyPr wrap="square" rtlCol="0">
            <a:spAutoFit/>
          </a:bodyPr>
          <a:lstStyle/>
          <a:p>
            <a:pPr algn="r" defTabSz="1219170">
              <a:lnSpc>
                <a:spcPct val="150000"/>
              </a:lnSpc>
            </a:pPr>
            <a:r>
              <a:rPr lang="zh-CN" altLang="en-US" sz="1600" b="1" dirty="0">
                <a:solidFill>
                  <a:srgbClr val="C7000B"/>
                </a:solidFill>
                <a:latin typeface="微软雅黑" panose="020B0503020204020204" charset="-122"/>
                <a:ea typeface="微软雅黑" panose="020B0503020204020204" charset="-122"/>
                <a:cs typeface="Aparajita" panose="020B0604020202020204" pitchFamily="34" charset="0"/>
              </a:rPr>
              <a:t>服务国家外交大局，务实开展高层交往，推动共建“一带一路”、发展战略对接等方面合作。</a:t>
            </a:r>
          </a:p>
        </p:txBody>
      </p:sp>
      <p:sp>
        <p:nvSpPr>
          <p:cNvPr id="43" name="TextBox 170">
            <a:extLst>
              <a:ext uri="{FF2B5EF4-FFF2-40B4-BE49-F238E27FC236}">
                <a16:creationId xmlns:a16="http://schemas.microsoft.com/office/drawing/2014/main" id="{93ABCDAE-43BC-47CC-B94A-3ECF5D6CC3D5}"/>
              </a:ext>
            </a:extLst>
          </p:cNvPr>
          <p:cNvSpPr txBox="1"/>
          <p:nvPr/>
        </p:nvSpPr>
        <p:spPr>
          <a:xfrm>
            <a:off x="690435" y="3394598"/>
            <a:ext cx="4458308" cy="1200329"/>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讲好中国故事，广泛宣传当代中国发展成就、中国共产党领导的多党合作和政治协商制度、社会主义协商民主、人类命运共同体理念。</a:t>
            </a:r>
          </a:p>
        </p:txBody>
      </p:sp>
      <p:sp>
        <p:nvSpPr>
          <p:cNvPr id="46" name="TextBox 173">
            <a:extLst>
              <a:ext uri="{FF2B5EF4-FFF2-40B4-BE49-F238E27FC236}">
                <a16:creationId xmlns:a16="http://schemas.microsoft.com/office/drawing/2014/main" id="{DBACD930-A70D-40A2-BF9E-DBA9C2A936B8}"/>
              </a:ext>
            </a:extLst>
          </p:cNvPr>
          <p:cNvSpPr txBox="1"/>
          <p:nvPr/>
        </p:nvSpPr>
        <p:spPr>
          <a:xfrm>
            <a:off x="1080600" y="4919213"/>
            <a:ext cx="3854025"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运用中欧圆桌会议等机制，加强与相关国际协会及成员的交流合作</a:t>
            </a:r>
            <a:r>
              <a:rPr lang="en-US" dirty="0"/>
              <a:t>。</a:t>
            </a:r>
          </a:p>
        </p:txBody>
      </p:sp>
      <p:grpSp>
        <p:nvGrpSpPr>
          <p:cNvPr id="3" name="组合 2">
            <a:extLst>
              <a:ext uri="{FF2B5EF4-FFF2-40B4-BE49-F238E27FC236}">
                <a16:creationId xmlns:a16="http://schemas.microsoft.com/office/drawing/2014/main" id="{00D52F3C-FC96-49FE-BE97-7B953F3836A9}"/>
              </a:ext>
            </a:extLst>
          </p:cNvPr>
          <p:cNvGrpSpPr/>
          <p:nvPr/>
        </p:nvGrpSpPr>
        <p:grpSpPr>
          <a:xfrm>
            <a:off x="5280967" y="2316520"/>
            <a:ext cx="1743923" cy="3299225"/>
            <a:chOff x="5280967" y="2316520"/>
            <a:chExt cx="1743923" cy="3299225"/>
          </a:xfrm>
        </p:grpSpPr>
        <p:sp>
          <p:nvSpPr>
            <p:cNvPr id="23" name="Rectangle 78">
              <a:extLst>
                <a:ext uri="{FF2B5EF4-FFF2-40B4-BE49-F238E27FC236}">
                  <a16:creationId xmlns:a16="http://schemas.microsoft.com/office/drawing/2014/main" id="{BDF1578D-8EEA-46CF-8A04-6544D589906B}"/>
                </a:ext>
              </a:extLst>
            </p:cNvPr>
            <p:cNvSpPr/>
            <p:nvPr/>
          </p:nvSpPr>
          <p:spPr>
            <a:xfrm>
              <a:off x="6285153" y="2326224"/>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24" name="Rectangle 81">
              <a:extLst>
                <a:ext uri="{FF2B5EF4-FFF2-40B4-BE49-F238E27FC236}">
                  <a16:creationId xmlns:a16="http://schemas.microsoft.com/office/drawing/2014/main" id="{C677F22D-7235-4DA6-994E-5959DF631EE8}"/>
                </a:ext>
              </a:extLst>
            </p:cNvPr>
            <p:cNvSpPr/>
            <p:nvPr/>
          </p:nvSpPr>
          <p:spPr>
            <a:xfrm>
              <a:off x="6285153" y="3624799"/>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25" name="Rectangle 115">
              <a:extLst>
                <a:ext uri="{FF2B5EF4-FFF2-40B4-BE49-F238E27FC236}">
                  <a16:creationId xmlns:a16="http://schemas.microsoft.com/office/drawing/2014/main" id="{C66780CC-FD96-4A24-9051-B0F88A79982C}"/>
                </a:ext>
              </a:extLst>
            </p:cNvPr>
            <p:cNvSpPr/>
            <p:nvPr/>
          </p:nvSpPr>
          <p:spPr>
            <a:xfrm>
              <a:off x="6285153" y="4875816"/>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5" name="Rectangle 139">
              <a:extLst>
                <a:ext uri="{FF2B5EF4-FFF2-40B4-BE49-F238E27FC236}">
                  <a16:creationId xmlns:a16="http://schemas.microsoft.com/office/drawing/2014/main" id="{8B9147EF-D11B-4764-8E4D-B172DF7A304C}"/>
                </a:ext>
              </a:extLst>
            </p:cNvPr>
            <p:cNvSpPr/>
            <p:nvPr/>
          </p:nvSpPr>
          <p:spPr>
            <a:xfrm>
              <a:off x="5280967" y="2316520"/>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6" name="Rectangle 140">
              <a:extLst>
                <a:ext uri="{FF2B5EF4-FFF2-40B4-BE49-F238E27FC236}">
                  <a16:creationId xmlns:a16="http://schemas.microsoft.com/office/drawing/2014/main" id="{9977B798-21C1-435D-B836-660B9C49AF9A}"/>
                </a:ext>
              </a:extLst>
            </p:cNvPr>
            <p:cNvSpPr/>
            <p:nvPr/>
          </p:nvSpPr>
          <p:spPr>
            <a:xfrm>
              <a:off x="5280967" y="3615095"/>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7" name="Rectangle 141">
              <a:extLst>
                <a:ext uri="{FF2B5EF4-FFF2-40B4-BE49-F238E27FC236}">
                  <a16:creationId xmlns:a16="http://schemas.microsoft.com/office/drawing/2014/main" id="{D923AE96-938A-415E-92A5-A5C79937E374}"/>
                </a:ext>
              </a:extLst>
            </p:cNvPr>
            <p:cNvSpPr/>
            <p:nvPr/>
          </p:nvSpPr>
          <p:spPr>
            <a:xfrm>
              <a:off x="5280967" y="4866112"/>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53" name="文本框 52">
              <a:extLst>
                <a:ext uri="{FF2B5EF4-FFF2-40B4-BE49-F238E27FC236}">
                  <a16:creationId xmlns:a16="http://schemas.microsoft.com/office/drawing/2014/main" id="{CC5F5729-3E43-4490-80BA-5F644DB80558}"/>
                </a:ext>
              </a:extLst>
            </p:cNvPr>
            <p:cNvSpPr txBox="1"/>
            <p:nvPr/>
          </p:nvSpPr>
          <p:spPr>
            <a:xfrm>
              <a:off x="5280967" y="239409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文本框 53">
              <a:extLst>
                <a:ext uri="{FF2B5EF4-FFF2-40B4-BE49-F238E27FC236}">
                  <a16:creationId xmlns:a16="http://schemas.microsoft.com/office/drawing/2014/main" id="{2C380543-6A8E-48BA-A570-3CCC44C9D79B}"/>
                </a:ext>
              </a:extLst>
            </p:cNvPr>
            <p:cNvSpPr txBox="1"/>
            <p:nvPr/>
          </p:nvSpPr>
          <p:spPr>
            <a:xfrm>
              <a:off x="6309413" y="2388967"/>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文本框 54">
              <a:extLst>
                <a:ext uri="{FF2B5EF4-FFF2-40B4-BE49-F238E27FC236}">
                  <a16:creationId xmlns:a16="http://schemas.microsoft.com/office/drawing/2014/main" id="{53F46E05-F174-4D96-A7BD-4C626C013566}"/>
                </a:ext>
              </a:extLst>
            </p:cNvPr>
            <p:cNvSpPr txBox="1"/>
            <p:nvPr/>
          </p:nvSpPr>
          <p:spPr>
            <a:xfrm>
              <a:off x="5280967" y="3692671"/>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03</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文本框 55">
              <a:extLst>
                <a:ext uri="{FF2B5EF4-FFF2-40B4-BE49-F238E27FC236}">
                  <a16:creationId xmlns:a16="http://schemas.microsoft.com/office/drawing/2014/main" id="{0B0DD6D6-2922-4F8A-8CA0-14A5B5D33FF5}"/>
                </a:ext>
              </a:extLst>
            </p:cNvPr>
            <p:cNvSpPr txBox="1"/>
            <p:nvPr/>
          </p:nvSpPr>
          <p:spPr>
            <a:xfrm>
              <a:off x="6285153" y="373677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04</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文本框 56">
              <a:extLst>
                <a:ext uri="{FF2B5EF4-FFF2-40B4-BE49-F238E27FC236}">
                  <a16:creationId xmlns:a16="http://schemas.microsoft.com/office/drawing/2014/main" id="{181C792D-279B-4092-95AF-D1F740C2DF46}"/>
                </a:ext>
              </a:extLst>
            </p:cNvPr>
            <p:cNvSpPr txBox="1"/>
            <p:nvPr/>
          </p:nvSpPr>
          <p:spPr>
            <a:xfrm>
              <a:off x="5280967" y="496110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05</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文本框 57">
              <a:extLst>
                <a:ext uri="{FF2B5EF4-FFF2-40B4-BE49-F238E27FC236}">
                  <a16:creationId xmlns:a16="http://schemas.microsoft.com/office/drawing/2014/main" id="{2230E2FE-A88B-4801-BC02-F8993E55E35F}"/>
                </a:ext>
              </a:extLst>
            </p:cNvPr>
            <p:cNvSpPr txBox="1"/>
            <p:nvPr/>
          </p:nvSpPr>
          <p:spPr>
            <a:xfrm>
              <a:off x="6285153" y="4975244"/>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06</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8104268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16" presetClass="entr" presetSubtype="21"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31" grpId="0"/>
      <p:bldP spid="34" grpId="0"/>
      <p:bldP spid="40" grpId="0"/>
      <p:bldP spid="43"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lvl="0" defTabSz="914377">
              <a:defRPr/>
            </a:pPr>
            <a:r>
              <a:rPr lang="zh-CN" altLang="en-US" sz="3000" b="1" kern="0" dirty="0">
                <a:solidFill>
                  <a:srgbClr val="C7000B"/>
                </a:solidFill>
                <a:latin typeface="微软雅黑" pitchFamily="34" charset="-122"/>
                <a:ea typeface="微软雅黑" pitchFamily="34" charset="-122"/>
              </a:rPr>
              <a:t>★大力加强自身建设，提高政协履职能力和水平★</a:t>
            </a:r>
          </a:p>
        </p:txBody>
      </p:sp>
      <p:sp>
        <p:nvSpPr>
          <p:cNvPr id="4" name="矩形 3">
            <a:extLst>
              <a:ext uri="{FF2B5EF4-FFF2-40B4-BE49-F238E27FC236}">
                <a16:creationId xmlns:a16="http://schemas.microsoft.com/office/drawing/2014/main" id="{1888EDD9-AD11-4271-B45D-266768427997}"/>
              </a:ext>
            </a:extLst>
          </p:cNvPr>
          <p:cNvSpPr/>
          <p:nvPr/>
        </p:nvSpPr>
        <p:spPr>
          <a:xfrm>
            <a:off x="3609475" y="2326905"/>
            <a:ext cx="6372475" cy="461665"/>
          </a:xfrm>
          <a:prstGeom prst="rect">
            <a:avLst/>
          </a:prstGeom>
        </p:spPr>
        <p:txBody>
          <a:bodyPr wrap="square">
            <a:spAutoFit/>
          </a:bodyPr>
          <a:lstStyle/>
          <a:p>
            <a:r>
              <a:rPr lang="zh-CN" altLang="en-US" sz="2400" dirty="0">
                <a:solidFill>
                  <a:srgbClr val="C7000B"/>
                </a:solidFill>
                <a:cs typeface="+mn-ea"/>
                <a:sym typeface="+mn-lt"/>
              </a:rPr>
              <a:t>着力提高工作制度化、规范化、程序化水平</a:t>
            </a:r>
          </a:p>
        </p:txBody>
      </p:sp>
      <p:grpSp>
        <p:nvGrpSpPr>
          <p:cNvPr id="6" name="组合 5">
            <a:extLst>
              <a:ext uri="{FF2B5EF4-FFF2-40B4-BE49-F238E27FC236}">
                <a16:creationId xmlns:a16="http://schemas.microsoft.com/office/drawing/2014/main" id="{553A0E8D-6599-42C2-AFBF-D7ED0A68E961}"/>
              </a:ext>
            </a:extLst>
          </p:cNvPr>
          <p:cNvGrpSpPr/>
          <p:nvPr/>
        </p:nvGrpSpPr>
        <p:grpSpPr>
          <a:xfrm>
            <a:off x="1641529" y="2241757"/>
            <a:ext cx="9266652" cy="608372"/>
            <a:chOff x="7189134" y="3153628"/>
            <a:chExt cx="34673353" cy="812099"/>
          </a:xfrm>
        </p:grpSpPr>
        <p:sp>
          <p:nvSpPr>
            <p:cNvPr id="7" name="圆角矩形 12">
              <a:extLst>
                <a:ext uri="{FF2B5EF4-FFF2-40B4-BE49-F238E27FC236}">
                  <a16:creationId xmlns:a16="http://schemas.microsoft.com/office/drawing/2014/main" id="{42F1A52E-3DBF-4340-8B65-B81D9FB8FBCB}"/>
                </a:ext>
              </a:extLst>
            </p:cNvPr>
            <p:cNvSpPr/>
            <p:nvPr/>
          </p:nvSpPr>
          <p:spPr>
            <a:xfrm>
              <a:off x="11400138" y="3153628"/>
              <a:ext cx="30462349"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8" name="圆角矩形 10">
              <a:extLst>
                <a:ext uri="{FF2B5EF4-FFF2-40B4-BE49-F238E27FC236}">
                  <a16:creationId xmlns:a16="http://schemas.microsoft.com/office/drawing/2014/main" id="{3F2389CE-F7FC-45CB-AF20-0AC33CBB65B6}"/>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9" name="矩形 8">
              <a:extLst>
                <a:ext uri="{FF2B5EF4-FFF2-40B4-BE49-F238E27FC236}">
                  <a16:creationId xmlns:a16="http://schemas.microsoft.com/office/drawing/2014/main" id="{098FD9F1-8C3E-4127-A09D-21A73A962E9D}"/>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0" name="矩形 9">
            <a:extLst>
              <a:ext uri="{FF2B5EF4-FFF2-40B4-BE49-F238E27FC236}">
                <a16:creationId xmlns:a16="http://schemas.microsoft.com/office/drawing/2014/main" id="{49FBB4F5-35DE-4E9F-B8CC-1BD993466D2E}"/>
              </a:ext>
            </a:extLst>
          </p:cNvPr>
          <p:cNvSpPr/>
          <p:nvPr/>
        </p:nvSpPr>
        <p:spPr>
          <a:xfrm>
            <a:off x="3537284" y="3213883"/>
            <a:ext cx="6039853" cy="461665"/>
          </a:xfrm>
          <a:prstGeom prst="rect">
            <a:avLst/>
          </a:prstGeom>
        </p:spPr>
        <p:txBody>
          <a:bodyPr wrap="square">
            <a:spAutoFit/>
          </a:bodyPr>
          <a:lstStyle/>
          <a:p>
            <a:r>
              <a:rPr lang="zh-CN" altLang="en-US" sz="2400" dirty="0">
                <a:solidFill>
                  <a:srgbClr val="C7000B"/>
                </a:solidFill>
                <a:cs typeface="+mn-ea"/>
                <a:sym typeface="+mn-lt"/>
              </a:rPr>
              <a:t>以改革创新精神做好经常性工作</a:t>
            </a:r>
          </a:p>
        </p:txBody>
      </p:sp>
      <p:grpSp>
        <p:nvGrpSpPr>
          <p:cNvPr id="11" name="组合 10">
            <a:extLst>
              <a:ext uri="{FF2B5EF4-FFF2-40B4-BE49-F238E27FC236}">
                <a16:creationId xmlns:a16="http://schemas.microsoft.com/office/drawing/2014/main" id="{5D9F4DBC-091A-48B5-BA93-E543E23767D5}"/>
              </a:ext>
            </a:extLst>
          </p:cNvPr>
          <p:cNvGrpSpPr/>
          <p:nvPr/>
        </p:nvGrpSpPr>
        <p:grpSpPr>
          <a:xfrm>
            <a:off x="1641529" y="3180037"/>
            <a:ext cx="9266652" cy="608372"/>
            <a:chOff x="7189134" y="3153628"/>
            <a:chExt cx="34673352" cy="812099"/>
          </a:xfrm>
        </p:grpSpPr>
        <p:sp>
          <p:nvSpPr>
            <p:cNvPr id="12" name="圆角矩形 15">
              <a:extLst>
                <a:ext uri="{FF2B5EF4-FFF2-40B4-BE49-F238E27FC236}">
                  <a16:creationId xmlns:a16="http://schemas.microsoft.com/office/drawing/2014/main" id="{2BE6A820-99D7-4404-B195-821A7CF66F8D}"/>
                </a:ext>
              </a:extLst>
            </p:cNvPr>
            <p:cNvSpPr/>
            <p:nvPr/>
          </p:nvSpPr>
          <p:spPr>
            <a:xfrm>
              <a:off x="11400142" y="3153628"/>
              <a:ext cx="30462344"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3" name="圆角矩形 16">
              <a:extLst>
                <a:ext uri="{FF2B5EF4-FFF2-40B4-BE49-F238E27FC236}">
                  <a16:creationId xmlns:a16="http://schemas.microsoft.com/office/drawing/2014/main" id="{24DCF2D3-271B-4F66-8539-DEFA66DBE298}"/>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4" name="矩形 13">
              <a:extLst>
                <a:ext uri="{FF2B5EF4-FFF2-40B4-BE49-F238E27FC236}">
                  <a16:creationId xmlns:a16="http://schemas.microsoft.com/office/drawing/2014/main" id="{0F782D04-D775-402C-A79A-DBFEE6A09C65}"/>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5" name="矩形 14">
            <a:extLst>
              <a:ext uri="{FF2B5EF4-FFF2-40B4-BE49-F238E27FC236}">
                <a16:creationId xmlns:a16="http://schemas.microsoft.com/office/drawing/2014/main" id="{D61A8DD9-6B5B-4F51-8A5C-70AE1BEB15EB}"/>
              </a:ext>
            </a:extLst>
          </p:cNvPr>
          <p:cNvSpPr/>
          <p:nvPr/>
        </p:nvSpPr>
        <p:spPr>
          <a:xfrm>
            <a:off x="3319492" y="4197593"/>
            <a:ext cx="7230979" cy="461665"/>
          </a:xfrm>
          <a:prstGeom prst="rect">
            <a:avLst/>
          </a:prstGeom>
        </p:spPr>
        <p:txBody>
          <a:bodyPr wrap="square">
            <a:spAutoFit/>
          </a:bodyPr>
          <a:lstStyle/>
          <a:p>
            <a:pPr algn="ctr"/>
            <a:r>
              <a:rPr lang="zh-CN" altLang="en-US" sz="2400" dirty="0">
                <a:solidFill>
                  <a:schemeClr val="bg2"/>
                </a:solidFill>
                <a:cs typeface="+mn-ea"/>
                <a:sym typeface="+mn-lt"/>
              </a:rPr>
              <a:t>贯彻全面从严治党部署，把党的政治建设摆在首位</a:t>
            </a:r>
          </a:p>
        </p:txBody>
      </p:sp>
      <p:grpSp>
        <p:nvGrpSpPr>
          <p:cNvPr id="16" name="组合 15">
            <a:extLst>
              <a:ext uri="{FF2B5EF4-FFF2-40B4-BE49-F238E27FC236}">
                <a16:creationId xmlns:a16="http://schemas.microsoft.com/office/drawing/2014/main" id="{54A66294-A4F8-4066-99A1-58B87A3A074B}"/>
              </a:ext>
            </a:extLst>
          </p:cNvPr>
          <p:cNvGrpSpPr/>
          <p:nvPr/>
        </p:nvGrpSpPr>
        <p:grpSpPr>
          <a:xfrm>
            <a:off x="1641529" y="4124240"/>
            <a:ext cx="9266652" cy="608372"/>
            <a:chOff x="7189134" y="3153628"/>
            <a:chExt cx="34673352" cy="812099"/>
          </a:xfrm>
        </p:grpSpPr>
        <p:sp>
          <p:nvSpPr>
            <p:cNvPr id="17" name="圆角矩形 20">
              <a:extLst>
                <a:ext uri="{FF2B5EF4-FFF2-40B4-BE49-F238E27FC236}">
                  <a16:creationId xmlns:a16="http://schemas.microsoft.com/office/drawing/2014/main" id="{0A352E59-7C54-48DE-8674-39A7ED4415DE}"/>
                </a:ext>
              </a:extLst>
            </p:cNvPr>
            <p:cNvSpPr/>
            <p:nvPr/>
          </p:nvSpPr>
          <p:spPr>
            <a:xfrm>
              <a:off x="11400138" y="3153628"/>
              <a:ext cx="30462348"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8" name="圆角矩形 21">
              <a:extLst>
                <a:ext uri="{FF2B5EF4-FFF2-40B4-BE49-F238E27FC236}">
                  <a16:creationId xmlns:a16="http://schemas.microsoft.com/office/drawing/2014/main" id="{68A94432-C105-49AE-9B7D-17AA1249A511}"/>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9" name="矩形 18">
              <a:extLst>
                <a:ext uri="{FF2B5EF4-FFF2-40B4-BE49-F238E27FC236}">
                  <a16:creationId xmlns:a16="http://schemas.microsoft.com/office/drawing/2014/main" id="{6ECF59A2-A115-41A3-A5C2-C495D15B0460}"/>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pic>
        <p:nvPicPr>
          <p:cNvPr id="25" name="图片 24">
            <a:extLst>
              <a:ext uri="{FF2B5EF4-FFF2-40B4-BE49-F238E27FC236}">
                <a16:creationId xmlns:a16="http://schemas.microsoft.com/office/drawing/2014/main" id="{DB3BE0AA-B85C-40E4-B9B1-BC80F33B39B6}"/>
              </a:ext>
            </a:extLst>
          </p:cNvPr>
          <p:cNvPicPr>
            <a:picLocks noChangeAspect="1"/>
          </p:cNvPicPr>
          <p:nvPr/>
        </p:nvPicPr>
        <p:blipFill rotWithShape="1">
          <a:blip r:embed="rId3">
            <a:extLst>
              <a:ext uri="{28A0092B-C50C-407E-A947-70E740481C1C}">
                <a14:useLocalDpi xmlns:a14="http://schemas.microsoft.com/office/drawing/2010/main" val="0"/>
              </a:ext>
            </a:extLst>
          </a:blip>
          <a:srcRect l="6973" t="30054" r="9910" b="15203"/>
          <a:stretch/>
        </p:blipFill>
        <p:spPr>
          <a:xfrm>
            <a:off x="7664116" y="4407328"/>
            <a:ext cx="4961097" cy="2450671"/>
          </a:xfrm>
          <a:prstGeom prst="rect">
            <a:avLst/>
          </a:prstGeom>
        </p:spPr>
      </p:pic>
    </p:spTree>
    <p:extLst>
      <p:ext uri="{BB962C8B-B14F-4D97-AF65-F5344CB8AC3E}">
        <p14:creationId xmlns:p14="http://schemas.microsoft.com/office/powerpoint/2010/main" val="33207297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0"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AB835BA0-A53A-4990-97DA-15EB360F8482}"/>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600" b="1" dirty="0">
                <a:solidFill>
                  <a:srgbClr val="C7000B"/>
                </a:solidFill>
                <a:latin typeface="微软雅黑" panose="020B0503020204020204" pitchFamily="34" charset="-122"/>
                <a:ea typeface="微软雅黑" panose="020B0503020204020204" pitchFamily="34" charset="-122"/>
              </a:rPr>
              <a:t>着力提高工作制度化、规范化、程序化水平</a:t>
            </a:r>
          </a:p>
        </p:txBody>
      </p:sp>
      <p:sp>
        <p:nvSpPr>
          <p:cNvPr id="6" name="Title 20">
            <a:extLst>
              <a:ext uri="{FF2B5EF4-FFF2-40B4-BE49-F238E27FC236}">
                <a16:creationId xmlns:a16="http://schemas.microsoft.com/office/drawing/2014/main" id="{67AC0A97-35D8-42DB-AA26-4CA6C0BCDCA4}"/>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01</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 name="组合 2">
            <a:extLst>
              <a:ext uri="{FF2B5EF4-FFF2-40B4-BE49-F238E27FC236}">
                <a16:creationId xmlns:a16="http://schemas.microsoft.com/office/drawing/2014/main" id="{37B962C9-9CDD-4268-A342-72B1D22E2BAE}"/>
              </a:ext>
            </a:extLst>
          </p:cNvPr>
          <p:cNvGrpSpPr/>
          <p:nvPr/>
        </p:nvGrpSpPr>
        <p:grpSpPr>
          <a:xfrm>
            <a:off x="1155032" y="2408433"/>
            <a:ext cx="5017624" cy="3968452"/>
            <a:chOff x="1299411" y="2408433"/>
            <a:chExt cx="5017624" cy="3968452"/>
          </a:xfrm>
        </p:grpSpPr>
        <p:sp>
          <p:nvSpPr>
            <p:cNvPr id="7" name="矩形 6">
              <a:extLst>
                <a:ext uri="{FF2B5EF4-FFF2-40B4-BE49-F238E27FC236}">
                  <a16:creationId xmlns:a16="http://schemas.microsoft.com/office/drawing/2014/main" id="{7329FCA6-22E3-4AA9-BC2D-900597775331}"/>
                </a:ext>
              </a:extLst>
            </p:cNvPr>
            <p:cNvSpPr/>
            <p:nvPr/>
          </p:nvSpPr>
          <p:spPr>
            <a:xfrm>
              <a:off x="1299411" y="2408433"/>
              <a:ext cx="4403557" cy="3431860"/>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8" name="矩形 7">
              <a:extLst>
                <a:ext uri="{FF2B5EF4-FFF2-40B4-BE49-F238E27FC236}">
                  <a16:creationId xmlns:a16="http://schemas.microsoft.com/office/drawing/2014/main" id="{EE8EAE73-1761-4C88-AC62-D3DEA96F9006}"/>
                </a:ext>
              </a:extLst>
            </p:cNvPr>
            <p:cNvSpPr/>
            <p:nvPr/>
          </p:nvSpPr>
          <p:spPr>
            <a:xfrm>
              <a:off x="1466613" y="2754601"/>
              <a:ext cx="4197828" cy="2461700"/>
            </a:xfrm>
            <a:prstGeom prst="rect">
              <a:avLst/>
            </a:prstGeom>
          </p:spPr>
          <p:txBody>
            <a:bodyPr wrap="square">
              <a:spAutoFit/>
            </a:bodyPr>
            <a:lstStyle/>
            <a:p>
              <a:pPr>
                <a:lnSpc>
                  <a:spcPct val="200000"/>
                </a:lnSpc>
              </a:pPr>
              <a:r>
                <a:rPr lang="zh-CN" altLang="en-US" sz="2000" dirty="0">
                  <a:solidFill>
                    <a:schemeClr val="accent1"/>
                  </a:solidFill>
                  <a:cs typeface="+mn-ea"/>
                  <a:sym typeface="+mn-lt"/>
                </a:rPr>
                <a:t>高度重视政协章程修改工作，坚持党的领导，充分发扬民主，广泛征求意见，严格按程序积极稳妥推进，提出部分修改政协章程的建议。</a:t>
              </a:r>
            </a:p>
          </p:txBody>
        </p:sp>
        <p:pic>
          <p:nvPicPr>
            <p:cNvPr id="9" name="图片 8">
              <a:extLst>
                <a:ext uri="{FF2B5EF4-FFF2-40B4-BE49-F238E27FC236}">
                  <a16:creationId xmlns:a16="http://schemas.microsoft.com/office/drawing/2014/main" id="{9D8D0C34-06E3-4256-9409-272A3E38CC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14841" y="5086195"/>
              <a:ext cx="2602194" cy="1290690"/>
            </a:xfrm>
            <a:prstGeom prst="rect">
              <a:avLst/>
            </a:prstGeom>
          </p:spPr>
        </p:pic>
      </p:grpSp>
      <p:grpSp>
        <p:nvGrpSpPr>
          <p:cNvPr id="10" name="组合 9">
            <a:extLst>
              <a:ext uri="{FF2B5EF4-FFF2-40B4-BE49-F238E27FC236}">
                <a16:creationId xmlns:a16="http://schemas.microsoft.com/office/drawing/2014/main" id="{652304D4-A1EC-47FE-97FB-AC2FC15594A6}"/>
              </a:ext>
            </a:extLst>
          </p:cNvPr>
          <p:cNvGrpSpPr/>
          <p:nvPr/>
        </p:nvGrpSpPr>
        <p:grpSpPr>
          <a:xfrm>
            <a:off x="6565232" y="2408433"/>
            <a:ext cx="5017624" cy="3968452"/>
            <a:chOff x="1299411" y="2408433"/>
            <a:chExt cx="5017624" cy="3968452"/>
          </a:xfrm>
        </p:grpSpPr>
        <p:sp>
          <p:nvSpPr>
            <p:cNvPr id="11" name="矩形 10">
              <a:extLst>
                <a:ext uri="{FF2B5EF4-FFF2-40B4-BE49-F238E27FC236}">
                  <a16:creationId xmlns:a16="http://schemas.microsoft.com/office/drawing/2014/main" id="{6D604676-47E2-4C0E-9E78-ED0B8A67D19C}"/>
                </a:ext>
              </a:extLst>
            </p:cNvPr>
            <p:cNvSpPr/>
            <p:nvPr/>
          </p:nvSpPr>
          <p:spPr>
            <a:xfrm>
              <a:off x="1299411" y="2408433"/>
              <a:ext cx="4403557" cy="3431860"/>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2" name="矩形 11">
              <a:extLst>
                <a:ext uri="{FF2B5EF4-FFF2-40B4-BE49-F238E27FC236}">
                  <a16:creationId xmlns:a16="http://schemas.microsoft.com/office/drawing/2014/main" id="{95DE45EF-F05C-42FC-A50D-FCEBF2D14103}"/>
                </a:ext>
              </a:extLst>
            </p:cNvPr>
            <p:cNvSpPr/>
            <p:nvPr/>
          </p:nvSpPr>
          <p:spPr>
            <a:xfrm>
              <a:off x="1430181" y="2549640"/>
              <a:ext cx="4197828" cy="3077253"/>
            </a:xfrm>
            <a:prstGeom prst="rect">
              <a:avLst/>
            </a:prstGeom>
          </p:spPr>
          <p:txBody>
            <a:bodyPr wrap="square">
              <a:spAutoFit/>
            </a:bodyPr>
            <a:lstStyle/>
            <a:p>
              <a:pPr>
                <a:lnSpc>
                  <a:spcPct val="200000"/>
                </a:lnSpc>
              </a:pPr>
              <a:r>
                <a:rPr lang="zh-CN" altLang="en-US" sz="2000" dirty="0">
                  <a:solidFill>
                    <a:schemeClr val="accent1"/>
                  </a:solidFill>
                  <a:cs typeface="+mn-ea"/>
                  <a:sym typeface="+mn-lt"/>
                </a:rPr>
                <a:t>制定修订委员履职工作规则、双周协商座谈会工作规则、各专委会工作指南等</a:t>
              </a:r>
              <a:r>
                <a:rPr lang="en-US" altLang="zh-CN" sz="2000" dirty="0">
                  <a:solidFill>
                    <a:schemeClr val="accent1"/>
                  </a:solidFill>
                  <a:cs typeface="+mn-ea"/>
                  <a:sym typeface="+mn-lt"/>
                </a:rPr>
                <a:t>20</a:t>
              </a:r>
              <a:r>
                <a:rPr lang="zh-CN" altLang="en-US" sz="2000" dirty="0">
                  <a:solidFill>
                    <a:schemeClr val="accent1"/>
                  </a:solidFill>
                  <a:cs typeface="+mn-ea"/>
                  <a:sym typeface="+mn-lt"/>
                </a:rPr>
                <a:t>项制度，推进政协协商民主、专委会工作等基础性程序机制建设，完善制度体系。</a:t>
              </a:r>
            </a:p>
          </p:txBody>
        </p:sp>
        <p:pic>
          <p:nvPicPr>
            <p:cNvPr id="13" name="图片 12">
              <a:extLst>
                <a:ext uri="{FF2B5EF4-FFF2-40B4-BE49-F238E27FC236}">
                  <a16:creationId xmlns:a16="http://schemas.microsoft.com/office/drawing/2014/main" id="{CE19130A-C228-4D6E-9E68-F842B59E05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14841" y="5086195"/>
              <a:ext cx="2602194" cy="1290690"/>
            </a:xfrm>
            <a:prstGeom prst="rect">
              <a:avLst/>
            </a:prstGeom>
          </p:spPr>
        </p:pic>
      </p:grpSp>
    </p:spTree>
    <p:extLst>
      <p:ext uri="{BB962C8B-B14F-4D97-AF65-F5344CB8AC3E}">
        <p14:creationId xmlns:p14="http://schemas.microsoft.com/office/powerpoint/2010/main" val="34691424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640C7F0B-B162-4128-AE1F-75FCDA1B1B98}"/>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600" b="1" dirty="0">
                <a:solidFill>
                  <a:srgbClr val="C7000B"/>
                </a:solidFill>
                <a:latin typeface="微软雅黑" panose="020B0503020204020204" pitchFamily="34" charset="-122"/>
                <a:ea typeface="微软雅黑" panose="020B0503020204020204" pitchFamily="34" charset="-122"/>
              </a:rPr>
              <a:t>以改革创新精神做好经常性工作</a:t>
            </a:r>
          </a:p>
        </p:txBody>
      </p:sp>
      <p:sp>
        <p:nvSpPr>
          <p:cNvPr id="6" name="Title 20">
            <a:extLst>
              <a:ext uri="{FF2B5EF4-FFF2-40B4-BE49-F238E27FC236}">
                <a16:creationId xmlns:a16="http://schemas.microsoft.com/office/drawing/2014/main" id="{C09B8674-8322-4B76-B2E5-1D98789CE5F2}"/>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02</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7" name="组合 6">
            <a:extLst>
              <a:ext uri="{FF2B5EF4-FFF2-40B4-BE49-F238E27FC236}">
                <a16:creationId xmlns:a16="http://schemas.microsoft.com/office/drawing/2014/main" id="{96E081BC-96CA-44FF-9DFE-3C06DE1644EC}"/>
              </a:ext>
            </a:extLst>
          </p:cNvPr>
          <p:cNvGrpSpPr/>
          <p:nvPr/>
        </p:nvGrpSpPr>
        <p:grpSpPr>
          <a:xfrm>
            <a:off x="2037319" y="2003336"/>
            <a:ext cx="8117361" cy="371270"/>
            <a:chOff x="6959301" y="1819501"/>
            <a:chExt cx="14086504" cy="337063"/>
          </a:xfrm>
          <a:solidFill>
            <a:srgbClr val="C7000B"/>
          </a:solidFill>
        </p:grpSpPr>
        <p:sp>
          <p:nvSpPr>
            <p:cNvPr id="8" name="圆角矩形 72">
              <a:extLst>
                <a:ext uri="{FF2B5EF4-FFF2-40B4-BE49-F238E27FC236}">
                  <a16:creationId xmlns:a16="http://schemas.microsoft.com/office/drawing/2014/main" id="{7CBE8D9A-7298-45BA-8B13-DF803DD26EE9}"/>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45">
              <a:extLst>
                <a:ext uri="{FF2B5EF4-FFF2-40B4-BE49-F238E27FC236}">
                  <a16:creationId xmlns:a16="http://schemas.microsoft.com/office/drawing/2014/main" id="{78081494-16CB-490A-92DD-579016F02393}"/>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改进调查研究，统筹运用综合调研、蹲点调研、平行调研，着力把问题找准、原因理清、建议提实</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19" name="组合 18">
            <a:extLst>
              <a:ext uri="{FF2B5EF4-FFF2-40B4-BE49-F238E27FC236}">
                <a16:creationId xmlns:a16="http://schemas.microsoft.com/office/drawing/2014/main" id="{107AE51A-580D-4588-8413-E173EB75A375}"/>
              </a:ext>
            </a:extLst>
          </p:cNvPr>
          <p:cNvGrpSpPr/>
          <p:nvPr/>
        </p:nvGrpSpPr>
        <p:grpSpPr>
          <a:xfrm>
            <a:off x="2037318" y="2549412"/>
            <a:ext cx="8117361" cy="371270"/>
            <a:chOff x="6959301" y="1819501"/>
            <a:chExt cx="14086504" cy="337063"/>
          </a:xfrm>
          <a:solidFill>
            <a:srgbClr val="C7000B"/>
          </a:solidFill>
        </p:grpSpPr>
        <p:sp>
          <p:nvSpPr>
            <p:cNvPr id="20" name="圆角矩形 72">
              <a:extLst>
                <a:ext uri="{FF2B5EF4-FFF2-40B4-BE49-F238E27FC236}">
                  <a16:creationId xmlns:a16="http://schemas.microsoft.com/office/drawing/2014/main" id="{EF4AB520-0CAD-4F04-8420-627B932632BE}"/>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TextBox 45">
              <a:extLst>
                <a:ext uri="{FF2B5EF4-FFF2-40B4-BE49-F238E27FC236}">
                  <a16:creationId xmlns:a16="http://schemas.microsoft.com/office/drawing/2014/main" id="{07125EFA-EB14-4C6C-9BAC-6B5808D17C47}"/>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提高提案质量和提案办理质量，共收到提案</a:t>
              </a:r>
              <a:r>
                <a:rPr lang="en-US" altLang="zh-CN" sz="1400" b="1" kern="0" dirty="0">
                  <a:solidFill>
                    <a:prstClr val="white"/>
                  </a:solidFill>
                </a:rPr>
                <a:t>2.9</a:t>
              </a:r>
              <a:r>
                <a:rPr lang="zh-CN" altLang="en-US" sz="1400" b="1" kern="0" dirty="0">
                  <a:solidFill>
                    <a:prstClr val="white"/>
                  </a:solidFill>
                </a:rPr>
                <a:t>万件，立案</a:t>
              </a:r>
              <a:r>
                <a:rPr lang="en-US" altLang="zh-CN" sz="1400" b="1" kern="0" dirty="0">
                  <a:solidFill>
                    <a:prstClr val="white"/>
                  </a:solidFill>
                </a:rPr>
                <a:t>2.4</a:t>
              </a:r>
              <a:r>
                <a:rPr lang="zh-CN" altLang="en-US" sz="1400" b="1" kern="0" dirty="0">
                  <a:solidFill>
                    <a:prstClr val="white"/>
                  </a:solidFill>
                </a:rPr>
                <a:t>万件，办复率</a:t>
              </a:r>
              <a:r>
                <a:rPr lang="en-US" altLang="zh-CN" sz="1400" b="1" kern="0" dirty="0">
                  <a:solidFill>
                    <a:prstClr val="white"/>
                  </a:solidFill>
                </a:rPr>
                <a:t>99%</a:t>
              </a:r>
              <a:r>
                <a:rPr lang="zh-CN" altLang="en-US" sz="1400" b="1" kern="0" dirty="0">
                  <a:solidFill>
                    <a:prstClr val="white"/>
                  </a:solidFill>
                </a:rPr>
                <a:t>。</a:t>
              </a:r>
            </a:p>
          </p:txBody>
        </p:sp>
      </p:grpSp>
      <p:grpSp>
        <p:nvGrpSpPr>
          <p:cNvPr id="22" name="组合 21">
            <a:extLst>
              <a:ext uri="{FF2B5EF4-FFF2-40B4-BE49-F238E27FC236}">
                <a16:creationId xmlns:a16="http://schemas.microsoft.com/office/drawing/2014/main" id="{906ED8D9-DD5B-4A41-A31F-79467B8A096F}"/>
              </a:ext>
            </a:extLst>
          </p:cNvPr>
          <p:cNvGrpSpPr/>
          <p:nvPr/>
        </p:nvGrpSpPr>
        <p:grpSpPr>
          <a:xfrm>
            <a:off x="2037317" y="3105857"/>
            <a:ext cx="8117361" cy="371270"/>
            <a:chOff x="6959301" y="1819501"/>
            <a:chExt cx="14086504" cy="337063"/>
          </a:xfrm>
          <a:solidFill>
            <a:srgbClr val="C7000B"/>
          </a:solidFill>
        </p:grpSpPr>
        <p:sp>
          <p:nvSpPr>
            <p:cNvPr id="23" name="圆角矩形 72">
              <a:extLst>
                <a:ext uri="{FF2B5EF4-FFF2-40B4-BE49-F238E27FC236}">
                  <a16:creationId xmlns:a16="http://schemas.microsoft.com/office/drawing/2014/main" id="{4AF9F75B-F205-4F39-A004-96A7C6DB577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TextBox 45">
              <a:extLst>
                <a:ext uri="{FF2B5EF4-FFF2-40B4-BE49-F238E27FC236}">
                  <a16:creationId xmlns:a16="http://schemas.microsoft.com/office/drawing/2014/main" id="{CBE95EAE-61BD-46B5-85F6-2DE7DB21BBFE}"/>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重视大会发言工作，完善发言协商遴选机制，邀请地方政协委员交流履职经验。</a:t>
              </a:r>
            </a:p>
          </p:txBody>
        </p:sp>
      </p:grpSp>
      <p:grpSp>
        <p:nvGrpSpPr>
          <p:cNvPr id="25" name="组合 24">
            <a:extLst>
              <a:ext uri="{FF2B5EF4-FFF2-40B4-BE49-F238E27FC236}">
                <a16:creationId xmlns:a16="http://schemas.microsoft.com/office/drawing/2014/main" id="{0DE92E99-C4A2-4AE6-A544-EBD7D873C35B}"/>
              </a:ext>
            </a:extLst>
          </p:cNvPr>
          <p:cNvGrpSpPr/>
          <p:nvPr/>
        </p:nvGrpSpPr>
        <p:grpSpPr>
          <a:xfrm>
            <a:off x="2037316" y="3656273"/>
            <a:ext cx="8117361" cy="371270"/>
            <a:chOff x="6959301" y="1819501"/>
            <a:chExt cx="14086504" cy="337063"/>
          </a:xfrm>
          <a:solidFill>
            <a:srgbClr val="C7000B"/>
          </a:solidFill>
        </p:grpSpPr>
        <p:sp>
          <p:nvSpPr>
            <p:cNvPr id="26" name="圆角矩形 72">
              <a:extLst>
                <a:ext uri="{FF2B5EF4-FFF2-40B4-BE49-F238E27FC236}">
                  <a16:creationId xmlns:a16="http://schemas.microsoft.com/office/drawing/2014/main" id="{282A1D8D-BADE-49A5-818B-B325376F2B92}"/>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TextBox 45">
              <a:extLst>
                <a:ext uri="{FF2B5EF4-FFF2-40B4-BE49-F238E27FC236}">
                  <a16:creationId xmlns:a16="http://schemas.microsoft.com/office/drawing/2014/main" id="{9B24997C-AB36-49B4-AD7D-1DB6B8D991BC}"/>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强化社情民意信息舆情汇集和民意表达功能。</a:t>
              </a:r>
            </a:p>
          </p:txBody>
        </p:sp>
      </p:grpSp>
      <p:grpSp>
        <p:nvGrpSpPr>
          <p:cNvPr id="28" name="组合 27">
            <a:extLst>
              <a:ext uri="{FF2B5EF4-FFF2-40B4-BE49-F238E27FC236}">
                <a16:creationId xmlns:a16="http://schemas.microsoft.com/office/drawing/2014/main" id="{16ED3717-A7D8-490D-B1F4-BCF3E9F20F48}"/>
              </a:ext>
            </a:extLst>
          </p:cNvPr>
          <p:cNvGrpSpPr/>
          <p:nvPr/>
        </p:nvGrpSpPr>
        <p:grpSpPr>
          <a:xfrm>
            <a:off x="2037315" y="4212717"/>
            <a:ext cx="8117361" cy="371270"/>
            <a:chOff x="6959301" y="1819501"/>
            <a:chExt cx="14086504" cy="337063"/>
          </a:xfrm>
          <a:solidFill>
            <a:srgbClr val="C7000B"/>
          </a:solidFill>
        </p:grpSpPr>
        <p:sp>
          <p:nvSpPr>
            <p:cNvPr id="29" name="圆角矩形 72">
              <a:extLst>
                <a:ext uri="{FF2B5EF4-FFF2-40B4-BE49-F238E27FC236}">
                  <a16:creationId xmlns:a16="http://schemas.microsoft.com/office/drawing/2014/main" id="{985EE47E-4744-4BF8-8471-21A1D57A672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0" name="TextBox 45">
              <a:extLst>
                <a:ext uri="{FF2B5EF4-FFF2-40B4-BE49-F238E27FC236}">
                  <a16:creationId xmlns:a16="http://schemas.microsoft.com/office/drawing/2014/main" id="{C06B489D-85CF-446E-A7BA-5741EA0561BF}"/>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做好来信来访工作</a:t>
              </a:r>
            </a:p>
          </p:txBody>
        </p:sp>
      </p:grpSp>
      <p:grpSp>
        <p:nvGrpSpPr>
          <p:cNvPr id="31" name="组合 30">
            <a:extLst>
              <a:ext uri="{FF2B5EF4-FFF2-40B4-BE49-F238E27FC236}">
                <a16:creationId xmlns:a16="http://schemas.microsoft.com/office/drawing/2014/main" id="{83EC948E-17C9-469B-933B-36F35391E44C}"/>
              </a:ext>
            </a:extLst>
          </p:cNvPr>
          <p:cNvGrpSpPr/>
          <p:nvPr/>
        </p:nvGrpSpPr>
        <p:grpSpPr>
          <a:xfrm>
            <a:off x="2037315" y="4767185"/>
            <a:ext cx="8117361" cy="371270"/>
            <a:chOff x="6959301" y="1819501"/>
            <a:chExt cx="14086504" cy="337063"/>
          </a:xfrm>
          <a:solidFill>
            <a:srgbClr val="C7000B"/>
          </a:solidFill>
        </p:grpSpPr>
        <p:sp>
          <p:nvSpPr>
            <p:cNvPr id="32" name="圆角矩形 72">
              <a:extLst>
                <a:ext uri="{FF2B5EF4-FFF2-40B4-BE49-F238E27FC236}">
                  <a16:creationId xmlns:a16="http://schemas.microsoft.com/office/drawing/2014/main" id="{C7CAC8B0-5C5F-4E46-9085-12933837840A}"/>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3" name="TextBox 45">
              <a:extLst>
                <a:ext uri="{FF2B5EF4-FFF2-40B4-BE49-F238E27FC236}">
                  <a16:creationId xmlns:a16="http://schemas.microsoft.com/office/drawing/2014/main" id="{B4CAF6BC-06FA-4027-998E-A3192EFDCB5A}"/>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做好抗日战争胜利</a:t>
              </a:r>
              <a:r>
                <a:rPr lang="en-US" altLang="zh-CN" sz="1400" b="1" kern="0" dirty="0">
                  <a:solidFill>
                    <a:prstClr val="white"/>
                  </a:solidFill>
                </a:rPr>
                <a:t>70</a:t>
              </a:r>
              <a:r>
                <a:rPr lang="zh-CN" altLang="en-US" sz="1400" b="1" kern="0" dirty="0">
                  <a:solidFill>
                    <a:prstClr val="white"/>
                  </a:solidFill>
                </a:rPr>
                <a:t>周年等重大选题史料征集出版工作</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34" name="组合 33">
            <a:extLst>
              <a:ext uri="{FF2B5EF4-FFF2-40B4-BE49-F238E27FC236}">
                <a16:creationId xmlns:a16="http://schemas.microsoft.com/office/drawing/2014/main" id="{98AC97F2-474F-438F-8BE8-47364621B7CA}"/>
              </a:ext>
            </a:extLst>
          </p:cNvPr>
          <p:cNvGrpSpPr/>
          <p:nvPr/>
        </p:nvGrpSpPr>
        <p:grpSpPr>
          <a:xfrm>
            <a:off x="2037314" y="5348703"/>
            <a:ext cx="8117361" cy="371270"/>
            <a:chOff x="6959301" y="1819501"/>
            <a:chExt cx="14086504" cy="337063"/>
          </a:xfrm>
          <a:solidFill>
            <a:srgbClr val="C7000B"/>
          </a:solidFill>
        </p:grpSpPr>
        <p:sp>
          <p:nvSpPr>
            <p:cNvPr id="35" name="圆角矩形 72">
              <a:extLst>
                <a:ext uri="{FF2B5EF4-FFF2-40B4-BE49-F238E27FC236}">
                  <a16:creationId xmlns:a16="http://schemas.microsoft.com/office/drawing/2014/main" id="{F7FC3616-F38C-4D7B-B812-668CF6883E3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6" name="TextBox 45">
              <a:extLst>
                <a:ext uri="{FF2B5EF4-FFF2-40B4-BE49-F238E27FC236}">
                  <a16:creationId xmlns:a16="http://schemas.microsoft.com/office/drawing/2014/main" id="{A6B14B00-14AC-4A7E-A256-C32A51B366C6}"/>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发挥中国人民政协理论研究会作用，加强对政协协商民主、民主监督等问题的研究</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37" name="组合 36">
            <a:extLst>
              <a:ext uri="{FF2B5EF4-FFF2-40B4-BE49-F238E27FC236}">
                <a16:creationId xmlns:a16="http://schemas.microsoft.com/office/drawing/2014/main" id="{CA69872A-5C68-45D3-8C3D-5F780418A013}"/>
              </a:ext>
            </a:extLst>
          </p:cNvPr>
          <p:cNvGrpSpPr/>
          <p:nvPr/>
        </p:nvGrpSpPr>
        <p:grpSpPr>
          <a:xfrm>
            <a:off x="2037309" y="5918193"/>
            <a:ext cx="8117361" cy="371270"/>
            <a:chOff x="6959301" y="1819501"/>
            <a:chExt cx="14086504" cy="337063"/>
          </a:xfrm>
          <a:solidFill>
            <a:srgbClr val="C7000B"/>
          </a:solidFill>
        </p:grpSpPr>
        <p:sp>
          <p:nvSpPr>
            <p:cNvPr id="38" name="圆角矩形 72">
              <a:extLst>
                <a:ext uri="{FF2B5EF4-FFF2-40B4-BE49-F238E27FC236}">
                  <a16:creationId xmlns:a16="http://schemas.microsoft.com/office/drawing/2014/main" id="{25E5B802-3450-4293-B769-E6678A4A869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9" name="TextBox 45">
              <a:extLst>
                <a:ext uri="{FF2B5EF4-FFF2-40B4-BE49-F238E27FC236}">
                  <a16:creationId xmlns:a16="http://schemas.microsoft.com/office/drawing/2014/main" id="{6D728365-0570-4545-9676-C6F9F21250D5}"/>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坚持正确舆论导向，加大政协履职成果宣传力度</a:t>
              </a:r>
              <a:endParaRPr kumimoji="0" lang="zh-CN" altLang="en-US" sz="1400" b="1" i="0" u="none" strike="noStrike" kern="0" cap="none" spc="0" normalizeH="0" baseline="0" noProof="0" dirty="0">
                <a:ln>
                  <a:noFill/>
                </a:ln>
                <a:solidFill>
                  <a:prstClr val="white"/>
                </a:solidFill>
                <a:effectLst/>
                <a:uLnTx/>
                <a:uFillTx/>
              </a:endParaRPr>
            </a:p>
          </p:txBody>
        </p:sp>
      </p:grpSp>
    </p:spTree>
    <p:extLst>
      <p:ext uri="{BB962C8B-B14F-4D97-AF65-F5344CB8AC3E}">
        <p14:creationId xmlns:p14="http://schemas.microsoft.com/office/powerpoint/2010/main" val="13922430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72BA2D5-984D-405A-A420-B6AA4D8F8609}"/>
              </a:ext>
            </a:extLst>
          </p:cNvPr>
          <p:cNvGrpSpPr/>
          <p:nvPr/>
        </p:nvGrpSpPr>
        <p:grpSpPr>
          <a:xfrm>
            <a:off x="1707821" y="2032180"/>
            <a:ext cx="1775424" cy="1775421"/>
            <a:chOff x="1125883" y="1489162"/>
            <a:chExt cx="1331568" cy="1331566"/>
          </a:xfrm>
        </p:grpSpPr>
        <p:grpSp>
          <p:nvGrpSpPr>
            <p:cNvPr id="10" name="组合 9">
              <a:extLst>
                <a:ext uri="{FF2B5EF4-FFF2-40B4-BE49-F238E27FC236}">
                  <a16:creationId xmlns:a16="http://schemas.microsoft.com/office/drawing/2014/main" id="{F361D179-C53A-4A70-8492-1FB48AD3FB90}"/>
                </a:ext>
              </a:extLst>
            </p:cNvPr>
            <p:cNvGrpSpPr/>
            <p:nvPr/>
          </p:nvGrpSpPr>
          <p:grpSpPr>
            <a:xfrm>
              <a:off x="1125883" y="1489162"/>
              <a:ext cx="1331568" cy="1331566"/>
              <a:chOff x="2681612" y="1294393"/>
              <a:chExt cx="1506220" cy="1506217"/>
            </a:xfrm>
          </p:grpSpPr>
          <p:sp>
            <p:nvSpPr>
              <p:cNvPr id="12" name="椭圆 11">
                <a:extLst>
                  <a:ext uri="{FF2B5EF4-FFF2-40B4-BE49-F238E27FC236}">
                    <a16:creationId xmlns:a16="http://schemas.microsoft.com/office/drawing/2014/main" id="{B8A79CFE-587A-4A20-96B0-180DAB55047A}"/>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3" name="Freeform 5">
                <a:extLst>
                  <a:ext uri="{FF2B5EF4-FFF2-40B4-BE49-F238E27FC236}">
                    <a16:creationId xmlns:a16="http://schemas.microsoft.com/office/drawing/2014/main" id="{588BB9FC-D2D8-4FF6-BBFB-1C1A495DD36C}"/>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4" name="任意多边形 6">
                <a:extLst>
                  <a:ext uri="{FF2B5EF4-FFF2-40B4-BE49-F238E27FC236}">
                    <a16:creationId xmlns:a16="http://schemas.microsoft.com/office/drawing/2014/main" id="{24CDF016-C5F6-4E1E-B1DE-51DC086541E1}"/>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11" name="Picture 3">
              <a:extLst>
                <a:ext uri="{FF2B5EF4-FFF2-40B4-BE49-F238E27FC236}">
                  <a16:creationId xmlns:a16="http://schemas.microsoft.com/office/drawing/2014/main" id="{508A30DA-55DC-4F73-A7D5-D09A12B719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5" name="圆角矩形 7">
            <a:extLst>
              <a:ext uri="{FF2B5EF4-FFF2-40B4-BE49-F238E27FC236}">
                <a16:creationId xmlns:a16="http://schemas.microsoft.com/office/drawing/2014/main" id="{B2221D41-4438-4E6C-8215-DB1FA0512007}"/>
              </a:ext>
            </a:extLst>
          </p:cNvPr>
          <p:cNvSpPr/>
          <p:nvPr/>
        </p:nvSpPr>
        <p:spPr>
          <a:xfrm>
            <a:off x="1714172" y="3494048"/>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16" name="TextBox 45">
            <a:extLst>
              <a:ext uri="{FF2B5EF4-FFF2-40B4-BE49-F238E27FC236}">
                <a16:creationId xmlns:a16="http://schemas.microsoft.com/office/drawing/2014/main" id="{DB1B225D-70E3-44E5-92D0-2FDB994EF090}"/>
              </a:ext>
            </a:extLst>
          </p:cNvPr>
          <p:cNvSpPr txBox="1"/>
          <p:nvPr/>
        </p:nvSpPr>
        <p:spPr>
          <a:xfrm>
            <a:off x="2040439" y="3534619"/>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17" name="TextBox 14">
            <a:extLst>
              <a:ext uri="{FF2B5EF4-FFF2-40B4-BE49-F238E27FC236}">
                <a16:creationId xmlns:a16="http://schemas.microsoft.com/office/drawing/2014/main" id="{C2837F0B-E2BF-4F0D-B0C1-2782A9D50C65}"/>
              </a:ext>
            </a:extLst>
          </p:cNvPr>
          <p:cNvSpPr txBox="1"/>
          <p:nvPr/>
        </p:nvSpPr>
        <p:spPr>
          <a:xfrm>
            <a:off x="956936" y="4004527"/>
            <a:ext cx="3245429"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全国政协十三届一次会议简介</a:t>
            </a:r>
          </a:p>
        </p:txBody>
      </p:sp>
      <p:grpSp>
        <p:nvGrpSpPr>
          <p:cNvPr id="18" name="组合 17">
            <a:extLst>
              <a:ext uri="{FF2B5EF4-FFF2-40B4-BE49-F238E27FC236}">
                <a16:creationId xmlns:a16="http://schemas.microsoft.com/office/drawing/2014/main" id="{EEABB0CA-E8C4-4468-A043-38D36B832D60}"/>
              </a:ext>
            </a:extLst>
          </p:cNvPr>
          <p:cNvGrpSpPr/>
          <p:nvPr/>
        </p:nvGrpSpPr>
        <p:grpSpPr>
          <a:xfrm>
            <a:off x="5815308" y="752108"/>
            <a:ext cx="1409051" cy="1409048"/>
            <a:chOff x="1125883" y="1489162"/>
            <a:chExt cx="1331568" cy="1331566"/>
          </a:xfrm>
        </p:grpSpPr>
        <p:grpSp>
          <p:nvGrpSpPr>
            <p:cNvPr id="19" name="组合 18">
              <a:extLst>
                <a:ext uri="{FF2B5EF4-FFF2-40B4-BE49-F238E27FC236}">
                  <a16:creationId xmlns:a16="http://schemas.microsoft.com/office/drawing/2014/main" id="{A4F66CC1-DB05-4D7A-A8BA-44FDB2BC5C88}"/>
                </a:ext>
              </a:extLst>
            </p:cNvPr>
            <p:cNvGrpSpPr/>
            <p:nvPr/>
          </p:nvGrpSpPr>
          <p:grpSpPr>
            <a:xfrm>
              <a:off x="1125883" y="1489162"/>
              <a:ext cx="1331568" cy="1331566"/>
              <a:chOff x="2681612" y="1294393"/>
              <a:chExt cx="1506220" cy="1506217"/>
            </a:xfrm>
          </p:grpSpPr>
          <p:sp>
            <p:nvSpPr>
              <p:cNvPr id="21" name="椭圆 20">
                <a:extLst>
                  <a:ext uri="{FF2B5EF4-FFF2-40B4-BE49-F238E27FC236}">
                    <a16:creationId xmlns:a16="http://schemas.microsoft.com/office/drawing/2014/main" id="{5D417EAE-3BE2-4C0C-8AAB-B893A193385E}"/>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28" name="Freeform 5">
                <a:extLst>
                  <a:ext uri="{FF2B5EF4-FFF2-40B4-BE49-F238E27FC236}">
                    <a16:creationId xmlns:a16="http://schemas.microsoft.com/office/drawing/2014/main" id="{04C41F69-E584-4AE8-A659-976201F80F35}"/>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29" name="任意多边形 15">
                <a:extLst>
                  <a:ext uri="{FF2B5EF4-FFF2-40B4-BE49-F238E27FC236}">
                    <a16:creationId xmlns:a16="http://schemas.microsoft.com/office/drawing/2014/main" id="{77F53E15-555A-4AA2-A0DC-2C8ECC7C5322}"/>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20" name="Picture 3">
              <a:extLst>
                <a:ext uri="{FF2B5EF4-FFF2-40B4-BE49-F238E27FC236}">
                  <a16:creationId xmlns:a16="http://schemas.microsoft.com/office/drawing/2014/main" id="{938917FF-8B0E-4703-876B-2571636223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30" name="圆角矩形 16">
            <a:extLst>
              <a:ext uri="{FF2B5EF4-FFF2-40B4-BE49-F238E27FC236}">
                <a16:creationId xmlns:a16="http://schemas.microsoft.com/office/drawing/2014/main" id="{B3B2CC98-44A7-441A-B4CE-1E7E4DC4C8D7}"/>
              </a:ext>
            </a:extLst>
          </p:cNvPr>
          <p:cNvSpPr/>
          <p:nvPr/>
        </p:nvSpPr>
        <p:spPr>
          <a:xfrm>
            <a:off x="5638472" y="1935373"/>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31" name="TextBox 45">
            <a:extLst>
              <a:ext uri="{FF2B5EF4-FFF2-40B4-BE49-F238E27FC236}">
                <a16:creationId xmlns:a16="http://schemas.microsoft.com/office/drawing/2014/main" id="{8292853D-418F-4C5F-BE20-0F4FDD7E4275}"/>
              </a:ext>
            </a:extLst>
          </p:cNvPr>
          <p:cNvSpPr txBox="1"/>
          <p:nvPr/>
        </p:nvSpPr>
        <p:spPr>
          <a:xfrm>
            <a:off x="5964739" y="1975944"/>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第二章节</a:t>
            </a:r>
          </a:p>
        </p:txBody>
      </p:sp>
      <p:sp>
        <p:nvSpPr>
          <p:cNvPr id="32" name="TextBox 14">
            <a:extLst>
              <a:ext uri="{FF2B5EF4-FFF2-40B4-BE49-F238E27FC236}">
                <a16:creationId xmlns:a16="http://schemas.microsoft.com/office/drawing/2014/main" id="{FB3BB6BD-52EF-4732-9314-88DA01350DFF}"/>
              </a:ext>
            </a:extLst>
          </p:cNvPr>
          <p:cNvSpPr txBox="1"/>
          <p:nvPr/>
        </p:nvSpPr>
        <p:spPr>
          <a:xfrm>
            <a:off x="4881236" y="2445853"/>
            <a:ext cx="324542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五年工作的回顾</a:t>
            </a:r>
          </a:p>
        </p:txBody>
      </p:sp>
      <p:grpSp>
        <p:nvGrpSpPr>
          <p:cNvPr id="33" name="组合 32">
            <a:extLst>
              <a:ext uri="{FF2B5EF4-FFF2-40B4-BE49-F238E27FC236}">
                <a16:creationId xmlns:a16="http://schemas.microsoft.com/office/drawing/2014/main" id="{BBF295EA-AD8E-494C-8D99-EA97B43C48CB}"/>
              </a:ext>
            </a:extLst>
          </p:cNvPr>
          <p:cNvGrpSpPr/>
          <p:nvPr/>
        </p:nvGrpSpPr>
        <p:grpSpPr>
          <a:xfrm>
            <a:off x="5808957" y="3246477"/>
            <a:ext cx="1409051" cy="1409048"/>
            <a:chOff x="1125883" y="1489162"/>
            <a:chExt cx="1331568" cy="1331566"/>
          </a:xfrm>
        </p:grpSpPr>
        <p:grpSp>
          <p:nvGrpSpPr>
            <p:cNvPr id="34" name="组合 33">
              <a:extLst>
                <a:ext uri="{FF2B5EF4-FFF2-40B4-BE49-F238E27FC236}">
                  <a16:creationId xmlns:a16="http://schemas.microsoft.com/office/drawing/2014/main" id="{3B43B989-2772-4866-8441-BAF0B0392923}"/>
                </a:ext>
              </a:extLst>
            </p:cNvPr>
            <p:cNvGrpSpPr/>
            <p:nvPr/>
          </p:nvGrpSpPr>
          <p:grpSpPr>
            <a:xfrm>
              <a:off x="1125883" y="1489162"/>
              <a:ext cx="1331568" cy="1331566"/>
              <a:chOff x="2681612" y="1294393"/>
              <a:chExt cx="1506220" cy="1506217"/>
            </a:xfrm>
          </p:grpSpPr>
          <p:sp>
            <p:nvSpPr>
              <p:cNvPr id="36" name="椭圆 35">
                <a:extLst>
                  <a:ext uri="{FF2B5EF4-FFF2-40B4-BE49-F238E27FC236}">
                    <a16:creationId xmlns:a16="http://schemas.microsoft.com/office/drawing/2014/main" id="{B76D4868-8AEA-48E4-838B-693861EDBE5E}"/>
                  </a:ext>
                </a:extLst>
              </p:cNvPr>
              <p:cNvSpPr/>
              <p:nvPr/>
            </p:nvSpPr>
            <p:spPr>
              <a:xfrm>
                <a:off x="2681612" y="1294393"/>
                <a:ext cx="1506220" cy="1506217"/>
              </a:xfrm>
              <a:prstGeom prst="ellipse">
                <a:avLst/>
              </a:prstGeom>
              <a:solidFill>
                <a:srgbClr val="FFFAF7"/>
              </a:solidFill>
              <a:ln w="12700" cap="flat" cmpd="sng" algn="ctr">
                <a:solidFill>
                  <a:srgbClr val="C7000B"/>
                </a:soli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37" name="Freeform 5">
                <a:extLst>
                  <a:ext uri="{FF2B5EF4-FFF2-40B4-BE49-F238E27FC236}">
                    <a16:creationId xmlns:a16="http://schemas.microsoft.com/office/drawing/2014/main" id="{34D5156C-E225-4284-8696-1D28AFBB7E8D}"/>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38" name="任意多边形 34">
                <a:extLst>
                  <a:ext uri="{FF2B5EF4-FFF2-40B4-BE49-F238E27FC236}">
                    <a16:creationId xmlns:a16="http://schemas.microsoft.com/office/drawing/2014/main" id="{C56A6608-040F-4E62-9926-58E5920CF820}"/>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35" name="Picture 3">
              <a:extLst>
                <a:ext uri="{FF2B5EF4-FFF2-40B4-BE49-F238E27FC236}">
                  <a16:creationId xmlns:a16="http://schemas.microsoft.com/office/drawing/2014/main" id="{23A4217C-9C6C-4EA4-905D-6984DEB4C5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39" name="圆角矩形 35">
            <a:extLst>
              <a:ext uri="{FF2B5EF4-FFF2-40B4-BE49-F238E27FC236}">
                <a16:creationId xmlns:a16="http://schemas.microsoft.com/office/drawing/2014/main" id="{75322D96-61EC-4BDA-AA45-171A79B63A68}"/>
              </a:ext>
            </a:extLst>
          </p:cNvPr>
          <p:cNvSpPr/>
          <p:nvPr/>
        </p:nvSpPr>
        <p:spPr>
          <a:xfrm>
            <a:off x="5632121" y="4429743"/>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40" name="TextBox 45">
            <a:extLst>
              <a:ext uri="{FF2B5EF4-FFF2-40B4-BE49-F238E27FC236}">
                <a16:creationId xmlns:a16="http://schemas.microsoft.com/office/drawing/2014/main" id="{7EAB5773-A8C6-4F11-A8C7-36AB9A799D42}"/>
              </a:ext>
            </a:extLst>
          </p:cNvPr>
          <p:cNvSpPr txBox="1"/>
          <p:nvPr/>
        </p:nvSpPr>
        <p:spPr>
          <a:xfrm>
            <a:off x="5958388" y="4470313"/>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第三章节</a:t>
            </a:r>
          </a:p>
        </p:txBody>
      </p:sp>
      <p:sp>
        <p:nvSpPr>
          <p:cNvPr id="41" name="TextBox 14">
            <a:extLst>
              <a:ext uri="{FF2B5EF4-FFF2-40B4-BE49-F238E27FC236}">
                <a16:creationId xmlns:a16="http://schemas.microsoft.com/office/drawing/2014/main" id="{E5DF40BF-274C-4021-8D00-7C5EB4067DB8}"/>
              </a:ext>
            </a:extLst>
          </p:cNvPr>
          <p:cNvSpPr txBox="1"/>
          <p:nvPr/>
        </p:nvSpPr>
        <p:spPr>
          <a:xfrm>
            <a:off x="4611001" y="4940222"/>
            <a:ext cx="377319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五年工作的主要体会</a:t>
            </a:r>
          </a:p>
        </p:txBody>
      </p:sp>
      <p:grpSp>
        <p:nvGrpSpPr>
          <p:cNvPr id="42" name="组合 41">
            <a:extLst>
              <a:ext uri="{FF2B5EF4-FFF2-40B4-BE49-F238E27FC236}">
                <a16:creationId xmlns:a16="http://schemas.microsoft.com/office/drawing/2014/main" id="{85ABEBDA-D005-4C93-B0F0-084E3F90EF4D}"/>
              </a:ext>
            </a:extLst>
          </p:cNvPr>
          <p:cNvGrpSpPr/>
          <p:nvPr/>
        </p:nvGrpSpPr>
        <p:grpSpPr>
          <a:xfrm>
            <a:off x="9365921" y="2031959"/>
            <a:ext cx="1775424" cy="1775421"/>
            <a:chOff x="1125883" y="1489162"/>
            <a:chExt cx="1331568" cy="1331566"/>
          </a:xfrm>
        </p:grpSpPr>
        <p:grpSp>
          <p:nvGrpSpPr>
            <p:cNvPr id="43" name="组合 42">
              <a:extLst>
                <a:ext uri="{FF2B5EF4-FFF2-40B4-BE49-F238E27FC236}">
                  <a16:creationId xmlns:a16="http://schemas.microsoft.com/office/drawing/2014/main" id="{D4DA4A55-A914-457E-A859-24C4B0791077}"/>
                </a:ext>
              </a:extLst>
            </p:cNvPr>
            <p:cNvGrpSpPr/>
            <p:nvPr/>
          </p:nvGrpSpPr>
          <p:grpSpPr>
            <a:xfrm>
              <a:off x="1125883" y="1489162"/>
              <a:ext cx="1331568" cy="1331566"/>
              <a:chOff x="2681612" y="1294393"/>
              <a:chExt cx="1506220" cy="1506217"/>
            </a:xfrm>
          </p:grpSpPr>
          <p:sp>
            <p:nvSpPr>
              <p:cNvPr id="45" name="椭圆 44">
                <a:extLst>
                  <a:ext uri="{FF2B5EF4-FFF2-40B4-BE49-F238E27FC236}">
                    <a16:creationId xmlns:a16="http://schemas.microsoft.com/office/drawing/2014/main" id="{8295AB85-3200-481B-967C-485A62C2CDAB}"/>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46" name="Freeform 5">
                <a:extLst>
                  <a:ext uri="{FF2B5EF4-FFF2-40B4-BE49-F238E27FC236}">
                    <a16:creationId xmlns:a16="http://schemas.microsoft.com/office/drawing/2014/main" id="{81781FF7-8843-4F73-A157-79E3BE8C5AB7}"/>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47" name="任意多边形 52">
                <a:extLst>
                  <a:ext uri="{FF2B5EF4-FFF2-40B4-BE49-F238E27FC236}">
                    <a16:creationId xmlns:a16="http://schemas.microsoft.com/office/drawing/2014/main" id="{56BD90B3-6E0F-464E-A775-1DEADBB63070}"/>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44" name="Picture 3">
              <a:extLst>
                <a:ext uri="{FF2B5EF4-FFF2-40B4-BE49-F238E27FC236}">
                  <a16:creationId xmlns:a16="http://schemas.microsoft.com/office/drawing/2014/main" id="{FD513360-31F3-427B-91A0-3E8F9F567B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48" name="圆角矩形 53">
            <a:extLst>
              <a:ext uri="{FF2B5EF4-FFF2-40B4-BE49-F238E27FC236}">
                <a16:creationId xmlns:a16="http://schemas.microsoft.com/office/drawing/2014/main" id="{88A5277A-BE3E-407C-8985-A739C5E1AC1E}"/>
              </a:ext>
            </a:extLst>
          </p:cNvPr>
          <p:cNvSpPr/>
          <p:nvPr/>
        </p:nvSpPr>
        <p:spPr>
          <a:xfrm>
            <a:off x="9372272" y="3493827"/>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49" name="TextBox 45">
            <a:extLst>
              <a:ext uri="{FF2B5EF4-FFF2-40B4-BE49-F238E27FC236}">
                <a16:creationId xmlns:a16="http://schemas.microsoft.com/office/drawing/2014/main" id="{6E79399F-3639-42C1-A8F3-9ED6EFFC4BA4}"/>
              </a:ext>
            </a:extLst>
          </p:cNvPr>
          <p:cNvSpPr txBox="1"/>
          <p:nvPr/>
        </p:nvSpPr>
        <p:spPr>
          <a:xfrm>
            <a:off x="9698539" y="353439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第四章节</a:t>
            </a:r>
          </a:p>
        </p:txBody>
      </p:sp>
      <p:sp>
        <p:nvSpPr>
          <p:cNvPr id="50" name="TextBox 14">
            <a:extLst>
              <a:ext uri="{FF2B5EF4-FFF2-40B4-BE49-F238E27FC236}">
                <a16:creationId xmlns:a16="http://schemas.microsoft.com/office/drawing/2014/main" id="{22A365AD-894A-4A1E-86F6-D27FA304ECD8}"/>
              </a:ext>
            </a:extLst>
          </p:cNvPr>
          <p:cNvSpPr txBox="1"/>
          <p:nvPr/>
        </p:nvSpPr>
        <p:spPr>
          <a:xfrm>
            <a:off x="8615036" y="4004306"/>
            <a:ext cx="324542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今后工作的建议</a:t>
            </a:r>
          </a:p>
        </p:txBody>
      </p:sp>
      <p:pic>
        <p:nvPicPr>
          <p:cNvPr id="51" name="图片 50">
            <a:extLst>
              <a:ext uri="{FF2B5EF4-FFF2-40B4-BE49-F238E27FC236}">
                <a16:creationId xmlns:a16="http://schemas.microsoft.com/office/drawing/2014/main" id="{EA756763-ECFC-4C19-A2F4-04383A12FC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Tree>
    <p:extLst>
      <p:ext uri="{BB962C8B-B14F-4D97-AF65-F5344CB8AC3E}">
        <p14:creationId xmlns:p14="http://schemas.microsoft.com/office/powerpoint/2010/main" val="24503850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1000" fill="hold"/>
                                        <p:tgtEl>
                                          <p:spTgt spid="16"/>
                                        </p:tgtEl>
                                        <p:attrNameLst>
                                          <p:attrName>ppt_w</p:attrName>
                                        </p:attrNameLst>
                                      </p:cBhvr>
                                      <p:tavLst>
                                        <p:tav tm="0">
                                          <p:val>
                                            <p:fltVal val="0"/>
                                          </p:val>
                                        </p:tav>
                                        <p:tav tm="100000">
                                          <p:val>
                                            <p:strVal val="#ppt_w"/>
                                          </p:val>
                                        </p:tav>
                                      </p:tavLst>
                                    </p:anim>
                                    <p:anim calcmode="lin" valueType="num">
                                      <p:cBhvr>
                                        <p:cTn id="17" dur="1000" fill="hold"/>
                                        <p:tgtEl>
                                          <p:spTgt spid="16"/>
                                        </p:tgtEl>
                                        <p:attrNameLst>
                                          <p:attrName>ppt_h</p:attrName>
                                        </p:attrNameLst>
                                      </p:cBhvr>
                                      <p:tavLst>
                                        <p:tav tm="0">
                                          <p:val>
                                            <p:fltVal val="0"/>
                                          </p:val>
                                        </p:tav>
                                        <p:tav tm="100000">
                                          <p:val>
                                            <p:strVal val="#ppt_h"/>
                                          </p:val>
                                        </p:tav>
                                      </p:tavLst>
                                    </p:anim>
                                    <p:animEffect transition="in" filter="fade">
                                      <p:cBhvr>
                                        <p:cTn id="18" dur="10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Effect transition="in" filter="fade">
                                      <p:cBhvr>
                                        <p:cTn id="23" dur="1000"/>
                                        <p:tgtEl>
                                          <p:spTgt spid="15"/>
                                        </p:tgtEl>
                                      </p:cBhvr>
                                    </p:animEffect>
                                  </p:childTnLst>
                                </p:cTn>
                              </p:par>
                            </p:childTnLst>
                          </p:cTn>
                        </p:par>
                        <p:par>
                          <p:cTn id="24" fill="hold">
                            <p:stCondLst>
                              <p:cond delay="1500"/>
                            </p:stCondLst>
                            <p:childTnLst>
                              <p:par>
                                <p:cTn id="25" presetID="14" presetClass="entr" presetSubtype="10" fill="hold" grpId="0" nodeType="afterEffect">
                                  <p:stCondLst>
                                    <p:cond delay="0"/>
                                  </p:stCondLst>
                                  <p:iterate type="lt">
                                    <p:tmPct val="33333"/>
                                  </p:iterate>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500"/>
                                        <p:tgtEl>
                                          <p:spTgt spid="18"/>
                                        </p:tgtEl>
                                      </p:cBhvr>
                                    </p:animEffect>
                                    <p:anim calcmode="lin" valueType="num">
                                      <p:cBhvr>
                                        <p:cTn id="32" dur="1500" fill="hold"/>
                                        <p:tgtEl>
                                          <p:spTgt spid="18"/>
                                        </p:tgtEl>
                                        <p:attrNameLst>
                                          <p:attrName>ppt_x</p:attrName>
                                        </p:attrNameLst>
                                      </p:cBhvr>
                                      <p:tavLst>
                                        <p:tav tm="0">
                                          <p:val>
                                            <p:strVal val="#ppt_x"/>
                                          </p:val>
                                        </p:tav>
                                        <p:tav tm="100000">
                                          <p:val>
                                            <p:strVal val="#ppt_x"/>
                                          </p:val>
                                        </p:tav>
                                      </p:tavLst>
                                    </p:anim>
                                    <p:anim calcmode="lin" valueType="num">
                                      <p:cBhvr>
                                        <p:cTn id="33" dur="1500" fill="hold"/>
                                        <p:tgtEl>
                                          <p:spTgt spid="18"/>
                                        </p:tgtEl>
                                        <p:attrNameLst>
                                          <p:attrName>ppt_y</p:attrName>
                                        </p:attrNameLst>
                                      </p:cBhvr>
                                      <p:tavLst>
                                        <p:tav tm="0">
                                          <p:val>
                                            <p:strVal val="#ppt_y-.1"/>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500" fill="hold"/>
                                        <p:tgtEl>
                                          <p:spTgt spid="31"/>
                                        </p:tgtEl>
                                        <p:attrNameLst>
                                          <p:attrName>ppt_w</p:attrName>
                                        </p:attrNameLst>
                                      </p:cBhvr>
                                      <p:tavLst>
                                        <p:tav tm="0">
                                          <p:val>
                                            <p:fltVal val="0"/>
                                          </p:val>
                                        </p:tav>
                                        <p:tav tm="100000">
                                          <p:val>
                                            <p:strVal val="#ppt_w"/>
                                          </p:val>
                                        </p:tav>
                                      </p:tavLst>
                                    </p:anim>
                                    <p:anim calcmode="lin" valueType="num">
                                      <p:cBhvr>
                                        <p:cTn id="37" dur="1500" fill="hold"/>
                                        <p:tgtEl>
                                          <p:spTgt spid="31"/>
                                        </p:tgtEl>
                                        <p:attrNameLst>
                                          <p:attrName>ppt_h</p:attrName>
                                        </p:attrNameLst>
                                      </p:cBhvr>
                                      <p:tavLst>
                                        <p:tav tm="0">
                                          <p:val>
                                            <p:fltVal val="0"/>
                                          </p:val>
                                        </p:tav>
                                        <p:tav tm="100000">
                                          <p:val>
                                            <p:strVal val="#ppt_h"/>
                                          </p:val>
                                        </p:tav>
                                      </p:tavLst>
                                    </p:anim>
                                    <p:animEffect transition="in" filter="fade">
                                      <p:cBhvr>
                                        <p:cTn id="38" dur="1500"/>
                                        <p:tgtEl>
                                          <p:spTgt spid="3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1500" fill="hold"/>
                                        <p:tgtEl>
                                          <p:spTgt spid="30"/>
                                        </p:tgtEl>
                                        <p:attrNameLst>
                                          <p:attrName>ppt_w</p:attrName>
                                        </p:attrNameLst>
                                      </p:cBhvr>
                                      <p:tavLst>
                                        <p:tav tm="0">
                                          <p:val>
                                            <p:fltVal val="0"/>
                                          </p:val>
                                        </p:tav>
                                        <p:tav tm="100000">
                                          <p:val>
                                            <p:strVal val="#ppt_w"/>
                                          </p:val>
                                        </p:tav>
                                      </p:tavLst>
                                    </p:anim>
                                    <p:anim calcmode="lin" valueType="num">
                                      <p:cBhvr>
                                        <p:cTn id="42" dur="1500" fill="hold"/>
                                        <p:tgtEl>
                                          <p:spTgt spid="30"/>
                                        </p:tgtEl>
                                        <p:attrNameLst>
                                          <p:attrName>ppt_h</p:attrName>
                                        </p:attrNameLst>
                                      </p:cBhvr>
                                      <p:tavLst>
                                        <p:tav tm="0">
                                          <p:val>
                                            <p:fltVal val="0"/>
                                          </p:val>
                                        </p:tav>
                                        <p:tav tm="100000">
                                          <p:val>
                                            <p:strVal val="#ppt_h"/>
                                          </p:val>
                                        </p:tav>
                                      </p:tavLst>
                                    </p:anim>
                                    <p:animEffect transition="in" filter="fade">
                                      <p:cBhvr>
                                        <p:cTn id="43" dur="1500"/>
                                        <p:tgtEl>
                                          <p:spTgt spid="30"/>
                                        </p:tgtEl>
                                      </p:cBhvr>
                                    </p:animEffect>
                                  </p:childTnLst>
                                </p:cTn>
                              </p:par>
                            </p:childTnLst>
                          </p:cTn>
                        </p:par>
                        <p:par>
                          <p:cTn id="44" fill="hold">
                            <p:stCondLst>
                              <p:cond delay="5500"/>
                            </p:stCondLst>
                            <p:childTnLst>
                              <p:par>
                                <p:cTn id="45" presetID="14" presetClass="entr" presetSubtype="10" fill="hold" grpId="0" nodeType="afterEffect">
                                  <p:stCondLst>
                                    <p:cond delay="0"/>
                                  </p:stCondLst>
                                  <p:iterate type="lt">
                                    <p:tmPct val="33333"/>
                                  </p:iterate>
                                  <p:childTnLst>
                                    <p:set>
                                      <p:cBhvr>
                                        <p:cTn id="46" dur="1" fill="hold">
                                          <p:stCondLst>
                                            <p:cond delay="0"/>
                                          </p:stCondLst>
                                        </p:cTn>
                                        <p:tgtEl>
                                          <p:spTgt spid="32"/>
                                        </p:tgtEl>
                                        <p:attrNameLst>
                                          <p:attrName>style.visibility</p:attrName>
                                        </p:attrNameLst>
                                      </p:cBhvr>
                                      <p:to>
                                        <p:strVal val="visible"/>
                                      </p:to>
                                    </p:set>
                                    <p:animEffect transition="in" filter="randombar(horizontal)">
                                      <p:cBhvr>
                                        <p:cTn id="47" dur="500"/>
                                        <p:tgtEl>
                                          <p:spTgt spid="32"/>
                                        </p:tgtEl>
                                      </p:cBhvr>
                                    </p:animEffect>
                                  </p:childTnLst>
                                </p:cTn>
                              </p:par>
                            </p:childTnLst>
                          </p:cTn>
                        </p:par>
                        <p:par>
                          <p:cTn id="48" fill="hold">
                            <p:stCondLst>
                              <p:cond delay="7000"/>
                            </p:stCondLst>
                            <p:childTnLst>
                              <p:par>
                                <p:cTn id="49" presetID="47"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500"/>
                                        <p:tgtEl>
                                          <p:spTgt spid="33"/>
                                        </p:tgtEl>
                                      </p:cBhvr>
                                    </p:animEffect>
                                    <p:anim calcmode="lin" valueType="num">
                                      <p:cBhvr>
                                        <p:cTn id="52" dur="1500" fill="hold"/>
                                        <p:tgtEl>
                                          <p:spTgt spid="33"/>
                                        </p:tgtEl>
                                        <p:attrNameLst>
                                          <p:attrName>ppt_x</p:attrName>
                                        </p:attrNameLst>
                                      </p:cBhvr>
                                      <p:tavLst>
                                        <p:tav tm="0">
                                          <p:val>
                                            <p:strVal val="#ppt_x"/>
                                          </p:val>
                                        </p:tav>
                                        <p:tav tm="100000">
                                          <p:val>
                                            <p:strVal val="#ppt_x"/>
                                          </p:val>
                                        </p:tav>
                                      </p:tavLst>
                                    </p:anim>
                                    <p:anim calcmode="lin" valueType="num">
                                      <p:cBhvr>
                                        <p:cTn id="53" dur="1500" fill="hold"/>
                                        <p:tgtEl>
                                          <p:spTgt spid="33"/>
                                        </p:tgtEl>
                                        <p:attrNameLst>
                                          <p:attrName>ppt_y</p:attrName>
                                        </p:attrNameLst>
                                      </p:cBhvr>
                                      <p:tavLst>
                                        <p:tav tm="0">
                                          <p:val>
                                            <p:strVal val="#ppt_y-.1"/>
                                          </p:val>
                                        </p:tav>
                                        <p:tav tm="100000">
                                          <p:val>
                                            <p:strVal val="#ppt_y"/>
                                          </p:val>
                                        </p:tav>
                                      </p:tavLst>
                                    </p:anim>
                                  </p:childTnLst>
                                </p:cTn>
                              </p:par>
                              <p:par>
                                <p:cTn id="54" presetID="53"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500" fill="hold"/>
                                        <p:tgtEl>
                                          <p:spTgt spid="40"/>
                                        </p:tgtEl>
                                        <p:attrNameLst>
                                          <p:attrName>ppt_w</p:attrName>
                                        </p:attrNameLst>
                                      </p:cBhvr>
                                      <p:tavLst>
                                        <p:tav tm="0">
                                          <p:val>
                                            <p:fltVal val="0"/>
                                          </p:val>
                                        </p:tav>
                                        <p:tav tm="100000">
                                          <p:val>
                                            <p:strVal val="#ppt_w"/>
                                          </p:val>
                                        </p:tav>
                                      </p:tavLst>
                                    </p:anim>
                                    <p:anim calcmode="lin" valueType="num">
                                      <p:cBhvr>
                                        <p:cTn id="57" dur="1500" fill="hold"/>
                                        <p:tgtEl>
                                          <p:spTgt spid="40"/>
                                        </p:tgtEl>
                                        <p:attrNameLst>
                                          <p:attrName>ppt_h</p:attrName>
                                        </p:attrNameLst>
                                      </p:cBhvr>
                                      <p:tavLst>
                                        <p:tav tm="0">
                                          <p:val>
                                            <p:fltVal val="0"/>
                                          </p:val>
                                        </p:tav>
                                        <p:tav tm="100000">
                                          <p:val>
                                            <p:strVal val="#ppt_h"/>
                                          </p:val>
                                        </p:tav>
                                      </p:tavLst>
                                    </p:anim>
                                    <p:animEffect transition="in" filter="fade">
                                      <p:cBhvr>
                                        <p:cTn id="58" dur="1500"/>
                                        <p:tgtEl>
                                          <p:spTgt spid="4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1500" fill="hold"/>
                                        <p:tgtEl>
                                          <p:spTgt spid="39"/>
                                        </p:tgtEl>
                                        <p:attrNameLst>
                                          <p:attrName>ppt_w</p:attrName>
                                        </p:attrNameLst>
                                      </p:cBhvr>
                                      <p:tavLst>
                                        <p:tav tm="0">
                                          <p:val>
                                            <p:fltVal val="0"/>
                                          </p:val>
                                        </p:tav>
                                        <p:tav tm="100000">
                                          <p:val>
                                            <p:strVal val="#ppt_w"/>
                                          </p:val>
                                        </p:tav>
                                      </p:tavLst>
                                    </p:anim>
                                    <p:anim calcmode="lin" valueType="num">
                                      <p:cBhvr>
                                        <p:cTn id="62" dur="1500" fill="hold"/>
                                        <p:tgtEl>
                                          <p:spTgt spid="39"/>
                                        </p:tgtEl>
                                        <p:attrNameLst>
                                          <p:attrName>ppt_h</p:attrName>
                                        </p:attrNameLst>
                                      </p:cBhvr>
                                      <p:tavLst>
                                        <p:tav tm="0">
                                          <p:val>
                                            <p:fltVal val="0"/>
                                          </p:val>
                                        </p:tav>
                                        <p:tav tm="100000">
                                          <p:val>
                                            <p:strVal val="#ppt_h"/>
                                          </p:val>
                                        </p:tav>
                                      </p:tavLst>
                                    </p:anim>
                                    <p:animEffect transition="in" filter="fade">
                                      <p:cBhvr>
                                        <p:cTn id="63" dur="1500"/>
                                        <p:tgtEl>
                                          <p:spTgt spid="39"/>
                                        </p:tgtEl>
                                      </p:cBhvr>
                                    </p:animEffect>
                                  </p:childTnLst>
                                </p:cTn>
                              </p:par>
                            </p:childTnLst>
                          </p:cTn>
                        </p:par>
                        <p:par>
                          <p:cTn id="64" fill="hold">
                            <p:stCondLst>
                              <p:cond delay="8500"/>
                            </p:stCondLst>
                            <p:childTnLst>
                              <p:par>
                                <p:cTn id="65" presetID="14" presetClass="entr" presetSubtype="10" fill="hold" grpId="0" nodeType="afterEffect">
                                  <p:stCondLst>
                                    <p:cond delay="0"/>
                                  </p:stCondLst>
                                  <p:iterate type="lt">
                                    <p:tmPct val="33333"/>
                                  </p:iterate>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10333"/>
                            </p:stCondLst>
                            <p:childTnLst>
                              <p:par>
                                <p:cTn id="69" presetID="47" presetClass="entr" presetSubtype="0"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500"/>
                                        <p:tgtEl>
                                          <p:spTgt spid="42"/>
                                        </p:tgtEl>
                                      </p:cBhvr>
                                    </p:animEffect>
                                    <p:anim calcmode="lin" valueType="num">
                                      <p:cBhvr>
                                        <p:cTn id="72" dur="1500" fill="hold"/>
                                        <p:tgtEl>
                                          <p:spTgt spid="42"/>
                                        </p:tgtEl>
                                        <p:attrNameLst>
                                          <p:attrName>ppt_x</p:attrName>
                                        </p:attrNameLst>
                                      </p:cBhvr>
                                      <p:tavLst>
                                        <p:tav tm="0">
                                          <p:val>
                                            <p:strVal val="#ppt_x"/>
                                          </p:val>
                                        </p:tav>
                                        <p:tav tm="100000">
                                          <p:val>
                                            <p:strVal val="#ppt_x"/>
                                          </p:val>
                                        </p:tav>
                                      </p:tavLst>
                                    </p:anim>
                                    <p:anim calcmode="lin" valueType="num">
                                      <p:cBhvr>
                                        <p:cTn id="73" dur="1500" fill="hold"/>
                                        <p:tgtEl>
                                          <p:spTgt spid="42"/>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1500" fill="hold"/>
                                        <p:tgtEl>
                                          <p:spTgt spid="49"/>
                                        </p:tgtEl>
                                        <p:attrNameLst>
                                          <p:attrName>ppt_w</p:attrName>
                                        </p:attrNameLst>
                                      </p:cBhvr>
                                      <p:tavLst>
                                        <p:tav tm="0">
                                          <p:val>
                                            <p:fltVal val="0"/>
                                          </p:val>
                                        </p:tav>
                                        <p:tav tm="100000">
                                          <p:val>
                                            <p:strVal val="#ppt_w"/>
                                          </p:val>
                                        </p:tav>
                                      </p:tavLst>
                                    </p:anim>
                                    <p:anim calcmode="lin" valueType="num">
                                      <p:cBhvr>
                                        <p:cTn id="77" dur="1500" fill="hold"/>
                                        <p:tgtEl>
                                          <p:spTgt spid="49"/>
                                        </p:tgtEl>
                                        <p:attrNameLst>
                                          <p:attrName>ppt_h</p:attrName>
                                        </p:attrNameLst>
                                      </p:cBhvr>
                                      <p:tavLst>
                                        <p:tav tm="0">
                                          <p:val>
                                            <p:fltVal val="0"/>
                                          </p:val>
                                        </p:tav>
                                        <p:tav tm="100000">
                                          <p:val>
                                            <p:strVal val="#ppt_h"/>
                                          </p:val>
                                        </p:tav>
                                      </p:tavLst>
                                    </p:anim>
                                    <p:animEffect transition="in" filter="fade">
                                      <p:cBhvr>
                                        <p:cTn id="78" dur="1500"/>
                                        <p:tgtEl>
                                          <p:spTgt spid="4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1500" fill="hold"/>
                                        <p:tgtEl>
                                          <p:spTgt spid="48"/>
                                        </p:tgtEl>
                                        <p:attrNameLst>
                                          <p:attrName>ppt_w</p:attrName>
                                        </p:attrNameLst>
                                      </p:cBhvr>
                                      <p:tavLst>
                                        <p:tav tm="0">
                                          <p:val>
                                            <p:fltVal val="0"/>
                                          </p:val>
                                        </p:tav>
                                        <p:tav tm="100000">
                                          <p:val>
                                            <p:strVal val="#ppt_w"/>
                                          </p:val>
                                        </p:tav>
                                      </p:tavLst>
                                    </p:anim>
                                    <p:anim calcmode="lin" valueType="num">
                                      <p:cBhvr>
                                        <p:cTn id="82" dur="1500" fill="hold"/>
                                        <p:tgtEl>
                                          <p:spTgt spid="48"/>
                                        </p:tgtEl>
                                        <p:attrNameLst>
                                          <p:attrName>ppt_h</p:attrName>
                                        </p:attrNameLst>
                                      </p:cBhvr>
                                      <p:tavLst>
                                        <p:tav tm="0">
                                          <p:val>
                                            <p:fltVal val="0"/>
                                          </p:val>
                                        </p:tav>
                                        <p:tav tm="100000">
                                          <p:val>
                                            <p:strVal val="#ppt_h"/>
                                          </p:val>
                                        </p:tav>
                                      </p:tavLst>
                                    </p:anim>
                                    <p:animEffect transition="in" filter="fade">
                                      <p:cBhvr>
                                        <p:cTn id="83" dur="1500"/>
                                        <p:tgtEl>
                                          <p:spTgt spid="48"/>
                                        </p:tgtEl>
                                      </p:cBhvr>
                                    </p:animEffect>
                                  </p:childTnLst>
                                </p:cTn>
                              </p:par>
                            </p:childTnLst>
                          </p:cTn>
                        </p:par>
                        <p:par>
                          <p:cTn id="84" fill="hold">
                            <p:stCondLst>
                              <p:cond delay="11833"/>
                            </p:stCondLst>
                            <p:childTnLst>
                              <p:par>
                                <p:cTn id="85" presetID="14" presetClass="entr" presetSubtype="10" fill="hold" grpId="0" nodeType="afterEffect">
                                  <p:stCondLst>
                                    <p:cond delay="0"/>
                                  </p:stCondLst>
                                  <p:iterate type="lt">
                                    <p:tmPct val="33333"/>
                                  </p:iterate>
                                  <p:childTnLst>
                                    <p:set>
                                      <p:cBhvr>
                                        <p:cTn id="86" dur="1" fill="hold">
                                          <p:stCondLst>
                                            <p:cond delay="0"/>
                                          </p:stCondLst>
                                        </p:cTn>
                                        <p:tgtEl>
                                          <p:spTgt spid="50"/>
                                        </p:tgtEl>
                                        <p:attrNameLst>
                                          <p:attrName>style.visibility</p:attrName>
                                        </p:attrNameLst>
                                      </p:cBhvr>
                                      <p:to>
                                        <p:strVal val="visible"/>
                                      </p:to>
                                    </p:set>
                                    <p:animEffect transition="in" filter="randombar(horizontal)">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30" grpId="0" animBg="1"/>
      <p:bldP spid="31" grpId="0"/>
      <p:bldP spid="32" grpId="0"/>
      <p:bldP spid="39" grpId="0" animBg="1"/>
      <p:bldP spid="40" grpId="0"/>
      <p:bldP spid="41" grpId="0"/>
      <p:bldP spid="48" grpId="0" animBg="1"/>
      <p:bldP spid="49"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A0D1FE43-E864-47EF-95C4-018975D97741}"/>
              </a:ext>
            </a:extLst>
          </p:cNvPr>
          <p:cNvSpPr txBox="1">
            <a:spLocks/>
          </p:cNvSpPr>
          <p:nvPr/>
        </p:nvSpPr>
        <p:spPr>
          <a:xfrm flipH="1">
            <a:off x="2018297" y="1215309"/>
            <a:ext cx="9583023"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贯彻全面从严治党部署，把党的政治建设摆在首位</a:t>
            </a:r>
          </a:p>
        </p:txBody>
      </p:sp>
      <p:sp>
        <p:nvSpPr>
          <p:cNvPr id="6" name="Title 20">
            <a:extLst>
              <a:ext uri="{FF2B5EF4-FFF2-40B4-BE49-F238E27FC236}">
                <a16:creationId xmlns:a16="http://schemas.microsoft.com/office/drawing/2014/main" id="{9665C7D6-8FA5-4062-A89A-B99090C57243}"/>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03</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1" name="组合 30">
            <a:extLst>
              <a:ext uri="{FF2B5EF4-FFF2-40B4-BE49-F238E27FC236}">
                <a16:creationId xmlns:a16="http://schemas.microsoft.com/office/drawing/2014/main" id="{E4F8C724-E98B-4490-9A2C-E9084B504D6D}"/>
              </a:ext>
            </a:extLst>
          </p:cNvPr>
          <p:cNvGrpSpPr/>
          <p:nvPr/>
        </p:nvGrpSpPr>
        <p:grpSpPr>
          <a:xfrm>
            <a:off x="1475253" y="2028438"/>
            <a:ext cx="3436042" cy="3993895"/>
            <a:chOff x="1177416" y="1726095"/>
            <a:chExt cx="3436042" cy="3993895"/>
          </a:xfrm>
        </p:grpSpPr>
        <p:sp>
          <p:nvSpPr>
            <p:cNvPr id="36" name="Line 17">
              <a:extLst>
                <a:ext uri="{FF2B5EF4-FFF2-40B4-BE49-F238E27FC236}">
                  <a16:creationId xmlns:a16="http://schemas.microsoft.com/office/drawing/2014/main" id="{69BB204E-223F-40C0-AE46-B41D1CD7EF67}"/>
                </a:ext>
              </a:extLst>
            </p:cNvPr>
            <p:cNvSpPr>
              <a:spLocks noChangeShapeType="1"/>
            </p:cNvSpPr>
            <p:nvPr/>
          </p:nvSpPr>
          <p:spPr bwMode="auto">
            <a:xfrm>
              <a:off x="2896193" y="1726095"/>
              <a:ext cx="1" cy="3993895"/>
            </a:xfrm>
            <a:prstGeom prst="line">
              <a:avLst/>
            </a:prstGeom>
            <a:noFill/>
            <a:ln w="28575">
              <a:solidFill>
                <a:srgbClr val="CA0810">
                  <a:alpha val="50195"/>
                </a:srgbClr>
              </a:solidFill>
              <a:bevel/>
            </a:ln>
            <a:extLst>
              <a:ext uri="{909E8E84-426E-40DD-AFC4-6F175D3DCCD1}">
                <a14:hiddenFill xmlns:a14="http://schemas.microsoft.com/office/drawing/2010/main">
                  <a:noFill/>
                </a14:hiddenFill>
              </a:ext>
            </a:extLst>
          </p:spPr>
          <p:txBody>
            <a:bodyPr/>
            <a:lstStyle/>
            <a:p>
              <a:pPr defTabSz="1219170"/>
              <a:endParaRPr lang="zh-CN" altLang="en-US">
                <a:solidFill>
                  <a:prstClr val="black"/>
                </a:solidFill>
                <a:latin typeface="Calibri"/>
                <a:ea typeface="宋体" panose="02010600030101010101" pitchFamily="2" charset="-122"/>
              </a:endParaRPr>
            </a:p>
          </p:txBody>
        </p:sp>
        <p:sp>
          <p:nvSpPr>
            <p:cNvPr id="33" name="Oval 10">
              <a:extLst>
                <a:ext uri="{FF2B5EF4-FFF2-40B4-BE49-F238E27FC236}">
                  <a16:creationId xmlns:a16="http://schemas.microsoft.com/office/drawing/2014/main" id="{3D05AFE2-9682-4A14-9A86-7940081CB01F}"/>
                </a:ext>
              </a:extLst>
            </p:cNvPr>
            <p:cNvSpPr>
              <a:spLocks noChangeArrowheads="1"/>
            </p:cNvSpPr>
            <p:nvPr/>
          </p:nvSpPr>
          <p:spPr bwMode="auto">
            <a:xfrm>
              <a:off x="1375446" y="2190940"/>
              <a:ext cx="3039983" cy="3064204"/>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endParaRPr lang="zh-CN" altLang="zh-CN" sz="140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34" name="Oval 15">
              <a:extLst>
                <a:ext uri="{FF2B5EF4-FFF2-40B4-BE49-F238E27FC236}">
                  <a16:creationId xmlns:a16="http://schemas.microsoft.com/office/drawing/2014/main" id="{99F54E0E-750A-4D6D-B495-8E564315EA70}"/>
                </a:ext>
              </a:extLst>
            </p:cNvPr>
            <p:cNvSpPr>
              <a:spLocks noChangeArrowheads="1"/>
            </p:cNvSpPr>
            <p:nvPr/>
          </p:nvSpPr>
          <p:spPr bwMode="auto">
            <a:xfrm>
              <a:off x="1177416" y="1987618"/>
              <a:ext cx="3436042" cy="3470849"/>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endParaRPr lang="zh-CN" altLang="zh-CN" sz="1400">
                <a:solidFill>
                  <a:srgbClr val="000000"/>
                </a:solidFill>
                <a:latin typeface="微软雅黑" panose="020B0503020204020204" charset="-122"/>
                <a:ea typeface="微软雅黑" panose="020B0503020204020204" charset="-122"/>
                <a:sym typeface="Arial" panose="020B0604020202020204" pitchFamily="34" charset="0"/>
              </a:endParaRPr>
            </a:p>
          </p:txBody>
        </p:sp>
      </p:grpSp>
      <p:sp>
        <p:nvSpPr>
          <p:cNvPr id="37" name="Oval 12">
            <a:extLst>
              <a:ext uri="{FF2B5EF4-FFF2-40B4-BE49-F238E27FC236}">
                <a16:creationId xmlns:a16="http://schemas.microsoft.com/office/drawing/2014/main" id="{79548B40-7676-42F3-820D-360975DD39E6}"/>
              </a:ext>
            </a:extLst>
          </p:cNvPr>
          <p:cNvSpPr>
            <a:spLocks noChangeArrowheads="1"/>
          </p:cNvSpPr>
          <p:nvPr/>
        </p:nvSpPr>
        <p:spPr bwMode="auto">
          <a:xfrm>
            <a:off x="1922921" y="2729322"/>
            <a:ext cx="2540704" cy="2592127"/>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38" name="Oval 14">
            <a:extLst>
              <a:ext uri="{FF2B5EF4-FFF2-40B4-BE49-F238E27FC236}">
                <a16:creationId xmlns:a16="http://schemas.microsoft.com/office/drawing/2014/main" id="{00A1977A-52C9-4F3F-9F4A-4B31F9AF8ACB}"/>
              </a:ext>
            </a:extLst>
          </p:cNvPr>
          <p:cNvSpPr>
            <a:spLocks noChangeArrowheads="1"/>
          </p:cNvSpPr>
          <p:nvPr/>
        </p:nvSpPr>
        <p:spPr bwMode="auto">
          <a:xfrm>
            <a:off x="2447713" y="3263781"/>
            <a:ext cx="1491120" cy="1523209"/>
          </a:xfrm>
          <a:prstGeom prst="ellipse">
            <a:avLst/>
          </a:prstGeom>
          <a:solidFill>
            <a:srgbClr val="C7000B"/>
          </a:soli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a:endParaRPr lang="zh-CN" altLang="en-US" sz="20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39" name="文本5">
            <a:extLst>
              <a:ext uri="{FF2B5EF4-FFF2-40B4-BE49-F238E27FC236}">
                <a16:creationId xmlns:a16="http://schemas.microsoft.com/office/drawing/2014/main" id="{0D8CA084-07D4-457C-A8C6-0768FD1D5E24}"/>
              </a:ext>
            </a:extLst>
          </p:cNvPr>
          <p:cNvSpPr>
            <a:spLocks noChangeArrowheads="1"/>
          </p:cNvSpPr>
          <p:nvPr/>
        </p:nvSpPr>
        <p:spPr bwMode="auto">
          <a:xfrm>
            <a:off x="4263524" y="5120253"/>
            <a:ext cx="6801910"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多措并举推进机关建设，加大巡视整改力度，支持中央纪委驻政协机关纪检组监督执纪问责，营造良好政治生态</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0" name="文本4">
            <a:extLst>
              <a:ext uri="{FF2B5EF4-FFF2-40B4-BE49-F238E27FC236}">
                <a16:creationId xmlns:a16="http://schemas.microsoft.com/office/drawing/2014/main" id="{3971A6DD-E7FD-4B2D-8F0C-76327E4FB22A}"/>
              </a:ext>
            </a:extLst>
          </p:cNvPr>
          <p:cNvSpPr>
            <a:spLocks noChangeArrowheads="1"/>
          </p:cNvSpPr>
          <p:nvPr/>
        </p:nvSpPr>
        <p:spPr bwMode="auto">
          <a:xfrm>
            <a:off x="5007216" y="4441424"/>
            <a:ext cx="5511501"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依章程撤销令计划、苏荣、孙怀山等</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38</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人全国政协委员资格</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1" name="文本3">
            <a:extLst>
              <a:ext uri="{FF2B5EF4-FFF2-40B4-BE49-F238E27FC236}">
                <a16:creationId xmlns:a16="http://schemas.microsoft.com/office/drawing/2014/main" id="{3D253C6C-E9DD-465D-B859-FDA4F74640B9}"/>
              </a:ext>
            </a:extLst>
          </p:cNvPr>
          <p:cNvSpPr>
            <a:spLocks noChangeArrowheads="1"/>
          </p:cNvSpPr>
          <p:nvPr/>
        </p:nvSpPr>
        <p:spPr bwMode="auto">
          <a:xfrm>
            <a:off x="5133888" y="3358817"/>
            <a:ext cx="6019371"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制定贯彻中央八项规定精神具体措施，设立大会会风会纪督查组，严格规范履职活动，严肃会纪，改进会风文风</a:t>
            </a:r>
          </a:p>
        </p:txBody>
      </p:sp>
      <p:sp>
        <p:nvSpPr>
          <p:cNvPr id="42" name="文本2">
            <a:extLst>
              <a:ext uri="{FF2B5EF4-FFF2-40B4-BE49-F238E27FC236}">
                <a16:creationId xmlns:a16="http://schemas.microsoft.com/office/drawing/2014/main" id="{0DE14716-9D11-4B6C-92DE-DD6310B99088}"/>
              </a:ext>
            </a:extLst>
          </p:cNvPr>
          <p:cNvSpPr>
            <a:spLocks noChangeArrowheads="1"/>
          </p:cNvSpPr>
          <p:nvPr/>
        </p:nvSpPr>
        <p:spPr bwMode="auto">
          <a:xfrm>
            <a:off x="4683652" y="2547036"/>
            <a:ext cx="6469607"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按照懂政协、会协商、善议政和守纪律、讲规矩、重品行要求，抓好政协委员队伍建设</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举办委员特别是新任委员学习研讨班、报告会等</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32</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次，</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1</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万余人次参加</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3" name="文本1">
            <a:extLst>
              <a:ext uri="{FF2B5EF4-FFF2-40B4-BE49-F238E27FC236}">
                <a16:creationId xmlns:a16="http://schemas.microsoft.com/office/drawing/2014/main" id="{E7590352-F547-405E-B2A8-F7FE98C8CFBE}"/>
              </a:ext>
            </a:extLst>
          </p:cNvPr>
          <p:cNvSpPr>
            <a:spLocks noChangeArrowheads="1"/>
          </p:cNvSpPr>
          <p:nvPr/>
        </p:nvSpPr>
        <p:spPr bwMode="auto">
          <a:xfrm>
            <a:off x="3495020" y="1820548"/>
            <a:ext cx="7658245"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rPr>
              <a:t>完善全国政协党的领导体制，在</a:t>
            </a:r>
            <a:r>
              <a:rPr lang="en-US" altLang="zh-CN" sz="1400" b="1" dirty="0">
                <a:solidFill>
                  <a:schemeClr val="tx1">
                    <a:lumMod val="75000"/>
                    <a:lumOff val="25000"/>
                  </a:schemeClr>
                </a:solidFill>
                <a:latin typeface="微软雅黑" panose="020B0503020204020204" charset="-122"/>
                <a:ea typeface="微软雅黑" panose="020B0503020204020204" charset="-122"/>
              </a:rPr>
              <a:t>9</a:t>
            </a:r>
            <a:r>
              <a:rPr lang="zh-CN" altLang="en-US" sz="1400" b="1" dirty="0">
                <a:solidFill>
                  <a:schemeClr val="tx1">
                    <a:lumMod val="75000"/>
                    <a:lumOff val="25000"/>
                  </a:schemeClr>
                </a:solidFill>
                <a:latin typeface="微软雅黑" panose="020B0503020204020204" charset="-122"/>
                <a:ea typeface="微软雅黑" panose="020B0503020204020204" charset="-122"/>
              </a:rPr>
              <a:t>个专门委员会设立分党组，加强政协党组对机关党组和各</a:t>
            </a:r>
            <a:endParaRPr lang="en-US" altLang="zh-CN" sz="1400" b="1" dirty="0">
              <a:solidFill>
                <a:schemeClr val="tx1">
                  <a:lumMod val="75000"/>
                  <a:lumOff val="25000"/>
                </a:schemeClr>
              </a:solidFill>
              <a:latin typeface="微软雅黑" panose="020B0503020204020204" charset="-122"/>
              <a:ea typeface="微软雅黑" panose="020B0503020204020204" charset="-122"/>
            </a:endParaRPr>
          </a:p>
          <a:p>
            <a:pPr defTabSz="1219170">
              <a:lnSpc>
                <a:spcPct val="150000"/>
              </a:lnSpc>
            </a:pPr>
            <a:r>
              <a:rPr lang="en-US" altLang="zh-CN" sz="1400" b="1" dirty="0">
                <a:solidFill>
                  <a:schemeClr val="tx1">
                    <a:lumMod val="75000"/>
                    <a:lumOff val="25000"/>
                  </a:schemeClr>
                </a:solidFill>
                <a:latin typeface="微软雅黑" panose="020B0503020204020204" charset="-122"/>
                <a:ea typeface="微软雅黑" panose="020B0503020204020204" charset="-122"/>
              </a:rPr>
              <a:t>      </a:t>
            </a:r>
            <a:r>
              <a:rPr lang="zh-CN" altLang="en-US" sz="1400" b="1" dirty="0">
                <a:solidFill>
                  <a:schemeClr val="tx1">
                    <a:lumMod val="75000"/>
                    <a:lumOff val="25000"/>
                  </a:schemeClr>
                </a:solidFill>
                <a:latin typeface="微软雅黑" panose="020B0503020204020204" charset="-122"/>
                <a:ea typeface="微软雅黑" panose="020B0503020204020204" charset="-122"/>
              </a:rPr>
              <a:t>分党组的领导，从组织体系、制度机制上确保了中共中央集中统一领导在政协的贯彻落实。</a:t>
            </a:r>
          </a:p>
        </p:txBody>
      </p:sp>
      <p:sp>
        <p:nvSpPr>
          <p:cNvPr id="44" name="Oval 20">
            <a:extLst>
              <a:ext uri="{FF2B5EF4-FFF2-40B4-BE49-F238E27FC236}">
                <a16:creationId xmlns:a16="http://schemas.microsoft.com/office/drawing/2014/main" id="{1F335FC4-B137-4F16-A48F-3AA403616F4A}"/>
              </a:ext>
            </a:extLst>
          </p:cNvPr>
          <p:cNvSpPr>
            <a:spLocks noChangeArrowheads="1"/>
          </p:cNvSpPr>
          <p:nvPr/>
        </p:nvSpPr>
        <p:spPr bwMode="auto">
          <a:xfrm>
            <a:off x="3033966" y="1997507"/>
            <a:ext cx="300991" cy="300991"/>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nvGrpSpPr>
          <p:cNvPr id="45" name="圆圈2">
            <a:extLst>
              <a:ext uri="{FF2B5EF4-FFF2-40B4-BE49-F238E27FC236}">
                <a16:creationId xmlns:a16="http://schemas.microsoft.com/office/drawing/2014/main" id="{26E50859-02A7-48AF-A393-759DB5A72566}"/>
              </a:ext>
            </a:extLst>
          </p:cNvPr>
          <p:cNvGrpSpPr/>
          <p:nvPr/>
        </p:nvGrpSpPr>
        <p:grpSpPr bwMode="auto">
          <a:xfrm>
            <a:off x="4221578" y="2608951"/>
            <a:ext cx="363773" cy="363773"/>
            <a:chOff x="0" y="0"/>
            <a:chExt cx="262" cy="262"/>
          </a:xfrm>
        </p:grpSpPr>
        <p:sp>
          <p:nvSpPr>
            <p:cNvPr id="46" name="Oval 28">
              <a:extLst>
                <a:ext uri="{FF2B5EF4-FFF2-40B4-BE49-F238E27FC236}">
                  <a16:creationId xmlns:a16="http://schemas.microsoft.com/office/drawing/2014/main" id="{82F9E8A3-D968-41DE-B031-45820F52E0B7}"/>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7" name="Oval 29">
              <a:extLst>
                <a:ext uri="{FF2B5EF4-FFF2-40B4-BE49-F238E27FC236}">
                  <a16:creationId xmlns:a16="http://schemas.microsoft.com/office/drawing/2014/main" id="{CE0E3971-1BC4-4E15-8414-1D54C7E72FB8}"/>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48" name="圆圈3">
            <a:extLst>
              <a:ext uri="{FF2B5EF4-FFF2-40B4-BE49-F238E27FC236}">
                <a16:creationId xmlns:a16="http://schemas.microsoft.com/office/drawing/2014/main" id="{E8C54EC9-75C3-4C94-86AD-08AA25036017}"/>
              </a:ext>
            </a:extLst>
          </p:cNvPr>
          <p:cNvGrpSpPr/>
          <p:nvPr/>
        </p:nvGrpSpPr>
        <p:grpSpPr bwMode="auto">
          <a:xfrm>
            <a:off x="4699352" y="3491637"/>
            <a:ext cx="363773" cy="363775"/>
            <a:chOff x="0" y="0"/>
            <a:chExt cx="262" cy="262"/>
          </a:xfrm>
        </p:grpSpPr>
        <p:sp>
          <p:nvSpPr>
            <p:cNvPr id="49" name="Oval 31">
              <a:extLst>
                <a:ext uri="{FF2B5EF4-FFF2-40B4-BE49-F238E27FC236}">
                  <a16:creationId xmlns:a16="http://schemas.microsoft.com/office/drawing/2014/main" id="{6DD5F6EE-84FE-44E0-896A-014F65A8277A}"/>
                </a:ext>
              </a:extLst>
            </p:cNvPr>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0" name="Oval 32">
              <a:extLst>
                <a:ext uri="{FF2B5EF4-FFF2-40B4-BE49-F238E27FC236}">
                  <a16:creationId xmlns:a16="http://schemas.microsoft.com/office/drawing/2014/main" id="{2A85304F-0056-4C64-BBA4-2A0840E94FB9}"/>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51" name="圆圈4">
            <a:extLst>
              <a:ext uri="{FF2B5EF4-FFF2-40B4-BE49-F238E27FC236}">
                <a16:creationId xmlns:a16="http://schemas.microsoft.com/office/drawing/2014/main" id="{B54BD3BD-C553-4F00-B42F-A92671E2EF54}"/>
              </a:ext>
            </a:extLst>
          </p:cNvPr>
          <p:cNvGrpSpPr/>
          <p:nvPr/>
        </p:nvGrpSpPr>
        <p:grpSpPr bwMode="auto">
          <a:xfrm>
            <a:off x="4632013" y="4447286"/>
            <a:ext cx="361869" cy="361869"/>
            <a:chOff x="0" y="0"/>
            <a:chExt cx="262" cy="262"/>
          </a:xfrm>
        </p:grpSpPr>
        <p:sp>
          <p:nvSpPr>
            <p:cNvPr id="52" name="Oval 34">
              <a:extLst>
                <a:ext uri="{FF2B5EF4-FFF2-40B4-BE49-F238E27FC236}">
                  <a16:creationId xmlns:a16="http://schemas.microsoft.com/office/drawing/2014/main" id="{98CA24D8-E8C6-47DC-9D28-223A419D49CF}"/>
                </a:ext>
              </a:extLst>
            </p:cNvPr>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3" name="Oval 35">
              <a:extLst>
                <a:ext uri="{FF2B5EF4-FFF2-40B4-BE49-F238E27FC236}">
                  <a16:creationId xmlns:a16="http://schemas.microsoft.com/office/drawing/2014/main" id="{A7ED7AC8-43CD-4A70-B7F9-D7341BD9025B}"/>
                </a:ext>
              </a:extLst>
            </p:cNvPr>
            <p:cNvSpPr>
              <a:spLocks noChangeArrowheads="1"/>
            </p:cNvSpPr>
            <p:nvPr/>
          </p:nvSpPr>
          <p:spPr bwMode="auto">
            <a:xfrm>
              <a:off x="23"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54" name="圆圈5">
            <a:extLst>
              <a:ext uri="{FF2B5EF4-FFF2-40B4-BE49-F238E27FC236}">
                <a16:creationId xmlns:a16="http://schemas.microsoft.com/office/drawing/2014/main" id="{80393AA2-CE7A-4AE3-ACEA-6D0ED4099338}"/>
              </a:ext>
            </a:extLst>
          </p:cNvPr>
          <p:cNvGrpSpPr/>
          <p:nvPr/>
        </p:nvGrpSpPr>
        <p:grpSpPr bwMode="auto">
          <a:xfrm>
            <a:off x="3987574" y="5256363"/>
            <a:ext cx="361869" cy="363773"/>
            <a:chOff x="0" y="0"/>
            <a:chExt cx="262" cy="262"/>
          </a:xfrm>
        </p:grpSpPr>
        <p:sp>
          <p:nvSpPr>
            <p:cNvPr id="55" name="Oval 37">
              <a:extLst>
                <a:ext uri="{FF2B5EF4-FFF2-40B4-BE49-F238E27FC236}">
                  <a16:creationId xmlns:a16="http://schemas.microsoft.com/office/drawing/2014/main" id="{E711D0A4-36FD-4646-9A6B-7B399F062A70}"/>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6" name="Oval 38">
              <a:extLst>
                <a:ext uri="{FF2B5EF4-FFF2-40B4-BE49-F238E27FC236}">
                  <a16:creationId xmlns:a16="http://schemas.microsoft.com/office/drawing/2014/main" id="{E30D7931-5BE1-4CE7-9400-84631B779E1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sp>
        <p:nvSpPr>
          <p:cNvPr id="58" name="文本5">
            <a:extLst>
              <a:ext uri="{FF2B5EF4-FFF2-40B4-BE49-F238E27FC236}">
                <a16:creationId xmlns:a16="http://schemas.microsoft.com/office/drawing/2014/main" id="{913D12DF-20CA-4AEC-BC42-E1AA5E122A83}"/>
              </a:ext>
            </a:extLst>
          </p:cNvPr>
          <p:cNvSpPr>
            <a:spLocks noChangeArrowheads="1"/>
          </p:cNvSpPr>
          <p:nvPr/>
        </p:nvSpPr>
        <p:spPr bwMode="auto">
          <a:xfrm>
            <a:off x="3375415" y="5794257"/>
            <a:ext cx="8225898"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召开地方政协工作经验交流会、地方政协秘书长座谈会，确保中共中央决策部署和对政协工作要求落实</a:t>
            </a:r>
          </a:p>
        </p:txBody>
      </p:sp>
      <p:grpSp>
        <p:nvGrpSpPr>
          <p:cNvPr id="59" name="圆圈5">
            <a:extLst>
              <a:ext uri="{FF2B5EF4-FFF2-40B4-BE49-F238E27FC236}">
                <a16:creationId xmlns:a16="http://schemas.microsoft.com/office/drawing/2014/main" id="{BB4ECA73-FA21-4FD8-8820-C3F50146BC37}"/>
              </a:ext>
            </a:extLst>
          </p:cNvPr>
          <p:cNvGrpSpPr/>
          <p:nvPr/>
        </p:nvGrpSpPr>
        <p:grpSpPr bwMode="auto">
          <a:xfrm>
            <a:off x="3011642" y="5782978"/>
            <a:ext cx="361869" cy="363773"/>
            <a:chOff x="0" y="0"/>
            <a:chExt cx="262" cy="262"/>
          </a:xfrm>
        </p:grpSpPr>
        <p:sp>
          <p:nvSpPr>
            <p:cNvPr id="60" name="Oval 37">
              <a:extLst>
                <a:ext uri="{FF2B5EF4-FFF2-40B4-BE49-F238E27FC236}">
                  <a16:creationId xmlns:a16="http://schemas.microsoft.com/office/drawing/2014/main" id="{578B3998-9BEB-44BE-A489-E68D0E30342E}"/>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61" name="Oval 38">
              <a:extLst>
                <a:ext uri="{FF2B5EF4-FFF2-40B4-BE49-F238E27FC236}">
                  <a16:creationId xmlns:a16="http://schemas.microsoft.com/office/drawing/2014/main" id="{4793D10C-A9DE-454A-A99C-AD68C8E90D9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spTree>
    <p:extLst>
      <p:ext uri="{BB962C8B-B14F-4D97-AF65-F5344CB8AC3E}">
        <p14:creationId xmlns:p14="http://schemas.microsoft.com/office/powerpoint/2010/main" val="44413096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250" fill="hold"/>
                                        <p:tgtEl>
                                          <p:spTgt spid="31"/>
                                        </p:tgtEl>
                                        <p:attrNameLst>
                                          <p:attrName>ppt_w</p:attrName>
                                        </p:attrNameLst>
                                      </p:cBhvr>
                                      <p:tavLst>
                                        <p:tav tm="0">
                                          <p:val>
                                            <p:fltVal val="0"/>
                                          </p:val>
                                        </p:tav>
                                        <p:tav tm="100000">
                                          <p:val>
                                            <p:strVal val="#ppt_w"/>
                                          </p:val>
                                        </p:tav>
                                      </p:tavLst>
                                    </p:anim>
                                    <p:anim calcmode="lin" valueType="num">
                                      <p:cBhvr>
                                        <p:cTn id="20" dur="250" fill="hold"/>
                                        <p:tgtEl>
                                          <p:spTgt spid="31"/>
                                        </p:tgtEl>
                                        <p:attrNameLst>
                                          <p:attrName>ppt_h</p:attrName>
                                        </p:attrNameLst>
                                      </p:cBhvr>
                                      <p:tavLst>
                                        <p:tav tm="0">
                                          <p:val>
                                            <p:fltVal val="0"/>
                                          </p:val>
                                        </p:tav>
                                        <p:tav tm="100000">
                                          <p:val>
                                            <p:strVal val="#ppt_h"/>
                                          </p:val>
                                        </p:tav>
                                      </p:tavLst>
                                    </p:anim>
                                    <p:animEffect transition="in" filter="fade">
                                      <p:cBhvr>
                                        <p:cTn id="21" dur="250"/>
                                        <p:tgtEl>
                                          <p:spTgt spid="31"/>
                                        </p:tgtEl>
                                      </p:cBhvr>
                                    </p:animEffect>
                                  </p:childTnLst>
                                </p:cTn>
                              </p:par>
                              <p:par>
                                <p:cTn id="22" presetID="6" presetClass="emph" presetSubtype="0" decel="100000" fill="hold" nodeType="withEffect">
                                  <p:stCondLst>
                                    <p:cond delay="200"/>
                                  </p:stCondLst>
                                  <p:childTnLst>
                                    <p:animScale>
                                      <p:cBhvr>
                                        <p:cTn id="23" dur="250" fill="hold"/>
                                        <p:tgtEl>
                                          <p:spTgt spid="31"/>
                                        </p:tgtEl>
                                      </p:cBhvr>
                                      <p:by x="120000" y="120000"/>
                                    </p:animScale>
                                  </p:childTnLst>
                                </p:cTn>
                              </p:par>
                              <p:par>
                                <p:cTn id="24" presetID="6" presetClass="emph" presetSubtype="0" decel="100000" fill="hold" nodeType="withEffect">
                                  <p:stCondLst>
                                    <p:cond delay="400"/>
                                  </p:stCondLst>
                                  <p:childTnLst>
                                    <p:animScale>
                                      <p:cBhvr>
                                        <p:cTn id="25" dur="250" fill="hold"/>
                                        <p:tgtEl>
                                          <p:spTgt spid="31"/>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250" fill="hold"/>
                                        <p:tgtEl>
                                          <p:spTgt spid="37"/>
                                        </p:tgtEl>
                                        <p:attrNameLst>
                                          <p:attrName>ppt_w</p:attrName>
                                        </p:attrNameLst>
                                      </p:cBhvr>
                                      <p:tavLst>
                                        <p:tav tm="0">
                                          <p:val>
                                            <p:fltVal val="0"/>
                                          </p:val>
                                        </p:tav>
                                        <p:tav tm="100000">
                                          <p:val>
                                            <p:strVal val="#ppt_w"/>
                                          </p:val>
                                        </p:tav>
                                      </p:tavLst>
                                    </p:anim>
                                    <p:anim calcmode="lin" valueType="num">
                                      <p:cBhvr>
                                        <p:cTn id="29" dur="250" fill="hold"/>
                                        <p:tgtEl>
                                          <p:spTgt spid="37"/>
                                        </p:tgtEl>
                                        <p:attrNameLst>
                                          <p:attrName>ppt_h</p:attrName>
                                        </p:attrNameLst>
                                      </p:cBhvr>
                                      <p:tavLst>
                                        <p:tav tm="0">
                                          <p:val>
                                            <p:fltVal val="0"/>
                                          </p:val>
                                        </p:tav>
                                        <p:tav tm="100000">
                                          <p:val>
                                            <p:strVal val="#ppt_h"/>
                                          </p:val>
                                        </p:tav>
                                      </p:tavLst>
                                    </p:anim>
                                    <p:animEffect transition="in" filter="fade">
                                      <p:cBhvr>
                                        <p:cTn id="30" dur="250"/>
                                        <p:tgtEl>
                                          <p:spTgt spid="37"/>
                                        </p:tgtEl>
                                      </p:cBhvr>
                                    </p:animEffect>
                                  </p:childTnLst>
                                </p:cTn>
                              </p:par>
                              <p:par>
                                <p:cTn id="31" presetID="6" presetClass="emph" presetSubtype="0" decel="100000" fill="hold" grpId="1" nodeType="withEffect">
                                  <p:stCondLst>
                                    <p:cond delay="600"/>
                                  </p:stCondLst>
                                  <p:childTnLst>
                                    <p:animScale>
                                      <p:cBhvr>
                                        <p:cTn id="32" dur="250" fill="hold"/>
                                        <p:tgtEl>
                                          <p:spTgt spid="37"/>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37"/>
                                        </p:tgtEl>
                                      </p:cBhvr>
                                      <p:by x="83000" y="83000"/>
                                    </p:animScale>
                                  </p:childTnLst>
                                </p:cTn>
                              </p:par>
                              <p:par>
                                <p:cTn id="35" presetID="53" presetClass="entr" presetSubtype="16" fill="hold" grpId="0" nodeType="withEffect">
                                  <p:stCondLst>
                                    <p:cond delay="6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250" fill="hold"/>
                                        <p:tgtEl>
                                          <p:spTgt spid="38"/>
                                        </p:tgtEl>
                                        <p:attrNameLst>
                                          <p:attrName>ppt_w</p:attrName>
                                        </p:attrNameLst>
                                      </p:cBhvr>
                                      <p:tavLst>
                                        <p:tav tm="0">
                                          <p:val>
                                            <p:fltVal val="0"/>
                                          </p:val>
                                        </p:tav>
                                        <p:tav tm="100000">
                                          <p:val>
                                            <p:strVal val="#ppt_w"/>
                                          </p:val>
                                        </p:tav>
                                      </p:tavLst>
                                    </p:anim>
                                    <p:anim calcmode="lin" valueType="num">
                                      <p:cBhvr>
                                        <p:cTn id="38" dur="250" fill="hold"/>
                                        <p:tgtEl>
                                          <p:spTgt spid="38"/>
                                        </p:tgtEl>
                                        <p:attrNameLst>
                                          <p:attrName>ppt_h</p:attrName>
                                        </p:attrNameLst>
                                      </p:cBhvr>
                                      <p:tavLst>
                                        <p:tav tm="0">
                                          <p:val>
                                            <p:fltVal val="0"/>
                                          </p:val>
                                        </p:tav>
                                        <p:tav tm="100000">
                                          <p:val>
                                            <p:strVal val="#ppt_h"/>
                                          </p:val>
                                        </p:tav>
                                      </p:tavLst>
                                    </p:anim>
                                    <p:animEffect transition="in" filter="fade">
                                      <p:cBhvr>
                                        <p:cTn id="39" dur="250"/>
                                        <p:tgtEl>
                                          <p:spTgt spid="38"/>
                                        </p:tgtEl>
                                      </p:cBhvr>
                                    </p:animEffect>
                                  </p:childTnLst>
                                </p:cTn>
                              </p:par>
                              <p:par>
                                <p:cTn id="40" presetID="6" presetClass="emph" presetSubtype="0" decel="100000" fill="hold" grpId="1" nodeType="withEffect">
                                  <p:stCondLst>
                                    <p:cond delay="800"/>
                                  </p:stCondLst>
                                  <p:childTnLst>
                                    <p:animScale>
                                      <p:cBhvr>
                                        <p:cTn id="41" dur="250" fill="hold"/>
                                        <p:tgtEl>
                                          <p:spTgt spid="38"/>
                                        </p:tgtEl>
                                      </p:cBhvr>
                                      <p:by x="120000" y="120000"/>
                                    </p:animScale>
                                  </p:childTnLst>
                                </p:cTn>
                              </p:par>
                              <p:par>
                                <p:cTn id="42" presetID="6" presetClass="emph" presetSubtype="0" decel="100000" fill="hold" grpId="2" nodeType="withEffect">
                                  <p:stCondLst>
                                    <p:cond delay="1000"/>
                                  </p:stCondLst>
                                  <p:childTnLst>
                                    <p:animScale>
                                      <p:cBhvr>
                                        <p:cTn id="43" dur="250" fill="hold"/>
                                        <p:tgtEl>
                                          <p:spTgt spid="38"/>
                                        </p:tgtEl>
                                      </p:cBhvr>
                                      <p:by x="83000" y="83000"/>
                                    </p:animScale>
                                  </p:childTnLst>
                                </p:cTn>
                              </p:par>
                            </p:childTnLst>
                          </p:cTn>
                        </p:par>
                        <p:par>
                          <p:cTn id="44" fill="hold">
                            <p:stCondLst>
                              <p:cond delay="2250"/>
                            </p:stCondLst>
                            <p:childTnLst>
                              <p:par>
                                <p:cTn id="45" presetID="53" presetClass="entr" presetSubtype="16"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nodeType="withEffect">
                                  <p:stCondLst>
                                    <p:cond delay="15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nodeType="withEffect">
                                  <p:stCondLst>
                                    <p:cond delay="30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nodeType="withEffect">
                                  <p:stCondLst>
                                    <p:cond delay="45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nodeType="withEffect">
                                  <p:stCondLst>
                                    <p:cond delay="6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nodeType="withEffect">
                                  <p:stCondLst>
                                    <p:cond delay="75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1+#ppt_w/2"/>
                                          </p:val>
                                        </p:tav>
                                        <p:tav tm="100000">
                                          <p:val>
                                            <p:strVal val="#ppt_x"/>
                                          </p:val>
                                        </p:tav>
                                      </p:tavLst>
                                    </p:anim>
                                    <p:anim calcmode="lin" valueType="num">
                                      <p:cBhvr additive="base">
                                        <p:cTn id="79" dur="500" fill="hold"/>
                                        <p:tgtEl>
                                          <p:spTgt spid="4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3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fill="hold"/>
                                        <p:tgtEl>
                                          <p:spTgt spid="41"/>
                                        </p:tgtEl>
                                        <p:attrNameLst>
                                          <p:attrName>ppt_x</p:attrName>
                                        </p:attrNameLst>
                                      </p:cBhvr>
                                      <p:tavLst>
                                        <p:tav tm="0">
                                          <p:val>
                                            <p:strVal val="1+#ppt_w/2"/>
                                          </p:val>
                                        </p:tav>
                                        <p:tav tm="100000">
                                          <p:val>
                                            <p:strVal val="#ppt_x"/>
                                          </p:val>
                                        </p:tav>
                                      </p:tavLst>
                                    </p:anim>
                                    <p:anim calcmode="lin" valueType="num">
                                      <p:cBhvr additive="base">
                                        <p:cTn id="87" dur="500" fill="hold"/>
                                        <p:tgtEl>
                                          <p:spTgt spid="4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45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500" fill="hold"/>
                                        <p:tgtEl>
                                          <p:spTgt spid="40"/>
                                        </p:tgtEl>
                                        <p:attrNameLst>
                                          <p:attrName>ppt_x</p:attrName>
                                        </p:attrNameLst>
                                      </p:cBhvr>
                                      <p:tavLst>
                                        <p:tav tm="0">
                                          <p:val>
                                            <p:strVal val="1+#ppt_w/2"/>
                                          </p:val>
                                        </p:tav>
                                        <p:tav tm="100000">
                                          <p:val>
                                            <p:strVal val="#ppt_x"/>
                                          </p:val>
                                        </p:tav>
                                      </p:tavLst>
                                    </p:anim>
                                    <p:anim calcmode="lin" valueType="num">
                                      <p:cBhvr additive="base">
                                        <p:cTn id="91" dur="500" fill="hold"/>
                                        <p:tgtEl>
                                          <p:spTgt spid="40"/>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1+#ppt_w/2"/>
                                          </p:val>
                                        </p:tav>
                                        <p:tav tm="100000">
                                          <p:val>
                                            <p:strVal val="#ppt_x"/>
                                          </p:val>
                                        </p:tav>
                                      </p:tavLst>
                                    </p:anim>
                                    <p:anim calcmode="lin" valueType="num">
                                      <p:cBhvr additive="base">
                                        <p:cTn id="95" dur="500" fill="hold"/>
                                        <p:tgtEl>
                                          <p:spTgt spid="3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100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fill="hold"/>
                                        <p:tgtEl>
                                          <p:spTgt spid="58"/>
                                        </p:tgtEl>
                                        <p:attrNameLst>
                                          <p:attrName>ppt_x</p:attrName>
                                        </p:attrNameLst>
                                      </p:cBhvr>
                                      <p:tavLst>
                                        <p:tav tm="0">
                                          <p:val>
                                            <p:strVal val="1+#ppt_w/2"/>
                                          </p:val>
                                        </p:tav>
                                        <p:tav tm="100000">
                                          <p:val>
                                            <p:strVal val="#ppt_x"/>
                                          </p:val>
                                        </p:tav>
                                      </p:tavLst>
                                    </p:anim>
                                    <p:anim calcmode="lin" valueType="num">
                                      <p:cBhvr additive="base">
                                        <p:cTn id="9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7" grpId="0" bldLvl="0" animBg="1"/>
      <p:bldP spid="37" grpId="1" bldLvl="0" animBg="1"/>
      <p:bldP spid="37" grpId="2" bldLvl="0" animBg="1"/>
      <p:bldP spid="38" grpId="0" bldLvl="0" animBg="1"/>
      <p:bldP spid="38" grpId="1" bldLvl="0" animBg="1"/>
      <p:bldP spid="38" grpId="2" bldLvl="0" animBg="1"/>
      <p:bldP spid="39" grpId="0"/>
      <p:bldP spid="40" grpId="0"/>
      <p:bldP spid="41" grpId="0"/>
      <p:bldP spid="42" grpId="0"/>
      <p:bldP spid="43" grpId="0"/>
      <p:bldP spid="44"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文本框 3">
            <a:extLst>
              <a:ext uri="{FF2B5EF4-FFF2-40B4-BE49-F238E27FC236}">
                <a16:creationId xmlns:a16="http://schemas.microsoft.com/office/drawing/2014/main" id="{0DC3E33C-48C8-455F-A29F-7F255CF35A1A}"/>
              </a:ext>
            </a:extLst>
          </p:cNvPr>
          <p:cNvSpPr txBox="1"/>
          <p:nvPr/>
        </p:nvSpPr>
        <p:spPr>
          <a:xfrm>
            <a:off x="0" y="1162556"/>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★总结成绩，寻找不足★</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7AC77DCA-2A14-4088-AB24-AD0D798784EC}"/>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grpSp>
        <p:nvGrpSpPr>
          <p:cNvPr id="8" name="işľïḍé">
            <a:extLst>
              <a:ext uri="{FF2B5EF4-FFF2-40B4-BE49-F238E27FC236}">
                <a16:creationId xmlns:a16="http://schemas.microsoft.com/office/drawing/2014/main" id="{C63DF8F4-F8E3-4D39-BF4A-BD03C0D15FC4}"/>
              </a:ext>
            </a:extLst>
          </p:cNvPr>
          <p:cNvGrpSpPr/>
          <p:nvPr/>
        </p:nvGrpSpPr>
        <p:grpSpPr>
          <a:xfrm>
            <a:off x="7435515" y="3204517"/>
            <a:ext cx="3593658" cy="3153169"/>
            <a:chOff x="19005550" y="6627813"/>
            <a:chExt cx="10993437" cy="9525001"/>
          </a:xfrm>
        </p:grpSpPr>
        <p:sp>
          <p:nvSpPr>
            <p:cNvPr id="9" name="iṣ1iḓê">
              <a:extLst>
                <a:ext uri="{FF2B5EF4-FFF2-40B4-BE49-F238E27FC236}">
                  <a16:creationId xmlns:a16="http://schemas.microsoft.com/office/drawing/2014/main" id="{C944AB95-6F14-4701-8C6C-B2C173156377}"/>
                </a:ext>
              </a:extLst>
            </p:cNvPr>
            <p:cNvSpPr>
              <a:spLocks/>
            </p:cNvSpPr>
            <p:nvPr/>
          </p:nvSpPr>
          <p:spPr bwMode="auto">
            <a:xfrm>
              <a:off x="20461288" y="6627813"/>
              <a:ext cx="8264525" cy="5224463"/>
            </a:xfrm>
            <a:prstGeom prst="rect">
              <a:avLst/>
            </a:prstGeom>
            <a:solidFill>
              <a:srgbClr val="C7000B"/>
            </a:solidFill>
            <a:ln w="9525">
              <a:solidFill>
                <a:srgbClr val="C7000B"/>
              </a:solidFill>
              <a:miter lim="800000"/>
              <a:headEnd/>
              <a:tailEnd/>
            </a:ln>
          </p:spPr>
          <p:txBody>
            <a:bodyPr anchor="ctr"/>
            <a:lstStyle/>
            <a:p>
              <a:pPr algn="ctr" defTabSz="914377"/>
              <a:endParaRPr>
                <a:solidFill>
                  <a:srgbClr val="000000"/>
                </a:solidFill>
                <a:latin typeface="Arial"/>
                <a:ea typeface="微软雅黑"/>
              </a:endParaRPr>
            </a:p>
          </p:txBody>
        </p:sp>
        <p:sp>
          <p:nvSpPr>
            <p:cNvPr id="10" name="îṡḷíďe">
              <a:extLst>
                <a:ext uri="{FF2B5EF4-FFF2-40B4-BE49-F238E27FC236}">
                  <a16:creationId xmlns:a16="http://schemas.microsoft.com/office/drawing/2014/main" id="{52CF61DE-C36A-4970-9F77-68D797DF9EFA}"/>
                </a:ext>
              </a:extLst>
            </p:cNvPr>
            <p:cNvSpPr>
              <a:spLocks/>
            </p:cNvSpPr>
            <p:nvPr/>
          </p:nvSpPr>
          <p:spPr bwMode="auto">
            <a:xfrm>
              <a:off x="20837526" y="7172984"/>
              <a:ext cx="7446964" cy="4209393"/>
            </a:xfrm>
            <a:prstGeom prst="rect">
              <a:avLst/>
            </a:prstGeom>
            <a:solidFill>
              <a:srgbClr val="F1F1F1"/>
            </a:solidFill>
            <a:ln w="9525">
              <a:noFill/>
              <a:miter lim="800000"/>
              <a:headEnd/>
              <a:tailEnd/>
            </a:ln>
          </p:spPr>
          <p:txBody>
            <a:bodyPr anchor="ctr"/>
            <a:lstStyle/>
            <a:p>
              <a:pPr algn="ctr" defTabSz="914377"/>
              <a:r>
                <a:rPr lang="zh-CN" altLang="en-US" sz="4000" b="1" dirty="0">
                  <a:solidFill>
                    <a:srgbClr val="C00000"/>
                  </a:solidFill>
                  <a:latin typeface="Arial"/>
                  <a:ea typeface="微软雅黑"/>
                </a:rPr>
                <a:t>聚焦两会</a:t>
              </a:r>
              <a:endParaRPr sz="4000" b="1" dirty="0">
                <a:solidFill>
                  <a:srgbClr val="C00000"/>
                </a:solidFill>
                <a:latin typeface="Arial"/>
                <a:ea typeface="微软雅黑"/>
              </a:endParaRPr>
            </a:p>
          </p:txBody>
        </p:sp>
        <p:sp>
          <p:nvSpPr>
            <p:cNvPr id="11" name="íSḷïďé">
              <a:extLst>
                <a:ext uri="{FF2B5EF4-FFF2-40B4-BE49-F238E27FC236}">
                  <a16:creationId xmlns:a16="http://schemas.microsoft.com/office/drawing/2014/main" id="{D036B622-091E-4596-AE4A-63A0DA8051B2}"/>
                </a:ext>
              </a:extLst>
            </p:cNvPr>
            <p:cNvSpPr>
              <a:spLocks/>
            </p:cNvSpPr>
            <p:nvPr/>
          </p:nvSpPr>
          <p:spPr bwMode="auto">
            <a:xfrm>
              <a:off x="24618950" y="12411076"/>
              <a:ext cx="3249612" cy="2273300"/>
            </a:xfrm>
            <a:custGeom>
              <a:avLst/>
              <a:gdLst/>
              <a:ahLst/>
              <a:cxnLst>
                <a:cxn ang="0">
                  <a:pos x="37" y="175"/>
                </a:cxn>
                <a:cxn ang="0">
                  <a:pos x="43" y="126"/>
                </a:cxn>
                <a:cxn ang="0">
                  <a:pos x="46" y="123"/>
                </a:cxn>
                <a:cxn ang="0">
                  <a:pos x="48" y="126"/>
                </a:cxn>
                <a:cxn ang="0">
                  <a:pos x="48" y="175"/>
                </a:cxn>
                <a:cxn ang="0">
                  <a:pos x="202" y="175"/>
                </a:cxn>
                <a:cxn ang="0">
                  <a:pos x="202" y="126"/>
                </a:cxn>
                <a:cxn ang="0">
                  <a:pos x="204" y="123"/>
                </a:cxn>
                <a:cxn ang="0">
                  <a:pos x="208" y="127"/>
                </a:cxn>
                <a:cxn ang="0">
                  <a:pos x="213" y="175"/>
                </a:cxn>
                <a:cxn ang="0">
                  <a:pos x="250" y="175"/>
                </a:cxn>
                <a:cxn ang="0">
                  <a:pos x="244" y="71"/>
                </a:cxn>
                <a:cxn ang="0">
                  <a:pos x="215" y="43"/>
                </a:cxn>
                <a:cxn ang="0">
                  <a:pos x="160" y="35"/>
                </a:cxn>
                <a:cxn ang="0">
                  <a:pos x="152" y="24"/>
                </a:cxn>
                <a:cxn ang="0">
                  <a:pos x="151" y="0"/>
                </a:cxn>
                <a:cxn ang="0">
                  <a:pos x="123" y="0"/>
                </a:cxn>
                <a:cxn ang="0">
                  <a:pos x="99" y="0"/>
                </a:cxn>
                <a:cxn ang="0">
                  <a:pos x="97" y="25"/>
                </a:cxn>
                <a:cxn ang="0">
                  <a:pos x="89" y="34"/>
                </a:cxn>
                <a:cxn ang="0">
                  <a:pos x="35" y="43"/>
                </a:cxn>
                <a:cxn ang="0">
                  <a:pos x="6" y="71"/>
                </a:cxn>
                <a:cxn ang="0">
                  <a:pos x="0" y="175"/>
                </a:cxn>
                <a:cxn ang="0">
                  <a:pos x="37" y="175"/>
                </a:cxn>
              </a:cxnLst>
              <a:rect l="0" t="0" r="r" b="b"/>
              <a:pathLst>
                <a:path w="250" h="175">
                  <a:moveTo>
                    <a:pt x="37" y="175"/>
                  </a:moveTo>
                  <a:cubicBezTo>
                    <a:pt x="43" y="126"/>
                    <a:pt x="43" y="126"/>
                    <a:pt x="43" y="126"/>
                  </a:cubicBezTo>
                  <a:cubicBezTo>
                    <a:pt x="43" y="124"/>
                    <a:pt x="44" y="123"/>
                    <a:pt x="46" y="123"/>
                  </a:cubicBezTo>
                  <a:cubicBezTo>
                    <a:pt x="47" y="123"/>
                    <a:pt x="48" y="124"/>
                    <a:pt x="48" y="126"/>
                  </a:cubicBezTo>
                  <a:cubicBezTo>
                    <a:pt x="48" y="175"/>
                    <a:pt x="48" y="175"/>
                    <a:pt x="48" y="175"/>
                  </a:cubicBezTo>
                  <a:cubicBezTo>
                    <a:pt x="202" y="175"/>
                    <a:pt x="202" y="175"/>
                    <a:pt x="202" y="175"/>
                  </a:cubicBezTo>
                  <a:cubicBezTo>
                    <a:pt x="202" y="126"/>
                    <a:pt x="202" y="126"/>
                    <a:pt x="202" y="126"/>
                  </a:cubicBezTo>
                  <a:cubicBezTo>
                    <a:pt x="202" y="124"/>
                    <a:pt x="203" y="123"/>
                    <a:pt x="204" y="123"/>
                  </a:cubicBezTo>
                  <a:cubicBezTo>
                    <a:pt x="206" y="123"/>
                    <a:pt x="208" y="123"/>
                    <a:pt x="208" y="127"/>
                  </a:cubicBezTo>
                  <a:cubicBezTo>
                    <a:pt x="213" y="175"/>
                    <a:pt x="213" y="175"/>
                    <a:pt x="213" y="175"/>
                  </a:cubicBezTo>
                  <a:cubicBezTo>
                    <a:pt x="250" y="175"/>
                    <a:pt x="250" y="175"/>
                    <a:pt x="250" y="175"/>
                  </a:cubicBezTo>
                  <a:cubicBezTo>
                    <a:pt x="244" y="71"/>
                    <a:pt x="244" y="71"/>
                    <a:pt x="244" y="71"/>
                  </a:cubicBezTo>
                  <a:cubicBezTo>
                    <a:pt x="241" y="57"/>
                    <a:pt x="230" y="45"/>
                    <a:pt x="215" y="43"/>
                  </a:cubicBezTo>
                  <a:cubicBezTo>
                    <a:pt x="160" y="35"/>
                    <a:pt x="160" y="35"/>
                    <a:pt x="160" y="35"/>
                  </a:cubicBezTo>
                  <a:cubicBezTo>
                    <a:pt x="156" y="34"/>
                    <a:pt x="152" y="29"/>
                    <a:pt x="152" y="24"/>
                  </a:cubicBezTo>
                  <a:cubicBezTo>
                    <a:pt x="151" y="0"/>
                    <a:pt x="151" y="0"/>
                    <a:pt x="151" y="0"/>
                  </a:cubicBezTo>
                  <a:cubicBezTo>
                    <a:pt x="123" y="0"/>
                    <a:pt x="123" y="0"/>
                    <a:pt x="123" y="0"/>
                  </a:cubicBezTo>
                  <a:cubicBezTo>
                    <a:pt x="99" y="0"/>
                    <a:pt x="99" y="0"/>
                    <a:pt x="99" y="0"/>
                  </a:cubicBezTo>
                  <a:cubicBezTo>
                    <a:pt x="97" y="25"/>
                    <a:pt x="97" y="25"/>
                    <a:pt x="97" y="25"/>
                  </a:cubicBezTo>
                  <a:cubicBezTo>
                    <a:pt x="97" y="30"/>
                    <a:pt x="94" y="34"/>
                    <a:pt x="89" y="34"/>
                  </a:cubicBezTo>
                  <a:cubicBezTo>
                    <a:pt x="35" y="43"/>
                    <a:pt x="35" y="43"/>
                    <a:pt x="35" y="43"/>
                  </a:cubicBezTo>
                  <a:cubicBezTo>
                    <a:pt x="20" y="45"/>
                    <a:pt x="8" y="57"/>
                    <a:pt x="6" y="71"/>
                  </a:cubicBezTo>
                  <a:cubicBezTo>
                    <a:pt x="0" y="175"/>
                    <a:pt x="0" y="175"/>
                    <a:pt x="0" y="175"/>
                  </a:cubicBezTo>
                  <a:lnTo>
                    <a:pt x="37" y="17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2" name="íšļiďè">
              <a:extLst>
                <a:ext uri="{FF2B5EF4-FFF2-40B4-BE49-F238E27FC236}">
                  <a16:creationId xmlns:a16="http://schemas.microsoft.com/office/drawing/2014/main" id="{0E2CF2A4-00C0-47C4-B726-2E493ACB0040}"/>
                </a:ext>
              </a:extLst>
            </p:cNvPr>
            <p:cNvSpPr>
              <a:spLocks/>
            </p:cNvSpPr>
            <p:nvPr/>
          </p:nvSpPr>
          <p:spPr bwMode="auto">
            <a:xfrm>
              <a:off x="25620663" y="12734926"/>
              <a:ext cx="1233487" cy="1949450"/>
            </a:xfrm>
            <a:custGeom>
              <a:avLst/>
              <a:gdLst/>
              <a:ahLst/>
              <a:cxnLst>
                <a:cxn ang="0">
                  <a:pos x="77" y="150"/>
                </a:cxn>
                <a:cxn ang="0">
                  <a:pos x="95" y="10"/>
                </a:cxn>
                <a:cxn ang="0">
                  <a:pos x="85" y="9"/>
                </a:cxn>
                <a:cxn ang="0">
                  <a:pos x="76" y="0"/>
                </a:cxn>
                <a:cxn ang="0">
                  <a:pos x="48" y="28"/>
                </a:cxn>
                <a:cxn ang="0">
                  <a:pos x="19" y="0"/>
                </a:cxn>
                <a:cxn ang="0">
                  <a:pos x="11" y="9"/>
                </a:cxn>
                <a:cxn ang="0">
                  <a:pos x="0" y="10"/>
                </a:cxn>
                <a:cxn ang="0">
                  <a:pos x="25" y="150"/>
                </a:cxn>
                <a:cxn ang="0">
                  <a:pos x="77" y="150"/>
                </a:cxn>
              </a:cxnLst>
              <a:rect l="0" t="0" r="r" b="b"/>
              <a:pathLst>
                <a:path w="95" h="150">
                  <a:moveTo>
                    <a:pt x="77" y="150"/>
                  </a:moveTo>
                  <a:cubicBezTo>
                    <a:pt x="95" y="10"/>
                    <a:pt x="95" y="10"/>
                    <a:pt x="95" y="10"/>
                  </a:cubicBezTo>
                  <a:cubicBezTo>
                    <a:pt x="85" y="9"/>
                    <a:pt x="85" y="9"/>
                    <a:pt x="85" y="9"/>
                  </a:cubicBezTo>
                  <a:cubicBezTo>
                    <a:pt x="80" y="9"/>
                    <a:pt x="77" y="5"/>
                    <a:pt x="76" y="0"/>
                  </a:cubicBezTo>
                  <a:cubicBezTo>
                    <a:pt x="48" y="28"/>
                    <a:pt x="48" y="28"/>
                    <a:pt x="48" y="28"/>
                  </a:cubicBezTo>
                  <a:cubicBezTo>
                    <a:pt x="19" y="0"/>
                    <a:pt x="19" y="0"/>
                    <a:pt x="19" y="0"/>
                  </a:cubicBezTo>
                  <a:cubicBezTo>
                    <a:pt x="19" y="5"/>
                    <a:pt x="16" y="9"/>
                    <a:pt x="11" y="9"/>
                  </a:cubicBezTo>
                  <a:cubicBezTo>
                    <a:pt x="0" y="10"/>
                    <a:pt x="0" y="10"/>
                    <a:pt x="0" y="10"/>
                  </a:cubicBezTo>
                  <a:cubicBezTo>
                    <a:pt x="25" y="150"/>
                    <a:pt x="25" y="150"/>
                    <a:pt x="25" y="150"/>
                  </a:cubicBezTo>
                  <a:lnTo>
                    <a:pt x="77" y="150"/>
                  </a:lnTo>
                  <a:close/>
                </a:path>
              </a:pathLst>
            </a:custGeom>
            <a:solidFill>
              <a:srgbClr val="D7E9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3" name="îŝḷiďê">
              <a:extLst>
                <a:ext uri="{FF2B5EF4-FFF2-40B4-BE49-F238E27FC236}">
                  <a16:creationId xmlns:a16="http://schemas.microsoft.com/office/drawing/2014/main" id="{0D7A1167-B70A-4F2D-AD81-BCBCE9B159F9}"/>
                </a:ext>
              </a:extLst>
            </p:cNvPr>
            <p:cNvSpPr>
              <a:spLocks/>
            </p:cNvSpPr>
            <p:nvPr/>
          </p:nvSpPr>
          <p:spPr bwMode="auto">
            <a:xfrm>
              <a:off x="25893713" y="12411076"/>
              <a:ext cx="687387" cy="323850"/>
            </a:xfrm>
            <a:custGeom>
              <a:avLst/>
              <a:gdLst/>
              <a:ahLst/>
              <a:cxnLst>
                <a:cxn ang="0">
                  <a:pos x="50" y="19"/>
                </a:cxn>
                <a:cxn ang="0">
                  <a:pos x="53" y="15"/>
                </a:cxn>
                <a:cxn ang="0">
                  <a:pos x="53" y="0"/>
                </a:cxn>
                <a:cxn ang="0">
                  <a:pos x="25" y="0"/>
                </a:cxn>
                <a:cxn ang="0">
                  <a:pos x="1" y="0"/>
                </a:cxn>
                <a:cxn ang="0">
                  <a:pos x="0" y="15"/>
                </a:cxn>
                <a:cxn ang="0">
                  <a:pos x="4" y="19"/>
                </a:cxn>
                <a:cxn ang="0">
                  <a:pos x="18" y="25"/>
                </a:cxn>
                <a:cxn ang="0">
                  <a:pos x="27" y="25"/>
                </a:cxn>
                <a:cxn ang="0">
                  <a:pos x="27" y="25"/>
                </a:cxn>
                <a:cxn ang="0">
                  <a:pos x="36" y="25"/>
                </a:cxn>
                <a:cxn ang="0">
                  <a:pos x="50" y="19"/>
                </a:cxn>
              </a:cxnLst>
              <a:rect l="0" t="0" r="r" b="b"/>
              <a:pathLst>
                <a:path w="53" h="25">
                  <a:moveTo>
                    <a:pt x="50" y="19"/>
                  </a:moveTo>
                  <a:cubicBezTo>
                    <a:pt x="53" y="15"/>
                    <a:pt x="53" y="15"/>
                    <a:pt x="53" y="15"/>
                  </a:cubicBezTo>
                  <a:cubicBezTo>
                    <a:pt x="53" y="0"/>
                    <a:pt x="53" y="0"/>
                    <a:pt x="53" y="0"/>
                  </a:cubicBezTo>
                  <a:cubicBezTo>
                    <a:pt x="25" y="0"/>
                    <a:pt x="25" y="0"/>
                    <a:pt x="25" y="0"/>
                  </a:cubicBezTo>
                  <a:cubicBezTo>
                    <a:pt x="1" y="0"/>
                    <a:pt x="1" y="0"/>
                    <a:pt x="1" y="0"/>
                  </a:cubicBezTo>
                  <a:cubicBezTo>
                    <a:pt x="0" y="15"/>
                    <a:pt x="0" y="15"/>
                    <a:pt x="0" y="15"/>
                  </a:cubicBezTo>
                  <a:cubicBezTo>
                    <a:pt x="4" y="19"/>
                    <a:pt x="4" y="19"/>
                    <a:pt x="4" y="19"/>
                  </a:cubicBezTo>
                  <a:cubicBezTo>
                    <a:pt x="8" y="23"/>
                    <a:pt x="13" y="25"/>
                    <a:pt x="18" y="25"/>
                  </a:cubicBezTo>
                  <a:cubicBezTo>
                    <a:pt x="27" y="25"/>
                    <a:pt x="27" y="25"/>
                    <a:pt x="27" y="25"/>
                  </a:cubicBezTo>
                  <a:cubicBezTo>
                    <a:pt x="27" y="25"/>
                    <a:pt x="27" y="25"/>
                    <a:pt x="27" y="25"/>
                  </a:cubicBezTo>
                  <a:cubicBezTo>
                    <a:pt x="36" y="25"/>
                    <a:pt x="36" y="25"/>
                    <a:pt x="36" y="25"/>
                  </a:cubicBezTo>
                  <a:cubicBezTo>
                    <a:pt x="41" y="25"/>
                    <a:pt x="47" y="23"/>
                    <a:pt x="50" y="19"/>
                  </a:cubicBez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4" name="iślïďé">
              <a:extLst>
                <a:ext uri="{FF2B5EF4-FFF2-40B4-BE49-F238E27FC236}">
                  <a16:creationId xmlns:a16="http://schemas.microsoft.com/office/drawing/2014/main" id="{CEFDFA59-ACBA-49BD-89D9-0D34FD08C782}"/>
                </a:ext>
              </a:extLst>
            </p:cNvPr>
            <p:cNvSpPr>
              <a:spLocks/>
            </p:cNvSpPr>
            <p:nvPr/>
          </p:nvSpPr>
          <p:spPr bwMode="auto">
            <a:xfrm>
              <a:off x="25723850" y="12657138"/>
              <a:ext cx="520700" cy="766763"/>
            </a:xfrm>
            <a:custGeom>
              <a:avLst/>
              <a:gdLst/>
              <a:ahLst/>
              <a:cxnLst>
                <a:cxn ang="0">
                  <a:pos x="13" y="2"/>
                </a:cxn>
                <a:cxn ang="0">
                  <a:pos x="0" y="15"/>
                </a:cxn>
                <a:cxn ang="0">
                  <a:pos x="25" y="56"/>
                </a:cxn>
                <a:cxn ang="0">
                  <a:pos x="29" y="56"/>
                </a:cxn>
                <a:cxn ang="0">
                  <a:pos x="40" y="34"/>
                </a:cxn>
                <a:cxn ang="0">
                  <a:pos x="13" y="2"/>
                </a:cxn>
              </a:cxnLst>
              <a:rect l="0" t="0" r="r" b="b"/>
              <a:pathLst>
                <a:path w="40" h="59">
                  <a:moveTo>
                    <a:pt x="13" y="2"/>
                  </a:moveTo>
                  <a:cubicBezTo>
                    <a:pt x="11" y="0"/>
                    <a:pt x="0" y="15"/>
                    <a:pt x="0" y="15"/>
                  </a:cubicBezTo>
                  <a:cubicBezTo>
                    <a:pt x="25" y="56"/>
                    <a:pt x="25" y="56"/>
                    <a:pt x="25" y="56"/>
                  </a:cubicBezTo>
                  <a:cubicBezTo>
                    <a:pt x="26" y="59"/>
                    <a:pt x="28" y="59"/>
                    <a:pt x="29" y="56"/>
                  </a:cubicBezTo>
                  <a:cubicBezTo>
                    <a:pt x="40" y="34"/>
                    <a:pt x="40" y="34"/>
                    <a:pt x="40" y="34"/>
                  </a:cubicBezTo>
                  <a:lnTo>
                    <a:pt x="13" y="2"/>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5" name="íŝlîďè">
              <a:extLst>
                <a:ext uri="{FF2B5EF4-FFF2-40B4-BE49-F238E27FC236}">
                  <a16:creationId xmlns:a16="http://schemas.microsoft.com/office/drawing/2014/main" id="{22C92221-0701-428B-8E7C-7AD84B5351D2}"/>
                </a:ext>
              </a:extLst>
            </p:cNvPr>
            <p:cNvSpPr>
              <a:spLocks/>
            </p:cNvSpPr>
            <p:nvPr/>
          </p:nvSpPr>
          <p:spPr bwMode="auto">
            <a:xfrm>
              <a:off x="26244550" y="12644438"/>
              <a:ext cx="519112" cy="779463"/>
            </a:xfrm>
            <a:custGeom>
              <a:avLst/>
              <a:gdLst/>
              <a:ahLst/>
              <a:cxnLst>
                <a:cxn ang="0">
                  <a:pos x="27" y="3"/>
                </a:cxn>
                <a:cxn ang="0">
                  <a:pos x="32" y="3"/>
                </a:cxn>
                <a:cxn ang="0">
                  <a:pos x="40" y="16"/>
                </a:cxn>
                <a:cxn ang="0">
                  <a:pos x="15" y="57"/>
                </a:cxn>
                <a:cxn ang="0">
                  <a:pos x="11" y="57"/>
                </a:cxn>
                <a:cxn ang="0">
                  <a:pos x="0" y="35"/>
                </a:cxn>
                <a:cxn ang="0">
                  <a:pos x="27" y="3"/>
                </a:cxn>
              </a:cxnLst>
              <a:rect l="0" t="0" r="r" b="b"/>
              <a:pathLst>
                <a:path w="40" h="60">
                  <a:moveTo>
                    <a:pt x="27" y="3"/>
                  </a:moveTo>
                  <a:cubicBezTo>
                    <a:pt x="29" y="1"/>
                    <a:pt x="30" y="0"/>
                    <a:pt x="32" y="3"/>
                  </a:cubicBezTo>
                  <a:cubicBezTo>
                    <a:pt x="40" y="16"/>
                    <a:pt x="40" y="16"/>
                    <a:pt x="40" y="16"/>
                  </a:cubicBezTo>
                  <a:cubicBezTo>
                    <a:pt x="15" y="57"/>
                    <a:pt x="15" y="57"/>
                    <a:pt x="15" y="57"/>
                  </a:cubicBezTo>
                  <a:cubicBezTo>
                    <a:pt x="14" y="60"/>
                    <a:pt x="12" y="60"/>
                    <a:pt x="11" y="57"/>
                  </a:cubicBezTo>
                  <a:cubicBezTo>
                    <a:pt x="0" y="35"/>
                    <a:pt x="0" y="35"/>
                    <a:pt x="0" y="35"/>
                  </a:cubicBezTo>
                  <a:lnTo>
                    <a:pt x="27"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6" name="íṣḷiďé">
              <a:extLst>
                <a:ext uri="{FF2B5EF4-FFF2-40B4-BE49-F238E27FC236}">
                  <a16:creationId xmlns:a16="http://schemas.microsoft.com/office/drawing/2014/main" id="{86E57BAE-73E6-4463-BED3-7FCC38B0F743}"/>
                </a:ext>
              </a:extLst>
            </p:cNvPr>
            <p:cNvSpPr>
              <a:spLocks/>
            </p:cNvSpPr>
            <p:nvPr/>
          </p:nvSpPr>
          <p:spPr bwMode="auto">
            <a:xfrm>
              <a:off x="26101675" y="13100051"/>
              <a:ext cx="271462" cy="1584325"/>
            </a:xfrm>
            <a:custGeom>
              <a:avLst/>
              <a:gdLst/>
              <a:ahLst/>
              <a:cxnLst>
                <a:cxn ang="0">
                  <a:pos x="6" y="34"/>
                </a:cxn>
                <a:cxn ang="0">
                  <a:pos x="2" y="122"/>
                </a:cxn>
                <a:cxn ang="0">
                  <a:pos x="20" y="122"/>
                </a:cxn>
                <a:cxn ang="0">
                  <a:pos x="16" y="34"/>
                </a:cxn>
                <a:cxn ang="0">
                  <a:pos x="16" y="29"/>
                </a:cxn>
                <a:cxn ang="0">
                  <a:pos x="21" y="18"/>
                </a:cxn>
                <a:cxn ang="0">
                  <a:pos x="11" y="0"/>
                </a:cxn>
                <a:cxn ang="0">
                  <a:pos x="11" y="0"/>
                </a:cxn>
                <a:cxn ang="0">
                  <a:pos x="11" y="0"/>
                </a:cxn>
                <a:cxn ang="0">
                  <a:pos x="11" y="0"/>
                </a:cxn>
                <a:cxn ang="0">
                  <a:pos x="11" y="0"/>
                </a:cxn>
                <a:cxn ang="0">
                  <a:pos x="0" y="18"/>
                </a:cxn>
                <a:cxn ang="0">
                  <a:pos x="6" y="29"/>
                </a:cxn>
                <a:cxn ang="0">
                  <a:pos x="6" y="34"/>
                </a:cxn>
              </a:cxnLst>
              <a:rect l="0" t="0" r="r" b="b"/>
              <a:pathLst>
                <a:path w="21" h="122">
                  <a:moveTo>
                    <a:pt x="6" y="34"/>
                  </a:moveTo>
                  <a:cubicBezTo>
                    <a:pt x="2" y="122"/>
                    <a:pt x="2" y="122"/>
                    <a:pt x="2" y="122"/>
                  </a:cubicBezTo>
                  <a:cubicBezTo>
                    <a:pt x="20" y="122"/>
                    <a:pt x="20" y="122"/>
                    <a:pt x="20" y="122"/>
                  </a:cubicBezTo>
                  <a:cubicBezTo>
                    <a:pt x="16" y="34"/>
                    <a:pt x="16" y="34"/>
                    <a:pt x="16" y="34"/>
                  </a:cubicBezTo>
                  <a:cubicBezTo>
                    <a:pt x="15" y="32"/>
                    <a:pt x="16" y="30"/>
                    <a:pt x="16" y="29"/>
                  </a:cubicBezTo>
                  <a:cubicBezTo>
                    <a:pt x="21" y="18"/>
                    <a:pt x="21" y="18"/>
                    <a:pt x="21" y="18"/>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18"/>
                    <a:pt x="0" y="18"/>
                    <a:pt x="0" y="18"/>
                  </a:cubicBezTo>
                  <a:cubicBezTo>
                    <a:pt x="6" y="29"/>
                    <a:pt x="6" y="29"/>
                    <a:pt x="6" y="29"/>
                  </a:cubicBezTo>
                  <a:cubicBezTo>
                    <a:pt x="6" y="30"/>
                    <a:pt x="6" y="32"/>
                    <a:pt x="6" y="34"/>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7" name="ïṣlîďé">
              <a:extLst>
                <a:ext uri="{FF2B5EF4-FFF2-40B4-BE49-F238E27FC236}">
                  <a16:creationId xmlns:a16="http://schemas.microsoft.com/office/drawing/2014/main" id="{2F4AFF82-CB20-4BDA-BE78-3CFC0B768885}"/>
                </a:ext>
              </a:extLst>
            </p:cNvPr>
            <p:cNvSpPr>
              <a:spLocks/>
            </p:cNvSpPr>
            <p:nvPr/>
          </p:nvSpPr>
          <p:spPr bwMode="auto">
            <a:xfrm>
              <a:off x="26308050" y="12892088"/>
              <a:ext cx="1598612" cy="1792288"/>
            </a:xfrm>
            <a:custGeom>
              <a:avLst/>
              <a:gdLst/>
              <a:ahLst/>
              <a:cxnLst>
                <a:cxn ang="0">
                  <a:pos x="76" y="138"/>
                </a:cxn>
                <a:cxn ang="0">
                  <a:pos x="76" y="101"/>
                </a:cxn>
                <a:cxn ang="0">
                  <a:pos x="78" y="102"/>
                </a:cxn>
                <a:cxn ang="0">
                  <a:pos x="80" y="138"/>
                </a:cxn>
                <a:cxn ang="0">
                  <a:pos x="123" y="138"/>
                </a:cxn>
                <a:cxn ang="0">
                  <a:pos x="120" y="39"/>
                </a:cxn>
                <a:cxn ang="0">
                  <a:pos x="90" y="5"/>
                </a:cxn>
                <a:cxn ang="0">
                  <a:pos x="43" y="0"/>
                </a:cxn>
                <a:cxn ang="0">
                  <a:pos x="0" y="126"/>
                </a:cxn>
                <a:cxn ang="0">
                  <a:pos x="0" y="138"/>
                </a:cxn>
                <a:cxn ang="0">
                  <a:pos x="76" y="138"/>
                </a:cxn>
              </a:cxnLst>
              <a:rect l="0" t="0" r="r" b="b"/>
              <a:pathLst>
                <a:path w="123" h="138">
                  <a:moveTo>
                    <a:pt x="76" y="138"/>
                  </a:moveTo>
                  <a:cubicBezTo>
                    <a:pt x="76" y="101"/>
                    <a:pt x="76" y="101"/>
                    <a:pt x="76" y="101"/>
                  </a:cubicBezTo>
                  <a:cubicBezTo>
                    <a:pt x="76" y="99"/>
                    <a:pt x="77" y="100"/>
                    <a:pt x="78" y="102"/>
                  </a:cubicBezTo>
                  <a:cubicBezTo>
                    <a:pt x="80" y="138"/>
                    <a:pt x="80" y="138"/>
                    <a:pt x="80" y="138"/>
                  </a:cubicBezTo>
                  <a:cubicBezTo>
                    <a:pt x="123" y="138"/>
                    <a:pt x="123" y="138"/>
                    <a:pt x="123" y="138"/>
                  </a:cubicBezTo>
                  <a:cubicBezTo>
                    <a:pt x="120" y="39"/>
                    <a:pt x="120" y="39"/>
                    <a:pt x="120" y="39"/>
                  </a:cubicBezTo>
                  <a:cubicBezTo>
                    <a:pt x="120" y="19"/>
                    <a:pt x="109" y="9"/>
                    <a:pt x="90" y="5"/>
                  </a:cubicBezTo>
                  <a:cubicBezTo>
                    <a:pt x="43" y="0"/>
                    <a:pt x="43" y="0"/>
                    <a:pt x="43" y="0"/>
                  </a:cubicBezTo>
                  <a:cubicBezTo>
                    <a:pt x="0" y="126"/>
                    <a:pt x="0" y="126"/>
                    <a:pt x="0" y="126"/>
                  </a:cubicBezTo>
                  <a:cubicBezTo>
                    <a:pt x="0" y="138"/>
                    <a:pt x="0" y="138"/>
                    <a:pt x="0" y="138"/>
                  </a:cubicBezTo>
                  <a:lnTo>
                    <a:pt x="76" y="138"/>
                  </a:lnTo>
                  <a:close/>
                </a:path>
              </a:pathLst>
            </a:custGeom>
            <a:solidFill>
              <a:srgbClr val="3D5F75"/>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8" name="iSļïḑe">
              <a:extLst>
                <a:ext uri="{FF2B5EF4-FFF2-40B4-BE49-F238E27FC236}">
                  <a16:creationId xmlns:a16="http://schemas.microsoft.com/office/drawing/2014/main" id="{C1E776EF-761E-4C6E-AB41-5DA1F3B3275C}"/>
                </a:ext>
              </a:extLst>
            </p:cNvPr>
            <p:cNvSpPr>
              <a:spLocks/>
            </p:cNvSpPr>
            <p:nvPr/>
          </p:nvSpPr>
          <p:spPr bwMode="auto">
            <a:xfrm>
              <a:off x="26308050" y="12839701"/>
              <a:ext cx="650875" cy="1689100"/>
            </a:xfrm>
            <a:custGeom>
              <a:avLst/>
              <a:gdLst/>
              <a:ahLst/>
              <a:cxnLst>
                <a:cxn ang="0">
                  <a:pos x="34" y="0"/>
                </a:cxn>
                <a:cxn ang="0">
                  <a:pos x="48" y="3"/>
                </a:cxn>
                <a:cxn ang="0">
                  <a:pos x="49" y="3"/>
                </a:cxn>
                <a:cxn ang="0">
                  <a:pos x="50" y="5"/>
                </a:cxn>
                <a:cxn ang="0">
                  <a:pos x="50" y="33"/>
                </a:cxn>
                <a:cxn ang="0">
                  <a:pos x="46" y="39"/>
                </a:cxn>
                <a:cxn ang="0">
                  <a:pos x="31" y="39"/>
                </a:cxn>
                <a:cxn ang="0">
                  <a:pos x="44" y="56"/>
                </a:cxn>
                <a:cxn ang="0">
                  <a:pos x="44" y="66"/>
                </a:cxn>
                <a:cxn ang="0">
                  <a:pos x="0" y="130"/>
                </a:cxn>
                <a:cxn ang="0">
                  <a:pos x="34" y="0"/>
                </a:cxn>
              </a:cxnLst>
              <a:rect l="0" t="0" r="r" b="b"/>
              <a:pathLst>
                <a:path w="50" h="130">
                  <a:moveTo>
                    <a:pt x="34" y="0"/>
                  </a:moveTo>
                  <a:cubicBezTo>
                    <a:pt x="48" y="3"/>
                    <a:pt x="48" y="3"/>
                    <a:pt x="48" y="3"/>
                  </a:cubicBezTo>
                  <a:cubicBezTo>
                    <a:pt x="49" y="3"/>
                    <a:pt x="49" y="3"/>
                    <a:pt x="49" y="3"/>
                  </a:cubicBezTo>
                  <a:cubicBezTo>
                    <a:pt x="50" y="5"/>
                    <a:pt x="50" y="5"/>
                    <a:pt x="50" y="5"/>
                  </a:cubicBezTo>
                  <a:cubicBezTo>
                    <a:pt x="50" y="33"/>
                    <a:pt x="50" y="33"/>
                    <a:pt x="50" y="33"/>
                  </a:cubicBezTo>
                  <a:cubicBezTo>
                    <a:pt x="50" y="38"/>
                    <a:pt x="50" y="39"/>
                    <a:pt x="46" y="39"/>
                  </a:cubicBezTo>
                  <a:cubicBezTo>
                    <a:pt x="31" y="39"/>
                    <a:pt x="31" y="39"/>
                    <a:pt x="31" y="39"/>
                  </a:cubicBezTo>
                  <a:cubicBezTo>
                    <a:pt x="44" y="56"/>
                    <a:pt x="44" y="56"/>
                    <a:pt x="44" y="56"/>
                  </a:cubicBezTo>
                  <a:cubicBezTo>
                    <a:pt x="49" y="60"/>
                    <a:pt x="46" y="63"/>
                    <a:pt x="44" y="66"/>
                  </a:cubicBezTo>
                  <a:cubicBezTo>
                    <a:pt x="0" y="130"/>
                    <a:pt x="0" y="130"/>
                    <a:pt x="0" y="130"/>
                  </a:cubicBezTo>
                  <a:lnTo>
                    <a:pt x="34"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9" name="iṣľïḋé">
              <a:extLst>
                <a:ext uri="{FF2B5EF4-FFF2-40B4-BE49-F238E27FC236}">
                  <a16:creationId xmlns:a16="http://schemas.microsoft.com/office/drawing/2014/main" id="{B05F5CF9-AEFF-41F9-B8E1-3D41367FEBF3}"/>
                </a:ext>
              </a:extLst>
            </p:cNvPr>
            <p:cNvSpPr>
              <a:spLocks/>
            </p:cNvSpPr>
            <p:nvPr/>
          </p:nvSpPr>
          <p:spPr bwMode="auto">
            <a:xfrm>
              <a:off x="24593550" y="12877801"/>
              <a:ext cx="1598612" cy="1806575"/>
            </a:xfrm>
            <a:custGeom>
              <a:avLst/>
              <a:gdLst/>
              <a:ahLst/>
              <a:cxnLst>
                <a:cxn ang="0">
                  <a:pos x="80" y="0"/>
                </a:cxn>
                <a:cxn ang="0">
                  <a:pos x="33" y="6"/>
                </a:cxn>
                <a:cxn ang="0">
                  <a:pos x="3" y="40"/>
                </a:cxn>
                <a:cxn ang="0">
                  <a:pos x="0" y="139"/>
                </a:cxn>
                <a:cxn ang="0">
                  <a:pos x="43" y="139"/>
                </a:cxn>
                <a:cxn ang="0">
                  <a:pos x="46" y="103"/>
                </a:cxn>
                <a:cxn ang="0">
                  <a:pos x="48" y="102"/>
                </a:cxn>
                <a:cxn ang="0">
                  <a:pos x="48" y="139"/>
                </a:cxn>
                <a:cxn ang="0">
                  <a:pos x="123" y="139"/>
                </a:cxn>
                <a:cxn ang="0">
                  <a:pos x="123" y="127"/>
                </a:cxn>
                <a:cxn ang="0">
                  <a:pos x="116" y="106"/>
                </a:cxn>
                <a:cxn ang="0">
                  <a:pos x="80" y="0"/>
                </a:cxn>
              </a:cxnLst>
              <a:rect l="0" t="0" r="r" b="b"/>
              <a:pathLst>
                <a:path w="123" h="139">
                  <a:moveTo>
                    <a:pt x="80" y="0"/>
                  </a:moveTo>
                  <a:cubicBezTo>
                    <a:pt x="33" y="6"/>
                    <a:pt x="33" y="6"/>
                    <a:pt x="33" y="6"/>
                  </a:cubicBezTo>
                  <a:cubicBezTo>
                    <a:pt x="15" y="10"/>
                    <a:pt x="3" y="20"/>
                    <a:pt x="3" y="40"/>
                  </a:cubicBezTo>
                  <a:cubicBezTo>
                    <a:pt x="0" y="139"/>
                    <a:pt x="0" y="139"/>
                    <a:pt x="0" y="139"/>
                  </a:cubicBezTo>
                  <a:cubicBezTo>
                    <a:pt x="43" y="139"/>
                    <a:pt x="43" y="139"/>
                    <a:pt x="43" y="139"/>
                  </a:cubicBezTo>
                  <a:cubicBezTo>
                    <a:pt x="46" y="103"/>
                    <a:pt x="46" y="103"/>
                    <a:pt x="46" y="103"/>
                  </a:cubicBezTo>
                  <a:cubicBezTo>
                    <a:pt x="46" y="101"/>
                    <a:pt x="48" y="100"/>
                    <a:pt x="48" y="102"/>
                  </a:cubicBezTo>
                  <a:cubicBezTo>
                    <a:pt x="48" y="139"/>
                    <a:pt x="48" y="139"/>
                    <a:pt x="48" y="139"/>
                  </a:cubicBezTo>
                  <a:cubicBezTo>
                    <a:pt x="123" y="139"/>
                    <a:pt x="123" y="139"/>
                    <a:pt x="123" y="139"/>
                  </a:cubicBezTo>
                  <a:cubicBezTo>
                    <a:pt x="123" y="127"/>
                    <a:pt x="123" y="127"/>
                    <a:pt x="123" y="127"/>
                  </a:cubicBezTo>
                  <a:cubicBezTo>
                    <a:pt x="123" y="127"/>
                    <a:pt x="118" y="112"/>
                    <a:pt x="116" y="106"/>
                  </a:cubicBezTo>
                  <a:lnTo>
                    <a:pt x="80" y="0"/>
                  </a:lnTo>
                  <a:close/>
                </a:path>
              </a:pathLst>
            </a:custGeom>
            <a:solidFill>
              <a:srgbClr val="527C9D"/>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0" name="ïṩ1iḋe">
              <a:extLst>
                <a:ext uri="{FF2B5EF4-FFF2-40B4-BE49-F238E27FC236}">
                  <a16:creationId xmlns:a16="http://schemas.microsoft.com/office/drawing/2014/main" id="{40F55783-7440-43D6-ACC9-F8E6FD2500B9}"/>
                </a:ext>
              </a:extLst>
            </p:cNvPr>
            <p:cNvSpPr>
              <a:spLocks/>
            </p:cNvSpPr>
            <p:nvPr/>
          </p:nvSpPr>
          <p:spPr bwMode="auto">
            <a:xfrm>
              <a:off x="25515888" y="12852401"/>
              <a:ext cx="676275" cy="1676400"/>
            </a:xfrm>
            <a:custGeom>
              <a:avLst/>
              <a:gdLst/>
              <a:ahLst/>
              <a:cxnLst>
                <a:cxn ang="0">
                  <a:pos x="16" y="0"/>
                </a:cxn>
                <a:cxn ang="0">
                  <a:pos x="3" y="2"/>
                </a:cxn>
                <a:cxn ang="0">
                  <a:pos x="1" y="3"/>
                </a:cxn>
                <a:cxn ang="0">
                  <a:pos x="1" y="4"/>
                </a:cxn>
                <a:cxn ang="0">
                  <a:pos x="0" y="32"/>
                </a:cxn>
                <a:cxn ang="0">
                  <a:pos x="5" y="38"/>
                </a:cxn>
                <a:cxn ang="0">
                  <a:pos x="20" y="38"/>
                </a:cxn>
                <a:cxn ang="0">
                  <a:pos x="6" y="55"/>
                </a:cxn>
                <a:cxn ang="0">
                  <a:pos x="7" y="65"/>
                </a:cxn>
                <a:cxn ang="0">
                  <a:pos x="52" y="129"/>
                </a:cxn>
                <a:cxn ang="0">
                  <a:pos x="16" y="0"/>
                </a:cxn>
              </a:cxnLst>
              <a:rect l="0" t="0" r="r" b="b"/>
              <a:pathLst>
                <a:path w="52" h="129">
                  <a:moveTo>
                    <a:pt x="16" y="0"/>
                  </a:moveTo>
                  <a:cubicBezTo>
                    <a:pt x="3" y="2"/>
                    <a:pt x="3" y="2"/>
                    <a:pt x="3" y="2"/>
                  </a:cubicBezTo>
                  <a:cubicBezTo>
                    <a:pt x="3" y="2"/>
                    <a:pt x="2" y="2"/>
                    <a:pt x="1" y="3"/>
                  </a:cubicBezTo>
                  <a:cubicBezTo>
                    <a:pt x="1" y="4"/>
                    <a:pt x="1" y="4"/>
                    <a:pt x="1" y="4"/>
                  </a:cubicBezTo>
                  <a:cubicBezTo>
                    <a:pt x="0" y="32"/>
                    <a:pt x="0" y="32"/>
                    <a:pt x="0" y="32"/>
                  </a:cubicBezTo>
                  <a:cubicBezTo>
                    <a:pt x="0" y="37"/>
                    <a:pt x="1" y="38"/>
                    <a:pt x="5" y="38"/>
                  </a:cubicBezTo>
                  <a:cubicBezTo>
                    <a:pt x="20" y="38"/>
                    <a:pt x="20" y="38"/>
                    <a:pt x="20" y="38"/>
                  </a:cubicBezTo>
                  <a:cubicBezTo>
                    <a:pt x="6" y="55"/>
                    <a:pt x="6" y="55"/>
                    <a:pt x="6" y="55"/>
                  </a:cubicBezTo>
                  <a:cubicBezTo>
                    <a:pt x="2" y="59"/>
                    <a:pt x="4" y="62"/>
                    <a:pt x="7" y="65"/>
                  </a:cubicBezTo>
                  <a:cubicBezTo>
                    <a:pt x="52" y="129"/>
                    <a:pt x="52" y="129"/>
                    <a:pt x="52" y="129"/>
                  </a:cubicBezTo>
                  <a:lnTo>
                    <a:pt x="16"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1" name="íṣḻiḑè">
              <a:extLst>
                <a:ext uri="{FF2B5EF4-FFF2-40B4-BE49-F238E27FC236}">
                  <a16:creationId xmlns:a16="http://schemas.microsoft.com/office/drawing/2014/main" id="{3426BD9E-BF9B-4D56-B088-3BD7174C543F}"/>
                </a:ext>
              </a:extLst>
            </p:cNvPr>
            <p:cNvSpPr>
              <a:spLocks/>
            </p:cNvSpPr>
            <p:nvPr/>
          </p:nvSpPr>
          <p:spPr bwMode="auto">
            <a:xfrm>
              <a:off x="26673175" y="11123613"/>
              <a:ext cx="273050" cy="909638"/>
            </a:xfrm>
            <a:custGeom>
              <a:avLst/>
              <a:gdLst/>
              <a:ahLst/>
              <a:cxnLst>
                <a:cxn ang="0">
                  <a:pos x="82" y="434"/>
                </a:cxn>
                <a:cxn ang="0">
                  <a:pos x="0" y="573"/>
                </a:cxn>
                <a:cxn ang="0">
                  <a:pos x="0" y="98"/>
                </a:cxn>
                <a:cxn ang="0">
                  <a:pos x="172" y="0"/>
                </a:cxn>
                <a:cxn ang="0">
                  <a:pos x="82" y="434"/>
                </a:cxn>
              </a:cxnLst>
              <a:rect l="0" t="0" r="r" b="b"/>
              <a:pathLst>
                <a:path w="172" h="573">
                  <a:moveTo>
                    <a:pt x="82" y="434"/>
                  </a:moveTo>
                  <a:lnTo>
                    <a:pt x="0" y="573"/>
                  </a:lnTo>
                  <a:lnTo>
                    <a:pt x="0" y="98"/>
                  </a:lnTo>
                  <a:lnTo>
                    <a:pt x="172" y="0"/>
                  </a:lnTo>
                  <a:lnTo>
                    <a:pt x="82" y="434"/>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2" name="îṥḷiḋè">
              <a:extLst>
                <a:ext uri="{FF2B5EF4-FFF2-40B4-BE49-F238E27FC236}">
                  <a16:creationId xmlns:a16="http://schemas.microsoft.com/office/drawing/2014/main" id="{1BBC6B13-CE01-438F-800A-D462EBD3897E}"/>
                </a:ext>
              </a:extLst>
            </p:cNvPr>
            <p:cNvSpPr>
              <a:spLocks/>
            </p:cNvSpPr>
            <p:nvPr/>
          </p:nvSpPr>
          <p:spPr bwMode="auto">
            <a:xfrm>
              <a:off x="26723975" y="11709401"/>
              <a:ext cx="195262" cy="479425"/>
            </a:xfrm>
            <a:custGeom>
              <a:avLst/>
              <a:gdLst/>
              <a:ahLst/>
              <a:cxnLst>
                <a:cxn ang="0">
                  <a:pos x="3" y="0"/>
                </a:cxn>
                <a:cxn ang="0">
                  <a:pos x="6" y="0"/>
                </a:cxn>
                <a:cxn ang="0">
                  <a:pos x="14" y="12"/>
                </a:cxn>
                <a:cxn ang="0">
                  <a:pos x="11" y="26"/>
                </a:cxn>
                <a:cxn ang="0">
                  <a:pos x="0" y="34"/>
                </a:cxn>
                <a:cxn ang="0">
                  <a:pos x="3" y="0"/>
                </a:cxn>
              </a:cxnLst>
              <a:rect l="0" t="0" r="r" b="b"/>
              <a:pathLst>
                <a:path w="15" h="37">
                  <a:moveTo>
                    <a:pt x="3" y="0"/>
                  </a:moveTo>
                  <a:cubicBezTo>
                    <a:pt x="6" y="0"/>
                    <a:pt x="6" y="0"/>
                    <a:pt x="6" y="0"/>
                  </a:cubicBezTo>
                  <a:cubicBezTo>
                    <a:pt x="10" y="1"/>
                    <a:pt x="15" y="5"/>
                    <a:pt x="14" y="12"/>
                  </a:cubicBezTo>
                  <a:cubicBezTo>
                    <a:pt x="13" y="18"/>
                    <a:pt x="12" y="19"/>
                    <a:pt x="11" y="26"/>
                  </a:cubicBezTo>
                  <a:cubicBezTo>
                    <a:pt x="9" y="37"/>
                    <a:pt x="0" y="34"/>
                    <a:pt x="0" y="34"/>
                  </a:cubicBezTo>
                  <a:lnTo>
                    <a:pt x="3"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3" name="íṩľîďê">
              <a:extLst>
                <a:ext uri="{FF2B5EF4-FFF2-40B4-BE49-F238E27FC236}">
                  <a16:creationId xmlns:a16="http://schemas.microsoft.com/office/drawing/2014/main" id="{DDB79EF0-44FE-49AF-8520-90E8DD79187E}"/>
                </a:ext>
              </a:extLst>
            </p:cNvPr>
            <p:cNvSpPr>
              <a:spLocks/>
            </p:cNvSpPr>
            <p:nvPr/>
          </p:nvSpPr>
          <p:spPr bwMode="auto">
            <a:xfrm>
              <a:off x="25593675" y="11709401"/>
              <a:ext cx="195262" cy="479425"/>
            </a:xfrm>
            <a:custGeom>
              <a:avLst/>
              <a:gdLst/>
              <a:ahLst/>
              <a:cxnLst>
                <a:cxn ang="0">
                  <a:pos x="12" y="0"/>
                </a:cxn>
                <a:cxn ang="0">
                  <a:pos x="10" y="0"/>
                </a:cxn>
                <a:cxn ang="0">
                  <a:pos x="1" y="12"/>
                </a:cxn>
                <a:cxn ang="0">
                  <a:pos x="4" y="26"/>
                </a:cxn>
                <a:cxn ang="0">
                  <a:pos x="15" y="34"/>
                </a:cxn>
                <a:cxn ang="0">
                  <a:pos x="12" y="0"/>
                </a:cxn>
              </a:cxnLst>
              <a:rect l="0" t="0" r="r" b="b"/>
              <a:pathLst>
                <a:path w="15" h="37">
                  <a:moveTo>
                    <a:pt x="12" y="0"/>
                  </a:moveTo>
                  <a:cubicBezTo>
                    <a:pt x="10" y="0"/>
                    <a:pt x="10" y="0"/>
                    <a:pt x="10" y="0"/>
                  </a:cubicBezTo>
                  <a:cubicBezTo>
                    <a:pt x="5" y="1"/>
                    <a:pt x="0" y="5"/>
                    <a:pt x="1" y="12"/>
                  </a:cubicBezTo>
                  <a:cubicBezTo>
                    <a:pt x="2" y="18"/>
                    <a:pt x="3" y="19"/>
                    <a:pt x="4" y="26"/>
                  </a:cubicBezTo>
                  <a:cubicBezTo>
                    <a:pt x="6" y="37"/>
                    <a:pt x="15" y="34"/>
                    <a:pt x="15" y="34"/>
                  </a:cubicBezTo>
                  <a:lnTo>
                    <a:pt x="12"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4" name="ïŝ1iḑè">
              <a:extLst>
                <a:ext uri="{FF2B5EF4-FFF2-40B4-BE49-F238E27FC236}">
                  <a16:creationId xmlns:a16="http://schemas.microsoft.com/office/drawing/2014/main" id="{98E97633-B915-48A2-91CE-F6CFA2B7E0B7}"/>
                </a:ext>
              </a:extLst>
            </p:cNvPr>
            <p:cNvSpPr>
              <a:spLocks/>
            </p:cNvSpPr>
            <p:nvPr/>
          </p:nvSpPr>
          <p:spPr bwMode="auto">
            <a:xfrm>
              <a:off x="25736550" y="11241088"/>
              <a:ext cx="1039812" cy="1403350"/>
            </a:xfrm>
            <a:custGeom>
              <a:avLst/>
              <a:gdLst/>
              <a:ahLst/>
              <a:cxnLst>
                <a:cxn ang="0">
                  <a:pos x="40" y="0"/>
                </a:cxn>
                <a:cxn ang="0">
                  <a:pos x="40" y="0"/>
                </a:cxn>
                <a:cxn ang="0">
                  <a:pos x="0" y="0"/>
                </a:cxn>
                <a:cxn ang="0">
                  <a:pos x="0" y="76"/>
                </a:cxn>
                <a:cxn ang="0">
                  <a:pos x="5" y="90"/>
                </a:cxn>
                <a:cxn ang="0">
                  <a:pos x="18" y="102"/>
                </a:cxn>
                <a:cxn ang="0">
                  <a:pos x="31" y="108"/>
                </a:cxn>
                <a:cxn ang="0">
                  <a:pos x="40" y="108"/>
                </a:cxn>
                <a:cxn ang="0">
                  <a:pos x="40" y="108"/>
                </a:cxn>
                <a:cxn ang="0">
                  <a:pos x="48" y="108"/>
                </a:cxn>
                <a:cxn ang="0">
                  <a:pos x="62" y="102"/>
                </a:cxn>
                <a:cxn ang="0">
                  <a:pos x="74" y="90"/>
                </a:cxn>
                <a:cxn ang="0">
                  <a:pos x="80" y="76"/>
                </a:cxn>
                <a:cxn ang="0">
                  <a:pos x="80" y="0"/>
                </a:cxn>
                <a:cxn ang="0">
                  <a:pos x="40" y="0"/>
                </a:cxn>
              </a:cxnLst>
              <a:rect l="0" t="0" r="r" b="b"/>
              <a:pathLst>
                <a:path w="80" h="108">
                  <a:moveTo>
                    <a:pt x="40" y="0"/>
                  </a:moveTo>
                  <a:cubicBezTo>
                    <a:pt x="40" y="0"/>
                    <a:pt x="40" y="0"/>
                    <a:pt x="40" y="0"/>
                  </a:cubicBezTo>
                  <a:cubicBezTo>
                    <a:pt x="0" y="0"/>
                    <a:pt x="0" y="0"/>
                    <a:pt x="0" y="0"/>
                  </a:cubicBezTo>
                  <a:cubicBezTo>
                    <a:pt x="0" y="76"/>
                    <a:pt x="0" y="76"/>
                    <a:pt x="0" y="76"/>
                  </a:cubicBezTo>
                  <a:cubicBezTo>
                    <a:pt x="0" y="81"/>
                    <a:pt x="2" y="86"/>
                    <a:pt x="5" y="90"/>
                  </a:cubicBezTo>
                  <a:cubicBezTo>
                    <a:pt x="18" y="102"/>
                    <a:pt x="18" y="102"/>
                    <a:pt x="18" y="102"/>
                  </a:cubicBezTo>
                  <a:cubicBezTo>
                    <a:pt x="21" y="106"/>
                    <a:pt x="26" y="108"/>
                    <a:pt x="31" y="108"/>
                  </a:cubicBezTo>
                  <a:cubicBezTo>
                    <a:pt x="40" y="108"/>
                    <a:pt x="40" y="108"/>
                    <a:pt x="40" y="108"/>
                  </a:cubicBezTo>
                  <a:cubicBezTo>
                    <a:pt x="40" y="108"/>
                    <a:pt x="40" y="108"/>
                    <a:pt x="40" y="108"/>
                  </a:cubicBezTo>
                  <a:cubicBezTo>
                    <a:pt x="48" y="108"/>
                    <a:pt x="48" y="108"/>
                    <a:pt x="48" y="108"/>
                  </a:cubicBezTo>
                  <a:cubicBezTo>
                    <a:pt x="54" y="108"/>
                    <a:pt x="59" y="106"/>
                    <a:pt x="62" y="102"/>
                  </a:cubicBezTo>
                  <a:cubicBezTo>
                    <a:pt x="74" y="90"/>
                    <a:pt x="74" y="90"/>
                    <a:pt x="74" y="90"/>
                  </a:cubicBezTo>
                  <a:cubicBezTo>
                    <a:pt x="78" y="86"/>
                    <a:pt x="80" y="81"/>
                    <a:pt x="80" y="76"/>
                  </a:cubicBezTo>
                  <a:cubicBezTo>
                    <a:pt x="80" y="0"/>
                    <a:pt x="80" y="0"/>
                    <a:pt x="80" y="0"/>
                  </a:cubicBezTo>
                  <a:lnTo>
                    <a:pt x="40"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5" name="iṥľidé">
              <a:extLst>
                <a:ext uri="{FF2B5EF4-FFF2-40B4-BE49-F238E27FC236}">
                  <a16:creationId xmlns:a16="http://schemas.microsoft.com/office/drawing/2014/main" id="{CC4475CD-CE82-4164-B6CE-496E08B1141D}"/>
                </a:ext>
              </a:extLst>
            </p:cNvPr>
            <p:cNvSpPr>
              <a:spLocks/>
            </p:cNvSpPr>
            <p:nvPr/>
          </p:nvSpPr>
          <p:spPr bwMode="auto">
            <a:xfrm>
              <a:off x="25528588" y="10785476"/>
              <a:ext cx="1676400" cy="1027113"/>
            </a:xfrm>
            <a:custGeom>
              <a:avLst/>
              <a:gdLst/>
              <a:ahLst/>
              <a:cxnLst>
                <a:cxn ang="0">
                  <a:pos x="5" y="42"/>
                </a:cxn>
                <a:cxn ang="0">
                  <a:pos x="13" y="61"/>
                </a:cxn>
                <a:cxn ang="0">
                  <a:pos x="30" y="75"/>
                </a:cxn>
                <a:cxn ang="0">
                  <a:pos x="42" y="73"/>
                </a:cxn>
                <a:cxn ang="0">
                  <a:pos x="71" y="47"/>
                </a:cxn>
                <a:cxn ang="0">
                  <a:pos x="71" y="57"/>
                </a:cxn>
                <a:cxn ang="0">
                  <a:pos x="78" y="58"/>
                </a:cxn>
                <a:cxn ang="0">
                  <a:pos x="98" y="41"/>
                </a:cxn>
                <a:cxn ang="0">
                  <a:pos x="88" y="16"/>
                </a:cxn>
                <a:cxn ang="0">
                  <a:pos x="64" y="9"/>
                </a:cxn>
                <a:cxn ang="0">
                  <a:pos x="5" y="42"/>
                </a:cxn>
              </a:cxnLst>
              <a:rect l="0" t="0" r="r" b="b"/>
              <a:pathLst>
                <a:path w="129" h="79">
                  <a:moveTo>
                    <a:pt x="5" y="42"/>
                  </a:moveTo>
                  <a:cubicBezTo>
                    <a:pt x="5" y="42"/>
                    <a:pt x="8" y="56"/>
                    <a:pt x="13" y="61"/>
                  </a:cubicBezTo>
                  <a:cubicBezTo>
                    <a:pt x="17" y="64"/>
                    <a:pt x="21" y="68"/>
                    <a:pt x="30" y="75"/>
                  </a:cubicBezTo>
                  <a:cubicBezTo>
                    <a:pt x="33" y="77"/>
                    <a:pt x="35" y="79"/>
                    <a:pt x="42" y="73"/>
                  </a:cubicBezTo>
                  <a:cubicBezTo>
                    <a:pt x="71" y="47"/>
                    <a:pt x="71" y="47"/>
                    <a:pt x="71" y="47"/>
                  </a:cubicBezTo>
                  <a:cubicBezTo>
                    <a:pt x="71" y="47"/>
                    <a:pt x="71" y="54"/>
                    <a:pt x="71" y="57"/>
                  </a:cubicBezTo>
                  <a:cubicBezTo>
                    <a:pt x="71" y="60"/>
                    <a:pt x="72" y="64"/>
                    <a:pt x="78" y="58"/>
                  </a:cubicBezTo>
                  <a:cubicBezTo>
                    <a:pt x="98" y="41"/>
                    <a:pt x="98" y="41"/>
                    <a:pt x="98" y="41"/>
                  </a:cubicBezTo>
                  <a:cubicBezTo>
                    <a:pt x="98" y="41"/>
                    <a:pt x="129" y="16"/>
                    <a:pt x="88" y="16"/>
                  </a:cubicBezTo>
                  <a:cubicBezTo>
                    <a:pt x="86" y="16"/>
                    <a:pt x="74" y="11"/>
                    <a:pt x="64" y="9"/>
                  </a:cubicBezTo>
                  <a:cubicBezTo>
                    <a:pt x="26" y="0"/>
                    <a:pt x="0" y="16"/>
                    <a:pt x="5" y="42"/>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6" name="íŝľiḍe">
              <a:extLst>
                <a:ext uri="{FF2B5EF4-FFF2-40B4-BE49-F238E27FC236}">
                  <a16:creationId xmlns:a16="http://schemas.microsoft.com/office/drawing/2014/main" id="{9106EF72-30B0-44AC-95EC-3FB315D6ACE3}"/>
                </a:ext>
              </a:extLst>
            </p:cNvPr>
            <p:cNvSpPr>
              <a:spLocks/>
            </p:cNvSpPr>
            <p:nvPr/>
          </p:nvSpPr>
          <p:spPr bwMode="auto">
            <a:xfrm>
              <a:off x="25593675" y="11331576"/>
              <a:ext cx="247650" cy="520700"/>
            </a:xfrm>
            <a:custGeom>
              <a:avLst/>
              <a:gdLst/>
              <a:ahLst/>
              <a:cxnLst>
                <a:cxn ang="0">
                  <a:pos x="90" y="328"/>
                </a:cxn>
                <a:cxn ang="0">
                  <a:pos x="90" y="156"/>
                </a:cxn>
                <a:cxn ang="0">
                  <a:pos x="156" y="41"/>
                </a:cxn>
                <a:cxn ang="0">
                  <a:pos x="0" y="0"/>
                </a:cxn>
                <a:cxn ang="0">
                  <a:pos x="90" y="328"/>
                </a:cxn>
              </a:cxnLst>
              <a:rect l="0" t="0" r="r" b="b"/>
              <a:pathLst>
                <a:path w="156" h="328">
                  <a:moveTo>
                    <a:pt x="90" y="328"/>
                  </a:moveTo>
                  <a:lnTo>
                    <a:pt x="90" y="156"/>
                  </a:lnTo>
                  <a:lnTo>
                    <a:pt x="156" y="41"/>
                  </a:lnTo>
                  <a:lnTo>
                    <a:pt x="0" y="0"/>
                  </a:lnTo>
                  <a:lnTo>
                    <a:pt x="90" y="328"/>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7" name="ïšľíḋe">
              <a:extLst>
                <a:ext uri="{FF2B5EF4-FFF2-40B4-BE49-F238E27FC236}">
                  <a16:creationId xmlns:a16="http://schemas.microsoft.com/office/drawing/2014/main" id="{6CD87881-B8E7-4616-A73D-5EEFB4029776}"/>
                </a:ext>
              </a:extLst>
            </p:cNvPr>
            <p:cNvSpPr>
              <a:spLocks/>
            </p:cNvSpPr>
            <p:nvPr/>
          </p:nvSpPr>
          <p:spPr bwMode="auto">
            <a:xfrm>
              <a:off x="21032788" y="12436476"/>
              <a:ext cx="3248025" cy="2260600"/>
            </a:xfrm>
            <a:custGeom>
              <a:avLst/>
              <a:gdLst/>
              <a:ahLst/>
              <a:cxnLst>
                <a:cxn ang="0">
                  <a:pos x="38" y="174"/>
                </a:cxn>
                <a:cxn ang="0">
                  <a:pos x="43" y="125"/>
                </a:cxn>
                <a:cxn ang="0">
                  <a:pos x="46" y="123"/>
                </a:cxn>
                <a:cxn ang="0">
                  <a:pos x="48" y="125"/>
                </a:cxn>
                <a:cxn ang="0">
                  <a:pos x="48" y="174"/>
                </a:cxn>
                <a:cxn ang="0">
                  <a:pos x="202" y="174"/>
                </a:cxn>
                <a:cxn ang="0">
                  <a:pos x="202" y="125"/>
                </a:cxn>
                <a:cxn ang="0">
                  <a:pos x="204" y="123"/>
                </a:cxn>
                <a:cxn ang="0">
                  <a:pos x="208" y="126"/>
                </a:cxn>
                <a:cxn ang="0">
                  <a:pos x="213" y="174"/>
                </a:cxn>
                <a:cxn ang="0">
                  <a:pos x="250" y="174"/>
                </a:cxn>
                <a:cxn ang="0">
                  <a:pos x="244" y="71"/>
                </a:cxn>
                <a:cxn ang="0">
                  <a:pos x="215" y="42"/>
                </a:cxn>
                <a:cxn ang="0">
                  <a:pos x="161" y="34"/>
                </a:cxn>
                <a:cxn ang="0">
                  <a:pos x="152" y="23"/>
                </a:cxn>
                <a:cxn ang="0">
                  <a:pos x="151" y="0"/>
                </a:cxn>
                <a:cxn ang="0">
                  <a:pos x="123" y="0"/>
                </a:cxn>
                <a:cxn ang="0">
                  <a:pos x="99" y="0"/>
                </a:cxn>
                <a:cxn ang="0">
                  <a:pos x="98" y="24"/>
                </a:cxn>
                <a:cxn ang="0">
                  <a:pos x="89" y="34"/>
                </a:cxn>
                <a:cxn ang="0">
                  <a:pos x="35" y="42"/>
                </a:cxn>
                <a:cxn ang="0">
                  <a:pos x="6" y="71"/>
                </a:cxn>
                <a:cxn ang="0">
                  <a:pos x="0" y="174"/>
                </a:cxn>
                <a:cxn ang="0">
                  <a:pos x="38" y="174"/>
                </a:cxn>
              </a:cxnLst>
              <a:rect l="0" t="0" r="r" b="b"/>
              <a:pathLst>
                <a:path w="250" h="174">
                  <a:moveTo>
                    <a:pt x="38" y="174"/>
                  </a:moveTo>
                  <a:cubicBezTo>
                    <a:pt x="43" y="125"/>
                    <a:pt x="43" y="125"/>
                    <a:pt x="43" y="125"/>
                  </a:cubicBezTo>
                  <a:cubicBezTo>
                    <a:pt x="43" y="124"/>
                    <a:pt x="45" y="123"/>
                    <a:pt x="46" y="123"/>
                  </a:cubicBezTo>
                  <a:cubicBezTo>
                    <a:pt x="47" y="123"/>
                    <a:pt x="48" y="124"/>
                    <a:pt x="48" y="125"/>
                  </a:cubicBezTo>
                  <a:cubicBezTo>
                    <a:pt x="48" y="174"/>
                    <a:pt x="48" y="174"/>
                    <a:pt x="48" y="174"/>
                  </a:cubicBezTo>
                  <a:cubicBezTo>
                    <a:pt x="202" y="174"/>
                    <a:pt x="202" y="174"/>
                    <a:pt x="202" y="174"/>
                  </a:cubicBezTo>
                  <a:cubicBezTo>
                    <a:pt x="202" y="125"/>
                    <a:pt x="202" y="125"/>
                    <a:pt x="202" y="125"/>
                  </a:cubicBezTo>
                  <a:cubicBezTo>
                    <a:pt x="202" y="124"/>
                    <a:pt x="203" y="123"/>
                    <a:pt x="204" y="123"/>
                  </a:cubicBezTo>
                  <a:cubicBezTo>
                    <a:pt x="206" y="123"/>
                    <a:pt x="208" y="123"/>
                    <a:pt x="208" y="126"/>
                  </a:cubicBezTo>
                  <a:cubicBezTo>
                    <a:pt x="213" y="174"/>
                    <a:pt x="213" y="174"/>
                    <a:pt x="213" y="174"/>
                  </a:cubicBezTo>
                  <a:cubicBezTo>
                    <a:pt x="250" y="174"/>
                    <a:pt x="250" y="174"/>
                    <a:pt x="250" y="174"/>
                  </a:cubicBezTo>
                  <a:cubicBezTo>
                    <a:pt x="244" y="71"/>
                    <a:pt x="244" y="71"/>
                    <a:pt x="244" y="71"/>
                  </a:cubicBezTo>
                  <a:cubicBezTo>
                    <a:pt x="242" y="56"/>
                    <a:pt x="230" y="45"/>
                    <a:pt x="215" y="42"/>
                  </a:cubicBezTo>
                  <a:cubicBezTo>
                    <a:pt x="161" y="34"/>
                    <a:pt x="161" y="34"/>
                    <a:pt x="161" y="34"/>
                  </a:cubicBezTo>
                  <a:cubicBezTo>
                    <a:pt x="156" y="33"/>
                    <a:pt x="152" y="29"/>
                    <a:pt x="152" y="23"/>
                  </a:cubicBezTo>
                  <a:cubicBezTo>
                    <a:pt x="151" y="0"/>
                    <a:pt x="151" y="0"/>
                    <a:pt x="151" y="0"/>
                  </a:cubicBezTo>
                  <a:cubicBezTo>
                    <a:pt x="123" y="0"/>
                    <a:pt x="123" y="0"/>
                    <a:pt x="123" y="0"/>
                  </a:cubicBezTo>
                  <a:cubicBezTo>
                    <a:pt x="99" y="0"/>
                    <a:pt x="99" y="0"/>
                    <a:pt x="99" y="0"/>
                  </a:cubicBezTo>
                  <a:cubicBezTo>
                    <a:pt x="98" y="24"/>
                    <a:pt x="98" y="24"/>
                    <a:pt x="98" y="24"/>
                  </a:cubicBezTo>
                  <a:cubicBezTo>
                    <a:pt x="97" y="29"/>
                    <a:pt x="94" y="33"/>
                    <a:pt x="89" y="34"/>
                  </a:cubicBezTo>
                  <a:cubicBezTo>
                    <a:pt x="35" y="42"/>
                    <a:pt x="35" y="42"/>
                    <a:pt x="35" y="42"/>
                  </a:cubicBezTo>
                  <a:cubicBezTo>
                    <a:pt x="20" y="45"/>
                    <a:pt x="9" y="56"/>
                    <a:pt x="6" y="71"/>
                  </a:cubicBezTo>
                  <a:cubicBezTo>
                    <a:pt x="0" y="174"/>
                    <a:pt x="0" y="174"/>
                    <a:pt x="0" y="174"/>
                  </a:cubicBezTo>
                  <a:lnTo>
                    <a:pt x="38" y="174"/>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8" name="íşliḍê">
              <a:extLst>
                <a:ext uri="{FF2B5EF4-FFF2-40B4-BE49-F238E27FC236}">
                  <a16:creationId xmlns:a16="http://schemas.microsoft.com/office/drawing/2014/main" id="{AB739E5F-547E-48B2-8862-D81EE2CBC158}"/>
                </a:ext>
              </a:extLst>
            </p:cNvPr>
            <p:cNvSpPr>
              <a:spLocks/>
            </p:cNvSpPr>
            <p:nvPr/>
          </p:nvSpPr>
          <p:spPr bwMode="auto">
            <a:xfrm>
              <a:off x="22045613" y="12747626"/>
              <a:ext cx="1235075" cy="1949450"/>
            </a:xfrm>
            <a:custGeom>
              <a:avLst/>
              <a:gdLst/>
              <a:ahLst/>
              <a:cxnLst>
                <a:cxn ang="0">
                  <a:pos x="77" y="150"/>
                </a:cxn>
                <a:cxn ang="0">
                  <a:pos x="95" y="11"/>
                </a:cxn>
                <a:cxn ang="0">
                  <a:pos x="84" y="10"/>
                </a:cxn>
                <a:cxn ang="0">
                  <a:pos x="76" y="0"/>
                </a:cxn>
                <a:cxn ang="0">
                  <a:pos x="47" y="28"/>
                </a:cxn>
                <a:cxn ang="0">
                  <a:pos x="19" y="0"/>
                </a:cxn>
                <a:cxn ang="0">
                  <a:pos x="10" y="10"/>
                </a:cxn>
                <a:cxn ang="0">
                  <a:pos x="0" y="11"/>
                </a:cxn>
                <a:cxn ang="0">
                  <a:pos x="24" y="150"/>
                </a:cxn>
                <a:cxn ang="0">
                  <a:pos x="77" y="150"/>
                </a:cxn>
              </a:cxnLst>
              <a:rect l="0" t="0" r="r" b="b"/>
              <a:pathLst>
                <a:path w="95" h="150">
                  <a:moveTo>
                    <a:pt x="77" y="150"/>
                  </a:moveTo>
                  <a:cubicBezTo>
                    <a:pt x="95" y="11"/>
                    <a:pt x="95" y="11"/>
                    <a:pt x="95" y="11"/>
                  </a:cubicBezTo>
                  <a:cubicBezTo>
                    <a:pt x="84" y="10"/>
                    <a:pt x="84" y="10"/>
                    <a:pt x="84" y="10"/>
                  </a:cubicBezTo>
                  <a:cubicBezTo>
                    <a:pt x="79" y="9"/>
                    <a:pt x="76" y="5"/>
                    <a:pt x="76" y="0"/>
                  </a:cubicBezTo>
                  <a:cubicBezTo>
                    <a:pt x="47" y="28"/>
                    <a:pt x="47" y="28"/>
                    <a:pt x="47" y="28"/>
                  </a:cubicBezTo>
                  <a:cubicBezTo>
                    <a:pt x="19" y="0"/>
                    <a:pt x="19" y="0"/>
                    <a:pt x="19" y="0"/>
                  </a:cubicBezTo>
                  <a:cubicBezTo>
                    <a:pt x="18" y="5"/>
                    <a:pt x="15" y="9"/>
                    <a:pt x="10" y="10"/>
                  </a:cubicBezTo>
                  <a:cubicBezTo>
                    <a:pt x="0" y="11"/>
                    <a:pt x="0" y="11"/>
                    <a:pt x="0" y="11"/>
                  </a:cubicBezTo>
                  <a:cubicBezTo>
                    <a:pt x="24" y="150"/>
                    <a:pt x="24" y="150"/>
                    <a:pt x="24" y="150"/>
                  </a:cubicBezTo>
                  <a:lnTo>
                    <a:pt x="77" y="150"/>
                  </a:lnTo>
                  <a:close/>
                </a:path>
              </a:pathLst>
            </a:custGeom>
            <a:solidFill>
              <a:srgbClr val="FF6D3A"/>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9" name="iṡļiḋé">
              <a:extLst>
                <a:ext uri="{FF2B5EF4-FFF2-40B4-BE49-F238E27FC236}">
                  <a16:creationId xmlns:a16="http://schemas.microsoft.com/office/drawing/2014/main" id="{E316929B-EF11-45A9-A42C-11308CEB2771}"/>
                </a:ext>
              </a:extLst>
            </p:cNvPr>
            <p:cNvSpPr>
              <a:spLocks/>
            </p:cNvSpPr>
            <p:nvPr/>
          </p:nvSpPr>
          <p:spPr bwMode="auto">
            <a:xfrm>
              <a:off x="22305963" y="12436476"/>
              <a:ext cx="701675" cy="325438"/>
            </a:xfrm>
            <a:custGeom>
              <a:avLst/>
              <a:gdLst/>
              <a:ahLst/>
              <a:cxnLst>
                <a:cxn ang="0">
                  <a:pos x="50" y="18"/>
                </a:cxn>
                <a:cxn ang="0">
                  <a:pos x="54" y="15"/>
                </a:cxn>
                <a:cxn ang="0">
                  <a:pos x="53" y="0"/>
                </a:cxn>
                <a:cxn ang="0">
                  <a:pos x="25" y="0"/>
                </a:cxn>
                <a:cxn ang="0">
                  <a:pos x="1" y="0"/>
                </a:cxn>
                <a:cxn ang="0">
                  <a:pos x="0" y="14"/>
                </a:cxn>
                <a:cxn ang="0">
                  <a:pos x="4" y="19"/>
                </a:cxn>
                <a:cxn ang="0">
                  <a:pos x="18" y="25"/>
                </a:cxn>
                <a:cxn ang="0">
                  <a:pos x="27" y="25"/>
                </a:cxn>
                <a:cxn ang="0">
                  <a:pos x="27" y="24"/>
                </a:cxn>
                <a:cxn ang="0">
                  <a:pos x="36" y="24"/>
                </a:cxn>
                <a:cxn ang="0">
                  <a:pos x="50" y="18"/>
                </a:cxn>
              </a:cxnLst>
              <a:rect l="0" t="0" r="r" b="b"/>
              <a:pathLst>
                <a:path w="54" h="25">
                  <a:moveTo>
                    <a:pt x="50" y="18"/>
                  </a:moveTo>
                  <a:cubicBezTo>
                    <a:pt x="54" y="15"/>
                    <a:pt x="54" y="15"/>
                    <a:pt x="54" y="15"/>
                  </a:cubicBezTo>
                  <a:cubicBezTo>
                    <a:pt x="53" y="0"/>
                    <a:pt x="53" y="0"/>
                    <a:pt x="53" y="0"/>
                  </a:cubicBezTo>
                  <a:cubicBezTo>
                    <a:pt x="25" y="0"/>
                    <a:pt x="25" y="0"/>
                    <a:pt x="25" y="0"/>
                  </a:cubicBezTo>
                  <a:cubicBezTo>
                    <a:pt x="1" y="0"/>
                    <a:pt x="1" y="0"/>
                    <a:pt x="1" y="0"/>
                  </a:cubicBezTo>
                  <a:cubicBezTo>
                    <a:pt x="0" y="14"/>
                    <a:pt x="0" y="14"/>
                    <a:pt x="0" y="14"/>
                  </a:cubicBezTo>
                  <a:cubicBezTo>
                    <a:pt x="4" y="19"/>
                    <a:pt x="4" y="19"/>
                    <a:pt x="4" y="19"/>
                  </a:cubicBezTo>
                  <a:cubicBezTo>
                    <a:pt x="8" y="22"/>
                    <a:pt x="13" y="25"/>
                    <a:pt x="18" y="25"/>
                  </a:cubicBezTo>
                  <a:cubicBezTo>
                    <a:pt x="27" y="25"/>
                    <a:pt x="27" y="25"/>
                    <a:pt x="27" y="25"/>
                  </a:cubicBezTo>
                  <a:cubicBezTo>
                    <a:pt x="27" y="24"/>
                    <a:pt x="27" y="24"/>
                    <a:pt x="27" y="24"/>
                  </a:cubicBezTo>
                  <a:cubicBezTo>
                    <a:pt x="36" y="24"/>
                    <a:pt x="36" y="24"/>
                    <a:pt x="36" y="24"/>
                  </a:cubicBezTo>
                  <a:cubicBezTo>
                    <a:pt x="42" y="24"/>
                    <a:pt x="47" y="22"/>
                    <a:pt x="50" y="18"/>
                  </a:cubicBez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0" name="i$1îḋê">
              <a:extLst>
                <a:ext uri="{FF2B5EF4-FFF2-40B4-BE49-F238E27FC236}">
                  <a16:creationId xmlns:a16="http://schemas.microsoft.com/office/drawing/2014/main" id="{63A5A1D4-A8AE-43BA-B494-77B59CAEEF79}"/>
                </a:ext>
              </a:extLst>
            </p:cNvPr>
            <p:cNvSpPr>
              <a:spLocks/>
            </p:cNvSpPr>
            <p:nvPr/>
          </p:nvSpPr>
          <p:spPr bwMode="auto">
            <a:xfrm>
              <a:off x="22137688" y="12669838"/>
              <a:ext cx="519112" cy="781050"/>
            </a:xfrm>
            <a:custGeom>
              <a:avLst/>
              <a:gdLst/>
              <a:ahLst/>
              <a:cxnLst>
                <a:cxn ang="0">
                  <a:pos x="13" y="3"/>
                </a:cxn>
                <a:cxn ang="0">
                  <a:pos x="0" y="16"/>
                </a:cxn>
                <a:cxn ang="0">
                  <a:pos x="25" y="57"/>
                </a:cxn>
                <a:cxn ang="0">
                  <a:pos x="29" y="57"/>
                </a:cxn>
                <a:cxn ang="0">
                  <a:pos x="40" y="34"/>
                </a:cxn>
                <a:cxn ang="0">
                  <a:pos x="13" y="3"/>
                </a:cxn>
              </a:cxnLst>
              <a:rect l="0" t="0" r="r" b="b"/>
              <a:pathLst>
                <a:path w="40" h="60">
                  <a:moveTo>
                    <a:pt x="13" y="3"/>
                  </a:moveTo>
                  <a:cubicBezTo>
                    <a:pt x="11" y="0"/>
                    <a:pt x="0" y="16"/>
                    <a:pt x="0" y="16"/>
                  </a:cubicBezTo>
                  <a:cubicBezTo>
                    <a:pt x="25" y="57"/>
                    <a:pt x="25" y="57"/>
                    <a:pt x="25" y="57"/>
                  </a:cubicBezTo>
                  <a:cubicBezTo>
                    <a:pt x="26" y="60"/>
                    <a:pt x="28" y="60"/>
                    <a:pt x="29" y="57"/>
                  </a:cubicBezTo>
                  <a:cubicBezTo>
                    <a:pt x="40" y="34"/>
                    <a:pt x="40" y="34"/>
                    <a:pt x="40" y="34"/>
                  </a:cubicBezTo>
                  <a:lnTo>
                    <a:pt x="13" y="3"/>
                  </a:lnTo>
                  <a:close/>
                </a:path>
              </a:pathLst>
            </a:custGeom>
            <a:solidFill>
              <a:srgbClr val="F7997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1" name="ïṡļiḓé">
              <a:extLst>
                <a:ext uri="{FF2B5EF4-FFF2-40B4-BE49-F238E27FC236}">
                  <a16:creationId xmlns:a16="http://schemas.microsoft.com/office/drawing/2014/main" id="{CA26E79E-07E2-4A74-BFD2-BFF8D699A685}"/>
                </a:ext>
              </a:extLst>
            </p:cNvPr>
            <p:cNvSpPr>
              <a:spLocks/>
            </p:cNvSpPr>
            <p:nvPr/>
          </p:nvSpPr>
          <p:spPr bwMode="auto">
            <a:xfrm>
              <a:off x="22656800" y="12669838"/>
              <a:ext cx="520700" cy="781050"/>
            </a:xfrm>
            <a:custGeom>
              <a:avLst/>
              <a:gdLst/>
              <a:ahLst/>
              <a:cxnLst>
                <a:cxn ang="0">
                  <a:pos x="27" y="3"/>
                </a:cxn>
                <a:cxn ang="0">
                  <a:pos x="32" y="3"/>
                </a:cxn>
                <a:cxn ang="0">
                  <a:pos x="40" y="16"/>
                </a:cxn>
                <a:cxn ang="0">
                  <a:pos x="15" y="57"/>
                </a:cxn>
                <a:cxn ang="0">
                  <a:pos x="11" y="57"/>
                </a:cxn>
                <a:cxn ang="0">
                  <a:pos x="0" y="34"/>
                </a:cxn>
                <a:cxn ang="0">
                  <a:pos x="27" y="3"/>
                </a:cxn>
              </a:cxnLst>
              <a:rect l="0" t="0" r="r" b="b"/>
              <a:pathLst>
                <a:path w="40" h="60">
                  <a:moveTo>
                    <a:pt x="27" y="3"/>
                  </a:moveTo>
                  <a:cubicBezTo>
                    <a:pt x="29" y="0"/>
                    <a:pt x="30" y="0"/>
                    <a:pt x="32" y="3"/>
                  </a:cubicBezTo>
                  <a:cubicBezTo>
                    <a:pt x="40" y="16"/>
                    <a:pt x="40" y="16"/>
                    <a:pt x="40" y="16"/>
                  </a:cubicBezTo>
                  <a:cubicBezTo>
                    <a:pt x="15" y="57"/>
                    <a:pt x="15" y="57"/>
                    <a:pt x="15" y="57"/>
                  </a:cubicBezTo>
                  <a:cubicBezTo>
                    <a:pt x="14" y="60"/>
                    <a:pt x="12" y="60"/>
                    <a:pt x="11" y="57"/>
                  </a:cubicBezTo>
                  <a:cubicBezTo>
                    <a:pt x="0" y="34"/>
                    <a:pt x="0" y="34"/>
                    <a:pt x="0" y="34"/>
                  </a:cubicBezTo>
                  <a:lnTo>
                    <a:pt x="27" y="3"/>
                  </a:lnTo>
                  <a:close/>
                </a:path>
              </a:pathLst>
            </a:custGeom>
            <a:solidFill>
              <a:srgbClr val="F7997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2" name="ïṩ1iḓe">
              <a:extLst>
                <a:ext uri="{FF2B5EF4-FFF2-40B4-BE49-F238E27FC236}">
                  <a16:creationId xmlns:a16="http://schemas.microsoft.com/office/drawing/2014/main" id="{27A63427-2157-45DB-99F6-64AC102E0C96}"/>
                </a:ext>
              </a:extLst>
            </p:cNvPr>
            <p:cNvSpPr>
              <a:spLocks/>
            </p:cNvSpPr>
            <p:nvPr/>
          </p:nvSpPr>
          <p:spPr bwMode="auto">
            <a:xfrm>
              <a:off x="22526625" y="13112751"/>
              <a:ext cx="273050" cy="1584325"/>
            </a:xfrm>
            <a:custGeom>
              <a:avLst/>
              <a:gdLst/>
              <a:ahLst/>
              <a:cxnLst>
                <a:cxn ang="0">
                  <a:pos x="6" y="35"/>
                </a:cxn>
                <a:cxn ang="0">
                  <a:pos x="1" y="122"/>
                </a:cxn>
                <a:cxn ang="0">
                  <a:pos x="19" y="122"/>
                </a:cxn>
                <a:cxn ang="0">
                  <a:pos x="15" y="35"/>
                </a:cxn>
                <a:cxn ang="0">
                  <a:pos x="15" y="29"/>
                </a:cxn>
                <a:cxn ang="0">
                  <a:pos x="21" y="19"/>
                </a:cxn>
                <a:cxn ang="0">
                  <a:pos x="10" y="1"/>
                </a:cxn>
                <a:cxn ang="0">
                  <a:pos x="10" y="0"/>
                </a:cxn>
                <a:cxn ang="0">
                  <a:pos x="10" y="1"/>
                </a:cxn>
                <a:cxn ang="0">
                  <a:pos x="10" y="0"/>
                </a:cxn>
                <a:cxn ang="0">
                  <a:pos x="10" y="1"/>
                </a:cxn>
                <a:cxn ang="0">
                  <a:pos x="0" y="19"/>
                </a:cxn>
                <a:cxn ang="0">
                  <a:pos x="5" y="30"/>
                </a:cxn>
                <a:cxn ang="0">
                  <a:pos x="6" y="35"/>
                </a:cxn>
              </a:cxnLst>
              <a:rect l="0" t="0" r="r" b="b"/>
              <a:pathLst>
                <a:path w="21" h="122">
                  <a:moveTo>
                    <a:pt x="6" y="35"/>
                  </a:moveTo>
                  <a:cubicBezTo>
                    <a:pt x="1" y="122"/>
                    <a:pt x="1" y="122"/>
                    <a:pt x="1" y="122"/>
                  </a:cubicBezTo>
                  <a:cubicBezTo>
                    <a:pt x="19" y="122"/>
                    <a:pt x="19" y="122"/>
                    <a:pt x="19" y="122"/>
                  </a:cubicBezTo>
                  <a:cubicBezTo>
                    <a:pt x="15" y="35"/>
                    <a:pt x="15" y="35"/>
                    <a:pt x="15" y="35"/>
                  </a:cubicBezTo>
                  <a:cubicBezTo>
                    <a:pt x="15" y="33"/>
                    <a:pt x="15" y="30"/>
                    <a:pt x="15" y="29"/>
                  </a:cubicBezTo>
                  <a:cubicBezTo>
                    <a:pt x="21" y="19"/>
                    <a:pt x="21" y="19"/>
                    <a:pt x="21" y="19"/>
                  </a:cubicBezTo>
                  <a:cubicBezTo>
                    <a:pt x="10" y="1"/>
                    <a:pt x="10" y="1"/>
                    <a:pt x="10" y="1"/>
                  </a:cubicBezTo>
                  <a:cubicBezTo>
                    <a:pt x="10" y="0"/>
                    <a:pt x="10" y="0"/>
                    <a:pt x="10" y="0"/>
                  </a:cubicBezTo>
                  <a:cubicBezTo>
                    <a:pt x="10" y="1"/>
                    <a:pt x="10" y="1"/>
                    <a:pt x="10" y="1"/>
                  </a:cubicBezTo>
                  <a:cubicBezTo>
                    <a:pt x="10" y="0"/>
                    <a:pt x="10" y="0"/>
                    <a:pt x="10" y="0"/>
                  </a:cubicBezTo>
                  <a:cubicBezTo>
                    <a:pt x="10" y="1"/>
                    <a:pt x="10" y="1"/>
                    <a:pt x="10" y="1"/>
                  </a:cubicBezTo>
                  <a:cubicBezTo>
                    <a:pt x="0" y="19"/>
                    <a:pt x="0" y="19"/>
                    <a:pt x="0" y="19"/>
                  </a:cubicBezTo>
                  <a:cubicBezTo>
                    <a:pt x="5" y="30"/>
                    <a:pt x="5" y="30"/>
                    <a:pt x="5" y="30"/>
                  </a:cubicBezTo>
                  <a:cubicBezTo>
                    <a:pt x="6" y="31"/>
                    <a:pt x="6" y="33"/>
                    <a:pt x="6" y="35"/>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3" name="íṣľiḓé">
              <a:extLst>
                <a:ext uri="{FF2B5EF4-FFF2-40B4-BE49-F238E27FC236}">
                  <a16:creationId xmlns:a16="http://schemas.microsoft.com/office/drawing/2014/main" id="{EBAC04C0-29C8-496A-9DBA-107506520DA3}"/>
                </a:ext>
              </a:extLst>
            </p:cNvPr>
            <p:cNvSpPr>
              <a:spLocks/>
            </p:cNvSpPr>
            <p:nvPr/>
          </p:nvSpPr>
          <p:spPr bwMode="auto">
            <a:xfrm>
              <a:off x="22721888" y="12904788"/>
              <a:ext cx="1598612" cy="1792288"/>
            </a:xfrm>
            <a:custGeom>
              <a:avLst/>
              <a:gdLst/>
              <a:ahLst/>
              <a:cxnLst>
                <a:cxn ang="0">
                  <a:pos x="76" y="138"/>
                </a:cxn>
                <a:cxn ang="0">
                  <a:pos x="76" y="101"/>
                </a:cxn>
                <a:cxn ang="0">
                  <a:pos x="78" y="102"/>
                </a:cxn>
                <a:cxn ang="0">
                  <a:pos x="80" y="138"/>
                </a:cxn>
                <a:cxn ang="0">
                  <a:pos x="123" y="138"/>
                </a:cxn>
                <a:cxn ang="0">
                  <a:pos x="121" y="40"/>
                </a:cxn>
                <a:cxn ang="0">
                  <a:pos x="90" y="5"/>
                </a:cxn>
                <a:cxn ang="0">
                  <a:pos x="44" y="0"/>
                </a:cxn>
                <a:cxn ang="0">
                  <a:pos x="0" y="127"/>
                </a:cxn>
                <a:cxn ang="0">
                  <a:pos x="0" y="138"/>
                </a:cxn>
                <a:cxn ang="0">
                  <a:pos x="76" y="138"/>
                </a:cxn>
              </a:cxnLst>
              <a:rect l="0" t="0" r="r" b="b"/>
              <a:pathLst>
                <a:path w="123" h="138">
                  <a:moveTo>
                    <a:pt x="76" y="138"/>
                  </a:moveTo>
                  <a:cubicBezTo>
                    <a:pt x="76" y="101"/>
                    <a:pt x="76" y="101"/>
                    <a:pt x="76" y="101"/>
                  </a:cubicBezTo>
                  <a:cubicBezTo>
                    <a:pt x="76" y="100"/>
                    <a:pt x="78" y="101"/>
                    <a:pt x="78" y="102"/>
                  </a:cubicBezTo>
                  <a:cubicBezTo>
                    <a:pt x="80" y="138"/>
                    <a:pt x="80" y="138"/>
                    <a:pt x="80" y="138"/>
                  </a:cubicBezTo>
                  <a:cubicBezTo>
                    <a:pt x="123" y="138"/>
                    <a:pt x="123" y="138"/>
                    <a:pt x="123" y="138"/>
                  </a:cubicBezTo>
                  <a:cubicBezTo>
                    <a:pt x="121" y="40"/>
                    <a:pt x="121" y="40"/>
                    <a:pt x="121" y="40"/>
                  </a:cubicBezTo>
                  <a:cubicBezTo>
                    <a:pt x="121" y="20"/>
                    <a:pt x="109" y="9"/>
                    <a:pt x="90" y="5"/>
                  </a:cubicBezTo>
                  <a:cubicBezTo>
                    <a:pt x="44" y="0"/>
                    <a:pt x="44" y="0"/>
                    <a:pt x="44" y="0"/>
                  </a:cubicBezTo>
                  <a:cubicBezTo>
                    <a:pt x="0" y="127"/>
                    <a:pt x="0" y="127"/>
                    <a:pt x="0" y="127"/>
                  </a:cubicBezTo>
                  <a:cubicBezTo>
                    <a:pt x="0" y="138"/>
                    <a:pt x="0" y="138"/>
                    <a:pt x="0" y="138"/>
                  </a:cubicBezTo>
                  <a:lnTo>
                    <a:pt x="76" y="138"/>
                  </a:lnTo>
                  <a:close/>
                </a:path>
              </a:pathLst>
            </a:custGeom>
            <a:solidFill>
              <a:srgbClr val="3D5F75"/>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4" name="iş1îdé">
              <a:extLst>
                <a:ext uri="{FF2B5EF4-FFF2-40B4-BE49-F238E27FC236}">
                  <a16:creationId xmlns:a16="http://schemas.microsoft.com/office/drawing/2014/main" id="{F35359EE-5324-4A12-82A1-958B1AD9A24F}"/>
                </a:ext>
              </a:extLst>
            </p:cNvPr>
            <p:cNvSpPr>
              <a:spLocks/>
            </p:cNvSpPr>
            <p:nvPr/>
          </p:nvSpPr>
          <p:spPr bwMode="auto">
            <a:xfrm>
              <a:off x="22721888" y="12865101"/>
              <a:ext cx="663575" cy="1689100"/>
            </a:xfrm>
            <a:custGeom>
              <a:avLst/>
              <a:gdLst/>
              <a:ahLst/>
              <a:cxnLst>
                <a:cxn ang="0">
                  <a:pos x="34" y="0"/>
                </a:cxn>
                <a:cxn ang="0">
                  <a:pos x="48" y="2"/>
                </a:cxn>
                <a:cxn ang="0">
                  <a:pos x="49" y="3"/>
                </a:cxn>
                <a:cxn ang="0">
                  <a:pos x="50" y="4"/>
                </a:cxn>
                <a:cxn ang="0">
                  <a:pos x="51" y="32"/>
                </a:cxn>
                <a:cxn ang="0">
                  <a:pos x="46" y="38"/>
                </a:cxn>
                <a:cxn ang="0">
                  <a:pos x="31" y="38"/>
                </a:cxn>
                <a:cxn ang="0">
                  <a:pos x="45" y="55"/>
                </a:cxn>
                <a:cxn ang="0">
                  <a:pos x="44" y="65"/>
                </a:cxn>
                <a:cxn ang="0">
                  <a:pos x="0" y="130"/>
                </a:cxn>
                <a:cxn ang="0">
                  <a:pos x="34" y="0"/>
                </a:cxn>
              </a:cxnLst>
              <a:rect l="0" t="0" r="r" b="b"/>
              <a:pathLst>
                <a:path w="51" h="130">
                  <a:moveTo>
                    <a:pt x="34" y="0"/>
                  </a:moveTo>
                  <a:cubicBezTo>
                    <a:pt x="48" y="2"/>
                    <a:pt x="48" y="2"/>
                    <a:pt x="48" y="2"/>
                  </a:cubicBezTo>
                  <a:cubicBezTo>
                    <a:pt x="49" y="3"/>
                    <a:pt x="49" y="3"/>
                    <a:pt x="49" y="3"/>
                  </a:cubicBezTo>
                  <a:cubicBezTo>
                    <a:pt x="50" y="4"/>
                    <a:pt x="50" y="4"/>
                    <a:pt x="50" y="4"/>
                  </a:cubicBezTo>
                  <a:cubicBezTo>
                    <a:pt x="51" y="32"/>
                    <a:pt x="51" y="32"/>
                    <a:pt x="51" y="32"/>
                  </a:cubicBezTo>
                  <a:cubicBezTo>
                    <a:pt x="51" y="37"/>
                    <a:pt x="50" y="38"/>
                    <a:pt x="46" y="38"/>
                  </a:cubicBezTo>
                  <a:cubicBezTo>
                    <a:pt x="31" y="38"/>
                    <a:pt x="31" y="38"/>
                    <a:pt x="31" y="38"/>
                  </a:cubicBezTo>
                  <a:cubicBezTo>
                    <a:pt x="45" y="55"/>
                    <a:pt x="45" y="55"/>
                    <a:pt x="45" y="55"/>
                  </a:cubicBezTo>
                  <a:cubicBezTo>
                    <a:pt x="49" y="60"/>
                    <a:pt x="47" y="62"/>
                    <a:pt x="44" y="65"/>
                  </a:cubicBezTo>
                  <a:cubicBezTo>
                    <a:pt x="0" y="130"/>
                    <a:pt x="0" y="130"/>
                    <a:pt x="0" y="130"/>
                  </a:cubicBezTo>
                  <a:lnTo>
                    <a:pt x="34"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5" name="ïśļïďe">
              <a:extLst>
                <a:ext uri="{FF2B5EF4-FFF2-40B4-BE49-F238E27FC236}">
                  <a16:creationId xmlns:a16="http://schemas.microsoft.com/office/drawing/2014/main" id="{285220B0-38C4-4E96-87F1-44C2C0DED27F}"/>
                </a:ext>
              </a:extLst>
            </p:cNvPr>
            <p:cNvSpPr>
              <a:spLocks/>
            </p:cNvSpPr>
            <p:nvPr/>
          </p:nvSpPr>
          <p:spPr bwMode="auto">
            <a:xfrm>
              <a:off x="21007388" y="12904788"/>
              <a:ext cx="1597025" cy="1792288"/>
            </a:xfrm>
            <a:custGeom>
              <a:avLst/>
              <a:gdLst/>
              <a:ahLst/>
              <a:cxnLst>
                <a:cxn ang="0">
                  <a:pos x="80" y="0"/>
                </a:cxn>
                <a:cxn ang="0">
                  <a:pos x="34" y="5"/>
                </a:cxn>
                <a:cxn ang="0">
                  <a:pos x="3" y="40"/>
                </a:cxn>
                <a:cxn ang="0">
                  <a:pos x="0" y="138"/>
                </a:cxn>
                <a:cxn ang="0">
                  <a:pos x="43" y="138"/>
                </a:cxn>
                <a:cxn ang="0">
                  <a:pos x="46" y="102"/>
                </a:cxn>
                <a:cxn ang="0">
                  <a:pos x="48" y="101"/>
                </a:cxn>
                <a:cxn ang="0">
                  <a:pos x="48" y="138"/>
                </a:cxn>
                <a:cxn ang="0">
                  <a:pos x="123" y="138"/>
                </a:cxn>
                <a:cxn ang="0">
                  <a:pos x="123" y="127"/>
                </a:cxn>
                <a:cxn ang="0">
                  <a:pos x="117" y="106"/>
                </a:cxn>
                <a:cxn ang="0">
                  <a:pos x="80" y="0"/>
                </a:cxn>
              </a:cxnLst>
              <a:rect l="0" t="0" r="r" b="b"/>
              <a:pathLst>
                <a:path w="123" h="138">
                  <a:moveTo>
                    <a:pt x="80" y="0"/>
                  </a:moveTo>
                  <a:cubicBezTo>
                    <a:pt x="34" y="5"/>
                    <a:pt x="34" y="5"/>
                    <a:pt x="34" y="5"/>
                  </a:cubicBezTo>
                  <a:cubicBezTo>
                    <a:pt x="15" y="9"/>
                    <a:pt x="3" y="20"/>
                    <a:pt x="3" y="40"/>
                  </a:cubicBezTo>
                  <a:cubicBezTo>
                    <a:pt x="0" y="138"/>
                    <a:pt x="0" y="138"/>
                    <a:pt x="0" y="138"/>
                  </a:cubicBezTo>
                  <a:cubicBezTo>
                    <a:pt x="43" y="138"/>
                    <a:pt x="43" y="138"/>
                    <a:pt x="43" y="138"/>
                  </a:cubicBezTo>
                  <a:cubicBezTo>
                    <a:pt x="46" y="102"/>
                    <a:pt x="46" y="102"/>
                    <a:pt x="46" y="102"/>
                  </a:cubicBezTo>
                  <a:cubicBezTo>
                    <a:pt x="47" y="101"/>
                    <a:pt x="48" y="100"/>
                    <a:pt x="48" y="101"/>
                  </a:cubicBezTo>
                  <a:cubicBezTo>
                    <a:pt x="48" y="138"/>
                    <a:pt x="48" y="138"/>
                    <a:pt x="48" y="138"/>
                  </a:cubicBezTo>
                  <a:cubicBezTo>
                    <a:pt x="123" y="138"/>
                    <a:pt x="123" y="138"/>
                    <a:pt x="123" y="138"/>
                  </a:cubicBezTo>
                  <a:cubicBezTo>
                    <a:pt x="123" y="127"/>
                    <a:pt x="123" y="127"/>
                    <a:pt x="123" y="127"/>
                  </a:cubicBezTo>
                  <a:cubicBezTo>
                    <a:pt x="123" y="127"/>
                    <a:pt x="118" y="111"/>
                    <a:pt x="117" y="106"/>
                  </a:cubicBezTo>
                  <a:lnTo>
                    <a:pt x="80" y="0"/>
                  </a:lnTo>
                  <a:close/>
                </a:path>
              </a:pathLst>
            </a:custGeom>
            <a:solidFill>
              <a:srgbClr val="527C9D"/>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6" name="iśļíḍê">
              <a:extLst>
                <a:ext uri="{FF2B5EF4-FFF2-40B4-BE49-F238E27FC236}">
                  <a16:creationId xmlns:a16="http://schemas.microsoft.com/office/drawing/2014/main" id="{518F8BD6-99BA-420E-9DF1-5BEEC78D7BA0}"/>
                </a:ext>
              </a:extLst>
            </p:cNvPr>
            <p:cNvSpPr>
              <a:spLocks/>
            </p:cNvSpPr>
            <p:nvPr/>
          </p:nvSpPr>
          <p:spPr bwMode="auto">
            <a:xfrm>
              <a:off x="21929725" y="12877801"/>
              <a:ext cx="674687" cy="1676400"/>
            </a:xfrm>
            <a:custGeom>
              <a:avLst/>
              <a:gdLst/>
              <a:ahLst/>
              <a:cxnLst>
                <a:cxn ang="0">
                  <a:pos x="16" y="0"/>
                </a:cxn>
                <a:cxn ang="0">
                  <a:pos x="4" y="1"/>
                </a:cxn>
                <a:cxn ang="0">
                  <a:pos x="2" y="3"/>
                </a:cxn>
                <a:cxn ang="0">
                  <a:pos x="1" y="4"/>
                </a:cxn>
                <a:cxn ang="0">
                  <a:pos x="0" y="31"/>
                </a:cxn>
                <a:cxn ang="0">
                  <a:pos x="5" y="37"/>
                </a:cxn>
                <a:cxn ang="0">
                  <a:pos x="20" y="37"/>
                </a:cxn>
                <a:cxn ang="0">
                  <a:pos x="6" y="54"/>
                </a:cxn>
                <a:cxn ang="0">
                  <a:pos x="7" y="64"/>
                </a:cxn>
                <a:cxn ang="0">
                  <a:pos x="52" y="129"/>
                </a:cxn>
                <a:cxn ang="0">
                  <a:pos x="16" y="0"/>
                </a:cxn>
              </a:cxnLst>
              <a:rect l="0" t="0" r="r" b="b"/>
              <a:pathLst>
                <a:path w="52" h="129">
                  <a:moveTo>
                    <a:pt x="16" y="0"/>
                  </a:moveTo>
                  <a:cubicBezTo>
                    <a:pt x="4" y="1"/>
                    <a:pt x="4" y="1"/>
                    <a:pt x="4" y="1"/>
                  </a:cubicBezTo>
                  <a:cubicBezTo>
                    <a:pt x="4" y="1"/>
                    <a:pt x="2" y="2"/>
                    <a:pt x="2" y="3"/>
                  </a:cubicBezTo>
                  <a:cubicBezTo>
                    <a:pt x="1" y="4"/>
                    <a:pt x="1" y="4"/>
                    <a:pt x="1" y="4"/>
                  </a:cubicBezTo>
                  <a:cubicBezTo>
                    <a:pt x="0" y="31"/>
                    <a:pt x="0" y="31"/>
                    <a:pt x="0" y="31"/>
                  </a:cubicBezTo>
                  <a:cubicBezTo>
                    <a:pt x="0" y="36"/>
                    <a:pt x="1" y="37"/>
                    <a:pt x="5" y="37"/>
                  </a:cubicBezTo>
                  <a:cubicBezTo>
                    <a:pt x="20" y="37"/>
                    <a:pt x="20" y="37"/>
                    <a:pt x="20" y="37"/>
                  </a:cubicBezTo>
                  <a:cubicBezTo>
                    <a:pt x="6" y="54"/>
                    <a:pt x="6" y="54"/>
                    <a:pt x="6" y="54"/>
                  </a:cubicBezTo>
                  <a:cubicBezTo>
                    <a:pt x="2" y="59"/>
                    <a:pt x="4" y="61"/>
                    <a:pt x="7" y="64"/>
                  </a:cubicBezTo>
                  <a:cubicBezTo>
                    <a:pt x="52" y="129"/>
                    <a:pt x="52" y="129"/>
                    <a:pt x="52" y="129"/>
                  </a:cubicBezTo>
                  <a:lnTo>
                    <a:pt x="16"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7" name="îslîdê">
              <a:extLst>
                <a:ext uri="{FF2B5EF4-FFF2-40B4-BE49-F238E27FC236}">
                  <a16:creationId xmlns:a16="http://schemas.microsoft.com/office/drawing/2014/main" id="{7A1D84D8-FD02-4DE5-A46C-CD57FA29569F}"/>
                </a:ext>
              </a:extLst>
            </p:cNvPr>
            <p:cNvSpPr>
              <a:spLocks/>
            </p:cNvSpPr>
            <p:nvPr/>
          </p:nvSpPr>
          <p:spPr bwMode="auto">
            <a:xfrm>
              <a:off x="23137813" y="11772901"/>
              <a:ext cx="182562" cy="468313"/>
            </a:xfrm>
            <a:custGeom>
              <a:avLst/>
              <a:gdLst/>
              <a:ahLst/>
              <a:cxnLst>
                <a:cxn ang="0">
                  <a:pos x="2" y="0"/>
                </a:cxn>
                <a:cxn ang="0">
                  <a:pos x="5" y="0"/>
                </a:cxn>
                <a:cxn ang="0">
                  <a:pos x="13" y="12"/>
                </a:cxn>
                <a:cxn ang="0">
                  <a:pos x="10" y="26"/>
                </a:cxn>
                <a:cxn ang="0">
                  <a:pos x="0" y="33"/>
                </a:cxn>
                <a:cxn ang="0">
                  <a:pos x="2" y="0"/>
                </a:cxn>
              </a:cxnLst>
              <a:rect l="0" t="0" r="r" b="b"/>
              <a:pathLst>
                <a:path w="14" h="36">
                  <a:moveTo>
                    <a:pt x="2" y="0"/>
                  </a:moveTo>
                  <a:cubicBezTo>
                    <a:pt x="5" y="0"/>
                    <a:pt x="5" y="0"/>
                    <a:pt x="5" y="0"/>
                  </a:cubicBezTo>
                  <a:cubicBezTo>
                    <a:pt x="9" y="1"/>
                    <a:pt x="14" y="5"/>
                    <a:pt x="13" y="12"/>
                  </a:cubicBezTo>
                  <a:cubicBezTo>
                    <a:pt x="12" y="18"/>
                    <a:pt x="11" y="18"/>
                    <a:pt x="10" y="26"/>
                  </a:cubicBezTo>
                  <a:cubicBezTo>
                    <a:pt x="8" y="36"/>
                    <a:pt x="0" y="33"/>
                    <a:pt x="0" y="33"/>
                  </a:cubicBezTo>
                  <a:lnTo>
                    <a:pt x="2"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8" name="îšḷîḓé">
              <a:extLst>
                <a:ext uri="{FF2B5EF4-FFF2-40B4-BE49-F238E27FC236}">
                  <a16:creationId xmlns:a16="http://schemas.microsoft.com/office/drawing/2014/main" id="{1D794278-4F1F-47BA-9ECD-E03AF66A8C94}"/>
                </a:ext>
              </a:extLst>
            </p:cNvPr>
            <p:cNvSpPr>
              <a:spLocks/>
            </p:cNvSpPr>
            <p:nvPr/>
          </p:nvSpPr>
          <p:spPr bwMode="auto">
            <a:xfrm>
              <a:off x="22032913" y="11772901"/>
              <a:ext cx="182562" cy="468313"/>
            </a:xfrm>
            <a:custGeom>
              <a:avLst/>
              <a:gdLst/>
              <a:ahLst/>
              <a:cxnLst>
                <a:cxn ang="0">
                  <a:pos x="11" y="0"/>
                </a:cxn>
                <a:cxn ang="0">
                  <a:pos x="9" y="0"/>
                </a:cxn>
                <a:cxn ang="0">
                  <a:pos x="1" y="12"/>
                </a:cxn>
                <a:cxn ang="0">
                  <a:pos x="3" y="26"/>
                </a:cxn>
                <a:cxn ang="0">
                  <a:pos x="14" y="33"/>
                </a:cxn>
                <a:cxn ang="0">
                  <a:pos x="11" y="0"/>
                </a:cxn>
              </a:cxnLst>
              <a:rect l="0" t="0" r="r" b="b"/>
              <a:pathLst>
                <a:path w="14" h="36">
                  <a:moveTo>
                    <a:pt x="11" y="0"/>
                  </a:moveTo>
                  <a:cubicBezTo>
                    <a:pt x="9" y="0"/>
                    <a:pt x="9" y="0"/>
                    <a:pt x="9" y="0"/>
                  </a:cubicBezTo>
                  <a:cubicBezTo>
                    <a:pt x="4" y="1"/>
                    <a:pt x="0" y="5"/>
                    <a:pt x="1" y="12"/>
                  </a:cubicBezTo>
                  <a:cubicBezTo>
                    <a:pt x="2" y="18"/>
                    <a:pt x="2" y="18"/>
                    <a:pt x="3" y="26"/>
                  </a:cubicBezTo>
                  <a:cubicBezTo>
                    <a:pt x="5" y="36"/>
                    <a:pt x="14" y="33"/>
                    <a:pt x="14" y="33"/>
                  </a:cubicBezTo>
                  <a:lnTo>
                    <a:pt x="11"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9" name="isľíḍe">
              <a:extLst>
                <a:ext uri="{FF2B5EF4-FFF2-40B4-BE49-F238E27FC236}">
                  <a16:creationId xmlns:a16="http://schemas.microsoft.com/office/drawing/2014/main" id="{C464B4B8-2C0F-4F23-AABA-2ED0B08EA728}"/>
                </a:ext>
              </a:extLst>
            </p:cNvPr>
            <p:cNvSpPr>
              <a:spLocks/>
            </p:cNvSpPr>
            <p:nvPr/>
          </p:nvSpPr>
          <p:spPr bwMode="auto">
            <a:xfrm>
              <a:off x="22163088" y="11306176"/>
              <a:ext cx="1014412" cy="1377950"/>
            </a:xfrm>
            <a:custGeom>
              <a:avLst/>
              <a:gdLst/>
              <a:ahLst/>
              <a:cxnLst>
                <a:cxn ang="0">
                  <a:pos x="39" y="0"/>
                </a:cxn>
                <a:cxn ang="0">
                  <a:pos x="39" y="0"/>
                </a:cxn>
                <a:cxn ang="0">
                  <a:pos x="0" y="1"/>
                </a:cxn>
                <a:cxn ang="0">
                  <a:pos x="0" y="75"/>
                </a:cxn>
                <a:cxn ang="0">
                  <a:pos x="5" y="88"/>
                </a:cxn>
                <a:cxn ang="0">
                  <a:pos x="17" y="101"/>
                </a:cxn>
                <a:cxn ang="0">
                  <a:pos x="31" y="106"/>
                </a:cxn>
                <a:cxn ang="0">
                  <a:pos x="39" y="106"/>
                </a:cxn>
                <a:cxn ang="0">
                  <a:pos x="39" y="106"/>
                </a:cxn>
                <a:cxn ang="0">
                  <a:pos x="48" y="106"/>
                </a:cxn>
                <a:cxn ang="0">
                  <a:pos x="61" y="101"/>
                </a:cxn>
                <a:cxn ang="0">
                  <a:pos x="73" y="88"/>
                </a:cxn>
                <a:cxn ang="0">
                  <a:pos x="78" y="75"/>
                </a:cxn>
                <a:cxn ang="0">
                  <a:pos x="78" y="1"/>
                </a:cxn>
                <a:cxn ang="0">
                  <a:pos x="39" y="0"/>
                </a:cxn>
              </a:cxnLst>
              <a:rect l="0" t="0" r="r" b="b"/>
              <a:pathLst>
                <a:path w="78" h="106">
                  <a:moveTo>
                    <a:pt x="39" y="0"/>
                  </a:moveTo>
                  <a:cubicBezTo>
                    <a:pt x="39" y="0"/>
                    <a:pt x="39" y="0"/>
                    <a:pt x="39" y="0"/>
                  </a:cubicBezTo>
                  <a:cubicBezTo>
                    <a:pt x="0" y="1"/>
                    <a:pt x="0" y="1"/>
                    <a:pt x="0" y="1"/>
                  </a:cubicBezTo>
                  <a:cubicBezTo>
                    <a:pt x="0" y="75"/>
                    <a:pt x="0" y="75"/>
                    <a:pt x="0" y="75"/>
                  </a:cubicBezTo>
                  <a:cubicBezTo>
                    <a:pt x="0" y="80"/>
                    <a:pt x="2" y="85"/>
                    <a:pt x="5" y="88"/>
                  </a:cubicBezTo>
                  <a:cubicBezTo>
                    <a:pt x="17" y="101"/>
                    <a:pt x="17" y="101"/>
                    <a:pt x="17" y="101"/>
                  </a:cubicBezTo>
                  <a:cubicBezTo>
                    <a:pt x="21" y="104"/>
                    <a:pt x="25" y="106"/>
                    <a:pt x="31" y="106"/>
                  </a:cubicBezTo>
                  <a:cubicBezTo>
                    <a:pt x="39" y="106"/>
                    <a:pt x="39" y="106"/>
                    <a:pt x="39" y="106"/>
                  </a:cubicBezTo>
                  <a:cubicBezTo>
                    <a:pt x="39" y="106"/>
                    <a:pt x="39" y="106"/>
                    <a:pt x="39" y="106"/>
                  </a:cubicBezTo>
                  <a:cubicBezTo>
                    <a:pt x="48" y="106"/>
                    <a:pt x="48" y="106"/>
                    <a:pt x="48" y="106"/>
                  </a:cubicBezTo>
                  <a:cubicBezTo>
                    <a:pt x="53" y="106"/>
                    <a:pt x="57" y="104"/>
                    <a:pt x="61" y="101"/>
                  </a:cubicBezTo>
                  <a:cubicBezTo>
                    <a:pt x="73" y="88"/>
                    <a:pt x="73" y="88"/>
                    <a:pt x="73" y="88"/>
                  </a:cubicBezTo>
                  <a:cubicBezTo>
                    <a:pt x="76" y="85"/>
                    <a:pt x="78" y="80"/>
                    <a:pt x="78" y="75"/>
                  </a:cubicBezTo>
                  <a:cubicBezTo>
                    <a:pt x="78" y="1"/>
                    <a:pt x="78" y="1"/>
                    <a:pt x="78" y="1"/>
                  </a:cubicBezTo>
                  <a:lnTo>
                    <a:pt x="39"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0" name="ïṡľïḋè">
              <a:extLst>
                <a:ext uri="{FF2B5EF4-FFF2-40B4-BE49-F238E27FC236}">
                  <a16:creationId xmlns:a16="http://schemas.microsoft.com/office/drawing/2014/main" id="{CBB59F75-7FC8-43D4-B932-32ED813BC1D6}"/>
                </a:ext>
              </a:extLst>
            </p:cNvPr>
            <p:cNvSpPr>
              <a:spLocks/>
            </p:cNvSpPr>
            <p:nvPr/>
          </p:nvSpPr>
          <p:spPr bwMode="auto">
            <a:xfrm>
              <a:off x="21994813" y="11045826"/>
              <a:ext cx="338137" cy="922338"/>
            </a:xfrm>
            <a:custGeom>
              <a:avLst/>
              <a:gdLst/>
              <a:ahLst/>
              <a:cxnLst>
                <a:cxn ang="0">
                  <a:pos x="20" y="8"/>
                </a:cxn>
                <a:cxn ang="0">
                  <a:pos x="20" y="0"/>
                </a:cxn>
                <a:cxn ang="0">
                  <a:pos x="2" y="19"/>
                </a:cxn>
                <a:cxn ang="0">
                  <a:pos x="6" y="59"/>
                </a:cxn>
                <a:cxn ang="0">
                  <a:pos x="13" y="63"/>
                </a:cxn>
                <a:cxn ang="0">
                  <a:pos x="13" y="71"/>
                </a:cxn>
                <a:cxn ang="0">
                  <a:pos x="13" y="71"/>
                </a:cxn>
                <a:cxn ang="0">
                  <a:pos x="20" y="64"/>
                </a:cxn>
                <a:cxn ang="0">
                  <a:pos x="20" y="21"/>
                </a:cxn>
                <a:cxn ang="0">
                  <a:pos x="22" y="17"/>
                </a:cxn>
                <a:cxn ang="0">
                  <a:pos x="20" y="8"/>
                </a:cxn>
              </a:cxnLst>
              <a:rect l="0" t="0" r="r" b="b"/>
              <a:pathLst>
                <a:path w="26" h="71">
                  <a:moveTo>
                    <a:pt x="20" y="8"/>
                  </a:moveTo>
                  <a:cubicBezTo>
                    <a:pt x="20" y="0"/>
                    <a:pt x="20" y="0"/>
                    <a:pt x="20" y="0"/>
                  </a:cubicBezTo>
                  <a:cubicBezTo>
                    <a:pt x="20" y="0"/>
                    <a:pt x="0" y="0"/>
                    <a:pt x="2" y="19"/>
                  </a:cubicBezTo>
                  <a:cubicBezTo>
                    <a:pt x="3" y="29"/>
                    <a:pt x="5" y="48"/>
                    <a:pt x="6" y="59"/>
                  </a:cubicBezTo>
                  <a:cubicBezTo>
                    <a:pt x="8" y="58"/>
                    <a:pt x="13" y="57"/>
                    <a:pt x="13" y="63"/>
                  </a:cubicBezTo>
                  <a:cubicBezTo>
                    <a:pt x="13" y="70"/>
                    <a:pt x="13" y="71"/>
                    <a:pt x="13" y="71"/>
                  </a:cubicBezTo>
                  <a:cubicBezTo>
                    <a:pt x="13" y="71"/>
                    <a:pt x="13" y="71"/>
                    <a:pt x="13" y="71"/>
                  </a:cubicBezTo>
                  <a:cubicBezTo>
                    <a:pt x="17" y="71"/>
                    <a:pt x="20" y="68"/>
                    <a:pt x="20" y="64"/>
                  </a:cubicBezTo>
                  <a:cubicBezTo>
                    <a:pt x="20" y="21"/>
                    <a:pt x="20" y="21"/>
                    <a:pt x="20" y="21"/>
                  </a:cubicBezTo>
                  <a:cubicBezTo>
                    <a:pt x="21" y="19"/>
                    <a:pt x="21" y="18"/>
                    <a:pt x="22" y="17"/>
                  </a:cubicBezTo>
                  <a:cubicBezTo>
                    <a:pt x="26" y="12"/>
                    <a:pt x="21" y="9"/>
                    <a:pt x="20" y="8"/>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1" name="i$ļïdè">
              <a:extLst>
                <a:ext uri="{FF2B5EF4-FFF2-40B4-BE49-F238E27FC236}">
                  <a16:creationId xmlns:a16="http://schemas.microsoft.com/office/drawing/2014/main" id="{1D5CE2AE-E916-4267-9A7E-E4327E9EF20F}"/>
                </a:ext>
              </a:extLst>
            </p:cNvPr>
            <p:cNvSpPr>
              <a:spLocks/>
            </p:cNvSpPr>
            <p:nvPr/>
          </p:nvSpPr>
          <p:spPr bwMode="auto">
            <a:xfrm>
              <a:off x="23007638" y="10890251"/>
              <a:ext cx="338137" cy="1077913"/>
            </a:xfrm>
            <a:custGeom>
              <a:avLst/>
              <a:gdLst/>
              <a:ahLst/>
              <a:cxnLst>
                <a:cxn ang="0">
                  <a:pos x="6" y="20"/>
                </a:cxn>
                <a:cxn ang="0">
                  <a:pos x="5" y="0"/>
                </a:cxn>
                <a:cxn ang="0">
                  <a:pos x="24" y="29"/>
                </a:cxn>
                <a:cxn ang="0">
                  <a:pos x="20" y="71"/>
                </a:cxn>
                <a:cxn ang="0">
                  <a:pos x="13" y="75"/>
                </a:cxn>
                <a:cxn ang="0">
                  <a:pos x="13" y="83"/>
                </a:cxn>
                <a:cxn ang="0">
                  <a:pos x="13" y="83"/>
                </a:cxn>
                <a:cxn ang="0">
                  <a:pos x="6" y="76"/>
                </a:cxn>
                <a:cxn ang="0">
                  <a:pos x="6" y="33"/>
                </a:cxn>
                <a:cxn ang="0">
                  <a:pos x="4" y="29"/>
                </a:cxn>
                <a:cxn ang="0">
                  <a:pos x="6" y="20"/>
                </a:cxn>
              </a:cxnLst>
              <a:rect l="0" t="0" r="r" b="b"/>
              <a:pathLst>
                <a:path w="26" h="83">
                  <a:moveTo>
                    <a:pt x="6" y="20"/>
                  </a:moveTo>
                  <a:cubicBezTo>
                    <a:pt x="5" y="0"/>
                    <a:pt x="5" y="0"/>
                    <a:pt x="5" y="0"/>
                  </a:cubicBezTo>
                  <a:cubicBezTo>
                    <a:pt x="5" y="0"/>
                    <a:pt x="26" y="2"/>
                    <a:pt x="24" y="29"/>
                  </a:cubicBezTo>
                  <a:cubicBezTo>
                    <a:pt x="24" y="39"/>
                    <a:pt x="21" y="59"/>
                    <a:pt x="20" y="71"/>
                  </a:cubicBezTo>
                  <a:cubicBezTo>
                    <a:pt x="18" y="70"/>
                    <a:pt x="13" y="69"/>
                    <a:pt x="13" y="75"/>
                  </a:cubicBezTo>
                  <a:cubicBezTo>
                    <a:pt x="13" y="82"/>
                    <a:pt x="13" y="83"/>
                    <a:pt x="13" y="83"/>
                  </a:cubicBezTo>
                  <a:cubicBezTo>
                    <a:pt x="13" y="83"/>
                    <a:pt x="13" y="83"/>
                    <a:pt x="13" y="83"/>
                  </a:cubicBezTo>
                  <a:cubicBezTo>
                    <a:pt x="9" y="83"/>
                    <a:pt x="6" y="80"/>
                    <a:pt x="6" y="76"/>
                  </a:cubicBezTo>
                  <a:cubicBezTo>
                    <a:pt x="6" y="33"/>
                    <a:pt x="6" y="33"/>
                    <a:pt x="6" y="33"/>
                  </a:cubicBezTo>
                  <a:cubicBezTo>
                    <a:pt x="5" y="31"/>
                    <a:pt x="5" y="30"/>
                    <a:pt x="4" y="29"/>
                  </a:cubicBezTo>
                  <a:cubicBezTo>
                    <a:pt x="0" y="24"/>
                    <a:pt x="5" y="21"/>
                    <a:pt x="6" y="20"/>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2" name="íšlîḑé">
              <a:extLst>
                <a:ext uri="{FF2B5EF4-FFF2-40B4-BE49-F238E27FC236}">
                  <a16:creationId xmlns:a16="http://schemas.microsoft.com/office/drawing/2014/main" id="{2E55744C-6083-4722-8FC3-BC07055D50DB}"/>
                </a:ext>
              </a:extLst>
            </p:cNvPr>
            <p:cNvSpPr>
              <a:spLocks/>
            </p:cNvSpPr>
            <p:nvPr/>
          </p:nvSpPr>
          <p:spPr bwMode="auto">
            <a:xfrm>
              <a:off x="21955125" y="10890251"/>
              <a:ext cx="1325562" cy="571500"/>
            </a:xfrm>
            <a:custGeom>
              <a:avLst/>
              <a:gdLst/>
              <a:ahLst/>
              <a:cxnLst>
                <a:cxn ang="0">
                  <a:pos x="43" y="44"/>
                </a:cxn>
                <a:cxn ang="0">
                  <a:pos x="82" y="44"/>
                </a:cxn>
                <a:cxn ang="0">
                  <a:pos x="101" y="25"/>
                </a:cxn>
                <a:cxn ang="0">
                  <a:pos x="81" y="0"/>
                </a:cxn>
                <a:cxn ang="0">
                  <a:pos x="0" y="0"/>
                </a:cxn>
                <a:cxn ang="0">
                  <a:pos x="2" y="16"/>
                </a:cxn>
                <a:cxn ang="0">
                  <a:pos x="43" y="44"/>
                </a:cxn>
              </a:cxnLst>
              <a:rect l="0" t="0" r="r" b="b"/>
              <a:pathLst>
                <a:path w="102" h="44">
                  <a:moveTo>
                    <a:pt x="43" y="44"/>
                  </a:moveTo>
                  <a:cubicBezTo>
                    <a:pt x="82" y="44"/>
                    <a:pt x="82" y="44"/>
                    <a:pt x="82" y="44"/>
                  </a:cubicBezTo>
                  <a:cubicBezTo>
                    <a:pt x="82" y="44"/>
                    <a:pt x="99" y="44"/>
                    <a:pt x="101" y="25"/>
                  </a:cubicBezTo>
                  <a:cubicBezTo>
                    <a:pt x="102" y="4"/>
                    <a:pt x="90" y="0"/>
                    <a:pt x="81" y="0"/>
                  </a:cubicBezTo>
                  <a:cubicBezTo>
                    <a:pt x="69" y="0"/>
                    <a:pt x="0" y="0"/>
                    <a:pt x="0" y="0"/>
                  </a:cubicBezTo>
                  <a:cubicBezTo>
                    <a:pt x="0" y="0"/>
                    <a:pt x="0" y="6"/>
                    <a:pt x="2" y="16"/>
                  </a:cubicBezTo>
                  <a:cubicBezTo>
                    <a:pt x="2" y="16"/>
                    <a:pt x="5" y="44"/>
                    <a:pt x="43" y="44"/>
                  </a:cubicBezTo>
                  <a:close/>
                </a:path>
              </a:pathLst>
            </a:custGeom>
            <a:solidFill>
              <a:srgbClr val="53759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3" name="ïṡļïḓê">
              <a:extLst>
                <a:ext uri="{FF2B5EF4-FFF2-40B4-BE49-F238E27FC236}">
                  <a16:creationId xmlns:a16="http://schemas.microsoft.com/office/drawing/2014/main" id="{A07FE6D0-88BD-44DE-AF4E-C241807118D3}"/>
                </a:ext>
              </a:extLst>
            </p:cNvPr>
            <p:cNvSpPr>
              <a:spLocks/>
            </p:cNvSpPr>
            <p:nvPr/>
          </p:nvSpPr>
          <p:spPr bwMode="auto">
            <a:xfrm>
              <a:off x="19005550" y="13696951"/>
              <a:ext cx="3521075" cy="2455863"/>
            </a:xfrm>
            <a:custGeom>
              <a:avLst/>
              <a:gdLst/>
              <a:ahLst/>
              <a:cxnLst>
                <a:cxn ang="0">
                  <a:pos x="41" y="189"/>
                </a:cxn>
                <a:cxn ang="0">
                  <a:pos x="47" y="136"/>
                </a:cxn>
                <a:cxn ang="0">
                  <a:pos x="50" y="133"/>
                </a:cxn>
                <a:cxn ang="0">
                  <a:pos x="53" y="136"/>
                </a:cxn>
                <a:cxn ang="0">
                  <a:pos x="53" y="189"/>
                </a:cxn>
                <a:cxn ang="0">
                  <a:pos x="219" y="189"/>
                </a:cxn>
                <a:cxn ang="0">
                  <a:pos x="219" y="136"/>
                </a:cxn>
                <a:cxn ang="0">
                  <a:pos x="222" y="133"/>
                </a:cxn>
                <a:cxn ang="0">
                  <a:pos x="226" y="137"/>
                </a:cxn>
                <a:cxn ang="0">
                  <a:pos x="230" y="189"/>
                </a:cxn>
                <a:cxn ang="0">
                  <a:pos x="271" y="189"/>
                </a:cxn>
                <a:cxn ang="0">
                  <a:pos x="265" y="77"/>
                </a:cxn>
                <a:cxn ang="0">
                  <a:pos x="233" y="46"/>
                </a:cxn>
                <a:cxn ang="0">
                  <a:pos x="174" y="37"/>
                </a:cxn>
                <a:cxn ang="0">
                  <a:pos x="165" y="25"/>
                </a:cxn>
                <a:cxn ang="0">
                  <a:pos x="164" y="0"/>
                </a:cxn>
                <a:cxn ang="0">
                  <a:pos x="134" y="0"/>
                </a:cxn>
                <a:cxn ang="0">
                  <a:pos x="107" y="0"/>
                </a:cxn>
                <a:cxn ang="0">
                  <a:pos x="106" y="26"/>
                </a:cxn>
                <a:cxn ang="0">
                  <a:pos x="96" y="37"/>
                </a:cxn>
                <a:cxn ang="0">
                  <a:pos x="38" y="46"/>
                </a:cxn>
                <a:cxn ang="0">
                  <a:pos x="6" y="77"/>
                </a:cxn>
                <a:cxn ang="0">
                  <a:pos x="0" y="189"/>
                </a:cxn>
                <a:cxn ang="0">
                  <a:pos x="41" y="189"/>
                </a:cxn>
              </a:cxnLst>
              <a:rect l="0" t="0" r="r" b="b"/>
              <a:pathLst>
                <a:path w="271" h="189">
                  <a:moveTo>
                    <a:pt x="41" y="189"/>
                  </a:moveTo>
                  <a:cubicBezTo>
                    <a:pt x="47" y="136"/>
                    <a:pt x="47" y="136"/>
                    <a:pt x="47" y="136"/>
                  </a:cubicBezTo>
                  <a:cubicBezTo>
                    <a:pt x="47" y="134"/>
                    <a:pt x="48" y="133"/>
                    <a:pt x="50" y="133"/>
                  </a:cubicBezTo>
                  <a:cubicBezTo>
                    <a:pt x="51" y="133"/>
                    <a:pt x="53" y="135"/>
                    <a:pt x="53" y="136"/>
                  </a:cubicBezTo>
                  <a:cubicBezTo>
                    <a:pt x="53" y="189"/>
                    <a:pt x="53" y="189"/>
                    <a:pt x="53" y="189"/>
                  </a:cubicBezTo>
                  <a:cubicBezTo>
                    <a:pt x="219" y="189"/>
                    <a:pt x="219" y="189"/>
                    <a:pt x="219" y="189"/>
                  </a:cubicBezTo>
                  <a:cubicBezTo>
                    <a:pt x="219" y="136"/>
                    <a:pt x="219" y="136"/>
                    <a:pt x="219" y="136"/>
                  </a:cubicBezTo>
                  <a:cubicBezTo>
                    <a:pt x="219" y="135"/>
                    <a:pt x="220" y="133"/>
                    <a:pt x="222" y="133"/>
                  </a:cubicBezTo>
                  <a:cubicBezTo>
                    <a:pt x="223" y="134"/>
                    <a:pt x="226" y="133"/>
                    <a:pt x="226" y="137"/>
                  </a:cubicBezTo>
                  <a:cubicBezTo>
                    <a:pt x="230" y="189"/>
                    <a:pt x="230" y="189"/>
                    <a:pt x="230" y="189"/>
                  </a:cubicBezTo>
                  <a:cubicBezTo>
                    <a:pt x="271" y="189"/>
                    <a:pt x="271" y="189"/>
                    <a:pt x="271" y="189"/>
                  </a:cubicBezTo>
                  <a:cubicBezTo>
                    <a:pt x="265" y="77"/>
                    <a:pt x="265" y="77"/>
                    <a:pt x="265" y="77"/>
                  </a:cubicBezTo>
                  <a:cubicBezTo>
                    <a:pt x="262" y="61"/>
                    <a:pt x="249" y="49"/>
                    <a:pt x="233" y="46"/>
                  </a:cubicBezTo>
                  <a:cubicBezTo>
                    <a:pt x="174" y="37"/>
                    <a:pt x="174" y="37"/>
                    <a:pt x="174" y="37"/>
                  </a:cubicBezTo>
                  <a:cubicBezTo>
                    <a:pt x="169" y="36"/>
                    <a:pt x="165" y="31"/>
                    <a:pt x="165" y="25"/>
                  </a:cubicBezTo>
                  <a:cubicBezTo>
                    <a:pt x="164" y="0"/>
                    <a:pt x="164" y="0"/>
                    <a:pt x="164" y="0"/>
                  </a:cubicBezTo>
                  <a:cubicBezTo>
                    <a:pt x="134" y="0"/>
                    <a:pt x="134" y="0"/>
                    <a:pt x="134" y="0"/>
                  </a:cubicBezTo>
                  <a:cubicBezTo>
                    <a:pt x="107" y="0"/>
                    <a:pt x="107" y="0"/>
                    <a:pt x="107" y="0"/>
                  </a:cubicBezTo>
                  <a:cubicBezTo>
                    <a:pt x="106" y="26"/>
                    <a:pt x="106" y="26"/>
                    <a:pt x="106" y="26"/>
                  </a:cubicBezTo>
                  <a:cubicBezTo>
                    <a:pt x="106" y="32"/>
                    <a:pt x="102" y="36"/>
                    <a:pt x="96" y="37"/>
                  </a:cubicBezTo>
                  <a:cubicBezTo>
                    <a:pt x="38" y="46"/>
                    <a:pt x="38" y="46"/>
                    <a:pt x="38" y="46"/>
                  </a:cubicBezTo>
                  <a:cubicBezTo>
                    <a:pt x="22" y="49"/>
                    <a:pt x="9" y="61"/>
                    <a:pt x="6" y="77"/>
                  </a:cubicBezTo>
                  <a:cubicBezTo>
                    <a:pt x="0" y="189"/>
                    <a:pt x="0" y="189"/>
                    <a:pt x="0" y="189"/>
                  </a:cubicBezTo>
                  <a:lnTo>
                    <a:pt x="41" y="189"/>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4" name="ïŝḻíḑe">
              <a:extLst>
                <a:ext uri="{FF2B5EF4-FFF2-40B4-BE49-F238E27FC236}">
                  <a16:creationId xmlns:a16="http://schemas.microsoft.com/office/drawing/2014/main" id="{CBCF6E76-6F8F-4E8A-B4F5-75CA4B32CB00}"/>
                </a:ext>
              </a:extLst>
            </p:cNvPr>
            <p:cNvSpPr>
              <a:spLocks/>
            </p:cNvSpPr>
            <p:nvPr/>
          </p:nvSpPr>
          <p:spPr bwMode="auto">
            <a:xfrm>
              <a:off x="20097750" y="14035088"/>
              <a:ext cx="1338262" cy="2117725"/>
            </a:xfrm>
            <a:custGeom>
              <a:avLst/>
              <a:gdLst/>
              <a:ahLst/>
              <a:cxnLst>
                <a:cxn ang="0">
                  <a:pos x="87" y="163"/>
                </a:cxn>
                <a:cxn ang="0">
                  <a:pos x="103" y="12"/>
                </a:cxn>
                <a:cxn ang="0">
                  <a:pos x="92" y="11"/>
                </a:cxn>
                <a:cxn ang="0">
                  <a:pos x="83" y="0"/>
                </a:cxn>
                <a:cxn ang="0">
                  <a:pos x="52" y="31"/>
                </a:cxn>
                <a:cxn ang="0">
                  <a:pos x="21" y="0"/>
                </a:cxn>
                <a:cxn ang="0">
                  <a:pos x="11" y="11"/>
                </a:cxn>
                <a:cxn ang="0">
                  <a:pos x="0" y="12"/>
                </a:cxn>
                <a:cxn ang="0">
                  <a:pos x="22" y="163"/>
                </a:cxn>
                <a:cxn ang="0">
                  <a:pos x="87" y="163"/>
                </a:cxn>
              </a:cxnLst>
              <a:rect l="0" t="0" r="r" b="b"/>
              <a:pathLst>
                <a:path w="103" h="163">
                  <a:moveTo>
                    <a:pt x="87" y="163"/>
                  </a:moveTo>
                  <a:cubicBezTo>
                    <a:pt x="103" y="12"/>
                    <a:pt x="103" y="12"/>
                    <a:pt x="103" y="12"/>
                  </a:cubicBezTo>
                  <a:cubicBezTo>
                    <a:pt x="92" y="11"/>
                    <a:pt x="92" y="11"/>
                    <a:pt x="92" y="11"/>
                  </a:cubicBezTo>
                  <a:cubicBezTo>
                    <a:pt x="87" y="10"/>
                    <a:pt x="83" y="6"/>
                    <a:pt x="83" y="0"/>
                  </a:cubicBezTo>
                  <a:cubicBezTo>
                    <a:pt x="52" y="31"/>
                    <a:pt x="52" y="31"/>
                    <a:pt x="52" y="31"/>
                  </a:cubicBezTo>
                  <a:cubicBezTo>
                    <a:pt x="21" y="0"/>
                    <a:pt x="21" y="0"/>
                    <a:pt x="21" y="0"/>
                  </a:cubicBezTo>
                  <a:cubicBezTo>
                    <a:pt x="21" y="6"/>
                    <a:pt x="17" y="10"/>
                    <a:pt x="11" y="11"/>
                  </a:cubicBezTo>
                  <a:cubicBezTo>
                    <a:pt x="0" y="12"/>
                    <a:pt x="0" y="12"/>
                    <a:pt x="0" y="12"/>
                  </a:cubicBezTo>
                  <a:cubicBezTo>
                    <a:pt x="22" y="163"/>
                    <a:pt x="22" y="163"/>
                    <a:pt x="22" y="163"/>
                  </a:cubicBezTo>
                  <a:lnTo>
                    <a:pt x="87" y="163"/>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5" name="íṣḻîḑê">
              <a:extLst>
                <a:ext uri="{FF2B5EF4-FFF2-40B4-BE49-F238E27FC236}">
                  <a16:creationId xmlns:a16="http://schemas.microsoft.com/office/drawing/2014/main" id="{B24107C0-44B3-41F3-8427-A04BE8317EFC}"/>
                </a:ext>
              </a:extLst>
            </p:cNvPr>
            <p:cNvSpPr>
              <a:spLocks/>
            </p:cNvSpPr>
            <p:nvPr/>
          </p:nvSpPr>
          <p:spPr bwMode="auto">
            <a:xfrm>
              <a:off x="20213638" y="13944601"/>
              <a:ext cx="558800" cy="844550"/>
            </a:xfrm>
            <a:custGeom>
              <a:avLst/>
              <a:gdLst/>
              <a:ahLst/>
              <a:cxnLst>
                <a:cxn ang="0">
                  <a:pos x="13" y="4"/>
                </a:cxn>
                <a:cxn ang="0">
                  <a:pos x="8" y="3"/>
                </a:cxn>
                <a:cxn ang="0">
                  <a:pos x="0" y="17"/>
                </a:cxn>
                <a:cxn ang="0">
                  <a:pos x="26" y="62"/>
                </a:cxn>
                <a:cxn ang="0">
                  <a:pos x="31" y="62"/>
                </a:cxn>
                <a:cxn ang="0">
                  <a:pos x="43" y="38"/>
                </a:cxn>
                <a:cxn ang="0">
                  <a:pos x="13" y="4"/>
                </a:cxn>
              </a:cxnLst>
              <a:rect l="0" t="0" r="r" b="b"/>
              <a:pathLst>
                <a:path w="43" h="65">
                  <a:moveTo>
                    <a:pt x="13" y="4"/>
                  </a:moveTo>
                  <a:cubicBezTo>
                    <a:pt x="11" y="1"/>
                    <a:pt x="10" y="0"/>
                    <a:pt x="8" y="3"/>
                  </a:cubicBezTo>
                  <a:cubicBezTo>
                    <a:pt x="0" y="17"/>
                    <a:pt x="0" y="17"/>
                    <a:pt x="0" y="17"/>
                  </a:cubicBezTo>
                  <a:cubicBezTo>
                    <a:pt x="26" y="62"/>
                    <a:pt x="26" y="62"/>
                    <a:pt x="26" y="62"/>
                  </a:cubicBezTo>
                  <a:cubicBezTo>
                    <a:pt x="28" y="65"/>
                    <a:pt x="29" y="65"/>
                    <a:pt x="31" y="62"/>
                  </a:cubicBezTo>
                  <a:cubicBezTo>
                    <a:pt x="43" y="38"/>
                    <a:pt x="43" y="38"/>
                    <a:pt x="43" y="38"/>
                  </a:cubicBezTo>
                  <a:lnTo>
                    <a:pt x="13" y="4"/>
                  </a:lnTo>
                  <a:close/>
                </a:path>
              </a:pathLst>
            </a:custGeom>
            <a:solidFill>
              <a:schemeClr val="bg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6" name="íšḻídê">
              <a:extLst>
                <a:ext uri="{FF2B5EF4-FFF2-40B4-BE49-F238E27FC236}">
                  <a16:creationId xmlns:a16="http://schemas.microsoft.com/office/drawing/2014/main" id="{BDD0AD63-147F-4096-919D-142FC94331E2}"/>
                </a:ext>
              </a:extLst>
            </p:cNvPr>
            <p:cNvSpPr>
              <a:spLocks/>
            </p:cNvSpPr>
            <p:nvPr/>
          </p:nvSpPr>
          <p:spPr bwMode="auto">
            <a:xfrm>
              <a:off x="20772438" y="13944601"/>
              <a:ext cx="558800" cy="844550"/>
            </a:xfrm>
            <a:custGeom>
              <a:avLst/>
              <a:gdLst/>
              <a:ahLst/>
              <a:cxnLst>
                <a:cxn ang="0">
                  <a:pos x="29" y="4"/>
                </a:cxn>
                <a:cxn ang="0">
                  <a:pos x="34" y="3"/>
                </a:cxn>
                <a:cxn ang="0">
                  <a:pos x="43" y="17"/>
                </a:cxn>
                <a:cxn ang="0">
                  <a:pos x="16" y="62"/>
                </a:cxn>
                <a:cxn ang="0">
                  <a:pos x="11" y="62"/>
                </a:cxn>
                <a:cxn ang="0">
                  <a:pos x="0" y="38"/>
                </a:cxn>
                <a:cxn ang="0">
                  <a:pos x="29" y="4"/>
                </a:cxn>
              </a:cxnLst>
              <a:rect l="0" t="0" r="r" b="b"/>
              <a:pathLst>
                <a:path w="43" h="65">
                  <a:moveTo>
                    <a:pt x="29" y="4"/>
                  </a:moveTo>
                  <a:cubicBezTo>
                    <a:pt x="32" y="1"/>
                    <a:pt x="33" y="0"/>
                    <a:pt x="34" y="3"/>
                  </a:cubicBezTo>
                  <a:cubicBezTo>
                    <a:pt x="43" y="17"/>
                    <a:pt x="43" y="17"/>
                    <a:pt x="43" y="17"/>
                  </a:cubicBezTo>
                  <a:cubicBezTo>
                    <a:pt x="16" y="62"/>
                    <a:pt x="16" y="62"/>
                    <a:pt x="16" y="62"/>
                  </a:cubicBezTo>
                  <a:cubicBezTo>
                    <a:pt x="15" y="65"/>
                    <a:pt x="13" y="65"/>
                    <a:pt x="11" y="62"/>
                  </a:cubicBezTo>
                  <a:cubicBezTo>
                    <a:pt x="0" y="38"/>
                    <a:pt x="0" y="38"/>
                    <a:pt x="0" y="38"/>
                  </a:cubicBezTo>
                  <a:lnTo>
                    <a:pt x="29" y="4"/>
                  </a:lnTo>
                  <a:close/>
                </a:path>
              </a:pathLst>
            </a:custGeom>
            <a:solidFill>
              <a:schemeClr val="bg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7" name="íṡļïde">
              <a:extLst>
                <a:ext uri="{FF2B5EF4-FFF2-40B4-BE49-F238E27FC236}">
                  <a16:creationId xmlns:a16="http://schemas.microsoft.com/office/drawing/2014/main" id="{09E05409-D77A-4248-8BD8-DA106408B028}"/>
                </a:ext>
              </a:extLst>
            </p:cNvPr>
            <p:cNvSpPr>
              <a:spLocks/>
            </p:cNvSpPr>
            <p:nvPr/>
          </p:nvSpPr>
          <p:spPr bwMode="auto">
            <a:xfrm>
              <a:off x="20616863" y="14438313"/>
              <a:ext cx="298450" cy="1714500"/>
            </a:xfrm>
            <a:custGeom>
              <a:avLst/>
              <a:gdLst/>
              <a:ahLst/>
              <a:cxnLst>
                <a:cxn ang="0">
                  <a:pos x="7" y="37"/>
                </a:cxn>
                <a:cxn ang="0">
                  <a:pos x="2" y="132"/>
                </a:cxn>
                <a:cxn ang="0">
                  <a:pos x="22" y="132"/>
                </a:cxn>
                <a:cxn ang="0">
                  <a:pos x="17" y="37"/>
                </a:cxn>
                <a:cxn ang="0">
                  <a:pos x="18" y="31"/>
                </a:cxn>
                <a:cxn ang="0">
                  <a:pos x="23" y="20"/>
                </a:cxn>
                <a:cxn ang="0">
                  <a:pos x="12" y="0"/>
                </a:cxn>
                <a:cxn ang="0">
                  <a:pos x="12" y="0"/>
                </a:cxn>
                <a:cxn ang="0">
                  <a:pos x="12" y="0"/>
                </a:cxn>
                <a:cxn ang="0">
                  <a:pos x="12" y="0"/>
                </a:cxn>
                <a:cxn ang="0">
                  <a:pos x="12" y="0"/>
                </a:cxn>
                <a:cxn ang="0">
                  <a:pos x="0" y="20"/>
                </a:cxn>
                <a:cxn ang="0">
                  <a:pos x="6" y="31"/>
                </a:cxn>
                <a:cxn ang="0">
                  <a:pos x="7" y="37"/>
                </a:cxn>
              </a:cxnLst>
              <a:rect l="0" t="0" r="r" b="b"/>
              <a:pathLst>
                <a:path w="23" h="132">
                  <a:moveTo>
                    <a:pt x="7" y="37"/>
                  </a:moveTo>
                  <a:cubicBezTo>
                    <a:pt x="2" y="132"/>
                    <a:pt x="2" y="132"/>
                    <a:pt x="2" y="132"/>
                  </a:cubicBezTo>
                  <a:cubicBezTo>
                    <a:pt x="22" y="132"/>
                    <a:pt x="22" y="132"/>
                    <a:pt x="22" y="132"/>
                  </a:cubicBezTo>
                  <a:cubicBezTo>
                    <a:pt x="17" y="37"/>
                    <a:pt x="17" y="37"/>
                    <a:pt x="17" y="37"/>
                  </a:cubicBezTo>
                  <a:cubicBezTo>
                    <a:pt x="17" y="35"/>
                    <a:pt x="17" y="32"/>
                    <a:pt x="18" y="31"/>
                  </a:cubicBezTo>
                  <a:cubicBezTo>
                    <a:pt x="23" y="20"/>
                    <a:pt x="23" y="20"/>
                    <a:pt x="23" y="2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0" y="20"/>
                    <a:pt x="0" y="20"/>
                    <a:pt x="0" y="20"/>
                  </a:cubicBezTo>
                  <a:cubicBezTo>
                    <a:pt x="6" y="31"/>
                    <a:pt x="6" y="31"/>
                    <a:pt x="6" y="31"/>
                  </a:cubicBezTo>
                  <a:cubicBezTo>
                    <a:pt x="7" y="33"/>
                    <a:pt x="7" y="35"/>
                    <a:pt x="7" y="37"/>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8" name="íŝľiďê">
              <a:extLst>
                <a:ext uri="{FF2B5EF4-FFF2-40B4-BE49-F238E27FC236}">
                  <a16:creationId xmlns:a16="http://schemas.microsoft.com/office/drawing/2014/main" id="{1DDB831A-8866-4770-9A5E-62F34D5EE60A}"/>
                </a:ext>
              </a:extLst>
            </p:cNvPr>
            <p:cNvSpPr>
              <a:spLocks/>
            </p:cNvSpPr>
            <p:nvPr/>
          </p:nvSpPr>
          <p:spPr bwMode="auto">
            <a:xfrm>
              <a:off x="20837525" y="14203363"/>
              <a:ext cx="1716087" cy="1949450"/>
            </a:xfrm>
            <a:custGeom>
              <a:avLst/>
              <a:gdLst/>
              <a:ahLst/>
              <a:cxnLst>
                <a:cxn ang="0">
                  <a:pos x="82" y="150"/>
                </a:cxn>
                <a:cxn ang="0">
                  <a:pos x="82" y="110"/>
                </a:cxn>
                <a:cxn ang="0">
                  <a:pos x="85" y="111"/>
                </a:cxn>
                <a:cxn ang="0">
                  <a:pos x="85" y="150"/>
                </a:cxn>
                <a:cxn ang="0">
                  <a:pos x="132" y="150"/>
                </a:cxn>
                <a:cxn ang="0">
                  <a:pos x="131" y="43"/>
                </a:cxn>
                <a:cxn ang="0">
                  <a:pos x="98" y="6"/>
                </a:cxn>
                <a:cxn ang="0">
                  <a:pos x="47" y="0"/>
                </a:cxn>
                <a:cxn ang="0">
                  <a:pos x="0" y="137"/>
                </a:cxn>
                <a:cxn ang="0">
                  <a:pos x="0" y="150"/>
                </a:cxn>
                <a:cxn ang="0">
                  <a:pos x="82" y="150"/>
                </a:cxn>
              </a:cxnLst>
              <a:rect l="0" t="0" r="r" b="b"/>
              <a:pathLst>
                <a:path w="132" h="150">
                  <a:moveTo>
                    <a:pt x="82" y="150"/>
                  </a:moveTo>
                  <a:cubicBezTo>
                    <a:pt x="82" y="110"/>
                    <a:pt x="82" y="110"/>
                    <a:pt x="82" y="110"/>
                  </a:cubicBezTo>
                  <a:cubicBezTo>
                    <a:pt x="82" y="108"/>
                    <a:pt x="84" y="109"/>
                    <a:pt x="85" y="111"/>
                  </a:cubicBezTo>
                  <a:cubicBezTo>
                    <a:pt x="85" y="150"/>
                    <a:pt x="85" y="150"/>
                    <a:pt x="85" y="150"/>
                  </a:cubicBezTo>
                  <a:cubicBezTo>
                    <a:pt x="132" y="150"/>
                    <a:pt x="132" y="150"/>
                    <a:pt x="132" y="150"/>
                  </a:cubicBezTo>
                  <a:cubicBezTo>
                    <a:pt x="131" y="43"/>
                    <a:pt x="131" y="43"/>
                    <a:pt x="131" y="43"/>
                  </a:cubicBezTo>
                  <a:cubicBezTo>
                    <a:pt x="131" y="21"/>
                    <a:pt x="119" y="10"/>
                    <a:pt x="98" y="6"/>
                  </a:cubicBezTo>
                  <a:cubicBezTo>
                    <a:pt x="47" y="0"/>
                    <a:pt x="47" y="0"/>
                    <a:pt x="47" y="0"/>
                  </a:cubicBezTo>
                  <a:cubicBezTo>
                    <a:pt x="0" y="137"/>
                    <a:pt x="0" y="137"/>
                    <a:pt x="0" y="137"/>
                  </a:cubicBezTo>
                  <a:cubicBezTo>
                    <a:pt x="0" y="150"/>
                    <a:pt x="0" y="150"/>
                    <a:pt x="0" y="150"/>
                  </a:cubicBezTo>
                  <a:lnTo>
                    <a:pt x="82" y="15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9" name="ïsľîdè">
              <a:extLst>
                <a:ext uri="{FF2B5EF4-FFF2-40B4-BE49-F238E27FC236}">
                  <a16:creationId xmlns:a16="http://schemas.microsoft.com/office/drawing/2014/main" id="{F6740E17-3D7A-4238-B163-3669CE0EE899}"/>
                </a:ext>
              </a:extLst>
            </p:cNvPr>
            <p:cNvSpPr>
              <a:spLocks/>
            </p:cNvSpPr>
            <p:nvPr/>
          </p:nvSpPr>
          <p:spPr bwMode="auto">
            <a:xfrm>
              <a:off x="19005550" y="14203363"/>
              <a:ext cx="1701800" cy="1949450"/>
            </a:xfrm>
            <a:custGeom>
              <a:avLst/>
              <a:gdLst/>
              <a:ahLst/>
              <a:cxnLst>
                <a:cxn ang="0">
                  <a:pos x="48" y="150"/>
                </a:cxn>
                <a:cxn ang="0">
                  <a:pos x="48" y="111"/>
                </a:cxn>
                <a:cxn ang="0">
                  <a:pos x="50" y="110"/>
                </a:cxn>
                <a:cxn ang="0">
                  <a:pos x="50" y="150"/>
                </a:cxn>
                <a:cxn ang="0">
                  <a:pos x="131" y="150"/>
                </a:cxn>
                <a:cxn ang="0">
                  <a:pos x="131" y="137"/>
                </a:cxn>
                <a:cxn ang="0">
                  <a:pos x="124" y="115"/>
                </a:cxn>
                <a:cxn ang="0">
                  <a:pos x="85" y="0"/>
                </a:cxn>
                <a:cxn ang="0">
                  <a:pos x="34" y="6"/>
                </a:cxn>
                <a:cxn ang="0">
                  <a:pos x="1" y="43"/>
                </a:cxn>
                <a:cxn ang="0">
                  <a:pos x="0" y="150"/>
                </a:cxn>
                <a:cxn ang="0">
                  <a:pos x="48" y="150"/>
                </a:cxn>
              </a:cxnLst>
              <a:rect l="0" t="0" r="r" b="b"/>
              <a:pathLst>
                <a:path w="131" h="150">
                  <a:moveTo>
                    <a:pt x="48" y="150"/>
                  </a:moveTo>
                  <a:cubicBezTo>
                    <a:pt x="48" y="111"/>
                    <a:pt x="48" y="111"/>
                    <a:pt x="48" y="111"/>
                  </a:cubicBezTo>
                  <a:cubicBezTo>
                    <a:pt x="48" y="109"/>
                    <a:pt x="50" y="108"/>
                    <a:pt x="50" y="110"/>
                  </a:cubicBezTo>
                  <a:cubicBezTo>
                    <a:pt x="50" y="150"/>
                    <a:pt x="50" y="150"/>
                    <a:pt x="50" y="150"/>
                  </a:cubicBezTo>
                  <a:cubicBezTo>
                    <a:pt x="131" y="150"/>
                    <a:pt x="131" y="150"/>
                    <a:pt x="131" y="150"/>
                  </a:cubicBezTo>
                  <a:cubicBezTo>
                    <a:pt x="131" y="137"/>
                    <a:pt x="131" y="137"/>
                    <a:pt x="131" y="137"/>
                  </a:cubicBezTo>
                  <a:cubicBezTo>
                    <a:pt x="131" y="137"/>
                    <a:pt x="126" y="121"/>
                    <a:pt x="124" y="115"/>
                  </a:cubicBezTo>
                  <a:cubicBezTo>
                    <a:pt x="85" y="0"/>
                    <a:pt x="85" y="0"/>
                    <a:pt x="85" y="0"/>
                  </a:cubicBezTo>
                  <a:cubicBezTo>
                    <a:pt x="34" y="6"/>
                    <a:pt x="34" y="6"/>
                    <a:pt x="34" y="6"/>
                  </a:cubicBezTo>
                  <a:cubicBezTo>
                    <a:pt x="14" y="10"/>
                    <a:pt x="1" y="21"/>
                    <a:pt x="1" y="43"/>
                  </a:cubicBezTo>
                  <a:cubicBezTo>
                    <a:pt x="0" y="150"/>
                    <a:pt x="0" y="150"/>
                    <a:pt x="0" y="150"/>
                  </a:cubicBezTo>
                  <a:lnTo>
                    <a:pt x="48" y="15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0" name="îşliḋê">
              <a:extLst>
                <a:ext uri="{FF2B5EF4-FFF2-40B4-BE49-F238E27FC236}">
                  <a16:creationId xmlns:a16="http://schemas.microsoft.com/office/drawing/2014/main" id="{8FFE45C7-8D1F-48CA-8584-3CA898FE635B}"/>
                </a:ext>
              </a:extLst>
            </p:cNvPr>
            <p:cNvSpPr>
              <a:spLocks/>
            </p:cNvSpPr>
            <p:nvPr/>
          </p:nvSpPr>
          <p:spPr bwMode="auto">
            <a:xfrm>
              <a:off x="20383500" y="13696951"/>
              <a:ext cx="766762" cy="350838"/>
            </a:xfrm>
            <a:custGeom>
              <a:avLst/>
              <a:gdLst/>
              <a:ahLst/>
              <a:cxnLst>
                <a:cxn ang="0">
                  <a:pos x="55" y="20"/>
                </a:cxn>
                <a:cxn ang="0">
                  <a:pos x="59" y="16"/>
                </a:cxn>
                <a:cxn ang="0">
                  <a:pos x="58" y="0"/>
                </a:cxn>
                <a:cxn ang="0">
                  <a:pos x="28" y="0"/>
                </a:cxn>
                <a:cxn ang="0">
                  <a:pos x="1" y="0"/>
                </a:cxn>
                <a:cxn ang="0">
                  <a:pos x="0" y="15"/>
                </a:cxn>
                <a:cxn ang="0">
                  <a:pos x="5" y="20"/>
                </a:cxn>
                <a:cxn ang="0">
                  <a:pos x="20" y="27"/>
                </a:cxn>
                <a:cxn ang="0">
                  <a:pos x="30" y="27"/>
                </a:cxn>
                <a:cxn ang="0">
                  <a:pos x="30" y="26"/>
                </a:cxn>
                <a:cxn ang="0">
                  <a:pos x="40" y="26"/>
                </a:cxn>
                <a:cxn ang="0">
                  <a:pos x="55" y="20"/>
                </a:cxn>
              </a:cxnLst>
              <a:rect l="0" t="0" r="r" b="b"/>
              <a:pathLst>
                <a:path w="59" h="27">
                  <a:moveTo>
                    <a:pt x="55" y="20"/>
                  </a:moveTo>
                  <a:cubicBezTo>
                    <a:pt x="59" y="16"/>
                    <a:pt x="59" y="16"/>
                    <a:pt x="59" y="16"/>
                  </a:cubicBezTo>
                  <a:cubicBezTo>
                    <a:pt x="58" y="0"/>
                    <a:pt x="58" y="0"/>
                    <a:pt x="58" y="0"/>
                  </a:cubicBezTo>
                  <a:cubicBezTo>
                    <a:pt x="28" y="0"/>
                    <a:pt x="28" y="0"/>
                    <a:pt x="28" y="0"/>
                  </a:cubicBezTo>
                  <a:cubicBezTo>
                    <a:pt x="1" y="0"/>
                    <a:pt x="1" y="0"/>
                    <a:pt x="1" y="0"/>
                  </a:cubicBezTo>
                  <a:cubicBezTo>
                    <a:pt x="0" y="15"/>
                    <a:pt x="0" y="15"/>
                    <a:pt x="0" y="15"/>
                  </a:cubicBezTo>
                  <a:cubicBezTo>
                    <a:pt x="5" y="20"/>
                    <a:pt x="5" y="20"/>
                    <a:pt x="5" y="20"/>
                  </a:cubicBezTo>
                  <a:cubicBezTo>
                    <a:pt x="9" y="24"/>
                    <a:pt x="14" y="27"/>
                    <a:pt x="20" y="27"/>
                  </a:cubicBezTo>
                  <a:cubicBezTo>
                    <a:pt x="30" y="27"/>
                    <a:pt x="30" y="27"/>
                    <a:pt x="30" y="27"/>
                  </a:cubicBezTo>
                  <a:cubicBezTo>
                    <a:pt x="30" y="26"/>
                    <a:pt x="30" y="26"/>
                    <a:pt x="30" y="26"/>
                  </a:cubicBezTo>
                  <a:cubicBezTo>
                    <a:pt x="40" y="26"/>
                    <a:pt x="40" y="26"/>
                    <a:pt x="40" y="26"/>
                  </a:cubicBezTo>
                  <a:cubicBezTo>
                    <a:pt x="46" y="26"/>
                    <a:pt x="51" y="24"/>
                    <a:pt x="55" y="20"/>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1" name="îŝḷiḓê">
              <a:extLst>
                <a:ext uri="{FF2B5EF4-FFF2-40B4-BE49-F238E27FC236}">
                  <a16:creationId xmlns:a16="http://schemas.microsoft.com/office/drawing/2014/main" id="{8302653B-7EE2-4EB4-9BBA-2257B9984A18}"/>
                </a:ext>
              </a:extLst>
            </p:cNvPr>
            <p:cNvSpPr>
              <a:spLocks/>
            </p:cNvSpPr>
            <p:nvPr/>
          </p:nvSpPr>
          <p:spPr bwMode="auto">
            <a:xfrm>
              <a:off x="21305838" y="12865101"/>
              <a:ext cx="207962" cy="546100"/>
            </a:xfrm>
            <a:custGeom>
              <a:avLst/>
              <a:gdLst/>
              <a:ahLst/>
              <a:cxnLst>
                <a:cxn ang="0">
                  <a:pos x="3" y="0"/>
                </a:cxn>
                <a:cxn ang="0">
                  <a:pos x="6" y="1"/>
                </a:cxn>
                <a:cxn ang="0">
                  <a:pos x="15" y="14"/>
                </a:cxn>
                <a:cxn ang="0">
                  <a:pos x="12" y="30"/>
                </a:cxn>
                <a:cxn ang="0">
                  <a:pos x="0" y="38"/>
                </a:cxn>
                <a:cxn ang="0">
                  <a:pos x="3" y="0"/>
                </a:cxn>
              </a:cxnLst>
              <a:rect l="0" t="0" r="r" b="b"/>
              <a:pathLst>
                <a:path w="16" h="42">
                  <a:moveTo>
                    <a:pt x="3" y="0"/>
                  </a:moveTo>
                  <a:cubicBezTo>
                    <a:pt x="6" y="1"/>
                    <a:pt x="6" y="1"/>
                    <a:pt x="6" y="1"/>
                  </a:cubicBezTo>
                  <a:cubicBezTo>
                    <a:pt x="11" y="2"/>
                    <a:pt x="16" y="7"/>
                    <a:pt x="15" y="14"/>
                  </a:cubicBezTo>
                  <a:cubicBezTo>
                    <a:pt x="14" y="21"/>
                    <a:pt x="13" y="22"/>
                    <a:pt x="12" y="30"/>
                  </a:cubicBezTo>
                  <a:cubicBezTo>
                    <a:pt x="10" y="42"/>
                    <a:pt x="0" y="38"/>
                    <a:pt x="0" y="38"/>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2" name="íŝlîḑè">
              <a:extLst>
                <a:ext uri="{FF2B5EF4-FFF2-40B4-BE49-F238E27FC236}">
                  <a16:creationId xmlns:a16="http://schemas.microsoft.com/office/drawing/2014/main" id="{265C2B8F-7FC9-4DAF-9E9E-8DADEADAB176}"/>
                </a:ext>
              </a:extLst>
            </p:cNvPr>
            <p:cNvSpPr>
              <a:spLocks/>
            </p:cNvSpPr>
            <p:nvPr/>
          </p:nvSpPr>
          <p:spPr bwMode="auto">
            <a:xfrm>
              <a:off x="20032663" y="12865101"/>
              <a:ext cx="207962" cy="546100"/>
            </a:xfrm>
            <a:custGeom>
              <a:avLst/>
              <a:gdLst/>
              <a:ahLst/>
              <a:cxnLst>
                <a:cxn ang="0">
                  <a:pos x="14" y="0"/>
                </a:cxn>
                <a:cxn ang="0">
                  <a:pos x="10" y="1"/>
                </a:cxn>
                <a:cxn ang="0">
                  <a:pos x="1" y="14"/>
                </a:cxn>
                <a:cxn ang="0">
                  <a:pos x="5" y="30"/>
                </a:cxn>
                <a:cxn ang="0">
                  <a:pos x="16" y="38"/>
                </a:cxn>
                <a:cxn ang="0">
                  <a:pos x="14" y="0"/>
                </a:cxn>
              </a:cxnLst>
              <a:rect l="0" t="0" r="r" b="b"/>
              <a:pathLst>
                <a:path w="16" h="42">
                  <a:moveTo>
                    <a:pt x="14" y="0"/>
                  </a:moveTo>
                  <a:cubicBezTo>
                    <a:pt x="10" y="1"/>
                    <a:pt x="10" y="1"/>
                    <a:pt x="10" y="1"/>
                  </a:cubicBezTo>
                  <a:cubicBezTo>
                    <a:pt x="6" y="2"/>
                    <a:pt x="0" y="7"/>
                    <a:pt x="1" y="14"/>
                  </a:cubicBezTo>
                  <a:cubicBezTo>
                    <a:pt x="3" y="21"/>
                    <a:pt x="3" y="22"/>
                    <a:pt x="5" y="30"/>
                  </a:cubicBezTo>
                  <a:cubicBezTo>
                    <a:pt x="6" y="42"/>
                    <a:pt x="16" y="38"/>
                    <a:pt x="16" y="38"/>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3" name="iSļïdê">
              <a:extLst>
                <a:ext uri="{FF2B5EF4-FFF2-40B4-BE49-F238E27FC236}">
                  <a16:creationId xmlns:a16="http://schemas.microsoft.com/office/drawing/2014/main" id="{F1A0DF75-F43B-414D-8908-BB5A06E91877}"/>
                </a:ext>
              </a:extLst>
            </p:cNvPr>
            <p:cNvSpPr>
              <a:spLocks/>
            </p:cNvSpPr>
            <p:nvPr/>
          </p:nvSpPr>
          <p:spPr bwMode="auto">
            <a:xfrm>
              <a:off x="20188238" y="12345988"/>
              <a:ext cx="1169987" cy="1584325"/>
            </a:xfrm>
            <a:custGeom>
              <a:avLst/>
              <a:gdLst/>
              <a:ahLst/>
              <a:cxnLst>
                <a:cxn ang="0">
                  <a:pos x="45" y="0"/>
                </a:cxn>
                <a:cxn ang="0">
                  <a:pos x="45" y="0"/>
                </a:cxn>
                <a:cxn ang="0">
                  <a:pos x="0" y="0"/>
                </a:cxn>
                <a:cxn ang="0">
                  <a:pos x="0" y="85"/>
                </a:cxn>
                <a:cxn ang="0">
                  <a:pos x="6" y="101"/>
                </a:cxn>
                <a:cxn ang="0">
                  <a:pos x="20" y="115"/>
                </a:cxn>
                <a:cxn ang="0">
                  <a:pos x="35" y="122"/>
                </a:cxn>
                <a:cxn ang="0">
                  <a:pos x="45" y="122"/>
                </a:cxn>
                <a:cxn ang="0">
                  <a:pos x="45" y="122"/>
                </a:cxn>
                <a:cxn ang="0">
                  <a:pos x="55" y="122"/>
                </a:cxn>
                <a:cxn ang="0">
                  <a:pos x="70" y="115"/>
                </a:cxn>
                <a:cxn ang="0">
                  <a:pos x="84" y="101"/>
                </a:cxn>
                <a:cxn ang="0">
                  <a:pos x="90" y="85"/>
                </a:cxn>
                <a:cxn ang="0">
                  <a:pos x="90" y="0"/>
                </a:cxn>
                <a:cxn ang="0">
                  <a:pos x="45" y="0"/>
                </a:cxn>
              </a:cxnLst>
              <a:rect l="0" t="0" r="r" b="b"/>
              <a:pathLst>
                <a:path w="90" h="122">
                  <a:moveTo>
                    <a:pt x="45" y="0"/>
                  </a:moveTo>
                  <a:cubicBezTo>
                    <a:pt x="45" y="0"/>
                    <a:pt x="45" y="0"/>
                    <a:pt x="45" y="0"/>
                  </a:cubicBezTo>
                  <a:cubicBezTo>
                    <a:pt x="0" y="0"/>
                    <a:pt x="0" y="0"/>
                    <a:pt x="0" y="0"/>
                  </a:cubicBezTo>
                  <a:cubicBezTo>
                    <a:pt x="0" y="85"/>
                    <a:pt x="0" y="85"/>
                    <a:pt x="0" y="85"/>
                  </a:cubicBezTo>
                  <a:cubicBezTo>
                    <a:pt x="0" y="91"/>
                    <a:pt x="2" y="97"/>
                    <a:pt x="6" y="101"/>
                  </a:cubicBezTo>
                  <a:cubicBezTo>
                    <a:pt x="20" y="115"/>
                    <a:pt x="20" y="115"/>
                    <a:pt x="20" y="115"/>
                  </a:cubicBezTo>
                  <a:cubicBezTo>
                    <a:pt x="24" y="120"/>
                    <a:pt x="29" y="122"/>
                    <a:pt x="35" y="122"/>
                  </a:cubicBezTo>
                  <a:cubicBezTo>
                    <a:pt x="45" y="122"/>
                    <a:pt x="45" y="122"/>
                    <a:pt x="45" y="122"/>
                  </a:cubicBezTo>
                  <a:cubicBezTo>
                    <a:pt x="45" y="122"/>
                    <a:pt x="45" y="122"/>
                    <a:pt x="45" y="122"/>
                  </a:cubicBezTo>
                  <a:cubicBezTo>
                    <a:pt x="55" y="122"/>
                    <a:pt x="55" y="122"/>
                    <a:pt x="55" y="122"/>
                  </a:cubicBezTo>
                  <a:cubicBezTo>
                    <a:pt x="61" y="122"/>
                    <a:pt x="66" y="120"/>
                    <a:pt x="70" y="115"/>
                  </a:cubicBezTo>
                  <a:cubicBezTo>
                    <a:pt x="84" y="101"/>
                    <a:pt x="84" y="101"/>
                    <a:pt x="84" y="101"/>
                  </a:cubicBezTo>
                  <a:cubicBezTo>
                    <a:pt x="88" y="97"/>
                    <a:pt x="90" y="91"/>
                    <a:pt x="90" y="85"/>
                  </a:cubicBezTo>
                  <a:cubicBezTo>
                    <a:pt x="90" y="0"/>
                    <a:pt x="90" y="0"/>
                    <a:pt x="90" y="0"/>
                  </a:cubicBezTo>
                  <a:lnTo>
                    <a:pt x="45"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4" name="î$ḷiḓè">
              <a:extLst>
                <a:ext uri="{FF2B5EF4-FFF2-40B4-BE49-F238E27FC236}">
                  <a16:creationId xmlns:a16="http://schemas.microsoft.com/office/drawing/2014/main" id="{6CF347DD-A233-4E6E-9E21-56F7C47CE85E}"/>
                </a:ext>
              </a:extLst>
            </p:cNvPr>
            <p:cNvSpPr>
              <a:spLocks/>
            </p:cNvSpPr>
            <p:nvPr/>
          </p:nvSpPr>
          <p:spPr bwMode="auto">
            <a:xfrm>
              <a:off x="20837525" y="14152563"/>
              <a:ext cx="714375" cy="1831975"/>
            </a:xfrm>
            <a:custGeom>
              <a:avLst/>
              <a:gdLst/>
              <a:ahLst/>
              <a:cxnLst>
                <a:cxn ang="0">
                  <a:pos x="37" y="0"/>
                </a:cxn>
                <a:cxn ang="0">
                  <a:pos x="52" y="3"/>
                </a:cxn>
                <a:cxn ang="0">
                  <a:pos x="54" y="4"/>
                </a:cxn>
                <a:cxn ang="0">
                  <a:pos x="54" y="6"/>
                </a:cxn>
                <a:cxn ang="0">
                  <a:pos x="55" y="36"/>
                </a:cxn>
                <a:cxn ang="0">
                  <a:pos x="50" y="42"/>
                </a:cxn>
                <a:cxn ang="0">
                  <a:pos x="34" y="42"/>
                </a:cxn>
                <a:cxn ang="0">
                  <a:pos x="49" y="61"/>
                </a:cxn>
                <a:cxn ang="0">
                  <a:pos x="48" y="72"/>
                </a:cxn>
                <a:cxn ang="0">
                  <a:pos x="0" y="141"/>
                </a:cxn>
                <a:cxn ang="0">
                  <a:pos x="37" y="0"/>
                </a:cxn>
              </a:cxnLst>
              <a:rect l="0" t="0" r="r" b="b"/>
              <a:pathLst>
                <a:path w="55" h="141">
                  <a:moveTo>
                    <a:pt x="37" y="0"/>
                  </a:moveTo>
                  <a:cubicBezTo>
                    <a:pt x="52" y="3"/>
                    <a:pt x="52" y="3"/>
                    <a:pt x="52" y="3"/>
                  </a:cubicBezTo>
                  <a:cubicBezTo>
                    <a:pt x="54" y="4"/>
                    <a:pt x="54" y="4"/>
                    <a:pt x="54" y="4"/>
                  </a:cubicBezTo>
                  <a:cubicBezTo>
                    <a:pt x="54" y="4"/>
                    <a:pt x="54" y="6"/>
                    <a:pt x="54" y="6"/>
                  </a:cubicBezTo>
                  <a:cubicBezTo>
                    <a:pt x="55" y="36"/>
                    <a:pt x="55" y="36"/>
                    <a:pt x="55" y="36"/>
                  </a:cubicBezTo>
                  <a:cubicBezTo>
                    <a:pt x="55" y="41"/>
                    <a:pt x="54" y="42"/>
                    <a:pt x="50" y="42"/>
                  </a:cubicBezTo>
                  <a:cubicBezTo>
                    <a:pt x="34" y="42"/>
                    <a:pt x="34" y="42"/>
                    <a:pt x="34" y="42"/>
                  </a:cubicBezTo>
                  <a:cubicBezTo>
                    <a:pt x="49" y="61"/>
                    <a:pt x="49" y="61"/>
                    <a:pt x="49" y="61"/>
                  </a:cubicBezTo>
                  <a:cubicBezTo>
                    <a:pt x="53" y="66"/>
                    <a:pt x="51" y="68"/>
                    <a:pt x="48" y="72"/>
                  </a:cubicBezTo>
                  <a:cubicBezTo>
                    <a:pt x="0" y="141"/>
                    <a:pt x="0" y="141"/>
                    <a:pt x="0" y="141"/>
                  </a:cubicBezTo>
                  <a:lnTo>
                    <a:pt x="37"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5" name="íṧḻíḓe">
              <a:extLst>
                <a:ext uri="{FF2B5EF4-FFF2-40B4-BE49-F238E27FC236}">
                  <a16:creationId xmlns:a16="http://schemas.microsoft.com/office/drawing/2014/main" id="{385293A5-D3E2-463D-8744-72EE21EFB6AF}"/>
                </a:ext>
              </a:extLst>
            </p:cNvPr>
            <p:cNvSpPr>
              <a:spLocks/>
            </p:cNvSpPr>
            <p:nvPr/>
          </p:nvSpPr>
          <p:spPr bwMode="auto">
            <a:xfrm>
              <a:off x="19980275" y="14165263"/>
              <a:ext cx="727075" cy="1819275"/>
            </a:xfrm>
            <a:custGeom>
              <a:avLst/>
              <a:gdLst/>
              <a:ahLst/>
              <a:cxnLst>
                <a:cxn ang="0">
                  <a:pos x="18" y="0"/>
                </a:cxn>
                <a:cxn ang="0">
                  <a:pos x="4" y="2"/>
                </a:cxn>
                <a:cxn ang="0">
                  <a:pos x="2" y="4"/>
                </a:cxn>
                <a:cxn ang="0">
                  <a:pos x="1" y="5"/>
                </a:cxn>
                <a:cxn ang="0">
                  <a:pos x="0" y="35"/>
                </a:cxn>
                <a:cxn ang="0">
                  <a:pos x="6" y="41"/>
                </a:cxn>
                <a:cxn ang="0">
                  <a:pos x="22" y="41"/>
                </a:cxn>
                <a:cxn ang="0">
                  <a:pos x="7" y="60"/>
                </a:cxn>
                <a:cxn ang="0">
                  <a:pos x="7" y="71"/>
                </a:cxn>
                <a:cxn ang="0">
                  <a:pos x="56" y="140"/>
                </a:cxn>
                <a:cxn ang="0">
                  <a:pos x="18" y="0"/>
                </a:cxn>
              </a:cxnLst>
              <a:rect l="0" t="0" r="r" b="b"/>
              <a:pathLst>
                <a:path w="56" h="140">
                  <a:moveTo>
                    <a:pt x="18" y="0"/>
                  </a:moveTo>
                  <a:cubicBezTo>
                    <a:pt x="4" y="2"/>
                    <a:pt x="4" y="2"/>
                    <a:pt x="4" y="2"/>
                  </a:cubicBezTo>
                  <a:cubicBezTo>
                    <a:pt x="4" y="2"/>
                    <a:pt x="2" y="3"/>
                    <a:pt x="2" y="4"/>
                  </a:cubicBezTo>
                  <a:cubicBezTo>
                    <a:pt x="1" y="4"/>
                    <a:pt x="1" y="5"/>
                    <a:pt x="1" y="5"/>
                  </a:cubicBezTo>
                  <a:cubicBezTo>
                    <a:pt x="0" y="35"/>
                    <a:pt x="0" y="35"/>
                    <a:pt x="0" y="35"/>
                  </a:cubicBezTo>
                  <a:cubicBezTo>
                    <a:pt x="0" y="40"/>
                    <a:pt x="1" y="41"/>
                    <a:pt x="6" y="41"/>
                  </a:cubicBezTo>
                  <a:cubicBezTo>
                    <a:pt x="22" y="41"/>
                    <a:pt x="22" y="41"/>
                    <a:pt x="22" y="41"/>
                  </a:cubicBezTo>
                  <a:cubicBezTo>
                    <a:pt x="7" y="60"/>
                    <a:pt x="7" y="60"/>
                    <a:pt x="7" y="60"/>
                  </a:cubicBezTo>
                  <a:cubicBezTo>
                    <a:pt x="2" y="65"/>
                    <a:pt x="5" y="67"/>
                    <a:pt x="7" y="71"/>
                  </a:cubicBezTo>
                  <a:cubicBezTo>
                    <a:pt x="56" y="140"/>
                    <a:pt x="56" y="140"/>
                    <a:pt x="56" y="140"/>
                  </a:cubicBezTo>
                  <a:lnTo>
                    <a:pt x="1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6" name="îs1îdè">
              <a:extLst>
                <a:ext uri="{FF2B5EF4-FFF2-40B4-BE49-F238E27FC236}">
                  <a16:creationId xmlns:a16="http://schemas.microsoft.com/office/drawing/2014/main" id="{00D6F8BC-8A6A-49FF-8002-913D24FC4E1F}"/>
                </a:ext>
              </a:extLst>
            </p:cNvPr>
            <p:cNvSpPr>
              <a:spLocks/>
            </p:cNvSpPr>
            <p:nvPr/>
          </p:nvSpPr>
          <p:spPr bwMode="auto">
            <a:xfrm>
              <a:off x="19967575" y="11917363"/>
              <a:ext cx="1611312" cy="1168400"/>
            </a:xfrm>
            <a:custGeom>
              <a:avLst/>
              <a:gdLst/>
              <a:ahLst/>
              <a:cxnLst>
                <a:cxn ang="0">
                  <a:pos x="19" y="49"/>
                </a:cxn>
                <a:cxn ang="0">
                  <a:pos x="32" y="32"/>
                </a:cxn>
                <a:cxn ang="0">
                  <a:pos x="88" y="31"/>
                </a:cxn>
                <a:cxn ang="0">
                  <a:pos x="105" y="50"/>
                </a:cxn>
                <a:cxn ang="0">
                  <a:pos x="105" y="85"/>
                </a:cxn>
                <a:cxn ang="0">
                  <a:pos x="112" y="80"/>
                </a:cxn>
                <a:cxn ang="0">
                  <a:pos x="119" y="51"/>
                </a:cxn>
                <a:cxn ang="0">
                  <a:pos x="71" y="0"/>
                </a:cxn>
                <a:cxn ang="0">
                  <a:pos x="53" y="0"/>
                </a:cxn>
                <a:cxn ang="0">
                  <a:pos x="6" y="52"/>
                </a:cxn>
                <a:cxn ang="0">
                  <a:pos x="12" y="80"/>
                </a:cxn>
                <a:cxn ang="0">
                  <a:pos x="19" y="85"/>
                </a:cxn>
                <a:cxn ang="0">
                  <a:pos x="19" y="49"/>
                </a:cxn>
              </a:cxnLst>
              <a:rect l="0" t="0" r="r" b="b"/>
              <a:pathLst>
                <a:path w="124" h="90">
                  <a:moveTo>
                    <a:pt x="19" y="49"/>
                  </a:moveTo>
                  <a:cubicBezTo>
                    <a:pt x="19" y="38"/>
                    <a:pt x="28" y="32"/>
                    <a:pt x="32" y="32"/>
                  </a:cubicBezTo>
                  <a:cubicBezTo>
                    <a:pt x="88" y="31"/>
                    <a:pt x="88" y="31"/>
                    <a:pt x="88" y="31"/>
                  </a:cubicBezTo>
                  <a:cubicBezTo>
                    <a:pt x="106" y="31"/>
                    <a:pt x="105" y="47"/>
                    <a:pt x="105" y="50"/>
                  </a:cubicBezTo>
                  <a:cubicBezTo>
                    <a:pt x="105" y="85"/>
                    <a:pt x="105" y="85"/>
                    <a:pt x="105" y="85"/>
                  </a:cubicBezTo>
                  <a:cubicBezTo>
                    <a:pt x="106" y="89"/>
                    <a:pt x="110" y="89"/>
                    <a:pt x="112" y="80"/>
                  </a:cubicBezTo>
                  <a:cubicBezTo>
                    <a:pt x="113" y="76"/>
                    <a:pt x="119" y="51"/>
                    <a:pt x="119" y="51"/>
                  </a:cubicBezTo>
                  <a:cubicBezTo>
                    <a:pt x="124" y="22"/>
                    <a:pt x="97" y="0"/>
                    <a:pt x="71" y="0"/>
                  </a:cubicBezTo>
                  <a:cubicBezTo>
                    <a:pt x="71" y="0"/>
                    <a:pt x="66" y="0"/>
                    <a:pt x="53" y="0"/>
                  </a:cubicBezTo>
                  <a:cubicBezTo>
                    <a:pt x="28" y="0"/>
                    <a:pt x="0" y="19"/>
                    <a:pt x="6" y="52"/>
                  </a:cubicBezTo>
                  <a:cubicBezTo>
                    <a:pt x="12" y="80"/>
                    <a:pt x="12" y="80"/>
                    <a:pt x="12" y="80"/>
                  </a:cubicBezTo>
                  <a:cubicBezTo>
                    <a:pt x="14" y="88"/>
                    <a:pt x="19" y="90"/>
                    <a:pt x="19" y="85"/>
                  </a:cubicBezTo>
                  <a:lnTo>
                    <a:pt x="19" y="49"/>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7" name="íś1îďe">
              <a:extLst>
                <a:ext uri="{FF2B5EF4-FFF2-40B4-BE49-F238E27FC236}">
                  <a16:creationId xmlns:a16="http://schemas.microsoft.com/office/drawing/2014/main" id="{0E632444-D474-471A-9BC6-2CFA63C9E2B0}"/>
                </a:ext>
              </a:extLst>
            </p:cNvPr>
            <p:cNvSpPr>
              <a:spLocks/>
            </p:cNvSpPr>
            <p:nvPr/>
          </p:nvSpPr>
          <p:spPr bwMode="auto">
            <a:xfrm>
              <a:off x="20253325" y="12176126"/>
              <a:ext cx="1052512" cy="468313"/>
            </a:xfrm>
            <a:custGeom>
              <a:avLst/>
              <a:gdLst/>
              <a:ahLst/>
              <a:cxnLst>
                <a:cxn ang="0">
                  <a:pos x="4" y="0"/>
                </a:cxn>
                <a:cxn ang="0">
                  <a:pos x="0" y="15"/>
                </a:cxn>
                <a:cxn ang="0">
                  <a:pos x="10" y="29"/>
                </a:cxn>
                <a:cxn ang="0">
                  <a:pos x="24" y="34"/>
                </a:cxn>
                <a:cxn ang="0">
                  <a:pos x="81" y="13"/>
                </a:cxn>
                <a:cxn ang="0">
                  <a:pos x="80" y="0"/>
                </a:cxn>
                <a:cxn ang="0">
                  <a:pos x="4" y="0"/>
                </a:cxn>
              </a:cxnLst>
              <a:rect l="0" t="0" r="r" b="b"/>
              <a:pathLst>
                <a:path w="81" h="36">
                  <a:moveTo>
                    <a:pt x="4" y="0"/>
                  </a:moveTo>
                  <a:cubicBezTo>
                    <a:pt x="0" y="15"/>
                    <a:pt x="0" y="15"/>
                    <a:pt x="0" y="15"/>
                  </a:cubicBezTo>
                  <a:cubicBezTo>
                    <a:pt x="10" y="29"/>
                    <a:pt x="10" y="29"/>
                    <a:pt x="10" y="29"/>
                  </a:cubicBezTo>
                  <a:cubicBezTo>
                    <a:pt x="13" y="34"/>
                    <a:pt x="19" y="36"/>
                    <a:pt x="24" y="34"/>
                  </a:cubicBezTo>
                  <a:cubicBezTo>
                    <a:pt x="81" y="13"/>
                    <a:pt x="81" y="13"/>
                    <a:pt x="81" y="13"/>
                  </a:cubicBezTo>
                  <a:cubicBezTo>
                    <a:pt x="80" y="0"/>
                    <a:pt x="80" y="0"/>
                    <a:pt x="80" y="0"/>
                  </a:cubicBezTo>
                  <a:lnTo>
                    <a:pt x="4" y="0"/>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8" name="îśļiḍe">
              <a:extLst>
                <a:ext uri="{FF2B5EF4-FFF2-40B4-BE49-F238E27FC236}">
                  <a16:creationId xmlns:a16="http://schemas.microsoft.com/office/drawing/2014/main" id="{3227E14B-C01D-4831-9146-2D7244BF73FF}"/>
                </a:ext>
              </a:extLst>
            </p:cNvPr>
            <p:cNvSpPr>
              <a:spLocks/>
            </p:cNvSpPr>
            <p:nvPr/>
          </p:nvSpPr>
          <p:spPr bwMode="auto">
            <a:xfrm>
              <a:off x="26322338" y="13619163"/>
              <a:ext cx="3625850" cy="2533650"/>
            </a:xfrm>
            <a:custGeom>
              <a:avLst/>
              <a:gdLst/>
              <a:ahLst/>
              <a:cxnLst>
                <a:cxn ang="0">
                  <a:pos x="42" y="195"/>
                </a:cxn>
                <a:cxn ang="0">
                  <a:pos x="48" y="140"/>
                </a:cxn>
                <a:cxn ang="0">
                  <a:pos x="51" y="137"/>
                </a:cxn>
                <a:cxn ang="0">
                  <a:pos x="54" y="140"/>
                </a:cxn>
                <a:cxn ang="0">
                  <a:pos x="54" y="195"/>
                </a:cxn>
                <a:cxn ang="0">
                  <a:pos x="225" y="195"/>
                </a:cxn>
                <a:cxn ang="0">
                  <a:pos x="225" y="140"/>
                </a:cxn>
                <a:cxn ang="0">
                  <a:pos x="228" y="138"/>
                </a:cxn>
                <a:cxn ang="0">
                  <a:pos x="232" y="141"/>
                </a:cxn>
                <a:cxn ang="0">
                  <a:pos x="238" y="195"/>
                </a:cxn>
                <a:cxn ang="0">
                  <a:pos x="279" y="195"/>
                </a:cxn>
                <a:cxn ang="0">
                  <a:pos x="273" y="79"/>
                </a:cxn>
                <a:cxn ang="0">
                  <a:pos x="240" y="47"/>
                </a:cxn>
                <a:cxn ang="0">
                  <a:pos x="179" y="38"/>
                </a:cxn>
                <a:cxn ang="0">
                  <a:pos x="170" y="26"/>
                </a:cxn>
                <a:cxn ang="0">
                  <a:pos x="168" y="0"/>
                </a:cxn>
                <a:cxn ang="0">
                  <a:pos x="137" y="0"/>
                </a:cxn>
                <a:cxn ang="0">
                  <a:pos x="110" y="0"/>
                </a:cxn>
                <a:cxn ang="0">
                  <a:pos x="109" y="28"/>
                </a:cxn>
                <a:cxn ang="0">
                  <a:pos x="99" y="38"/>
                </a:cxn>
                <a:cxn ang="0">
                  <a:pos x="39" y="47"/>
                </a:cxn>
                <a:cxn ang="0">
                  <a:pos x="6" y="79"/>
                </a:cxn>
                <a:cxn ang="0">
                  <a:pos x="0" y="195"/>
                </a:cxn>
                <a:cxn ang="0">
                  <a:pos x="42" y="195"/>
                </a:cxn>
              </a:cxnLst>
              <a:rect l="0" t="0" r="r" b="b"/>
              <a:pathLst>
                <a:path w="279" h="195">
                  <a:moveTo>
                    <a:pt x="42" y="195"/>
                  </a:moveTo>
                  <a:cubicBezTo>
                    <a:pt x="48" y="140"/>
                    <a:pt x="48" y="140"/>
                    <a:pt x="48" y="140"/>
                  </a:cubicBezTo>
                  <a:cubicBezTo>
                    <a:pt x="48" y="139"/>
                    <a:pt x="50" y="137"/>
                    <a:pt x="51" y="137"/>
                  </a:cubicBezTo>
                  <a:cubicBezTo>
                    <a:pt x="53" y="138"/>
                    <a:pt x="54" y="139"/>
                    <a:pt x="54" y="140"/>
                  </a:cubicBezTo>
                  <a:cubicBezTo>
                    <a:pt x="54" y="195"/>
                    <a:pt x="54" y="195"/>
                    <a:pt x="54" y="195"/>
                  </a:cubicBezTo>
                  <a:cubicBezTo>
                    <a:pt x="225" y="195"/>
                    <a:pt x="225" y="195"/>
                    <a:pt x="225" y="195"/>
                  </a:cubicBezTo>
                  <a:cubicBezTo>
                    <a:pt x="225" y="140"/>
                    <a:pt x="225" y="140"/>
                    <a:pt x="225" y="140"/>
                  </a:cubicBezTo>
                  <a:cubicBezTo>
                    <a:pt x="225" y="139"/>
                    <a:pt x="226" y="138"/>
                    <a:pt x="228" y="138"/>
                  </a:cubicBezTo>
                  <a:cubicBezTo>
                    <a:pt x="230" y="138"/>
                    <a:pt x="232" y="138"/>
                    <a:pt x="232" y="141"/>
                  </a:cubicBezTo>
                  <a:cubicBezTo>
                    <a:pt x="238" y="195"/>
                    <a:pt x="238" y="195"/>
                    <a:pt x="238" y="195"/>
                  </a:cubicBezTo>
                  <a:cubicBezTo>
                    <a:pt x="279" y="195"/>
                    <a:pt x="279" y="195"/>
                    <a:pt x="279" y="195"/>
                  </a:cubicBezTo>
                  <a:cubicBezTo>
                    <a:pt x="273" y="79"/>
                    <a:pt x="273" y="79"/>
                    <a:pt x="273" y="79"/>
                  </a:cubicBezTo>
                  <a:cubicBezTo>
                    <a:pt x="270" y="63"/>
                    <a:pt x="256" y="51"/>
                    <a:pt x="240" y="47"/>
                  </a:cubicBezTo>
                  <a:cubicBezTo>
                    <a:pt x="179" y="38"/>
                    <a:pt x="179" y="38"/>
                    <a:pt x="179" y="38"/>
                  </a:cubicBezTo>
                  <a:cubicBezTo>
                    <a:pt x="174" y="38"/>
                    <a:pt x="170" y="32"/>
                    <a:pt x="170" y="26"/>
                  </a:cubicBezTo>
                  <a:cubicBezTo>
                    <a:pt x="168" y="0"/>
                    <a:pt x="168" y="0"/>
                    <a:pt x="168" y="0"/>
                  </a:cubicBezTo>
                  <a:cubicBezTo>
                    <a:pt x="137" y="0"/>
                    <a:pt x="137" y="0"/>
                    <a:pt x="137" y="0"/>
                  </a:cubicBezTo>
                  <a:cubicBezTo>
                    <a:pt x="110" y="0"/>
                    <a:pt x="110" y="0"/>
                    <a:pt x="110" y="0"/>
                  </a:cubicBezTo>
                  <a:cubicBezTo>
                    <a:pt x="109" y="28"/>
                    <a:pt x="109" y="28"/>
                    <a:pt x="109" y="28"/>
                  </a:cubicBezTo>
                  <a:cubicBezTo>
                    <a:pt x="108" y="33"/>
                    <a:pt x="104" y="37"/>
                    <a:pt x="99" y="38"/>
                  </a:cubicBezTo>
                  <a:cubicBezTo>
                    <a:pt x="39" y="47"/>
                    <a:pt x="39" y="47"/>
                    <a:pt x="39" y="47"/>
                  </a:cubicBezTo>
                  <a:cubicBezTo>
                    <a:pt x="23" y="51"/>
                    <a:pt x="9" y="63"/>
                    <a:pt x="6" y="79"/>
                  </a:cubicBezTo>
                  <a:cubicBezTo>
                    <a:pt x="0" y="195"/>
                    <a:pt x="0" y="195"/>
                    <a:pt x="0" y="195"/>
                  </a:cubicBezTo>
                  <a:lnTo>
                    <a:pt x="42" y="19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9" name="ïṧḻíḑe">
              <a:extLst>
                <a:ext uri="{FF2B5EF4-FFF2-40B4-BE49-F238E27FC236}">
                  <a16:creationId xmlns:a16="http://schemas.microsoft.com/office/drawing/2014/main" id="{6E367800-797E-499A-980E-A62A654477A2}"/>
                </a:ext>
              </a:extLst>
            </p:cNvPr>
            <p:cNvSpPr>
              <a:spLocks/>
            </p:cNvSpPr>
            <p:nvPr/>
          </p:nvSpPr>
          <p:spPr bwMode="auto">
            <a:xfrm>
              <a:off x="27439938" y="13982701"/>
              <a:ext cx="1390650" cy="2170113"/>
            </a:xfrm>
            <a:custGeom>
              <a:avLst/>
              <a:gdLst/>
              <a:ahLst/>
              <a:cxnLst>
                <a:cxn ang="0">
                  <a:pos x="86" y="167"/>
                </a:cxn>
                <a:cxn ang="0">
                  <a:pos x="107" y="11"/>
                </a:cxn>
                <a:cxn ang="0">
                  <a:pos x="95" y="10"/>
                </a:cxn>
                <a:cxn ang="0">
                  <a:pos x="85" y="0"/>
                </a:cxn>
                <a:cxn ang="0">
                  <a:pos x="53" y="31"/>
                </a:cxn>
                <a:cxn ang="0">
                  <a:pos x="22" y="0"/>
                </a:cxn>
                <a:cxn ang="0">
                  <a:pos x="12" y="10"/>
                </a:cxn>
                <a:cxn ang="0">
                  <a:pos x="0" y="11"/>
                </a:cxn>
                <a:cxn ang="0">
                  <a:pos x="28" y="167"/>
                </a:cxn>
                <a:cxn ang="0">
                  <a:pos x="86" y="167"/>
                </a:cxn>
              </a:cxnLst>
              <a:rect l="0" t="0" r="r" b="b"/>
              <a:pathLst>
                <a:path w="107" h="167">
                  <a:moveTo>
                    <a:pt x="86" y="167"/>
                  </a:moveTo>
                  <a:cubicBezTo>
                    <a:pt x="107" y="11"/>
                    <a:pt x="107" y="11"/>
                    <a:pt x="107" y="11"/>
                  </a:cubicBezTo>
                  <a:cubicBezTo>
                    <a:pt x="95" y="10"/>
                    <a:pt x="95" y="10"/>
                    <a:pt x="95" y="10"/>
                  </a:cubicBezTo>
                  <a:cubicBezTo>
                    <a:pt x="90" y="9"/>
                    <a:pt x="86" y="5"/>
                    <a:pt x="85" y="0"/>
                  </a:cubicBezTo>
                  <a:cubicBezTo>
                    <a:pt x="53" y="31"/>
                    <a:pt x="53" y="31"/>
                    <a:pt x="53" y="31"/>
                  </a:cubicBezTo>
                  <a:cubicBezTo>
                    <a:pt x="22" y="0"/>
                    <a:pt x="22" y="0"/>
                    <a:pt x="22" y="0"/>
                  </a:cubicBezTo>
                  <a:cubicBezTo>
                    <a:pt x="21" y="5"/>
                    <a:pt x="17" y="9"/>
                    <a:pt x="12" y="10"/>
                  </a:cubicBezTo>
                  <a:cubicBezTo>
                    <a:pt x="0" y="11"/>
                    <a:pt x="0" y="11"/>
                    <a:pt x="0" y="11"/>
                  </a:cubicBezTo>
                  <a:cubicBezTo>
                    <a:pt x="28" y="167"/>
                    <a:pt x="28" y="167"/>
                    <a:pt x="28" y="167"/>
                  </a:cubicBezTo>
                  <a:lnTo>
                    <a:pt x="86" y="167"/>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0" name="iŝḻíḓê">
              <a:extLst>
                <a:ext uri="{FF2B5EF4-FFF2-40B4-BE49-F238E27FC236}">
                  <a16:creationId xmlns:a16="http://schemas.microsoft.com/office/drawing/2014/main" id="{67B371FC-6253-4C2D-A9B7-47989BD736A0}"/>
                </a:ext>
              </a:extLst>
            </p:cNvPr>
            <p:cNvSpPr>
              <a:spLocks/>
            </p:cNvSpPr>
            <p:nvPr/>
          </p:nvSpPr>
          <p:spPr bwMode="auto">
            <a:xfrm>
              <a:off x="27738388" y="13619163"/>
              <a:ext cx="779462" cy="363538"/>
            </a:xfrm>
            <a:custGeom>
              <a:avLst/>
              <a:gdLst/>
              <a:ahLst/>
              <a:cxnLst>
                <a:cxn ang="0">
                  <a:pos x="57" y="21"/>
                </a:cxn>
                <a:cxn ang="0">
                  <a:pos x="60" y="17"/>
                </a:cxn>
                <a:cxn ang="0">
                  <a:pos x="59" y="0"/>
                </a:cxn>
                <a:cxn ang="0">
                  <a:pos x="28" y="0"/>
                </a:cxn>
                <a:cxn ang="0">
                  <a:pos x="1" y="0"/>
                </a:cxn>
                <a:cxn ang="0">
                  <a:pos x="0" y="16"/>
                </a:cxn>
                <a:cxn ang="0">
                  <a:pos x="5" y="21"/>
                </a:cxn>
                <a:cxn ang="0">
                  <a:pos x="21" y="28"/>
                </a:cxn>
                <a:cxn ang="0">
                  <a:pos x="31" y="28"/>
                </a:cxn>
                <a:cxn ang="0">
                  <a:pos x="31" y="28"/>
                </a:cxn>
                <a:cxn ang="0">
                  <a:pos x="41" y="28"/>
                </a:cxn>
                <a:cxn ang="0">
                  <a:pos x="57" y="21"/>
                </a:cxn>
              </a:cxnLst>
              <a:rect l="0" t="0" r="r" b="b"/>
              <a:pathLst>
                <a:path w="60" h="28">
                  <a:moveTo>
                    <a:pt x="57" y="21"/>
                  </a:moveTo>
                  <a:cubicBezTo>
                    <a:pt x="60" y="17"/>
                    <a:pt x="60" y="17"/>
                    <a:pt x="60" y="17"/>
                  </a:cubicBezTo>
                  <a:cubicBezTo>
                    <a:pt x="59" y="0"/>
                    <a:pt x="59" y="0"/>
                    <a:pt x="59" y="0"/>
                  </a:cubicBezTo>
                  <a:cubicBezTo>
                    <a:pt x="28" y="0"/>
                    <a:pt x="28" y="0"/>
                    <a:pt x="28" y="0"/>
                  </a:cubicBezTo>
                  <a:cubicBezTo>
                    <a:pt x="1" y="0"/>
                    <a:pt x="1" y="0"/>
                    <a:pt x="1" y="0"/>
                  </a:cubicBezTo>
                  <a:cubicBezTo>
                    <a:pt x="0" y="16"/>
                    <a:pt x="0" y="16"/>
                    <a:pt x="0" y="16"/>
                  </a:cubicBezTo>
                  <a:cubicBezTo>
                    <a:pt x="5" y="21"/>
                    <a:pt x="5" y="21"/>
                    <a:pt x="5" y="21"/>
                  </a:cubicBezTo>
                  <a:cubicBezTo>
                    <a:pt x="9" y="25"/>
                    <a:pt x="15" y="28"/>
                    <a:pt x="21" y="28"/>
                  </a:cubicBezTo>
                  <a:cubicBezTo>
                    <a:pt x="31" y="28"/>
                    <a:pt x="31" y="28"/>
                    <a:pt x="31" y="28"/>
                  </a:cubicBezTo>
                  <a:cubicBezTo>
                    <a:pt x="31" y="28"/>
                    <a:pt x="31" y="28"/>
                    <a:pt x="31" y="28"/>
                  </a:cubicBezTo>
                  <a:cubicBezTo>
                    <a:pt x="41" y="28"/>
                    <a:pt x="41" y="28"/>
                    <a:pt x="41" y="28"/>
                  </a:cubicBezTo>
                  <a:cubicBezTo>
                    <a:pt x="47" y="28"/>
                    <a:pt x="52" y="25"/>
                    <a:pt x="57" y="21"/>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1" name="išḻiďè">
              <a:extLst>
                <a:ext uri="{FF2B5EF4-FFF2-40B4-BE49-F238E27FC236}">
                  <a16:creationId xmlns:a16="http://schemas.microsoft.com/office/drawing/2014/main" id="{B5032EF2-AA0D-4D96-A9D8-6305DB3DE3A0}"/>
                </a:ext>
              </a:extLst>
            </p:cNvPr>
            <p:cNvSpPr>
              <a:spLocks/>
            </p:cNvSpPr>
            <p:nvPr/>
          </p:nvSpPr>
          <p:spPr bwMode="auto">
            <a:xfrm>
              <a:off x="28687713" y="12774613"/>
              <a:ext cx="220662" cy="558800"/>
            </a:xfrm>
            <a:custGeom>
              <a:avLst/>
              <a:gdLst/>
              <a:ahLst/>
              <a:cxnLst>
                <a:cxn ang="0">
                  <a:pos x="3" y="0"/>
                </a:cxn>
                <a:cxn ang="0">
                  <a:pos x="6" y="0"/>
                </a:cxn>
                <a:cxn ang="0">
                  <a:pos x="15" y="14"/>
                </a:cxn>
                <a:cxn ang="0">
                  <a:pos x="12" y="31"/>
                </a:cxn>
                <a:cxn ang="0">
                  <a:pos x="0" y="39"/>
                </a:cxn>
                <a:cxn ang="0">
                  <a:pos x="3" y="0"/>
                </a:cxn>
              </a:cxnLst>
              <a:rect l="0" t="0" r="r" b="b"/>
              <a:pathLst>
                <a:path w="17" h="43">
                  <a:moveTo>
                    <a:pt x="3" y="0"/>
                  </a:moveTo>
                  <a:cubicBezTo>
                    <a:pt x="6" y="0"/>
                    <a:pt x="6" y="0"/>
                    <a:pt x="6" y="0"/>
                  </a:cubicBezTo>
                  <a:cubicBezTo>
                    <a:pt x="11" y="2"/>
                    <a:pt x="17" y="6"/>
                    <a:pt x="15" y="14"/>
                  </a:cubicBezTo>
                  <a:cubicBezTo>
                    <a:pt x="14" y="21"/>
                    <a:pt x="14" y="22"/>
                    <a:pt x="12" y="31"/>
                  </a:cubicBezTo>
                  <a:cubicBezTo>
                    <a:pt x="10" y="43"/>
                    <a:pt x="0" y="39"/>
                    <a:pt x="0" y="39"/>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2" name="iṥḻíḍê">
              <a:extLst>
                <a:ext uri="{FF2B5EF4-FFF2-40B4-BE49-F238E27FC236}">
                  <a16:creationId xmlns:a16="http://schemas.microsoft.com/office/drawing/2014/main" id="{0F0A3231-D8F2-4441-BC41-B3EA488C2317}"/>
                </a:ext>
              </a:extLst>
            </p:cNvPr>
            <p:cNvSpPr>
              <a:spLocks/>
            </p:cNvSpPr>
            <p:nvPr/>
          </p:nvSpPr>
          <p:spPr bwMode="auto">
            <a:xfrm>
              <a:off x="27374850" y="12774613"/>
              <a:ext cx="220662" cy="558800"/>
            </a:xfrm>
            <a:custGeom>
              <a:avLst/>
              <a:gdLst/>
              <a:ahLst/>
              <a:cxnLst>
                <a:cxn ang="0">
                  <a:pos x="14" y="0"/>
                </a:cxn>
                <a:cxn ang="0">
                  <a:pos x="11" y="0"/>
                </a:cxn>
                <a:cxn ang="0">
                  <a:pos x="2" y="14"/>
                </a:cxn>
                <a:cxn ang="0">
                  <a:pos x="5" y="31"/>
                </a:cxn>
                <a:cxn ang="0">
                  <a:pos x="17" y="39"/>
                </a:cxn>
                <a:cxn ang="0">
                  <a:pos x="14" y="0"/>
                </a:cxn>
              </a:cxnLst>
              <a:rect l="0" t="0" r="r" b="b"/>
              <a:pathLst>
                <a:path w="17" h="43">
                  <a:moveTo>
                    <a:pt x="14" y="0"/>
                  </a:moveTo>
                  <a:cubicBezTo>
                    <a:pt x="11" y="0"/>
                    <a:pt x="11" y="0"/>
                    <a:pt x="11" y="0"/>
                  </a:cubicBezTo>
                  <a:cubicBezTo>
                    <a:pt x="6" y="2"/>
                    <a:pt x="0" y="6"/>
                    <a:pt x="2" y="14"/>
                  </a:cubicBezTo>
                  <a:cubicBezTo>
                    <a:pt x="3" y="21"/>
                    <a:pt x="3" y="22"/>
                    <a:pt x="5" y="31"/>
                  </a:cubicBezTo>
                  <a:cubicBezTo>
                    <a:pt x="7" y="43"/>
                    <a:pt x="17" y="39"/>
                    <a:pt x="17" y="39"/>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3" name="ïşlíḍé">
              <a:extLst>
                <a:ext uri="{FF2B5EF4-FFF2-40B4-BE49-F238E27FC236}">
                  <a16:creationId xmlns:a16="http://schemas.microsoft.com/office/drawing/2014/main" id="{7812DB77-A3FA-4907-B1B4-6D07C8E02A45}"/>
                </a:ext>
              </a:extLst>
            </p:cNvPr>
            <p:cNvSpPr>
              <a:spLocks/>
            </p:cNvSpPr>
            <p:nvPr/>
          </p:nvSpPr>
          <p:spPr bwMode="auto">
            <a:xfrm>
              <a:off x="27530425" y="12228513"/>
              <a:ext cx="1208087" cy="1638300"/>
            </a:xfrm>
            <a:custGeom>
              <a:avLst/>
              <a:gdLst/>
              <a:ahLst/>
              <a:cxnLst>
                <a:cxn ang="0">
                  <a:pos x="47" y="0"/>
                </a:cxn>
                <a:cxn ang="0">
                  <a:pos x="47" y="0"/>
                </a:cxn>
                <a:cxn ang="0">
                  <a:pos x="0" y="0"/>
                </a:cxn>
                <a:cxn ang="0">
                  <a:pos x="0" y="88"/>
                </a:cxn>
                <a:cxn ang="0">
                  <a:pos x="7" y="104"/>
                </a:cxn>
                <a:cxn ang="0">
                  <a:pos x="21" y="119"/>
                </a:cxn>
                <a:cxn ang="0">
                  <a:pos x="37" y="126"/>
                </a:cxn>
                <a:cxn ang="0">
                  <a:pos x="47" y="126"/>
                </a:cxn>
                <a:cxn ang="0">
                  <a:pos x="47" y="126"/>
                </a:cxn>
                <a:cxn ang="0">
                  <a:pos x="57" y="126"/>
                </a:cxn>
                <a:cxn ang="0">
                  <a:pos x="73" y="119"/>
                </a:cxn>
                <a:cxn ang="0">
                  <a:pos x="87" y="104"/>
                </a:cxn>
                <a:cxn ang="0">
                  <a:pos x="93" y="88"/>
                </a:cxn>
                <a:cxn ang="0">
                  <a:pos x="93" y="0"/>
                </a:cxn>
                <a:cxn ang="0">
                  <a:pos x="47" y="0"/>
                </a:cxn>
              </a:cxnLst>
              <a:rect l="0" t="0" r="r" b="b"/>
              <a:pathLst>
                <a:path w="93" h="126">
                  <a:moveTo>
                    <a:pt x="47" y="0"/>
                  </a:moveTo>
                  <a:cubicBezTo>
                    <a:pt x="47" y="0"/>
                    <a:pt x="47" y="0"/>
                    <a:pt x="47" y="0"/>
                  </a:cubicBezTo>
                  <a:cubicBezTo>
                    <a:pt x="0" y="0"/>
                    <a:pt x="0" y="0"/>
                    <a:pt x="0" y="0"/>
                  </a:cubicBezTo>
                  <a:cubicBezTo>
                    <a:pt x="0" y="88"/>
                    <a:pt x="0" y="88"/>
                    <a:pt x="0" y="88"/>
                  </a:cubicBezTo>
                  <a:cubicBezTo>
                    <a:pt x="0" y="94"/>
                    <a:pt x="3" y="100"/>
                    <a:pt x="7" y="104"/>
                  </a:cubicBezTo>
                  <a:cubicBezTo>
                    <a:pt x="21" y="119"/>
                    <a:pt x="21" y="119"/>
                    <a:pt x="21" y="119"/>
                  </a:cubicBezTo>
                  <a:cubicBezTo>
                    <a:pt x="25" y="123"/>
                    <a:pt x="31" y="126"/>
                    <a:pt x="37" y="126"/>
                  </a:cubicBezTo>
                  <a:cubicBezTo>
                    <a:pt x="47" y="126"/>
                    <a:pt x="47" y="126"/>
                    <a:pt x="47" y="126"/>
                  </a:cubicBezTo>
                  <a:cubicBezTo>
                    <a:pt x="47" y="126"/>
                    <a:pt x="47" y="126"/>
                    <a:pt x="47" y="126"/>
                  </a:cubicBezTo>
                  <a:cubicBezTo>
                    <a:pt x="57" y="126"/>
                    <a:pt x="57" y="126"/>
                    <a:pt x="57" y="126"/>
                  </a:cubicBezTo>
                  <a:cubicBezTo>
                    <a:pt x="63" y="126"/>
                    <a:pt x="68" y="123"/>
                    <a:pt x="73" y="119"/>
                  </a:cubicBezTo>
                  <a:cubicBezTo>
                    <a:pt x="87" y="104"/>
                    <a:pt x="87" y="104"/>
                    <a:pt x="87" y="104"/>
                  </a:cubicBezTo>
                  <a:cubicBezTo>
                    <a:pt x="91" y="100"/>
                    <a:pt x="93" y="94"/>
                    <a:pt x="93" y="88"/>
                  </a:cubicBezTo>
                  <a:cubicBezTo>
                    <a:pt x="93" y="0"/>
                    <a:pt x="93" y="0"/>
                    <a:pt x="93" y="0"/>
                  </a:cubicBezTo>
                  <a:lnTo>
                    <a:pt x="47"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4" name="ï$ľïḓê">
              <a:extLst>
                <a:ext uri="{FF2B5EF4-FFF2-40B4-BE49-F238E27FC236}">
                  <a16:creationId xmlns:a16="http://schemas.microsoft.com/office/drawing/2014/main" id="{1770FC60-04EE-45BB-B682-AE9B888C7155}"/>
                </a:ext>
              </a:extLst>
            </p:cNvPr>
            <p:cNvSpPr>
              <a:spLocks/>
            </p:cNvSpPr>
            <p:nvPr/>
          </p:nvSpPr>
          <p:spPr bwMode="auto">
            <a:xfrm>
              <a:off x="27555825" y="13879513"/>
              <a:ext cx="585787" cy="869950"/>
            </a:xfrm>
            <a:custGeom>
              <a:avLst/>
              <a:gdLst/>
              <a:ahLst/>
              <a:cxnLst>
                <a:cxn ang="0">
                  <a:pos x="14" y="4"/>
                </a:cxn>
                <a:cxn ang="0">
                  <a:pos x="9" y="3"/>
                </a:cxn>
                <a:cxn ang="0">
                  <a:pos x="0" y="18"/>
                </a:cxn>
                <a:cxn ang="0">
                  <a:pos x="27" y="64"/>
                </a:cxn>
                <a:cxn ang="0">
                  <a:pos x="33" y="64"/>
                </a:cxn>
                <a:cxn ang="0">
                  <a:pos x="45" y="39"/>
                </a:cxn>
                <a:cxn ang="0">
                  <a:pos x="14" y="4"/>
                </a:cxn>
              </a:cxnLst>
              <a:rect l="0" t="0" r="r" b="b"/>
              <a:pathLst>
                <a:path w="45" h="67">
                  <a:moveTo>
                    <a:pt x="14" y="4"/>
                  </a:moveTo>
                  <a:cubicBezTo>
                    <a:pt x="12" y="1"/>
                    <a:pt x="11" y="0"/>
                    <a:pt x="9" y="3"/>
                  </a:cubicBezTo>
                  <a:cubicBezTo>
                    <a:pt x="0" y="18"/>
                    <a:pt x="0" y="18"/>
                    <a:pt x="0" y="18"/>
                  </a:cubicBezTo>
                  <a:cubicBezTo>
                    <a:pt x="27" y="64"/>
                    <a:pt x="27" y="64"/>
                    <a:pt x="27" y="64"/>
                  </a:cubicBezTo>
                  <a:cubicBezTo>
                    <a:pt x="29" y="67"/>
                    <a:pt x="31" y="67"/>
                    <a:pt x="33" y="64"/>
                  </a:cubicBezTo>
                  <a:cubicBezTo>
                    <a:pt x="45" y="39"/>
                    <a:pt x="45" y="39"/>
                    <a:pt x="45" y="39"/>
                  </a:cubicBezTo>
                  <a:lnTo>
                    <a:pt x="14" y="4"/>
                  </a:lnTo>
                  <a:close/>
                </a:path>
              </a:pathLst>
            </a:custGeom>
            <a:solidFill>
              <a:srgbClr val="FF3302"/>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5" name="íśļiḑè">
              <a:extLst>
                <a:ext uri="{FF2B5EF4-FFF2-40B4-BE49-F238E27FC236}">
                  <a16:creationId xmlns:a16="http://schemas.microsoft.com/office/drawing/2014/main" id="{A83B6EDC-6AE7-4F92-AF8B-B2185C7E6D3F}"/>
                </a:ext>
              </a:extLst>
            </p:cNvPr>
            <p:cNvSpPr>
              <a:spLocks/>
            </p:cNvSpPr>
            <p:nvPr/>
          </p:nvSpPr>
          <p:spPr bwMode="auto">
            <a:xfrm>
              <a:off x="28128913" y="13879513"/>
              <a:ext cx="584200" cy="869950"/>
            </a:xfrm>
            <a:custGeom>
              <a:avLst/>
              <a:gdLst/>
              <a:ahLst/>
              <a:cxnLst>
                <a:cxn ang="0">
                  <a:pos x="31" y="4"/>
                </a:cxn>
                <a:cxn ang="0">
                  <a:pos x="36" y="3"/>
                </a:cxn>
                <a:cxn ang="0">
                  <a:pos x="45" y="18"/>
                </a:cxn>
                <a:cxn ang="0">
                  <a:pos x="18" y="64"/>
                </a:cxn>
                <a:cxn ang="0">
                  <a:pos x="12" y="64"/>
                </a:cxn>
                <a:cxn ang="0">
                  <a:pos x="0" y="39"/>
                </a:cxn>
                <a:cxn ang="0">
                  <a:pos x="31" y="4"/>
                </a:cxn>
              </a:cxnLst>
              <a:rect l="0" t="0" r="r" b="b"/>
              <a:pathLst>
                <a:path w="45" h="67">
                  <a:moveTo>
                    <a:pt x="31" y="4"/>
                  </a:moveTo>
                  <a:cubicBezTo>
                    <a:pt x="33" y="1"/>
                    <a:pt x="34" y="0"/>
                    <a:pt x="36" y="3"/>
                  </a:cubicBezTo>
                  <a:cubicBezTo>
                    <a:pt x="45" y="18"/>
                    <a:pt x="45" y="18"/>
                    <a:pt x="45" y="18"/>
                  </a:cubicBezTo>
                  <a:cubicBezTo>
                    <a:pt x="18" y="64"/>
                    <a:pt x="18" y="64"/>
                    <a:pt x="18" y="64"/>
                  </a:cubicBezTo>
                  <a:cubicBezTo>
                    <a:pt x="16" y="67"/>
                    <a:pt x="14" y="67"/>
                    <a:pt x="12" y="64"/>
                  </a:cubicBezTo>
                  <a:cubicBezTo>
                    <a:pt x="0" y="39"/>
                    <a:pt x="0" y="39"/>
                    <a:pt x="0" y="39"/>
                  </a:cubicBezTo>
                  <a:lnTo>
                    <a:pt x="31" y="4"/>
                  </a:lnTo>
                  <a:close/>
                </a:path>
              </a:pathLst>
            </a:custGeom>
            <a:solidFill>
              <a:srgbClr val="FF3302"/>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6" name="íSļiḍe">
              <a:extLst>
                <a:ext uri="{FF2B5EF4-FFF2-40B4-BE49-F238E27FC236}">
                  <a16:creationId xmlns:a16="http://schemas.microsoft.com/office/drawing/2014/main" id="{4D938651-E174-4D0A-A662-1603FF00D39B}"/>
                </a:ext>
              </a:extLst>
            </p:cNvPr>
            <p:cNvSpPr>
              <a:spLocks/>
            </p:cNvSpPr>
            <p:nvPr/>
          </p:nvSpPr>
          <p:spPr bwMode="auto">
            <a:xfrm>
              <a:off x="27986038" y="14385926"/>
              <a:ext cx="298450" cy="1766888"/>
            </a:xfrm>
            <a:custGeom>
              <a:avLst/>
              <a:gdLst/>
              <a:ahLst/>
              <a:cxnLst>
                <a:cxn ang="0">
                  <a:pos x="6" y="38"/>
                </a:cxn>
                <a:cxn ang="0">
                  <a:pos x="1" y="136"/>
                </a:cxn>
                <a:cxn ang="0">
                  <a:pos x="22" y="136"/>
                </a:cxn>
                <a:cxn ang="0">
                  <a:pos x="17" y="38"/>
                </a:cxn>
                <a:cxn ang="0">
                  <a:pos x="18" y="32"/>
                </a:cxn>
                <a:cxn ang="0">
                  <a:pos x="23" y="20"/>
                </a:cxn>
                <a:cxn ang="0">
                  <a:pos x="12" y="0"/>
                </a:cxn>
                <a:cxn ang="0">
                  <a:pos x="12" y="0"/>
                </a:cxn>
                <a:cxn ang="0">
                  <a:pos x="11" y="0"/>
                </a:cxn>
                <a:cxn ang="0">
                  <a:pos x="11" y="0"/>
                </a:cxn>
                <a:cxn ang="0">
                  <a:pos x="11" y="0"/>
                </a:cxn>
                <a:cxn ang="0">
                  <a:pos x="0" y="20"/>
                </a:cxn>
                <a:cxn ang="0">
                  <a:pos x="6" y="32"/>
                </a:cxn>
                <a:cxn ang="0">
                  <a:pos x="6" y="38"/>
                </a:cxn>
              </a:cxnLst>
              <a:rect l="0" t="0" r="r" b="b"/>
              <a:pathLst>
                <a:path w="23" h="136">
                  <a:moveTo>
                    <a:pt x="6" y="38"/>
                  </a:moveTo>
                  <a:cubicBezTo>
                    <a:pt x="1" y="136"/>
                    <a:pt x="1" y="136"/>
                    <a:pt x="1" y="136"/>
                  </a:cubicBezTo>
                  <a:cubicBezTo>
                    <a:pt x="22" y="136"/>
                    <a:pt x="22" y="136"/>
                    <a:pt x="22" y="136"/>
                  </a:cubicBezTo>
                  <a:cubicBezTo>
                    <a:pt x="17" y="38"/>
                    <a:pt x="17" y="38"/>
                    <a:pt x="17" y="38"/>
                  </a:cubicBezTo>
                  <a:cubicBezTo>
                    <a:pt x="17" y="36"/>
                    <a:pt x="17" y="33"/>
                    <a:pt x="18" y="32"/>
                  </a:cubicBezTo>
                  <a:cubicBezTo>
                    <a:pt x="23" y="20"/>
                    <a:pt x="23" y="20"/>
                    <a:pt x="23" y="20"/>
                  </a:cubicBezTo>
                  <a:cubicBezTo>
                    <a:pt x="12" y="0"/>
                    <a:pt x="12" y="0"/>
                    <a:pt x="12" y="0"/>
                  </a:cubicBezTo>
                  <a:cubicBezTo>
                    <a:pt x="12" y="0"/>
                    <a:pt x="12" y="0"/>
                    <a:pt x="12" y="0"/>
                  </a:cubicBezTo>
                  <a:cubicBezTo>
                    <a:pt x="11" y="0"/>
                    <a:pt x="11" y="0"/>
                    <a:pt x="11" y="0"/>
                  </a:cubicBezTo>
                  <a:cubicBezTo>
                    <a:pt x="11" y="0"/>
                    <a:pt x="11" y="0"/>
                    <a:pt x="11" y="0"/>
                  </a:cubicBezTo>
                  <a:cubicBezTo>
                    <a:pt x="11" y="0"/>
                    <a:pt x="11" y="0"/>
                    <a:pt x="11" y="0"/>
                  </a:cubicBezTo>
                  <a:cubicBezTo>
                    <a:pt x="0" y="20"/>
                    <a:pt x="0" y="20"/>
                    <a:pt x="0" y="20"/>
                  </a:cubicBezTo>
                  <a:cubicBezTo>
                    <a:pt x="6" y="32"/>
                    <a:pt x="6" y="32"/>
                    <a:pt x="6" y="32"/>
                  </a:cubicBezTo>
                  <a:cubicBezTo>
                    <a:pt x="6" y="34"/>
                    <a:pt x="6" y="36"/>
                    <a:pt x="6" y="38"/>
                  </a:cubicBez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7" name="íṩliďê">
              <a:extLst>
                <a:ext uri="{FF2B5EF4-FFF2-40B4-BE49-F238E27FC236}">
                  <a16:creationId xmlns:a16="http://schemas.microsoft.com/office/drawing/2014/main" id="{B148B5A7-58F6-44F6-90C4-84EEDBB30FC0}"/>
                </a:ext>
              </a:extLst>
            </p:cNvPr>
            <p:cNvSpPr>
              <a:spLocks/>
            </p:cNvSpPr>
            <p:nvPr/>
          </p:nvSpPr>
          <p:spPr bwMode="auto">
            <a:xfrm>
              <a:off x="28206700" y="14152563"/>
              <a:ext cx="1792287" cy="2000250"/>
            </a:xfrm>
            <a:custGeom>
              <a:avLst/>
              <a:gdLst/>
              <a:ahLst/>
              <a:cxnLst>
                <a:cxn ang="0">
                  <a:pos x="85" y="154"/>
                </a:cxn>
                <a:cxn ang="0">
                  <a:pos x="85" y="113"/>
                </a:cxn>
                <a:cxn ang="0">
                  <a:pos x="87" y="114"/>
                </a:cxn>
                <a:cxn ang="0">
                  <a:pos x="90" y="154"/>
                </a:cxn>
                <a:cxn ang="0">
                  <a:pos x="138" y="154"/>
                </a:cxn>
                <a:cxn ang="0">
                  <a:pos x="135" y="44"/>
                </a:cxn>
                <a:cxn ang="0">
                  <a:pos x="101" y="5"/>
                </a:cxn>
                <a:cxn ang="0">
                  <a:pos x="49" y="0"/>
                </a:cxn>
                <a:cxn ang="0">
                  <a:pos x="0" y="141"/>
                </a:cxn>
                <a:cxn ang="0">
                  <a:pos x="0" y="154"/>
                </a:cxn>
                <a:cxn ang="0">
                  <a:pos x="85" y="154"/>
                </a:cxn>
              </a:cxnLst>
              <a:rect l="0" t="0" r="r" b="b"/>
              <a:pathLst>
                <a:path w="138" h="154">
                  <a:moveTo>
                    <a:pt x="85" y="154"/>
                  </a:moveTo>
                  <a:cubicBezTo>
                    <a:pt x="85" y="113"/>
                    <a:pt x="85" y="113"/>
                    <a:pt x="85" y="113"/>
                  </a:cubicBezTo>
                  <a:cubicBezTo>
                    <a:pt x="85" y="111"/>
                    <a:pt x="87" y="112"/>
                    <a:pt x="87" y="114"/>
                  </a:cubicBezTo>
                  <a:cubicBezTo>
                    <a:pt x="90" y="154"/>
                    <a:pt x="90" y="154"/>
                    <a:pt x="90" y="154"/>
                  </a:cubicBezTo>
                  <a:cubicBezTo>
                    <a:pt x="138" y="154"/>
                    <a:pt x="138" y="154"/>
                    <a:pt x="138" y="154"/>
                  </a:cubicBezTo>
                  <a:cubicBezTo>
                    <a:pt x="135" y="44"/>
                    <a:pt x="135" y="44"/>
                    <a:pt x="135" y="44"/>
                  </a:cubicBezTo>
                  <a:cubicBezTo>
                    <a:pt x="135" y="22"/>
                    <a:pt x="122" y="10"/>
                    <a:pt x="101" y="5"/>
                  </a:cubicBezTo>
                  <a:cubicBezTo>
                    <a:pt x="49" y="0"/>
                    <a:pt x="49" y="0"/>
                    <a:pt x="49" y="0"/>
                  </a:cubicBezTo>
                  <a:cubicBezTo>
                    <a:pt x="0" y="141"/>
                    <a:pt x="0" y="141"/>
                    <a:pt x="0" y="141"/>
                  </a:cubicBezTo>
                  <a:cubicBezTo>
                    <a:pt x="0" y="154"/>
                    <a:pt x="0" y="154"/>
                    <a:pt x="0" y="154"/>
                  </a:cubicBezTo>
                  <a:lnTo>
                    <a:pt x="85" y="154"/>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8" name="iṩľiḍé">
              <a:extLst>
                <a:ext uri="{FF2B5EF4-FFF2-40B4-BE49-F238E27FC236}">
                  <a16:creationId xmlns:a16="http://schemas.microsoft.com/office/drawing/2014/main" id="{14339FB3-C038-4752-BEF9-8DECAF6FAD47}"/>
                </a:ext>
              </a:extLst>
            </p:cNvPr>
            <p:cNvSpPr>
              <a:spLocks/>
            </p:cNvSpPr>
            <p:nvPr/>
          </p:nvSpPr>
          <p:spPr bwMode="auto">
            <a:xfrm>
              <a:off x="28206700" y="14100176"/>
              <a:ext cx="739775" cy="1884363"/>
            </a:xfrm>
            <a:custGeom>
              <a:avLst/>
              <a:gdLst/>
              <a:ahLst/>
              <a:cxnLst>
                <a:cxn ang="0">
                  <a:pos x="38" y="0"/>
                </a:cxn>
                <a:cxn ang="0">
                  <a:pos x="54" y="3"/>
                </a:cxn>
                <a:cxn ang="0">
                  <a:pos x="55" y="4"/>
                </a:cxn>
                <a:cxn ang="0">
                  <a:pos x="56" y="5"/>
                </a:cxn>
                <a:cxn ang="0">
                  <a:pos x="57" y="36"/>
                </a:cxn>
                <a:cxn ang="0">
                  <a:pos x="51" y="43"/>
                </a:cxn>
                <a:cxn ang="0">
                  <a:pos x="35" y="43"/>
                </a:cxn>
                <a:cxn ang="0">
                  <a:pos x="50" y="62"/>
                </a:cxn>
                <a:cxn ang="0">
                  <a:pos x="49" y="73"/>
                </a:cxn>
                <a:cxn ang="0">
                  <a:pos x="0" y="145"/>
                </a:cxn>
                <a:cxn ang="0">
                  <a:pos x="38" y="0"/>
                </a:cxn>
              </a:cxnLst>
              <a:rect l="0" t="0" r="r" b="b"/>
              <a:pathLst>
                <a:path w="57" h="145">
                  <a:moveTo>
                    <a:pt x="38" y="0"/>
                  </a:moveTo>
                  <a:cubicBezTo>
                    <a:pt x="54" y="3"/>
                    <a:pt x="54" y="3"/>
                    <a:pt x="54" y="3"/>
                  </a:cubicBezTo>
                  <a:cubicBezTo>
                    <a:pt x="55" y="4"/>
                    <a:pt x="55" y="4"/>
                    <a:pt x="55" y="4"/>
                  </a:cubicBezTo>
                  <a:cubicBezTo>
                    <a:pt x="55" y="4"/>
                    <a:pt x="56" y="5"/>
                    <a:pt x="56" y="5"/>
                  </a:cubicBezTo>
                  <a:cubicBezTo>
                    <a:pt x="57" y="36"/>
                    <a:pt x="57" y="36"/>
                    <a:pt x="57" y="36"/>
                  </a:cubicBezTo>
                  <a:cubicBezTo>
                    <a:pt x="57" y="42"/>
                    <a:pt x="56" y="43"/>
                    <a:pt x="51" y="43"/>
                  </a:cubicBezTo>
                  <a:cubicBezTo>
                    <a:pt x="35" y="43"/>
                    <a:pt x="35" y="43"/>
                    <a:pt x="35" y="43"/>
                  </a:cubicBezTo>
                  <a:cubicBezTo>
                    <a:pt x="50" y="62"/>
                    <a:pt x="50" y="62"/>
                    <a:pt x="50" y="62"/>
                  </a:cubicBezTo>
                  <a:cubicBezTo>
                    <a:pt x="55" y="67"/>
                    <a:pt x="52" y="70"/>
                    <a:pt x="49" y="73"/>
                  </a:cubicBezTo>
                  <a:cubicBezTo>
                    <a:pt x="0" y="145"/>
                    <a:pt x="0" y="145"/>
                    <a:pt x="0" y="145"/>
                  </a:cubicBezTo>
                  <a:lnTo>
                    <a:pt x="3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9" name="ïṣľíḍè">
              <a:extLst>
                <a:ext uri="{FF2B5EF4-FFF2-40B4-BE49-F238E27FC236}">
                  <a16:creationId xmlns:a16="http://schemas.microsoft.com/office/drawing/2014/main" id="{C2EB79E6-D4F4-40D4-AC47-2C431341890E}"/>
                </a:ext>
              </a:extLst>
            </p:cNvPr>
            <p:cNvSpPr>
              <a:spLocks/>
            </p:cNvSpPr>
            <p:nvPr/>
          </p:nvSpPr>
          <p:spPr bwMode="auto">
            <a:xfrm>
              <a:off x="26295350" y="14138276"/>
              <a:ext cx="1781175" cy="2014538"/>
            </a:xfrm>
            <a:custGeom>
              <a:avLst/>
              <a:gdLst/>
              <a:ahLst/>
              <a:cxnLst>
                <a:cxn ang="0">
                  <a:pos x="89" y="0"/>
                </a:cxn>
                <a:cxn ang="0">
                  <a:pos x="37" y="6"/>
                </a:cxn>
                <a:cxn ang="0">
                  <a:pos x="3" y="45"/>
                </a:cxn>
                <a:cxn ang="0">
                  <a:pos x="0" y="155"/>
                </a:cxn>
                <a:cxn ang="0">
                  <a:pos x="48" y="155"/>
                </a:cxn>
                <a:cxn ang="0">
                  <a:pos x="51" y="115"/>
                </a:cxn>
                <a:cxn ang="0">
                  <a:pos x="53" y="114"/>
                </a:cxn>
                <a:cxn ang="0">
                  <a:pos x="53" y="155"/>
                </a:cxn>
                <a:cxn ang="0">
                  <a:pos x="137" y="155"/>
                </a:cxn>
                <a:cxn ang="0">
                  <a:pos x="137" y="142"/>
                </a:cxn>
                <a:cxn ang="0">
                  <a:pos x="130" y="119"/>
                </a:cxn>
                <a:cxn ang="0">
                  <a:pos x="89" y="0"/>
                </a:cxn>
              </a:cxnLst>
              <a:rect l="0" t="0" r="r" b="b"/>
              <a:pathLst>
                <a:path w="137" h="155">
                  <a:moveTo>
                    <a:pt x="89" y="0"/>
                  </a:moveTo>
                  <a:cubicBezTo>
                    <a:pt x="37" y="6"/>
                    <a:pt x="37" y="6"/>
                    <a:pt x="37" y="6"/>
                  </a:cubicBezTo>
                  <a:cubicBezTo>
                    <a:pt x="16" y="11"/>
                    <a:pt x="3" y="23"/>
                    <a:pt x="3" y="45"/>
                  </a:cubicBezTo>
                  <a:cubicBezTo>
                    <a:pt x="0" y="155"/>
                    <a:pt x="0" y="155"/>
                    <a:pt x="0" y="155"/>
                  </a:cubicBezTo>
                  <a:cubicBezTo>
                    <a:pt x="48" y="155"/>
                    <a:pt x="48" y="155"/>
                    <a:pt x="48" y="155"/>
                  </a:cubicBezTo>
                  <a:cubicBezTo>
                    <a:pt x="51" y="115"/>
                    <a:pt x="51" y="115"/>
                    <a:pt x="51" y="115"/>
                  </a:cubicBezTo>
                  <a:cubicBezTo>
                    <a:pt x="52" y="113"/>
                    <a:pt x="53" y="112"/>
                    <a:pt x="53" y="114"/>
                  </a:cubicBezTo>
                  <a:cubicBezTo>
                    <a:pt x="53" y="155"/>
                    <a:pt x="53" y="155"/>
                    <a:pt x="53" y="155"/>
                  </a:cubicBezTo>
                  <a:cubicBezTo>
                    <a:pt x="137" y="155"/>
                    <a:pt x="137" y="155"/>
                    <a:pt x="137" y="155"/>
                  </a:cubicBezTo>
                  <a:cubicBezTo>
                    <a:pt x="137" y="142"/>
                    <a:pt x="137" y="142"/>
                    <a:pt x="137" y="142"/>
                  </a:cubicBezTo>
                  <a:cubicBezTo>
                    <a:pt x="137" y="142"/>
                    <a:pt x="132" y="125"/>
                    <a:pt x="130" y="119"/>
                  </a:cubicBezTo>
                  <a:lnTo>
                    <a:pt x="89" y="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0" name="î$liďé">
              <a:extLst>
                <a:ext uri="{FF2B5EF4-FFF2-40B4-BE49-F238E27FC236}">
                  <a16:creationId xmlns:a16="http://schemas.microsoft.com/office/drawing/2014/main" id="{64AB5B50-C373-4B3C-A3F5-41F502B31384}"/>
                </a:ext>
              </a:extLst>
            </p:cNvPr>
            <p:cNvSpPr>
              <a:spLocks/>
            </p:cNvSpPr>
            <p:nvPr/>
          </p:nvSpPr>
          <p:spPr bwMode="auto">
            <a:xfrm>
              <a:off x="27322463" y="14112876"/>
              <a:ext cx="754062" cy="1871663"/>
            </a:xfrm>
            <a:custGeom>
              <a:avLst/>
              <a:gdLst/>
              <a:ahLst/>
              <a:cxnLst>
                <a:cxn ang="0">
                  <a:pos x="18" y="0"/>
                </a:cxn>
                <a:cxn ang="0">
                  <a:pos x="4" y="2"/>
                </a:cxn>
                <a:cxn ang="0">
                  <a:pos x="2" y="3"/>
                </a:cxn>
                <a:cxn ang="0">
                  <a:pos x="1" y="5"/>
                </a:cxn>
                <a:cxn ang="0">
                  <a:pos x="0" y="35"/>
                </a:cxn>
                <a:cxn ang="0">
                  <a:pos x="6" y="42"/>
                </a:cxn>
                <a:cxn ang="0">
                  <a:pos x="22" y="42"/>
                </a:cxn>
                <a:cxn ang="0">
                  <a:pos x="7" y="61"/>
                </a:cxn>
                <a:cxn ang="0">
                  <a:pos x="8" y="72"/>
                </a:cxn>
                <a:cxn ang="0">
                  <a:pos x="58" y="144"/>
                </a:cxn>
                <a:cxn ang="0">
                  <a:pos x="18" y="0"/>
                </a:cxn>
              </a:cxnLst>
              <a:rect l="0" t="0" r="r" b="b"/>
              <a:pathLst>
                <a:path w="58" h="144">
                  <a:moveTo>
                    <a:pt x="18" y="0"/>
                  </a:moveTo>
                  <a:cubicBezTo>
                    <a:pt x="4" y="2"/>
                    <a:pt x="4" y="2"/>
                    <a:pt x="4" y="2"/>
                  </a:cubicBezTo>
                  <a:cubicBezTo>
                    <a:pt x="4" y="2"/>
                    <a:pt x="2" y="2"/>
                    <a:pt x="2" y="3"/>
                  </a:cubicBezTo>
                  <a:cubicBezTo>
                    <a:pt x="1" y="4"/>
                    <a:pt x="1" y="5"/>
                    <a:pt x="1" y="5"/>
                  </a:cubicBezTo>
                  <a:cubicBezTo>
                    <a:pt x="0" y="35"/>
                    <a:pt x="0" y="35"/>
                    <a:pt x="0" y="35"/>
                  </a:cubicBezTo>
                  <a:cubicBezTo>
                    <a:pt x="0" y="41"/>
                    <a:pt x="1" y="42"/>
                    <a:pt x="6" y="42"/>
                  </a:cubicBezTo>
                  <a:cubicBezTo>
                    <a:pt x="22" y="42"/>
                    <a:pt x="22" y="42"/>
                    <a:pt x="22" y="42"/>
                  </a:cubicBezTo>
                  <a:cubicBezTo>
                    <a:pt x="7" y="61"/>
                    <a:pt x="7" y="61"/>
                    <a:pt x="7" y="61"/>
                  </a:cubicBezTo>
                  <a:cubicBezTo>
                    <a:pt x="2" y="66"/>
                    <a:pt x="5" y="69"/>
                    <a:pt x="8" y="72"/>
                  </a:cubicBezTo>
                  <a:cubicBezTo>
                    <a:pt x="58" y="144"/>
                    <a:pt x="58" y="144"/>
                    <a:pt x="58" y="144"/>
                  </a:cubicBezTo>
                  <a:lnTo>
                    <a:pt x="1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1" name="ï$ḻîďè">
              <a:extLst>
                <a:ext uri="{FF2B5EF4-FFF2-40B4-BE49-F238E27FC236}">
                  <a16:creationId xmlns:a16="http://schemas.microsoft.com/office/drawing/2014/main" id="{C517BB36-E8CC-4F4B-B729-A180BC4E0AAF}"/>
                </a:ext>
              </a:extLst>
            </p:cNvPr>
            <p:cNvSpPr>
              <a:spLocks/>
            </p:cNvSpPr>
            <p:nvPr/>
          </p:nvSpPr>
          <p:spPr bwMode="auto">
            <a:xfrm>
              <a:off x="27425650" y="11930063"/>
              <a:ext cx="1443037" cy="909638"/>
            </a:xfrm>
            <a:custGeom>
              <a:avLst/>
              <a:gdLst/>
              <a:ahLst/>
              <a:cxnLst>
                <a:cxn ang="0">
                  <a:pos x="100" y="6"/>
                </a:cxn>
                <a:cxn ang="0">
                  <a:pos x="54" y="0"/>
                </a:cxn>
                <a:cxn ang="0">
                  <a:pos x="11" y="6"/>
                </a:cxn>
                <a:cxn ang="0">
                  <a:pos x="1" y="27"/>
                </a:cxn>
                <a:cxn ang="0">
                  <a:pos x="5" y="68"/>
                </a:cxn>
                <a:cxn ang="0">
                  <a:pos x="8" y="69"/>
                </a:cxn>
                <a:cxn ang="0">
                  <a:pos x="12" y="63"/>
                </a:cxn>
                <a:cxn ang="0">
                  <a:pos x="14" y="35"/>
                </a:cxn>
                <a:cxn ang="0">
                  <a:pos x="27" y="28"/>
                </a:cxn>
                <a:cxn ang="0">
                  <a:pos x="37" y="33"/>
                </a:cxn>
                <a:cxn ang="0">
                  <a:pos x="55" y="40"/>
                </a:cxn>
                <a:cxn ang="0">
                  <a:pos x="72" y="33"/>
                </a:cxn>
                <a:cxn ang="0">
                  <a:pos x="83" y="28"/>
                </a:cxn>
                <a:cxn ang="0">
                  <a:pos x="96" y="35"/>
                </a:cxn>
                <a:cxn ang="0">
                  <a:pos x="99" y="63"/>
                </a:cxn>
                <a:cxn ang="0">
                  <a:pos x="103" y="69"/>
                </a:cxn>
                <a:cxn ang="0">
                  <a:pos x="106" y="68"/>
                </a:cxn>
                <a:cxn ang="0">
                  <a:pos x="110" y="27"/>
                </a:cxn>
                <a:cxn ang="0">
                  <a:pos x="100" y="6"/>
                </a:cxn>
              </a:cxnLst>
              <a:rect l="0" t="0" r="r" b="b"/>
              <a:pathLst>
                <a:path w="111" h="70">
                  <a:moveTo>
                    <a:pt x="100" y="6"/>
                  </a:moveTo>
                  <a:cubicBezTo>
                    <a:pt x="85" y="1"/>
                    <a:pt x="54" y="0"/>
                    <a:pt x="54" y="0"/>
                  </a:cubicBezTo>
                  <a:cubicBezTo>
                    <a:pt x="54" y="0"/>
                    <a:pt x="25" y="1"/>
                    <a:pt x="11" y="6"/>
                  </a:cubicBezTo>
                  <a:cubicBezTo>
                    <a:pt x="2" y="9"/>
                    <a:pt x="0" y="21"/>
                    <a:pt x="1" y="27"/>
                  </a:cubicBezTo>
                  <a:cubicBezTo>
                    <a:pt x="5" y="68"/>
                    <a:pt x="5" y="68"/>
                    <a:pt x="5" y="68"/>
                  </a:cubicBezTo>
                  <a:cubicBezTo>
                    <a:pt x="5" y="69"/>
                    <a:pt x="7" y="70"/>
                    <a:pt x="8" y="69"/>
                  </a:cubicBezTo>
                  <a:cubicBezTo>
                    <a:pt x="10" y="68"/>
                    <a:pt x="11" y="66"/>
                    <a:pt x="12" y="63"/>
                  </a:cubicBezTo>
                  <a:cubicBezTo>
                    <a:pt x="14" y="35"/>
                    <a:pt x="14" y="35"/>
                    <a:pt x="14" y="35"/>
                  </a:cubicBezTo>
                  <a:cubicBezTo>
                    <a:pt x="15" y="31"/>
                    <a:pt x="20" y="25"/>
                    <a:pt x="27" y="28"/>
                  </a:cubicBezTo>
                  <a:cubicBezTo>
                    <a:pt x="27" y="28"/>
                    <a:pt x="33" y="31"/>
                    <a:pt x="37" y="33"/>
                  </a:cubicBezTo>
                  <a:cubicBezTo>
                    <a:pt x="44" y="37"/>
                    <a:pt x="52" y="41"/>
                    <a:pt x="55" y="40"/>
                  </a:cubicBezTo>
                  <a:cubicBezTo>
                    <a:pt x="57" y="41"/>
                    <a:pt x="66" y="37"/>
                    <a:pt x="72" y="33"/>
                  </a:cubicBezTo>
                  <a:cubicBezTo>
                    <a:pt x="76" y="31"/>
                    <a:pt x="83" y="28"/>
                    <a:pt x="83" y="28"/>
                  </a:cubicBezTo>
                  <a:cubicBezTo>
                    <a:pt x="91" y="25"/>
                    <a:pt x="95" y="31"/>
                    <a:pt x="96" y="35"/>
                  </a:cubicBezTo>
                  <a:cubicBezTo>
                    <a:pt x="99" y="63"/>
                    <a:pt x="99" y="63"/>
                    <a:pt x="99" y="63"/>
                  </a:cubicBezTo>
                  <a:cubicBezTo>
                    <a:pt x="100" y="66"/>
                    <a:pt x="101" y="68"/>
                    <a:pt x="103" y="69"/>
                  </a:cubicBezTo>
                  <a:cubicBezTo>
                    <a:pt x="104" y="70"/>
                    <a:pt x="106" y="69"/>
                    <a:pt x="106" y="68"/>
                  </a:cubicBezTo>
                  <a:cubicBezTo>
                    <a:pt x="110" y="27"/>
                    <a:pt x="110" y="27"/>
                    <a:pt x="110" y="27"/>
                  </a:cubicBezTo>
                  <a:cubicBezTo>
                    <a:pt x="111" y="21"/>
                    <a:pt x="109" y="9"/>
                    <a:pt x="100" y="6"/>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2" name="íṧļiḋê">
              <a:extLst>
                <a:ext uri="{FF2B5EF4-FFF2-40B4-BE49-F238E27FC236}">
                  <a16:creationId xmlns:a16="http://schemas.microsoft.com/office/drawing/2014/main" id="{D31B54DD-7277-49A5-9822-1FB6EED28359}"/>
                </a:ext>
              </a:extLst>
            </p:cNvPr>
            <p:cNvSpPr>
              <a:spLocks/>
            </p:cNvSpPr>
            <p:nvPr/>
          </p:nvSpPr>
          <p:spPr bwMode="auto">
            <a:xfrm>
              <a:off x="22683788" y="13736638"/>
              <a:ext cx="3443287" cy="2403475"/>
            </a:xfrm>
            <a:custGeom>
              <a:avLst/>
              <a:gdLst/>
              <a:ahLst/>
              <a:cxnLst>
                <a:cxn ang="0">
                  <a:pos x="40" y="185"/>
                </a:cxn>
                <a:cxn ang="0">
                  <a:pos x="46" y="133"/>
                </a:cxn>
                <a:cxn ang="0">
                  <a:pos x="49" y="131"/>
                </a:cxn>
                <a:cxn ang="0">
                  <a:pos x="51" y="133"/>
                </a:cxn>
                <a:cxn ang="0">
                  <a:pos x="51" y="185"/>
                </a:cxn>
                <a:cxn ang="0">
                  <a:pos x="214" y="185"/>
                </a:cxn>
                <a:cxn ang="0">
                  <a:pos x="214" y="134"/>
                </a:cxn>
                <a:cxn ang="0">
                  <a:pos x="217" y="131"/>
                </a:cxn>
                <a:cxn ang="0">
                  <a:pos x="221" y="135"/>
                </a:cxn>
                <a:cxn ang="0">
                  <a:pos x="226" y="185"/>
                </a:cxn>
                <a:cxn ang="0">
                  <a:pos x="265" y="185"/>
                </a:cxn>
                <a:cxn ang="0">
                  <a:pos x="259" y="75"/>
                </a:cxn>
                <a:cxn ang="0">
                  <a:pos x="228" y="45"/>
                </a:cxn>
                <a:cxn ang="0">
                  <a:pos x="170" y="37"/>
                </a:cxn>
                <a:cxn ang="0">
                  <a:pos x="161" y="25"/>
                </a:cxn>
                <a:cxn ang="0">
                  <a:pos x="160" y="0"/>
                </a:cxn>
                <a:cxn ang="0">
                  <a:pos x="131" y="0"/>
                </a:cxn>
                <a:cxn ang="0">
                  <a:pos x="105" y="0"/>
                </a:cxn>
                <a:cxn ang="0">
                  <a:pos x="104" y="26"/>
                </a:cxn>
                <a:cxn ang="0">
                  <a:pos x="94" y="36"/>
                </a:cxn>
                <a:cxn ang="0">
                  <a:pos x="38" y="45"/>
                </a:cxn>
                <a:cxn ang="0">
                  <a:pos x="6" y="75"/>
                </a:cxn>
                <a:cxn ang="0">
                  <a:pos x="0" y="185"/>
                </a:cxn>
                <a:cxn ang="0">
                  <a:pos x="40" y="185"/>
                </a:cxn>
              </a:cxnLst>
              <a:rect l="0" t="0" r="r" b="b"/>
              <a:pathLst>
                <a:path w="265" h="185">
                  <a:moveTo>
                    <a:pt x="40" y="185"/>
                  </a:moveTo>
                  <a:cubicBezTo>
                    <a:pt x="46" y="133"/>
                    <a:pt x="46" y="133"/>
                    <a:pt x="46" y="133"/>
                  </a:cubicBezTo>
                  <a:cubicBezTo>
                    <a:pt x="46" y="132"/>
                    <a:pt x="47" y="131"/>
                    <a:pt x="49" y="131"/>
                  </a:cubicBezTo>
                  <a:cubicBezTo>
                    <a:pt x="50" y="131"/>
                    <a:pt x="51" y="132"/>
                    <a:pt x="51" y="133"/>
                  </a:cubicBezTo>
                  <a:cubicBezTo>
                    <a:pt x="51" y="185"/>
                    <a:pt x="51" y="185"/>
                    <a:pt x="51" y="185"/>
                  </a:cubicBezTo>
                  <a:cubicBezTo>
                    <a:pt x="214" y="185"/>
                    <a:pt x="214" y="185"/>
                    <a:pt x="214" y="185"/>
                  </a:cubicBezTo>
                  <a:cubicBezTo>
                    <a:pt x="214" y="134"/>
                    <a:pt x="214" y="134"/>
                    <a:pt x="214" y="134"/>
                  </a:cubicBezTo>
                  <a:cubicBezTo>
                    <a:pt x="214" y="132"/>
                    <a:pt x="215" y="131"/>
                    <a:pt x="217" y="131"/>
                  </a:cubicBezTo>
                  <a:cubicBezTo>
                    <a:pt x="218" y="131"/>
                    <a:pt x="221" y="131"/>
                    <a:pt x="221" y="135"/>
                  </a:cubicBezTo>
                  <a:cubicBezTo>
                    <a:pt x="226" y="185"/>
                    <a:pt x="226" y="185"/>
                    <a:pt x="226" y="185"/>
                  </a:cubicBezTo>
                  <a:cubicBezTo>
                    <a:pt x="265" y="185"/>
                    <a:pt x="265" y="185"/>
                    <a:pt x="265" y="185"/>
                  </a:cubicBezTo>
                  <a:cubicBezTo>
                    <a:pt x="259" y="75"/>
                    <a:pt x="259" y="75"/>
                    <a:pt x="259" y="75"/>
                  </a:cubicBezTo>
                  <a:cubicBezTo>
                    <a:pt x="256" y="60"/>
                    <a:pt x="244" y="48"/>
                    <a:pt x="228" y="45"/>
                  </a:cubicBezTo>
                  <a:cubicBezTo>
                    <a:pt x="170" y="37"/>
                    <a:pt x="170" y="37"/>
                    <a:pt x="170" y="37"/>
                  </a:cubicBezTo>
                  <a:cubicBezTo>
                    <a:pt x="165" y="36"/>
                    <a:pt x="161" y="31"/>
                    <a:pt x="161" y="25"/>
                  </a:cubicBezTo>
                  <a:cubicBezTo>
                    <a:pt x="160" y="0"/>
                    <a:pt x="160" y="0"/>
                    <a:pt x="160" y="0"/>
                  </a:cubicBezTo>
                  <a:cubicBezTo>
                    <a:pt x="131" y="0"/>
                    <a:pt x="131" y="0"/>
                    <a:pt x="131" y="0"/>
                  </a:cubicBezTo>
                  <a:cubicBezTo>
                    <a:pt x="105" y="0"/>
                    <a:pt x="105" y="0"/>
                    <a:pt x="105" y="0"/>
                  </a:cubicBezTo>
                  <a:cubicBezTo>
                    <a:pt x="104" y="26"/>
                    <a:pt x="104" y="26"/>
                    <a:pt x="104" y="26"/>
                  </a:cubicBezTo>
                  <a:cubicBezTo>
                    <a:pt x="103" y="31"/>
                    <a:pt x="99" y="36"/>
                    <a:pt x="94" y="36"/>
                  </a:cubicBezTo>
                  <a:cubicBezTo>
                    <a:pt x="38" y="45"/>
                    <a:pt x="38" y="45"/>
                    <a:pt x="38" y="45"/>
                  </a:cubicBezTo>
                  <a:cubicBezTo>
                    <a:pt x="22" y="48"/>
                    <a:pt x="9" y="60"/>
                    <a:pt x="6" y="75"/>
                  </a:cubicBezTo>
                  <a:cubicBezTo>
                    <a:pt x="0" y="185"/>
                    <a:pt x="0" y="185"/>
                    <a:pt x="0" y="185"/>
                  </a:cubicBezTo>
                  <a:lnTo>
                    <a:pt x="40" y="18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3" name="işlíḓè">
              <a:extLst>
                <a:ext uri="{FF2B5EF4-FFF2-40B4-BE49-F238E27FC236}">
                  <a16:creationId xmlns:a16="http://schemas.microsoft.com/office/drawing/2014/main" id="{97AC6E82-D24B-4862-9D96-F54C1453C297}"/>
                </a:ext>
              </a:extLst>
            </p:cNvPr>
            <p:cNvSpPr>
              <a:spLocks/>
            </p:cNvSpPr>
            <p:nvPr/>
          </p:nvSpPr>
          <p:spPr bwMode="auto">
            <a:xfrm>
              <a:off x="23749000" y="14073188"/>
              <a:ext cx="1312862" cy="2066925"/>
            </a:xfrm>
            <a:custGeom>
              <a:avLst/>
              <a:gdLst/>
              <a:ahLst/>
              <a:cxnLst>
                <a:cxn ang="0">
                  <a:pos x="82" y="159"/>
                </a:cxn>
                <a:cxn ang="0">
                  <a:pos x="101" y="12"/>
                </a:cxn>
                <a:cxn ang="0">
                  <a:pos x="90" y="10"/>
                </a:cxn>
                <a:cxn ang="0">
                  <a:pos x="81" y="0"/>
                </a:cxn>
                <a:cxn ang="0">
                  <a:pos x="51" y="30"/>
                </a:cxn>
                <a:cxn ang="0">
                  <a:pos x="21" y="0"/>
                </a:cxn>
                <a:cxn ang="0">
                  <a:pos x="11" y="10"/>
                </a:cxn>
                <a:cxn ang="0">
                  <a:pos x="0" y="12"/>
                </a:cxn>
                <a:cxn ang="0">
                  <a:pos x="26" y="159"/>
                </a:cxn>
                <a:cxn ang="0">
                  <a:pos x="82" y="159"/>
                </a:cxn>
              </a:cxnLst>
              <a:rect l="0" t="0" r="r" b="b"/>
              <a:pathLst>
                <a:path w="101" h="159">
                  <a:moveTo>
                    <a:pt x="82" y="159"/>
                  </a:moveTo>
                  <a:cubicBezTo>
                    <a:pt x="101" y="12"/>
                    <a:pt x="101" y="12"/>
                    <a:pt x="101" y="12"/>
                  </a:cubicBezTo>
                  <a:cubicBezTo>
                    <a:pt x="90" y="10"/>
                    <a:pt x="90" y="10"/>
                    <a:pt x="90" y="10"/>
                  </a:cubicBezTo>
                  <a:cubicBezTo>
                    <a:pt x="85" y="10"/>
                    <a:pt x="81" y="5"/>
                    <a:pt x="81" y="0"/>
                  </a:cubicBezTo>
                  <a:cubicBezTo>
                    <a:pt x="51" y="30"/>
                    <a:pt x="51" y="30"/>
                    <a:pt x="51" y="30"/>
                  </a:cubicBezTo>
                  <a:cubicBezTo>
                    <a:pt x="21" y="0"/>
                    <a:pt x="21" y="0"/>
                    <a:pt x="21" y="0"/>
                  </a:cubicBezTo>
                  <a:cubicBezTo>
                    <a:pt x="20" y="5"/>
                    <a:pt x="16" y="10"/>
                    <a:pt x="11" y="10"/>
                  </a:cubicBezTo>
                  <a:cubicBezTo>
                    <a:pt x="0" y="12"/>
                    <a:pt x="0" y="12"/>
                    <a:pt x="0" y="12"/>
                  </a:cubicBezTo>
                  <a:cubicBezTo>
                    <a:pt x="26" y="159"/>
                    <a:pt x="26" y="159"/>
                    <a:pt x="26" y="159"/>
                  </a:cubicBezTo>
                  <a:lnTo>
                    <a:pt x="82" y="159"/>
                  </a:lnTo>
                  <a:close/>
                </a:path>
              </a:pathLst>
            </a:custGeom>
            <a:solidFill>
              <a:srgbClr val="DBDBD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4" name="î$ḻïḋê">
              <a:extLst>
                <a:ext uri="{FF2B5EF4-FFF2-40B4-BE49-F238E27FC236}">
                  <a16:creationId xmlns:a16="http://schemas.microsoft.com/office/drawing/2014/main" id="{CB03396F-5EF9-428F-A5B3-CE6AEDB97731}"/>
                </a:ext>
              </a:extLst>
            </p:cNvPr>
            <p:cNvSpPr>
              <a:spLocks/>
            </p:cNvSpPr>
            <p:nvPr/>
          </p:nvSpPr>
          <p:spPr bwMode="auto">
            <a:xfrm>
              <a:off x="24034750" y="13736638"/>
              <a:ext cx="741362" cy="336550"/>
            </a:xfrm>
            <a:custGeom>
              <a:avLst/>
              <a:gdLst/>
              <a:ahLst/>
              <a:cxnLst>
                <a:cxn ang="0">
                  <a:pos x="54" y="20"/>
                </a:cxn>
                <a:cxn ang="0">
                  <a:pos x="57" y="16"/>
                </a:cxn>
                <a:cxn ang="0">
                  <a:pos x="56" y="0"/>
                </a:cxn>
                <a:cxn ang="0">
                  <a:pos x="27" y="0"/>
                </a:cxn>
                <a:cxn ang="0">
                  <a:pos x="1" y="0"/>
                </a:cxn>
                <a:cxn ang="0">
                  <a:pos x="0" y="15"/>
                </a:cxn>
                <a:cxn ang="0">
                  <a:pos x="4" y="20"/>
                </a:cxn>
                <a:cxn ang="0">
                  <a:pos x="19" y="26"/>
                </a:cxn>
                <a:cxn ang="0">
                  <a:pos x="29" y="26"/>
                </a:cxn>
                <a:cxn ang="0">
                  <a:pos x="29" y="26"/>
                </a:cxn>
                <a:cxn ang="0">
                  <a:pos x="39" y="26"/>
                </a:cxn>
                <a:cxn ang="0">
                  <a:pos x="54" y="20"/>
                </a:cxn>
              </a:cxnLst>
              <a:rect l="0" t="0" r="r" b="b"/>
              <a:pathLst>
                <a:path w="57" h="26">
                  <a:moveTo>
                    <a:pt x="54" y="20"/>
                  </a:moveTo>
                  <a:cubicBezTo>
                    <a:pt x="57" y="16"/>
                    <a:pt x="57" y="16"/>
                    <a:pt x="57" y="16"/>
                  </a:cubicBezTo>
                  <a:cubicBezTo>
                    <a:pt x="56" y="0"/>
                    <a:pt x="56" y="0"/>
                    <a:pt x="56" y="0"/>
                  </a:cubicBezTo>
                  <a:cubicBezTo>
                    <a:pt x="27" y="0"/>
                    <a:pt x="27" y="0"/>
                    <a:pt x="27" y="0"/>
                  </a:cubicBezTo>
                  <a:cubicBezTo>
                    <a:pt x="1" y="0"/>
                    <a:pt x="1" y="0"/>
                    <a:pt x="1" y="0"/>
                  </a:cubicBezTo>
                  <a:cubicBezTo>
                    <a:pt x="0" y="15"/>
                    <a:pt x="0" y="15"/>
                    <a:pt x="0" y="15"/>
                  </a:cubicBezTo>
                  <a:cubicBezTo>
                    <a:pt x="4" y="20"/>
                    <a:pt x="4" y="20"/>
                    <a:pt x="4" y="20"/>
                  </a:cubicBezTo>
                  <a:cubicBezTo>
                    <a:pt x="8" y="24"/>
                    <a:pt x="14" y="26"/>
                    <a:pt x="19" y="26"/>
                  </a:cubicBezTo>
                  <a:cubicBezTo>
                    <a:pt x="29" y="26"/>
                    <a:pt x="29" y="26"/>
                    <a:pt x="29" y="26"/>
                  </a:cubicBezTo>
                  <a:cubicBezTo>
                    <a:pt x="29" y="26"/>
                    <a:pt x="29" y="26"/>
                    <a:pt x="29" y="26"/>
                  </a:cubicBezTo>
                  <a:cubicBezTo>
                    <a:pt x="39" y="26"/>
                    <a:pt x="39" y="26"/>
                    <a:pt x="39" y="26"/>
                  </a:cubicBezTo>
                  <a:cubicBezTo>
                    <a:pt x="44" y="26"/>
                    <a:pt x="50" y="24"/>
                    <a:pt x="54" y="20"/>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5" name="ïsḷiḑè">
              <a:extLst>
                <a:ext uri="{FF2B5EF4-FFF2-40B4-BE49-F238E27FC236}">
                  <a16:creationId xmlns:a16="http://schemas.microsoft.com/office/drawing/2014/main" id="{E5C40DA0-5F5B-4FD3-B359-92E491F59552}"/>
                </a:ext>
              </a:extLst>
            </p:cNvPr>
            <p:cNvSpPr>
              <a:spLocks/>
            </p:cNvSpPr>
            <p:nvPr/>
          </p:nvSpPr>
          <p:spPr bwMode="auto">
            <a:xfrm>
              <a:off x="24931688" y="12930188"/>
              <a:ext cx="207962" cy="533400"/>
            </a:xfrm>
            <a:custGeom>
              <a:avLst/>
              <a:gdLst/>
              <a:ahLst/>
              <a:cxnLst>
                <a:cxn ang="0">
                  <a:pos x="3" y="0"/>
                </a:cxn>
                <a:cxn ang="0">
                  <a:pos x="6" y="0"/>
                </a:cxn>
                <a:cxn ang="0">
                  <a:pos x="15" y="14"/>
                </a:cxn>
                <a:cxn ang="0">
                  <a:pos x="12" y="29"/>
                </a:cxn>
                <a:cxn ang="0">
                  <a:pos x="0" y="37"/>
                </a:cxn>
                <a:cxn ang="0">
                  <a:pos x="3" y="0"/>
                </a:cxn>
              </a:cxnLst>
              <a:rect l="0" t="0" r="r" b="b"/>
              <a:pathLst>
                <a:path w="16" h="41">
                  <a:moveTo>
                    <a:pt x="3" y="0"/>
                  </a:moveTo>
                  <a:cubicBezTo>
                    <a:pt x="6" y="0"/>
                    <a:pt x="6" y="0"/>
                    <a:pt x="6" y="0"/>
                  </a:cubicBezTo>
                  <a:cubicBezTo>
                    <a:pt x="11" y="2"/>
                    <a:pt x="16" y="6"/>
                    <a:pt x="15" y="14"/>
                  </a:cubicBezTo>
                  <a:cubicBezTo>
                    <a:pt x="14" y="21"/>
                    <a:pt x="13" y="21"/>
                    <a:pt x="12" y="29"/>
                  </a:cubicBezTo>
                  <a:cubicBezTo>
                    <a:pt x="10" y="41"/>
                    <a:pt x="0" y="37"/>
                    <a:pt x="0" y="37"/>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6" name="ïśļîdé">
              <a:extLst>
                <a:ext uri="{FF2B5EF4-FFF2-40B4-BE49-F238E27FC236}">
                  <a16:creationId xmlns:a16="http://schemas.microsoft.com/office/drawing/2014/main" id="{AFEFA1A8-5015-4E2F-8796-DB161EDC1459}"/>
                </a:ext>
              </a:extLst>
            </p:cNvPr>
            <p:cNvSpPr>
              <a:spLocks/>
            </p:cNvSpPr>
            <p:nvPr/>
          </p:nvSpPr>
          <p:spPr bwMode="auto">
            <a:xfrm>
              <a:off x="23683913" y="12930188"/>
              <a:ext cx="207962" cy="533400"/>
            </a:xfrm>
            <a:custGeom>
              <a:avLst/>
              <a:gdLst/>
              <a:ahLst/>
              <a:cxnLst>
                <a:cxn ang="0">
                  <a:pos x="14" y="0"/>
                </a:cxn>
                <a:cxn ang="0">
                  <a:pos x="11" y="0"/>
                </a:cxn>
                <a:cxn ang="0">
                  <a:pos x="2" y="14"/>
                </a:cxn>
                <a:cxn ang="0">
                  <a:pos x="5" y="29"/>
                </a:cxn>
                <a:cxn ang="0">
                  <a:pos x="16" y="37"/>
                </a:cxn>
                <a:cxn ang="0">
                  <a:pos x="14" y="0"/>
                </a:cxn>
              </a:cxnLst>
              <a:rect l="0" t="0" r="r" b="b"/>
              <a:pathLst>
                <a:path w="16" h="41">
                  <a:moveTo>
                    <a:pt x="14" y="0"/>
                  </a:moveTo>
                  <a:cubicBezTo>
                    <a:pt x="11" y="0"/>
                    <a:pt x="11" y="0"/>
                    <a:pt x="11" y="0"/>
                  </a:cubicBezTo>
                  <a:cubicBezTo>
                    <a:pt x="6" y="2"/>
                    <a:pt x="0" y="6"/>
                    <a:pt x="2" y="14"/>
                  </a:cubicBezTo>
                  <a:cubicBezTo>
                    <a:pt x="3" y="21"/>
                    <a:pt x="3" y="21"/>
                    <a:pt x="5" y="29"/>
                  </a:cubicBezTo>
                  <a:cubicBezTo>
                    <a:pt x="7" y="41"/>
                    <a:pt x="16" y="37"/>
                    <a:pt x="16" y="37"/>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7" name="iṡļiḓé">
              <a:extLst>
                <a:ext uri="{FF2B5EF4-FFF2-40B4-BE49-F238E27FC236}">
                  <a16:creationId xmlns:a16="http://schemas.microsoft.com/office/drawing/2014/main" id="{A162B982-3BCC-48A3-AA29-F230D41B2EBF}"/>
                </a:ext>
              </a:extLst>
            </p:cNvPr>
            <p:cNvSpPr>
              <a:spLocks/>
            </p:cNvSpPr>
            <p:nvPr/>
          </p:nvSpPr>
          <p:spPr bwMode="auto">
            <a:xfrm>
              <a:off x="23839488" y="12411076"/>
              <a:ext cx="1143000" cy="1558925"/>
            </a:xfrm>
            <a:custGeom>
              <a:avLst/>
              <a:gdLst/>
              <a:ahLst/>
              <a:cxnLst>
                <a:cxn ang="0">
                  <a:pos x="44" y="0"/>
                </a:cxn>
                <a:cxn ang="0">
                  <a:pos x="44" y="0"/>
                </a:cxn>
                <a:cxn ang="0">
                  <a:pos x="0" y="1"/>
                </a:cxn>
                <a:cxn ang="0">
                  <a:pos x="0" y="84"/>
                </a:cxn>
                <a:cxn ang="0">
                  <a:pos x="6" y="100"/>
                </a:cxn>
                <a:cxn ang="0">
                  <a:pos x="19" y="114"/>
                </a:cxn>
                <a:cxn ang="0">
                  <a:pos x="34" y="120"/>
                </a:cxn>
                <a:cxn ang="0">
                  <a:pos x="44" y="120"/>
                </a:cxn>
                <a:cxn ang="0">
                  <a:pos x="44" y="120"/>
                </a:cxn>
                <a:cxn ang="0">
                  <a:pos x="54" y="120"/>
                </a:cxn>
                <a:cxn ang="0">
                  <a:pos x="69" y="114"/>
                </a:cxn>
                <a:cxn ang="0">
                  <a:pos x="82" y="99"/>
                </a:cxn>
                <a:cxn ang="0">
                  <a:pos x="88" y="84"/>
                </a:cxn>
                <a:cxn ang="0">
                  <a:pos x="88" y="1"/>
                </a:cxn>
                <a:cxn ang="0">
                  <a:pos x="44" y="0"/>
                </a:cxn>
              </a:cxnLst>
              <a:rect l="0" t="0" r="r" b="b"/>
              <a:pathLst>
                <a:path w="88" h="120">
                  <a:moveTo>
                    <a:pt x="44" y="0"/>
                  </a:moveTo>
                  <a:cubicBezTo>
                    <a:pt x="44" y="0"/>
                    <a:pt x="44" y="0"/>
                    <a:pt x="44" y="0"/>
                  </a:cubicBezTo>
                  <a:cubicBezTo>
                    <a:pt x="0" y="1"/>
                    <a:pt x="0" y="1"/>
                    <a:pt x="0" y="1"/>
                  </a:cubicBezTo>
                  <a:cubicBezTo>
                    <a:pt x="0" y="84"/>
                    <a:pt x="0" y="84"/>
                    <a:pt x="0" y="84"/>
                  </a:cubicBezTo>
                  <a:cubicBezTo>
                    <a:pt x="0" y="90"/>
                    <a:pt x="2" y="95"/>
                    <a:pt x="6" y="100"/>
                  </a:cubicBezTo>
                  <a:cubicBezTo>
                    <a:pt x="19" y="114"/>
                    <a:pt x="19" y="114"/>
                    <a:pt x="19" y="114"/>
                  </a:cubicBezTo>
                  <a:cubicBezTo>
                    <a:pt x="23" y="118"/>
                    <a:pt x="29" y="120"/>
                    <a:pt x="34" y="120"/>
                  </a:cubicBezTo>
                  <a:cubicBezTo>
                    <a:pt x="44" y="120"/>
                    <a:pt x="44" y="120"/>
                    <a:pt x="44" y="120"/>
                  </a:cubicBezTo>
                  <a:cubicBezTo>
                    <a:pt x="44" y="120"/>
                    <a:pt x="44" y="120"/>
                    <a:pt x="44" y="120"/>
                  </a:cubicBezTo>
                  <a:cubicBezTo>
                    <a:pt x="54" y="120"/>
                    <a:pt x="54" y="120"/>
                    <a:pt x="54" y="120"/>
                  </a:cubicBezTo>
                  <a:cubicBezTo>
                    <a:pt x="59" y="120"/>
                    <a:pt x="65" y="118"/>
                    <a:pt x="69" y="114"/>
                  </a:cubicBezTo>
                  <a:cubicBezTo>
                    <a:pt x="82" y="99"/>
                    <a:pt x="82" y="99"/>
                    <a:pt x="82" y="99"/>
                  </a:cubicBezTo>
                  <a:cubicBezTo>
                    <a:pt x="86" y="95"/>
                    <a:pt x="88" y="90"/>
                    <a:pt x="88" y="84"/>
                  </a:cubicBezTo>
                  <a:cubicBezTo>
                    <a:pt x="88" y="1"/>
                    <a:pt x="88" y="1"/>
                    <a:pt x="88" y="1"/>
                  </a:cubicBezTo>
                  <a:lnTo>
                    <a:pt x="44"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8" name="iṣľídè">
              <a:extLst>
                <a:ext uri="{FF2B5EF4-FFF2-40B4-BE49-F238E27FC236}">
                  <a16:creationId xmlns:a16="http://schemas.microsoft.com/office/drawing/2014/main" id="{38774361-6744-4B63-8276-5449164A53E8}"/>
                </a:ext>
              </a:extLst>
            </p:cNvPr>
            <p:cNvSpPr>
              <a:spLocks/>
            </p:cNvSpPr>
            <p:nvPr/>
          </p:nvSpPr>
          <p:spPr bwMode="auto">
            <a:xfrm>
              <a:off x="23606125" y="11955463"/>
              <a:ext cx="1546225" cy="1144588"/>
            </a:xfrm>
            <a:custGeom>
              <a:avLst/>
              <a:gdLst/>
              <a:ahLst/>
              <a:cxnLst>
                <a:cxn ang="0">
                  <a:pos x="18" y="87"/>
                </a:cxn>
                <a:cxn ang="0">
                  <a:pos x="18" y="57"/>
                </a:cxn>
                <a:cxn ang="0">
                  <a:pos x="36" y="37"/>
                </a:cxn>
                <a:cxn ang="0">
                  <a:pos x="57" y="37"/>
                </a:cxn>
                <a:cxn ang="0">
                  <a:pos x="63" y="49"/>
                </a:cxn>
                <a:cxn ang="0">
                  <a:pos x="97" y="37"/>
                </a:cxn>
                <a:cxn ang="0">
                  <a:pos x="106" y="45"/>
                </a:cxn>
                <a:cxn ang="0">
                  <a:pos x="106" y="86"/>
                </a:cxn>
                <a:cxn ang="0">
                  <a:pos x="115" y="74"/>
                </a:cxn>
                <a:cxn ang="0">
                  <a:pos x="119" y="16"/>
                </a:cxn>
                <a:cxn ang="0">
                  <a:pos x="106" y="1"/>
                </a:cxn>
                <a:cxn ang="0">
                  <a:pos x="82" y="1"/>
                </a:cxn>
                <a:cxn ang="0">
                  <a:pos x="48" y="1"/>
                </a:cxn>
                <a:cxn ang="0">
                  <a:pos x="5" y="43"/>
                </a:cxn>
                <a:cxn ang="0">
                  <a:pos x="10" y="76"/>
                </a:cxn>
                <a:cxn ang="0">
                  <a:pos x="18" y="87"/>
                </a:cxn>
              </a:cxnLst>
              <a:rect l="0" t="0" r="r" b="b"/>
              <a:pathLst>
                <a:path w="119" h="88">
                  <a:moveTo>
                    <a:pt x="18" y="87"/>
                  </a:moveTo>
                  <a:cubicBezTo>
                    <a:pt x="18" y="57"/>
                    <a:pt x="18" y="57"/>
                    <a:pt x="18" y="57"/>
                  </a:cubicBezTo>
                  <a:cubicBezTo>
                    <a:pt x="18" y="47"/>
                    <a:pt x="25" y="37"/>
                    <a:pt x="36" y="37"/>
                  </a:cubicBezTo>
                  <a:cubicBezTo>
                    <a:pt x="57" y="37"/>
                    <a:pt x="57" y="37"/>
                    <a:pt x="57" y="37"/>
                  </a:cubicBezTo>
                  <a:cubicBezTo>
                    <a:pt x="63" y="39"/>
                    <a:pt x="57" y="51"/>
                    <a:pt x="63" y="49"/>
                  </a:cubicBezTo>
                  <a:cubicBezTo>
                    <a:pt x="97" y="37"/>
                    <a:pt x="97" y="37"/>
                    <a:pt x="97" y="37"/>
                  </a:cubicBezTo>
                  <a:cubicBezTo>
                    <a:pt x="103" y="35"/>
                    <a:pt x="106" y="40"/>
                    <a:pt x="106" y="45"/>
                  </a:cubicBezTo>
                  <a:cubicBezTo>
                    <a:pt x="106" y="86"/>
                    <a:pt x="106" y="86"/>
                    <a:pt x="106" y="86"/>
                  </a:cubicBezTo>
                  <a:cubicBezTo>
                    <a:pt x="106" y="88"/>
                    <a:pt x="113" y="83"/>
                    <a:pt x="115" y="74"/>
                  </a:cubicBezTo>
                  <a:cubicBezTo>
                    <a:pt x="119" y="16"/>
                    <a:pt x="119" y="16"/>
                    <a:pt x="119" y="16"/>
                  </a:cubicBezTo>
                  <a:cubicBezTo>
                    <a:pt x="119" y="9"/>
                    <a:pt x="117" y="1"/>
                    <a:pt x="106" y="1"/>
                  </a:cubicBezTo>
                  <a:cubicBezTo>
                    <a:pt x="82" y="1"/>
                    <a:pt x="82" y="1"/>
                    <a:pt x="82" y="1"/>
                  </a:cubicBezTo>
                  <a:cubicBezTo>
                    <a:pt x="48" y="1"/>
                    <a:pt x="48" y="1"/>
                    <a:pt x="48" y="1"/>
                  </a:cubicBezTo>
                  <a:cubicBezTo>
                    <a:pt x="21" y="0"/>
                    <a:pt x="0" y="14"/>
                    <a:pt x="5" y="43"/>
                  </a:cubicBezTo>
                  <a:cubicBezTo>
                    <a:pt x="10" y="76"/>
                    <a:pt x="10" y="76"/>
                    <a:pt x="10" y="76"/>
                  </a:cubicBezTo>
                  <a:cubicBezTo>
                    <a:pt x="11" y="83"/>
                    <a:pt x="18" y="88"/>
                    <a:pt x="18" y="87"/>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9" name="iSľïḍé">
              <a:extLst>
                <a:ext uri="{FF2B5EF4-FFF2-40B4-BE49-F238E27FC236}">
                  <a16:creationId xmlns:a16="http://schemas.microsoft.com/office/drawing/2014/main" id="{9F22F947-51CA-44EE-A735-9F60DDBE24C4}"/>
                </a:ext>
              </a:extLst>
            </p:cNvPr>
            <p:cNvSpPr>
              <a:spLocks/>
            </p:cNvSpPr>
            <p:nvPr/>
          </p:nvSpPr>
          <p:spPr bwMode="auto">
            <a:xfrm>
              <a:off x="23852188" y="13982701"/>
              <a:ext cx="558800" cy="831850"/>
            </a:xfrm>
            <a:custGeom>
              <a:avLst/>
              <a:gdLst/>
              <a:ahLst/>
              <a:cxnLst>
                <a:cxn ang="0">
                  <a:pos x="14" y="3"/>
                </a:cxn>
                <a:cxn ang="0">
                  <a:pos x="9" y="3"/>
                </a:cxn>
                <a:cxn ang="0">
                  <a:pos x="0" y="17"/>
                </a:cxn>
                <a:cxn ang="0">
                  <a:pos x="27" y="61"/>
                </a:cxn>
                <a:cxn ang="0">
                  <a:pos x="31" y="61"/>
                </a:cxn>
                <a:cxn ang="0">
                  <a:pos x="43" y="37"/>
                </a:cxn>
                <a:cxn ang="0">
                  <a:pos x="14" y="3"/>
                </a:cxn>
              </a:cxnLst>
              <a:rect l="0" t="0" r="r" b="b"/>
              <a:pathLst>
                <a:path w="43" h="64">
                  <a:moveTo>
                    <a:pt x="14" y="3"/>
                  </a:moveTo>
                  <a:cubicBezTo>
                    <a:pt x="12" y="1"/>
                    <a:pt x="11" y="0"/>
                    <a:pt x="9" y="3"/>
                  </a:cubicBezTo>
                  <a:cubicBezTo>
                    <a:pt x="0" y="17"/>
                    <a:pt x="0" y="17"/>
                    <a:pt x="0" y="17"/>
                  </a:cubicBezTo>
                  <a:cubicBezTo>
                    <a:pt x="27" y="61"/>
                    <a:pt x="27" y="61"/>
                    <a:pt x="27" y="61"/>
                  </a:cubicBezTo>
                  <a:cubicBezTo>
                    <a:pt x="28" y="64"/>
                    <a:pt x="30" y="64"/>
                    <a:pt x="31" y="61"/>
                  </a:cubicBezTo>
                  <a:cubicBezTo>
                    <a:pt x="43" y="37"/>
                    <a:pt x="43" y="37"/>
                    <a:pt x="43" y="37"/>
                  </a:cubicBezTo>
                  <a:lnTo>
                    <a:pt x="14"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0" name="îs1ïḓê">
              <a:extLst>
                <a:ext uri="{FF2B5EF4-FFF2-40B4-BE49-F238E27FC236}">
                  <a16:creationId xmlns:a16="http://schemas.microsoft.com/office/drawing/2014/main" id="{F808262B-178D-4BCE-8F59-542B39002DD9}"/>
                </a:ext>
              </a:extLst>
            </p:cNvPr>
            <p:cNvSpPr>
              <a:spLocks/>
            </p:cNvSpPr>
            <p:nvPr/>
          </p:nvSpPr>
          <p:spPr bwMode="auto">
            <a:xfrm>
              <a:off x="24410988" y="13982701"/>
              <a:ext cx="546100" cy="831850"/>
            </a:xfrm>
            <a:custGeom>
              <a:avLst/>
              <a:gdLst/>
              <a:ahLst/>
              <a:cxnLst>
                <a:cxn ang="0">
                  <a:pos x="29" y="3"/>
                </a:cxn>
                <a:cxn ang="0">
                  <a:pos x="34" y="3"/>
                </a:cxn>
                <a:cxn ang="0">
                  <a:pos x="42" y="17"/>
                </a:cxn>
                <a:cxn ang="0">
                  <a:pos x="16" y="61"/>
                </a:cxn>
                <a:cxn ang="0">
                  <a:pos x="11" y="61"/>
                </a:cxn>
                <a:cxn ang="0">
                  <a:pos x="0" y="37"/>
                </a:cxn>
                <a:cxn ang="0">
                  <a:pos x="29" y="3"/>
                </a:cxn>
              </a:cxnLst>
              <a:rect l="0" t="0" r="r" b="b"/>
              <a:pathLst>
                <a:path w="42" h="64">
                  <a:moveTo>
                    <a:pt x="29" y="3"/>
                  </a:moveTo>
                  <a:cubicBezTo>
                    <a:pt x="31" y="1"/>
                    <a:pt x="32" y="0"/>
                    <a:pt x="34" y="3"/>
                  </a:cubicBezTo>
                  <a:cubicBezTo>
                    <a:pt x="42" y="17"/>
                    <a:pt x="42" y="17"/>
                    <a:pt x="42" y="17"/>
                  </a:cubicBezTo>
                  <a:cubicBezTo>
                    <a:pt x="16" y="61"/>
                    <a:pt x="16" y="61"/>
                    <a:pt x="16" y="61"/>
                  </a:cubicBezTo>
                  <a:cubicBezTo>
                    <a:pt x="14" y="64"/>
                    <a:pt x="13" y="64"/>
                    <a:pt x="11" y="61"/>
                  </a:cubicBezTo>
                  <a:cubicBezTo>
                    <a:pt x="0" y="37"/>
                    <a:pt x="0" y="37"/>
                    <a:pt x="0" y="37"/>
                  </a:cubicBezTo>
                  <a:lnTo>
                    <a:pt x="29"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1" name="î$1iḋê">
              <a:extLst>
                <a:ext uri="{FF2B5EF4-FFF2-40B4-BE49-F238E27FC236}">
                  <a16:creationId xmlns:a16="http://schemas.microsoft.com/office/drawing/2014/main" id="{96A7CF15-1914-46C7-9061-AD262A30C849}"/>
                </a:ext>
              </a:extLst>
            </p:cNvPr>
            <p:cNvSpPr>
              <a:spLocks/>
            </p:cNvSpPr>
            <p:nvPr/>
          </p:nvSpPr>
          <p:spPr bwMode="auto">
            <a:xfrm>
              <a:off x="24268113" y="14463713"/>
              <a:ext cx="285750" cy="1676400"/>
            </a:xfrm>
            <a:custGeom>
              <a:avLst/>
              <a:gdLst/>
              <a:ahLst/>
              <a:cxnLst>
                <a:cxn ang="0">
                  <a:pos x="6" y="37"/>
                </a:cxn>
                <a:cxn ang="0">
                  <a:pos x="1" y="129"/>
                </a:cxn>
                <a:cxn ang="0">
                  <a:pos x="21" y="129"/>
                </a:cxn>
                <a:cxn ang="0">
                  <a:pos x="16" y="36"/>
                </a:cxn>
                <a:cxn ang="0">
                  <a:pos x="17" y="31"/>
                </a:cxn>
                <a:cxn ang="0">
                  <a:pos x="22" y="20"/>
                </a:cxn>
                <a:cxn ang="0">
                  <a:pos x="11" y="0"/>
                </a:cxn>
                <a:cxn ang="0">
                  <a:pos x="11" y="0"/>
                </a:cxn>
                <a:cxn ang="0">
                  <a:pos x="11" y="0"/>
                </a:cxn>
                <a:cxn ang="0">
                  <a:pos x="11" y="0"/>
                </a:cxn>
                <a:cxn ang="0">
                  <a:pos x="11" y="0"/>
                </a:cxn>
                <a:cxn ang="0">
                  <a:pos x="0" y="20"/>
                </a:cxn>
                <a:cxn ang="0">
                  <a:pos x="5" y="31"/>
                </a:cxn>
                <a:cxn ang="0">
                  <a:pos x="6" y="37"/>
                </a:cxn>
              </a:cxnLst>
              <a:rect l="0" t="0" r="r" b="b"/>
              <a:pathLst>
                <a:path w="22" h="129">
                  <a:moveTo>
                    <a:pt x="6" y="37"/>
                  </a:moveTo>
                  <a:cubicBezTo>
                    <a:pt x="1" y="129"/>
                    <a:pt x="1" y="129"/>
                    <a:pt x="1" y="129"/>
                  </a:cubicBezTo>
                  <a:cubicBezTo>
                    <a:pt x="21" y="129"/>
                    <a:pt x="21" y="129"/>
                    <a:pt x="21" y="129"/>
                  </a:cubicBezTo>
                  <a:cubicBezTo>
                    <a:pt x="16" y="36"/>
                    <a:pt x="16" y="36"/>
                    <a:pt x="16" y="36"/>
                  </a:cubicBezTo>
                  <a:cubicBezTo>
                    <a:pt x="16" y="35"/>
                    <a:pt x="16" y="32"/>
                    <a:pt x="17" y="31"/>
                  </a:cubicBezTo>
                  <a:cubicBezTo>
                    <a:pt x="22" y="20"/>
                    <a:pt x="22" y="20"/>
                    <a:pt x="22" y="2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20"/>
                    <a:pt x="0" y="20"/>
                    <a:pt x="0" y="20"/>
                  </a:cubicBezTo>
                  <a:cubicBezTo>
                    <a:pt x="5" y="31"/>
                    <a:pt x="5" y="31"/>
                    <a:pt x="5" y="31"/>
                  </a:cubicBezTo>
                  <a:cubicBezTo>
                    <a:pt x="6" y="33"/>
                    <a:pt x="6" y="35"/>
                    <a:pt x="6" y="37"/>
                  </a:cubicBez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2" name="íṥḻîḍè">
              <a:extLst>
                <a:ext uri="{FF2B5EF4-FFF2-40B4-BE49-F238E27FC236}">
                  <a16:creationId xmlns:a16="http://schemas.microsoft.com/office/drawing/2014/main" id="{F1EACC99-4B3B-4843-AC01-FBE27F669CBD}"/>
                </a:ext>
              </a:extLst>
            </p:cNvPr>
            <p:cNvSpPr>
              <a:spLocks/>
            </p:cNvSpPr>
            <p:nvPr/>
          </p:nvSpPr>
          <p:spPr bwMode="auto">
            <a:xfrm>
              <a:off x="24476075" y="14243051"/>
              <a:ext cx="1703387" cy="1897063"/>
            </a:xfrm>
            <a:custGeom>
              <a:avLst/>
              <a:gdLst/>
              <a:ahLst/>
              <a:cxnLst>
                <a:cxn ang="0">
                  <a:pos x="81" y="146"/>
                </a:cxn>
                <a:cxn ang="0">
                  <a:pos x="81" y="107"/>
                </a:cxn>
                <a:cxn ang="0">
                  <a:pos x="83" y="108"/>
                </a:cxn>
                <a:cxn ang="0">
                  <a:pos x="85" y="146"/>
                </a:cxn>
                <a:cxn ang="0">
                  <a:pos x="131" y="146"/>
                </a:cxn>
                <a:cxn ang="0">
                  <a:pos x="128" y="42"/>
                </a:cxn>
                <a:cxn ang="0">
                  <a:pos x="96" y="5"/>
                </a:cxn>
                <a:cxn ang="0">
                  <a:pos x="46" y="0"/>
                </a:cxn>
                <a:cxn ang="0">
                  <a:pos x="0" y="134"/>
                </a:cxn>
                <a:cxn ang="0">
                  <a:pos x="0" y="146"/>
                </a:cxn>
                <a:cxn ang="0">
                  <a:pos x="81" y="146"/>
                </a:cxn>
              </a:cxnLst>
              <a:rect l="0" t="0" r="r" b="b"/>
              <a:pathLst>
                <a:path w="131" h="146">
                  <a:moveTo>
                    <a:pt x="81" y="146"/>
                  </a:moveTo>
                  <a:cubicBezTo>
                    <a:pt x="81" y="107"/>
                    <a:pt x="81" y="107"/>
                    <a:pt x="81" y="107"/>
                  </a:cubicBezTo>
                  <a:cubicBezTo>
                    <a:pt x="81" y="106"/>
                    <a:pt x="82" y="107"/>
                    <a:pt x="83" y="108"/>
                  </a:cubicBezTo>
                  <a:cubicBezTo>
                    <a:pt x="85" y="146"/>
                    <a:pt x="85" y="146"/>
                    <a:pt x="85" y="146"/>
                  </a:cubicBezTo>
                  <a:cubicBezTo>
                    <a:pt x="131" y="146"/>
                    <a:pt x="131" y="146"/>
                    <a:pt x="131" y="146"/>
                  </a:cubicBezTo>
                  <a:cubicBezTo>
                    <a:pt x="128" y="42"/>
                    <a:pt x="128" y="42"/>
                    <a:pt x="128" y="42"/>
                  </a:cubicBezTo>
                  <a:cubicBezTo>
                    <a:pt x="128" y="21"/>
                    <a:pt x="116" y="10"/>
                    <a:pt x="96" y="5"/>
                  </a:cubicBezTo>
                  <a:cubicBezTo>
                    <a:pt x="46" y="0"/>
                    <a:pt x="46" y="0"/>
                    <a:pt x="46" y="0"/>
                  </a:cubicBezTo>
                  <a:cubicBezTo>
                    <a:pt x="0" y="134"/>
                    <a:pt x="0" y="134"/>
                    <a:pt x="0" y="134"/>
                  </a:cubicBezTo>
                  <a:cubicBezTo>
                    <a:pt x="0" y="146"/>
                    <a:pt x="0" y="146"/>
                    <a:pt x="0" y="146"/>
                  </a:cubicBezTo>
                  <a:lnTo>
                    <a:pt x="81" y="146"/>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3" name="îṥľíḓé">
              <a:extLst>
                <a:ext uri="{FF2B5EF4-FFF2-40B4-BE49-F238E27FC236}">
                  <a16:creationId xmlns:a16="http://schemas.microsoft.com/office/drawing/2014/main" id="{C6A4D330-5B28-4BBB-A8DE-8613FE23E679}"/>
                </a:ext>
              </a:extLst>
            </p:cNvPr>
            <p:cNvSpPr>
              <a:spLocks/>
            </p:cNvSpPr>
            <p:nvPr/>
          </p:nvSpPr>
          <p:spPr bwMode="auto">
            <a:xfrm>
              <a:off x="24476075" y="14190663"/>
              <a:ext cx="701675" cy="1793875"/>
            </a:xfrm>
            <a:custGeom>
              <a:avLst/>
              <a:gdLst/>
              <a:ahLst/>
              <a:cxnLst>
                <a:cxn ang="0">
                  <a:pos x="37" y="0"/>
                </a:cxn>
                <a:cxn ang="0">
                  <a:pos x="51" y="3"/>
                </a:cxn>
                <a:cxn ang="0">
                  <a:pos x="52" y="4"/>
                </a:cxn>
                <a:cxn ang="0">
                  <a:pos x="53" y="5"/>
                </a:cxn>
                <a:cxn ang="0">
                  <a:pos x="54" y="35"/>
                </a:cxn>
                <a:cxn ang="0">
                  <a:pos x="49" y="41"/>
                </a:cxn>
                <a:cxn ang="0">
                  <a:pos x="33" y="41"/>
                </a:cxn>
                <a:cxn ang="0">
                  <a:pos x="47" y="59"/>
                </a:cxn>
                <a:cxn ang="0">
                  <a:pos x="47" y="70"/>
                </a:cxn>
                <a:cxn ang="0">
                  <a:pos x="0" y="138"/>
                </a:cxn>
                <a:cxn ang="0">
                  <a:pos x="37" y="0"/>
                </a:cxn>
              </a:cxnLst>
              <a:rect l="0" t="0" r="r" b="b"/>
              <a:pathLst>
                <a:path w="54" h="138">
                  <a:moveTo>
                    <a:pt x="37" y="0"/>
                  </a:moveTo>
                  <a:cubicBezTo>
                    <a:pt x="51" y="3"/>
                    <a:pt x="51" y="3"/>
                    <a:pt x="51" y="3"/>
                  </a:cubicBezTo>
                  <a:cubicBezTo>
                    <a:pt x="52" y="4"/>
                    <a:pt x="52" y="4"/>
                    <a:pt x="52" y="4"/>
                  </a:cubicBezTo>
                  <a:cubicBezTo>
                    <a:pt x="53" y="5"/>
                    <a:pt x="53" y="5"/>
                    <a:pt x="53" y="5"/>
                  </a:cubicBezTo>
                  <a:cubicBezTo>
                    <a:pt x="54" y="35"/>
                    <a:pt x="54" y="35"/>
                    <a:pt x="54" y="35"/>
                  </a:cubicBezTo>
                  <a:cubicBezTo>
                    <a:pt x="54" y="40"/>
                    <a:pt x="53" y="41"/>
                    <a:pt x="49" y="41"/>
                  </a:cubicBezTo>
                  <a:cubicBezTo>
                    <a:pt x="33" y="41"/>
                    <a:pt x="33" y="41"/>
                    <a:pt x="33" y="41"/>
                  </a:cubicBezTo>
                  <a:cubicBezTo>
                    <a:pt x="47" y="59"/>
                    <a:pt x="47" y="59"/>
                    <a:pt x="47" y="59"/>
                  </a:cubicBezTo>
                  <a:cubicBezTo>
                    <a:pt x="52" y="64"/>
                    <a:pt x="49" y="66"/>
                    <a:pt x="47" y="70"/>
                  </a:cubicBezTo>
                  <a:cubicBezTo>
                    <a:pt x="0" y="138"/>
                    <a:pt x="0" y="138"/>
                    <a:pt x="0" y="138"/>
                  </a:cubicBezTo>
                  <a:lnTo>
                    <a:pt x="37" y="0"/>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4" name="îṥḻíďé">
              <a:extLst>
                <a:ext uri="{FF2B5EF4-FFF2-40B4-BE49-F238E27FC236}">
                  <a16:creationId xmlns:a16="http://schemas.microsoft.com/office/drawing/2014/main" id="{7821A88E-4375-4313-B5FD-BEAA193F549F}"/>
                </a:ext>
              </a:extLst>
            </p:cNvPr>
            <p:cNvSpPr>
              <a:spLocks/>
            </p:cNvSpPr>
            <p:nvPr/>
          </p:nvSpPr>
          <p:spPr bwMode="auto">
            <a:xfrm>
              <a:off x="22656800" y="14230351"/>
              <a:ext cx="1689100" cy="1922463"/>
            </a:xfrm>
            <a:custGeom>
              <a:avLst/>
              <a:gdLst/>
              <a:ahLst/>
              <a:cxnLst>
                <a:cxn ang="0">
                  <a:pos x="49" y="109"/>
                </a:cxn>
                <a:cxn ang="0">
                  <a:pos x="51" y="108"/>
                </a:cxn>
                <a:cxn ang="0">
                  <a:pos x="51" y="148"/>
                </a:cxn>
                <a:cxn ang="0">
                  <a:pos x="130" y="148"/>
                </a:cxn>
                <a:cxn ang="0">
                  <a:pos x="130" y="135"/>
                </a:cxn>
                <a:cxn ang="0">
                  <a:pos x="124" y="113"/>
                </a:cxn>
                <a:cxn ang="0">
                  <a:pos x="85" y="0"/>
                </a:cxn>
                <a:cxn ang="0">
                  <a:pos x="35" y="6"/>
                </a:cxn>
                <a:cxn ang="0">
                  <a:pos x="3" y="43"/>
                </a:cxn>
                <a:cxn ang="0">
                  <a:pos x="0" y="147"/>
                </a:cxn>
                <a:cxn ang="0">
                  <a:pos x="46" y="147"/>
                </a:cxn>
                <a:cxn ang="0">
                  <a:pos x="49" y="109"/>
                </a:cxn>
              </a:cxnLst>
              <a:rect l="0" t="0" r="r" b="b"/>
              <a:pathLst>
                <a:path w="130" h="148">
                  <a:moveTo>
                    <a:pt x="49" y="109"/>
                  </a:moveTo>
                  <a:cubicBezTo>
                    <a:pt x="49" y="108"/>
                    <a:pt x="51" y="107"/>
                    <a:pt x="51" y="108"/>
                  </a:cubicBezTo>
                  <a:cubicBezTo>
                    <a:pt x="51" y="148"/>
                    <a:pt x="51" y="148"/>
                    <a:pt x="51" y="148"/>
                  </a:cubicBezTo>
                  <a:cubicBezTo>
                    <a:pt x="130" y="148"/>
                    <a:pt x="130" y="148"/>
                    <a:pt x="130" y="148"/>
                  </a:cubicBezTo>
                  <a:cubicBezTo>
                    <a:pt x="130" y="135"/>
                    <a:pt x="130" y="135"/>
                    <a:pt x="130" y="135"/>
                  </a:cubicBezTo>
                  <a:cubicBezTo>
                    <a:pt x="130" y="135"/>
                    <a:pt x="126" y="119"/>
                    <a:pt x="124" y="113"/>
                  </a:cubicBezTo>
                  <a:cubicBezTo>
                    <a:pt x="85" y="0"/>
                    <a:pt x="85" y="0"/>
                    <a:pt x="85" y="0"/>
                  </a:cubicBezTo>
                  <a:cubicBezTo>
                    <a:pt x="35" y="6"/>
                    <a:pt x="35" y="6"/>
                    <a:pt x="35" y="6"/>
                  </a:cubicBezTo>
                  <a:cubicBezTo>
                    <a:pt x="15" y="11"/>
                    <a:pt x="3" y="22"/>
                    <a:pt x="3" y="43"/>
                  </a:cubicBezTo>
                  <a:cubicBezTo>
                    <a:pt x="0" y="147"/>
                    <a:pt x="0" y="147"/>
                    <a:pt x="0" y="147"/>
                  </a:cubicBezTo>
                  <a:cubicBezTo>
                    <a:pt x="46" y="147"/>
                    <a:pt x="46" y="147"/>
                    <a:pt x="46" y="147"/>
                  </a:cubicBezTo>
                  <a:lnTo>
                    <a:pt x="49" y="109"/>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5" name="ïşḻïďê">
              <a:extLst>
                <a:ext uri="{FF2B5EF4-FFF2-40B4-BE49-F238E27FC236}">
                  <a16:creationId xmlns:a16="http://schemas.microsoft.com/office/drawing/2014/main" id="{F8780B31-C348-4494-A93E-15283976EB9D}"/>
                </a:ext>
              </a:extLst>
            </p:cNvPr>
            <p:cNvSpPr>
              <a:spLocks/>
            </p:cNvSpPr>
            <p:nvPr/>
          </p:nvSpPr>
          <p:spPr bwMode="auto">
            <a:xfrm>
              <a:off x="23644225" y="14203363"/>
              <a:ext cx="701675" cy="1781175"/>
            </a:xfrm>
            <a:custGeom>
              <a:avLst/>
              <a:gdLst/>
              <a:ahLst/>
              <a:cxnLst>
                <a:cxn ang="0">
                  <a:pos x="17" y="0"/>
                </a:cxn>
                <a:cxn ang="0">
                  <a:pos x="3" y="2"/>
                </a:cxn>
                <a:cxn ang="0">
                  <a:pos x="1" y="3"/>
                </a:cxn>
                <a:cxn ang="0">
                  <a:pos x="1" y="5"/>
                </a:cxn>
                <a:cxn ang="0">
                  <a:pos x="0" y="34"/>
                </a:cxn>
                <a:cxn ang="0">
                  <a:pos x="5" y="40"/>
                </a:cxn>
                <a:cxn ang="0">
                  <a:pos x="20" y="40"/>
                </a:cxn>
                <a:cxn ang="0">
                  <a:pos x="6" y="58"/>
                </a:cxn>
                <a:cxn ang="0">
                  <a:pos x="7" y="69"/>
                </a:cxn>
                <a:cxn ang="0">
                  <a:pos x="54" y="137"/>
                </a:cxn>
                <a:cxn ang="0">
                  <a:pos x="17" y="0"/>
                </a:cxn>
              </a:cxnLst>
              <a:rect l="0" t="0" r="r" b="b"/>
              <a:pathLst>
                <a:path w="54" h="137">
                  <a:moveTo>
                    <a:pt x="17" y="0"/>
                  </a:moveTo>
                  <a:cubicBezTo>
                    <a:pt x="3" y="2"/>
                    <a:pt x="3" y="2"/>
                    <a:pt x="3" y="2"/>
                  </a:cubicBezTo>
                  <a:cubicBezTo>
                    <a:pt x="3" y="2"/>
                    <a:pt x="1" y="2"/>
                    <a:pt x="1" y="3"/>
                  </a:cubicBezTo>
                  <a:cubicBezTo>
                    <a:pt x="1" y="4"/>
                    <a:pt x="1" y="5"/>
                    <a:pt x="1" y="5"/>
                  </a:cubicBezTo>
                  <a:cubicBezTo>
                    <a:pt x="0" y="34"/>
                    <a:pt x="0" y="34"/>
                    <a:pt x="0" y="34"/>
                  </a:cubicBezTo>
                  <a:cubicBezTo>
                    <a:pt x="0" y="39"/>
                    <a:pt x="0" y="40"/>
                    <a:pt x="5" y="40"/>
                  </a:cubicBezTo>
                  <a:cubicBezTo>
                    <a:pt x="20" y="40"/>
                    <a:pt x="20" y="40"/>
                    <a:pt x="20" y="40"/>
                  </a:cubicBezTo>
                  <a:cubicBezTo>
                    <a:pt x="6" y="58"/>
                    <a:pt x="6" y="58"/>
                    <a:pt x="6" y="58"/>
                  </a:cubicBezTo>
                  <a:cubicBezTo>
                    <a:pt x="2" y="63"/>
                    <a:pt x="4" y="65"/>
                    <a:pt x="7" y="69"/>
                  </a:cubicBezTo>
                  <a:cubicBezTo>
                    <a:pt x="54" y="137"/>
                    <a:pt x="54" y="137"/>
                    <a:pt x="54" y="137"/>
                  </a:cubicBezTo>
                  <a:lnTo>
                    <a:pt x="17" y="0"/>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grpSp>
      <p:sp>
        <p:nvSpPr>
          <p:cNvPr id="86" name="ïś1îḋé">
            <a:extLst>
              <a:ext uri="{FF2B5EF4-FFF2-40B4-BE49-F238E27FC236}">
                <a16:creationId xmlns:a16="http://schemas.microsoft.com/office/drawing/2014/main" id="{9BB89900-A2A0-4A02-9C20-19B24BCE7BDE}"/>
              </a:ext>
            </a:extLst>
          </p:cNvPr>
          <p:cNvSpPr/>
          <p:nvPr/>
        </p:nvSpPr>
        <p:spPr>
          <a:xfrm flipH="1">
            <a:off x="1049937" y="2765851"/>
            <a:ext cx="6202912" cy="1547791"/>
          </a:xfrm>
          <a:prstGeom prst="wedgeRectCallout">
            <a:avLst>
              <a:gd name="adj1" fmla="val -57365"/>
              <a:gd name="adj2" fmla="val -738"/>
            </a:avLst>
          </a:prstGeom>
          <a:noFill/>
          <a:ln w="19050" cap="flat" cmpd="sng" algn="ctr">
            <a:solidFill>
              <a:srgbClr val="C7000B"/>
            </a:solidFill>
            <a:prstDash val="solid"/>
            <a:miter lim="800000"/>
          </a:ln>
          <a:effectLst/>
        </p:spPr>
        <p:txBody>
          <a:bodyPr wrap="none" rtlCol="0" anchor="ctr">
            <a:normAutofit/>
          </a:bodyPr>
          <a:lstStyle/>
          <a:p>
            <a:pPr algn="ctr" defTabSz="1219170"/>
            <a:endParaRPr lang="zh-CN" altLang="en-US" sz="2667" b="1" kern="0" dirty="0">
              <a:solidFill>
                <a:srgbClr val="FFFFFF"/>
              </a:solidFill>
              <a:latin typeface="Arial"/>
              <a:ea typeface="微软雅黑"/>
            </a:endParaRPr>
          </a:p>
        </p:txBody>
      </p:sp>
      <p:sp>
        <p:nvSpPr>
          <p:cNvPr id="87" name="ïś1îḋé">
            <a:extLst>
              <a:ext uri="{FF2B5EF4-FFF2-40B4-BE49-F238E27FC236}">
                <a16:creationId xmlns:a16="http://schemas.microsoft.com/office/drawing/2014/main" id="{0657CAFB-70F1-425F-B66F-9402309A8C81}"/>
              </a:ext>
            </a:extLst>
          </p:cNvPr>
          <p:cNvSpPr/>
          <p:nvPr/>
        </p:nvSpPr>
        <p:spPr>
          <a:xfrm flipH="1">
            <a:off x="1049937" y="4577404"/>
            <a:ext cx="6202912" cy="1547791"/>
          </a:xfrm>
          <a:prstGeom prst="wedgeRectCallout">
            <a:avLst>
              <a:gd name="adj1" fmla="val -57365"/>
              <a:gd name="adj2" fmla="val -738"/>
            </a:avLst>
          </a:prstGeom>
          <a:noFill/>
          <a:ln w="19050" cap="flat" cmpd="sng" algn="ctr">
            <a:solidFill>
              <a:srgbClr val="C7000B"/>
            </a:solidFill>
            <a:prstDash val="solid"/>
            <a:miter lim="800000"/>
          </a:ln>
          <a:effectLst/>
        </p:spPr>
        <p:txBody>
          <a:bodyPr wrap="none" rtlCol="0" anchor="ctr">
            <a:normAutofit/>
          </a:bodyPr>
          <a:lstStyle/>
          <a:p>
            <a:pPr algn="ctr" defTabSz="1219170"/>
            <a:endParaRPr lang="zh-CN" altLang="en-US" sz="2667" b="1" kern="0" dirty="0">
              <a:solidFill>
                <a:srgbClr val="FFFFFF"/>
              </a:solidFill>
              <a:latin typeface="Arial"/>
              <a:ea typeface="微软雅黑"/>
            </a:endParaRPr>
          </a:p>
        </p:txBody>
      </p:sp>
      <p:sp>
        <p:nvSpPr>
          <p:cNvPr id="88" name="TextBox 43">
            <a:extLst>
              <a:ext uri="{FF2B5EF4-FFF2-40B4-BE49-F238E27FC236}">
                <a16:creationId xmlns:a16="http://schemas.microsoft.com/office/drawing/2014/main" id="{B21737A5-E85B-4F0A-9DE5-DC91BD5AD244}"/>
              </a:ext>
            </a:extLst>
          </p:cNvPr>
          <p:cNvSpPr txBox="1"/>
          <p:nvPr/>
        </p:nvSpPr>
        <p:spPr>
          <a:xfrm>
            <a:off x="1195453" y="4628007"/>
            <a:ext cx="5850472" cy="1477328"/>
          </a:xfrm>
          <a:prstGeom prst="rect">
            <a:avLst/>
          </a:prstGeom>
          <a:noFill/>
        </p:spPr>
        <p:txBody>
          <a:bodyPr wrap="square" rtlCol="0">
            <a:spAutoFit/>
          </a:bodyPr>
          <a:lstStyle/>
          <a:p>
            <a:pPr defTabSz="1219170">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有些工作同新时代新任务的要求相比、同人民群众期待相比</a:t>
            </a:r>
            <a:r>
              <a:rPr lang="zh-CN" altLang="en-US" sz="1200" b="1" dirty="0">
                <a:solidFill>
                  <a:srgbClr val="C00000"/>
                </a:solidFill>
                <a:latin typeface="微软雅黑" pitchFamily="34" charset="-122"/>
                <a:ea typeface="微软雅黑"/>
                <a:sym typeface="Gill Sans" charset="0"/>
              </a:rPr>
              <a:t>还有一定差距</a:t>
            </a:r>
            <a:r>
              <a:rPr lang="zh-CN" altLang="en-US" sz="1200" dirty="0">
                <a:solidFill>
                  <a:srgbClr val="C00000"/>
                </a:soli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一些调研议政活动还存在调查浮于表面、深入实际不够的问题，民主监督的方式方法和制度化建设还需进一步探索，团结联谊的范围和渠道还有待进一步拓展，发挥委员作用还需进一步强化</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专门委员会联系界别、联系委员的工作还需进一步改进，机关建设还有薄弱环节，对地方政协工作指导还不够，等等。这些都需要切实加以改进。</a:t>
            </a:r>
          </a:p>
        </p:txBody>
      </p:sp>
      <p:sp>
        <p:nvSpPr>
          <p:cNvPr id="89" name="TextBox 43">
            <a:extLst>
              <a:ext uri="{FF2B5EF4-FFF2-40B4-BE49-F238E27FC236}">
                <a16:creationId xmlns:a16="http://schemas.microsoft.com/office/drawing/2014/main" id="{8468A059-FAB2-4E96-BA75-2A39C2E7DCE4}"/>
              </a:ext>
            </a:extLst>
          </p:cNvPr>
          <p:cNvSpPr txBox="1"/>
          <p:nvPr/>
        </p:nvSpPr>
        <p:spPr>
          <a:xfrm>
            <a:off x="1195454" y="2946221"/>
            <a:ext cx="5969165" cy="1200329"/>
          </a:xfrm>
          <a:prstGeom prst="rect">
            <a:avLst/>
          </a:prstGeom>
          <a:noFill/>
        </p:spPr>
        <p:txBody>
          <a:bodyPr wrap="square" rtlCol="0">
            <a:spAutoFit/>
          </a:bodyPr>
          <a:lstStyle/>
          <a:p>
            <a:pPr defTabSz="1219170">
              <a:lnSpc>
                <a:spcPct val="150000"/>
              </a:lnSpc>
            </a:pPr>
            <a:r>
              <a:rPr lang="zh-CN" altLang="en-US" sz="1600" b="1" dirty="0">
                <a:solidFill>
                  <a:srgbClr val="C00000"/>
                </a:solidFill>
                <a:latin typeface="微软雅黑" pitchFamily="34" charset="-122"/>
                <a:ea typeface="微软雅黑"/>
                <a:sym typeface="Gill Sans" charset="0"/>
              </a:rPr>
              <a:t>五年来的成绩</a:t>
            </a:r>
            <a:r>
              <a:rPr lang="zh-CN" altLang="en-US" sz="1600" dirty="0">
                <a:solidFill>
                  <a:srgbClr val="C00000"/>
                </a:solidFill>
                <a:latin typeface="微软雅黑" pitchFamily="34" charset="-122"/>
                <a:ea typeface="微软雅黑"/>
                <a:sym typeface="Gill Sans" charset="0"/>
              </a:rPr>
              <a:t>，</a:t>
            </a:r>
            <a:r>
              <a:rPr lang="zh-CN" altLang="en-US" sz="1600" b="1" dirty="0">
                <a:solidFill>
                  <a:srgbClr val="C00000"/>
                </a:soli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中共中央高度重视、坚强领导的结果，</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各级党委和政府及社会各界热情帮助、鼎力支持的结果，也</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人民政协各参加单位、各级组织和广大委员团结协作、共同奋斗的结果</a:t>
            </a:r>
          </a:p>
        </p:txBody>
      </p:sp>
    </p:spTree>
    <p:extLst>
      <p:ext uri="{BB962C8B-B14F-4D97-AF65-F5344CB8AC3E}">
        <p14:creationId xmlns:p14="http://schemas.microsoft.com/office/powerpoint/2010/main" val="3758288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1200"/>
                                        <p:tgtEl>
                                          <p:spTgt spid="8"/>
                                        </p:tgtEl>
                                      </p:cBhvr>
                                    </p:animEffect>
                                  </p:childTnLst>
                                </p:cTn>
                              </p:par>
                            </p:childTnLst>
                          </p:cTn>
                        </p:par>
                        <p:par>
                          <p:cTn id="17" fill="hold">
                            <p:stCondLst>
                              <p:cond delay="22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700"/>
                            </p:stCondLst>
                            <p:childTnLst>
                              <p:par>
                                <p:cTn id="22" presetID="22" presetClass="entr" presetSubtype="1"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wipe(up)">
                                      <p:cBhvr>
                                        <p:cTn id="24" dur="1000"/>
                                        <p:tgtEl>
                                          <p:spTgt spid="89"/>
                                        </p:tgtEl>
                                      </p:cBhvr>
                                    </p:animEffect>
                                  </p:childTnLst>
                                </p:cTn>
                              </p:par>
                            </p:childTnLst>
                          </p:cTn>
                        </p:par>
                        <p:par>
                          <p:cTn id="25" fill="hold">
                            <p:stCondLst>
                              <p:cond delay="3700"/>
                            </p:stCondLst>
                            <p:childTnLst>
                              <p:par>
                                <p:cTn id="26" presetID="22" presetClass="entr" presetSubtype="8"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wipe(left)">
                                      <p:cBhvr>
                                        <p:cTn id="28" dur="500"/>
                                        <p:tgtEl>
                                          <p:spTgt spid="87"/>
                                        </p:tgtEl>
                                      </p:cBhvr>
                                    </p:animEffect>
                                  </p:childTnLst>
                                </p:cTn>
                              </p:par>
                            </p:childTnLst>
                          </p:cTn>
                        </p:par>
                        <p:par>
                          <p:cTn id="29" fill="hold">
                            <p:stCondLst>
                              <p:cond delay="4200"/>
                            </p:stCondLst>
                            <p:childTnLst>
                              <p:par>
                                <p:cTn id="30" presetID="22" presetClass="entr" presetSubtype="1" fill="hold" grpId="0" nodeType="after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wipe(up)">
                                      <p:cBhvr>
                                        <p:cTn id="32" dur="11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6" grpId="0" animBg="1"/>
      <p:bldP spid="87" grpId="0" animBg="1"/>
      <p:bldP spid="88" grpId="0"/>
      <p:bldP spid="8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03</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五年工作的主要体会</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7472514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grpSp>
        <p:nvGrpSpPr>
          <p:cNvPr id="91" name="组合 90">
            <a:extLst>
              <a:ext uri="{FF2B5EF4-FFF2-40B4-BE49-F238E27FC236}">
                <a16:creationId xmlns:a16="http://schemas.microsoft.com/office/drawing/2014/main" id="{9511E67A-FE33-4607-9107-F4888B119BD2}"/>
              </a:ext>
            </a:extLst>
          </p:cNvPr>
          <p:cNvGrpSpPr/>
          <p:nvPr/>
        </p:nvGrpSpPr>
        <p:grpSpPr>
          <a:xfrm>
            <a:off x="0" y="2161593"/>
            <a:ext cx="12192000" cy="2457262"/>
            <a:chOff x="0" y="2734802"/>
            <a:chExt cx="12192000" cy="2457262"/>
          </a:xfrm>
        </p:grpSpPr>
        <p:sp>
          <p:nvSpPr>
            <p:cNvPr id="92" name="矩形 91">
              <a:extLst>
                <a:ext uri="{FF2B5EF4-FFF2-40B4-BE49-F238E27FC236}">
                  <a16:creationId xmlns:a16="http://schemas.microsoft.com/office/drawing/2014/main" id="{6936163B-E6C5-423C-A85F-0DD2858BDDBD}"/>
                </a:ext>
              </a:extLst>
            </p:cNvPr>
            <p:cNvSpPr/>
            <p:nvPr/>
          </p:nvSpPr>
          <p:spPr>
            <a:xfrm>
              <a:off x="0" y="3850105"/>
              <a:ext cx="12192000" cy="1443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32B5500B-D4A1-40B9-AA9B-C98B4A1E7EEA}"/>
                </a:ext>
              </a:extLst>
            </p:cNvPr>
            <p:cNvSpPr/>
            <p:nvPr/>
          </p:nvSpPr>
          <p:spPr>
            <a:xfrm>
              <a:off x="1490557"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E940D4B2-FA40-4F6A-B4E2-D5E5775A99FD}"/>
                </a:ext>
              </a:extLst>
            </p:cNvPr>
            <p:cNvSpPr/>
            <p:nvPr/>
          </p:nvSpPr>
          <p:spPr>
            <a:xfrm>
              <a:off x="1419726"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7C9311B-52BE-4C5B-B2EB-885F7829A98A}"/>
                </a:ext>
              </a:extLst>
            </p:cNvPr>
            <p:cNvSpPr/>
            <p:nvPr/>
          </p:nvSpPr>
          <p:spPr>
            <a:xfrm>
              <a:off x="3176073" y="383807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2B33FD50-EADF-4103-B687-F8B51987881F}"/>
                </a:ext>
              </a:extLst>
            </p:cNvPr>
            <p:cNvSpPr/>
            <p:nvPr/>
          </p:nvSpPr>
          <p:spPr>
            <a:xfrm>
              <a:off x="3105242" y="375385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E7188EDA-45C5-400C-8FF8-02E26490E577}"/>
                </a:ext>
              </a:extLst>
            </p:cNvPr>
            <p:cNvSpPr/>
            <p:nvPr/>
          </p:nvSpPr>
          <p:spPr>
            <a:xfrm>
              <a:off x="4932419" y="3854450"/>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745AEB0E-AB4C-4859-B82A-96AFF68ABFB4}"/>
                </a:ext>
              </a:extLst>
            </p:cNvPr>
            <p:cNvSpPr/>
            <p:nvPr/>
          </p:nvSpPr>
          <p:spPr>
            <a:xfrm>
              <a:off x="4861588" y="3770232"/>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C9943A8A-8725-4065-9C96-51D3AD362657}"/>
                </a:ext>
              </a:extLst>
            </p:cNvPr>
            <p:cNvSpPr/>
            <p:nvPr/>
          </p:nvSpPr>
          <p:spPr>
            <a:xfrm>
              <a:off x="6594632"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A0A4B595-20F1-4971-ACDD-0C9CF6921992}"/>
                </a:ext>
              </a:extLst>
            </p:cNvPr>
            <p:cNvSpPr/>
            <p:nvPr/>
          </p:nvSpPr>
          <p:spPr>
            <a:xfrm>
              <a:off x="6523801"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DFB64B46-C9E1-4B02-B900-325C76ED10F3}"/>
                </a:ext>
              </a:extLst>
            </p:cNvPr>
            <p:cNvSpPr/>
            <p:nvPr/>
          </p:nvSpPr>
          <p:spPr>
            <a:xfrm>
              <a:off x="8328009" y="383906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AC2D23C8-1B40-4C63-BAE4-7C028B55634D}"/>
                </a:ext>
              </a:extLst>
            </p:cNvPr>
            <p:cNvSpPr/>
            <p:nvPr/>
          </p:nvSpPr>
          <p:spPr>
            <a:xfrm>
              <a:off x="8257178" y="375484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5C9F82F5-82F1-46A1-933E-6820F96742AC}"/>
                </a:ext>
              </a:extLst>
            </p:cNvPr>
            <p:cNvSpPr/>
            <p:nvPr/>
          </p:nvSpPr>
          <p:spPr>
            <a:xfrm>
              <a:off x="10276753" y="385109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6DCB039-0C4C-4EE8-8C62-43710036F803}"/>
                </a:ext>
              </a:extLst>
            </p:cNvPr>
            <p:cNvSpPr/>
            <p:nvPr/>
          </p:nvSpPr>
          <p:spPr>
            <a:xfrm>
              <a:off x="10205922" y="376688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a:extLst>
                <a:ext uri="{FF2B5EF4-FFF2-40B4-BE49-F238E27FC236}">
                  <a16:creationId xmlns:a16="http://schemas.microsoft.com/office/drawing/2014/main" id="{7698337A-697A-4404-95F3-725714249312}"/>
                </a:ext>
              </a:extLst>
            </p:cNvPr>
            <p:cNvCxnSpPr>
              <a:cxnSpLocks/>
              <a:endCxn id="94" idx="0"/>
            </p:cNvCxnSpPr>
            <p:nvPr/>
          </p:nvCxnSpPr>
          <p:spPr>
            <a:xfrm>
              <a:off x="1588169" y="3026621"/>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6" name="TextBox 13">
              <a:extLst>
                <a:ext uri="{FF2B5EF4-FFF2-40B4-BE49-F238E27FC236}">
                  <a16:creationId xmlns:a16="http://schemas.microsoft.com/office/drawing/2014/main" id="{29D68CA6-EE51-4864-B6BD-F19C331D8D11}"/>
                </a:ext>
              </a:extLst>
            </p:cNvPr>
            <p:cNvSpPr txBox="1"/>
            <p:nvPr/>
          </p:nvSpPr>
          <p:spPr>
            <a:xfrm>
              <a:off x="206271" y="2760098"/>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坚持中国共产党的领导</a:t>
              </a:r>
            </a:p>
          </p:txBody>
        </p:sp>
        <p:cxnSp>
          <p:nvCxnSpPr>
            <p:cNvPr id="107" name="直接连接符 106">
              <a:extLst>
                <a:ext uri="{FF2B5EF4-FFF2-40B4-BE49-F238E27FC236}">
                  <a16:creationId xmlns:a16="http://schemas.microsoft.com/office/drawing/2014/main" id="{FE196A70-739C-45E8-A0AE-38C66BF32CA9}"/>
                </a:ext>
              </a:extLst>
            </p:cNvPr>
            <p:cNvCxnSpPr>
              <a:cxnSpLocks/>
            </p:cNvCxnSpPr>
            <p:nvPr/>
          </p:nvCxnSpPr>
          <p:spPr>
            <a:xfrm>
              <a:off x="3268081" y="4115798"/>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8" name="TextBox 13">
              <a:extLst>
                <a:ext uri="{FF2B5EF4-FFF2-40B4-BE49-F238E27FC236}">
                  <a16:creationId xmlns:a16="http://schemas.microsoft.com/office/drawing/2014/main" id="{9ED00D52-29DE-438D-8FE0-DD9BB6CF2602}"/>
                </a:ext>
              </a:extLst>
            </p:cNvPr>
            <p:cNvSpPr txBox="1"/>
            <p:nvPr/>
          </p:nvSpPr>
          <p:spPr>
            <a:xfrm>
              <a:off x="1892880" y="4853510"/>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坚持人民政协性质定位</a:t>
              </a:r>
            </a:p>
          </p:txBody>
        </p:sp>
        <p:cxnSp>
          <p:nvCxnSpPr>
            <p:cNvPr id="109" name="直接连接符 108">
              <a:extLst>
                <a:ext uri="{FF2B5EF4-FFF2-40B4-BE49-F238E27FC236}">
                  <a16:creationId xmlns:a16="http://schemas.microsoft.com/office/drawing/2014/main" id="{68961B90-458B-499A-9ED2-1644FE5E4A64}"/>
                </a:ext>
              </a:extLst>
            </p:cNvPr>
            <p:cNvCxnSpPr>
              <a:cxnSpLocks/>
            </p:cNvCxnSpPr>
            <p:nvPr/>
          </p:nvCxnSpPr>
          <p:spPr>
            <a:xfrm>
              <a:off x="5011308" y="300466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3">
              <a:extLst>
                <a:ext uri="{FF2B5EF4-FFF2-40B4-BE49-F238E27FC236}">
                  <a16:creationId xmlns:a16="http://schemas.microsoft.com/office/drawing/2014/main" id="{F44BE7D2-9ED4-4382-8FE0-8DEEB48BDF13}"/>
                </a:ext>
              </a:extLst>
            </p:cNvPr>
            <p:cNvSpPr txBox="1"/>
            <p:nvPr/>
          </p:nvSpPr>
          <p:spPr>
            <a:xfrm>
              <a:off x="3629410" y="2738142"/>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坚持围绕中心、服务大局</a:t>
              </a:r>
            </a:p>
          </p:txBody>
        </p:sp>
        <p:cxnSp>
          <p:nvCxnSpPr>
            <p:cNvPr id="111" name="直接连接符 110">
              <a:extLst>
                <a:ext uri="{FF2B5EF4-FFF2-40B4-BE49-F238E27FC236}">
                  <a16:creationId xmlns:a16="http://schemas.microsoft.com/office/drawing/2014/main" id="{E46D0B1C-0841-412A-87FD-3AB3640B9166}"/>
                </a:ext>
              </a:extLst>
            </p:cNvPr>
            <p:cNvCxnSpPr>
              <a:cxnSpLocks/>
            </p:cNvCxnSpPr>
            <p:nvPr/>
          </p:nvCxnSpPr>
          <p:spPr>
            <a:xfrm>
              <a:off x="8409083" y="300132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2" name="TextBox 13">
              <a:extLst>
                <a:ext uri="{FF2B5EF4-FFF2-40B4-BE49-F238E27FC236}">
                  <a16:creationId xmlns:a16="http://schemas.microsoft.com/office/drawing/2014/main" id="{A93EE902-79C6-4F21-A155-63CBBA921F6B}"/>
                </a:ext>
              </a:extLst>
            </p:cNvPr>
            <p:cNvSpPr txBox="1"/>
            <p:nvPr/>
          </p:nvSpPr>
          <p:spPr>
            <a:xfrm>
              <a:off x="7027184" y="2734802"/>
              <a:ext cx="3576637"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坚持在继承中发展、在发展中创新</a:t>
              </a:r>
            </a:p>
          </p:txBody>
        </p:sp>
        <p:cxnSp>
          <p:nvCxnSpPr>
            <p:cNvPr id="113" name="直接连接符 112">
              <a:extLst>
                <a:ext uri="{FF2B5EF4-FFF2-40B4-BE49-F238E27FC236}">
                  <a16:creationId xmlns:a16="http://schemas.microsoft.com/office/drawing/2014/main" id="{5B025020-73AE-4AB8-9707-450534C2A42D}"/>
                </a:ext>
              </a:extLst>
            </p:cNvPr>
            <p:cNvCxnSpPr>
              <a:cxnSpLocks/>
            </p:cNvCxnSpPr>
            <p:nvPr/>
          </p:nvCxnSpPr>
          <p:spPr>
            <a:xfrm>
              <a:off x="669088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4" name="TextBox 13">
              <a:extLst>
                <a:ext uri="{FF2B5EF4-FFF2-40B4-BE49-F238E27FC236}">
                  <a16:creationId xmlns:a16="http://schemas.microsoft.com/office/drawing/2014/main" id="{3F083450-189E-42F0-B1EF-9380DB9B2129}"/>
                </a:ext>
              </a:extLst>
            </p:cNvPr>
            <p:cNvSpPr txBox="1"/>
            <p:nvPr/>
          </p:nvSpPr>
          <p:spPr>
            <a:xfrm>
              <a:off x="5315687" y="4835499"/>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坚持团结和民主两大主题</a:t>
              </a:r>
            </a:p>
          </p:txBody>
        </p:sp>
        <p:cxnSp>
          <p:nvCxnSpPr>
            <p:cNvPr id="115" name="直接连接符 114">
              <a:extLst>
                <a:ext uri="{FF2B5EF4-FFF2-40B4-BE49-F238E27FC236}">
                  <a16:creationId xmlns:a16="http://schemas.microsoft.com/office/drawing/2014/main" id="{A4B1C6A3-D2D8-429F-AEE3-AA3325FFAEB5}"/>
                </a:ext>
              </a:extLst>
            </p:cNvPr>
            <p:cNvCxnSpPr>
              <a:cxnSpLocks/>
            </p:cNvCxnSpPr>
            <p:nvPr/>
          </p:nvCxnSpPr>
          <p:spPr>
            <a:xfrm>
              <a:off x="1038173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6" name="TextBox 13">
              <a:extLst>
                <a:ext uri="{FF2B5EF4-FFF2-40B4-BE49-F238E27FC236}">
                  <a16:creationId xmlns:a16="http://schemas.microsoft.com/office/drawing/2014/main" id="{93362A36-6F45-4920-ACF7-ADE9681014DB}"/>
                </a:ext>
              </a:extLst>
            </p:cNvPr>
            <p:cNvSpPr txBox="1"/>
            <p:nvPr/>
          </p:nvSpPr>
          <p:spPr>
            <a:xfrm>
              <a:off x="9006537" y="4835499"/>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坚持发挥政协委员主体作用</a:t>
              </a:r>
            </a:p>
          </p:txBody>
        </p:sp>
      </p:grpSp>
      <p:pic>
        <p:nvPicPr>
          <p:cNvPr id="117" name="图片 116">
            <a:extLst>
              <a:ext uri="{FF2B5EF4-FFF2-40B4-BE49-F238E27FC236}">
                <a16:creationId xmlns:a16="http://schemas.microsoft.com/office/drawing/2014/main" id="{F8DBC645-732D-4547-ABEF-A853E839F2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515" y="4878806"/>
            <a:ext cx="2736727" cy="1474050"/>
          </a:xfrm>
          <a:prstGeom prst="rect">
            <a:avLst/>
          </a:prstGeom>
        </p:spPr>
      </p:pic>
      <p:pic>
        <p:nvPicPr>
          <p:cNvPr id="118" name="图片 117">
            <a:extLst>
              <a:ext uri="{FF2B5EF4-FFF2-40B4-BE49-F238E27FC236}">
                <a16:creationId xmlns:a16="http://schemas.microsoft.com/office/drawing/2014/main" id="{5E4798CD-0859-46A7-938B-E701FE7EE9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87373"/>
            <a:ext cx="2607001" cy="1370627"/>
          </a:xfrm>
          <a:prstGeom prst="rect">
            <a:avLst/>
          </a:prstGeom>
        </p:spPr>
      </p:pic>
    </p:spTree>
    <p:extLst>
      <p:ext uri="{BB962C8B-B14F-4D97-AF65-F5344CB8AC3E}">
        <p14:creationId xmlns:p14="http://schemas.microsoft.com/office/powerpoint/2010/main" val="35235552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1000"/>
                                        <p:tgtEl>
                                          <p:spTgt spid="118"/>
                                        </p:tgtEl>
                                      </p:cBhvr>
                                    </p:animEffect>
                                    <p:anim calcmode="lin" valueType="num">
                                      <p:cBhvr>
                                        <p:cTn id="8" dur="1000" fill="hold"/>
                                        <p:tgtEl>
                                          <p:spTgt spid="118"/>
                                        </p:tgtEl>
                                        <p:attrNameLst>
                                          <p:attrName>ppt_x</p:attrName>
                                        </p:attrNameLst>
                                      </p:cBhvr>
                                      <p:tavLst>
                                        <p:tav tm="0">
                                          <p:val>
                                            <p:strVal val="#ppt_x"/>
                                          </p:val>
                                        </p:tav>
                                        <p:tav tm="100000">
                                          <p:val>
                                            <p:strVal val="#ppt_x"/>
                                          </p:val>
                                        </p:tav>
                                      </p:tavLst>
                                    </p:anim>
                                    <p:anim calcmode="lin" valueType="num">
                                      <p:cBhvr>
                                        <p:cTn id="9" dur="1000" fill="hold"/>
                                        <p:tgtEl>
                                          <p:spTgt spid="1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1000"/>
                                        <p:tgtEl>
                                          <p:spTgt spid="117"/>
                                        </p:tgtEl>
                                      </p:cBhvr>
                                    </p:animEffect>
                                    <p:anim calcmode="lin" valueType="num">
                                      <p:cBhvr>
                                        <p:cTn id="13" dur="1000" fill="hold"/>
                                        <p:tgtEl>
                                          <p:spTgt spid="117"/>
                                        </p:tgtEl>
                                        <p:attrNameLst>
                                          <p:attrName>ppt_x</p:attrName>
                                        </p:attrNameLst>
                                      </p:cBhvr>
                                      <p:tavLst>
                                        <p:tav tm="0">
                                          <p:val>
                                            <p:strVal val="#ppt_x"/>
                                          </p:val>
                                        </p:tav>
                                        <p:tav tm="100000">
                                          <p:val>
                                            <p:strVal val="#ppt_x"/>
                                          </p:val>
                                        </p:tav>
                                      </p:tavLst>
                                    </p:anim>
                                    <p:anim calcmode="lin" valueType="num">
                                      <p:cBhvr>
                                        <p:cTn id="14" dur="1000" fill="hold"/>
                                        <p:tgtEl>
                                          <p:spTgt spid="1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750"/>
                                        <p:tgtEl>
                                          <p:spTgt spid="91"/>
                                        </p:tgtEl>
                                      </p:cBhvr>
                                    </p:animEffect>
                                    <p:anim calcmode="lin" valueType="num">
                                      <p:cBhvr>
                                        <p:cTn id="18" dur="750" fill="hold"/>
                                        <p:tgtEl>
                                          <p:spTgt spid="91"/>
                                        </p:tgtEl>
                                        <p:attrNameLst>
                                          <p:attrName>ppt_x</p:attrName>
                                        </p:attrNameLst>
                                      </p:cBhvr>
                                      <p:tavLst>
                                        <p:tav tm="0">
                                          <p:val>
                                            <p:strVal val="#ppt_x"/>
                                          </p:val>
                                        </p:tav>
                                        <p:tav tm="100000">
                                          <p:val>
                                            <p:strVal val="#ppt_x"/>
                                          </p:val>
                                        </p:tav>
                                      </p:tavLst>
                                    </p:anim>
                                    <p:anim calcmode="lin" valueType="num">
                                      <p:cBhvr>
                                        <p:cTn id="19" dur="75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1" name="任意多边形 5">
            <a:extLst>
              <a:ext uri="{FF2B5EF4-FFF2-40B4-BE49-F238E27FC236}">
                <a16:creationId xmlns:a16="http://schemas.microsoft.com/office/drawing/2014/main" id="{BD95BDAD-D5CA-4C7F-8641-FEB5963C5365}"/>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32" name="组合 31">
            <a:extLst>
              <a:ext uri="{FF2B5EF4-FFF2-40B4-BE49-F238E27FC236}">
                <a16:creationId xmlns:a16="http://schemas.microsoft.com/office/drawing/2014/main" id="{4D63CF96-8A84-4EEF-A6E2-7D531B7C05ED}"/>
              </a:ext>
            </a:extLst>
          </p:cNvPr>
          <p:cNvGrpSpPr/>
          <p:nvPr/>
        </p:nvGrpSpPr>
        <p:grpSpPr>
          <a:xfrm>
            <a:off x="628235" y="1411307"/>
            <a:ext cx="828805" cy="828802"/>
            <a:chOff x="5613944" y="2348233"/>
            <a:chExt cx="920788" cy="920788"/>
          </a:xfrm>
          <a:solidFill>
            <a:srgbClr val="C7000B"/>
          </a:solidFill>
        </p:grpSpPr>
        <p:sp>
          <p:nvSpPr>
            <p:cNvPr id="33" name="椭圆 32">
              <a:extLst>
                <a:ext uri="{FF2B5EF4-FFF2-40B4-BE49-F238E27FC236}">
                  <a16:creationId xmlns:a16="http://schemas.microsoft.com/office/drawing/2014/main" id="{514CD812-F3A1-489D-B86D-E788A08051BB}"/>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34" name="TextBox 20">
              <a:extLst>
                <a:ext uri="{FF2B5EF4-FFF2-40B4-BE49-F238E27FC236}">
                  <a16:creationId xmlns:a16="http://schemas.microsoft.com/office/drawing/2014/main" id="{6086B14E-FE0F-44E0-92FF-D563ADDC5885}"/>
                </a:ext>
              </a:extLst>
            </p:cNvPr>
            <p:cNvSpPr txBox="1"/>
            <p:nvPr/>
          </p:nvSpPr>
          <p:spPr>
            <a:xfrm>
              <a:off x="5888236" y="2470132"/>
              <a:ext cx="372210" cy="638209"/>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35" name="Group 28">
            <a:extLst>
              <a:ext uri="{FF2B5EF4-FFF2-40B4-BE49-F238E27FC236}">
                <a16:creationId xmlns:a16="http://schemas.microsoft.com/office/drawing/2014/main" id="{625597A0-712E-40E4-AA65-4CF92C23A88A}"/>
              </a:ext>
            </a:extLst>
          </p:cNvPr>
          <p:cNvGrpSpPr>
            <a:grpSpLocks/>
          </p:cNvGrpSpPr>
          <p:nvPr/>
        </p:nvGrpSpPr>
        <p:grpSpPr bwMode="auto">
          <a:xfrm>
            <a:off x="1822283" y="1432791"/>
            <a:ext cx="9632527" cy="889531"/>
            <a:chOff x="816" y="2304"/>
            <a:chExt cx="1440" cy="448"/>
          </a:xfrm>
        </p:grpSpPr>
        <p:sp>
          <p:nvSpPr>
            <p:cNvPr id="36" name="Freeform: Shape 29">
              <a:extLst>
                <a:ext uri="{FF2B5EF4-FFF2-40B4-BE49-F238E27FC236}">
                  <a16:creationId xmlns:a16="http://schemas.microsoft.com/office/drawing/2014/main" id="{F09E95CD-75EC-4F78-A302-EA0170E1403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37" name="Rectangle 30">
              <a:extLst>
                <a:ext uri="{FF2B5EF4-FFF2-40B4-BE49-F238E27FC236}">
                  <a16:creationId xmlns:a16="http://schemas.microsoft.com/office/drawing/2014/main" id="{CB793B1B-9C4C-4BEE-A57C-2D5228C251A8}"/>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38" name="TextBox 43">
            <a:extLst>
              <a:ext uri="{FF2B5EF4-FFF2-40B4-BE49-F238E27FC236}">
                <a16:creationId xmlns:a16="http://schemas.microsoft.com/office/drawing/2014/main" id="{A681F037-F1B4-4530-BE1A-04FAA3E0E85D}"/>
              </a:ext>
            </a:extLst>
          </p:cNvPr>
          <p:cNvSpPr txBox="1"/>
          <p:nvPr/>
        </p:nvSpPr>
        <p:spPr>
          <a:xfrm>
            <a:off x="1822282" y="2386837"/>
            <a:ext cx="9632527" cy="830997"/>
          </a:xfrm>
          <a:prstGeom prst="rect">
            <a:avLst/>
          </a:prstGeom>
          <a:noFill/>
        </p:spPr>
        <p:txBody>
          <a:bodyPr wrap="square" rtlCol="0">
            <a:spAutoFit/>
          </a:bodyPr>
          <a:lstStyle/>
          <a:p>
            <a:pPr defTabSz="1219170">
              <a:lnSpc>
                <a:spcPct val="150000"/>
              </a:lnSpc>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grpSp>
        <p:nvGrpSpPr>
          <p:cNvPr id="39" name="组合 38">
            <a:extLst>
              <a:ext uri="{FF2B5EF4-FFF2-40B4-BE49-F238E27FC236}">
                <a16:creationId xmlns:a16="http://schemas.microsoft.com/office/drawing/2014/main" id="{2DF45A34-0247-4AD3-9CB5-4CA3AD9C548D}"/>
              </a:ext>
            </a:extLst>
          </p:cNvPr>
          <p:cNvGrpSpPr/>
          <p:nvPr/>
        </p:nvGrpSpPr>
        <p:grpSpPr>
          <a:xfrm>
            <a:off x="1475024" y="3291142"/>
            <a:ext cx="10049585" cy="921585"/>
            <a:chOff x="2771800" y="1578188"/>
            <a:chExt cx="8251610" cy="760726"/>
          </a:xfrm>
        </p:grpSpPr>
        <p:sp>
          <p:nvSpPr>
            <p:cNvPr id="40" name="圆角矩形 14">
              <a:extLst>
                <a:ext uri="{FF2B5EF4-FFF2-40B4-BE49-F238E27FC236}">
                  <a16:creationId xmlns:a16="http://schemas.microsoft.com/office/drawing/2014/main" id="{7B48CBDC-C250-4424-BF22-8797A1D8527F}"/>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1" name="TextBox 14">
              <a:extLst>
                <a:ext uri="{FF2B5EF4-FFF2-40B4-BE49-F238E27FC236}">
                  <a16:creationId xmlns:a16="http://schemas.microsoft.com/office/drawing/2014/main" id="{7D406498-AD11-4EB3-973B-CAFB92FD2E69}"/>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01</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42" name="矩形 41">
              <a:extLst>
                <a:ext uri="{FF2B5EF4-FFF2-40B4-BE49-F238E27FC236}">
                  <a16:creationId xmlns:a16="http://schemas.microsoft.com/office/drawing/2014/main" id="{686A379C-C995-4D06-B528-3A3020A998C0}"/>
                </a:ext>
              </a:extLst>
            </p:cNvPr>
            <p:cNvSpPr/>
            <p:nvPr/>
          </p:nvSpPr>
          <p:spPr>
            <a:xfrm>
              <a:off x="4228024" y="1578188"/>
              <a:ext cx="6600825"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坚决维护以习近平同志为核心的中共中央权威和集中统一领导</a:t>
              </a:r>
            </a:p>
          </p:txBody>
        </p:sp>
      </p:grpSp>
      <p:grpSp>
        <p:nvGrpSpPr>
          <p:cNvPr id="43" name="组合 42">
            <a:extLst>
              <a:ext uri="{FF2B5EF4-FFF2-40B4-BE49-F238E27FC236}">
                <a16:creationId xmlns:a16="http://schemas.microsoft.com/office/drawing/2014/main" id="{74852CE0-9685-49C8-B59C-1ABC275F2823}"/>
              </a:ext>
            </a:extLst>
          </p:cNvPr>
          <p:cNvGrpSpPr/>
          <p:nvPr/>
        </p:nvGrpSpPr>
        <p:grpSpPr>
          <a:xfrm>
            <a:off x="1475024" y="4040176"/>
            <a:ext cx="10049585" cy="921585"/>
            <a:chOff x="2771800" y="1569670"/>
            <a:chExt cx="8251610" cy="760726"/>
          </a:xfrm>
        </p:grpSpPr>
        <p:sp>
          <p:nvSpPr>
            <p:cNvPr id="44" name="圆角矩形 18">
              <a:extLst>
                <a:ext uri="{FF2B5EF4-FFF2-40B4-BE49-F238E27FC236}">
                  <a16:creationId xmlns:a16="http://schemas.microsoft.com/office/drawing/2014/main" id="{8BE18ADD-9CDC-4A70-8856-95BBC49990D8}"/>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5" name="TextBox 14">
              <a:extLst>
                <a:ext uri="{FF2B5EF4-FFF2-40B4-BE49-F238E27FC236}">
                  <a16:creationId xmlns:a16="http://schemas.microsoft.com/office/drawing/2014/main" id="{16CFCF72-D767-41B3-B146-47D637690FA4}"/>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02</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46" name="矩形 45">
              <a:extLst>
                <a:ext uri="{FF2B5EF4-FFF2-40B4-BE49-F238E27FC236}">
                  <a16:creationId xmlns:a16="http://schemas.microsoft.com/office/drawing/2014/main" id="{56AE9882-790E-421D-8077-242DD19B0F3A}"/>
                </a:ext>
              </a:extLst>
            </p:cNvPr>
            <p:cNvSpPr/>
            <p:nvPr/>
          </p:nvSpPr>
          <p:spPr>
            <a:xfrm>
              <a:off x="4228023" y="1569670"/>
              <a:ext cx="6600826"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坚持和完善中国共产党领导的多党合作和政治协商制度</a:t>
              </a:r>
            </a:p>
          </p:txBody>
        </p:sp>
      </p:grpSp>
      <p:grpSp>
        <p:nvGrpSpPr>
          <p:cNvPr id="47" name="组合 46">
            <a:extLst>
              <a:ext uri="{FF2B5EF4-FFF2-40B4-BE49-F238E27FC236}">
                <a16:creationId xmlns:a16="http://schemas.microsoft.com/office/drawing/2014/main" id="{558AF436-0003-452E-AC8A-9CB2D738F32B}"/>
              </a:ext>
            </a:extLst>
          </p:cNvPr>
          <p:cNvGrpSpPr/>
          <p:nvPr/>
        </p:nvGrpSpPr>
        <p:grpSpPr>
          <a:xfrm>
            <a:off x="1475023" y="4784547"/>
            <a:ext cx="10150899" cy="921585"/>
            <a:chOff x="2771800" y="1570074"/>
            <a:chExt cx="8334797" cy="760726"/>
          </a:xfrm>
        </p:grpSpPr>
        <p:sp>
          <p:nvSpPr>
            <p:cNvPr id="48" name="圆角矩形 22">
              <a:extLst>
                <a:ext uri="{FF2B5EF4-FFF2-40B4-BE49-F238E27FC236}">
                  <a16:creationId xmlns:a16="http://schemas.microsoft.com/office/drawing/2014/main" id="{C3E66B71-AF7D-4053-822E-23AA7F62FF44}"/>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9" name="TextBox 14">
              <a:extLst>
                <a:ext uri="{FF2B5EF4-FFF2-40B4-BE49-F238E27FC236}">
                  <a16:creationId xmlns:a16="http://schemas.microsoft.com/office/drawing/2014/main" id="{E5340BEA-BD0F-498C-9F5E-642AD67CE25C}"/>
                </a:ext>
              </a:extLst>
            </p:cNvPr>
            <p:cNvSpPr txBox="1"/>
            <p:nvPr/>
          </p:nvSpPr>
          <p:spPr>
            <a:xfrm>
              <a:off x="2895411" y="1788619"/>
              <a:ext cx="393322" cy="338793"/>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03</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50" name="矩形 49">
              <a:extLst>
                <a:ext uri="{FF2B5EF4-FFF2-40B4-BE49-F238E27FC236}">
                  <a16:creationId xmlns:a16="http://schemas.microsoft.com/office/drawing/2014/main" id="{0A8F3D4F-ADDB-4757-A9F2-CB778F251D7F}"/>
                </a:ext>
              </a:extLst>
            </p:cNvPr>
            <p:cNvSpPr/>
            <p:nvPr/>
          </p:nvSpPr>
          <p:spPr>
            <a:xfrm>
              <a:off x="4229546" y="1570074"/>
              <a:ext cx="6877051"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坚持和运用好协商民主这一实现党的领导的重要方式</a:t>
              </a:r>
            </a:p>
          </p:txBody>
        </p:sp>
      </p:grpSp>
      <p:grpSp>
        <p:nvGrpSpPr>
          <p:cNvPr id="51" name="组合 50">
            <a:extLst>
              <a:ext uri="{FF2B5EF4-FFF2-40B4-BE49-F238E27FC236}">
                <a16:creationId xmlns:a16="http://schemas.microsoft.com/office/drawing/2014/main" id="{4ADD43C6-1C5A-4B90-A5C1-32EBAFA44EE1}"/>
              </a:ext>
            </a:extLst>
          </p:cNvPr>
          <p:cNvGrpSpPr/>
          <p:nvPr/>
        </p:nvGrpSpPr>
        <p:grpSpPr>
          <a:xfrm>
            <a:off x="1475025" y="5476137"/>
            <a:ext cx="10558321" cy="921585"/>
            <a:chOff x="2771800" y="1527656"/>
            <a:chExt cx="8669328" cy="760726"/>
          </a:xfrm>
        </p:grpSpPr>
        <p:sp>
          <p:nvSpPr>
            <p:cNvPr id="52" name="圆角矩形 26">
              <a:extLst>
                <a:ext uri="{FF2B5EF4-FFF2-40B4-BE49-F238E27FC236}">
                  <a16:creationId xmlns:a16="http://schemas.microsoft.com/office/drawing/2014/main" id="{5A958AB3-F963-42AD-B888-00CC193EF5F7}"/>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53" name="TextBox 14">
              <a:extLst>
                <a:ext uri="{FF2B5EF4-FFF2-40B4-BE49-F238E27FC236}">
                  <a16:creationId xmlns:a16="http://schemas.microsoft.com/office/drawing/2014/main" id="{11EEC798-DDB8-471A-BA4F-E443772A05F2}"/>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04</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54" name="矩形 53">
              <a:extLst>
                <a:ext uri="{FF2B5EF4-FFF2-40B4-BE49-F238E27FC236}">
                  <a16:creationId xmlns:a16="http://schemas.microsoft.com/office/drawing/2014/main" id="{B95C18FC-7684-4FC1-8E7D-C74934654E48}"/>
                </a:ext>
              </a:extLst>
            </p:cNvPr>
            <p:cNvSpPr/>
            <p:nvPr/>
          </p:nvSpPr>
          <p:spPr>
            <a:xfrm>
              <a:off x="4185668" y="1527656"/>
              <a:ext cx="7255460"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政协党组织团结带领广大委员坚定贯彻执行党的基本理论、基本路线、基本方略</a:t>
              </a:r>
            </a:p>
          </p:txBody>
        </p:sp>
      </p:grpSp>
      <p:sp>
        <p:nvSpPr>
          <p:cNvPr id="55" name="圆角矩形 29">
            <a:extLst>
              <a:ext uri="{FF2B5EF4-FFF2-40B4-BE49-F238E27FC236}">
                <a16:creationId xmlns:a16="http://schemas.microsoft.com/office/drawing/2014/main" id="{1ADC5390-1CED-417B-9C6F-26CE94635226}"/>
              </a:ext>
            </a:extLst>
          </p:cNvPr>
          <p:cNvSpPr/>
          <p:nvPr/>
        </p:nvSpPr>
        <p:spPr>
          <a:xfrm>
            <a:off x="2164269" y="356851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6" name="圆角矩形 30">
            <a:extLst>
              <a:ext uri="{FF2B5EF4-FFF2-40B4-BE49-F238E27FC236}">
                <a16:creationId xmlns:a16="http://schemas.microsoft.com/office/drawing/2014/main" id="{03EAF0AD-4A98-4A96-9CA9-CD8DD01FEB9E}"/>
              </a:ext>
            </a:extLst>
          </p:cNvPr>
          <p:cNvSpPr/>
          <p:nvPr/>
        </p:nvSpPr>
        <p:spPr>
          <a:xfrm>
            <a:off x="2164269" y="434967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7" name="圆角矩形 31">
            <a:extLst>
              <a:ext uri="{FF2B5EF4-FFF2-40B4-BE49-F238E27FC236}">
                <a16:creationId xmlns:a16="http://schemas.microsoft.com/office/drawing/2014/main" id="{EA188FC9-686D-4650-8929-8E7B0BDF0D4E}"/>
              </a:ext>
            </a:extLst>
          </p:cNvPr>
          <p:cNvSpPr/>
          <p:nvPr/>
        </p:nvSpPr>
        <p:spPr>
          <a:xfrm>
            <a:off x="2164269" y="5076615"/>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8" name="圆角矩形 32">
            <a:extLst>
              <a:ext uri="{FF2B5EF4-FFF2-40B4-BE49-F238E27FC236}">
                <a16:creationId xmlns:a16="http://schemas.microsoft.com/office/drawing/2014/main" id="{6EB84E94-1072-4805-9F48-030C18509E95}"/>
              </a:ext>
            </a:extLst>
          </p:cNvPr>
          <p:cNvSpPr/>
          <p:nvPr/>
        </p:nvSpPr>
        <p:spPr>
          <a:xfrm>
            <a:off x="2164269" y="5830896"/>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Tree>
    <p:extLst>
      <p:ext uri="{BB962C8B-B14F-4D97-AF65-F5344CB8AC3E}">
        <p14:creationId xmlns:p14="http://schemas.microsoft.com/office/powerpoint/2010/main" val="30668565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ppt_x</p:attrName>
                                        </p:attrNameLst>
                                      </p:cBhvr>
                                      <p:tavLst>
                                        <p:tav tm="0">
                                          <p:val>
                                            <p:strVal val="#ppt_x-#ppt_w*1.125000"/>
                                          </p:val>
                                        </p:tav>
                                        <p:tav tm="100000">
                                          <p:val>
                                            <p:strVal val="#ppt_x"/>
                                          </p:val>
                                        </p:tav>
                                      </p:tavLst>
                                    </p:anim>
                                    <p:animEffect transition="in" filter="wipe(right)">
                                      <p:cBhvr>
                                        <p:cTn id="16" dur="500"/>
                                        <p:tgtEl>
                                          <p:spTgt spid="31"/>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strVal val="#ppt_w*0.70"/>
                                          </p:val>
                                        </p:tav>
                                        <p:tav tm="100000">
                                          <p:val>
                                            <p:strVal val="#ppt_w"/>
                                          </p:val>
                                        </p:tav>
                                      </p:tavLst>
                                    </p:anim>
                                    <p:anim calcmode="lin" valueType="num">
                                      <p:cBhvr>
                                        <p:cTn id="21" dur="1000" fill="hold"/>
                                        <p:tgtEl>
                                          <p:spTgt spid="35"/>
                                        </p:tgtEl>
                                        <p:attrNameLst>
                                          <p:attrName>ppt_h</p:attrName>
                                        </p:attrNameLst>
                                      </p:cBhvr>
                                      <p:tavLst>
                                        <p:tav tm="0">
                                          <p:val>
                                            <p:strVal val="#ppt_h"/>
                                          </p:val>
                                        </p:tav>
                                        <p:tav tm="100000">
                                          <p:val>
                                            <p:strVal val="#ppt_h"/>
                                          </p:val>
                                        </p:tav>
                                      </p:tavLst>
                                    </p:anim>
                                    <p:animEffect transition="in" filter="fade">
                                      <p:cBhvr>
                                        <p:cTn id="22" dur="1000"/>
                                        <p:tgtEl>
                                          <p:spTgt spid="3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1000"/>
                                        <p:tgtEl>
                                          <p:spTgt spid="38"/>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1000"/>
                                        <p:tgtEl>
                                          <p:spTgt spid="55"/>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1000" fill="hold"/>
                                        <p:tgtEl>
                                          <p:spTgt spid="55"/>
                                        </p:tgtEl>
                                        <p:attrNameLst>
                                          <p:attrName>ppt_w</p:attrName>
                                        </p:attrNameLst>
                                      </p:cBhvr>
                                      <p:tavLst>
                                        <p:tav tm="0">
                                          <p:val>
                                            <p:fltVal val="0"/>
                                          </p:val>
                                        </p:tav>
                                        <p:tav tm="100000">
                                          <p:val>
                                            <p:strVal val="#ppt_w"/>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Effect transition="in" filter="fade">
                                      <p:cBhvr>
                                        <p:cTn id="35" dur="1000"/>
                                        <p:tgtEl>
                                          <p:spTgt spid="55"/>
                                        </p:tgtEl>
                                      </p:cBhvr>
                                    </p:animEffect>
                                  </p:childTnLst>
                                </p:cTn>
                              </p:par>
                              <p:par>
                                <p:cTn id="36" presetID="35" presetClass="path" presetSubtype="0" accel="50000" decel="50000" fill="hold" grpId="2" nodeType="withEffect">
                                  <p:stCondLst>
                                    <p:cond delay="0"/>
                                  </p:stCondLst>
                                  <p:childTnLst>
                                    <p:animMotion origin="layout" path="M 1.66667E-6 3.7037E-6 L -0.10452 3.7037E-6 " pathEditMode="relative" rAng="0" ptsTypes="AA">
                                      <p:cBhvr>
                                        <p:cTn id="37" dur="1000" spd="-100000" fill="hold"/>
                                        <p:tgtEl>
                                          <p:spTgt spid="55"/>
                                        </p:tgtEl>
                                        <p:attrNameLst>
                                          <p:attrName>ppt_x</p:attrName>
                                          <p:attrName>ppt_y</p:attrName>
                                        </p:attrNameLst>
                                      </p:cBhvr>
                                      <p:rCtr x="-5226" y="0"/>
                                    </p:animMotion>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1000"/>
                                        <p:tgtEl>
                                          <p:spTgt spid="39"/>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1000"/>
                                        <p:tgtEl>
                                          <p:spTgt spid="56"/>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1000" fill="hold"/>
                                        <p:tgtEl>
                                          <p:spTgt spid="56"/>
                                        </p:tgtEl>
                                        <p:attrNameLst>
                                          <p:attrName>ppt_w</p:attrName>
                                        </p:attrNameLst>
                                      </p:cBhvr>
                                      <p:tavLst>
                                        <p:tav tm="0">
                                          <p:val>
                                            <p:fltVal val="0"/>
                                          </p:val>
                                        </p:tav>
                                        <p:tav tm="100000">
                                          <p:val>
                                            <p:strVal val="#ppt_w"/>
                                          </p:val>
                                        </p:tav>
                                      </p:tavLst>
                                    </p:anim>
                                    <p:anim calcmode="lin" valueType="num">
                                      <p:cBhvr>
                                        <p:cTn id="49" dur="1000" fill="hold"/>
                                        <p:tgtEl>
                                          <p:spTgt spid="56"/>
                                        </p:tgtEl>
                                        <p:attrNameLst>
                                          <p:attrName>ppt_h</p:attrName>
                                        </p:attrNameLst>
                                      </p:cBhvr>
                                      <p:tavLst>
                                        <p:tav tm="0">
                                          <p:val>
                                            <p:fltVal val="0"/>
                                          </p:val>
                                        </p:tav>
                                        <p:tav tm="100000">
                                          <p:val>
                                            <p:strVal val="#ppt_h"/>
                                          </p:val>
                                        </p:tav>
                                      </p:tavLst>
                                    </p:anim>
                                    <p:animEffect transition="in" filter="fade">
                                      <p:cBhvr>
                                        <p:cTn id="50" dur="1000"/>
                                        <p:tgtEl>
                                          <p:spTgt spid="56"/>
                                        </p:tgtEl>
                                      </p:cBhvr>
                                    </p:animEffect>
                                  </p:childTnLst>
                                </p:cTn>
                              </p:par>
                              <p:par>
                                <p:cTn id="51" presetID="35" presetClass="path" presetSubtype="0" accel="50000" decel="50000" fill="hold" grpId="2" nodeType="withEffect">
                                  <p:stCondLst>
                                    <p:cond delay="0"/>
                                  </p:stCondLst>
                                  <p:childTnLst>
                                    <p:animMotion origin="layout" path="M 1.66667E-6 4.81481E-6 L -0.10452 4.81481E-6 " pathEditMode="relative" rAng="0" ptsTypes="AA">
                                      <p:cBhvr>
                                        <p:cTn id="52" dur="1000" spd="-100000" fill="hold"/>
                                        <p:tgtEl>
                                          <p:spTgt spid="56"/>
                                        </p:tgtEl>
                                        <p:attrNameLst>
                                          <p:attrName>ppt_x</p:attrName>
                                          <p:attrName>ppt_y</p:attrName>
                                        </p:attrNameLst>
                                      </p:cBhvr>
                                      <p:rCtr x="-5226" y="0"/>
                                    </p:animMotion>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1000"/>
                                        <p:tgtEl>
                                          <p:spTgt spid="43"/>
                                        </p:tgtEl>
                                      </p:cBhvr>
                                    </p:animEffect>
                                  </p:childTnLst>
                                </p:cTn>
                              </p:par>
                            </p:childTnLst>
                          </p:cTn>
                        </p:par>
                        <p:par>
                          <p:cTn id="57" fill="hold">
                            <p:stCondLst>
                              <p:cond delay="70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p:cTn id="63" dur="1000" fill="hold"/>
                                        <p:tgtEl>
                                          <p:spTgt spid="57"/>
                                        </p:tgtEl>
                                        <p:attrNameLst>
                                          <p:attrName>ppt_w</p:attrName>
                                        </p:attrNameLst>
                                      </p:cBhvr>
                                      <p:tavLst>
                                        <p:tav tm="0">
                                          <p:val>
                                            <p:fltVal val="0"/>
                                          </p:val>
                                        </p:tav>
                                        <p:tav tm="100000">
                                          <p:val>
                                            <p:strVal val="#ppt_w"/>
                                          </p:val>
                                        </p:tav>
                                      </p:tavLst>
                                    </p:anim>
                                    <p:anim calcmode="lin" valueType="num">
                                      <p:cBhvr>
                                        <p:cTn id="64" dur="1000" fill="hold"/>
                                        <p:tgtEl>
                                          <p:spTgt spid="57"/>
                                        </p:tgtEl>
                                        <p:attrNameLst>
                                          <p:attrName>ppt_h</p:attrName>
                                        </p:attrNameLst>
                                      </p:cBhvr>
                                      <p:tavLst>
                                        <p:tav tm="0">
                                          <p:val>
                                            <p:fltVal val="0"/>
                                          </p:val>
                                        </p:tav>
                                        <p:tav tm="100000">
                                          <p:val>
                                            <p:strVal val="#ppt_h"/>
                                          </p:val>
                                        </p:tav>
                                      </p:tavLst>
                                    </p:anim>
                                    <p:animEffect transition="in" filter="fade">
                                      <p:cBhvr>
                                        <p:cTn id="65" dur="1000"/>
                                        <p:tgtEl>
                                          <p:spTgt spid="57"/>
                                        </p:tgtEl>
                                      </p:cBhvr>
                                    </p:animEffect>
                                  </p:childTnLst>
                                </p:cTn>
                              </p:par>
                              <p:par>
                                <p:cTn id="66" presetID="35" presetClass="path" presetSubtype="0" accel="50000" decel="50000" fill="hold" grpId="2" nodeType="withEffect">
                                  <p:stCondLst>
                                    <p:cond delay="0"/>
                                  </p:stCondLst>
                                  <p:childTnLst>
                                    <p:animMotion origin="layout" path="M 1.66667E-6 6.17284E-7 L -0.10452 6.17284E-7 " pathEditMode="relative" rAng="0" ptsTypes="AA">
                                      <p:cBhvr>
                                        <p:cTn id="67" dur="1000" spd="-100000" fill="hold"/>
                                        <p:tgtEl>
                                          <p:spTgt spid="57"/>
                                        </p:tgtEl>
                                        <p:attrNameLst>
                                          <p:attrName>ppt_x</p:attrName>
                                          <p:attrName>ppt_y</p:attrName>
                                        </p:attrNameLst>
                                      </p:cBhvr>
                                      <p:rCtr x="-5226" y="0"/>
                                    </p:animMotion>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1000"/>
                                        <p:tgtEl>
                                          <p:spTgt spid="58"/>
                                        </p:tgtEl>
                                      </p:cBhvr>
                                    </p:animEffect>
                                  </p:childTnLst>
                                </p:cTn>
                              </p:par>
                              <p:par>
                                <p:cTn id="76" presetID="53" presetClass="entr" presetSubtype="16" fill="hold" grpId="1" nodeType="with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p:cTn id="78" dur="1000" fill="hold"/>
                                        <p:tgtEl>
                                          <p:spTgt spid="58"/>
                                        </p:tgtEl>
                                        <p:attrNameLst>
                                          <p:attrName>ppt_w</p:attrName>
                                        </p:attrNameLst>
                                      </p:cBhvr>
                                      <p:tavLst>
                                        <p:tav tm="0">
                                          <p:val>
                                            <p:fltVal val="0"/>
                                          </p:val>
                                        </p:tav>
                                        <p:tav tm="100000">
                                          <p:val>
                                            <p:strVal val="#ppt_w"/>
                                          </p:val>
                                        </p:tav>
                                      </p:tavLst>
                                    </p:anim>
                                    <p:anim calcmode="lin" valueType="num">
                                      <p:cBhvr>
                                        <p:cTn id="79" dur="1000" fill="hold"/>
                                        <p:tgtEl>
                                          <p:spTgt spid="58"/>
                                        </p:tgtEl>
                                        <p:attrNameLst>
                                          <p:attrName>ppt_h</p:attrName>
                                        </p:attrNameLst>
                                      </p:cBhvr>
                                      <p:tavLst>
                                        <p:tav tm="0">
                                          <p:val>
                                            <p:fltVal val="0"/>
                                          </p:val>
                                        </p:tav>
                                        <p:tav tm="100000">
                                          <p:val>
                                            <p:strVal val="#ppt_h"/>
                                          </p:val>
                                        </p:tav>
                                      </p:tavLst>
                                    </p:anim>
                                    <p:animEffect transition="in" filter="fade">
                                      <p:cBhvr>
                                        <p:cTn id="80" dur="1000"/>
                                        <p:tgtEl>
                                          <p:spTgt spid="58"/>
                                        </p:tgtEl>
                                      </p:cBhvr>
                                    </p:animEffect>
                                  </p:childTnLst>
                                </p:cTn>
                              </p:par>
                              <p:par>
                                <p:cTn id="81" presetID="35" presetClass="path" presetSubtype="0" accel="50000" decel="50000" fill="hold" grpId="2" nodeType="withEffect">
                                  <p:stCondLst>
                                    <p:cond delay="0"/>
                                  </p:stCondLst>
                                  <p:childTnLst>
                                    <p:animMotion origin="layout" path="M 1.66667E-6 -4.5679E-6 L -0.10452 -4.5679E-6 " pathEditMode="relative" rAng="0" ptsTypes="AA">
                                      <p:cBhvr>
                                        <p:cTn id="82" dur="1000" spd="-100000" fill="hold"/>
                                        <p:tgtEl>
                                          <p:spTgt spid="58"/>
                                        </p:tgtEl>
                                        <p:attrNameLst>
                                          <p:attrName>ppt_x</p:attrName>
                                          <p:attrName>ppt_y</p:attrName>
                                        </p:attrNameLst>
                                      </p:cBhvr>
                                      <p:rCtr x="-5226" y="0"/>
                                    </p:animMotion>
                                  </p:childTnLst>
                                </p:cTn>
                              </p:par>
                            </p:childTnLst>
                          </p:cTn>
                        </p:par>
                        <p:par>
                          <p:cTn id="83" fill="hold">
                            <p:stCondLst>
                              <p:cond delay="10000"/>
                            </p:stCondLst>
                            <p:childTnLst>
                              <p:par>
                                <p:cTn id="84" presetID="22" presetClass="entr" presetSubtype="8"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wipe(left)">
                                      <p:cBhvr>
                                        <p:cTn id="8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A22D1952-F955-4F4C-8EB1-71F7AB3FF3D2}"/>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FAB6ABD0-6A63-4057-9D5B-C7F68E5A6D1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4AEB8D4-528F-4B80-BF24-64789120263D}"/>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981B402F-2320-44C1-B26D-65D884FEDED9}"/>
                </a:ext>
              </a:extLst>
            </p:cNvPr>
            <p:cNvSpPr txBox="1"/>
            <p:nvPr/>
          </p:nvSpPr>
          <p:spPr>
            <a:xfrm>
              <a:off x="5888236" y="2470132"/>
              <a:ext cx="372210" cy="638209"/>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B0A9FA7D-4E0A-46E1-B63F-1065B0379E64}"/>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66CA19DF-6EAC-48E0-B1FC-B06D0C65EBF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02F50AD9-B91A-408D-9D58-41C46A81C7D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0" name="TextBox 43">
            <a:extLst>
              <a:ext uri="{FF2B5EF4-FFF2-40B4-BE49-F238E27FC236}">
                <a16:creationId xmlns:a16="http://schemas.microsoft.com/office/drawing/2014/main" id="{4DD42590-5C7E-47D6-85F5-2F3D4F8E2D99}"/>
              </a:ext>
            </a:extLst>
          </p:cNvPr>
          <p:cNvSpPr txBox="1"/>
          <p:nvPr/>
        </p:nvSpPr>
        <p:spPr>
          <a:xfrm>
            <a:off x="1822282" y="2386837"/>
            <a:ext cx="9632527" cy="787523"/>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sp>
        <p:nvSpPr>
          <p:cNvPr id="11" name="圆角矩形 33">
            <a:extLst>
              <a:ext uri="{FF2B5EF4-FFF2-40B4-BE49-F238E27FC236}">
                <a16:creationId xmlns:a16="http://schemas.microsoft.com/office/drawing/2014/main" id="{2B6506BD-C6FB-4E37-BC53-AE97F3339DAB}"/>
              </a:ext>
            </a:extLst>
          </p:cNvPr>
          <p:cNvSpPr/>
          <p:nvPr/>
        </p:nvSpPr>
        <p:spPr>
          <a:xfrm>
            <a:off x="1822282" y="3422331"/>
            <a:ext cx="9632527" cy="2673669"/>
          </a:xfrm>
          <a:prstGeom prst="roundRect">
            <a:avLst>
              <a:gd name="adj" fmla="val 4067"/>
            </a:avLst>
          </a:prstGeom>
          <a:noFill/>
          <a:ln w="12700" cap="flat" cmpd="sng" algn="ctr">
            <a:solidFill>
              <a:srgbClr val="C7000B"/>
            </a:solidFill>
            <a:prstDash val="solid"/>
            <a:miter lim="800000"/>
          </a:ln>
          <a:effectLst/>
        </p:spPr>
        <p:txBody>
          <a:bodyPr rtlCol="0" anchor="ctr"/>
          <a:lstStyle/>
          <a:p>
            <a:pPr algn="ctr" defTabSz="1219170">
              <a:defRPr/>
            </a:pPr>
            <a:endParaRPr lang="zh-CN" altLang="en-US" sz="2400" kern="0">
              <a:solidFill>
                <a:srgbClr val="C00000"/>
              </a:solidFill>
              <a:latin typeface="Arial"/>
              <a:ea typeface="微软雅黑"/>
            </a:endParaRPr>
          </a:p>
        </p:txBody>
      </p:sp>
      <p:sp>
        <p:nvSpPr>
          <p:cNvPr id="12" name="矩形 11">
            <a:extLst>
              <a:ext uri="{FF2B5EF4-FFF2-40B4-BE49-F238E27FC236}">
                <a16:creationId xmlns:a16="http://schemas.microsoft.com/office/drawing/2014/main" id="{E5C8FD79-AF45-4EEC-91BE-7B71A2E55A68}"/>
              </a:ext>
            </a:extLst>
          </p:cNvPr>
          <p:cNvSpPr/>
          <p:nvPr/>
        </p:nvSpPr>
        <p:spPr>
          <a:xfrm>
            <a:off x="1989851" y="3548578"/>
            <a:ext cx="9297387" cy="2390911"/>
          </a:xfrm>
          <a:prstGeom prst="rect">
            <a:avLst/>
          </a:prstGeom>
        </p:spPr>
        <p:txBody>
          <a:bodyPr wrap="square">
            <a:spAutoFit/>
          </a:bodyPr>
          <a:lstStyle/>
          <a:p>
            <a:pPr defTabSz="1219170">
              <a:lnSpc>
                <a:spcPct val="200000"/>
              </a:lnSpc>
            </a:pPr>
            <a:r>
              <a:rPr lang="zh-CN" altLang="en-US" sz="1867" dirty="0">
                <a:solidFill>
                  <a:srgbClr val="C00000"/>
                </a:solidFill>
                <a:latin typeface="微软雅黑" pitchFamily="34" charset="-122"/>
                <a:ea typeface="微软雅黑"/>
                <a:sym typeface="Gill Sans" charset="0"/>
              </a:rPr>
              <a:t>要发挥政协党组及机关党组、专门委员会分党组把方向、管大局、保落实的重要作用，形成上下贯通的组织体系和工作机制，把党的主张通过民主程序转化为政协组织的决定，做到</a:t>
            </a:r>
            <a:r>
              <a:rPr lang="zh-CN" altLang="en-US" sz="1867" b="1" dirty="0">
                <a:solidFill>
                  <a:srgbClr val="C00000"/>
                </a:solidFill>
                <a:latin typeface="微软雅黑" pitchFamily="34" charset="-122"/>
                <a:ea typeface="微软雅黑"/>
                <a:sym typeface="Gill Sans" charset="0"/>
              </a:rPr>
              <a:t>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28948265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animBg="1"/>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733E088-AE16-4F56-AECD-57C0208E440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2A5D3EDD-BFDA-40E5-B87F-312A24FD7F04}"/>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433A1837-D6DF-4AD2-8D22-A7B02FCC5A66}"/>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85A3A8DE-3722-4DB6-B1F5-C35027DA4C23}"/>
                </a:ext>
              </a:extLst>
            </p:cNvPr>
            <p:cNvSpPr txBox="1"/>
            <p:nvPr/>
          </p:nvSpPr>
          <p:spPr>
            <a:xfrm>
              <a:off x="5833028" y="2470132"/>
              <a:ext cx="482626"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坚持人民政协性质定位。这是人民政协工作的基石。</a:t>
              </a:r>
            </a:p>
          </p:txBody>
        </p:sp>
      </p:grpSp>
      <p:sp>
        <p:nvSpPr>
          <p:cNvPr id="10" name="TextBox 43">
            <a:extLst>
              <a:ext uri="{FF2B5EF4-FFF2-40B4-BE49-F238E27FC236}">
                <a16:creationId xmlns:a16="http://schemas.microsoft.com/office/drawing/2014/main" id="{741737F6-168E-460B-93F0-71DC41D9BB2B}"/>
              </a:ext>
            </a:extLst>
          </p:cNvPr>
          <p:cNvSpPr txBox="1"/>
          <p:nvPr/>
        </p:nvSpPr>
        <p:spPr>
          <a:xfrm>
            <a:off x="1822282" y="2386837"/>
            <a:ext cx="9632527" cy="787523"/>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人民政协作为统一战线的组织、多党合作和政治协商的重要机构、人民民主的重要实现形式，是国家治理体系的重要组成部分，是具有中国特色的制度安排。</a:t>
            </a:r>
          </a:p>
        </p:txBody>
      </p:sp>
      <p:sp>
        <p:nvSpPr>
          <p:cNvPr id="11" name="íṣlîḑè">
            <a:extLst>
              <a:ext uri="{FF2B5EF4-FFF2-40B4-BE49-F238E27FC236}">
                <a16:creationId xmlns:a16="http://schemas.microsoft.com/office/drawing/2014/main" id="{B5330119-A342-4933-8F4F-AF817D7A7F1C}"/>
              </a:ext>
            </a:extLst>
          </p:cNvPr>
          <p:cNvSpPr/>
          <p:nvPr/>
        </p:nvSpPr>
        <p:spPr bwMode="auto">
          <a:xfrm>
            <a:off x="1371978" y="3430072"/>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2" name="ïśļíde">
            <a:extLst>
              <a:ext uri="{FF2B5EF4-FFF2-40B4-BE49-F238E27FC236}">
                <a16:creationId xmlns:a16="http://schemas.microsoft.com/office/drawing/2014/main" id="{14CB0A08-1C5F-4D89-BBC9-50C4921BACA1}"/>
              </a:ext>
            </a:extLst>
          </p:cNvPr>
          <p:cNvSpPr/>
          <p:nvPr/>
        </p:nvSpPr>
        <p:spPr bwMode="auto">
          <a:xfrm>
            <a:off x="1357863" y="4479309"/>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3" name="文本框 12">
            <a:extLst>
              <a:ext uri="{FF2B5EF4-FFF2-40B4-BE49-F238E27FC236}">
                <a16:creationId xmlns:a16="http://schemas.microsoft.com/office/drawing/2014/main" id="{1177CA91-7455-4DF5-9B89-5674F1FB0319}"/>
              </a:ext>
            </a:extLst>
          </p:cNvPr>
          <p:cNvSpPr txBox="1"/>
          <p:nvPr/>
        </p:nvSpPr>
        <p:spPr>
          <a:xfrm>
            <a:off x="2085177" y="3272816"/>
            <a:ext cx="8971844"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lang="zh-CN" altLang="en-US" sz="1600" dirty="0">
              <a:solidFill>
                <a:srgbClr val="C00000"/>
              </a:solidFill>
              <a:latin typeface="微软雅黑" pitchFamily="34" charset="-122"/>
              <a:ea typeface="微软雅黑"/>
              <a:sym typeface="Gill Sans" charset="0"/>
            </a:endParaRPr>
          </a:p>
        </p:txBody>
      </p:sp>
      <p:sp>
        <p:nvSpPr>
          <p:cNvPr id="14" name="文本框 13">
            <a:extLst>
              <a:ext uri="{FF2B5EF4-FFF2-40B4-BE49-F238E27FC236}">
                <a16:creationId xmlns:a16="http://schemas.microsoft.com/office/drawing/2014/main" id="{5FBDB6E1-0C86-4932-9BF3-A8D1F07FAD10}"/>
              </a:ext>
            </a:extLst>
          </p:cNvPr>
          <p:cNvSpPr txBox="1"/>
          <p:nvPr/>
        </p:nvSpPr>
        <p:spPr>
          <a:xfrm>
            <a:off x="2035089" y="4310552"/>
            <a:ext cx="9021932"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endParaRPr lang="zh-CN" altLang="en-US" sz="1600" dirty="0">
              <a:solidFill>
                <a:srgbClr val="C00000"/>
              </a:solidFill>
              <a:latin typeface="微软雅黑" pitchFamily="34" charset="-122"/>
              <a:ea typeface="微软雅黑"/>
              <a:sym typeface="Gill Sans" charset="0"/>
            </a:endParaRPr>
          </a:p>
        </p:txBody>
      </p:sp>
      <p:sp>
        <p:nvSpPr>
          <p:cNvPr id="15" name="ïśļíde">
            <a:extLst>
              <a:ext uri="{FF2B5EF4-FFF2-40B4-BE49-F238E27FC236}">
                <a16:creationId xmlns:a16="http://schemas.microsoft.com/office/drawing/2014/main" id="{321C5D78-E0A1-4A9A-84A7-8563807051E7}"/>
              </a:ext>
            </a:extLst>
          </p:cNvPr>
          <p:cNvSpPr/>
          <p:nvPr/>
        </p:nvSpPr>
        <p:spPr bwMode="auto">
          <a:xfrm>
            <a:off x="1357863" y="5467240"/>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6" name="文本框 15">
            <a:extLst>
              <a:ext uri="{FF2B5EF4-FFF2-40B4-BE49-F238E27FC236}">
                <a16:creationId xmlns:a16="http://schemas.microsoft.com/office/drawing/2014/main" id="{420FE2EB-6205-4CF3-934F-6A1D1B0D0592}"/>
              </a:ext>
            </a:extLst>
          </p:cNvPr>
          <p:cNvSpPr txBox="1"/>
          <p:nvPr/>
        </p:nvSpPr>
        <p:spPr>
          <a:xfrm>
            <a:off x="2035089" y="5320220"/>
            <a:ext cx="9154279"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endParaRPr lang="zh-CN" altLang="en-US" sz="1600" dirty="0">
              <a:solidFill>
                <a:srgbClr val="C00000"/>
              </a:solidFill>
              <a:latin typeface="微软雅黑" pitchFamily="34" charset="-122"/>
              <a:ea typeface="微软雅黑"/>
              <a:sym typeface="Gill Sans" charset="0"/>
            </a:endParaRPr>
          </a:p>
        </p:txBody>
      </p:sp>
    </p:spTree>
    <p:extLst>
      <p:ext uri="{BB962C8B-B14F-4D97-AF65-F5344CB8AC3E}">
        <p14:creationId xmlns:p14="http://schemas.microsoft.com/office/powerpoint/2010/main" val="5349354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3" grpId="0"/>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1FFCD356-5DDC-4821-A5C9-D86665041854}"/>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EDF95907-3EB8-4303-9E19-4DD3181B5472}"/>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8111A6CF-AB1D-4F75-8053-AADEE7CC8E1F}"/>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AD086563-6CA4-497A-96A7-05AFA99AB475}"/>
                </a:ext>
              </a:extLst>
            </p:cNvPr>
            <p:cNvSpPr txBox="1"/>
            <p:nvPr/>
          </p:nvSpPr>
          <p:spPr>
            <a:xfrm>
              <a:off x="5828575" y="2470132"/>
              <a:ext cx="491532"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71EF901E-6045-4076-8FAD-A8AB0B128943}"/>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F1D4492-BFA0-458E-A2E9-BAFAB31AA4D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58F40F6E-575F-44E9-AC8A-47A7056B9C21}"/>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坚持围绕中心、服务大局。这是人民政协履行职能的基本遵循。</a:t>
              </a:r>
            </a:p>
          </p:txBody>
        </p:sp>
      </p:grpSp>
      <p:sp>
        <p:nvSpPr>
          <p:cNvPr id="10" name="TextBox 43">
            <a:extLst>
              <a:ext uri="{FF2B5EF4-FFF2-40B4-BE49-F238E27FC236}">
                <a16:creationId xmlns:a16="http://schemas.microsoft.com/office/drawing/2014/main" id="{B59AE16B-AC15-4AAD-A777-5091D597B563}"/>
              </a:ext>
            </a:extLst>
          </p:cNvPr>
          <p:cNvSpPr txBox="1"/>
          <p:nvPr/>
        </p:nvSpPr>
        <p:spPr>
          <a:xfrm>
            <a:off x="1822283" y="2386837"/>
            <a:ext cx="9063942" cy="3367397"/>
          </a:xfrm>
          <a:prstGeom prst="rect">
            <a:avLst/>
          </a:prstGeom>
          <a:noFill/>
        </p:spPr>
        <p:txBody>
          <a:bodyPr wrap="square" rtlCol="0">
            <a:spAutoFit/>
          </a:bodyPr>
          <a:lstStyle/>
          <a:p>
            <a:pPr defTabSz="1219170">
              <a:lnSpc>
                <a:spcPct val="150000"/>
              </a:lnSpc>
            </a:pPr>
            <a:r>
              <a:rPr lang="zh-CN" altLang="en-US" b="1" dirty="0">
                <a:solidFill>
                  <a:srgbClr val="C00000"/>
                </a:solidFill>
                <a:latin typeface="微软雅黑" pitchFamily="34" charset="-122"/>
                <a:ea typeface="微软雅黑"/>
                <a:sym typeface="Gill Sans" charset="0"/>
              </a:rPr>
              <a:t>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要坚持以人民为中心，坚持人民政协为人民，把更好满足人民日益增长的美好生活需要作为政协全部工作的出发点和落脚点，更加深入更为经常地关注民计民生，努力让人民群众感到政协离自己很近、政协委员就在身边。</a:t>
            </a:r>
          </a:p>
        </p:txBody>
      </p:sp>
    </p:spTree>
    <p:extLst>
      <p:ext uri="{BB962C8B-B14F-4D97-AF65-F5344CB8AC3E}">
        <p14:creationId xmlns:p14="http://schemas.microsoft.com/office/powerpoint/2010/main" val="8286258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A6D5E15-A49A-4C1B-90C2-37C00DBDAFE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0ADDEAC4-9EB2-440E-BF3E-D1E4A8E45A3F}"/>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8B45189-6B90-494C-983F-D2D8A8B6FE70}"/>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174BAC8E-8E5A-447F-997A-AC32BB0335C2}"/>
                </a:ext>
              </a:extLst>
            </p:cNvPr>
            <p:cNvSpPr txBox="1"/>
            <p:nvPr/>
          </p:nvSpPr>
          <p:spPr>
            <a:xfrm>
              <a:off x="5829466" y="2470132"/>
              <a:ext cx="489750"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04</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574AAF42-F19A-47EF-8EBA-8A0C10E5713A}"/>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6D61A6C-476E-43C1-8CA2-031E5914120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89652EF1-566C-4CE1-B0F0-246DDE9D21EB}"/>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坚持团结和民主两大主题。这是人民政协组织的本质要求和标志性特征</a:t>
              </a:r>
            </a:p>
          </p:txBody>
        </p:sp>
      </p:grpSp>
      <p:sp>
        <p:nvSpPr>
          <p:cNvPr id="10" name="TextBox 43">
            <a:extLst>
              <a:ext uri="{FF2B5EF4-FFF2-40B4-BE49-F238E27FC236}">
                <a16:creationId xmlns:a16="http://schemas.microsoft.com/office/drawing/2014/main" id="{ECE50AA0-6554-4B6A-8C0F-FF0472940989}"/>
              </a:ext>
            </a:extLst>
          </p:cNvPr>
          <p:cNvSpPr txBox="1"/>
          <p:nvPr/>
        </p:nvSpPr>
        <p:spPr>
          <a:xfrm>
            <a:off x="1588365" y="2448392"/>
            <a:ext cx="10100360" cy="523348"/>
          </a:xfrm>
          <a:prstGeom prst="rect">
            <a:avLst/>
          </a:prstGeom>
          <a:noFill/>
        </p:spPr>
        <p:txBody>
          <a:bodyPr wrap="square" rtlCol="0">
            <a:spAutoFit/>
          </a:bodyPr>
          <a:lstStyle/>
          <a:p>
            <a:pP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在人民政协，团结是方向、是目的，民主既是目的、也是手段，团结就是力量，民主才有活力。</a:t>
            </a:r>
          </a:p>
        </p:txBody>
      </p:sp>
      <p:sp>
        <p:nvSpPr>
          <p:cNvPr id="11" name="ïšļïḓé">
            <a:extLst>
              <a:ext uri="{FF2B5EF4-FFF2-40B4-BE49-F238E27FC236}">
                <a16:creationId xmlns:a16="http://schemas.microsoft.com/office/drawing/2014/main" id="{62EA0C9E-F213-460B-B5C0-EE86546CD3C5}"/>
              </a:ext>
            </a:extLst>
          </p:cNvPr>
          <p:cNvSpPr>
            <a:spLocks/>
          </p:cNvSpPr>
          <p:nvPr/>
        </p:nvSpPr>
        <p:spPr bwMode="auto">
          <a:xfrm>
            <a:off x="4554438" y="3587552"/>
            <a:ext cx="2981527" cy="3257328"/>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2" name="í$1ïďe">
            <a:extLst>
              <a:ext uri="{FF2B5EF4-FFF2-40B4-BE49-F238E27FC236}">
                <a16:creationId xmlns:a16="http://schemas.microsoft.com/office/drawing/2014/main" id="{C30FCCA1-9FAA-4E94-9BBC-2DF4BFDB3AFF}"/>
              </a:ext>
            </a:extLst>
          </p:cNvPr>
          <p:cNvSpPr>
            <a:spLocks/>
          </p:cNvSpPr>
          <p:nvPr/>
        </p:nvSpPr>
        <p:spPr bwMode="auto">
          <a:xfrm>
            <a:off x="6966935" y="4497544"/>
            <a:ext cx="1378245" cy="2347337"/>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3" name="îṧ1îḍé">
            <a:extLst>
              <a:ext uri="{FF2B5EF4-FFF2-40B4-BE49-F238E27FC236}">
                <a16:creationId xmlns:a16="http://schemas.microsoft.com/office/drawing/2014/main" id="{2958949F-2C44-490D-B750-A266C9F3F7CA}"/>
              </a:ext>
            </a:extLst>
          </p:cNvPr>
          <p:cNvSpPr>
            <a:spLocks/>
          </p:cNvSpPr>
          <p:nvPr/>
        </p:nvSpPr>
        <p:spPr bwMode="auto">
          <a:xfrm flipH="1">
            <a:off x="3745219" y="4497544"/>
            <a:ext cx="1378245" cy="2347337"/>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4" name="íṩļîḓè">
            <a:extLst>
              <a:ext uri="{FF2B5EF4-FFF2-40B4-BE49-F238E27FC236}">
                <a16:creationId xmlns:a16="http://schemas.microsoft.com/office/drawing/2014/main" id="{EDB74D6D-5B44-41C5-A5D9-5DFAC7BA8789}"/>
              </a:ext>
            </a:extLst>
          </p:cNvPr>
          <p:cNvSpPr>
            <a:spLocks/>
          </p:cNvSpPr>
          <p:nvPr/>
        </p:nvSpPr>
        <p:spPr bwMode="auto">
          <a:xfrm>
            <a:off x="7920115" y="4887755"/>
            <a:ext cx="1149421" cy="1957125"/>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5" name="îSľiḓè">
            <a:extLst>
              <a:ext uri="{FF2B5EF4-FFF2-40B4-BE49-F238E27FC236}">
                <a16:creationId xmlns:a16="http://schemas.microsoft.com/office/drawing/2014/main" id="{CBC55054-4660-4FBB-8375-6BFB8B61FF00}"/>
              </a:ext>
            </a:extLst>
          </p:cNvPr>
          <p:cNvSpPr>
            <a:spLocks/>
          </p:cNvSpPr>
          <p:nvPr/>
        </p:nvSpPr>
        <p:spPr bwMode="auto">
          <a:xfrm flipH="1">
            <a:off x="3020864" y="4887755"/>
            <a:ext cx="1149421" cy="1957125"/>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6" name="TextBox 43">
            <a:extLst>
              <a:ext uri="{FF2B5EF4-FFF2-40B4-BE49-F238E27FC236}">
                <a16:creationId xmlns:a16="http://schemas.microsoft.com/office/drawing/2014/main" id="{C08A22D3-21A4-4DDE-91B9-3F4F510758B4}"/>
              </a:ext>
            </a:extLst>
          </p:cNvPr>
          <p:cNvSpPr txBox="1"/>
          <p:nvPr/>
        </p:nvSpPr>
        <p:spPr>
          <a:xfrm>
            <a:off x="912477" y="3376691"/>
            <a:ext cx="4277635" cy="1117935"/>
          </a:xfrm>
          <a:prstGeom prst="rect">
            <a:avLst/>
          </a:prstGeom>
          <a:noFill/>
        </p:spPr>
        <p:txBody>
          <a:bodyPr wrap="square" rtlCol="0">
            <a:spAutoFit/>
          </a:bodyPr>
          <a:lstStyle/>
          <a:p>
            <a:pPr algn="r" defTabSz="1219170" fontAlgn="base">
              <a:spcBef>
                <a:spcPct val="0"/>
              </a:spcBef>
              <a:spcAft>
                <a:spcPct val="0"/>
              </a:spcAft>
              <a:defRPr/>
            </a:pPr>
            <a:r>
              <a:rPr lang="zh-CN" altLang="en-US" sz="1333" b="1" kern="0" dirty="0">
                <a:solidFill>
                  <a:srgbClr val="C00000"/>
                </a:solidFill>
                <a:latin typeface="微软雅黑" pitchFamily="34" charset="-122"/>
                <a:ea typeface="微软雅黑"/>
                <a:cs typeface="Clear Sans" panose="020B0503030202020304" pitchFamily="34" charset="0"/>
              </a:rPr>
              <a:t>要高举爱国主义、社会主义旗帜</a:t>
            </a:r>
            <a:r>
              <a:rPr lang="zh-CN" altLang="en-US" sz="1333" kern="0" dirty="0">
                <a:solidFill>
                  <a:srgbClr val="C00000"/>
                </a:solidFill>
                <a:latin typeface="微软雅黑" pitchFamily="34" charset="-122"/>
                <a:ea typeface="微软雅黑"/>
                <a:cs typeface="Clear Sans" panose="020B0503030202020304" pitchFamily="34" charset="0"/>
              </a:rPr>
              <a:t>，</a:t>
            </a:r>
            <a:r>
              <a:rPr lang="zh-CN" altLang="en-US" sz="1333" b="1" kern="0" dirty="0">
                <a:solidFill>
                  <a:srgbClr val="C00000"/>
                </a:solidFill>
                <a:latin typeface="微软雅黑" pitchFamily="34" charset="-122"/>
                <a:ea typeface="微软雅黑"/>
                <a:cs typeface="Clear Sans" panose="020B0503030202020304" pitchFamily="34" charset="0"/>
              </a:rPr>
              <a:t>坚持大团结大联合，</a:t>
            </a:r>
            <a:r>
              <a:rPr lang="zh-CN" altLang="en-US" sz="1333"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7" name="TextBox 43">
            <a:extLst>
              <a:ext uri="{FF2B5EF4-FFF2-40B4-BE49-F238E27FC236}">
                <a16:creationId xmlns:a16="http://schemas.microsoft.com/office/drawing/2014/main" id="{A07AD333-1FD6-47D1-9A53-0DE4E4503A4F}"/>
              </a:ext>
            </a:extLst>
          </p:cNvPr>
          <p:cNvSpPr txBox="1"/>
          <p:nvPr/>
        </p:nvSpPr>
        <p:spPr>
          <a:xfrm>
            <a:off x="895737" y="4917057"/>
            <a:ext cx="2657405" cy="769634"/>
          </a:xfrm>
          <a:prstGeom prst="rect">
            <a:avLst/>
          </a:prstGeom>
          <a:noFill/>
        </p:spPr>
        <p:txBody>
          <a:bodyPr wrap="square" rtlCol="0">
            <a:spAutoFit/>
          </a:bodyPr>
          <a:lstStyle/>
          <a:p>
            <a:pPr algn="r" defTabSz="1219170" fontAlgn="base">
              <a:spcBef>
                <a:spcPct val="0"/>
              </a:spcBef>
              <a:spcAft>
                <a:spcPct val="0"/>
              </a:spcAft>
              <a:defRPr/>
            </a:pPr>
            <a:r>
              <a:rPr lang="zh-CN" altLang="en-US" sz="1467" b="1" kern="0" dirty="0">
                <a:solidFill>
                  <a:srgbClr val="C00000"/>
                </a:solidFill>
                <a:latin typeface="微软雅黑" pitchFamily="34" charset="-122"/>
                <a:ea typeface="微软雅黑"/>
                <a:cs typeface="Clear Sans" panose="020B0503030202020304" pitchFamily="34" charset="0"/>
              </a:rPr>
              <a:t>要不忘老朋友，结交新朋友，</a:t>
            </a:r>
            <a:r>
              <a:rPr lang="zh-CN" altLang="en-US" sz="1467"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多交挚友和诤友，把更多的人团结在中国共产党周围。</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8" name="TextBox 43">
            <a:extLst>
              <a:ext uri="{FF2B5EF4-FFF2-40B4-BE49-F238E27FC236}">
                <a16:creationId xmlns:a16="http://schemas.microsoft.com/office/drawing/2014/main" id="{5CD8C55B-DBB2-4356-A607-3FA59672B394}"/>
              </a:ext>
            </a:extLst>
          </p:cNvPr>
          <p:cNvSpPr txBox="1"/>
          <p:nvPr/>
        </p:nvSpPr>
        <p:spPr>
          <a:xfrm>
            <a:off x="6966935" y="3000256"/>
            <a:ext cx="4811274" cy="1477328"/>
          </a:xfrm>
          <a:prstGeom prst="rect">
            <a:avLst/>
          </a:prstGeom>
          <a:noFill/>
        </p:spPr>
        <p:txBody>
          <a:bodyPr wrap="square" rtlCol="0">
            <a:spAutoFit/>
          </a:bodyPr>
          <a:lstStyle/>
          <a:p>
            <a:pPr defTabSz="1219170">
              <a:lnSpc>
                <a:spcPct val="150000"/>
              </a:lnSpc>
            </a:pPr>
            <a:r>
              <a:rPr lang="zh-CN" altLang="en-US" sz="1200" b="1" dirty="0">
                <a:solidFill>
                  <a:srgbClr val="C00000"/>
                </a:solidFill>
                <a:latin typeface="微软雅黑" pitchFamily="34" charset="-122"/>
                <a:ea typeface="微软雅黑"/>
                <a:sym typeface="Gill Sans" charset="0"/>
              </a:rPr>
              <a:t>要充分发挥人民政协作为社会主义协商民主的重要渠道和专门协商机构作用</a:t>
            </a:r>
            <a:r>
              <a:rPr lang="zh-CN" altLang="en-US" sz="1200" dirty="0">
                <a:solidFill>
                  <a:srgbClr val="C00000"/>
                </a:soli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把协商民主贯穿履行职能全过程，坚持协商就要真协商，坚持商以求同，弘扬民主精神，践行协商理念，营造良好氛围，让委员愿讲话、敢讲话、讲真话，提倡热烈而不对立的讨论、真诚而不敷衍的交流、尖锐而不极端的批评，努力增进共识、促进团结。</a:t>
            </a:r>
          </a:p>
        </p:txBody>
      </p:sp>
      <p:sp>
        <p:nvSpPr>
          <p:cNvPr id="19" name="TextBox 43">
            <a:extLst>
              <a:ext uri="{FF2B5EF4-FFF2-40B4-BE49-F238E27FC236}">
                <a16:creationId xmlns:a16="http://schemas.microsoft.com/office/drawing/2014/main" id="{1EBEB2A4-A6C9-4F6C-9F58-7AE2D0BBAC4B}"/>
              </a:ext>
            </a:extLst>
          </p:cNvPr>
          <p:cNvSpPr txBox="1"/>
          <p:nvPr/>
        </p:nvSpPr>
        <p:spPr>
          <a:xfrm>
            <a:off x="8648465" y="4887754"/>
            <a:ext cx="2947076" cy="738664"/>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solidFill>
                  <a:srgbClr val="C00000"/>
                </a:solidFill>
                <a:latin typeface="微软雅黑" pitchFamily="34" charset="-122"/>
                <a:ea typeface="微软雅黑"/>
                <a:cs typeface="Clear Sans" panose="020B0503030202020304" pitchFamily="34" charset="0"/>
              </a:rPr>
              <a:t>有事好商量</a:t>
            </a:r>
            <a:r>
              <a:rPr lang="zh-CN" altLang="en-US" sz="1400"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，众人的事情由众人商量，是人民民主的真谛，也是社会主义协商民主的重要原则。</a:t>
            </a:r>
            <a:endPar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13202782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ppt_y</p:attrName>
                                        </p:attrNameLst>
                                      </p:cBhvr>
                                      <p:tavLst>
                                        <p:tav tm="0">
                                          <p:val>
                                            <p:strVal val="#ppt_y+#ppt_h*1.125000"/>
                                          </p:val>
                                        </p:tav>
                                        <p:tav tm="100000">
                                          <p:val>
                                            <p:strVal val="#ppt_y"/>
                                          </p:val>
                                        </p:tav>
                                      </p:tavLst>
                                    </p:anim>
                                    <p:animEffect transition="in" filter="wipe(up)">
                                      <p:cBhvr>
                                        <p:cTn id="41" dur="500"/>
                                        <p:tgtEl>
                                          <p:spTgt spid="12"/>
                                        </p:tgtEl>
                                      </p:cBhvr>
                                    </p:animEffect>
                                  </p:childTnLst>
                                </p:cTn>
                              </p:par>
                            </p:childTnLst>
                          </p:cTn>
                        </p:par>
                        <p:par>
                          <p:cTn id="42" fill="hold">
                            <p:stCondLst>
                              <p:cond delay="1000"/>
                            </p:stCondLst>
                            <p:childTnLst>
                              <p:par>
                                <p:cTn id="43" presetID="1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p:tgtEl>
                                          <p:spTgt spid="15"/>
                                        </p:tgtEl>
                                        <p:attrNameLst>
                                          <p:attrName>ppt_y</p:attrName>
                                        </p:attrNameLst>
                                      </p:cBhvr>
                                      <p:tavLst>
                                        <p:tav tm="0">
                                          <p:val>
                                            <p:strVal val="#ppt_y+#ppt_h*1.125000"/>
                                          </p:val>
                                        </p:tav>
                                        <p:tav tm="100000">
                                          <p:val>
                                            <p:strVal val="#ppt_y"/>
                                          </p:val>
                                        </p:tav>
                                      </p:tavLst>
                                    </p:anim>
                                    <p:animEffect transition="in" filter="wipe(up)">
                                      <p:cBhvr>
                                        <p:cTn id="46" dur="500"/>
                                        <p:tgtEl>
                                          <p:spTgt spid="15"/>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ppt_y</p:attrName>
                                        </p:attrNameLst>
                                      </p:cBhvr>
                                      <p:tavLst>
                                        <p:tav tm="0">
                                          <p:val>
                                            <p:strVal val="#ppt_y+#ppt_h*1.125000"/>
                                          </p:val>
                                        </p:tav>
                                        <p:tav tm="100000">
                                          <p:val>
                                            <p:strVal val="#ppt_y"/>
                                          </p:val>
                                        </p:tav>
                                      </p:tavLst>
                                    </p:anim>
                                    <p:animEffect transition="in" filter="wipe(up)">
                                      <p:cBhvr>
                                        <p:cTn id="50" dur="500"/>
                                        <p:tgtEl>
                                          <p:spTgt spid="14"/>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animBg="1"/>
      <p:bldP spid="12" grpId="0" animBg="1"/>
      <p:bldP spid="13" grpId="0" animBg="1"/>
      <p:bldP spid="14" grpId="0" animBg="1"/>
      <p:bldP spid="15" grpId="0" animBg="1"/>
      <p:bldP spid="16" grpId="0"/>
      <p:bldP spid="17"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98CCA4E8-8DB8-45A6-8BCC-EBD61C4E0ADC}"/>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5D4C384A-A811-42B2-B8CD-847FD888B10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CEA32744-8AC9-4516-91E1-AAD0EA0E8807}"/>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0CE9C5D9-98BA-4498-A766-277F38236CA9}"/>
                </a:ext>
              </a:extLst>
            </p:cNvPr>
            <p:cNvSpPr txBox="1"/>
            <p:nvPr/>
          </p:nvSpPr>
          <p:spPr>
            <a:xfrm>
              <a:off x="5829466" y="2470132"/>
              <a:ext cx="489750"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CB0BE12C-F9D9-4DAE-88B4-DAE12F29A80B}"/>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531F5B3-814E-433A-BB2E-F2E12CF37B1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E99A7135-1529-4335-AE90-C75A832B3FEC}"/>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坚持在继承中发展、在发展中创新。这是人民政协事业发展的不竭动力</a:t>
              </a:r>
            </a:p>
          </p:txBody>
        </p:sp>
      </p:grpSp>
      <p:sp>
        <p:nvSpPr>
          <p:cNvPr id="10" name="TextBox 43">
            <a:extLst>
              <a:ext uri="{FF2B5EF4-FFF2-40B4-BE49-F238E27FC236}">
                <a16:creationId xmlns:a16="http://schemas.microsoft.com/office/drawing/2014/main" id="{E3CB5B33-6191-4B2A-B985-8DE40EC54940}"/>
              </a:ext>
            </a:extLst>
          </p:cNvPr>
          <p:cNvSpPr txBox="1"/>
          <p:nvPr/>
        </p:nvSpPr>
        <p:spPr>
          <a:xfrm>
            <a:off x="1588365" y="2448392"/>
            <a:ext cx="10100360" cy="874407"/>
          </a:xfrm>
          <a:prstGeom prst="rect">
            <a:avLst/>
          </a:prstGeom>
          <a:noFill/>
        </p:spPr>
        <p:txBody>
          <a:bodyPr wrap="square" rtlCol="0">
            <a:spAutoFit/>
          </a:bodyPr>
          <a:lstStyle/>
          <a:p>
            <a:pPr defTabSz="1219170">
              <a:lnSpc>
                <a:spcPct val="150000"/>
              </a:lnSpc>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人民政协是中国共产党把马克思主义统一战线理论、政党理论和民主政治理论同中国具体实践相结合的伟大创造，在建立新中国、建设新中国、探索改革路、实现中国梦的光辉实践中不断发展。</a:t>
            </a:r>
          </a:p>
        </p:txBody>
      </p:sp>
      <p:sp>
        <p:nvSpPr>
          <p:cNvPr id="11" name="Round Same Side Corner Rectangle 21">
            <a:extLst>
              <a:ext uri="{FF2B5EF4-FFF2-40B4-BE49-F238E27FC236}">
                <a16:creationId xmlns:a16="http://schemas.microsoft.com/office/drawing/2014/main" id="{7357FEAC-62BA-4110-829C-DFF31D653300}"/>
              </a:ext>
            </a:extLst>
          </p:cNvPr>
          <p:cNvSpPr/>
          <p:nvPr/>
        </p:nvSpPr>
        <p:spPr>
          <a:xfrm rot="16200000" flipH="1">
            <a:off x="5736469" y="-993232"/>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algn="ctr" defTabSz="1219170"/>
            <a:endParaRPr lang="bg-BG">
              <a:gradFill>
                <a:gsLst>
                  <a:gs pos="5000">
                    <a:srgbClr val="FF0000"/>
                  </a:gs>
                  <a:gs pos="25000">
                    <a:srgbClr val="FFC000"/>
                  </a:gs>
                  <a:gs pos="53000">
                    <a:srgbClr val="FF0000"/>
                  </a:gs>
                  <a:gs pos="100000">
                    <a:srgbClr val="C00000"/>
                  </a:gs>
                </a:gsLst>
                <a:lin ang="2700000" scaled="0"/>
              </a:gradFill>
              <a:latin typeface="Calibri"/>
            </a:endParaRPr>
          </a:p>
        </p:txBody>
      </p:sp>
      <p:sp>
        <p:nvSpPr>
          <p:cNvPr id="12" name="Round Same Side Corner Rectangle 7">
            <a:extLst>
              <a:ext uri="{FF2B5EF4-FFF2-40B4-BE49-F238E27FC236}">
                <a16:creationId xmlns:a16="http://schemas.microsoft.com/office/drawing/2014/main" id="{FBA5362A-62A1-40E5-BC29-08E5DD645BDA}"/>
              </a:ext>
            </a:extLst>
          </p:cNvPr>
          <p:cNvSpPr/>
          <p:nvPr/>
        </p:nvSpPr>
        <p:spPr>
          <a:xfrm rot="16200000" flipH="1">
            <a:off x="5835903" y="-830788"/>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67428">
              <a:defRPr/>
            </a:pPr>
            <a:endParaRPr lang="bg-BG" sz="1900">
              <a:gradFill>
                <a:gsLst>
                  <a:gs pos="5000">
                    <a:srgbClr val="FF0000"/>
                  </a:gs>
                  <a:gs pos="25000">
                    <a:srgbClr val="FFC000"/>
                  </a:gs>
                  <a:gs pos="53000">
                    <a:srgbClr val="FF0000"/>
                  </a:gs>
                  <a:gs pos="100000">
                    <a:srgbClr val="C00000"/>
                  </a:gs>
                </a:gsLst>
                <a:lin ang="2700000" scaled="0"/>
              </a:gradFill>
              <a:latin typeface="Calibri"/>
            </a:endParaRPr>
          </a:p>
        </p:txBody>
      </p:sp>
      <p:sp>
        <p:nvSpPr>
          <p:cNvPr id="14" name="文本框 8">
            <a:extLst>
              <a:ext uri="{FF2B5EF4-FFF2-40B4-BE49-F238E27FC236}">
                <a16:creationId xmlns:a16="http://schemas.microsoft.com/office/drawing/2014/main" id="{F9B80DD2-A7E0-4933-AC6A-3DEEA008D734}"/>
              </a:ext>
            </a:extLst>
          </p:cNvPr>
          <p:cNvSpPr txBox="1"/>
          <p:nvPr/>
        </p:nvSpPr>
        <p:spPr>
          <a:xfrm>
            <a:off x="2064564" y="3471085"/>
            <a:ext cx="9079842" cy="1200329"/>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r>
              <a:rPr lang="zh-CN" altLang="en-US" sz="1600" dirty="0">
                <a:solidFill>
                  <a:srgbClr val="C00000"/>
                </a:solidFill>
              </a:rPr>
              <a:t>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grpSp>
        <p:nvGrpSpPr>
          <p:cNvPr id="17" name="组合 16">
            <a:extLst>
              <a:ext uri="{FF2B5EF4-FFF2-40B4-BE49-F238E27FC236}">
                <a16:creationId xmlns:a16="http://schemas.microsoft.com/office/drawing/2014/main" id="{43D42DB7-E0EA-4779-88B4-EC98890B4558}"/>
              </a:ext>
            </a:extLst>
          </p:cNvPr>
          <p:cNvGrpSpPr/>
          <p:nvPr/>
        </p:nvGrpSpPr>
        <p:grpSpPr>
          <a:xfrm>
            <a:off x="822227" y="3507241"/>
            <a:ext cx="1294352" cy="1036417"/>
            <a:chOff x="2431278" y="2108424"/>
            <a:chExt cx="970890" cy="777133"/>
          </a:xfrm>
        </p:grpSpPr>
        <p:sp>
          <p:nvSpPr>
            <p:cNvPr id="18" name="椭圆 17">
              <a:extLst>
                <a:ext uri="{FF2B5EF4-FFF2-40B4-BE49-F238E27FC236}">
                  <a16:creationId xmlns:a16="http://schemas.microsoft.com/office/drawing/2014/main" id="{9649CCEF-B742-4A5C-ABD2-646837E93BD6}"/>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a:solidFill>
                  <a:prstClr val="white"/>
                </a:solidFill>
                <a:latin typeface="微软雅黑" panose="020B0503020204020204" charset="-122"/>
                <a:ea typeface="微软雅黑" panose="020B0503020204020204" charset="-122"/>
              </a:endParaRPr>
            </a:p>
          </p:txBody>
        </p:sp>
        <p:sp>
          <p:nvSpPr>
            <p:cNvPr id="19" name="标题 4">
              <a:extLst>
                <a:ext uri="{FF2B5EF4-FFF2-40B4-BE49-F238E27FC236}">
                  <a16:creationId xmlns:a16="http://schemas.microsoft.com/office/drawing/2014/main" id="{C32A097A-049A-41EA-BA16-280B249B2703}"/>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spcBef>
                  <a:spcPct val="20000"/>
                </a:spcBef>
              </a:pPr>
              <a:r>
                <a:rPr lang="zh-CN" altLang="en-US" sz="2400" b="1" dirty="0">
                  <a:solidFill>
                    <a:prstClr val="white"/>
                  </a:solidFill>
                  <a:latin typeface="Impact" panose="020B0806030902050204" pitchFamily="34" charset="0"/>
                  <a:ea typeface="微软雅黑" panose="020B0503020204020204" charset="-122"/>
                </a:rPr>
                <a:t>过去</a:t>
              </a:r>
              <a:endParaRPr lang="en-US" sz="2400" b="1" dirty="0">
                <a:solidFill>
                  <a:prstClr val="white"/>
                </a:solidFill>
                <a:latin typeface="Impact" panose="020B0806030902050204" pitchFamily="34" charset="0"/>
                <a:ea typeface="微软雅黑" panose="020B0503020204020204" charset="-122"/>
              </a:endParaRPr>
            </a:p>
          </p:txBody>
        </p:sp>
      </p:grpSp>
      <p:sp>
        <p:nvSpPr>
          <p:cNvPr id="20" name="Round Same Side Corner Rectangle 21">
            <a:extLst>
              <a:ext uri="{FF2B5EF4-FFF2-40B4-BE49-F238E27FC236}">
                <a16:creationId xmlns:a16="http://schemas.microsoft.com/office/drawing/2014/main" id="{E0D45C8C-6B19-4DB5-8A28-B3C3CB739659}"/>
              </a:ext>
            </a:extLst>
          </p:cNvPr>
          <p:cNvSpPr/>
          <p:nvPr/>
        </p:nvSpPr>
        <p:spPr>
          <a:xfrm rot="16200000" flipH="1">
            <a:off x="5736469" y="466181"/>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algn="ctr" defTabSz="1219170"/>
            <a:endParaRPr lang="bg-BG">
              <a:gradFill>
                <a:gsLst>
                  <a:gs pos="5000">
                    <a:srgbClr val="FF0000"/>
                  </a:gs>
                  <a:gs pos="25000">
                    <a:srgbClr val="FFC000"/>
                  </a:gs>
                  <a:gs pos="53000">
                    <a:srgbClr val="FF0000"/>
                  </a:gs>
                  <a:gs pos="100000">
                    <a:srgbClr val="C00000"/>
                  </a:gs>
                </a:gsLst>
                <a:lin ang="2700000" scaled="0"/>
              </a:gradFill>
              <a:latin typeface="Calibri"/>
            </a:endParaRPr>
          </a:p>
        </p:txBody>
      </p:sp>
      <p:sp>
        <p:nvSpPr>
          <p:cNvPr id="21" name="Round Same Side Corner Rectangle 7">
            <a:extLst>
              <a:ext uri="{FF2B5EF4-FFF2-40B4-BE49-F238E27FC236}">
                <a16:creationId xmlns:a16="http://schemas.microsoft.com/office/drawing/2014/main" id="{257AB871-FAE8-4C2A-8B8D-B64F84C4BDF5}"/>
              </a:ext>
            </a:extLst>
          </p:cNvPr>
          <p:cNvSpPr/>
          <p:nvPr/>
        </p:nvSpPr>
        <p:spPr>
          <a:xfrm rot="16200000" flipH="1">
            <a:off x="5835903" y="628625"/>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67428">
              <a:defRPr/>
            </a:pPr>
            <a:endParaRPr lang="bg-BG" sz="1900">
              <a:gradFill>
                <a:gsLst>
                  <a:gs pos="5000">
                    <a:srgbClr val="FF0000"/>
                  </a:gs>
                  <a:gs pos="25000">
                    <a:srgbClr val="FFC000"/>
                  </a:gs>
                  <a:gs pos="53000">
                    <a:srgbClr val="FF0000"/>
                  </a:gs>
                  <a:gs pos="100000">
                    <a:srgbClr val="C00000"/>
                  </a:gs>
                </a:gsLst>
                <a:lin ang="2700000" scaled="0"/>
              </a:gradFill>
              <a:latin typeface="Calibri"/>
            </a:endParaRPr>
          </a:p>
        </p:txBody>
      </p:sp>
      <p:sp>
        <p:nvSpPr>
          <p:cNvPr id="22" name="文本框 8">
            <a:extLst>
              <a:ext uri="{FF2B5EF4-FFF2-40B4-BE49-F238E27FC236}">
                <a16:creationId xmlns:a16="http://schemas.microsoft.com/office/drawing/2014/main" id="{709C8BCF-4CF4-455F-826D-454BFBE061C4}"/>
              </a:ext>
            </a:extLst>
          </p:cNvPr>
          <p:cNvSpPr txBox="1"/>
          <p:nvPr/>
        </p:nvSpPr>
        <p:spPr>
          <a:xfrm>
            <a:off x="2064564" y="4930498"/>
            <a:ext cx="9079842" cy="1156855"/>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r>
              <a:rPr lang="zh-CN" altLang="en-US" sz="1600" dirty="0">
                <a:solidFill>
                  <a:srgbClr val="C00000"/>
                </a:solidFill>
              </a:rPr>
              <a:t>面对新时代新征程新使命，人民政协要坚持问题导向、贴近群众实践，在增加协商密度、活跃协商方式、丰富协商内容、增强协商实效上下功夫，在探讨问题、平等交流、加强互动、增进共识上下功夫，努力推进理论、实践、制度与时俱进，不断增强政协事业生机活力</a:t>
            </a:r>
          </a:p>
        </p:txBody>
      </p:sp>
      <p:grpSp>
        <p:nvGrpSpPr>
          <p:cNvPr id="23" name="组合 22">
            <a:extLst>
              <a:ext uri="{FF2B5EF4-FFF2-40B4-BE49-F238E27FC236}">
                <a16:creationId xmlns:a16="http://schemas.microsoft.com/office/drawing/2014/main" id="{40D5DE93-6CC9-467A-BBE6-8E0B2413B5A9}"/>
              </a:ext>
            </a:extLst>
          </p:cNvPr>
          <p:cNvGrpSpPr/>
          <p:nvPr/>
        </p:nvGrpSpPr>
        <p:grpSpPr>
          <a:xfrm>
            <a:off x="822227" y="4966654"/>
            <a:ext cx="1294352" cy="1036417"/>
            <a:chOff x="2431278" y="2108424"/>
            <a:chExt cx="970890" cy="777133"/>
          </a:xfrm>
        </p:grpSpPr>
        <p:sp>
          <p:nvSpPr>
            <p:cNvPr id="24" name="椭圆 23">
              <a:extLst>
                <a:ext uri="{FF2B5EF4-FFF2-40B4-BE49-F238E27FC236}">
                  <a16:creationId xmlns:a16="http://schemas.microsoft.com/office/drawing/2014/main" id="{D0575AFF-53BF-4F7B-91E7-11365ADD3D5A}"/>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a:solidFill>
                  <a:prstClr val="white"/>
                </a:solidFill>
                <a:latin typeface="微软雅黑" panose="020B0503020204020204" charset="-122"/>
                <a:ea typeface="微软雅黑" panose="020B0503020204020204" charset="-122"/>
              </a:endParaRPr>
            </a:p>
          </p:txBody>
        </p:sp>
        <p:sp>
          <p:nvSpPr>
            <p:cNvPr id="25" name="标题 4">
              <a:extLst>
                <a:ext uri="{FF2B5EF4-FFF2-40B4-BE49-F238E27FC236}">
                  <a16:creationId xmlns:a16="http://schemas.microsoft.com/office/drawing/2014/main" id="{617AE1D3-1463-4C23-BEA9-BAF11F07345E}"/>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spcBef>
                  <a:spcPct val="20000"/>
                </a:spcBef>
              </a:pPr>
              <a:r>
                <a:rPr lang="zh-CN" altLang="en-US" sz="2400" b="1" dirty="0">
                  <a:solidFill>
                    <a:prstClr val="white"/>
                  </a:solidFill>
                  <a:latin typeface="Impact" panose="020B0806030902050204" pitchFamily="34" charset="0"/>
                  <a:ea typeface="微软雅黑" panose="020B0503020204020204" charset="-122"/>
                </a:rPr>
                <a:t>未来</a:t>
              </a:r>
              <a:endParaRPr lang="en-US" sz="2400" b="1" dirty="0">
                <a:solidFill>
                  <a:prstClr val="white"/>
                </a:solidFill>
                <a:latin typeface="Impact" panose="020B0806030902050204" pitchFamily="34" charset="0"/>
                <a:ea typeface="微软雅黑" panose="020B0503020204020204" charset="-122"/>
              </a:endParaRPr>
            </a:p>
          </p:txBody>
        </p:sp>
      </p:grpSp>
    </p:spTree>
    <p:extLst>
      <p:ext uri="{BB962C8B-B14F-4D97-AF65-F5344CB8AC3E}">
        <p14:creationId xmlns:p14="http://schemas.microsoft.com/office/powerpoint/2010/main" val="39536576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par>
                          <p:cTn id="27" fill="hold">
                            <p:stCondLst>
                              <p:cond delay="40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900" fill="hold"/>
                                        <p:tgtEl>
                                          <p:spTgt spid="12"/>
                                        </p:tgtEl>
                                        <p:attrNameLst>
                                          <p:attrName>ppt_w</p:attrName>
                                        </p:attrNameLst>
                                      </p:cBhvr>
                                      <p:tavLst>
                                        <p:tav tm="0">
                                          <p:val>
                                            <p:fltVal val="0"/>
                                          </p:val>
                                        </p:tav>
                                        <p:tav tm="100000">
                                          <p:val>
                                            <p:strVal val="#ppt_w"/>
                                          </p:val>
                                        </p:tav>
                                      </p:tavLst>
                                    </p:anim>
                                    <p:anim calcmode="lin" valueType="num">
                                      <p:cBhvr>
                                        <p:cTn id="31" dur="900" fill="hold"/>
                                        <p:tgtEl>
                                          <p:spTgt spid="12"/>
                                        </p:tgtEl>
                                        <p:attrNameLst>
                                          <p:attrName>ppt_h</p:attrName>
                                        </p:attrNameLst>
                                      </p:cBhvr>
                                      <p:tavLst>
                                        <p:tav tm="0">
                                          <p:val>
                                            <p:fltVal val="0"/>
                                          </p:val>
                                        </p:tav>
                                        <p:tav tm="100000">
                                          <p:val>
                                            <p:strVal val="#ppt_h"/>
                                          </p:val>
                                        </p:tav>
                                      </p:tavLst>
                                    </p:anim>
                                    <p:animEffect transition="in" filter="fade">
                                      <p:cBhvr>
                                        <p:cTn id="32" dur="900"/>
                                        <p:tgtEl>
                                          <p:spTgt spid="12"/>
                                        </p:tgtEl>
                                      </p:cBhvr>
                                    </p:animEffect>
                                  </p:childTnLst>
                                </p:cTn>
                              </p:par>
                              <p:par>
                                <p:cTn id="33" presetID="5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900" fill="hold"/>
                                        <p:tgtEl>
                                          <p:spTgt spid="11"/>
                                        </p:tgtEl>
                                        <p:attrNameLst>
                                          <p:attrName>ppt_w</p:attrName>
                                        </p:attrNameLst>
                                      </p:cBhvr>
                                      <p:tavLst>
                                        <p:tav tm="0">
                                          <p:val>
                                            <p:fltVal val="0"/>
                                          </p:val>
                                        </p:tav>
                                        <p:tav tm="100000">
                                          <p:val>
                                            <p:strVal val="#ppt_w"/>
                                          </p:val>
                                        </p:tav>
                                      </p:tavLst>
                                    </p:anim>
                                    <p:anim calcmode="lin" valueType="num">
                                      <p:cBhvr>
                                        <p:cTn id="36" dur="900" fill="hold"/>
                                        <p:tgtEl>
                                          <p:spTgt spid="11"/>
                                        </p:tgtEl>
                                        <p:attrNameLst>
                                          <p:attrName>ppt_h</p:attrName>
                                        </p:attrNameLst>
                                      </p:cBhvr>
                                      <p:tavLst>
                                        <p:tav tm="0">
                                          <p:val>
                                            <p:fltVal val="0"/>
                                          </p:val>
                                        </p:tav>
                                        <p:tav tm="100000">
                                          <p:val>
                                            <p:strVal val="#ppt_h"/>
                                          </p:val>
                                        </p:tav>
                                      </p:tavLst>
                                    </p:anim>
                                    <p:animEffect transition="in" filter="fade">
                                      <p:cBhvr>
                                        <p:cTn id="37" dur="900"/>
                                        <p:tgtEl>
                                          <p:spTgt spid="11"/>
                                        </p:tgtEl>
                                      </p:cBhvr>
                                    </p:animEffect>
                                  </p:childTnLst>
                                </p:cTn>
                              </p:par>
                            </p:childTnLst>
                          </p:cTn>
                        </p:par>
                        <p:par>
                          <p:cTn id="38" fill="hold">
                            <p:stCondLst>
                              <p:cond delay="49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1550"/>
                                        <p:tgtEl>
                                          <p:spTgt spid="14"/>
                                        </p:tgtEl>
                                      </p:cBhvr>
                                    </p:animEffect>
                                  </p:childTnLst>
                                </p:cTn>
                              </p:par>
                            </p:childTnLst>
                          </p:cTn>
                        </p:par>
                        <p:par>
                          <p:cTn id="42" fill="hold">
                            <p:stCondLst>
                              <p:cond delay="6450"/>
                            </p:stCondLst>
                            <p:childTnLst>
                              <p:par>
                                <p:cTn id="43" presetID="2" presetClass="entr" presetSubtype="4"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695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900" fill="hold"/>
                                        <p:tgtEl>
                                          <p:spTgt spid="21"/>
                                        </p:tgtEl>
                                        <p:attrNameLst>
                                          <p:attrName>ppt_w</p:attrName>
                                        </p:attrNameLst>
                                      </p:cBhvr>
                                      <p:tavLst>
                                        <p:tav tm="0">
                                          <p:val>
                                            <p:fltVal val="0"/>
                                          </p:val>
                                        </p:tav>
                                        <p:tav tm="100000">
                                          <p:val>
                                            <p:strVal val="#ppt_w"/>
                                          </p:val>
                                        </p:tav>
                                      </p:tavLst>
                                    </p:anim>
                                    <p:anim calcmode="lin" valueType="num">
                                      <p:cBhvr>
                                        <p:cTn id="51" dur="900" fill="hold"/>
                                        <p:tgtEl>
                                          <p:spTgt spid="21"/>
                                        </p:tgtEl>
                                        <p:attrNameLst>
                                          <p:attrName>ppt_h</p:attrName>
                                        </p:attrNameLst>
                                      </p:cBhvr>
                                      <p:tavLst>
                                        <p:tav tm="0">
                                          <p:val>
                                            <p:fltVal val="0"/>
                                          </p:val>
                                        </p:tav>
                                        <p:tav tm="100000">
                                          <p:val>
                                            <p:strVal val="#ppt_h"/>
                                          </p:val>
                                        </p:tav>
                                      </p:tavLst>
                                    </p:anim>
                                    <p:animEffect transition="in" filter="fade">
                                      <p:cBhvr>
                                        <p:cTn id="52" dur="900"/>
                                        <p:tgtEl>
                                          <p:spTgt spid="21"/>
                                        </p:tgtEl>
                                      </p:cBhvr>
                                    </p:animEffect>
                                  </p:childTnLst>
                                </p:cTn>
                              </p:par>
                              <p:par>
                                <p:cTn id="53" presetID="53" presetClass="entr" presetSubtype="16"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900" fill="hold"/>
                                        <p:tgtEl>
                                          <p:spTgt spid="20"/>
                                        </p:tgtEl>
                                        <p:attrNameLst>
                                          <p:attrName>ppt_w</p:attrName>
                                        </p:attrNameLst>
                                      </p:cBhvr>
                                      <p:tavLst>
                                        <p:tav tm="0">
                                          <p:val>
                                            <p:fltVal val="0"/>
                                          </p:val>
                                        </p:tav>
                                        <p:tav tm="100000">
                                          <p:val>
                                            <p:strVal val="#ppt_w"/>
                                          </p:val>
                                        </p:tav>
                                      </p:tavLst>
                                    </p:anim>
                                    <p:anim calcmode="lin" valueType="num">
                                      <p:cBhvr>
                                        <p:cTn id="56" dur="900" fill="hold"/>
                                        <p:tgtEl>
                                          <p:spTgt spid="20"/>
                                        </p:tgtEl>
                                        <p:attrNameLst>
                                          <p:attrName>ppt_h</p:attrName>
                                        </p:attrNameLst>
                                      </p:cBhvr>
                                      <p:tavLst>
                                        <p:tav tm="0">
                                          <p:val>
                                            <p:fltVal val="0"/>
                                          </p:val>
                                        </p:tav>
                                        <p:tav tm="100000">
                                          <p:val>
                                            <p:strVal val="#ppt_h"/>
                                          </p:val>
                                        </p:tav>
                                      </p:tavLst>
                                    </p:anim>
                                    <p:animEffect transition="in" filter="fade">
                                      <p:cBhvr>
                                        <p:cTn id="57" dur="900"/>
                                        <p:tgtEl>
                                          <p:spTgt spid="20"/>
                                        </p:tgtEl>
                                      </p:cBhvr>
                                    </p:animEffect>
                                  </p:childTnLst>
                                </p:cTn>
                              </p:par>
                            </p:childTnLst>
                          </p:cTn>
                        </p:par>
                        <p:par>
                          <p:cTn id="58" fill="hold">
                            <p:stCondLst>
                              <p:cond delay="785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1550"/>
                                        <p:tgtEl>
                                          <p:spTgt spid="22"/>
                                        </p:tgtEl>
                                      </p:cBhvr>
                                    </p:animEffect>
                                  </p:childTnLst>
                                </p:cTn>
                              </p:par>
                            </p:childTnLst>
                          </p:cTn>
                        </p:par>
                        <p:par>
                          <p:cTn id="62" fill="hold">
                            <p:stCondLst>
                              <p:cond delay="9400"/>
                            </p:stCondLst>
                            <p:childTnLst>
                              <p:par>
                                <p:cTn id="63" presetID="2" presetClass="entr" presetSubtype="4"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dirty="0">
                <a:solidFill>
                  <a:prstClr val="white"/>
                </a:solidFill>
                <a:latin typeface="微软雅黑"/>
                <a:ea typeface="微软雅黑"/>
                <a:sym typeface="+mn-lt"/>
              </a:rPr>
              <a:t>全国政协十三届一次会议简介</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18780716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337D9DE3-FA63-436A-8DB6-D6CEC9E54AB6}"/>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762B588A-0F4B-42F6-A38E-DD04C8A05988}"/>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0210A32D-8FB8-410E-AC57-7B70B1D7BDE4}"/>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6BA5702F-8EB2-4AEC-921C-5BC6A0BB4C19}"/>
                </a:ext>
              </a:extLst>
            </p:cNvPr>
            <p:cNvSpPr txBox="1"/>
            <p:nvPr/>
          </p:nvSpPr>
          <p:spPr>
            <a:xfrm>
              <a:off x="5827685" y="2470132"/>
              <a:ext cx="493312"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06</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A21235AB-D076-460B-864E-431E1F3A02B1}"/>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0692126-AE91-4E2D-AF74-9DE89AF908D3}"/>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8763C105-529A-451A-B85E-B669C1CAA48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坚持发挥政协委员主体作用。这是人民政协工作的优势所在、活力所在</a:t>
              </a:r>
            </a:p>
          </p:txBody>
        </p:sp>
      </p:grpSp>
      <p:sp>
        <p:nvSpPr>
          <p:cNvPr id="10" name="TextBox 43">
            <a:extLst>
              <a:ext uri="{FF2B5EF4-FFF2-40B4-BE49-F238E27FC236}">
                <a16:creationId xmlns:a16="http://schemas.microsoft.com/office/drawing/2014/main" id="{E6CF1E92-3A12-411B-8B7A-CB789081137A}"/>
              </a:ext>
            </a:extLst>
          </p:cNvPr>
          <p:cNvSpPr txBox="1"/>
          <p:nvPr/>
        </p:nvSpPr>
        <p:spPr>
          <a:xfrm>
            <a:off x="1042638" y="2365211"/>
            <a:ext cx="10912423" cy="523348"/>
          </a:xfrm>
          <a:prstGeom prst="rect">
            <a:avLst/>
          </a:prstGeom>
          <a:noFill/>
        </p:spPr>
        <p:txBody>
          <a:bodyPr wrap="square" rtlCol="0">
            <a:spAutoFit/>
          </a:bodyPr>
          <a:lstStyle/>
          <a:p>
            <a:pP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人民政协是庄严的政治组织，政协委员是荣誉更是责任，必须重视发挥委员作用、建设过硬委员队伍。</a:t>
            </a:r>
          </a:p>
        </p:txBody>
      </p:sp>
      <p:grpSp>
        <p:nvGrpSpPr>
          <p:cNvPr id="11" name="Group 1">
            <a:extLst>
              <a:ext uri="{FF2B5EF4-FFF2-40B4-BE49-F238E27FC236}">
                <a16:creationId xmlns:a16="http://schemas.microsoft.com/office/drawing/2014/main" id="{BD0D87D7-1CFC-4F8E-A300-5E46FAF3DEC4}"/>
              </a:ext>
            </a:extLst>
          </p:cNvPr>
          <p:cNvGrpSpPr/>
          <p:nvPr/>
        </p:nvGrpSpPr>
        <p:grpSpPr>
          <a:xfrm>
            <a:off x="1062267" y="3005207"/>
            <a:ext cx="10185880" cy="1518109"/>
            <a:chOff x="623888" y="1690580"/>
            <a:chExt cx="5261535" cy="4181226"/>
          </a:xfrm>
        </p:grpSpPr>
        <p:sp>
          <p:nvSpPr>
            <p:cNvPr id="12" name="Rectangle: Rounded Corners 2">
              <a:extLst>
                <a:ext uri="{FF2B5EF4-FFF2-40B4-BE49-F238E27FC236}">
                  <a16:creationId xmlns:a16="http://schemas.microsoft.com/office/drawing/2014/main" id="{C7637E67-3B15-454E-8428-BE417A5D1D7E}"/>
                </a:ext>
              </a:extLst>
            </p:cNvPr>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3" name="Rectangle: Rounded Corners 3">
              <a:extLst>
                <a:ext uri="{FF2B5EF4-FFF2-40B4-BE49-F238E27FC236}">
                  <a16:creationId xmlns:a16="http://schemas.microsoft.com/office/drawing/2014/main" id="{D0592257-F9E8-4914-BF44-EF3F9E441B50}"/>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4" name="Freeform: Shape 13">
            <a:extLst>
              <a:ext uri="{FF2B5EF4-FFF2-40B4-BE49-F238E27FC236}">
                <a16:creationId xmlns:a16="http://schemas.microsoft.com/office/drawing/2014/main" id="{9500523D-0AE1-4C65-8983-CF428F28483C}"/>
              </a:ext>
            </a:extLst>
          </p:cNvPr>
          <p:cNvSpPr/>
          <p:nvPr/>
        </p:nvSpPr>
        <p:spPr>
          <a:xfrm>
            <a:off x="1069740" y="3174654"/>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algn="ctr" defTabSz="1219170">
              <a:defRPr/>
            </a:pPr>
            <a:endParaRPr sz="1351" kern="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15" name="TextBox 37">
            <a:extLst>
              <a:ext uri="{FF2B5EF4-FFF2-40B4-BE49-F238E27FC236}">
                <a16:creationId xmlns:a16="http://schemas.microsoft.com/office/drawing/2014/main" id="{007F2020-24D5-43B9-8483-17E3858AE2C9}"/>
              </a:ext>
            </a:extLst>
          </p:cNvPr>
          <p:cNvSpPr txBox="1"/>
          <p:nvPr/>
        </p:nvSpPr>
        <p:spPr>
          <a:xfrm>
            <a:off x="1212667" y="3185722"/>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a:solidFill>
                  <a:srgbClr val="FFFFFF"/>
                </a:solidFill>
                <a:latin typeface="微软雅黑" panose="020B0503020204020204" pitchFamily="34" charset="-122"/>
                <a:ea typeface="微软雅黑" panose="020B0503020204020204" pitchFamily="34" charset="-122"/>
              </a:rPr>
              <a:t>要尊重委员主体地位，保障委员民主权利，完善委员联络制度</a:t>
            </a:r>
            <a:endParaRPr lang="zh-CN" altLang="en-US" sz="2133" b="1" dirty="0">
              <a:solidFill>
                <a:srgbClr val="FFFFFF"/>
              </a:solidFill>
              <a:latin typeface="微软雅黑" panose="020B0503020204020204" pitchFamily="34" charset="-122"/>
              <a:ea typeface="微软雅黑" panose="020B0503020204020204" pitchFamily="34" charset="-122"/>
            </a:endParaRPr>
          </a:p>
        </p:txBody>
      </p:sp>
      <p:sp>
        <p:nvSpPr>
          <p:cNvPr id="16" name="Rectangle 43">
            <a:extLst>
              <a:ext uri="{FF2B5EF4-FFF2-40B4-BE49-F238E27FC236}">
                <a16:creationId xmlns:a16="http://schemas.microsoft.com/office/drawing/2014/main" id="{9196BDD2-2DC3-415E-AB59-B5D9DE184387}"/>
              </a:ext>
            </a:extLst>
          </p:cNvPr>
          <p:cNvSpPr/>
          <p:nvPr/>
        </p:nvSpPr>
        <p:spPr>
          <a:xfrm>
            <a:off x="1256425" y="3643718"/>
            <a:ext cx="9809761" cy="879597"/>
          </a:xfrm>
          <a:prstGeom prst="rect">
            <a:avLst/>
          </a:prstGeom>
        </p:spPr>
        <p:txBody>
          <a:bodyPr wrap="square" lIns="0" tIns="0" rIns="0" bIns="0">
            <a:noAutofit/>
          </a:bodyPr>
          <a:lstStyle/>
          <a:p>
            <a:pPr defTabSz="914377">
              <a:lnSpc>
                <a:spcPct val="15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发挥政协专委会、界别、机关等联络服务委员的作用，功夫用在平时，联络贵在经常，服务贯穿始终，让每一位委员都有组织依托、有联络渠道、有平台发挥作用，把人民政协打造成团结之家、民主之家、和谐之家。</a:t>
            </a:r>
          </a:p>
        </p:txBody>
      </p:sp>
      <p:grpSp>
        <p:nvGrpSpPr>
          <p:cNvPr id="17" name="Group 1">
            <a:extLst>
              <a:ext uri="{FF2B5EF4-FFF2-40B4-BE49-F238E27FC236}">
                <a16:creationId xmlns:a16="http://schemas.microsoft.com/office/drawing/2014/main" id="{5724E0F4-3453-4ADD-BDF2-5BE203C4EC31}"/>
              </a:ext>
            </a:extLst>
          </p:cNvPr>
          <p:cNvGrpSpPr/>
          <p:nvPr/>
        </p:nvGrpSpPr>
        <p:grpSpPr>
          <a:xfrm>
            <a:off x="1062267" y="4645278"/>
            <a:ext cx="10185880" cy="1703351"/>
            <a:chOff x="623888" y="1690580"/>
            <a:chExt cx="5261535" cy="4181225"/>
          </a:xfrm>
        </p:grpSpPr>
        <p:sp>
          <p:nvSpPr>
            <p:cNvPr id="18" name="Rectangle: Rounded Corners 2">
              <a:extLst>
                <a:ext uri="{FF2B5EF4-FFF2-40B4-BE49-F238E27FC236}">
                  <a16:creationId xmlns:a16="http://schemas.microsoft.com/office/drawing/2014/main" id="{0D6D173A-7C5B-4E99-AD16-BB17F1AC0E1F}"/>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9" name="Rectangle: Rounded Corners 3">
              <a:extLst>
                <a:ext uri="{FF2B5EF4-FFF2-40B4-BE49-F238E27FC236}">
                  <a16:creationId xmlns:a16="http://schemas.microsoft.com/office/drawing/2014/main" id="{FF9B153D-8D1A-47BA-9902-874DC9DC7634}"/>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0" name="Freeform: Shape 13">
            <a:extLst>
              <a:ext uri="{FF2B5EF4-FFF2-40B4-BE49-F238E27FC236}">
                <a16:creationId xmlns:a16="http://schemas.microsoft.com/office/drawing/2014/main" id="{1532900F-4248-4D16-A321-4D3D03A16758}"/>
              </a:ext>
            </a:extLst>
          </p:cNvPr>
          <p:cNvSpPr/>
          <p:nvPr/>
        </p:nvSpPr>
        <p:spPr>
          <a:xfrm>
            <a:off x="1069740" y="4814726"/>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algn="ctr" defTabSz="1219170">
              <a:defRPr/>
            </a:pPr>
            <a:endParaRPr sz="1351" kern="0" dirty="0">
              <a:solidFill>
                <a:srgbClr val="FFFFFF"/>
              </a:solidFill>
              <a:latin typeface="微软雅黑" panose="020B0503020204020204" pitchFamily="34" charset="-122"/>
              <a:ea typeface="微软雅黑" panose="020B0503020204020204" pitchFamily="34" charset="-122"/>
            </a:endParaRPr>
          </a:p>
        </p:txBody>
      </p:sp>
      <p:sp>
        <p:nvSpPr>
          <p:cNvPr id="21" name="TextBox 37">
            <a:extLst>
              <a:ext uri="{FF2B5EF4-FFF2-40B4-BE49-F238E27FC236}">
                <a16:creationId xmlns:a16="http://schemas.microsoft.com/office/drawing/2014/main" id="{098089AD-0D01-435D-B405-BE7ED205BC16}"/>
              </a:ext>
            </a:extLst>
          </p:cNvPr>
          <p:cNvSpPr txBox="1"/>
          <p:nvPr/>
        </p:nvSpPr>
        <p:spPr>
          <a:xfrm>
            <a:off x="1212667" y="4825794"/>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rgbClr val="FFFFFF"/>
                </a:solidFill>
                <a:latin typeface="微软雅黑" panose="020B0503020204020204" pitchFamily="34" charset="-122"/>
                <a:ea typeface="微软雅黑" panose="020B0503020204020204" pitchFamily="34" charset="-122"/>
              </a:rPr>
              <a:t>要全面加强委员队伍建设，坚持思想政治引领</a:t>
            </a:r>
          </a:p>
        </p:txBody>
      </p:sp>
      <p:sp>
        <p:nvSpPr>
          <p:cNvPr id="22" name="Rectangle 43">
            <a:extLst>
              <a:ext uri="{FF2B5EF4-FFF2-40B4-BE49-F238E27FC236}">
                <a16:creationId xmlns:a16="http://schemas.microsoft.com/office/drawing/2014/main" id="{E796D9AA-E142-4427-BCD3-010137D7362E}"/>
              </a:ext>
            </a:extLst>
          </p:cNvPr>
          <p:cNvSpPr/>
          <p:nvPr/>
        </p:nvSpPr>
        <p:spPr>
          <a:xfrm>
            <a:off x="1307225" y="5309190"/>
            <a:ext cx="9809761" cy="879597"/>
          </a:xfrm>
          <a:prstGeom prst="rect">
            <a:avLst/>
          </a:prstGeom>
        </p:spPr>
        <p:txBody>
          <a:bodyPr wrap="square" lIns="0" tIns="0" rIns="0" bIns="0">
            <a:noAutofit/>
          </a:bodyPr>
          <a:lstStyle/>
          <a:p>
            <a:pPr defTabSz="914377">
              <a:lnSpc>
                <a:spcPct val="150000"/>
              </a:lnSpc>
              <a:defRPr/>
            </a:pPr>
            <a:r>
              <a:rPr lang="zh-CN" altLang="en-US" sz="1333">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endPar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3229022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9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animBg="1"/>
      <p:bldP spid="15" grpId="0"/>
      <p:bldP spid="16" grpId="0"/>
      <p:bldP spid="20" grpId="0" animBg="1"/>
      <p:bldP spid="21"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04</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a:solidFill>
                  <a:prstClr val="white"/>
                </a:solidFill>
                <a:latin typeface="微软雅黑"/>
                <a:ea typeface="微软雅黑"/>
                <a:sym typeface="+mn-lt"/>
              </a:rPr>
              <a:t>今后工作的建议</a:t>
            </a:r>
            <a:endParaRPr lang="zh-CN" altLang="en-US" sz="3200" b="1" dirty="0">
              <a:solidFill>
                <a:prstClr val="white"/>
              </a:solidFill>
              <a:latin typeface="微软雅黑"/>
              <a:ea typeface="微软雅黑"/>
              <a:sym typeface="+mn-lt"/>
            </a:endParaRP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35234552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5" name="TextBox 43">
            <a:extLst>
              <a:ext uri="{FF2B5EF4-FFF2-40B4-BE49-F238E27FC236}">
                <a16:creationId xmlns:a16="http://schemas.microsoft.com/office/drawing/2014/main" id="{9D666877-A835-4E97-BD12-A3AC9A61CAD7}"/>
              </a:ext>
            </a:extLst>
          </p:cNvPr>
          <p:cNvSpPr txBox="1"/>
          <p:nvPr/>
        </p:nvSpPr>
        <p:spPr>
          <a:xfrm>
            <a:off x="757467" y="1133346"/>
            <a:ext cx="10438536" cy="954364"/>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中共十九大</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描绘了决胜全面建成小康社会、夺取新时代中国特色社会主义伟大胜利的宏伟蓝图，进一步指明了党和国家事业的前进方向。</a:t>
            </a:r>
          </a:p>
        </p:txBody>
      </p:sp>
      <p:sp>
        <p:nvSpPr>
          <p:cNvPr id="35" name="矩形 34">
            <a:extLst>
              <a:ext uri="{FF2B5EF4-FFF2-40B4-BE49-F238E27FC236}">
                <a16:creationId xmlns:a16="http://schemas.microsoft.com/office/drawing/2014/main" id="{6D98E60F-95E4-4C62-AC51-1595AFED75A8}"/>
              </a:ext>
            </a:extLst>
          </p:cNvPr>
          <p:cNvSpPr/>
          <p:nvPr/>
        </p:nvSpPr>
        <p:spPr>
          <a:xfrm>
            <a:off x="4308407" y="2573110"/>
            <a:ext cx="6657174" cy="3123028"/>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3" name="组合 2">
            <a:extLst>
              <a:ext uri="{FF2B5EF4-FFF2-40B4-BE49-F238E27FC236}">
                <a16:creationId xmlns:a16="http://schemas.microsoft.com/office/drawing/2014/main" id="{2319995B-D561-4A11-AC1B-CB11EF03E9A2}"/>
              </a:ext>
            </a:extLst>
          </p:cNvPr>
          <p:cNvGrpSpPr/>
          <p:nvPr/>
        </p:nvGrpSpPr>
        <p:grpSpPr>
          <a:xfrm>
            <a:off x="3977818" y="3300575"/>
            <a:ext cx="661181" cy="1420837"/>
            <a:chOff x="3977818" y="3300575"/>
            <a:chExt cx="661181" cy="1420837"/>
          </a:xfrm>
        </p:grpSpPr>
        <p:sp>
          <p:nvSpPr>
            <p:cNvPr id="37" name="圆角矩形 7">
              <a:extLst>
                <a:ext uri="{FF2B5EF4-FFF2-40B4-BE49-F238E27FC236}">
                  <a16:creationId xmlns:a16="http://schemas.microsoft.com/office/drawing/2014/main" id="{A9A82F2B-38EE-4458-B367-DD2AFBEB2203}"/>
                </a:ext>
              </a:extLst>
            </p:cNvPr>
            <p:cNvSpPr/>
            <p:nvPr/>
          </p:nvSpPr>
          <p:spPr>
            <a:xfrm>
              <a:off x="3977818" y="3300575"/>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38" name="矩形 37">
              <a:extLst>
                <a:ext uri="{FF2B5EF4-FFF2-40B4-BE49-F238E27FC236}">
                  <a16:creationId xmlns:a16="http://schemas.microsoft.com/office/drawing/2014/main" id="{EE8B4FB3-3625-4840-AF9E-3DBC53EB7839}"/>
                </a:ext>
              </a:extLst>
            </p:cNvPr>
            <p:cNvSpPr/>
            <p:nvPr/>
          </p:nvSpPr>
          <p:spPr>
            <a:xfrm>
              <a:off x="3985242" y="3300575"/>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要</a:t>
              </a:r>
              <a:endParaRPr lang="en-US" altLang="zh-CN" sz="3600" b="1" dirty="0">
                <a:solidFill>
                  <a:prstClr val="white"/>
                </a:solidFill>
                <a:latin typeface="微软雅黑"/>
                <a:ea typeface="微软雅黑"/>
                <a:cs typeface="+mn-ea"/>
                <a:sym typeface="+mn-lt"/>
              </a:endParaRPr>
            </a:p>
          </p:txBody>
        </p:sp>
        <p:sp>
          <p:nvSpPr>
            <p:cNvPr id="39" name="圆角矩形 9">
              <a:extLst>
                <a:ext uri="{FF2B5EF4-FFF2-40B4-BE49-F238E27FC236}">
                  <a16:creationId xmlns:a16="http://schemas.microsoft.com/office/drawing/2014/main" id="{C1C0313B-C153-4251-B044-0ED76465A4DE}"/>
                </a:ext>
              </a:extLst>
            </p:cNvPr>
            <p:cNvSpPr/>
            <p:nvPr/>
          </p:nvSpPr>
          <p:spPr>
            <a:xfrm>
              <a:off x="3977818" y="406023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40" name="矩形 39">
              <a:extLst>
                <a:ext uri="{FF2B5EF4-FFF2-40B4-BE49-F238E27FC236}">
                  <a16:creationId xmlns:a16="http://schemas.microsoft.com/office/drawing/2014/main" id="{6466B9D7-2523-4B1C-89C0-4AC28CAF848E}"/>
                </a:ext>
              </a:extLst>
            </p:cNvPr>
            <p:cNvSpPr/>
            <p:nvPr/>
          </p:nvSpPr>
          <p:spPr>
            <a:xfrm>
              <a:off x="3985242" y="4060231"/>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把</a:t>
              </a:r>
              <a:endParaRPr lang="en-US" altLang="zh-CN" sz="3600" b="1" dirty="0">
                <a:solidFill>
                  <a:prstClr val="white"/>
                </a:solidFill>
                <a:latin typeface="微软雅黑"/>
                <a:ea typeface="微软雅黑"/>
                <a:cs typeface="+mn-ea"/>
                <a:sym typeface="+mn-lt"/>
              </a:endParaRPr>
            </a:p>
          </p:txBody>
        </p:sp>
      </p:grpSp>
      <p:pic>
        <p:nvPicPr>
          <p:cNvPr id="41" name="图片 40">
            <a:extLst>
              <a:ext uri="{FF2B5EF4-FFF2-40B4-BE49-F238E27FC236}">
                <a16:creationId xmlns:a16="http://schemas.microsoft.com/office/drawing/2014/main" id="{2280A120-F8F3-4A63-B26A-B3A63622E0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41822"/>
            <a:ext cx="4055880" cy="3123028"/>
          </a:xfrm>
          <a:prstGeom prst="rect">
            <a:avLst/>
          </a:prstGeom>
        </p:spPr>
      </p:pic>
      <p:pic>
        <p:nvPicPr>
          <p:cNvPr id="42" name="图片 41">
            <a:extLst>
              <a:ext uri="{FF2B5EF4-FFF2-40B4-BE49-F238E27FC236}">
                <a16:creationId xmlns:a16="http://schemas.microsoft.com/office/drawing/2014/main" id="{18E0F85C-7857-40E1-973F-58259F1047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216826" y="5062369"/>
            <a:ext cx="2602194" cy="1290690"/>
          </a:xfrm>
          <a:prstGeom prst="rect">
            <a:avLst/>
          </a:prstGeom>
        </p:spPr>
      </p:pic>
      <p:sp>
        <p:nvSpPr>
          <p:cNvPr id="44" name="文本框 3">
            <a:extLst>
              <a:ext uri="{FF2B5EF4-FFF2-40B4-BE49-F238E27FC236}">
                <a16:creationId xmlns:a16="http://schemas.microsoft.com/office/drawing/2014/main" id="{CB1779E0-C4A0-4779-8FD5-8B392652982C}"/>
              </a:ext>
            </a:extLst>
          </p:cNvPr>
          <p:cNvSpPr txBox="1"/>
          <p:nvPr/>
        </p:nvSpPr>
        <p:spPr>
          <a:xfrm>
            <a:off x="4660180" y="2594652"/>
            <a:ext cx="5768186" cy="45890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学习贯彻中共十九大精神作为重大政治任务</a:t>
            </a:r>
          </a:p>
        </p:txBody>
      </p:sp>
      <p:sp>
        <p:nvSpPr>
          <p:cNvPr id="45" name="文本框 3">
            <a:extLst>
              <a:ext uri="{FF2B5EF4-FFF2-40B4-BE49-F238E27FC236}">
                <a16:creationId xmlns:a16="http://schemas.microsoft.com/office/drawing/2014/main" id="{51E23A9B-914D-4DF0-A77A-60B63090555E}"/>
              </a:ext>
            </a:extLst>
          </p:cNvPr>
          <p:cNvSpPr txBox="1"/>
          <p:nvPr/>
        </p:nvSpPr>
        <p:spPr>
          <a:xfrm>
            <a:off x="4660180" y="3066145"/>
            <a:ext cx="5768186"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习近平新时代中国特色社会主义思想作为统揽政协工作的总纲</a:t>
            </a:r>
          </a:p>
        </p:txBody>
      </p:sp>
      <p:sp>
        <p:nvSpPr>
          <p:cNvPr id="46" name="文本框 3">
            <a:extLst>
              <a:ext uri="{FF2B5EF4-FFF2-40B4-BE49-F238E27FC236}">
                <a16:creationId xmlns:a16="http://schemas.microsoft.com/office/drawing/2014/main" id="{2B4B4CCC-1B2A-4C42-8C17-A9DB6EDDB6BC}"/>
              </a:ext>
            </a:extLst>
          </p:cNvPr>
          <p:cNvSpPr txBox="1"/>
          <p:nvPr/>
        </p:nvSpPr>
        <p:spPr>
          <a:xfrm>
            <a:off x="4660180" y="3883880"/>
            <a:ext cx="5768186"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坚持和发展中国特色社会主义作为巩固共同思想政治基础的主轴</a:t>
            </a:r>
          </a:p>
        </p:txBody>
      </p:sp>
      <p:sp>
        <p:nvSpPr>
          <p:cNvPr id="47" name="文本框 3">
            <a:extLst>
              <a:ext uri="{FF2B5EF4-FFF2-40B4-BE49-F238E27FC236}">
                <a16:creationId xmlns:a16="http://schemas.microsoft.com/office/drawing/2014/main" id="{5DCC5BD8-20D4-420F-9E7C-9C0D03637E9A}"/>
              </a:ext>
            </a:extLst>
          </p:cNvPr>
          <p:cNvSpPr txBox="1"/>
          <p:nvPr/>
        </p:nvSpPr>
        <p:spPr>
          <a:xfrm>
            <a:off x="4660181" y="4723978"/>
            <a:ext cx="6162842"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为决胜全面建成小康社会、夺取新时代中国特色社会主义伟大胜利献计出力作为工作主线</a:t>
            </a:r>
          </a:p>
        </p:txBody>
      </p:sp>
    </p:spTree>
    <p:extLst>
      <p:ext uri="{BB962C8B-B14F-4D97-AF65-F5344CB8AC3E}">
        <p14:creationId xmlns:p14="http://schemas.microsoft.com/office/powerpoint/2010/main" val="36096072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42"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50"/>
                                        <p:tgtEl>
                                          <p:spTgt spid="41"/>
                                        </p:tgtEl>
                                      </p:cBhvr>
                                    </p:animEffect>
                                    <p:anim calcmode="lin" valueType="num">
                                      <p:cBhvr>
                                        <p:cTn id="11" dur="750" fill="hold"/>
                                        <p:tgtEl>
                                          <p:spTgt spid="41"/>
                                        </p:tgtEl>
                                        <p:attrNameLst>
                                          <p:attrName>ppt_x</p:attrName>
                                        </p:attrNameLst>
                                      </p:cBhvr>
                                      <p:tavLst>
                                        <p:tav tm="0">
                                          <p:val>
                                            <p:strVal val="#ppt_x"/>
                                          </p:val>
                                        </p:tav>
                                        <p:tav tm="100000">
                                          <p:val>
                                            <p:strVal val="#ppt_x"/>
                                          </p:val>
                                        </p:tav>
                                      </p:tavLst>
                                    </p:anim>
                                    <p:anim calcmode="lin" valueType="num">
                                      <p:cBhvr>
                                        <p:cTn id="12" dur="750" fill="hold"/>
                                        <p:tgtEl>
                                          <p:spTgt spid="4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Horizontal)">
                                      <p:cBhvr>
                                        <p:cTn id="16" dur="500"/>
                                        <p:tgtEl>
                                          <p:spTgt spid="3"/>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1000"/>
                                        <p:tgtEl>
                                          <p:spTgt spid="44"/>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1000"/>
                                        <p:tgtEl>
                                          <p:spTgt spid="45"/>
                                        </p:tgtEl>
                                      </p:cBhvr>
                                    </p:animEffect>
                                  </p:childTnLst>
                                </p:cTn>
                              </p:par>
                            </p:childTnLst>
                          </p:cTn>
                        </p:par>
                        <p:par>
                          <p:cTn id="28" fill="hold">
                            <p:stCondLst>
                              <p:cond delay="3750"/>
                            </p:stCondLst>
                            <p:childTnLst>
                              <p:par>
                                <p:cTn id="29" presetID="22" presetClass="entr" presetSubtype="8"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1000"/>
                                        <p:tgtEl>
                                          <p:spTgt spid="46"/>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5" grpId="0" animBg="1"/>
      <p:bldP spid="44" grpId="0"/>
      <p:bldP spid="45" grpId="0"/>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4" name="TextBox 43">
            <a:extLst>
              <a:ext uri="{FF2B5EF4-FFF2-40B4-BE49-F238E27FC236}">
                <a16:creationId xmlns:a16="http://schemas.microsoft.com/office/drawing/2014/main" id="{FDBBA26D-1D72-47A9-9D54-18CAD4A71503}"/>
              </a:ext>
            </a:extLst>
          </p:cNvPr>
          <p:cNvSpPr txBox="1"/>
          <p:nvPr/>
        </p:nvSpPr>
        <p:spPr>
          <a:xfrm>
            <a:off x="757467" y="1133346"/>
            <a:ext cx="10438536" cy="903581"/>
          </a:xfrm>
          <a:prstGeom prst="rect">
            <a:avLst/>
          </a:prstGeom>
          <a:noFill/>
        </p:spPr>
        <p:txBody>
          <a:bodyPr wrap="square" rtlCol="0">
            <a:spAutoFit/>
          </a:bodyPr>
          <a:lstStyle/>
          <a:p>
            <a:pPr lvl="0" defTabSz="1219170">
              <a:lnSpc>
                <a:spcPct val="150000"/>
              </a:lnSpc>
            </a:pPr>
            <a:r>
              <a:rPr lang="zh-CN" altLang="en-US" sz="1867" b="1" dirty="0">
                <a:solidFill>
                  <a:srgbClr val="C00000"/>
                </a:solidFill>
                <a:latin typeface="微软雅黑" pitchFamily="34" charset="-122"/>
                <a:ea typeface="微软雅黑"/>
                <a:sym typeface="Gill Sans" charset="0"/>
              </a:rPr>
              <a:t>围绕统筹推进“五位一体”总体布局、协调推进“四个全面”战略布局，认真履行政治协商、民主监督、参政议政职能</a:t>
            </a:r>
            <a:r>
              <a:rPr lang="zh-CN" altLang="en-US" sz="1867" dirty="0">
                <a:solidFill>
                  <a:srgbClr val="C00000"/>
                </a:solidFill>
                <a:latin typeface="微软雅黑" pitchFamily="34" charset="-122"/>
                <a:ea typeface="微软雅黑"/>
                <a:sym typeface="Gill Sans" charset="0"/>
              </a:rPr>
              <a:t>，</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为全面建成小康社会、全面建设社会主义现代化国家作出新的贡献。</a:t>
            </a:r>
          </a:p>
        </p:txBody>
      </p:sp>
      <p:sp>
        <p:nvSpPr>
          <p:cNvPr id="5" name="矩形 4">
            <a:extLst>
              <a:ext uri="{FF2B5EF4-FFF2-40B4-BE49-F238E27FC236}">
                <a16:creationId xmlns:a16="http://schemas.microsoft.com/office/drawing/2014/main" id="{AE6CD5BF-D7C1-410A-8385-C203601AC61F}"/>
              </a:ext>
            </a:extLst>
          </p:cNvPr>
          <p:cNvSpPr/>
          <p:nvPr/>
        </p:nvSpPr>
        <p:spPr>
          <a:xfrm>
            <a:off x="4308406" y="2573110"/>
            <a:ext cx="5085069" cy="2297485"/>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20" name="组合 19">
            <a:extLst>
              <a:ext uri="{FF2B5EF4-FFF2-40B4-BE49-F238E27FC236}">
                <a16:creationId xmlns:a16="http://schemas.microsoft.com/office/drawing/2014/main" id="{1AABBD74-FE56-4226-920A-1D04F36B0608}"/>
              </a:ext>
            </a:extLst>
          </p:cNvPr>
          <p:cNvGrpSpPr/>
          <p:nvPr/>
        </p:nvGrpSpPr>
        <p:grpSpPr>
          <a:xfrm>
            <a:off x="3977818" y="2987751"/>
            <a:ext cx="661181" cy="1420837"/>
            <a:chOff x="3977818" y="2987751"/>
            <a:chExt cx="661181" cy="1420837"/>
          </a:xfrm>
        </p:grpSpPr>
        <p:sp>
          <p:nvSpPr>
            <p:cNvPr id="6" name="圆角矩形 7">
              <a:extLst>
                <a:ext uri="{FF2B5EF4-FFF2-40B4-BE49-F238E27FC236}">
                  <a16:creationId xmlns:a16="http://schemas.microsoft.com/office/drawing/2014/main" id="{08CC5016-9AAC-49F6-94B8-B516F2334A65}"/>
                </a:ext>
              </a:extLst>
            </p:cNvPr>
            <p:cNvSpPr/>
            <p:nvPr/>
          </p:nvSpPr>
          <p:spPr>
            <a:xfrm>
              <a:off x="3977818" y="298775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7" name="矩形 6">
              <a:extLst>
                <a:ext uri="{FF2B5EF4-FFF2-40B4-BE49-F238E27FC236}">
                  <a16:creationId xmlns:a16="http://schemas.microsoft.com/office/drawing/2014/main" id="{D5D47054-6330-4207-9120-8BEE93C71057}"/>
                </a:ext>
              </a:extLst>
            </p:cNvPr>
            <p:cNvSpPr/>
            <p:nvPr/>
          </p:nvSpPr>
          <p:spPr>
            <a:xfrm>
              <a:off x="3985242" y="2987751"/>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坚</a:t>
              </a:r>
              <a:endParaRPr lang="en-US" altLang="zh-CN" sz="3600" b="1" dirty="0">
                <a:solidFill>
                  <a:prstClr val="white"/>
                </a:solidFill>
                <a:latin typeface="微软雅黑"/>
                <a:ea typeface="微软雅黑"/>
                <a:cs typeface="+mn-ea"/>
                <a:sym typeface="+mn-lt"/>
              </a:endParaRPr>
            </a:p>
          </p:txBody>
        </p:sp>
        <p:sp>
          <p:nvSpPr>
            <p:cNvPr id="8" name="圆角矩形 9">
              <a:extLst>
                <a:ext uri="{FF2B5EF4-FFF2-40B4-BE49-F238E27FC236}">
                  <a16:creationId xmlns:a16="http://schemas.microsoft.com/office/drawing/2014/main" id="{9716FE12-42BA-4977-B3D8-5D8B00E5A506}"/>
                </a:ext>
              </a:extLst>
            </p:cNvPr>
            <p:cNvSpPr/>
            <p:nvPr/>
          </p:nvSpPr>
          <p:spPr>
            <a:xfrm>
              <a:off x="3977818" y="3747407"/>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50C659D3-C64F-4400-A5D1-4514FA7B6A62}"/>
                </a:ext>
              </a:extLst>
            </p:cNvPr>
            <p:cNvSpPr/>
            <p:nvPr/>
          </p:nvSpPr>
          <p:spPr>
            <a:xfrm>
              <a:off x="3985242" y="3747407"/>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持</a:t>
              </a:r>
              <a:endParaRPr lang="en-US" altLang="zh-CN" sz="3600" b="1" dirty="0">
                <a:solidFill>
                  <a:prstClr val="white"/>
                </a:solidFill>
                <a:latin typeface="微软雅黑"/>
                <a:ea typeface="微软雅黑"/>
                <a:cs typeface="+mn-ea"/>
                <a:sym typeface="+mn-lt"/>
              </a:endParaRPr>
            </a:p>
          </p:txBody>
        </p:sp>
      </p:grpSp>
      <p:pic>
        <p:nvPicPr>
          <p:cNvPr id="10" name="图片 9">
            <a:extLst>
              <a:ext uri="{FF2B5EF4-FFF2-40B4-BE49-F238E27FC236}">
                <a16:creationId xmlns:a16="http://schemas.microsoft.com/office/drawing/2014/main" id="{EAA8FA84-5300-4F96-9C22-493FAE174E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41822"/>
            <a:ext cx="4055880" cy="3123028"/>
          </a:xfrm>
          <a:prstGeom prst="rect">
            <a:avLst/>
          </a:prstGeom>
        </p:spPr>
      </p:pic>
      <p:pic>
        <p:nvPicPr>
          <p:cNvPr id="11" name="图片 10">
            <a:extLst>
              <a:ext uri="{FF2B5EF4-FFF2-40B4-BE49-F238E27FC236}">
                <a16:creationId xmlns:a16="http://schemas.microsoft.com/office/drawing/2014/main" id="{BD84B96F-07DB-4A7D-A99E-162A1193A0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46456" y="3891384"/>
            <a:ext cx="2602194" cy="1290690"/>
          </a:xfrm>
          <a:prstGeom prst="rect">
            <a:avLst/>
          </a:prstGeom>
        </p:spPr>
      </p:pic>
      <p:sp>
        <p:nvSpPr>
          <p:cNvPr id="16" name="文本框 3">
            <a:extLst>
              <a:ext uri="{FF2B5EF4-FFF2-40B4-BE49-F238E27FC236}">
                <a16:creationId xmlns:a16="http://schemas.microsoft.com/office/drawing/2014/main" id="{58D47977-BBF2-4C74-8119-53BA425F133D}"/>
              </a:ext>
            </a:extLst>
          </p:cNvPr>
          <p:cNvSpPr txBox="1"/>
          <p:nvPr/>
        </p:nvSpPr>
        <p:spPr>
          <a:xfrm>
            <a:off x="4891526" y="2641620"/>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稳中求进工作总基调</a:t>
            </a:r>
          </a:p>
        </p:txBody>
      </p:sp>
      <p:sp>
        <p:nvSpPr>
          <p:cNvPr id="17" name="文本框 3">
            <a:extLst>
              <a:ext uri="{FF2B5EF4-FFF2-40B4-BE49-F238E27FC236}">
                <a16:creationId xmlns:a16="http://schemas.microsoft.com/office/drawing/2014/main" id="{89239D93-6FAA-456B-90D8-B174B56B6621}"/>
              </a:ext>
            </a:extLst>
          </p:cNvPr>
          <p:cNvSpPr txBox="1"/>
          <p:nvPr/>
        </p:nvSpPr>
        <p:spPr>
          <a:xfrm>
            <a:off x="4891524" y="3733302"/>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以人民为中心的发展思想</a:t>
            </a:r>
          </a:p>
        </p:txBody>
      </p:sp>
      <p:sp>
        <p:nvSpPr>
          <p:cNvPr id="18" name="文本框 3">
            <a:extLst>
              <a:ext uri="{FF2B5EF4-FFF2-40B4-BE49-F238E27FC236}">
                <a16:creationId xmlns:a16="http://schemas.microsoft.com/office/drawing/2014/main" id="{4B764A45-1D36-4E12-A710-A73E632361A9}"/>
              </a:ext>
            </a:extLst>
          </p:cNvPr>
          <p:cNvSpPr txBox="1"/>
          <p:nvPr/>
        </p:nvSpPr>
        <p:spPr>
          <a:xfrm>
            <a:off x="4884100" y="4275055"/>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团结和民主两大主题</a:t>
            </a:r>
          </a:p>
        </p:txBody>
      </p:sp>
      <p:sp>
        <p:nvSpPr>
          <p:cNvPr id="19" name="文本框 3">
            <a:extLst>
              <a:ext uri="{FF2B5EF4-FFF2-40B4-BE49-F238E27FC236}">
                <a16:creationId xmlns:a16="http://schemas.microsoft.com/office/drawing/2014/main" id="{A8EE85A1-2867-42D2-A42A-3FE3C4F6B34F}"/>
              </a:ext>
            </a:extLst>
          </p:cNvPr>
          <p:cNvSpPr txBox="1"/>
          <p:nvPr/>
        </p:nvSpPr>
        <p:spPr>
          <a:xfrm>
            <a:off x="4891524" y="3183077"/>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35438274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Horizontal)">
                                      <p:cBhvr>
                                        <p:cTn id="13" dur="500"/>
                                        <p:tgtEl>
                                          <p:spTgt spid="2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1000"/>
                                        <p:tgtEl>
                                          <p:spTgt spid="17"/>
                                        </p:tgtEl>
                                      </p:cBhvr>
                                    </p:animEffect>
                                  </p:childTnLst>
                                </p:cTn>
                              </p:par>
                            </p:childTnLst>
                          </p:cTn>
                        </p:par>
                        <p:par>
                          <p:cTn id="36" fill="hold">
                            <p:stCondLst>
                              <p:cond delay="475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1000"/>
                                        <p:tgtEl>
                                          <p:spTgt spid="18"/>
                                        </p:tgtEl>
                                      </p:cBhvr>
                                    </p:animEffect>
                                  </p:childTnLst>
                                </p:cTn>
                              </p:par>
                            </p:childTnLst>
                          </p:cTn>
                        </p:par>
                        <p:par>
                          <p:cTn id="40" fill="hold">
                            <p:stCondLst>
                              <p:cond delay="575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6" grpId="0"/>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00" name="矩形 99">
            <a:extLst>
              <a:ext uri="{FF2B5EF4-FFF2-40B4-BE49-F238E27FC236}">
                <a16:creationId xmlns:a16="http://schemas.microsoft.com/office/drawing/2014/main" id="{EDDB7996-4CCF-4B32-ACB5-7BBD62BC4212}"/>
              </a:ext>
            </a:extLst>
          </p:cNvPr>
          <p:cNvSpPr>
            <a:spLocks noChangeArrowheads="1"/>
          </p:cNvSpPr>
          <p:nvPr/>
        </p:nvSpPr>
        <p:spPr bwMode="auto">
          <a:xfrm>
            <a:off x="957686" y="1663433"/>
            <a:ext cx="1861352" cy="1346375"/>
          </a:xfrm>
          <a:prstGeom prst="rect">
            <a:avLst/>
          </a:prstGeom>
          <a:noFill/>
          <a:ln w="12700">
            <a:solidFill>
              <a:srgbClr val="C7000B"/>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FFFFFF"/>
              </a:solidFill>
              <a:ea typeface="微软雅黑 Light" panose="020B0502040204020203" pitchFamily="34" charset="-122"/>
            </a:endParaRPr>
          </a:p>
        </p:txBody>
      </p:sp>
      <p:sp>
        <p:nvSpPr>
          <p:cNvPr id="101" name="圆角矩形 17">
            <a:extLst>
              <a:ext uri="{FF2B5EF4-FFF2-40B4-BE49-F238E27FC236}">
                <a16:creationId xmlns:a16="http://schemas.microsoft.com/office/drawing/2014/main" id="{AC528382-73DA-4962-8F8F-05E61EFBA0EA}"/>
              </a:ext>
            </a:extLst>
          </p:cNvPr>
          <p:cNvSpPr>
            <a:spLocks noChangeArrowheads="1"/>
          </p:cNvSpPr>
          <p:nvPr/>
        </p:nvSpPr>
        <p:spPr bwMode="auto">
          <a:xfrm>
            <a:off x="1354948" y="1167141"/>
            <a:ext cx="992912" cy="992585"/>
          </a:xfrm>
          <a:prstGeom prst="roundRect">
            <a:avLst>
              <a:gd name="adj" fmla="val 16667"/>
            </a:avLst>
          </a:prstGeom>
          <a:solidFill>
            <a:srgbClr val="C7000B"/>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46CA00"/>
              </a:solidFill>
              <a:ea typeface="微软雅黑 Light" panose="020B0502040204020203" pitchFamily="34" charset="-122"/>
            </a:endParaRPr>
          </a:p>
        </p:txBody>
      </p:sp>
      <p:sp>
        <p:nvSpPr>
          <p:cNvPr id="102" name="文本框 13">
            <a:extLst>
              <a:ext uri="{FF2B5EF4-FFF2-40B4-BE49-F238E27FC236}">
                <a16:creationId xmlns:a16="http://schemas.microsoft.com/office/drawing/2014/main" id="{5A658113-8BD8-48EC-BF05-1C64C8D5B3D1}"/>
              </a:ext>
            </a:extLst>
          </p:cNvPr>
          <p:cNvSpPr txBox="1">
            <a:spLocks noChangeArrowheads="1"/>
          </p:cNvSpPr>
          <p:nvPr/>
        </p:nvSpPr>
        <p:spPr bwMode="auto">
          <a:xfrm>
            <a:off x="957686" y="2222215"/>
            <a:ext cx="18813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pPr>
            <a:r>
              <a:rPr lang="zh-CN" altLang="en-US" sz="3000" b="1" dirty="0">
                <a:solidFill>
                  <a:srgbClr val="C00000"/>
                </a:solidFill>
                <a:latin typeface="微软雅黑 Light" panose="020B0502040204020203" pitchFamily="34" charset="-122"/>
                <a:ea typeface="微软雅黑 Light" panose="020B0502040204020203" pitchFamily="34" charset="-122"/>
              </a:rPr>
              <a:t>五点建议</a:t>
            </a:r>
          </a:p>
        </p:txBody>
      </p:sp>
      <p:sp>
        <p:nvSpPr>
          <p:cNvPr id="103" name="Freeform 5">
            <a:extLst>
              <a:ext uri="{FF2B5EF4-FFF2-40B4-BE49-F238E27FC236}">
                <a16:creationId xmlns:a16="http://schemas.microsoft.com/office/drawing/2014/main" id="{31CCD649-BDFA-4402-B9C5-FCDB88172E45}"/>
              </a:ext>
            </a:extLst>
          </p:cNvPr>
          <p:cNvSpPr>
            <a:spLocks/>
          </p:cNvSpPr>
          <p:nvPr/>
        </p:nvSpPr>
        <p:spPr bwMode="auto">
          <a:xfrm>
            <a:off x="1484000" y="1323945"/>
            <a:ext cx="749882" cy="65530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914400" eaLnBrk="0" fontAlgn="base" hangingPunct="0">
              <a:spcBef>
                <a:spcPct val="0"/>
              </a:spcBef>
              <a:spcAft>
                <a:spcPct val="0"/>
              </a:spcAft>
            </a:pPr>
            <a:endParaRPr lang="zh-CN" altLang="en-US" sz="1013">
              <a:solidFill>
                <a:srgbClr val="C42F0B"/>
              </a:solidFill>
              <a:latin typeface="Arial" panose="020B0604020202020204" pitchFamily="34" charset="0"/>
              <a:ea typeface="微软雅黑 Light" panose="020B0502040204020203" pitchFamily="34" charset="-122"/>
            </a:endParaRPr>
          </a:p>
        </p:txBody>
      </p:sp>
      <p:sp>
        <p:nvSpPr>
          <p:cNvPr id="104" name="矩形 103">
            <a:extLst>
              <a:ext uri="{FF2B5EF4-FFF2-40B4-BE49-F238E27FC236}">
                <a16:creationId xmlns:a16="http://schemas.microsoft.com/office/drawing/2014/main" id="{AE6A97EF-957D-4E2D-A1B4-D932E9398DD8}"/>
              </a:ext>
            </a:extLst>
          </p:cNvPr>
          <p:cNvSpPr>
            <a:spLocks noChangeArrowheads="1"/>
          </p:cNvSpPr>
          <p:nvPr/>
        </p:nvSpPr>
        <p:spPr bwMode="auto">
          <a:xfrm>
            <a:off x="3216300" y="1663433"/>
            <a:ext cx="6806004"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深入学习贯彻习近平新时代中国特色社会主义思想</a:t>
            </a:r>
          </a:p>
        </p:txBody>
      </p:sp>
      <p:sp>
        <p:nvSpPr>
          <p:cNvPr id="105" name="矩形 104">
            <a:extLst>
              <a:ext uri="{FF2B5EF4-FFF2-40B4-BE49-F238E27FC236}">
                <a16:creationId xmlns:a16="http://schemas.microsoft.com/office/drawing/2014/main" id="{F89A6E7E-9742-48F0-AEB2-4D7ECDD4E331}"/>
              </a:ext>
            </a:extLst>
          </p:cNvPr>
          <p:cNvSpPr>
            <a:spLocks noChangeArrowheads="1"/>
          </p:cNvSpPr>
          <p:nvPr/>
        </p:nvSpPr>
        <p:spPr bwMode="auto">
          <a:xfrm>
            <a:off x="3216300" y="2395762"/>
            <a:ext cx="6806004" cy="923330"/>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聚焦决胜全面建成小康社会、开启全面建设社会主义现代化国家新征程重大问题献计出力</a:t>
            </a:r>
          </a:p>
        </p:txBody>
      </p:sp>
      <p:sp>
        <p:nvSpPr>
          <p:cNvPr id="106" name="矩形 105">
            <a:extLst>
              <a:ext uri="{FF2B5EF4-FFF2-40B4-BE49-F238E27FC236}">
                <a16:creationId xmlns:a16="http://schemas.microsoft.com/office/drawing/2014/main" id="{EE723414-88A2-42AD-BD39-D634A8EC7557}"/>
              </a:ext>
            </a:extLst>
          </p:cNvPr>
          <p:cNvSpPr>
            <a:spLocks noChangeArrowheads="1"/>
          </p:cNvSpPr>
          <p:nvPr/>
        </p:nvSpPr>
        <p:spPr bwMode="auto">
          <a:xfrm>
            <a:off x="3216299" y="3549195"/>
            <a:ext cx="6806005"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充分发挥人民政协作为协商民主重要渠道和专门协商机构作用</a:t>
            </a:r>
          </a:p>
        </p:txBody>
      </p:sp>
      <p:sp>
        <p:nvSpPr>
          <p:cNvPr id="107" name="矩形 106">
            <a:extLst>
              <a:ext uri="{FF2B5EF4-FFF2-40B4-BE49-F238E27FC236}">
                <a16:creationId xmlns:a16="http://schemas.microsoft.com/office/drawing/2014/main" id="{43189AC1-D640-4931-AD9F-602828594B14}"/>
              </a:ext>
            </a:extLst>
          </p:cNvPr>
          <p:cNvSpPr>
            <a:spLocks noChangeArrowheads="1"/>
          </p:cNvSpPr>
          <p:nvPr/>
        </p:nvSpPr>
        <p:spPr bwMode="auto">
          <a:xfrm>
            <a:off x="3216300" y="4269494"/>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广泛凝聚实现中华民族伟大复兴正能量</a:t>
            </a:r>
          </a:p>
        </p:txBody>
      </p:sp>
      <p:sp>
        <p:nvSpPr>
          <p:cNvPr id="108" name="矩形 107">
            <a:extLst>
              <a:ext uri="{FF2B5EF4-FFF2-40B4-BE49-F238E27FC236}">
                <a16:creationId xmlns:a16="http://schemas.microsoft.com/office/drawing/2014/main" id="{93EB0A61-94A3-4EEB-8EB6-55E62A7B956E}"/>
              </a:ext>
            </a:extLst>
          </p:cNvPr>
          <p:cNvSpPr>
            <a:spLocks noChangeArrowheads="1"/>
          </p:cNvSpPr>
          <p:nvPr/>
        </p:nvSpPr>
        <p:spPr bwMode="auto">
          <a:xfrm>
            <a:off x="3216300" y="5001819"/>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切实加强自身建设</a:t>
            </a:r>
          </a:p>
        </p:txBody>
      </p:sp>
    </p:spTree>
    <p:extLst>
      <p:ext uri="{BB962C8B-B14F-4D97-AF65-F5344CB8AC3E}">
        <p14:creationId xmlns:p14="http://schemas.microsoft.com/office/powerpoint/2010/main" val="170357147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1000"/>
                                        <p:tgtEl>
                                          <p:spTgt spid="102"/>
                                        </p:tgtEl>
                                      </p:cBhvr>
                                    </p:animEffect>
                                    <p:anim calcmode="lin" valueType="num">
                                      <p:cBhvr>
                                        <p:cTn id="18" dur="1000" fill="hold"/>
                                        <p:tgtEl>
                                          <p:spTgt spid="102"/>
                                        </p:tgtEl>
                                        <p:attrNameLst>
                                          <p:attrName>ppt_x</p:attrName>
                                        </p:attrNameLst>
                                      </p:cBhvr>
                                      <p:tavLst>
                                        <p:tav tm="0">
                                          <p:val>
                                            <p:strVal val="#ppt_x"/>
                                          </p:val>
                                        </p:tav>
                                        <p:tav tm="100000">
                                          <p:val>
                                            <p:strVal val="#ppt_x"/>
                                          </p:val>
                                        </p:tav>
                                      </p:tavLst>
                                    </p:anim>
                                    <p:anim calcmode="lin" valueType="num">
                                      <p:cBhvr>
                                        <p:cTn id="19" dur="100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1000"/>
                                        <p:tgtEl>
                                          <p:spTgt spid="103"/>
                                        </p:tgtEl>
                                      </p:cBhvr>
                                    </p:animEffect>
                                    <p:anim calcmode="lin" valueType="num">
                                      <p:cBhvr>
                                        <p:cTn id="23" dur="1000" fill="hold"/>
                                        <p:tgtEl>
                                          <p:spTgt spid="103"/>
                                        </p:tgtEl>
                                        <p:attrNameLst>
                                          <p:attrName>ppt_x</p:attrName>
                                        </p:attrNameLst>
                                      </p:cBhvr>
                                      <p:tavLst>
                                        <p:tav tm="0">
                                          <p:val>
                                            <p:strVal val="#ppt_x"/>
                                          </p:val>
                                        </p:tav>
                                        <p:tav tm="100000">
                                          <p:val>
                                            <p:strVal val="#ppt_x"/>
                                          </p:val>
                                        </p:tav>
                                      </p:tavLst>
                                    </p:anim>
                                    <p:anim calcmode="lin" valueType="num">
                                      <p:cBhvr>
                                        <p:cTn id="24" dur="1000" fill="hold"/>
                                        <p:tgtEl>
                                          <p:spTgt spid="10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8"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additive="base">
                                        <p:cTn id="28" dur="500" fill="hold"/>
                                        <p:tgtEl>
                                          <p:spTgt spid="104"/>
                                        </p:tgtEl>
                                        <p:attrNameLst>
                                          <p:attrName>ppt_x</p:attrName>
                                        </p:attrNameLst>
                                      </p:cBhvr>
                                      <p:tavLst>
                                        <p:tav tm="0">
                                          <p:val>
                                            <p:strVal val="0-#ppt_w/2"/>
                                          </p:val>
                                        </p:tav>
                                        <p:tav tm="100000">
                                          <p:val>
                                            <p:strVal val="#ppt_x"/>
                                          </p:val>
                                        </p:tav>
                                      </p:tavLst>
                                    </p:anim>
                                    <p:anim calcmode="lin" valueType="num">
                                      <p:cBhvr additive="base">
                                        <p:cTn id="29" dur="500" fill="hold"/>
                                        <p:tgtEl>
                                          <p:spTgt spid="1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300"/>
                                  </p:stCondLst>
                                  <p:childTnLst>
                                    <p:set>
                                      <p:cBhvr>
                                        <p:cTn id="31" dur="1" fill="hold">
                                          <p:stCondLst>
                                            <p:cond delay="0"/>
                                          </p:stCondLst>
                                        </p:cTn>
                                        <p:tgtEl>
                                          <p:spTgt spid="105"/>
                                        </p:tgtEl>
                                        <p:attrNameLst>
                                          <p:attrName>style.visibility</p:attrName>
                                        </p:attrNameLst>
                                      </p:cBhvr>
                                      <p:to>
                                        <p:strVal val="visible"/>
                                      </p:to>
                                    </p:set>
                                    <p:anim calcmode="lin" valueType="num">
                                      <p:cBhvr additive="base">
                                        <p:cTn id="32" dur="500" fill="hold"/>
                                        <p:tgtEl>
                                          <p:spTgt spid="105"/>
                                        </p:tgtEl>
                                        <p:attrNameLst>
                                          <p:attrName>ppt_x</p:attrName>
                                        </p:attrNameLst>
                                      </p:cBhvr>
                                      <p:tavLst>
                                        <p:tav tm="0">
                                          <p:val>
                                            <p:strVal val="0-#ppt_w/2"/>
                                          </p:val>
                                        </p:tav>
                                        <p:tav tm="100000">
                                          <p:val>
                                            <p:strVal val="#ppt_x"/>
                                          </p:val>
                                        </p:tav>
                                      </p:tavLst>
                                    </p:anim>
                                    <p:anim calcmode="lin" valueType="num">
                                      <p:cBhvr additive="base">
                                        <p:cTn id="33" dur="500" fill="hold"/>
                                        <p:tgtEl>
                                          <p:spTgt spid="1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106"/>
                                        </p:tgtEl>
                                        <p:attrNameLst>
                                          <p:attrName>style.visibility</p:attrName>
                                        </p:attrNameLst>
                                      </p:cBhvr>
                                      <p:to>
                                        <p:strVal val="visible"/>
                                      </p:to>
                                    </p:set>
                                    <p:anim calcmode="lin" valueType="num">
                                      <p:cBhvr additive="base">
                                        <p:cTn id="36" dur="500" fill="hold"/>
                                        <p:tgtEl>
                                          <p:spTgt spid="106"/>
                                        </p:tgtEl>
                                        <p:attrNameLst>
                                          <p:attrName>ppt_x</p:attrName>
                                        </p:attrNameLst>
                                      </p:cBhvr>
                                      <p:tavLst>
                                        <p:tav tm="0">
                                          <p:val>
                                            <p:strVal val="0-#ppt_w/2"/>
                                          </p:val>
                                        </p:tav>
                                        <p:tav tm="100000">
                                          <p:val>
                                            <p:strVal val="#ppt_x"/>
                                          </p:val>
                                        </p:tav>
                                      </p:tavLst>
                                    </p:anim>
                                    <p:anim calcmode="lin" valueType="num">
                                      <p:cBhvr additive="base">
                                        <p:cTn id="37" dur="500" fill="hold"/>
                                        <p:tgtEl>
                                          <p:spTgt spid="10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900"/>
                                  </p:stCondLst>
                                  <p:childTnLst>
                                    <p:set>
                                      <p:cBhvr>
                                        <p:cTn id="39" dur="1" fill="hold">
                                          <p:stCondLst>
                                            <p:cond delay="0"/>
                                          </p:stCondLst>
                                        </p:cTn>
                                        <p:tgtEl>
                                          <p:spTgt spid="107"/>
                                        </p:tgtEl>
                                        <p:attrNameLst>
                                          <p:attrName>style.visibility</p:attrName>
                                        </p:attrNameLst>
                                      </p:cBhvr>
                                      <p:to>
                                        <p:strVal val="visible"/>
                                      </p:to>
                                    </p:set>
                                    <p:anim calcmode="lin" valueType="num">
                                      <p:cBhvr additive="base">
                                        <p:cTn id="40" dur="500" fill="hold"/>
                                        <p:tgtEl>
                                          <p:spTgt spid="107"/>
                                        </p:tgtEl>
                                        <p:attrNameLst>
                                          <p:attrName>ppt_x</p:attrName>
                                        </p:attrNameLst>
                                      </p:cBhvr>
                                      <p:tavLst>
                                        <p:tav tm="0">
                                          <p:val>
                                            <p:strVal val="0-#ppt_w/2"/>
                                          </p:val>
                                        </p:tav>
                                        <p:tav tm="100000">
                                          <p:val>
                                            <p:strVal val="#ppt_x"/>
                                          </p:val>
                                        </p:tav>
                                      </p:tavLst>
                                    </p:anim>
                                    <p:anim calcmode="lin" valueType="num">
                                      <p:cBhvr additive="base">
                                        <p:cTn id="41" dur="500" fill="hold"/>
                                        <p:tgtEl>
                                          <p:spTgt spid="10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10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0-#ppt_w/2"/>
                                          </p:val>
                                        </p:tav>
                                        <p:tav tm="100000">
                                          <p:val>
                                            <p:strVal val="#ppt_x"/>
                                          </p:val>
                                        </p:tav>
                                      </p:tavLst>
                                    </p:anim>
                                    <p:anim calcmode="lin" valueType="num">
                                      <p:cBhvr additive="base">
                                        <p:cTn id="45"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p:bldP spid="103" grpId="0" animBg="1"/>
      <p:bldP spid="104" grpId="0" animBg="1"/>
      <p:bldP spid="105" grpId="0" animBg="1"/>
      <p:bldP spid="106" grpId="0" animBg="1"/>
      <p:bldP spid="107" grpId="0" animBg="1"/>
      <p:bldP spid="10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5" name="矩形 4">
            <a:extLst>
              <a:ext uri="{FF2B5EF4-FFF2-40B4-BE49-F238E27FC236}">
                <a16:creationId xmlns:a16="http://schemas.microsoft.com/office/drawing/2014/main" id="{0A56E82C-B292-40BC-A806-319FC1743FF9}"/>
              </a:ext>
            </a:extLst>
          </p:cNvPr>
          <p:cNvSpPr/>
          <p:nvPr/>
        </p:nvSpPr>
        <p:spPr>
          <a:xfrm>
            <a:off x="957686" y="1674054"/>
            <a:ext cx="10479348" cy="4836794"/>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6" name="组合 5">
            <a:extLst>
              <a:ext uri="{FF2B5EF4-FFF2-40B4-BE49-F238E27FC236}">
                <a16:creationId xmlns:a16="http://schemas.microsoft.com/office/drawing/2014/main" id="{F87CF4FA-CAE7-41AA-ACCB-A12F62A9AA6A}"/>
              </a:ext>
            </a:extLst>
          </p:cNvPr>
          <p:cNvGrpSpPr/>
          <p:nvPr/>
        </p:nvGrpSpPr>
        <p:grpSpPr>
          <a:xfrm>
            <a:off x="3292382" y="1420837"/>
            <a:ext cx="5809957" cy="520505"/>
            <a:chOff x="3292382" y="1420837"/>
            <a:chExt cx="5809957" cy="520505"/>
          </a:xfrm>
        </p:grpSpPr>
        <p:sp>
          <p:nvSpPr>
            <p:cNvPr id="7" name="矩形 6">
              <a:extLst>
                <a:ext uri="{FF2B5EF4-FFF2-40B4-BE49-F238E27FC236}">
                  <a16:creationId xmlns:a16="http://schemas.microsoft.com/office/drawing/2014/main" id="{05ED730D-5E23-4485-BABA-F74513ECBB33}"/>
                </a:ext>
              </a:extLst>
            </p:cNvPr>
            <p:cNvSpPr/>
            <p:nvPr/>
          </p:nvSpPr>
          <p:spPr>
            <a:xfrm>
              <a:off x="3292382" y="1420837"/>
              <a:ext cx="5809957" cy="520505"/>
            </a:xfrm>
            <a:prstGeom prst="rect">
              <a:avLst/>
            </a:prstGeom>
            <a:solidFill>
              <a:srgbClr val="C7000B"/>
            </a:solidFill>
            <a:ln w="1270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8" name="矩形 7">
              <a:extLst>
                <a:ext uri="{FF2B5EF4-FFF2-40B4-BE49-F238E27FC236}">
                  <a16:creationId xmlns:a16="http://schemas.microsoft.com/office/drawing/2014/main" id="{A71017D1-906C-4616-9837-44CED7E05F46}"/>
                </a:ext>
              </a:extLst>
            </p:cNvPr>
            <p:cNvSpPr/>
            <p:nvPr/>
          </p:nvSpPr>
          <p:spPr>
            <a:xfrm>
              <a:off x="3407116" y="1481034"/>
              <a:ext cx="5623031" cy="369332"/>
            </a:xfrm>
            <a:prstGeom prst="rect">
              <a:avLst/>
            </a:prstGeom>
          </p:spPr>
          <p:txBody>
            <a:bodyPr wrap="square">
              <a:spAutoFit/>
            </a:bodyPr>
            <a:lstStyle/>
            <a:p>
              <a:pPr lvl="0" algn="ctr" defTabSz="914400"/>
              <a:r>
                <a:rPr lang="zh-CN" altLang="en-US" b="1" kern="0" dirty="0">
                  <a:solidFill>
                    <a:prstClr val="white"/>
                  </a:solidFill>
                  <a:latin typeface="微软雅黑"/>
                  <a:ea typeface="微软雅黑"/>
                  <a:cs typeface="+mn-ea"/>
                  <a:sym typeface="+mn-lt"/>
                </a:rPr>
                <a:t>深入学习贯彻习近平新时代中国特色社会主义思想</a:t>
              </a:r>
              <a:endParaRPr kumimoji="0" lang="zh-CN" altLang="en-US"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15" name="组合 14">
            <a:extLst>
              <a:ext uri="{FF2B5EF4-FFF2-40B4-BE49-F238E27FC236}">
                <a16:creationId xmlns:a16="http://schemas.microsoft.com/office/drawing/2014/main" id="{8C944CE2-34EF-43F3-8202-22755DC2E5F5}"/>
              </a:ext>
            </a:extLst>
          </p:cNvPr>
          <p:cNvGrpSpPr/>
          <p:nvPr/>
        </p:nvGrpSpPr>
        <p:grpSpPr>
          <a:xfrm>
            <a:off x="1209822" y="2093778"/>
            <a:ext cx="9959926" cy="1226938"/>
            <a:chOff x="1209822" y="2093778"/>
            <a:chExt cx="9959926" cy="1226938"/>
          </a:xfrm>
        </p:grpSpPr>
        <p:sp>
          <p:nvSpPr>
            <p:cNvPr id="3" name="矩形 2">
              <a:extLst>
                <a:ext uri="{FF2B5EF4-FFF2-40B4-BE49-F238E27FC236}">
                  <a16:creationId xmlns:a16="http://schemas.microsoft.com/office/drawing/2014/main" id="{64DEA873-6152-413A-9D72-5EBCBA5B3FFB}"/>
                </a:ext>
              </a:extLst>
            </p:cNvPr>
            <p:cNvSpPr/>
            <p:nvPr/>
          </p:nvSpPr>
          <p:spPr>
            <a:xfrm>
              <a:off x="1209822" y="209377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4443D786-3046-419A-8E41-ECA17418FE4D}"/>
                </a:ext>
              </a:extLst>
            </p:cNvPr>
            <p:cNvSpPr/>
            <p:nvPr/>
          </p:nvSpPr>
          <p:spPr>
            <a:xfrm>
              <a:off x="1366234" y="2164751"/>
              <a:ext cx="9650435" cy="1061829"/>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a:t>
              </a:r>
            </a:p>
          </p:txBody>
        </p:sp>
      </p:grpSp>
      <p:grpSp>
        <p:nvGrpSpPr>
          <p:cNvPr id="16" name="组合 15">
            <a:extLst>
              <a:ext uri="{FF2B5EF4-FFF2-40B4-BE49-F238E27FC236}">
                <a16:creationId xmlns:a16="http://schemas.microsoft.com/office/drawing/2014/main" id="{3CB5CC3F-E7D7-4BDD-819C-BE57E9F9F972}"/>
              </a:ext>
            </a:extLst>
          </p:cNvPr>
          <p:cNvGrpSpPr/>
          <p:nvPr/>
        </p:nvGrpSpPr>
        <p:grpSpPr>
          <a:xfrm>
            <a:off x="1209822" y="3549318"/>
            <a:ext cx="9959926" cy="1226938"/>
            <a:chOff x="1209822" y="3549318"/>
            <a:chExt cx="9959926" cy="1226938"/>
          </a:xfrm>
        </p:grpSpPr>
        <p:sp>
          <p:nvSpPr>
            <p:cNvPr id="11" name="矩形 10">
              <a:extLst>
                <a:ext uri="{FF2B5EF4-FFF2-40B4-BE49-F238E27FC236}">
                  <a16:creationId xmlns:a16="http://schemas.microsoft.com/office/drawing/2014/main" id="{04316146-24F5-4B90-85B2-A985D4526C63}"/>
                </a:ext>
              </a:extLst>
            </p:cNvPr>
            <p:cNvSpPr/>
            <p:nvPr/>
          </p:nvSpPr>
          <p:spPr>
            <a:xfrm>
              <a:off x="1209822" y="354931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2" name="矩形 11">
              <a:extLst>
                <a:ext uri="{FF2B5EF4-FFF2-40B4-BE49-F238E27FC236}">
                  <a16:creationId xmlns:a16="http://schemas.microsoft.com/office/drawing/2014/main" id="{941F4EF0-8F57-40A1-8A3C-58F6DD9AB9E3}"/>
                </a:ext>
              </a:extLst>
            </p:cNvPr>
            <p:cNvSpPr/>
            <p:nvPr/>
          </p:nvSpPr>
          <p:spPr>
            <a:xfrm>
              <a:off x="1366234" y="3740440"/>
              <a:ext cx="9650435" cy="738664"/>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聚焦牢固树立“四个意识”、坚定“四个自信”，推动参加人民政协的各党派团体和各族各界人士自觉接受中国共产党的领导，坚决维护习近平总书记的核心地位。</a:t>
              </a:r>
            </a:p>
          </p:txBody>
        </p:sp>
      </p:grpSp>
      <p:grpSp>
        <p:nvGrpSpPr>
          <p:cNvPr id="17" name="组合 16">
            <a:extLst>
              <a:ext uri="{FF2B5EF4-FFF2-40B4-BE49-F238E27FC236}">
                <a16:creationId xmlns:a16="http://schemas.microsoft.com/office/drawing/2014/main" id="{4553CC79-33A3-4EF8-A868-5D54DF786D50}"/>
              </a:ext>
            </a:extLst>
          </p:cNvPr>
          <p:cNvGrpSpPr/>
          <p:nvPr/>
        </p:nvGrpSpPr>
        <p:grpSpPr>
          <a:xfrm>
            <a:off x="1209822" y="4978759"/>
            <a:ext cx="9959926" cy="1226938"/>
            <a:chOff x="1209822" y="4978759"/>
            <a:chExt cx="9959926" cy="1226938"/>
          </a:xfrm>
        </p:grpSpPr>
        <p:sp>
          <p:nvSpPr>
            <p:cNvPr id="13" name="矩形 12">
              <a:extLst>
                <a:ext uri="{FF2B5EF4-FFF2-40B4-BE49-F238E27FC236}">
                  <a16:creationId xmlns:a16="http://schemas.microsoft.com/office/drawing/2014/main" id="{B732FA03-B791-45A0-8ABD-20F2B3300F07}"/>
                </a:ext>
              </a:extLst>
            </p:cNvPr>
            <p:cNvSpPr/>
            <p:nvPr/>
          </p:nvSpPr>
          <p:spPr>
            <a:xfrm>
              <a:off x="1209822" y="4978759"/>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4" name="矩形 13">
              <a:extLst>
                <a:ext uri="{FF2B5EF4-FFF2-40B4-BE49-F238E27FC236}">
                  <a16:creationId xmlns:a16="http://schemas.microsoft.com/office/drawing/2014/main" id="{BCD051FA-986E-4E60-B839-CCAFC9A8EC50}"/>
                </a:ext>
              </a:extLst>
            </p:cNvPr>
            <p:cNvSpPr/>
            <p:nvPr/>
          </p:nvSpPr>
          <p:spPr>
            <a:xfrm>
              <a:off x="1366234" y="5218176"/>
              <a:ext cx="9650435" cy="700576"/>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把学习领会贯彻党的创新理论同过去五年党和国家事业的历史性变革结合起来，同今后工作战略部署结合起来，紧密联系政协实际找到落实基点，切实在工作中贯彻下去、体现出来。</a:t>
              </a:r>
            </a:p>
          </p:txBody>
        </p:sp>
      </p:grpSp>
    </p:spTree>
    <p:extLst>
      <p:ext uri="{BB962C8B-B14F-4D97-AF65-F5344CB8AC3E}">
        <p14:creationId xmlns:p14="http://schemas.microsoft.com/office/powerpoint/2010/main" val="17226400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5CEC6D81-21AB-4AE4-B7F1-2C83D4EA789F}"/>
              </a:ext>
            </a:extLst>
          </p:cNvPr>
          <p:cNvSpPr txBox="1"/>
          <p:nvPr/>
        </p:nvSpPr>
        <p:spPr>
          <a:xfrm>
            <a:off x="-151449" y="1415298"/>
            <a:ext cx="12513077" cy="420564"/>
          </a:xfrm>
          <a:prstGeom prst="rect">
            <a:avLst/>
          </a:prstGeom>
          <a:noFill/>
        </p:spPr>
        <p:txBody>
          <a:bodyPr wrap="square" rtlCol="0">
            <a:spAutoFit/>
          </a:bodyPr>
          <a:lstStyle/>
          <a:p>
            <a:pPr algn="ctr" defTabSz="914377"/>
            <a:r>
              <a:rPr lang="zh-CN" altLang="en-US" sz="2133" b="1" dirty="0">
                <a:solidFill>
                  <a:srgbClr val="C00000"/>
                </a:soli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pic>
        <p:nvPicPr>
          <p:cNvPr id="4" name="图片 3">
            <a:extLst>
              <a:ext uri="{FF2B5EF4-FFF2-40B4-BE49-F238E27FC236}">
                <a16:creationId xmlns:a16="http://schemas.microsoft.com/office/drawing/2014/main" id="{1EEB5BFE-A2C7-483C-9FA5-9AE73D860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任意多边形 16">
            <a:extLst>
              <a:ext uri="{FF2B5EF4-FFF2-40B4-BE49-F238E27FC236}">
                <a16:creationId xmlns:a16="http://schemas.microsoft.com/office/drawing/2014/main" id="{E3AE8AD4-12C7-4017-ACF2-ABEBC22F1291}"/>
              </a:ext>
            </a:extLst>
          </p:cNvPr>
          <p:cNvSpPr/>
          <p:nvPr/>
        </p:nvSpPr>
        <p:spPr>
          <a:xfrm rot="18900000" flipH="1">
            <a:off x="1497828" y="2652133"/>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sp>
        <p:nvSpPr>
          <p:cNvPr id="6" name="任意多边形 17">
            <a:extLst>
              <a:ext uri="{FF2B5EF4-FFF2-40B4-BE49-F238E27FC236}">
                <a16:creationId xmlns:a16="http://schemas.microsoft.com/office/drawing/2014/main" id="{739D240F-919C-4462-8208-193A22C6035C}"/>
              </a:ext>
            </a:extLst>
          </p:cNvPr>
          <p:cNvSpPr/>
          <p:nvPr/>
        </p:nvSpPr>
        <p:spPr>
          <a:xfrm rot="18900000" flipH="1">
            <a:off x="1497828" y="345133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7" name="组合 6">
            <a:extLst>
              <a:ext uri="{FF2B5EF4-FFF2-40B4-BE49-F238E27FC236}">
                <a16:creationId xmlns:a16="http://schemas.microsoft.com/office/drawing/2014/main" id="{7042BAD5-9CC7-4386-8B4D-FF65D2894559}"/>
              </a:ext>
            </a:extLst>
          </p:cNvPr>
          <p:cNvGrpSpPr/>
          <p:nvPr/>
        </p:nvGrpSpPr>
        <p:grpSpPr>
          <a:xfrm>
            <a:off x="808268" y="2445393"/>
            <a:ext cx="618168" cy="618165"/>
            <a:chOff x="5613944" y="2348233"/>
            <a:chExt cx="920788" cy="920788"/>
          </a:xfrm>
          <a:solidFill>
            <a:srgbClr val="C7000B"/>
          </a:solidFill>
        </p:grpSpPr>
        <p:sp>
          <p:nvSpPr>
            <p:cNvPr id="8" name="椭圆 7">
              <a:extLst>
                <a:ext uri="{FF2B5EF4-FFF2-40B4-BE49-F238E27FC236}">
                  <a16:creationId xmlns:a16="http://schemas.microsoft.com/office/drawing/2014/main" id="{BD2E0C7E-2ED2-4CF4-B13B-65C145D26D3A}"/>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9" name="TextBox 20">
              <a:extLst>
                <a:ext uri="{FF2B5EF4-FFF2-40B4-BE49-F238E27FC236}">
                  <a16:creationId xmlns:a16="http://schemas.microsoft.com/office/drawing/2014/main" id="{D1E3E97E-7CF4-4BEC-A672-BC84145F30A3}"/>
                </a:ext>
              </a:extLst>
            </p:cNvPr>
            <p:cNvSpPr txBox="1"/>
            <p:nvPr/>
          </p:nvSpPr>
          <p:spPr>
            <a:xfrm>
              <a:off x="5895259" y="2470132"/>
              <a:ext cx="358161"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01</a:t>
              </a:r>
              <a:endParaRPr lang="zh-CN" altLang="en-US" sz="2667" b="1" kern="0" dirty="0">
                <a:solidFill>
                  <a:schemeClr val="bg1"/>
                </a:solidFill>
                <a:latin typeface="Agency FB" panose="020B0503020202020204" pitchFamily="34" charset="0"/>
                <a:ea typeface="微软雅黑" pitchFamily="34" charset="-122"/>
              </a:endParaRPr>
            </a:p>
          </p:txBody>
        </p:sp>
      </p:grpSp>
      <p:grpSp>
        <p:nvGrpSpPr>
          <p:cNvPr id="10" name="组合 9">
            <a:extLst>
              <a:ext uri="{FF2B5EF4-FFF2-40B4-BE49-F238E27FC236}">
                <a16:creationId xmlns:a16="http://schemas.microsoft.com/office/drawing/2014/main" id="{254B4230-D395-48DE-A2B3-58B5B82F4C43}"/>
              </a:ext>
            </a:extLst>
          </p:cNvPr>
          <p:cNvGrpSpPr/>
          <p:nvPr/>
        </p:nvGrpSpPr>
        <p:grpSpPr>
          <a:xfrm>
            <a:off x="808268" y="3244589"/>
            <a:ext cx="618168" cy="618165"/>
            <a:chOff x="5613944" y="4363162"/>
            <a:chExt cx="920788" cy="920788"/>
          </a:xfrm>
          <a:solidFill>
            <a:srgbClr val="C7000B"/>
          </a:solidFill>
        </p:grpSpPr>
        <p:sp>
          <p:nvSpPr>
            <p:cNvPr id="11" name="椭圆 10">
              <a:extLst>
                <a:ext uri="{FF2B5EF4-FFF2-40B4-BE49-F238E27FC236}">
                  <a16:creationId xmlns:a16="http://schemas.microsoft.com/office/drawing/2014/main" id="{AFC5894E-E75D-4D6E-A18A-C80E505EE036}"/>
                </a:ext>
              </a:extLst>
            </p:cNvPr>
            <p:cNvSpPr/>
            <p:nvPr/>
          </p:nvSpPr>
          <p:spPr>
            <a:xfrm flipH="1">
              <a:off x="5613944" y="4363162"/>
              <a:ext cx="920788" cy="920788"/>
            </a:xfrm>
            <a:prstGeom prst="ellipse">
              <a:avLst/>
            </a:prstGeom>
            <a:grpFill/>
            <a:ln w="635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12" name="TextBox 20">
              <a:extLst>
                <a:ext uri="{FF2B5EF4-FFF2-40B4-BE49-F238E27FC236}">
                  <a16:creationId xmlns:a16="http://schemas.microsoft.com/office/drawing/2014/main" id="{3154A6E0-D0C3-41F5-86AB-06989699A881}"/>
                </a:ext>
              </a:extLst>
            </p:cNvPr>
            <p:cNvSpPr txBox="1"/>
            <p:nvPr/>
          </p:nvSpPr>
          <p:spPr>
            <a:xfrm>
              <a:off x="5842730" y="4485061"/>
              <a:ext cx="463223"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02</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13" name="任意多边形 24">
            <a:extLst>
              <a:ext uri="{FF2B5EF4-FFF2-40B4-BE49-F238E27FC236}">
                <a16:creationId xmlns:a16="http://schemas.microsoft.com/office/drawing/2014/main" id="{6537AA57-77DB-4ED2-ACA7-315092767D5D}"/>
              </a:ext>
            </a:extLst>
          </p:cNvPr>
          <p:cNvSpPr/>
          <p:nvPr/>
        </p:nvSpPr>
        <p:spPr>
          <a:xfrm rot="18900000" flipH="1">
            <a:off x="1497827" y="423420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14" name="组合 13">
            <a:extLst>
              <a:ext uri="{FF2B5EF4-FFF2-40B4-BE49-F238E27FC236}">
                <a16:creationId xmlns:a16="http://schemas.microsoft.com/office/drawing/2014/main" id="{2D871348-F01F-4282-9418-8C850CB6886C}"/>
              </a:ext>
            </a:extLst>
          </p:cNvPr>
          <p:cNvGrpSpPr/>
          <p:nvPr/>
        </p:nvGrpSpPr>
        <p:grpSpPr>
          <a:xfrm>
            <a:off x="808267" y="4027460"/>
            <a:ext cx="618168" cy="618165"/>
            <a:chOff x="5613944" y="4363162"/>
            <a:chExt cx="920788" cy="920788"/>
          </a:xfrm>
          <a:solidFill>
            <a:srgbClr val="C7000B"/>
          </a:solidFill>
        </p:grpSpPr>
        <p:sp>
          <p:nvSpPr>
            <p:cNvPr id="15" name="椭圆 14">
              <a:extLst>
                <a:ext uri="{FF2B5EF4-FFF2-40B4-BE49-F238E27FC236}">
                  <a16:creationId xmlns:a16="http://schemas.microsoft.com/office/drawing/2014/main" id="{AA865395-229C-4633-AA85-C813510A26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16" name="TextBox 20">
              <a:extLst>
                <a:ext uri="{FF2B5EF4-FFF2-40B4-BE49-F238E27FC236}">
                  <a16:creationId xmlns:a16="http://schemas.microsoft.com/office/drawing/2014/main" id="{4903A1E6-1D64-4F93-9228-2FB0BC672F2F}"/>
                </a:ext>
              </a:extLst>
            </p:cNvPr>
            <p:cNvSpPr txBox="1"/>
            <p:nvPr/>
          </p:nvSpPr>
          <p:spPr>
            <a:xfrm>
              <a:off x="5837956" y="4485061"/>
              <a:ext cx="472774"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03</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17" name="圆角矩形 28">
            <a:extLst>
              <a:ext uri="{FF2B5EF4-FFF2-40B4-BE49-F238E27FC236}">
                <a16:creationId xmlns:a16="http://schemas.microsoft.com/office/drawing/2014/main" id="{33D02F31-1027-4FCB-9D0A-A4459F9A25A8}"/>
              </a:ext>
            </a:extLst>
          </p:cNvPr>
          <p:cNvSpPr/>
          <p:nvPr/>
        </p:nvSpPr>
        <p:spPr>
          <a:xfrm>
            <a:off x="1864384" y="2461720"/>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把握我国发展新的历史方位和社会主要矛盾变化，以实现第一个百年奋斗目标、向第二个百年奋斗目标迈进为履职主攻方向，以解决好不平衡不充分的发展问题为工作着力重点，建睿智之言、出务实之力。</a:t>
            </a:r>
          </a:p>
        </p:txBody>
      </p:sp>
      <p:sp>
        <p:nvSpPr>
          <p:cNvPr id="18" name="圆角矩形 29">
            <a:extLst>
              <a:ext uri="{FF2B5EF4-FFF2-40B4-BE49-F238E27FC236}">
                <a16:creationId xmlns:a16="http://schemas.microsoft.com/office/drawing/2014/main" id="{A843658B-A5C6-4E77-9BF8-6198B895833F}"/>
              </a:ext>
            </a:extLst>
          </p:cNvPr>
          <p:cNvSpPr/>
          <p:nvPr/>
        </p:nvSpPr>
        <p:spPr>
          <a:xfrm>
            <a:off x="1864384" y="3244590"/>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聚焦决胜全面建成小康社会，瞄准抓重点、补短板、强弱项，紧扣打好防范化解重大风险、精准脱贫、污染防治攻坚战，深入协商集中议政，强化监督助推落实。</a:t>
            </a:r>
          </a:p>
        </p:txBody>
      </p:sp>
      <p:sp>
        <p:nvSpPr>
          <p:cNvPr id="19" name="圆角矩形 30">
            <a:extLst>
              <a:ext uri="{FF2B5EF4-FFF2-40B4-BE49-F238E27FC236}">
                <a16:creationId xmlns:a16="http://schemas.microsoft.com/office/drawing/2014/main" id="{5FFB6978-2EC7-4598-9229-F4AE4FDFB209}"/>
              </a:ext>
            </a:extLst>
          </p:cNvPr>
          <p:cNvSpPr/>
          <p:nvPr/>
        </p:nvSpPr>
        <p:spPr>
          <a:xfrm>
            <a:off x="1864384" y="4043786"/>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今年着重开好深度贫困地区脱贫、污染防治专题议政性常委会议和防范金融风险、发展实体经济提高供给体系质量专题协商会。</a:t>
            </a:r>
          </a:p>
        </p:txBody>
      </p:sp>
      <p:sp>
        <p:nvSpPr>
          <p:cNvPr id="20" name="任意多边形 31">
            <a:extLst>
              <a:ext uri="{FF2B5EF4-FFF2-40B4-BE49-F238E27FC236}">
                <a16:creationId xmlns:a16="http://schemas.microsoft.com/office/drawing/2014/main" id="{21380FE6-2B2B-4726-B391-B48A1513DFAE}"/>
              </a:ext>
            </a:extLst>
          </p:cNvPr>
          <p:cNvSpPr/>
          <p:nvPr/>
        </p:nvSpPr>
        <p:spPr>
          <a:xfrm rot="18900000" flipH="1">
            <a:off x="1497827" y="5022988"/>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21" name="组合 20">
            <a:extLst>
              <a:ext uri="{FF2B5EF4-FFF2-40B4-BE49-F238E27FC236}">
                <a16:creationId xmlns:a16="http://schemas.microsoft.com/office/drawing/2014/main" id="{9CEF5130-4885-433C-B9F3-31BE120FF792}"/>
              </a:ext>
            </a:extLst>
          </p:cNvPr>
          <p:cNvGrpSpPr/>
          <p:nvPr/>
        </p:nvGrpSpPr>
        <p:grpSpPr>
          <a:xfrm>
            <a:off x="808267" y="4816247"/>
            <a:ext cx="618168" cy="618165"/>
            <a:chOff x="5613944" y="4363162"/>
            <a:chExt cx="920788" cy="920788"/>
          </a:xfrm>
          <a:solidFill>
            <a:srgbClr val="C7000B"/>
          </a:solidFill>
        </p:grpSpPr>
        <p:sp>
          <p:nvSpPr>
            <p:cNvPr id="22" name="椭圆 21">
              <a:extLst>
                <a:ext uri="{FF2B5EF4-FFF2-40B4-BE49-F238E27FC236}">
                  <a16:creationId xmlns:a16="http://schemas.microsoft.com/office/drawing/2014/main" id="{0352F95C-B570-4DB6-87BE-E930E93DA847}"/>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23" name="TextBox 20">
              <a:extLst>
                <a:ext uri="{FF2B5EF4-FFF2-40B4-BE49-F238E27FC236}">
                  <a16:creationId xmlns:a16="http://schemas.microsoft.com/office/drawing/2014/main" id="{512220C8-E5C1-4060-8D66-77E2F35EDFEA}"/>
                </a:ext>
              </a:extLst>
            </p:cNvPr>
            <p:cNvSpPr txBox="1"/>
            <p:nvPr/>
          </p:nvSpPr>
          <p:spPr>
            <a:xfrm>
              <a:off x="5839148" y="4485061"/>
              <a:ext cx="470386"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04</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24" name="圆角矩形 35">
            <a:extLst>
              <a:ext uri="{FF2B5EF4-FFF2-40B4-BE49-F238E27FC236}">
                <a16:creationId xmlns:a16="http://schemas.microsoft.com/office/drawing/2014/main" id="{B5EDDBE8-AC2D-4B6C-9445-D3E4B0CF6476}"/>
              </a:ext>
            </a:extLst>
          </p:cNvPr>
          <p:cNvSpPr/>
          <p:nvPr/>
        </p:nvSpPr>
        <p:spPr>
          <a:xfrm>
            <a:off x="1864384" y="4832573"/>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适应新时代发展要求，就建设现代化经济体系、发展社会主义民主政治、推动文化繁荣兴盛、加强和创新社会治理、建设美丽中国献计献策，为更好满足人民日益增长的美好生活需要贡献智慧和力量。</a:t>
            </a:r>
          </a:p>
        </p:txBody>
      </p:sp>
      <p:sp>
        <p:nvSpPr>
          <p:cNvPr id="25" name="任意多边形 36">
            <a:extLst>
              <a:ext uri="{FF2B5EF4-FFF2-40B4-BE49-F238E27FC236}">
                <a16:creationId xmlns:a16="http://schemas.microsoft.com/office/drawing/2014/main" id="{9FA89332-8943-46AB-AF62-AC9AC3AEAFF7}"/>
              </a:ext>
            </a:extLst>
          </p:cNvPr>
          <p:cNvSpPr/>
          <p:nvPr/>
        </p:nvSpPr>
        <p:spPr>
          <a:xfrm rot="18900000" flipH="1">
            <a:off x="1497827" y="581677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26" name="组合 25">
            <a:extLst>
              <a:ext uri="{FF2B5EF4-FFF2-40B4-BE49-F238E27FC236}">
                <a16:creationId xmlns:a16="http://schemas.microsoft.com/office/drawing/2014/main" id="{213AF6BC-3BD2-4BD5-873F-944F10BFAEFD}"/>
              </a:ext>
            </a:extLst>
          </p:cNvPr>
          <p:cNvGrpSpPr/>
          <p:nvPr/>
        </p:nvGrpSpPr>
        <p:grpSpPr>
          <a:xfrm>
            <a:off x="808267" y="5610031"/>
            <a:ext cx="618168" cy="618165"/>
            <a:chOff x="5613944" y="4363162"/>
            <a:chExt cx="920788" cy="920788"/>
          </a:xfrm>
          <a:solidFill>
            <a:srgbClr val="C7000B"/>
          </a:solidFill>
        </p:grpSpPr>
        <p:sp>
          <p:nvSpPr>
            <p:cNvPr id="27" name="椭圆 26">
              <a:extLst>
                <a:ext uri="{FF2B5EF4-FFF2-40B4-BE49-F238E27FC236}">
                  <a16:creationId xmlns:a16="http://schemas.microsoft.com/office/drawing/2014/main" id="{22CAA6B7-5604-49A0-8A05-B1B2FF0AA9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28" name="TextBox 20">
              <a:extLst>
                <a:ext uri="{FF2B5EF4-FFF2-40B4-BE49-F238E27FC236}">
                  <a16:creationId xmlns:a16="http://schemas.microsoft.com/office/drawing/2014/main" id="{6D1A1260-60BB-499F-A56D-E90B43C8F8B1}"/>
                </a:ext>
              </a:extLst>
            </p:cNvPr>
            <p:cNvSpPr txBox="1"/>
            <p:nvPr/>
          </p:nvSpPr>
          <p:spPr>
            <a:xfrm>
              <a:off x="5839148" y="4485061"/>
              <a:ext cx="470386"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05</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29" name="圆角矩形 40">
            <a:extLst>
              <a:ext uri="{FF2B5EF4-FFF2-40B4-BE49-F238E27FC236}">
                <a16:creationId xmlns:a16="http://schemas.microsoft.com/office/drawing/2014/main" id="{9EF6F393-419E-4C1C-B25F-A3F89ABE2634}"/>
              </a:ext>
            </a:extLst>
          </p:cNvPr>
          <p:cNvSpPr/>
          <p:nvPr/>
        </p:nvSpPr>
        <p:spPr>
          <a:xfrm>
            <a:off x="1864384" y="5626357"/>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围绕新的“两步走”战略安排，选择综合性、战略性、前瞻性议题资政建言。</a:t>
            </a:r>
          </a:p>
        </p:txBody>
      </p:sp>
    </p:spTree>
    <p:extLst>
      <p:ext uri="{BB962C8B-B14F-4D97-AF65-F5344CB8AC3E}">
        <p14:creationId xmlns:p14="http://schemas.microsoft.com/office/powerpoint/2010/main" val="76966448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Effect transition="in" filter="fade">
                                      <p:cBhvr>
                                        <p:cTn id="35" dur="1000"/>
                                        <p:tgtEl>
                                          <p:spTgt spid="17"/>
                                        </p:tgtEl>
                                      </p:cBhvr>
                                    </p:animEffect>
                                  </p:childTnLst>
                                </p:cTn>
                              </p:par>
                              <p:par>
                                <p:cTn id="36" presetID="35" presetClass="path" presetSubtype="0" accel="50000" decel="50000" fill="hold" grpId="2" nodeType="withEffect">
                                  <p:stCondLst>
                                    <p:cond delay="0"/>
                                  </p:stCondLst>
                                  <p:childTnLst>
                                    <p:animMotion origin="layout" path="M -3.95833E-6 -4.07407E-6 L -0.10455 -4.07407E-6 " pathEditMode="relative" rAng="0" ptsTypes="AA">
                                      <p:cBhvr>
                                        <p:cTn id="37" dur="1000" spd="-100000" fill="hold"/>
                                        <p:tgtEl>
                                          <p:spTgt spid="17"/>
                                        </p:tgtEl>
                                        <p:attrNameLst>
                                          <p:attrName>ppt_x</p:attrName>
                                          <p:attrName>ppt_y</p:attrName>
                                        </p:attrNameLst>
                                      </p:cBhvr>
                                      <p:rCtr x="-5234" y="0"/>
                                    </p:animMotion>
                                  </p:childTnLst>
                                </p:cTn>
                              </p:par>
                              <p:par>
                                <p:cTn id="38" presetID="53" presetClass="entr" presetSubtype="528" fill="hold" nodeType="withEffect">
                                  <p:stCondLst>
                                    <p:cond delay="6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fltVal val="0.5"/>
                                          </p:val>
                                        </p:tav>
                                        <p:tav tm="100000">
                                          <p:val>
                                            <p:strVal val="#ppt_x"/>
                                          </p:val>
                                        </p:tav>
                                      </p:tavLst>
                                    </p:anim>
                                    <p:anim calcmode="lin" valueType="num">
                                      <p:cBhvr>
                                        <p:cTn id="44" dur="500" fill="hold"/>
                                        <p:tgtEl>
                                          <p:spTgt spid="10"/>
                                        </p:tgtEl>
                                        <p:attrNameLst>
                                          <p:attrName>ppt_y</p:attrName>
                                        </p:attrNameLst>
                                      </p:cBhvr>
                                      <p:tavLst>
                                        <p:tav tm="0">
                                          <p:val>
                                            <p:fltVal val="0.5"/>
                                          </p:val>
                                        </p:tav>
                                        <p:tav tm="100000">
                                          <p:val>
                                            <p:strVal val="#ppt_y"/>
                                          </p:val>
                                        </p:tav>
                                      </p:tavLst>
                                    </p:anim>
                                  </p:childTnLst>
                                </p:cTn>
                              </p:par>
                            </p:childTnLst>
                          </p:cTn>
                        </p:par>
                        <p:par>
                          <p:cTn id="45" fill="hold">
                            <p:stCondLst>
                              <p:cond delay="36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41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900"/>
                                        <p:tgtEl>
                                          <p:spTgt spid="18"/>
                                        </p:tgtEl>
                                      </p:cBhvr>
                                    </p:animEffect>
                                  </p:childTnLst>
                                </p:cTn>
                              </p:par>
                              <p:par>
                                <p:cTn id="54" presetID="53" presetClass="entr" presetSubtype="16" fill="hold" grpId="1"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900" fill="hold"/>
                                        <p:tgtEl>
                                          <p:spTgt spid="18"/>
                                        </p:tgtEl>
                                        <p:attrNameLst>
                                          <p:attrName>ppt_w</p:attrName>
                                        </p:attrNameLst>
                                      </p:cBhvr>
                                      <p:tavLst>
                                        <p:tav tm="0">
                                          <p:val>
                                            <p:fltVal val="0"/>
                                          </p:val>
                                        </p:tav>
                                        <p:tav tm="100000">
                                          <p:val>
                                            <p:strVal val="#ppt_w"/>
                                          </p:val>
                                        </p:tav>
                                      </p:tavLst>
                                    </p:anim>
                                    <p:anim calcmode="lin" valueType="num">
                                      <p:cBhvr>
                                        <p:cTn id="57" dur="900" fill="hold"/>
                                        <p:tgtEl>
                                          <p:spTgt spid="18"/>
                                        </p:tgtEl>
                                        <p:attrNameLst>
                                          <p:attrName>ppt_h</p:attrName>
                                        </p:attrNameLst>
                                      </p:cBhvr>
                                      <p:tavLst>
                                        <p:tav tm="0">
                                          <p:val>
                                            <p:fltVal val="0"/>
                                          </p:val>
                                        </p:tav>
                                        <p:tav tm="100000">
                                          <p:val>
                                            <p:strVal val="#ppt_h"/>
                                          </p:val>
                                        </p:tav>
                                      </p:tavLst>
                                    </p:anim>
                                    <p:animEffect transition="in" filter="fade">
                                      <p:cBhvr>
                                        <p:cTn id="58" dur="900"/>
                                        <p:tgtEl>
                                          <p:spTgt spid="18"/>
                                        </p:tgtEl>
                                      </p:cBhvr>
                                    </p:animEffect>
                                  </p:childTnLst>
                                </p:cTn>
                              </p:par>
                              <p:par>
                                <p:cTn id="59" presetID="35" presetClass="path" presetSubtype="0" accel="50000" decel="50000" fill="hold" grpId="2" nodeType="withEffect">
                                  <p:stCondLst>
                                    <p:cond delay="0"/>
                                  </p:stCondLst>
                                  <p:childTnLst>
                                    <p:animMotion origin="layout" path="M -3.95833E-6 -4.44444E-6 L -0.10455 -4.44444E-6 " pathEditMode="relative" rAng="0" ptsTypes="AA">
                                      <p:cBhvr>
                                        <p:cTn id="60" dur="900" spd="-100000" fill="hold"/>
                                        <p:tgtEl>
                                          <p:spTgt spid="18"/>
                                        </p:tgtEl>
                                        <p:attrNameLst>
                                          <p:attrName>ppt_x</p:attrName>
                                          <p:attrName>ppt_y</p:attrName>
                                        </p:attrNameLst>
                                      </p:cBhvr>
                                      <p:rCtr x="-5234" y="0"/>
                                    </p:animMotion>
                                  </p:childTnLst>
                                </p:cTn>
                              </p:par>
                              <p:par>
                                <p:cTn id="61" presetID="53" presetClass="entr" presetSubtype="528" fill="hold" nodeType="withEffect">
                                  <p:stCondLst>
                                    <p:cond delay="60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fltVal val="0.5"/>
                                          </p:val>
                                        </p:tav>
                                        <p:tav tm="100000">
                                          <p:val>
                                            <p:strVal val="#ppt_x"/>
                                          </p:val>
                                        </p:tav>
                                      </p:tavLst>
                                    </p:anim>
                                    <p:anim calcmode="lin" valueType="num">
                                      <p:cBhvr>
                                        <p:cTn id="67" dur="500" fill="hold"/>
                                        <p:tgtEl>
                                          <p:spTgt spid="14"/>
                                        </p:tgtEl>
                                        <p:attrNameLst>
                                          <p:attrName>ppt_y</p:attrName>
                                        </p:attrNameLst>
                                      </p:cBhvr>
                                      <p:tavLst>
                                        <p:tav tm="0">
                                          <p:val>
                                            <p:fltVal val="0.5"/>
                                          </p:val>
                                        </p:tav>
                                        <p:tav tm="100000">
                                          <p:val>
                                            <p:strVal val="#ppt_y"/>
                                          </p:val>
                                        </p:tav>
                                      </p:tavLst>
                                    </p:anim>
                                  </p:childTnLst>
                                </p:cTn>
                              </p:par>
                            </p:childTnLst>
                          </p:cTn>
                        </p:par>
                        <p:par>
                          <p:cTn id="68" fill="hold">
                            <p:stCondLst>
                              <p:cond delay="5200"/>
                            </p:stCondLst>
                            <p:childTnLst>
                              <p:par>
                                <p:cTn id="69" presetID="12" presetClass="entr" presetSubtype="8"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p:tgtEl>
                                          <p:spTgt spid="13"/>
                                        </p:tgtEl>
                                        <p:attrNameLst>
                                          <p:attrName>ppt_x</p:attrName>
                                        </p:attrNameLst>
                                      </p:cBhvr>
                                      <p:tavLst>
                                        <p:tav tm="0">
                                          <p:val>
                                            <p:strVal val="#ppt_x-#ppt_w*1.125000"/>
                                          </p:val>
                                        </p:tav>
                                        <p:tav tm="100000">
                                          <p:val>
                                            <p:strVal val="#ppt_x"/>
                                          </p:val>
                                        </p:tav>
                                      </p:tavLst>
                                    </p:anim>
                                    <p:animEffect transition="in" filter="wipe(right)">
                                      <p:cBhvr>
                                        <p:cTn id="72" dur="500"/>
                                        <p:tgtEl>
                                          <p:spTgt spid="13"/>
                                        </p:tgtEl>
                                      </p:cBhvr>
                                    </p:animEffect>
                                  </p:childTnLst>
                                </p:cTn>
                              </p:par>
                            </p:childTnLst>
                          </p:cTn>
                        </p:par>
                        <p:par>
                          <p:cTn id="73" fill="hold">
                            <p:stCondLst>
                              <p:cond delay="57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900"/>
                                        <p:tgtEl>
                                          <p:spTgt spid="19"/>
                                        </p:tgtEl>
                                      </p:cBhvr>
                                    </p:animEffect>
                                  </p:childTnLst>
                                </p:cTn>
                              </p:par>
                              <p:par>
                                <p:cTn id="77" presetID="53" presetClass="entr" presetSubtype="16" fill="hold" grpId="1"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900" fill="hold"/>
                                        <p:tgtEl>
                                          <p:spTgt spid="19"/>
                                        </p:tgtEl>
                                        <p:attrNameLst>
                                          <p:attrName>ppt_w</p:attrName>
                                        </p:attrNameLst>
                                      </p:cBhvr>
                                      <p:tavLst>
                                        <p:tav tm="0">
                                          <p:val>
                                            <p:fltVal val="0"/>
                                          </p:val>
                                        </p:tav>
                                        <p:tav tm="100000">
                                          <p:val>
                                            <p:strVal val="#ppt_w"/>
                                          </p:val>
                                        </p:tav>
                                      </p:tavLst>
                                    </p:anim>
                                    <p:anim calcmode="lin" valueType="num">
                                      <p:cBhvr>
                                        <p:cTn id="80" dur="900" fill="hold"/>
                                        <p:tgtEl>
                                          <p:spTgt spid="19"/>
                                        </p:tgtEl>
                                        <p:attrNameLst>
                                          <p:attrName>ppt_h</p:attrName>
                                        </p:attrNameLst>
                                      </p:cBhvr>
                                      <p:tavLst>
                                        <p:tav tm="0">
                                          <p:val>
                                            <p:fltVal val="0"/>
                                          </p:val>
                                        </p:tav>
                                        <p:tav tm="100000">
                                          <p:val>
                                            <p:strVal val="#ppt_h"/>
                                          </p:val>
                                        </p:tav>
                                      </p:tavLst>
                                    </p:anim>
                                    <p:animEffect transition="in" filter="fade">
                                      <p:cBhvr>
                                        <p:cTn id="81" dur="900"/>
                                        <p:tgtEl>
                                          <p:spTgt spid="19"/>
                                        </p:tgtEl>
                                      </p:cBhvr>
                                    </p:animEffect>
                                  </p:childTnLst>
                                </p:cTn>
                              </p:par>
                              <p:par>
                                <p:cTn id="82" presetID="35" presetClass="path" presetSubtype="0" accel="50000" decel="50000" fill="hold" grpId="2" nodeType="withEffect">
                                  <p:stCondLst>
                                    <p:cond delay="0"/>
                                  </p:stCondLst>
                                  <p:childTnLst>
                                    <p:animMotion origin="layout" path="M -3.95833E-6 -1.11111E-6 L -0.10455 -1.11111E-6 " pathEditMode="relative" rAng="0" ptsTypes="AA">
                                      <p:cBhvr>
                                        <p:cTn id="83" dur="900" spd="-100000" fill="hold"/>
                                        <p:tgtEl>
                                          <p:spTgt spid="19"/>
                                        </p:tgtEl>
                                        <p:attrNameLst>
                                          <p:attrName>ppt_x</p:attrName>
                                          <p:attrName>ppt_y</p:attrName>
                                        </p:attrNameLst>
                                      </p:cBhvr>
                                      <p:rCtr x="-5234" y="0"/>
                                    </p:animMotion>
                                  </p:childTnLst>
                                </p:cTn>
                              </p:par>
                              <p:par>
                                <p:cTn id="84" presetID="53" presetClass="entr" presetSubtype="528" fill="hold" nodeType="withEffect">
                                  <p:stCondLst>
                                    <p:cond delay="60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Effect transition="in" filter="fade">
                                      <p:cBhvr>
                                        <p:cTn id="88" dur="500"/>
                                        <p:tgtEl>
                                          <p:spTgt spid="21"/>
                                        </p:tgtEl>
                                      </p:cBhvr>
                                    </p:animEffect>
                                    <p:anim calcmode="lin" valueType="num">
                                      <p:cBhvr>
                                        <p:cTn id="89" dur="500" fill="hold"/>
                                        <p:tgtEl>
                                          <p:spTgt spid="21"/>
                                        </p:tgtEl>
                                        <p:attrNameLst>
                                          <p:attrName>ppt_x</p:attrName>
                                        </p:attrNameLst>
                                      </p:cBhvr>
                                      <p:tavLst>
                                        <p:tav tm="0">
                                          <p:val>
                                            <p:fltVal val="0.5"/>
                                          </p:val>
                                        </p:tav>
                                        <p:tav tm="100000">
                                          <p:val>
                                            <p:strVal val="#ppt_x"/>
                                          </p:val>
                                        </p:tav>
                                      </p:tavLst>
                                    </p:anim>
                                    <p:anim calcmode="lin" valueType="num">
                                      <p:cBhvr>
                                        <p:cTn id="90" dur="500" fill="hold"/>
                                        <p:tgtEl>
                                          <p:spTgt spid="21"/>
                                        </p:tgtEl>
                                        <p:attrNameLst>
                                          <p:attrName>ppt_y</p:attrName>
                                        </p:attrNameLst>
                                      </p:cBhvr>
                                      <p:tavLst>
                                        <p:tav tm="0">
                                          <p:val>
                                            <p:fltVal val="0.5"/>
                                          </p:val>
                                        </p:tav>
                                        <p:tav tm="100000">
                                          <p:val>
                                            <p:strVal val="#ppt_y"/>
                                          </p:val>
                                        </p:tav>
                                      </p:tavLst>
                                    </p:anim>
                                  </p:childTnLst>
                                </p:cTn>
                              </p:par>
                            </p:childTnLst>
                          </p:cTn>
                        </p:par>
                        <p:par>
                          <p:cTn id="91" fill="hold">
                            <p:stCondLst>
                              <p:cond delay="6800"/>
                            </p:stCondLst>
                            <p:childTnLst>
                              <p:par>
                                <p:cTn id="92" presetID="12" presetClass="entr" presetSubtype="8"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ppt_x</p:attrName>
                                        </p:attrNameLst>
                                      </p:cBhvr>
                                      <p:tavLst>
                                        <p:tav tm="0">
                                          <p:val>
                                            <p:strVal val="#ppt_x-#ppt_w*1.125000"/>
                                          </p:val>
                                        </p:tav>
                                        <p:tav tm="100000">
                                          <p:val>
                                            <p:strVal val="#ppt_x"/>
                                          </p:val>
                                        </p:tav>
                                      </p:tavLst>
                                    </p:anim>
                                    <p:animEffect transition="in" filter="wipe(right)">
                                      <p:cBhvr>
                                        <p:cTn id="95" dur="500"/>
                                        <p:tgtEl>
                                          <p:spTgt spid="20"/>
                                        </p:tgtEl>
                                      </p:cBhvr>
                                    </p:animEffect>
                                  </p:childTnLst>
                                </p:cTn>
                              </p:par>
                            </p:childTnLst>
                          </p:cTn>
                        </p:par>
                        <p:par>
                          <p:cTn id="96" fill="hold">
                            <p:stCondLst>
                              <p:cond delay="73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900"/>
                                        <p:tgtEl>
                                          <p:spTgt spid="24"/>
                                        </p:tgtEl>
                                      </p:cBhvr>
                                    </p:animEffect>
                                  </p:childTnLst>
                                </p:cTn>
                              </p:par>
                              <p:par>
                                <p:cTn id="100" presetID="53" presetClass="entr" presetSubtype="16" fill="hold" grpId="1" nodeType="with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p:cTn id="102" dur="900" fill="hold"/>
                                        <p:tgtEl>
                                          <p:spTgt spid="24"/>
                                        </p:tgtEl>
                                        <p:attrNameLst>
                                          <p:attrName>ppt_w</p:attrName>
                                        </p:attrNameLst>
                                      </p:cBhvr>
                                      <p:tavLst>
                                        <p:tav tm="0">
                                          <p:val>
                                            <p:fltVal val="0"/>
                                          </p:val>
                                        </p:tav>
                                        <p:tav tm="100000">
                                          <p:val>
                                            <p:strVal val="#ppt_w"/>
                                          </p:val>
                                        </p:tav>
                                      </p:tavLst>
                                    </p:anim>
                                    <p:anim calcmode="lin" valueType="num">
                                      <p:cBhvr>
                                        <p:cTn id="103" dur="900" fill="hold"/>
                                        <p:tgtEl>
                                          <p:spTgt spid="24"/>
                                        </p:tgtEl>
                                        <p:attrNameLst>
                                          <p:attrName>ppt_h</p:attrName>
                                        </p:attrNameLst>
                                      </p:cBhvr>
                                      <p:tavLst>
                                        <p:tav tm="0">
                                          <p:val>
                                            <p:fltVal val="0"/>
                                          </p:val>
                                        </p:tav>
                                        <p:tav tm="100000">
                                          <p:val>
                                            <p:strVal val="#ppt_h"/>
                                          </p:val>
                                        </p:tav>
                                      </p:tavLst>
                                    </p:anim>
                                    <p:animEffect transition="in" filter="fade">
                                      <p:cBhvr>
                                        <p:cTn id="104" dur="900"/>
                                        <p:tgtEl>
                                          <p:spTgt spid="24"/>
                                        </p:tgtEl>
                                      </p:cBhvr>
                                    </p:animEffect>
                                  </p:childTnLst>
                                </p:cTn>
                              </p:par>
                              <p:par>
                                <p:cTn id="105" presetID="35" presetClass="path" presetSubtype="0" accel="50000" decel="50000" fill="hold" grpId="2" nodeType="withEffect">
                                  <p:stCondLst>
                                    <p:cond delay="0"/>
                                  </p:stCondLst>
                                  <p:childTnLst>
                                    <p:animMotion origin="layout" path="M -3.95833E-6 2.59259E-6 L -0.10455 2.59259E-6 " pathEditMode="relative" rAng="0" ptsTypes="AA">
                                      <p:cBhvr>
                                        <p:cTn id="106" dur="900" spd="-100000" fill="hold"/>
                                        <p:tgtEl>
                                          <p:spTgt spid="24"/>
                                        </p:tgtEl>
                                        <p:attrNameLst>
                                          <p:attrName>ppt_x</p:attrName>
                                          <p:attrName>ppt_y</p:attrName>
                                        </p:attrNameLst>
                                      </p:cBhvr>
                                      <p:rCtr x="-5234" y="0"/>
                                    </p:animMotion>
                                  </p:childTnLst>
                                </p:cTn>
                              </p:par>
                              <p:par>
                                <p:cTn id="107" presetID="53" presetClass="entr" presetSubtype="528" fill="hold" nodeType="withEffect">
                                  <p:stCondLst>
                                    <p:cond delay="60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Effect transition="in" filter="fade">
                                      <p:cBhvr>
                                        <p:cTn id="111" dur="500"/>
                                        <p:tgtEl>
                                          <p:spTgt spid="26"/>
                                        </p:tgtEl>
                                      </p:cBhvr>
                                    </p:animEffect>
                                    <p:anim calcmode="lin" valueType="num">
                                      <p:cBhvr>
                                        <p:cTn id="112" dur="500" fill="hold"/>
                                        <p:tgtEl>
                                          <p:spTgt spid="26"/>
                                        </p:tgtEl>
                                        <p:attrNameLst>
                                          <p:attrName>ppt_x</p:attrName>
                                        </p:attrNameLst>
                                      </p:cBhvr>
                                      <p:tavLst>
                                        <p:tav tm="0">
                                          <p:val>
                                            <p:fltVal val="0.5"/>
                                          </p:val>
                                        </p:tav>
                                        <p:tav tm="100000">
                                          <p:val>
                                            <p:strVal val="#ppt_x"/>
                                          </p:val>
                                        </p:tav>
                                      </p:tavLst>
                                    </p:anim>
                                    <p:anim calcmode="lin" valueType="num">
                                      <p:cBhvr>
                                        <p:cTn id="113" dur="500" fill="hold"/>
                                        <p:tgtEl>
                                          <p:spTgt spid="26"/>
                                        </p:tgtEl>
                                        <p:attrNameLst>
                                          <p:attrName>ppt_y</p:attrName>
                                        </p:attrNameLst>
                                      </p:cBhvr>
                                      <p:tavLst>
                                        <p:tav tm="0">
                                          <p:val>
                                            <p:fltVal val="0.5"/>
                                          </p:val>
                                        </p:tav>
                                        <p:tav tm="100000">
                                          <p:val>
                                            <p:strVal val="#ppt_y"/>
                                          </p:val>
                                        </p:tav>
                                      </p:tavLst>
                                    </p:anim>
                                  </p:childTnLst>
                                </p:cTn>
                              </p:par>
                            </p:childTnLst>
                          </p:cTn>
                        </p:par>
                        <p:par>
                          <p:cTn id="114" fill="hold">
                            <p:stCondLst>
                              <p:cond delay="8400"/>
                            </p:stCondLst>
                            <p:childTnLst>
                              <p:par>
                                <p:cTn id="115" presetID="12" presetClass="entr" presetSubtype="8"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 calcmode="lin" valueType="num">
                                      <p:cBhvr additive="base">
                                        <p:cTn id="117" dur="500"/>
                                        <p:tgtEl>
                                          <p:spTgt spid="25"/>
                                        </p:tgtEl>
                                        <p:attrNameLst>
                                          <p:attrName>ppt_x</p:attrName>
                                        </p:attrNameLst>
                                      </p:cBhvr>
                                      <p:tavLst>
                                        <p:tav tm="0">
                                          <p:val>
                                            <p:strVal val="#ppt_x-#ppt_w*1.125000"/>
                                          </p:val>
                                        </p:tav>
                                        <p:tav tm="100000">
                                          <p:val>
                                            <p:strVal val="#ppt_x"/>
                                          </p:val>
                                        </p:tav>
                                      </p:tavLst>
                                    </p:anim>
                                    <p:animEffect transition="in" filter="wipe(right)">
                                      <p:cBhvr>
                                        <p:cTn id="118" dur="500"/>
                                        <p:tgtEl>
                                          <p:spTgt spid="25"/>
                                        </p:tgtEl>
                                      </p:cBhvr>
                                    </p:animEffect>
                                  </p:childTnLst>
                                </p:cTn>
                              </p:par>
                            </p:childTnLst>
                          </p:cTn>
                        </p:par>
                        <p:par>
                          <p:cTn id="119" fill="hold">
                            <p:stCondLst>
                              <p:cond delay="8900"/>
                            </p:stCondLst>
                            <p:childTnLst>
                              <p:par>
                                <p:cTn id="120" presetID="10" presetClass="entr" presetSubtype="0"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900"/>
                                        <p:tgtEl>
                                          <p:spTgt spid="29"/>
                                        </p:tgtEl>
                                      </p:cBhvr>
                                    </p:animEffect>
                                  </p:childTnLst>
                                </p:cTn>
                              </p:par>
                              <p:par>
                                <p:cTn id="123" presetID="53" presetClass="entr" presetSubtype="16" fill="hold" grpId="1" nodeType="withEffect">
                                  <p:stCondLst>
                                    <p:cond delay="0"/>
                                  </p:stCondLst>
                                  <p:childTnLst>
                                    <p:set>
                                      <p:cBhvr>
                                        <p:cTn id="124" dur="1" fill="hold">
                                          <p:stCondLst>
                                            <p:cond delay="0"/>
                                          </p:stCondLst>
                                        </p:cTn>
                                        <p:tgtEl>
                                          <p:spTgt spid="29"/>
                                        </p:tgtEl>
                                        <p:attrNameLst>
                                          <p:attrName>style.visibility</p:attrName>
                                        </p:attrNameLst>
                                      </p:cBhvr>
                                      <p:to>
                                        <p:strVal val="visible"/>
                                      </p:to>
                                    </p:set>
                                    <p:anim calcmode="lin" valueType="num">
                                      <p:cBhvr>
                                        <p:cTn id="125" dur="900" fill="hold"/>
                                        <p:tgtEl>
                                          <p:spTgt spid="29"/>
                                        </p:tgtEl>
                                        <p:attrNameLst>
                                          <p:attrName>ppt_w</p:attrName>
                                        </p:attrNameLst>
                                      </p:cBhvr>
                                      <p:tavLst>
                                        <p:tav tm="0">
                                          <p:val>
                                            <p:fltVal val="0"/>
                                          </p:val>
                                        </p:tav>
                                        <p:tav tm="100000">
                                          <p:val>
                                            <p:strVal val="#ppt_w"/>
                                          </p:val>
                                        </p:tav>
                                      </p:tavLst>
                                    </p:anim>
                                    <p:anim calcmode="lin" valueType="num">
                                      <p:cBhvr>
                                        <p:cTn id="126" dur="900" fill="hold"/>
                                        <p:tgtEl>
                                          <p:spTgt spid="29"/>
                                        </p:tgtEl>
                                        <p:attrNameLst>
                                          <p:attrName>ppt_h</p:attrName>
                                        </p:attrNameLst>
                                      </p:cBhvr>
                                      <p:tavLst>
                                        <p:tav tm="0">
                                          <p:val>
                                            <p:fltVal val="0"/>
                                          </p:val>
                                        </p:tav>
                                        <p:tav tm="100000">
                                          <p:val>
                                            <p:strVal val="#ppt_h"/>
                                          </p:val>
                                        </p:tav>
                                      </p:tavLst>
                                    </p:anim>
                                    <p:animEffect transition="in" filter="fade">
                                      <p:cBhvr>
                                        <p:cTn id="127" dur="900"/>
                                        <p:tgtEl>
                                          <p:spTgt spid="29"/>
                                        </p:tgtEl>
                                      </p:cBhvr>
                                    </p:animEffect>
                                  </p:childTnLst>
                                </p:cTn>
                              </p:par>
                              <p:par>
                                <p:cTn id="128" presetID="35" presetClass="path" presetSubtype="0" accel="50000" decel="50000" fill="hold" grpId="2" nodeType="withEffect">
                                  <p:stCondLst>
                                    <p:cond delay="0"/>
                                  </p:stCondLst>
                                  <p:childTnLst>
                                    <p:animMotion origin="layout" path="M -3.95833E-6 1.85185E-6 L -0.10455 1.85185E-6 " pathEditMode="relative" rAng="0" ptsTypes="AA">
                                      <p:cBhvr>
                                        <p:cTn id="129" dur="900" spd="-100000" fill="hold"/>
                                        <p:tgtEl>
                                          <p:spTgt spid="29"/>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3" grpId="0"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4" grpId="0" animBg="1"/>
      <p:bldP spid="24" grpId="1" animBg="1"/>
      <p:bldP spid="24" grpId="2" animBg="1"/>
      <p:bldP spid="25" grpId="0" animBg="1"/>
      <p:bldP spid="29" grpId="0" animBg="1"/>
      <p:bldP spid="29" grpId="1" animBg="1"/>
      <p:bldP spid="29" grpId="2"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8C795220-7DD9-474D-BD23-EF959288899E}"/>
              </a:ext>
            </a:extLst>
          </p:cNvPr>
          <p:cNvSpPr txBox="1"/>
          <p:nvPr/>
        </p:nvSpPr>
        <p:spPr>
          <a:xfrm>
            <a:off x="-151449" y="1300997"/>
            <a:ext cx="12513077" cy="543675"/>
          </a:xfrm>
          <a:prstGeom prst="rect">
            <a:avLst/>
          </a:prstGeom>
          <a:noFill/>
        </p:spPr>
        <p:txBody>
          <a:bodyPr wrap="square" rtlCol="0">
            <a:spAutoFit/>
          </a:bodyPr>
          <a:lstStyle/>
          <a:p>
            <a:pPr algn="ctr" defTabSz="914377"/>
            <a:r>
              <a:rPr lang="zh-CN" altLang="en-US" sz="2933" b="1" dirty="0">
                <a:solidFill>
                  <a:srgbClr val="C7000B"/>
                </a:solidFill>
                <a:latin typeface="微软雅黑" panose="020B0503020204020204" pitchFamily="34" charset="-122"/>
                <a:ea typeface="微软雅黑" panose="020B0503020204020204" pitchFamily="34" charset="-122"/>
              </a:rPr>
              <a:t>★充分发挥人民政协作为协商民主重要渠道和专门协商机构作用★</a:t>
            </a:r>
          </a:p>
        </p:txBody>
      </p:sp>
      <p:pic>
        <p:nvPicPr>
          <p:cNvPr id="4" name="图片 3">
            <a:extLst>
              <a:ext uri="{FF2B5EF4-FFF2-40B4-BE49-F238E27FC236}">
                <a16:creationId xmlns:a16="http://schemas.microsoft.com/office/drawing/2014/main" id="{86545C2C-3E2C-4AA5-9561-F57041948B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文本框 4">
            <a:extLst>
              <a:ext uri="{FF2B5EF4-FFF2-40B4-BE49-F238E27FC236}">
                <a16:creationId xmlns:a16="http://schemas.microsoft.com/office/drawing/2014/main" id="{78576F43-B16E-4A1D-B578-A71582DB0322}"/>
              </a:ext>
            </a:extLst>
          </p:cNvPr>
          <p:cNvSpPr txBox="1"/>
          <p:nvPr/>
        </p:nvSpPr>
        <p:spPr>
          <a:xfrm>
            <a:off x="1952338" y="2449359"/>
            <a:ext cx="9173913" cy="1385379"/>
          </a:xfrm>
          <a:prstGeom prst="rect">
            <a:avLst/>
          </a:prstGeom>
          <a:noFill/>
        </p:spPr>
        <p:txBody>
          <a:bodyPr wrap="square" rtlCol="0">
            <a:spAutoFit/>
          </a:bodyPr>
          <a:lstStyle/>
          <a:p>
            <a:pPr defTabSz="914377">
              <a:lnSpc>
                <a:spcPct val="150000"/>
              </a:lnSpc>
            </a:pPr>
            <a:r>
              <a:rPr lang="zh-CN" altLang="en-US" sz="1867" b="1" dirty="0">
                <a:solidFill>
                  <a:srgbClr val="C7000B"/>
                </a:solidFill>
                <a:latin typeface="微软雅黑" panose="020B0503020204020204" pitchFamily="34" charset="-122"/>
                <a:ea typeface="微软雅黑" panose="020B0503020204020204" pitchFamily="34" charset="-122"/>
              </a:rPr>
              <a:t>把协商民主贯穿政治协商、民主监督、参政议政全过程</a:t>
            </a:r>
            <a:r>
              <a:rPr lang="zh-CN" altLang="en-US" sz="1867" dirty="0">
                <a:solidFill>
                  <a:srgbClr val="C7000B"/>
                </a:solidFill>
                <a:latin typeface="微软雅黑" panose="020B0503020204020204" pitchFamily="34" charset="-122"/>
                <a:ea typeface="微软雅黑" panose="020B0503020204020204" pitchFamily="34" charset="-122"/>
              </a:rPr>
              <a:t>，健全政协协商民主制度机制，制定实施年度协商计划，坚持协商议题和协商形式相匹配、视察调研和协商议政相衔接，组织广大委员持续深入协商议政，推动形成完整的制度程序和参与实践。</a:t>
            </a:r>
          </a:p>
        </p:txBody>
      </p:sp>
      <p:grpSp>
        <p:nvGrpSpPr>
          <p:cNvPr id="6" name="组合 5">
            <a:extLst>
              <a:ext uri="{FF2B5EF4-FFF2-40B4-BE49-F238E27FC236}">
                <a16:creationId xmlns:a16="http://schemas.microsoft.com/office/drawing/2014/main" id="{96DF34E2-E6B1-4C28-8D8A-125E7CA16E12}"/>
              </a:ext>
            </a:extLst>
          </p:cNvPr>
          <p:cNvGrpSpPr/>
          <p:nvPr/>
        </p:nvGrpSpPr>
        <p:grpSpPr>
          <a:xfrm>
            <a:off x="1063785" y="2574661"/>
            <a:ext cx="831235" cy="831232"/>
            <a:chOff x="1484661" y="1335542"/>
            <a:chExt cx="1648026" cy="1648022"/>
          </a:xfrm>
          <a:solidFill>
            <a:srgbClr val="C7000B"/>
          </a:solidFill>
        </p:grpSpPr>
        <p:sp>
          <p:nvSpPr>
            <p:cNvPr id="7" name="Freeform: Shape 28">
              <a:extLst>
                <a:ext uri="{FF2B5EF4-FFF2-40B4-BE49-F238E27FC236}">
                  <a16:creationId xmlns:a16="http://schemas.microsoft.com/office/drawing/2014/main" id="{E167CA05-982D-424E-81D1-FE768AF5B209}"/>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8" name="Text Placeholder 59">
              <a:extLst>
                <a:ext uri="{FF2B5EF4-FFF2-40B4-BE49-F238E27FC236}">
                  <a16:creationId xmlns:a16="http://schemas.microsoft.com/office/drawing/2014/main" id="{5F4DC3B0-B579-4959-A78E-4A1E4FDE3272}"/>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1</a:t>
              </a:r>
              <a:endParaRPr lang="zh-CN" altLang="en-US" sz="3200" b="1" kern="0" dirty="0">
                <a:latin typeface="Agency FB" panose="020B0503020202020204" pitchFamily="34" charset="0"/>
                <a:ea typeface="微软雅黑" panose="020B0503020204020204" pitchFamily="34" charset="-122"/>
              </a:endParaRPr>
            </a:p>
          </p:txBody>
        </p:sp>
      </p:grpSp>
      <p:sp>
        <p:nvSpPr>
          <p:cNvPr id="9" name="文本框 3">
            <a:extLst>
              <a:ext uri="{FF2B5EF4-FFF2-40B4-BE49-F238E27FC236}">
                <a16:creationId xmlns:a16="http://schemas.microsoft.com/office/drawing/2014/main" id="{AF188553-FBB3-4818-8D39-2311AECD95A7}"/>
              </a:ext>
            </a:extLst>
          </p:cNvPr>
          <p:cNvSpPr txBox="1"/>
          <p:nvPr/>
        </p:nvSpPr>
        <p:spPr>
          <a:xfrm>
            <a:off x="1952337" y="3981590"/>
            <a:ext cx="9833263" cy="1385379"/>
          </a:xfrm>
          <a:prstGeom prst="rect">
            <a:avLst/>
          </a:prstGeom>
          <a:noFill/>
        </p:spPr>
        <p:txBody>
          <a:bodyPr wrap="square" rtlCol="0">
            <a:spAutoFit/>
          </a:bodyPr>
          <a:lstStyle/>
          <a:p>
            <a:pPr defTabSz="914377">
              <a:lnSpc>
                <a:spcPct val="150000"/>
              </a:lnSpc>
            </a:pPr>
            <a:r>
              <a:rPr lang="zh-CN" altLang="en-US" sz="1867" b="1" dirty="0">
                <a:solidFill>
                  <a:srgbClr val="C7000B"/>
                </a:solidFill>
                <a:latin typeface="微软雅黑" panose="020B0503020204020204" pitchFamily="34" charset="-122"/>
                <a:ea typeface="微软雅黑" panose="020B0503020204020204" pitchFamily="34" charset="-122"/>
              </a:rPr>
              <a:t>加强政协民主监督，坚持协商式监督特色优势</a:t>
            </a:r>
            <a:r>
              <a:rPr lang="zh-CN" altLang="en-US" sz="1867" dirty="0">
                <a:solidFill>
                  <a:srgbClr val="C7000B"/>
                </a:solidFill>
                <a:latin typeface="微软雅黑" panose="020B0503020204020204" pitchFamily="34" charset="-122"/>
                <a:ea typeface="微软雅黑" panose="020B0503020204020204" pitchFamily="34" charset="-122"/>
              </a:rPr>
              <a:t>，把握好监督的方向和原则、节奏和力度，重点围绕中共十九大决策部署贯彻落实开展监督工作，增加监督性议题比重，融协商、监督、参与、合作于一体，更好发挥政协民主监督在党和国家监督体系中的独特作用。</a:t>
            </a:r>
          </a:p>
        </p:txBody>
      </p:sp>
      <p:grpSp>
        <p:nvGrpSpPr>
          <p:cNvPr id="10" name="组合 9">
            <a:extLst>
              <a:ext uri="{FF2B5EF4-FFF2-40B4-BE49-F238E27FC236}">
                <a16:creationId xmlns:a16="http://schemas.microsoft.com/office/drawing/2014/main" id="{EF52414E-5844-44C1-84CC-CC534BD674D7}"/>
              </a:ext>
            </a:extLst>
          </p:cNvPr>
          <p:cNvGrpSpPr/>
          <p:nvPr/>
        </p:nvGrpSpPr>
        <p:grpSpPr>
          <a:xfrm>
            <a:off x="1052756" y="4155493"/>
            <a:ext cx="831235" cy="831232"/>
            <a:chOff x="1484661" y="1335542"/>
            <a:chExt cx="1648026" cy="1648022"/>
          </a:xfrm>
          <a:solidFill>
            <a:srgbClr val="C7000B"/>
          </a:solidFill>
        </p:grpSpPr>
        <p:sp>
          <p:nvSpPr>
            <p:cNvPr id="11" name="Freeform: Shape 28">
              <a:extLst>
                <a:ext uri="{FF2B5EF4-FFF2-40B4-BE49-F238E27FC236}">
                  <a16:creationId xmlns:a16="http://schemas.microsoft.com/office/drawing/2014/main" id="{13999BC1-D8C0-4794-ABEC-B60EC951FF1F}"/>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12" name="Text Placeholder 59">
              <a:extLst>
                <a:ext uri="{FF2B5EF4-FFF2-40B4-BE49-F238E27FC236}">
                  <a16:creationId xmlns:a16="http://schemas.microsoft.com/office/drawing/2014/main" id="{B565BA6F-EB07-4014-B044-DC8964D77CBC}"/>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2</a:t>
              </a:r>
              <a:endParaRPr lang="zh-CN" altLang="en-US" sz="3200" b="1" kern="0" dirty="0">
                <a:latin typeface="Agency FB" panose="020B0503020202020204" pitchFamily="34" charset="0"/>
                <a:ea typeface="微软雅黑" panose="020B0503020204020204" pitchFamily="34" charset="-122"/>
              </a:endParaRPr>
            </a:p>
          </p:txBody>
        </p:sp>
      </p:grpSp>
      <p:sp>
        <p:nvSpPr>
          <p:cNvPr id="13" name="文本框 3">
            <a:extLst>
              <a:ext uri="{FF2B5EF4-FFF2-40B4-BE49-F238E27FC236}">
                <a16:creationId xmlns:a16="http://schemas.microsoft.com/office/drawing/2014/main" id="{A6568FD2-2713-4CFF-8095-3BC9DA1850EF}"/>
              </a:ext>
            </a:extLst>
          </p:cNvPr>
          <p:cNvSpPr txBox="1"/>
          <p:nvPr/>
        </p:nvSpPr>
        <p:spPr>
          <a:xfrm>
            <a:off x="1952337" y="5665430"/>
            <a:ext cx="9439559" cy="418191"/>
          </a:xfrm>
          <a:prstGeom prst="rect">
            <a:avLst/>
          </a:prstGeom>
          <a:noFill/>
        </p:spPr>
        <p:txBody>
          <a:bodyPr wrap="square" rtlCol="0">
            <a:spAutoFit/>
          </a:bodyPr>
          <a:lstStyle/>
          <a:p>
            <a:pPr defTabSz="914377">
              <a:lnSpc>
                <a:spcPct val="150000"/>
              </a:lnSpc>
            </a:pPr>
            <a:r>
              <a:rPr lang="zh-CN" altLang="en-US" sz="1600" b="1" dirty="0">
                <a:solidFill>
                  <a:srgbClr val="C7000B"/>
                </a:solidFill>
                <a:latin typeface="微软雅黑" panose="020B0503020204020204" pitchFamily="34" charset="-122"/>
                <a:ea typeface="微软雅黑" panose="020B0503020204020204" pitchFamily="34" charset="-122"/>
              </a:rPr>
              <a:t>完善协商成果采纳、落实和反馈机制</a:t>
            </a:r>
            <a:r>
              <a:rPr lang="zh-CN" altLang="en-US" sz="1600" dirty="0">
                <a:solidFill>
                  <a:srgbClr val="C7000B"/>
                </a:solidFill>
                <a:latin typeface="微软雅黑" panose="020B0503020204020204" pitchFamily="34" charset="-122"/>
                <a:ea typeface="微软雅黑" panose="020B0503020204020204" pitchFamily="34" charset="-122"/>
              </a:rPr>
              <a:t>，加强跟踪督促，推动协商成果有效转化为政策和具体工作举措。</a:t>
            </a:r>
          </a:p>
        </p:txBody>
      </p:sp>
      <p:grpSp>
        <p:nvGrpSpPr>
          <p:cNvPr id="14" name="组合 13">
            <a:extLst>
              <a:ext uri="{FF2B5EF4-FFF2-40B4-BE49-F238E27FC236}">
                <a16:creationId xmlns:a16="http://schemas.microsoft.com/office/drawing/2014/main" id="{AD5687AD-C70F-4425-8F8F-3F9E6F098CAA}"/>
              </a:ext>
            </a:extLst>
          </p:cNvPr>
          <p:cNvGrpSpPr/>
          <p:nvPr/>
        </p:nvGrpSpPr>
        <p:grpSpPr>
          <a:xfrm>
            <a:off x="1049567" y="5484017"/>
            <a:ext cx="831235" cy="831232"/>
            <a:chOff x="1484661" y="1335542"/>
            <a:chExt cx="1648026" cy="1648022"/>
          </a:xfrm>
          <a:solidFill>
            <a:srgbClr val="C7000B"/>
          </a:solidFill>
        </p:grpSpPr>
        <p:sp>
          <p:nvSpPr>
            <p:cNvPr id="15" name="Freeform: Shape 28">
              <a:extLst>
                <a:ext uri="{FF2B5EF4-FFF2-40B4-BE49-F238E27FC236}">
                  <a16:creationId xmlns:a16="http://schemas.microsoft.com/office/drawing/2014/main" id="{1B30754F-9207-4C09-A06A-CCEACE24E636}"/>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16" name="Text Placeholder 59">
              <a:extLst>
                <a:ext uri="{FF2B5EF4-FFF2-40B4-BE49-F238E27FC236}">
                  <a16:creationId xmlns:a16="http://schemas.microsoft.com/office/drawing/2014/main" id="{70566639-2CDC-488A-883E-0140F002B635}"/>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3</a:t>
              </a:r>
              <a:endParaRPr lang="zh-CN" altLang="en-US" sz="3200" b="1" kern="0" dirty="0">
                <a:latin typeface="Agency FB" panose="020B0503020202020204" pitchFamily="34" charset="0"/>
                <a:ea typeface="微软雅黑" panose="020B0503020204020204" pitchFamily="34" charset="-122"/>
              </a:endParaRPr>
            </a:p>
          </p:txBody>
        </p:sp>
      </p:grpSp>
    </p:spTree>
    <p:extLst>
      <p:ext uri="{BB962C8B-B14F-4D97-AF65-F5344CB8AC3E}">
        <p14:creationId xmlns:p14="http://schemas.microsoft.com/office/powerpoint/2010/main" val="39798116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800"/>
                                        <p:tgtEl>
                                          <p:spTgt spid="5"/>
                                        </p:tgtEl>
                                      </p:cBhvr>
                                    </p:animEffect>
                                  </p:childTnLst>
                                </p:cTn>
                              </p:par>
                            </p:childTnLst>
                          </p:cTn>
                        </p:par>
                        <p:par>
                          <p:cTn id="25" fill="hold">
                            <p:stCondLst>
                              <p:cond delay="38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par>
                          <p:cTn id="32" fill="hold">
                            <p:stCondLst>
                              <p:cond delay="43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800"/>
                                        <p:tgtEl>
                                          <p:spTgt spid="9"/>
                                        </p:tgtEl>
                                      </p:cBhvr>
                                    </p:animEffect>
                                  </p:childTnLst>
                                </p:cTn>
                              </p:par>
                            </p:childTnLst>
                          </p:cTn>
                        </p:par>
                        <p:par>
                          <p:cTn id="36" fill="hold">
                            <p:stCondLst>
                              <p:cond delay="6100"/>
                            </p:stCondLst>
                            <p:childTnLst>
                              <p:par>
                                <p:cTn id="37" presetID="49" presetClass="entr" presetSubtype="0" decel="10000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style.rotation</p:attrName>
                                        </p:attrNameLst>
                                      </p:cBhvr>
                                      <p:tavLst>
                                        <p:tav tm="0">
                                          <p:val>
                                            <p:fltVal val="360"/>
                                          </p:val>
                                        </p:tav>
                                        <p:tav tm="100000">
                                          <p:val>
                                            <p:fltVal val="0"/>
                                          </p:val>
                                        </p:tav>
                                      </p:tavLst>
                                    </p:anim>
                                    <p:animEffect transition="in" filter="fade">
                                      <p:cBhvr>
                                        <p:cTn id="42" dur="500"/>
                                        <p:tgtEl>
                                          <p:spTgt spid="14"/>
                                        </p:tgtEl>
                                      </p:cBhvr>
                                    </p:animEffect>
                                  </p:childTnLst>
                                </p:cTn>
                              </p:par>
                            </p:childTnLst>
                          </p:cTn>
                        </p:par>
                        <p:par>
                          <p:cTn id="43" fill="hold">
                            <p:stCondLst>
                              <p:cond delay="66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7" name="文本框 16">
            <a:extLst>
              <a:ext uri="{FF2B5EF4-FFF2-40B4-BE49-F238E27FC236}">
                <a16:creationId xmlns:a16="http://schemas.microsoft.com/office/drawing/2014/main" id="{0A2A4CF9-8857-4986-850E-0EA184FD1ECD}"/>
              </a:ext>
            </a:extLst>
          </p:cNvPr>
          <p:cNvSpPr txBox="1"/>
          <p:nvPr/>
        </p:nvSpPr>
        <p:spPr>
          <a:xfrm>
            <a:off x="-151449" y="1300997"/>
            <a:ext cx="12513077" cy="666786"/>
          </a:xfrm>
          <a:prstGeom prst="rect">
            <a:avLst/>
          </a:prstGeom>
          <a:noFill/>
        </p:spPr>
        <p:txBody>
          <a:bodyPr wrap="square" rtlCol="0">
            <a:spAutoFit/>
          </a:bodyPr>
          <a:lstStyle/>
          <a:p>
            <a:pPr algn="ctr" defTabSz="914377"/>
            <a:r>
              <a:rPr lang="zh-CN" altLang="en-US" sz="3600" b="1" dirty="0">
                <a:solidFill>
                  <a:srgbClr val="C7000B"/>
                </a:solidFill>
                <a:latin typeface="微软雅黑" panose="020B0503020204020204" pitchFamily="34" charset="-122"/>
                <a:ea typeface="微软雅黑" panose="020B0503020204020204" pitchFamily="34" charset="-122"/>
              </a:rPr>
              <a:t>★广泛凝聚实现中华民族伟大复兴正能量★</a:t>
            </a:r>
          </a:p>
        </p:txBody>
      </p:sp>
      <p:pic>
        <p:nvPicPr>
          <p:cNvPr id="18" name="图片 17">
            <a:extLst>
              <a:ext uri="{FF2B5EF4-FFF2-40B4-BE49-F238E27FC236}">
                <a16:creationId xmlns:a16="http://schemas.microsoft.com/office/drawing/2014/main" id="{44C9E88F-A352-4B68-BA13-6AD173147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grpSp>
        <p:nvGrpSpPr>
          <p:cNvPr id="47" name="组合 46">
            <a:extLst>
              <a:ext uri="{FF2B5EF4-FFF2-40B4-BE49-F238E27FC236}">
                <a16:creationId xmlns:a16="http://schemas.microsoft.com/office/drawing/2014/main" id="{02CFC91A-B8B2-4BBF-8DCA-9AAE55FDDBBE}"/>
              </a:ext>
            </a:extLst>
          </p:cNvPr>
          <p:cNvGrpSpPr/>
          <p:nvPr/>
        </p:nvGrpSpPr>
        <p:grpSpPr>
          <a:xfrm>
            <a:off x="1744579" y="2465922"/>
            <a:ext cx="8702842" cy="478301"/>
            <a:chOff x="1744579" y="2465922"/>
            <a:chExt cx="8702842" cy="478301"/>
          </a:xfrm>
        </p:grpSpPr>
        <p:grpSp>
          <p:nvGrpSpPr>
            <p:cNvPr id="19" name="组合 18">
              <a:extLst>
                <a:ext uri="{FF2B5EF4-FFF2-40B4-BE49-F238E27FC236}">
                  <a16:creationId xmlns:a16="http://schemas.microsoft.com/office/drawing/2014/main" id="{31F03348-6DC4-456B-9675-CA4944759D26}"/>
                </a:ext>
              </a:extLst>
            </p:cNvPr>
            <p:cNvGrpSpPr/>
            <p:nvPr/>
          </p:nvGrpSpPr>
          <p:grpSpPr>
            <a:xfrm>
              <a:off x="1744579" y="2465922"/>
              <a:ext cx="8702842" cy="478301"/>
              <a:chOff x="1336431" y="1252025"/>
              <a:chExt cx="8702842" cy="478301"/>
            </a:xfrm>
          </p:grpSpPr>
          <p:sp>
            <p:nvSpPr>
              <p:cNvPr id="20" name="矩形 19">
                <a:extLst>
                  <a:ext uri="{FF2B5EF4-FFF2-40B4-BE49-F238E27FC236}">
                    <a16:creationId xmlns:a16="http://schemas.microsoft.com/office/drawing/2014/main" id="{20A91407-196B-4F5E-84C3-7418B541A9AC}"/>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01</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id="{F36FA7F7-A648-469F-88AF-58473DD45C5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2" name="文本框 21">
              <a:extLst>
                <a:ext uri="{FF2B5EF4-FFF2-40B4-BE49-F238E27FC236}">
                  <a16:creationId xmlns:a16="http://schemas.microsoft.com/office/drawing/2014/main" id="{F464C74B-3694-4A12-9C22-99821A08B19E}"/>
                </a:ext>
              </a:extLst>
            </p:cNvPr>
            <p:cNvSpPr txBox="1"/>
            <p:nvPr/>
          </p:nvSpPr>
          <p:spPr>
            <a:xfrm>
              <a:off x="2373245" y="2520406"/>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进一步为民主党派和无党派人士在政协履职创造条件</a:t>
              </a:r>
              <a:endParaRPr lang="zh-CN" altLang="en-US" dirty="0">
                <a:solidFill>
                  <a:srgbClr val="CD0009"/>
                </a:solidFill>
                <a:latin typeface="微软雅黑"/>
                <a:ea typeface="微软雅黑"/>
              </a:endParaRPr>
            </a:p>
          </p:txBody>
        </p:sp>
      </p:grpSp>
      <p:grpSp>
        <p:nvGrpSpPr>
          <p:cNvPr id="48" name="组合 47">
            <a:extLst>
              <a:ext uri="{FF2B5EF4-FFF2-40B4-BE49-F238E27FC236}">
                <a16:creationId xmlns:a16="http://schemas.microsoft.com/office/drawing/2014/main" id="{EC8978BF-2486-4992-A48B-77857DFDFD04}"/>
              </a:ext>
            </a:extLst>
          </p:cNvPr>
          <p:cNvGrpSpPr/>
          <p:nvPr/>
        </p:nvGrpSpPr>
        <p:grpSpPr>
          <a:xfrm>
            <a:off x="1744579" y="3070832"/>
            <a:ext cx="8702842" cy="478301"/>
            <a:chOff x="1744579" y="3070832"/>
            <a:chExt cx="8702842" cy="478301"/>
          </a:xfrm>
        </p:grpSpPr>
        <p:grpSp>
          <p:nvGrpSpPr>
            <p:cNvPr id="23" name="组合 22">
              <a:extLst>
                <a:ext uri="{FF2B5EF4-FFF2-40B4-BE49-F238E27FC236}">
                  <a16:creationId xmlns:a16="http://schemas.microsoft.com/office/drawing/2014/main" id="{2557EF3C-6AA6-4339-BC83-4064188D7E93}"/>
                </a:ext>
              </a:extLst>
            </p:cNvPr>
            <p:cNvGrpSpPr/>
            <p:nvPr/>
          </p:nvGrpSpPr>
          <p:grpSpPr>
            <a:xfrm>
              <a:off x="1744579" y="3070832"/>
              <a:ext cx="8702842" cy="478301"/>
              <a:chOff x="1336431" y="1252025"/>
              <a:chExt cx="8702842" cy="478301"/>
            </a:xfrm>
          </p:grpSpPr>
          <p:sp>
            <p:nvSpPr>
              <p:cNvPr id="24" name="矩形 23">
                <a:extLst>
                  <a:ext uri="{FF2B5EF4-FFF2-40B4-BE49-F238E27FC236}">
                    <a16:creationId xmlns:a16="http://schemas.microsoft.com/office/drawing/2014/main" id="{B87567E2-E130-45B0-B355-766569442BE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02</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5" name="矩形 24">
                <a:extLst>
                  <a:ext uri="{FF2B5EF4-FFF2-40B4-BE49-F238E27FC236}">
                    <a16:creationId xmlns:a16="http://schemas.microsoft.com/office/drawing/2014/main" id="{CF54667F-9BF6-4E9C-AF4C-E4735ABC236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6" name="文本框 25">
              <a:extLst>
                <a:ext uri="{FF2B5EF4-FFF2-40B4-BE49-F238E27FC236}">
                  <a16:creationId xmlns:a16="http://schemas.microsoft.com/office/drawing/2014/main" id="{78E338BA-148A-4215-A92E-D07409E326DC}"/>
                </a:ext>
              </a:extLst>
            </p:cNvPr>
            <p:cNvSpPr txBox="1"/>
            <p:nvPr/>
          </p:nvSpPr>
          <p:spPr>
            <a:xfrm>
              <a:off x="2373245" y="3125316"/>
              <a:ext cx="6518092"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做好党外知识分子和新的社会阶层人士工作</a:t>
              </a:r>
            </a:p>
          </p:txBody>
        </p:sp>
      </p:grpSp>
      <p:grpSp>
        <p:nvGrpSpPr>
          <p:cNvPr id="49" name="组合 48">
            <a:extLst>
              <a:ext uri="{FF2B5EF4-FFF2-40B4-BE49-F238E27FC236}">
                <a16:creationId xmlns:a16="http://schemas.microsoft.com/office/drawing/2014/main" id="{B09D8C29-7A57-48BD-887B-45F774A96577}"/>
              </a:ext>
            </a:extLst>
          </p:cNvPr>
          <p:cNvGrpSpPr/>
          <p:nvPr/>
        </p:nvGrpSpPr>
        <p:grpSpPr>
          <a:xfrm>
            <a:off x="1744579" y="3675744"/>
            <a:ext cx="8702842" cy="478301"/>
            <a:chOff x="1744579" y="3675744"/>
            <a:chExt cx="8702842" cy="478301"/>
          </a:xfrm>
        </p:grpSpPr>
        <p:grpSp>
          <p:nvGrpSpPr>
            <p:cNvPr id="27" name="组合 26">
              <a:extLst>
                <a:ext uri="{FF2B5EF4-FFF2-40B4-BE49-F238E27FC236}">
                  <a16:creationId xmlns:a16="http://schemas.microsoft.com/office/drawing/2014/main" id="{4C7D352B-E3CE-409E-A437-4A8D42E429C2}"/>
                </a:ext>
              </a:extLst>
            </p:cNvPr>
            <p:cNvGrpSpPr/>
            <p:nvPr/>
          </p:nvGrpSpPr>
          <p:grpSpPr>
            <a:xfrm>
              <a:off x="1744579" y="3675744"/>
              <a:ext cx="8702842" cy="478301"/>
              <a:chOff x="1336431" y="1252025"/>
              <a:chExt cx="8702842" cy="478301"/>
            </a:xfrm>
          </p:grpSpPr>
          <p:sp>
            <p:nvSpPr>
              <p:cNvPr id="28" name="矩形 27">
                <a:extLst>
                  <a:ext uri="{FF2B5EF4-FFF2-40B4-BE49-F238E27FC236}">
                    <a16:creationId xmlns:a16="http://schemas.microsoft.com/office/drawing/2014/main" id="{D0B9B2FB-EA0D-45F2-904F-D2E712CDC5C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03</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 name="矩形 28">
                <a:extLst>
                  <a:ext uri="{FF2B5EF4-FFF2-40B4-BE49-F238E27FC236}">
                    <a16:creationId xmlns:a16="http://schemas.microsoft.com/office/drawing/2014/main" id="{28F27C30-E932-4053-85DB-2DEC2E03FACF}"/>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0" name="文本框 29">
              <a:extLst>
                <a:ext uri="{FF2B5EF4-FFF2-40B4-BE49-F238E27FC236}">
                  <a16:creationId xmlns:a16="http://schemas.microsoft.com/office/drawing/2014/main" id="{CE713449-3A14-47FF-AAE4-21A1709437CD}"/>
                </a:ext>
              </a:extLst>
            </p:cNvPr>
            <p:cNvSpPr txBox="1"/>
            <p:nvPr/>
          </p:nvSpPr>
          <p:spPr>
            <a:xfrm>
              <a:off x="2373245" y="3730228"/>
              <a:ext cx="6237355"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推动构建新型政商关系，促进非公有制经济健康发展</a:t>
              </a:r>
              <a:endParaRPr lang="zh-CN" altLang="en-US" dirty="0">
                <a:solidFill>
                  <a:srgbClr val="CD0009"/>
                </a:solidFill>
                <a:latin typeface="微软雅黑"/>
                <a:ea typeface="微软雅黑"/>
              </a:endParaRPr>
            </a:p>
          </p:txBody>
        </p:sp>
      </p:grpSp>
      <p:grpSp>
        <p:nvGrpSpPr>
          <p:cNvPr id="50" name="组合 49">
            <a:extLst>
              <a:ext uri="{FF2B5EF4-FFF2-40B4-BE49-F238E27FC236}">
                <a16:creationId xmlns:a16="http://schemas.microsoft.com/office/drawing/2014/main" id="{FFAE7A7F-0FE3-400B-9E23-88DF41399BA4}"/>
              </a:ext>
            </a:extLst>
          </p:cNvPr>
          <p:cNvGrpSpPr/>
          <p:nvPr/>
        </p:nvGrpSpPr>
        <p:grpSpPr>
          <a:xfrm>
            <a:off x="1744579" y="4280654"/>
            <a:ext cx="8702842" cy="478301"/>
            <a:chOff x="1744579" y="4280654"/>
            <a:chExt cx="8702842" cy="478301"/>
          </a:xfrm>
        </p:grpSpPr>
        <p:grpSp>
          <p:nvGrpSpPr>
            <p:cNvPr id="31" name="组合 30">
              <a:extLst>
                <a:ext uri="{FF2B5EF4-FFF2-40B4-BE49-F238E27FC236}">
                  <a16:creationId xmlns:a16="http://schemas.microsoft.com/office/drawing/2014/main" id="{96E66B75-6E04-4564-9B65-A9BFE22D7181}"/>
                </a:ext>
              </a:extLst>
            </p:cNvPr>
            <p:cNvGrpSpPr/>
            <p:nvPr/>
          </p:nvGrpSpPr>
          <p:grpSpPr>
            <a:xfrm>
              <a:off x="1744579" y="4280654"/>
              <a:ext cx="8702842" cy="478301"/>
              <a:chOff x="1336431" y="1252025"/>
              <a:chExt cx="8702842" cy="478301"/>
            </a:xfrm>
          </p:grpSpPr>
          <p:sp>
            <p:nvSpPr>
              <p:cNvPr id="32" name="矩形 31">
                <a:extLst>
                  <a:ext uri="{FF2B5EF4-FFF2-40B4-BE49-F238E27FC236}">
                    <a16:creationId xmlns:a16="http://schemas.microsoft.com/office/drawing/2014/main" id="{A8EACB61-C850-4C76-8B44-6F9B4398A83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04</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3" name="矩形 32">
                <a:extLst>
                  <a:ext uri="{FF2B5EF4-FFF2-40B4-BE49-F238E27FC236}">
                    <a16:creationId xmlns:a16="http://schemas.microsoft.com/office/drawing/2014/main" id="{3BAC2B75-24AC-4255-A357-A7F8E600468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4" name="文本框 33">
              <a:extLst>
                <a:ext uri="{FF2B5EF4-FFF2-40B4-BE49-F238E27FC236}">
                  <a16:creationId xmlns:a16="http://schemas.microsoft.com/office/drawing/2014/main" id="{EB22CD78-D86D-424D-8F2B-B3FC4086EAEE}"/>
                </a:ext>
              </a:extLst>
            </p:cNvPr>
            <p:cNvSpPr txBox="1"/>
            <p:nvPr/>
          </p:nvSpPr>
          <p:spPr>
            <a:xfrm>
              <a:off x="2373245" y="4335138"/>
              <a:ext cx="8074176"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深化民族团结进步教育，铸牢中华民族共同体意识，推动各民族交往交流交融</a:t>
              </a:r>
              <a:endParaRPr lang="zh-CN" altLang="en-US" dirty="0">
                <a:solidFill>
                  <a:srgbClr val="CD0009"/>
                </a:solidFill>
                <a:latin typeface="微软雅黑"/>
                <a:ea typeface="微软雅黑"/>
              </a:endParaRPr>
            </a:p>
          </p:txBody>
        </p:sp>
      </p:grpSp>
      <p:grpSp>
        <p:nvGrpSpPr>
          <p:cNvPr id="51" name="组合 50">
            <a:extLst>
              <a:ext uri="{FF2B5EF4-FFF2-40B4-BE49-F238E27FC236}">
                <a16:creationId xmlns:a16="http://schemas.microsoft.com/office/drawing/2014/main" id="{6329701C-660E-4BBA-8CA7-8D2998526B8B}"/>
              </a:ext>
            </a:extLst>
          </p:cNvPr>
          <p:cNvGrpSpPr/>
          <p:nvPr/>
        </p:nvGrpSpPr>
        <p:grpSpPr>
          <a:xfrm>
            <a:off x="1744579" y="4899632"/>
            <a:ext cx="8702842" cy="478301"/>
            <a:chOff x="1744579" y="4899632"/>
            <a:chExt cx="8702842" cy="478301"/>
          </a:xfrm>
        </p:grpSpPr>
        <p:grpSp>
          <p:nvGrpSpPr>
            <p:cNvPr id="35" name="组合 34">
              <a:extLst>
                <a:ext uri="{FF2B5EF4-FFF2-40B4-BE49-F238E27FC236}">
                  <a16:creationId xmlns:a16="http://schemas.microsoft.com/office/drawing/2014/main" id="{AC27B84E-16FD-4A42-839C-E39EFE2E451D}"/>
                </a:ext>
              </a:extLst>
            </p:cNvPr>
            <p:cNvGrpSpPr/>
            <p:nvPr/>
          </p:nvGrpSpPr>
          <p:grpSpPr>
            <a:xfrm>
              <a:off x="1744579" y="4899632"/>
              <a:ext cx="8702842" cy="478301"/>
              <a:chOff x="1336431" y="1252025"/>
              <a:chExt cx="8702842" cy="478301"/>
            </a:xfrm>
          </p:grpSpPr>
          <p:sp>
            <p:nvSpPr>
              <p:cNvPr id="36" name="矩形 35">
                <a:extLst>
                  <a:ext uri="{FF2B5EF4-FFF2-40B4-BE49-F238E27FC236}">
                    <a16:creationId xmlns:a16="http://schemas.microsoft.com/office/drawing/2014/main" id="{AEF91811-1C59-4C66-B62D-5C983838C038}"/>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05</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7" name="矩形 36">
                <a:extLst>
                  <a:ext uri="{FF2B5EF4-FFF2-40B4-BE49-F238E27FC236}">
                    <a16:creationId xmlns:a16="http://schemas.microsoft.com/office/drawing/2014/main" id="{2D6BAE47-C399-458C-8AE8-0827EBFAEA2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8" name="文本框 37">
              <a:extLst>
                <a:ext uri="{FF2B5EF4-FFF2-40B4-BE49-F238E27FC236}">
                  <a16:creationId xmlns:a16="http://schemas.microsoft.com/office/drawing/2014/main" id="{586DE925-B95B-4A70-83F1-084293BA0DE4}"/>
                </a:ext>
              </a:extLst>
            </p:cNvPr>
            <p:cNvSpPr txBox="1"/>
            <p:nvPr/>
          </p:nvSpPr>
          <p:spPr>
            <a:xfrm>
              <a:off x="2373245" y="4954116"/>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坚持我国宗教的中国化方向，积极引导宗教与社会主义社会相适应</a:t>
              </a:r>
              <a:endParaRPr lang="zh-CN" altLang="en-US" dirty="0">
                <a:solidFill>
                  <a:srgbClr val="CD0009"/>
                </a:solidFill>
                <a:latin typeface="微软雅黑"/>
                <a:ea typeface="微软雅黑"/>
              </a:endParaRPr>
            </a:p>
          </p:txBody>
        </p:sp>
      </p:grpSp>
      <p:grpSp>
        <p:nvGrpSpPr>
          <p:cNvPr id="52" name="组合 51">
            <a:extLst>
              <a:ext uri="{FF2B5EF4-FFF2-40B4-BE49-F238E27FC236}">
                <a16:creationId xmlns:a16="http://schemas.microsoft.com/office/drawing/2014/main" id="{D8B16612-8A91-4E20-ACDE-DAC1A7E9B0A0}"/>
              </a:ext>
            </a:extLst>
          </p:cNvPr>
          <p:cNvGrpSpPr/>
          <p:nvPr/>
        </p:nvGrpSpPr>
        <p:grpSpPr>
          <a:xfrm>
            <a:off x="1744579" y="5504544"/>
            <a:ext cx="8702842" cy="478301"/>
            <a:chOff x="1744579" y="5504544"/>
            <a:chExt cx="8702842" cy="478301"/>
          </a:xfrm>
        </p:grpSpPr>
        <p:grpSp>
          <p:nvGrpSpPr>
            <p:cNvPr id="39" name="组合 38">
              <a:extLst>
                <a:ext uri="{FF2B5EF4-FFF2-40B4-BE49-F238E27FC236}">
                  <a16:creationId xmlns:a16="http://schemas.microsoft.com/office/drawing/2014/main" id="{7DB5AE8E-4A39-4D9A-91FB-DB25100B09EB}"/>
                </a:ext>
              </a:extLst>
            </p:cNvPr>
            <p:cNvGrpSpPr/>
            <p:nvPr/>
          </p:nvGrpSpPr>
          <p:grpSpPr>
            <a:xfrm>
              <a:off x="1744579" y="5504544"/>
              <a:ext cx="8702842" cy="478301"/>
              <a:chOff x="1336431" y="1252025"/>
              <a:chExt cx="8702842" cy="478301"/>
            </a:xfrm>
          </p:grpSpPr>
          <p:sp>
            <p:nvSpPr>
              <p:cNvPr id="40" name="矩形 39">
                <a:extLst>
                  <a:ext uri="{FF2B5EF4-FFF2-40B4-BE49-F238E27FC236}">
                    <a16:creationId xmlns:a16="http://schemas.microsoft.com/office/drawing/2014/main" id="{9F31E7CD-1DD5-4881-9133-E31A97DDC4A0}"/>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06</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1" name="矩形 40">
                <a:extLst>
                  <a:ext uri="{FF2B5EF4-FFF2-40B4-BE49-F238E27FC236}">
                    <a16:creationId xmlns:a16="http://schemas.microsoft.com/office/drawing/2014/main" id="{70D67F03-302D-476D-BB3F-B729321E286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2" name="文本框 41">
              <a:extLst>
                <a:ext uri="{FF2B5EF4-FFF2-40B4-BE49-F238E27FC236}">
                  <a16:creationId xmlns:a16="http://schemas.microsoft.com/office/drawing/2014/main" id="{A59A0B3D-991C-4EAD-A358-EFCAABE98BC6}"/>
                </a:ext>
              </a:extLst>
            </p:cNvPr>
            <p:cNvSpPr txBox="1"/>
            <p:nvPr/>
          </p:nvSpPr>
          <p:spPr>
            <a:xfrm>
              <a:off x="2373245" y="5559028"/>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加强同港澳台侨同胞团结联谊，动员中华儿女共担民族大义、共圆中国梦</a:t>
              </a:r>
              <a:endParaRPr lang="zh-CN" altLang="en-US" dirty="0">
                <a:solidFill>
                  <a:srgbClr val="CD0009"/>
                </a:solidFill>
                <a:latin typeface="微软雅黑"/>
                <a:ea typeface="微软雅黑"/>
              </a:endParaRPr>
            </a:p>
          </p:txBody>
        </p:sp>
      </p:grpSp>
      <p:grpSp>
        <p:nvGrpSpPr>
          <p:cNvPr id="53" name="组合 52">
            <a:extLst>
              <a:ext uri="{FF2B5EF4-FFF2-40B4-BE49-F238E27FC236}">
                <a16:creationId xmlns:a16="http://schemas.microsoft.com/office/drawing/2014/main" id="{7E7D9152-73A2-4AA6-AE9C-42F58216B03A}"/>
              </a:ext>
            </a:extLst>
          </p:cNvPr>
          <p:cNvGrpSpPr/>
          <p:nvPr/>
        </p:nvGrpSpPr>
        <p:grpSpPr>
          <a:xfrm>
            <a:off x="1744579" y="6109454"/>
            <a:ext cx="9124873" cy="478301"/>
            <a:chOff x="1744579" y="6109454"/>
            <a:chExt cx="9124873" cy="478301"/>
          </a:xfrm>
        </p:grpSpPr>
        <p:grpSp>
          <p:nvGrpSpPr>
            <p:cNvPr id="43" name="组合 42">
              <a:extLst>
                <a:ext uri="{FF2B5EF4-FFF2-40B4-BE49-F238E27FC236}">
                  <a16:creationId xmlns:a16="http://schemas.microsoft.com/office/drawing/2014/main" id="{42BEA975-3B93-4743-A83E-8DA2F7B01E3E}"/>
                </a:ext>
              </a:extLst>
            </p:cNvPr>
            <p:cNvGrpSpPr/>
            <p:nvPr/>
          </p:nvGrpSpPr>
          <p:grpSpPr>
            <a:xfrm>
              <a:off x="1744579" y="6109454"/>
              <a:ext cx="8702842" cy="478301"/>
              <a:chOff x="1336431" y="1252025"/>
              <a:chExt cx="8702842" cy="478301"/>
            </a:xfrm>
          </p:grpSpPr>
          <p:sp>
            <p:nvSpPr>
              <p:cNvPr id="44" name="矩形 43">
                <a:extLst>
                  <a:ext uri="{FF2B5EF4-FFF2-40B4-BE49-F238E27FC236}">
                    <a16:creationId xmlns:a16="http://schemas.microsoft.com/office/drawing/2014/main" id="{5D873081-2B32-4B7A-BE25-EDC066AA37D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07</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5" name="矩形 44">
                <a:extLst>
                  <a:ext uri="{FF2B5EF4-FFF2-40B4-BE49-F238E27FC236}">
                    <a16:creationId xmlns:a16="http://schemas.microsoft.com/office/drawing/2014/main" id="{4B76E5CC-2C44-4E10-A664-AB012CE81E8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6" name="文本框 45">
              <a:extLst>
                <a:ext uri="{FF2B5EF4-FFF2-40B4-BE49-F238E27FC236}">
                  <a16:creationId xmlns:a16="http://schemas.microsoft.com/office/drawing/2014/main" id="{F7FA0B61-0287-4E25-AE3F-75115A2C7A18}"/>
                </a:ext>
              </a:extLst>
            </p:cNvPr>
            <p:cNvSpPr txBox="1"/>
            <p:nvPr/>
          </p:nvSpPr>
          <p:spPr>
            <a:xfrm>
              <a:off x="2373245" y="6163938"/>
              <a:ext cx="8496207" cy="338554"/>
            </a:xfrm>
            <a:prstGeom prst="rect">
              <a:avLst/>
            </a:prstGeom>
            <a:noFill/>
          </p:spPr>
          <p:txBody>
            <a:bodyPr wrap="square" rtlCol="0">
              <a:spAutoFit/>
            </a:bodyPr>
            <a:lstStyle/>
            <a:p>
              <a:pPr defTabSz="914400"/>
              <a:r>
                <a:rPr lang="zh-CN" altLang="en-US" sz="1600" dirty="0">
                  <a:solidFill>
                    <a:srgbClr val="CD0009"/>
                  </a:solidFill>
                  <a:latin typeface="微软雅黑"/>
                  <a:ea typeface="微软雅黑"/>
                  <a:cs typeface="+mn-ea"/>
                  <a:sym typeface="+mn-lt"/>
                </a:rPr>
                <a:t>开展对外友好交往，促进“一带一路”建设，为推动构建人类命运共同体作出贡献</a:t>
              </a:r>
              <a:endParaRPr lang="zh-CN" altLang="en-US" sz="1600" dirty="0">
                <a:solidFill>
                  <a:srgbClr val="CD0009"/>
                </a:solidFill>
                <a:latin typeface="微软雅黑"/>
                <a:ea typeface="微软雅黑"/>
              </a:endParaRPr>
            </a:p>
          </p:txBody>
        </p:sp>
      </p:grpSp>
    </p:spTree>
    <p:extLst>
      <p:ext uri="{BB962C8B-B14F-4D97-AF65-F5344CB8AC3E}">
        <p14:creationId xmlns:p14="http://schemas.microsoft.com/office/powerpoint/2010/main" val="4796215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DBC7514D-1324-4328-85A4-D77FE1C16CED}"/>
              </a:ext>
            </a:extLst>
          </p:cNvPr>
          <p:cNvSpPr txBox="1"/>
          <p:nvPr/>
        </p:nvSpPr>
        <p:spPr>
          <a:xfrm>
            <a:off x="-155977" y="1185075"/>
            <a:ext cx="12513077" cy="748988"/>
          </a:xfrm>
          <a:prstGeom prst="rect">
            <a:avLst/>
          </a:prstGeom>
          <a:noFill/>
        </p:spPr>
        <p:txBody>
          <a:bodyPr wrap="square" rtlCol="0">
            <a:spAutoFit/>
          </a:bodyPr>
          <a:lstStyle/>
          <a:p>
            <a:pPr algn="ctr" defTabSz="914377"/>
            <a:r>
              <a:rPr lang="zh-CN" altLang="en-US" sz="4267" b="1" dirty="0">
                <a:solidFill>
                  <a:srgbClr val="C7000B"/>
                </a:solidFill>
                <a:latin typeface="微软雅黑" panose="020B0503020204020204" pitchFamily="34" charset="-122"/>
                <a:ea typeface="微软雅黑" panose="020B0503020204020204" pitchFamily="34" charset="-122"/>
              </a:rPr>
              <a:t>★切实加强自身建设★</a:t>
            </a:r>
          </a:p>
        </p:txBody>
      </p:sp>
      <p:pic>
        <p:nvPicPr>
          <p:cNvPr id="4" name="图片 3">
            <a:extLst>
              <a:ext uri="{FF2B5EF4-FFF2-40B4-BE49-F238E27FC236}">
                <a16:creationId xmlns:a16="http://schemas.microsoft.com/office/drawing/2014/main" id="{2BEE3B10-0BE6-4375-9F1A-A299DE60B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iṩľídè">
            <a:extLst>
              <a:ext uri="{FF2B5EF4-FFF2-40B4-BE49-F238E27FC236}">
                <a16:creationId xmlns:a16="http://schemas.microsoft.com/office/drawing/2014/main" id="{761D0211-917B-46E3-B2E8-95B1597DE37F}"/>
              </a:ext>
            </a:extLst>
          </p:cNvPr>
          <p:cNvSpPr/>
          <p:nvPr/>
        </p:nvSpPr>
        <p:spPr bwMode="auto">
          <a:xfrm>
            <a:off x="4222302" y="5477563"/>
            <a:ext cx="928540" cy="940335"/>
          </a:xfrm>
          <a:prstGeom prst="ellipse">
            <a:avLst/>
          </a:prstGeom>
          <a:solidFill>
            <a:srgbClr val="C7000B"/>
          </a:soli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01</a:t>
            </a:r>
          </a:p>
        </p:txBody>
      </p:sp>
      <p:sp>
        <p:nvSpPr>
          <p:cNvPr id="6" name="ïṥļiḑê">
            <a:extLst>
              <a:ext uri="{FF2B5EF4-FFF2-40B4-BE49-F238E27FC236}">
                <a16:creationId xmlns:a16="http://schemas.microsoft.com/office/drawing/2014/main" id="{4E708249-C925-4C71-90BC-0BFC22777577}"/>
              </a:ext>
            </a:extLst>
          </p:cNvPr>
          <p:cNvSpPr/>
          <p:nvPr/>
        </p:nvSpPr>
        <p:spPr bwMode="auto">
          <a:xfrm>
            <a:off x="3355228" y="4171468"/>
            <a:ext cx="947273" cy="959307"/>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02</a:t>
            </a:r>
          </a:p>
        </p:txBody>
      </p:sp>
      <p:sp>
        <p:nvSpPr>
          <p:cNvPr id="7" name="iṧ1iḋe">
            <a:extLst>
              <a:ext uri="{FF2B5EF4-FFF2-40B4-BE49-F238E27FC236}">
                <a16:creationId xmlns:a16="http://schemas.microsoft.com/office/drawing/2014/main" id="{290B9A5F-3734-468D-944B-46D6ED5D2DC7}"/>
              </a:ext>
            </a:extLst>
          </p:cNvPr>
          <p:cNvSpPr/>
          <p:nvPr/>
        </p:nvSpPr>
        <p:spPr bwMode="auto">
          <a:xfrm>
            <a:off x="5111048" y="3909781"/>
            <a:ext cx="1064965" cy="1080508"/>
          </a:xfrm>
          <a:prstGeom prst="ellipse">
            <a:avLst/>
          </a:prstGeom>
          <a:solidFill>
            <a:srgbClr val="C7000B"/>
          </a:soli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03</a:t>
            </a:r>
          </a:p>
        </p:txBody>
      </p:sp>
      <p:sp>
        <p:nvSpPr>
          <p:cNvPr id="8" name="íṧlíḋe">
            <a:extLst>
              <a:ext uri="{FF2B5EF4-FFF2-40B4-BE49-F238E27FC236}">
                <a16:creationId xmlns:a16="http://schemas.microsoft.com/office/drawing/2014/main" id="{FEB2789F-5C81-46F9-9224-F6FB219B4554}"/>
              </a:ext>
            </a:extLst>
          </p:cNvPr>
          <p:cNvSpPr/>
          <p:nvPr/>
        </p:nvSpPr>
        <p:spPr bwMode="auto">
          <a:xfrm>
            <a:off x="7939319" y="3279956"/>
            <a:ext cx="778176" cy="788061"/>
          </a:xfrm>
          <a:prstGeom prst="ellipse">
            <a:avLst/>
          </a:prstGeom>
          <a:solidFill>
            <a:srgbClr val="C7000B"/>
          </a:solidFill>
          <a:ln>
            <a:noFill/>
          </a:ln>
          <a:extLst/>
        </p:spPr>
        <p:txBody>
          <a:bodyPr wrap="none" lIns="120000" tIns="62400" rIns="120000" bIns="62400" anchor="ctr">
            <a:normAutofit fontScale="92500" lnSpcReduction="2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05</a:t>
            </a:r>
          </a:p>
        </p:txBody>
      </p:sp>
      <p:sp>
        <p:nvSpPr>
          <p:cNvPr id="9" name="ísḷíďé">
            <a:extLst>
              <a:ext uri="{FF2B5EF4-FFF2-40B4-BE49-F238E27FC236}">
                <a16:creationId xmlns:a16="http://schemas.microsoft.com/office/drawing/2014/main" id="{65CA361F-D0EF-4324-A3B7-DFD85A885F53}"/>
              </a:ext>
            </a:extLst>
          </p:cNvPr>
          <p:cNvSpPr/>
          <p:nvPr/>
        </p:nvSpPr>
        <p:spPr bwMode="auto">
          <a:xfrm>
            <a:off x="6645749" y="2905367"/>
            <a:ext cx="954856" cy="966984"/>
          </a:xfrm>
          <a:prstGeom prst="ellipse">
            <a:avLst/>
          </a:prstGeom>
          <a:solidFill>
            <a:srgbClr val="C7000B"/>
          </a:solidFill>
          <a:ln>
            <a:noFill/>
          </a:ln>
          <a:extLst/>
        </p:spPr>
        <p:txBody>
          <a:bodyPr wrap="none" lIns="120000" tIns="62400" rIns="120000" bIns="62400" anchor="ctr">
            <a:normAutofit fontScale="92500" lnSpcReduction="10000"/>
          </a:bodyPr>
          <a:lstStyle/>
          <a:p>
            <a:pPr algn="ctr" defTabSz="1535492">
              <a:defRPr/>
            </a:pPr>
            <a:r>
              <a:rPr lang="en-US" altLang="zh-CN" sz="4267" dirty="0">
                <a:solidFill>
                  <a:srgbClr val="FFFFFF"/>
                </a:solidFill>
                <a:latin typeface="Impact" panose="020B0806030902050204" pitchFamily="34" charset="0"/>
                <a:ea typeface="宋体" panose="02010600030101010101" pitchFamily="2" charset="-122"/>
              </a:rPr>
              <a:t>04</a:t>
            </a:r>
          </a:p>
        </p:txBody>
      </p:sp>
      <p:cxnSp>
        <p:nvCxnSpPr>
          <p:cNvPr id="10" name="直接连接符 9">
            <a:extLst>
              <a:ext uri="{FF2B5EF4-FFF2-40B4-BE49-F238E27FC236}">
                <a16:creationId xmlns:a16="http://schemas.microsoft.com/office/drawing/2014/main" id="{077284F6-3485-4429-BD2E-B6A2A57F2C2D}"/>
              </a:ext>
            </a:extLst>
          </p:cNvPr>
          <p:cNvCxnSpPr>
            <a:stCxn id="5" idx="1"/>
            <a:endCxn id="6" idx="5"/>
          </p:cNvCxnSpPr>
          <p:nvPr/>
        </p:nvCxnSpPr>
        <p:spPr>
          <a:xfrm flipH="1" flipV="1">
            <a:off x="4163775" y="4990288"/>
            <a:ext cx="194508" cy="624984"/>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EFA0337-2704-4268-BA41-B9CEFE85760B}"/>
              </a:ext>
            </a:extLst>
          </p:cNvPr>
          <p:cNvCxnSpPr>
            <a:stCxn id="6" idx="6"/>
            <a:endCxn id="7" idx="2"/>
          </p:cNvCxnSpPr>
          <p:nvPr/>
        </p:nvCxnSpPr>
        <p:spPr>
          <a:xfrm flipV="1">
            <a:off x="4302501" y="4450035"/>
            <a:ext cx="808548" cy="201087"/>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79FC9F5-9BCD-4FD9-B305-C16AE3E924DD}"/>
              </a:ext>
            </a:extLst>
          </p:cNvPr>
          <p:cNvCxnSpPr>
            <a:cxnSpLocks/>
            <a:stCxn id="7" idx="7"/>
            <a:endCxn id="9" idx="2"/>
          </p:cNvCxnSpPr>
          <p:nvPr/>
        </p:nvCxnSpPr>
        <p:spPr>
          <a:xfrm flipV="1">
            <a:off x="6020053" y="3388859"/>
            <a:ext cx="625696" cy="679159"/>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35026F3-2141-4324-A0E0-AA65CDA8518F}"/>
              </a:ext>
            </a:extLst>
          </p:cNvPr>
          <p:cNvCxnSpPr>
            <a:cxnSpLocks/>
            <a:stCxn id="9" idx="6"/>
            <a:endCxn id="8" idx="0"/>
          </p:cNvCxnSpPr>
          <p:nvPr/>
        </p:nvCxnSpPr>
        <p:spPr>
          <a:xfrm flipV="1">
            <a:off x="7600606" y="3279957"/>
            <a:ext cx="727801" cy="108903"/>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9F76D50-EA5A-4403-89FD-7628BEE766D4}"/>
              </a:ext>
            </a:extLst>
          </p:cNvPr>
          <p:cNvCxnSpPr>
            <a:stCxn id="5" idx="2"/>
          </p:cNvCxnSpPr>
          <p:nvPr/>
        </p:nvCxnSpPr>
        <p:spPr>
          <a:xfrm flipH="1">
            <a:off x="3191487" y="5947729"/>
            <a:ext cx="1030815" cy="0"/>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îṧ1ïḍé">
            <a:extLst>
              <a:ext uri="{FF2B5EF4-FFF2-40B4-BE49-F238E27FC236}">
                <a16:creationId xmlns:a16="http://schemas.microsoft.com/office/drawing/2014/main" id="{FE6ED81B-76AC-4B7F-B3CB-65A7ECD6FBDE}"/>
              </a:ext>
            </a:extLst>
          </p:cNvPr>
          <p:cNvSpPr/>
          <p:nvPr/>
        </p:nvSpPr>
        <p:spPr bwMode="auto">
          <a:xfrm>
            <a:off x="6661204" y="4572081"/>
            <a:ext cx="689659" cy="698419"/>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06</a:t>
            </a:r>
          </a:p>
        </p:txBody>
      </p:sp>
      <p:cxnSp>
        <p:nvCxnSpPr>
          <p:cNvPr id="16" name="直接连接符 15">
            <a:extLst>
              <a:ext uri="{FF2B5EF4-FFF2-40B4-BE49-F238E27FC236}">
                <a16:creationId xmlns:a16="http://schemas.microsoft.com/office/drawing/2014/main" id="{D943BE41-8905-4040-9F25-E1BA6D925D1A}"/>
              </a:ext>
            </a:extLst>
          </p:cNvPr>
          <p:cNvCxnSpPr>
            <a:stCxn id="24" idx="0"/>
            <a:endCxn id="15" idx="5"/>
          </p:cNvCxnSpPr>
          <p:nvPr/>
        </p:nvCxnSpPr>
        <p:spPr>
          <a:xfrm flipH="1" flipV="1">
            <a:off x="7249865" y="5168219"/>
            <a:ext cx="956348" cy="354456"/>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直接连接符 16">
            <a:extLst>
              <a:ext uri="{FF2B5EF4-FFF2-40B4-BE49-F238E27FC236}">
                <a16:creationId xmlns:a16="http://schemas.microsoft.com/office/drawing/2014/main" id="{04959B23-C41C-4C5C-B116-59626749D77D}"/>
              </a:ext>
            </a:extLst>
          </p:cNvPr>
          <p:cNvCxnSpPr>
            <a:cxnSpLocks/>
            <a:stCxn id="15" idx="6"/>
            <a:endCxn id="8" idx="3"/>
          </p:cNvCxnSpPr>
          <p:nvPr/>
        </p:nvCxnSpPr>
        <p:spPr>
          <a:xfrm flipV="1">
            <a:off x="7350864" y="3952608"/>
            <a:ext cx="702417" cy="968683"/>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8" name="文本框 17">
            <a:extLst>
              <a:ext uri="{FF2B5EF4-FFF2-40B4-BE49-F238E27FC236}">
                <a16:creationId xmlns:a16="http://schemas.microsoft.com/office/drawing/2014/main" id="{B4A1E17B-E30C-4164-9E95-8A0EE51004F4}"/>
              </a:ext>
            </a:extLst>
          </p:cNvPr>
          <p:cNvSpPr txBox="1"/>
          <p:nvPr/>
        </p:nvSpPr>
        <p:spPr>
          <a:xfrm>
            <a:off x="597122" y="4931454"/>
            <a:ext cx="2674553" cy="1324080"/>
          </a:xfrm>
          <a:prstGeom prst="rect">
            <a:avLst/>
          </a:prstGeom>
          <a:noFill/>
          <a:effectLst/>
        </p:spPr>
        <p:txBody>
          <a:bodyPr wrap="square" rtlCol="0">
            <a:spAutoFit/>
          </a:bodyPr>
          <a:lstStyle/>
          <a:p>
            <a:pPr algn="r" defTabSz="914377">
              <a:lnSpc>
                <a:spcPct val="150000"/>
              </a:lnSpc>
            </a:pPr>
            <a:r>
              <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强化委员意识，把责任扛在肩上，把事业放在心上，全面增强履职本领，提高政治把握能力、调查研究能力、联系群众能力、合作共事能力，坚持不懈改进作风，有效履行委员职责。</a:t>
            </a:r>
            <a:endParaRPr lang="en-US" altLang="zh-CN"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95F36D7E-B761-4FF4-B470-179958F0925B}"/>
              </a:ext>
            </a:extLst>
          </p:cNvPr>
          <p:cNvSpPr txBox="1"/>
          <p:nvPr/>
        </p:nvSpPr>
        <p:spPr>
          <a:xfrm>
            <a:off x="379412" y="3519199"/>
            <a:ext cx="3012139" cy="1200329"/>
          </a:xfrm>
          <a:prstGeom prst="rect">
            <a:avLst/>
          </a:prstGeom>
          <a:noFill/>
          <a:effectLst/>
        </p:spPr>
        <p:txBody>
          <a:bodyPr wrap="square" rtlCol="0">
            <a:spAutoFit/>
          </a:bodyPr>
          <a:lstStyle/>
          <a:p>
            <a:pPr algn="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大兴调查研究之风，优化队伍结构，改进组织方式，深入基层、沉到一线，用事实和数据说话，把协商议政、民主监督建立在扎实调研基础上。</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017F4E13-49FB-487A-9D24-3ABF84C0C92C}"/>
              </a:ext>
            </a:extLst>
          </p:cNvPr>
          <p:cNvSpPr txBox="1"/>
          <p:nvPr/>
        </p:nvSpPr>
        <p:spPr>
          <a:xfrm>
            <a:off x="1905000" y="2614781"/>
            <a:ext cx="4548417" cy="646331"/>
          </a:xfrm>
          <a:prstGeom prst="rect">
            <a:avLst/>
          </a:prstGeom>
          <a:noFill/>
          <a:effectLst/>
        </p:spPr>
        <p:txBody>
          <a:bodyPr wrap="square" rtlCol="0">
            <a:spAutoFit/>
          </a:bodyPr>
          <a:lstStyle/>
          <a:p>
            <a:pPr algn="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做好提案、视察、大会发言、社情民意信息、文史资料、新闻宣传、人民政协理论研究等工作，在提升质量上下功夫。</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BE5FD9A0-E0E7-4987-83A0-B48EE76FFDF8}"/>
              </a:ext>
            </a:extLst>
          </p:cNvPr>
          <p:cNvSpPr txBox="1"/>
          <p:nvPr/>
        </p:nvSpPr>
        <p:spPr>
          <a:xfrm>
            <a:off x="7249865" y="2556672"/>
            <a:ext cx="2031325" cy="369332"/>
          </a:xfrm>
          <a:prstGeom prst="rect">
            <a:avLst/>
          </a:prstGeom>
          <a:noFill/>
          <a:effectLst/>
        </p:spPr>
        <p:txBody>
          <a:bodyPr wrap="non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创新发挥界别作用方法途径</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50531F17-0D32-432F-958C-4B8FF9D4421F}"/>
              </a:ext>
            </a:extLst>
          </p:cNvPr>
          <p:cNvSpPr txBox="1"/>
          <p:nvPr/>
        </p:nvSpPr>
        <p:spPr>
          <a:xfrm>
            <a:off x="8618961" y="3217125"/>
            <a:ext cx="2967191" cy="646331"/>
          </a:xfrm>
          <a:prstGeom prst="rect">
            <a:avLst/>
          </a:prstGeom>
          <a:noFill/>
          <a:effectLst/>
        </p:spPr>
        <p:txBody>
          <a:bodyPr wrap="square" rtlCol="0">
            <a:spAutoFit/>
          </a:bodyPr>
          <a:lstStyle/>
          <a:p>
            <a:pP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坚持政协党的领导体制，加强和改进专门委员会建设，强化机关服务保障能力。</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B668A5DF-DEC7-49CB-B581-D8ADA9EE7468}"/>
              </a:ext>
            </a:extLst>
          </p:cNvPr>
          <p:cNvSpPr txBox="1"/>
          <p:nvPr/>
        </p:nvSpPr>
        <p:spPr>
          <a:xfrm>
            <a:off x="7600605" y="4524365"/>
            <a:ext cx="2466563" cy="646331"/>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专题调研县级政协工作，加强对地方政协工作指导。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4" name="îṧ1ïḍé">
            <a:extLst>
              <a:ext uri="{FF2B5EF4-FFF2-40B4-BE49-F238E27FC236}">
                <a16:creationId xmlns:a16="http://schemas.microsoft.com/office/drawing/2014/main" id="{7E396628-C1C7-4FFB-81E0-93ECF92AB338}"/>
              </a:ext>
            </a:extLst>
          </p:cNvPr>
          <p:cNvSpPr/>
          <p:nvPr/>
        </p:nvSpPr>
        <p:spPr bwMode="auto">
          <a:xfrm>
            <a:off x="7861383" y="5522675"/>
            <a:ext cx="689659" cy="698419"/>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07</a:t>
            </a:r>
          </a:p>
        </p:txBody>
      </p:sp>
      <p:sp>
        <p:nvSpPr>
          <p:cNvPr id="25" name="文本框 24">
            <a:extLst>
              <a:ext uri="{FF2B5EF4-FFF2-40B4-BE49-F238E27FC236}">
                <a16:creationId xmlns:a16="http://schemas.microsoft.com/office/drawing/2014/main" id="{11228F58-1987-424B-BC79-0AD5FA750A30}"/>
              </a:ext>
            </a:extLst>
          </p:cNvPr>
          <p:cNvSpPr txBox="1"/>
          <p:nvPr/>
        </p:nvSpPr>
        <p:spPr>
          <a:xfrm>
            <a:off x="8717495" y="5434677"/>
            <a:ext cx="2466563" cy="923330"/>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以修改章程为契机，加强宣传贯彻，进一步提高履行职能的制度化、规范化、程序化水平。</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54996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childTnLst>
                          </p:cTn>
                        </p:par>
                        <p:par>
                          <p:cTn id="69" fill="hold">
                            <p:stCondLst>
                              <p:cond delay="3500"/>
                            </p:stCondLst>
                            <p:childTnLst>
                              <p:par>
                                <p:cTn id="70" presetID="22" presetClass="entr" presetSubtype="1"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500"/>
                                        <p:tgtEl>
                                          <p:spTgt spid="21"/>
                                        </p:tgtEl>
                                      </p:cBhvr>
                                    </p:animEffect>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up)">
                                      <p:cBhvr>
                                        <p:cTn id="76" dur="500"/>
                                        <p:tgtEl>
                                          <p:spTgt spid="22"/>
                                        </p:tgtEl>
                                      </p:cBhvr>
                                    </p:animEffect>
                                  </p:childTnLst>
                                </p:cTn>
                              </p:par>
                            </p:childTnLst>
                          </p:cTn>
                        </p:par>
                        <p:par>
                          <p:cTn id="77" fill="hold">
                            <p:stCondLst>
                              <p:cond delay="4500"/>
                            </p:stCondLst>
                            <p:childTnLst>
                              <p:par>
                                <p:cTn id="78" presetID="22" presetClass="entr" presetSubtype="1"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par>
                          <p:cTn id="81" fill="hold">
                            <p:stCondLst>
                              <p:cond delay="5000"/>
                            </p:stCondLst>
                            <p:childTnLst>
                              <p:par>
                                <p:cTn id="82" presetID="22" presetClass="entr" presetSubtype="1"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up)">
                                      <p:cBhvr>
                                        <p:cTn id="8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5" grpId="0" animBg="1"/>
      <p:bldP spid="18" grpId="0"/>
      <p:bldP spid="19" grpId="0"/>
      <p:bldP spid="20" grpId="0"/>
      <p:bldP spid="21" grpId="0"/>
      <p:bldP spid="22" grpId="0"/>
      <p:bldP spid="23" grpId="0"/>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algn="ctr" defTabSz="914377"/>
            <a:r>
              <a:rPr lang="zh-CN" altLang="en-US" sz="4000" b="1" dirty="0">
                <a:solidFill>
                  <a:srgbClr val="C7000B"/>
                </a:solidFill>
                <a:latin typeface="微软雅黑" panose="020B0503020204020204" pitchFamily="34" charset="-122"/>
                <a:ea typeface="微软雅黑" panose="020B0503020204020204" pitchFamily="34" charset="-122"/>
              </a:rPr>
              <a:t>★全国政协十三届一次会议简介★</a:t>
            </a:r>
          </a:p>
        </p:txBody>
      </p:sp>
      <p:sp>
        <p:nvSpPr>
          <p:cNvPr id="11" name="TextBox 9">
            <a:extLst>
              <a:ext uri="{FF2B5EF4-FFF2-40B4-BE49-F238E27FC236}">
                <a16:creationId xmlns:a16="http://schemas.microsoft.com/office/drawing/2014/main" id="{4A237FB2-8890-4346-8C7A-4A69A38AAAE0}"/>
              </a:ext>
            </a:extLst>
          </p:cNvPr>
          <p:cNvSpPr txBox="1"/>
          <p:nvPr/>
        </p:nvSpPr>
        <p:spPr>
          <a:xfrm>
            <a:off x="1709466" y="4787389"/>
            <a:ext cx="9103284" cy="830997"/>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1600" b="1" kern="0" dirty="0">
                <a:solidFill>
                  <a:srgbClr val="C7000B"/>
                </a:solidFill>
                <a:latin typeface="微软雅黑" pitchFamily="34" charset="-122"/>
                <a:ea typeface="微软雅黑" pitchFamily="34" charset="-122"/>
                <a:sym typeface="微软雅黑" pitchFamily="34" charset="-122"/>
              </a:rPr>
              <a:t>中共中央总书记、国家主席、中央军委主席习近平等党和国家领导同志，中共中央、全国人大常委会、国务院有关部门负责同志，以及外国驻华使节、新闻官和海外侨胞等应邀参加今天的会议</a:t>
            </a:r>
          </a:p>
        </p:txBody>
      </p:sp>
      <p:sp>
        <p:nvSpPr>
          <p:cNvPr id="12" name="文本框 11">
            <a:extLst>
              <a:ext uri="{FF2B5EF4-FFF2-40B4-BE49-F238E27FC236}">
                <a16:creationId xmlns:a16="http://schemas.microsoft.com/office/drawing/2014/main" id="{2A2DBF1F-6535-407B-845A-448324EEE1EF}"/>
              </a:ext>
            </a:extLst>
          </p:cNvPr>
          <p:cNvSpPr txBox="1"/>
          <p:nvPr/>
        </p:nvSpPr>
        <p:spPr>
          <a:xfrm>
            <a:off x="2464958" y="2428819"/>
            <a:ext cx="3796150"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时间：</a:t>
            </a:r>
            <a:r>
              <a:rPr lang="en-US" altLang="zh-CN" sz="2400" b="1" dirty="0">
                <a:solidFill>
                  <a:srgbClr val="C7000B"/>
                </a:solidFill>
                <a:latin typeface="微软雅黑" panose="020B0503020204020204" pitchFamily="34" charset="-122"/>
                <a:ea typeface="微软雅黑" panose="020B0503020204020204" pitchFamily="34" charset="-122"/>
              </a:rPr>
              <a:t>2018</a:t>
            </a:r>
            <a:r>
              <a:rPr lang="zh-CN" altLang="en-US" sz="2400" b="1" dirty="0">
                <a:solidFill>
                  <a:srgbClr val="C7000B"/>
                </a:solidFill>
                <a:latin typeface="微软雅黑" panose="020B0503020204020204" pitchFamily="34" charset="-122"/>
                <a:ea typeface="微软雅黑" panose="020B0503020204020204" pitchFamily="34" charset="-122"/>
              </a:rPr>
              <a:t>年</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月</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日 </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grpSp>
        <p:nvGrpSpPr>
          <p:cNvPr id="29" name="组合 28">
            <a:extLst>
              <a:ext uri="{FF2B5EF4-FFF2-40B4-BE49-F238E27FC236}">
                <a16:creationId xmlns:a16="http://schemas.microsoft.com/office/drawing/2014/main" id="{A4411DDF-AE3C-48DB-B250-B04F5E2C7A68}"/>
              </a:ext>
            </a:extLst>
          </p:cNvPr>
          <p:cNvGrpSpPr/>
          <p:nvPr/>
        </p:nvGrpSpPr>
        <p:grpSpPr>
          <a:xfrm>
            <a:off x="1769274" y="2478303"/>
            <a:ext cx="582202" cy="584775"/>
            <a:chOff x="3934326" y="4996466"/>
            <a:chExt cx="861285" cy="861285"/>
          </a:xfrm>
        </p:grpSpPr>
        <p:sp>
          <p:nvSpPr>
            <p:cNvPr id="14" name="圆: 空心 13">
              <a:extLst>
                <a:ext uri="{FF2B5EF4-FFF2-40B4-BE49-F238E27FC236}">
                  <a16:creationId xmlns:a16="http://schemas.microsoft.com/office/drawing/2014/main" id="{9487F18E-D7A7-492E-B72B-765ED516082B}"/>
                </a:ext>
              </a:extLst>
            </p:cNvPr>
            <p:cNvSpPr/>
            <p:nvPr/>
          </p:nvSpPr>
          <p:spPr>
            <a:xfrm>
              <a:off x="3934326" y="4996466"/>
              <a:ext cx="861285" cy="861285"/>
            </a:xfrm>
            <a:prstGeom prst="donut">
              <a:avLst>
                <a:gd name="adj" fmla="val 1020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a:extLst>
                <a:ext uri="{FF2B5EF4-FFF2-40B4-BE49-F238E27FC236}">
                  <a16:creationId xmlns:a16="http://schemas.microsoft.com/office/drawing/2014/main" id="{4BADA3D4-43FA-4B85-90DB-D3D9BB3ACE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0904" y="5184024"/>
              <a:ext cx="216009" cy="430642"/>
            </a:xfrm>
            <a:prstGeom prst="rect">
              <a:avLst/>
            </a:prstGeom>
          </p:spPr>
        </p:pic>
        <p:cxnSp>
          <p:nvCxnSpPr>
            <p:cNvPr id="18" name="直接连接符 17">
              <a:extLst>
                <a:ext uri="{FF2B5EF4-FFF2-40B4-BE49-F238E27FC236}">
                  <a16:creationId xmlns:a16="http://schemas.microsoft.com/office/drawing/2014/main" id="{E74BF81B-E8C3-4FFE-886F-8B22624CD3A3}"/>
                </a:ext>
              </a:extLst>
            </p:cNvPr>
            <p:cNvCxnSpPr>
              <a:cxnSpLocks/>
              <a:stCxn id="14" idx="0"/>
            </p:cNvCxnSpPr>
            <p:nvPr/>
          </p:nvCxnSpPr>
          <p:spPr>
            <a:xfrm>
              <a:off x="4364969" y="4996466"/>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E872E8CB-BD58-4F09-8C98-427B75E14F0B}"/>
                </a:ext>
              </a:extLst>
            </p:cNvPr>
            <p:cNvCxnSpPr>
              <a:cxnSpLocks/>
            </p:cNvCxnSpPr>
            <p:nvPr/>
          </p:nvCxnSpPr>
          <p:spPr>
            <a:xfrm>
              <a:off x="4372991" y="5630137"/>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881F868-19CA-49EC-98A5-EC99BA9BA5C5}"/>
                </a:ext>
              </a:extLst>
            </p:cNvPr>
            <p:cNvCxnSpPr>
              <a:cxnSpLocks/>
              <a:stCxn id="14" idx="2"/>
            </p:cNvCxnSpPr>
            <p:nvPr/>
          </p:nvCxnSpPr>
          <p:spPr>
            <a:xfrm>
              <a:off x="3934326" y="5427109"/>
              <a:ext cx="2286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772B9B4-0F9E-40FE-8540-83A9B36F1F04}"/>
                </a:ext>
              </a:extLst>
            </p:cNvPr>
            <p:cNvCxnSpPr>
              <a:cxnSpLocks/>
            </p:cNvCxnSpPr>
            <p:nvPr/>
          </p:nvCxnSpPr>
          <p:spPr>
            <a:xfrm>
              <a:off x="4552905" y="5427109"/>
              <a:ext cx="22860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D4C3E64D-7E22-43E5-8C5E-368E0E706CF6}"/>
              </a:ext>
            </a:extLst>
          </p:cNvPr>
          <p:cNvGrpSpPr/>
          <p:nvPr/>
        </p:nvGrpSpPr>
        <p:grpSpPr>
          <a:xfrm>
            <a:off x="6665690" y="2530610"/>
            <a:ext cx="312149" cy="566485"/>
            <a:chOff x="6315907" y="3055019"/>
            <a:chExt cx="312149" cy="566485"/>
          </a:xfrm>
        </p:grpSpPr>
        <p:sp>
          <p:nvSpPr>
            <p:cNvPr id="30" name="泪滴形 29">
              <a:extLst>
                <a:ext uri="{FF2B5EF4-FFF2-40B4-BE49-F238E27FC236}">
                  <a16:creationId xmlns:a16="http://schemas.microsoft.com/office/drawing/2014/main" id="{89BFAF57-E56A-44AF-BE9E-B145F84912ED}"/>
                </a:ext>
              </a:extLst>
            </p:cNvPr>
            <p:cNvSpPr/>
            <p:nvPr/>
          </p:nvSpPr>
          <p:spPr>
            <a:xfrm rot="8105010">
              <a:off x="6315907" y="3055019"/>
              <a:ext cx="312149" cy="323310"/>
            </a:xfrm>
            <a:prstGeom prst="teardrop">
              <a:avLst>
                <a:gd name="adj" fmla="val 127841"/>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E89D616D-F5B7-4DEF-AB44-AB4BDF1D1EA2}"/>
                </a:ext>
              </a:extLst>
            </p:cNvPr>
            <p:cNvSpPr/>
            <p:nvPr/>
          </p:nvSpPr>
          <p:spPr>
            <a:xfrm>
              <a:off x="6424865" y="3520316"/>
              <a:ext cx="101188" cy="1011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B92AB545-32AD-4166-B501-B5C563AB05FF}"/>
              </a:ext>
            </a:extLst>
          </p:cNvPr>
          <p:cNvSpPr txBox="1"/>
          <p:nvPr/>
        </p:nvSpPr>
        <p:spPr>
          <a:xfrm>
            <a:off x="7158118" y="2416747"/>
            <a:ext cx="3489832"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地点：北京人民大会堂</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pic>
        <p:nvPicPr>
          <p:cNvPr id="34" name="Picture 24">
            <a:extLst>
              <a:ext uri="{FF2B5EF4-FFF2-40B4-BE49-F238E27FC236}">
                <a16:creationId xmlns:a16="http://schemas.microsoft.com/office/drawing/2014/main" id="{FC39B056-FDDB-49A1-93F7-68F0A34790DC}"/>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23437" y="3764036"/>
            <a:ext cx="673876" cy="5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147">
            <a:extLst>
              <a:ext uri="{FF2B5EF4-FFF2-40B4-BE49-F238E27FC236}">
                <a16:creationId xmlns:a16="http://schemas.microsoft.com/office/drawing/2014/main" id="{8F09D2E6-67E6-46C2-B489-AC329ADB81F3}"/>
              </a:ext>
            </a:extLst>
          </p:cNvPr>
          <p:cNvSpPr txBox="1">
            <a:spLocks noChangeArrowheads="1"/>
          </p:cNvSpPr>
          <p:nvPr/>
        </p:nvSpPr>
        <p:spPr bwMode="auto">
          <a:xfrm>
            <a:off x="2276512" y="3778077"/>
            <a:ext cx="1673459" cy="65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38208" tIns="69103" rIns="138208" bIns="69103"/>
          <a:lstStyle>
            <a:defPPr>
              <a:defRPr lang="en-US"/>
            </a:defPPr>
            <a:lvl1pPr algn="ctr" defTabSz="1217613" fontAlgn="base">
              <a:spcBef>
                <a:spcPct val="0"/>
              </a:spcBef>
              <a:spcAft>
                <a:spcPct val="0"/>
              </a:spcAft>
              <a:defRPr sz="3600" b="1">
                <a:solidFill>
                  <a:srgbClr val="E62921"/>
                </a:solidFill>
                <a:latin typeface="微软雅黑" panose="020B0503020204020204" pitchFamily="34" charset="-122"/>
                <a:ea typeface="微软雅黑" panose="020B0503020204020204" pitchFamily="34" charset="-122"/>
              </a:defRPr>
            </a:lvl1pPr>
            <a:lvl2pPr marL="742950" indent="-285750" defTabSz="1217613" eaLnBrk="0" hangingPunct="0">
              <a:defRPr>
                <a:latin typeface="Arial" panose="020B0604020202020204" pitchFamily="34" charset="0"/>
                <a:ea typeface="宋体" panose="02010600030101010101" pitchFamily="2" charset="-122"/>
              </a:defRPr>
            </a:lvl2pPr>
            <a:lvl3pPr marL="1143000" indent="-228600" defTabSz="1217613" eaLnBrk="0" hangingPunct="0">
              <a:defRPr>
                <a:latin typeface="Arial" panose="020B0604020202020204" pitchFamily="34" charset="0"/>
                <a:ea typeface="宋体" panose="02010600030101010101" pitchFamily="2" charset="-122"/>
              </a:defRPr>
            </a:lvl3pPr>
            <a:lvl4pPr marL="1600200" indent="-228600" defTabSz="1217613" eaLnBrk="0" hangingPunct="0">
              <a:defRPr>
                <a:latin typeface="Arial" panose="020B0604020202020204" pitchFamily="34" charset="0"/>
                <a:ea typeface="宋体" panose="02010600030101010101" pitchFamily="2" charset="-122"/>
              </a:defRPr>
            </a:lvl4pPr>
            <a:lvl5pPr marL="2057400" indent="-228600" defTabSz="1217613" eaLnBrk="0" hangingPunct="0">
              <a:defRPr>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1217613"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出席人员</a:t>
            </a:r>
          </a:p>
        </p:txBody>
      </p:sp>
      <p:sp>
        <p:nvSpPr>
          <p:cNvPr id="36" name="TextBox 147">
            <a:extLst>
              <a:ext uri="{FF2B5EF4-FFF2-40B4-BE49-F238E27FC236}">
                <a16:creationId xmlns:a16="http://schemas.microsoft.com/office/drawing/2014/main" id="{7C892CA4-C267-4B1D-81CA-23A300C4E189}"/>
              </a:ext>
            </a:extLst>
          </p:cNvPr>
          <p:cNvSpPr txBox="1">
            <a:spLocks noChangeArrowheads="1"/>
          </p:cNvSpPr>
          <p:nvPr/>
        </p:nvSpPr>
        <p:spPr bwMode="auto">
          <a:xfrm>
            <a:off x="4058790" y="3321790"/>
            <a:ext cx="3791534"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dirty="0">
                <a:solidFill>
                  <a:srgbClr val="C7000B"/>
                </a:solidFill>
                <a:latin typeface="微软雅黑" panose="020B0503020204020204" pitchFamily="34" charset="-122"/>
                <a:ea typeface="微软雅黑" panose="020B0503020204020204" pitchFamily="34" charset="-122"/>
              </a:rPr>
              <a:t>应出席委员：</a:t>
            </a:r>
            <a:r>
              <a:rPr lang="en-US" altLang="zh-CN" b="1" dirty="0">
                <a:solidFill>
                  <a:srgbClr val="C7000B"/>
                </a:solidFill>
                <a:latin typeface="微软雅黑" panose="020B0503020204020204" pitchFamily="34" charset="-122"/>
                <a:ea typeface="微软雅黑" panose="020B0503020204020204" pitchFamily="34" charset="-122"/>
              </a:rPr>
              <a:t>2158</a:t>
            </a:r>
            <a:r>
              <a:rPr lang="zh-CN" altLang="en-US" b="1" dirty="0">
                <a:solidFill>
                  <a:srgbClr val="C7000B"/>
                </a:solidFill>
                <a:latin typeface="微软雅黑" panose="020B0503020204020204" pitchFamily="34" charset="-122"/>
                <a:ea typeface="微软雅黑" panose="020B0503020204020204" pitchFamily="34" charset="-122"/>
              </a:rPr>
              <a:t>人</a:t>
            </a:r>
          </a:p>
        </p:txBody>
      </p:sp>
      <p:sp>
        <p:nvSpPr>
          <p:cNvPr id="37" name="左中括号 36">
            <a:extLst>
              <a:ext uri="{FF2B5EF4-FFF2-40B4-BE49-F238E27FC236}">
                <a16:creationId xmlns:a16="http://schemas.microsoft.com/office/drawing/2014/main" id="{B82E9D2B-DFE0-4D0A-99D3-F36AF2ACFC57}"/>
              </a:ext>
            </a:extLst>
          </p:cNvPr>
          <p:cNvSpPr/>
          <p:nvPr/>
        </p:nvSpPr>
        <p:spPr>
          <a:xfrm>
            <a:off x="3887498" y="3515134"/>
            <a:ext cx="240631" cy="995741"/>
          </a:xfrm>
          <a:prstGeom prst="leftBracket">
            <a:avLst/>
          </a:prstGeom>
          <a:noFill/>
          <a:ln w="5080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38" name="TextBox 147">
            <a:extLst>
              <a:ext uri="{FF2B5EF4-FFF2-40B4-BE49-F238E27FC236}">
                <a16:creationId xmlns:a16="http://schemas.microsoft.com/office/drawing/2014/main" id="{16714404-E52F-476D-813A-21032D39D2F3}"/>
              </a:ext>
            </a:extLst>
          </p:cNvPr>
          <p:cNvSpPr txBox="1">
            <a:spLocks noChangeArrowheads="1"/>
          </p:cNvSpPr>
          <p:nvPr/>
        </p:nvSpPr>
        <p:spPr bwMode="auto">
          <a:xfrm>
            <a:off x="4058790" y="4281647"/>
            <a:ext cx="2855286"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dirty="0">
                <a:solidFill>
                  <a:srgbClr val="C7000B"/>
                </a:solidFill>
                <a:latin typeface="微软雅黑" panose="020B0503020204020204" pitchFamily="34" charset="-122"/>
                <a:ea typeface="微软雅黑" panose="020B0503020204020204" pitchFamily="34" charset="-122"/>
              </a:rPr>
              <a:t>实际出席委员：</a:t>
            </a:r>
            <a:r>
              <a:rPr lang="en-US" altLang="zh-CN" b="1" dirty="0">
                <a:solidFill>
                  <a:srgbClr val="C7000B"/>
                </a:solidFill>
                <a:latin typeface="微软雅黑" panose="020B0503020204020204" pitchFamily="34" charset="-122"/>
                <a:ea typeface="微软雅黑" panose="020B0503020204020204" pitchFamily="34" charset="-122"/>
              </a:rPr>
              <a:t>2149</a:t>
            </a:r>
            <a:r>
              <a:rPr lang="zh-CN" altLang="en-US" b="1" dirty="0">
                <a:solidFill>
                  <a:srgbClr val="C7000B"/>
                </a:solidFill>
                <a:latin typeface="微软雅黑" panose="020B0503020204020204" pitchFamily="34" charset="-122"/>
                <a:ea typeface="微软雅黑" panose="020B0503020204020204" pitchFamily="34" charset="-122"/>
              </a:rPr>
              <a:t>人</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43" name="TextBox 9">
            <a:extLst>
              <a:ext uri="{FF2B5EF4-FFF2-40B4-BE49-F238E27FC236}">
                <a16:creationId xmlns:a16="http://schemas.microsoft.com/office/drawing/2014/main" id="{DFCDA2B2-B488-4E64-B918-6C2F1003F3C7}"/>
              </a:ext>
            </a:extLst>
          </p:cNvPr>
          <p:cNvSpPr txBox="1"/>
          <p:nvPr/>
        </p:nvSpPr>
        <p:spPr>
          <a:xfrm>
            <a:off x="7046428" y="3582188"/>
            <a:ext cx="2381587" cy="738664"/>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2800" b="1" kern="0" dirty="0">
                <a:solidFill>
                  <a:srgbClr val="C7000B"/>
                </a:solidFill>
                <a:latin typeface="微软雅黑" pitchFamily="34" charset="-122"/>
                <a:ea typeface="微软雅黑" pitchFamily="34" charset="-122"/>
                <a:sym typeface="微软雅黑" pitchFamily="34" charset="-122"/>
              </a:rPr>
              <a:t>符合规定人数</a:t>
            </a:r>
          </a:p>
        </p:txBody>
      </p:sp>
      <p:sp>
        <p:nvSpPr>
          <p:cNvPr id="44" name="右中括号 43">
            <a:extLst>
              <a:ext uri="{FF2B5EF4-FFF2-40B4-BE49-F238E27FC236}">
                <a16:creationId xmlns:a16="http://schemas.microsoft.com/office/drawing/2014/main" id="{EF0B9E17-AD08-45F3-8CD7-1578D7A3B7E4}"/>
              </a:ext>
            </a:extLst>
          </p:cNvPr>
          <p:cNvSpPr/>
          <p:nvPr/>
        </p:nvSpPr>
        <p:spPr>
          <a:xfrm>
            <a:off x="6609133" y="3441032"/>
            <a:ext cx="278735" cy="1081875"/>
          </a:xfrm>
          <a:prstGeom prst="rightBracket">
            <a:avLst/>
          </a:prstGeom>
          <a:ln w="50800">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0818122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900"/>
                                        <p:tgtEl>
                                          <p:spTgt spid="12"/>
                                        </p:tgtEl>
                                      </p:cBhvr>
                                    </p:animEffect>
                                  </p:childTnLst>
                                </p:cTn>
                              </p:par>
                            </p:childTnLst>
                          </p:cTn>
                        </p:par>
                        <p:par>
                          <p:cTn id="23" fill="hold">
                            <p:stCondLst>
                              <p:cond delay="2650"/>
                            </p:stCondLst>
                            <p:childTnLst>
                              <p:par>
                                <p:cTn id="24" presetID="42"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3400"/>
                            </p:stCondLst>
                            <p:childTnLst>
                              <p:par>
                                <p:cTn id="30" presetID="14" presetClass="entr" presetSubtype="1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randombar(horizontal)">
                                      <p:cBhvr>
                                        <p:cTn id="32" dur="900"/>
                                        <p:tgtEl>
                                          <p:spTgt spid="33"/>
                                        </p:tgtEl>
                                      </p:cBhvr>
                                    </p:animEffect>
                                  </p:childTnLst>
                                </p:cTn>
                              </p:par>
                            </p:childTnLst>
                          </p:cTn>
                        </p:par>
                        <p:par>
                          <p:cTn id="33" fill="hold">
                            <p:stCondLst>
                              <p:cond delay="4300"/>
                            </p:stCondLst>
                            <p:childTnLst>
                              <p:par>
                                <p:cTn id="34" presetID="52"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Scale>
                                      <p:cBhvr>
                                        <p:cTn id="3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4"/>
                                        </p:tgtEl>
                                        <p:attrNameLst>
                                          <p:attrName>ppt_x</p:attrName>
                                          <p:attrName>ppt_y</p:attrName>
                                        </p:attrNameLst>
                                      </p:cBhvr>
                                    </p:animMotion>
                                    <p:animEffect transition="in" filter="fade">
                                      <p:cBhvr>
                                        <p:cTn id="38" dur="1000"/>
                                        <p:tgtEl>
                                          <p:spTgt spid="34"/>
                                        </p:tgtEl>
                                      </p:cBhvr>
                                    </p:animEffect>
                                  </p:childTnLst>
                                </p:cTn>
                              </p:par>
                            </p:childTnLst>
                          </p:cTn>
                        </p:par>
                        <p:par>
                          <p:cTn id="39" fill="hold">
                            <p:stCondLst>
                              <p:cond delay="5300"/>
                            </p:stCondLst>
                            <p:childTnLst>
                              <p:par>
                                <p:cTn id="40" presetID="53" presetClass="entr" presetSubtype="16"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5800"/>
                            </p:stCondLst>
                            <p:childTnLst>
                              <p:par>
                                <p:cTn id="46" presetID="22" presetClass="entr" presetSubtype="8"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par>
                          <p:cTn id="49" fill="hold">
                            <p:stCondLst>
                              <p:cond delay="6300"/>
                            </p:stCondLst>
                            <p:childTnLst>
                              <p:par>
                                <p:cTn id="50" presetID="1" presetClass="entr" presetSubtype="0" fill="hold" grpId="0" nodeType="afterEffect">
                                  <p:stCondLst>
                                    <p:cond delay="0"/>
                                  </p:stCondLst>
                                  <p:iterate type="lt">
                                    <p:tmAbs val="75"/>
                                  </p:iterate>
                                  <p:childTnLst>
                                    <p:set>
                                      <p:cBhvr>
                                        <p:cTn id="51" dur="1" fill="hold">
                                          <p:stCondLst>
                                            <p:cond delay="74"/>
                                          </p:stCondLst>
                                        </p:cTn>
                                        <p:tgtEl>
                                          <p:spTgt spid="36"/>
                                        </p:tgtEl>
                                        <p:attrNameLst>
                                          <p:attrName>style.visibility</p:attrName>
                                        </p:attrNameLst>
                                      </p:cBhvr>
                                      <p:to>
                                        <p:strVal val="visible"/>
                                      </p:to>
                                    </p:set>
                                  </p:childTnLst>
                                </p:cTn>
                              </p:par>
                            </p:childTnLst>
                          </p:cTn>
                        </p:par>
                        <p:par>
                          <p:cTn id="52" fill="hold">
                            <p:stCondLst>
                              <p:cond delay="7125"/>
                            </p:stCondLst>
                            <p:childTnLst>
                              <p:par>
                                <p:cTn id="53" presetID="1" presetClass="entr" presetSubtype="0" fill="hold" grpId="0" nodeType="afterEffect">
                                  <p:stCondLst>
                                    <p:cond delay="0"/>
                                  </p:stCondLst>
                                  <p:iterate type="lt">
                                    <p:tmAbs val="75"/>
                                  </p:iterate>
                                  <p:childTnLst>
                                    <p:set>
                                      <p:cBhvr>
                                        <p:cTn id="54" dur="1" fill="hold">
                                          <p:stCondLst>
                                            <p:cond delay="74"/>
                                          </p:stCondLst>
                                        </p:cTn>
                                        <p:tgtEl>
                                          <p:spTgt spid="38"/>
                                        </p:tgtEl>
                                        <p:attrNameLst>
                                          <p:attrName>style.visibility</p:attrName>
                                        </p:attrNameLst>
                                      </p:cBhvr>
                                      <p:to>
                                        <p:strVal val="visible"/>
                                      </p:to>
                                    </p:set>
                                  </p:childTnLst>
                                </p:cTn>
                              </p:par>
                            </p:childTnLst>
                          </p:cTn>
                        </p:par>
                        <p:par>
                          <p:cTn id="55" fill="hold">
                            <p:stCondLst>
                              <p:cond delay="8025"/>
                            </p:stCondLst>
                            <p:childTnLst>
                              <p:par>
                                <p:cTn id="56" presetID="16" presetClass="entr" presetSubtype="26"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arn(inHorizontal)">
                                      <p:cBhvr>
                                        <p:cTn id="58" dur="500"/>
                                        <p:tgtEl>
                                          <p:spTgt spid="44"/>
                                        </p:tgtEl>
                                      </p:cBhvr>
                                    </p:animEffect>
                                  </p:childTnLst>
                                </p:cTn>
                              </p:par>
                            </p:childTnLst>
                          </p:cTn>
                        </p:par>
                        <p:par>
                          <p:cTn id="59" fill="hold">
                            <p:stCondLst>
                              <p:cond delay="8525"/>
                            </p:stCondLst>
                            <p:childTnLst>
                              <p:par>
                                <p:cTn id="60" presetID="22" presetClass="entr" presetSubtype="1"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1200"/>
                                        <p:tgtEl>
                                          <p:spTgt spid="43"/>
                                        </p:tgtEl>
                                      </p:cBhvr>
                                    </p:animEffect>
                                  </p:childTnLst>
                                </p:cTn>
                              </p:par>
                            </p:childTnLst>
                          </p:cTn>
                        </p:par>
                        <p:par>
                          <p:cTn id="63" fill="hold">
                            <p:stCondLst>
                              <p:cond delay="9725"/>
                            </p:stCondLst>
                            <p:childTnLst>
                              <p:par>
                                <p:cTn id="64" presetID="2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1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33" grpId="0"/>
      <p:bldP spid="35" grpId="0"/>
      <p:bldP spid="36" grpId="0" autoUpdateAnimBg="0"/>
      <p:bldP spid="37" grpId="0" animBg="1"/>
      <p:bldP spid="38" grpId="0" autoUpdateAnimBg="0"/>
      <p:bldP spid="43" grpId="0"/>
      <p:bldP spid="4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pic>
        <p:nvPicPr>
          <p:cNvPr id="14" name="图片 13">
            <a:extLst>
              <a:ext uri="{FF2B5EF4-FFF2-40B4-BE49-F238E27FC236}">
                <a16:creationId xmlns:a16="http://schemas.microsoft.com/office/drawing/2014/main" id="{3B02ADA0-242C-4BA8-95E9-6A6851AA74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0004"/>
          <a:stretch/>
        </p:blipFill>
        <p:spPr>
          <a:xfrm>
            <a:off x="4084194" y="948437"/>
            <a:ext cx="3671185" cy="1048049"/>
          </a:xfrm>
          <a:prstGeom prst="rect">
            <a:avLst/>
          </a:prstGeom>
        </p:spPr>
      </p:pic>
      <p:sp>
        <p:nvSpPr>
          <p:cNvPr id="15" name="矩形 14">
            <a:extLst>
              <a:ext uri="{FF2B5EF4-FFF2-40B4-BE49-F238E27FC236}">
                <a16:creationId xmlns:a16="http://schemas.microsoft.com/office/drawing/2014/main" id="{31CB28D7-46F6-4BE6-AEDC-34E98DC11C98}"/>
              </a:ext>
            </a:extLst>
          </p:cNvPr>
          <p:cNvSpPr/>
          <p:nvPr/>
        </p:nvSpPr>
        <p:spPr>
          <a:xfrm>
            <a:off x="1295467" y="1988839"/>
            <a:ext cx="9568076" cy="3920723"/>
          </a:xfrm>
          <a:prstGeom prst="rect">
            <a:avLst/>
          </a:prstGeom>
          <a:noFill/>
          <a:ln w="12700">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16" name="MH_Text_1">
            <a:extLst>
              <a:ext uri="{FF2B5EF4-FFF2-40B4-BE49-F238E27FC236}">
                <a16:creationId xmlns:a16="http://schemas.microsoft.com/office/drawing/2014/main" id="{ECF491EB-42A0-456D-907D-710F6EE42DB9}"/>
              </a:ext>
            </a:extLst>
          </p:cNvPr>
          <p:cNvSpPr/>
          <p:nvPr/>
        </p:nvSpPr>
        <p:spPr>
          <a:xfrm>
            <a:off x="1624264" y="2592695"/>
            <a:ext cx="8867275" cy="3158400"/>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defTabSz="914498" eaLnBrk="1" fontAlgn="auto" hangingPunct="1">
              <a:lnSpc>
                <a:spcPct val="200000"/>
              </a:lnSpc>
              <a:spcBef>
                <a:spcPts val="0"/>
              </a:spcBef>
              <a:spcAft>
                <a:spcPts val="0"/>
              </a:spcAft>
              <a:defRPr/>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       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p>
        </p:txBody>
      </p:sp>
      <p:sp>
        <p:nvSpPr>
          <p:cNvPr id="17" name="矩形 16">
            <a:extLst>
              <a:ext uri="{FF2B5EF4-FFF2-40B4-BE49-F238E27FC236}">
                <a16:creationId xmlns:a16="http://schemas.microsoft.com/office/drawing/2014/main" id="{E6829590-D408-4714-B2D0-9A213939F720}"/>
              </a:ext>
            </a:extLst>
          </p:cNvPr>
          <p:cNvSpPr/>
          <p:nvPr/>
        </p:nvSpPr>
        <p:spPr>
          <a:xfrm>
            <a:off x="5285521" y="2069474"/>
            <a:ext cx="1620957" cy="523220"/>
          </a:xfrm>
          <a:prstGeom prst="rect">
            <a:avLst/>
          </a:prstGeom>
        </p:spPr>
        <p:txBody>
          <a:bodyPr wrap="none">
            <a:spAutoFit/>
          </a:bodyPr>
          <a:lstStyle/>
          <a:p>
            <a:pPr defTabSz="914498">
              <a:defRPr/>
            </a:pPr>
            <a:r>
              <a:rPr lang="zh-CN" altLang="en-US" sz="2800" b="1" dirty="0">
                <a:solidFill>
                  <a:srgbClr val="C7000B"/>
                </a:solidFill>
                <a:latin typeface="微软雅黑 Light" panose="020B0502040204020203" pitchFamily="34" charset="-122"/>
                <a:ea typeface="微软雅黑 Light" panose="020B0502040204020203" pitchFamily="34" charset="-122"/>
              </a:rPr>
              <a:t>党的号召</a:t>
            </a:r>
            <a:endParaRPr lang="zh-CN" altLang="zh-CN" sz="2800" b="1" dirty="0">
              <a:solidFill>
                <a:srgbClr val="C7000B"/>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446075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5" name="文本框 14">
            <a:extLst>
              <a:ext uri="{FF2B5EF4-FFF2-40B4-BE49-F238E27FC236}">
                <a16:creationId xmlns:a16="http://schemas.microsoft.com/office/drawing/2014/main" id="{8B464B9A-5FE9-4F13-8F21-91782D2D353D}"/>
              </a:ext>
            </a:extLst>
          </p:cNvPr>
          <p:cNvSpPr txBox="1"/>
          <p:nvPr/>
        </p:nvSpPr>
        <p:spPr>
          <a:xfrm>
            <a:off x="1000902" y="2185736"/>
            <a:ext cx="10260587" cy="1231011"/>
          </a:xfrm>
          <a:prstGeom prst="rect">
            <a:avLst/>
          </a:prstGeom>
          <a:noFill/>
        </p:spPr>
        <p:txBody>
          <a:bodyPr wrap="square" lIns="121827" tIns="60913" rIns="121827" bIns="60913" rtlCol="0">
            <a:spAutoFit/>
          </a:bodyPr>
          <a:lstStyle/>
          <a:p>
            <a:pPr algn="ctr" defTabSz="1218215" fontAlgn="base">
              <a:spcBef>
                <a:spcPct val="0"/>
              </a:spcBef>
              <a:spcAft>
                <a:spcPct val="0"/>
              </a:spcAft>
              <a:defRPr/>
            </a:pPr>
            <a:r>
              <a:rPr lang="zh-CN" altLang="en-US" sz="7200" b="1" kern="300" dirty="0">
                <a:solidFill>
                  <a:srgbClr val="C7000B"/>
                </a:solidFill>
                <a:latin typeface="微软雅黑" panose="020B0503020204020204" pitchFamily="34" charset="-122"/>
                <a:ea typeface="微软雅黑" panose="020B0503020204020204" pitchFamily="34" charset="-122"/>
                <a:cs typeface="明兰_UI_TC" pitchFamily="2" charset="-122"/>
              </a:rPr>
              <a:t>感谢您的聆听指正</a:t>
            </a:r>
          </a:p>
        </p:txBody>
      </p:sp>
      <p:sp>
        <p:nvSpPr>
          <p:cNvPr id="16" name="文本框 15">
            <a:extLst>
              <a:ext uri="{FF2B5EF4-FFF2-40B4-BE49-F238E27FC236}">
                <a16:creationId xmlns:a16="http://schemas.microsoft.com/office/drawing/2014/main" id="{E494DE92-0873-439F-A07D-A5AD3C13839D}"/>
              </a:ext>
            </a:extLst>
          </p:cNvPr>
          <p:cNvSpPr txBox="1"/>
          <p:nvPr/>
        </p:nvSpPr>
        <p:spPr>
          <a:xfrm>
            <a:off x="1763227" y="3653610"/>
            <a:ext cx="8845751" cy="502766"/>
          </a:xfrm>
          <a:prstGeom prst="rect">
            <a:avLst/>
          </a:prstGeom>
          <a:noFill/>
        </p:spPr>
        <p:txBody>
          <a:bodyPr wrap="square" rtlCol="0">
            <a:spAutoFit/>
          </a:bodyPr>
          <a:lstStyle/>
          <a:p>
            <a:pPr algn="ctr" defTabSz="1218723"/>
            <a:r>
              <a:rPr lang="en-US" altLang="zh-CN" sz="2667" dirty="0">
                <a:solidFill>
                  <a:srgbClr val="C7000B"/>
                </a:solidFill>
                <a:latin typeface="微软雅黑" panose="020B0503020204020204" pitchFamily="82" charset="2"/>
                <a:ea typeface="微软雅黑" panose="020B0503020204020204" pitchFamily="82" charset="2"/>
              </a:rPr>
              <a:t>&gt;&gt;</a:t>
            </a:r>
            <a:r>
              <a:rPr lang="zh-CN" altLang="en-US" sz="2667" dirty="0">
                <a:solidFill>
                  <a:srgbClr val="C7000B"/>
                </a:solidFill>
                <a:latin typeface="微软雅黑" panose="020B0503020204020204" pitchFamily="82" charset="2"/>
                <a:ea typeface="微软雅黑" panose="020B0503020204020204" pitchFamily="82" charset="2"/>
              </a:rPr>
              <a:t>请同学们认真整理好学习笔记</a:t>
            </a:r>
            <a:r>
              <a:rPr lang="en-US" altLang="zh-CN" sz="2667" dirty="0">
                <a:solidFill>
                  <a:srgbClr val="C7000B"/>
                </a:solidFill>
                <a:latin typeface="微软雅黑" panose="020B0503020204020204" pitchFamily="82" charset="2"/>
                <a:ea typeface="微软雅黑" panose="020B0503020204020204" pitchFamily="82" charset="2"/>
              </a:rPr>
              <a:t>&lt;&lt;</a:t>
            </a:r>
            <a:endParaRPr lang="zh-CN" altLang="en-US" sz="2667" dirty="0">
              <a:solidFill>
                <a:srgbClr val="C7000B"/>
              </a:solidFill>
              <a:latin typeface="微软雅黑" panose="020B0503020204020204" pitchFamily="82" charset="2"/>
              <a:ea typeface="微软雅黑" panose="020B0503020204020204" pitchFamily="82" charset="2"/>
            </a:endParaRPr>
          </a:p>
        </p:txBody>
      </p:sp>
      <p:sp>
        <p:nvSpPr>
          <p:cNvPr id="23" name="圆角矩形 5">
            <a:extLst>
              <a:ext uri="{FF2B5EF4-FFF2-40B4-BE49-F238E27FC236}">
                <a16:creationId xmlns:a16="http://schemas.microsoft.com/office/drawing/2014/main" id="{28DF8399-E798-4458-BE96-27B6DDA57BE4}"/>
              </a:ext>
            </a:extLst>
          </p:cNvPr>
          <p:cNvSpPr/>
          <p:nvPr/>
        </p:nvSpPr>
        <p:spPr>
          <a:xfrm>
            <a:off x="4236790" y="4504662"/>
            <a:ext cx="1967720"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b="1" kern="0" dirty="0">
                <a:solidFill>
                  <a:schemeClr val="bg1"/>
                </a:solidFill>
                <a:latin typeface="Calibri"/>
                <a:ea typeface="微软雅黑"/>
              </a:rPr>
              <a:t>锦素图文素材坊</a:t>
            </a:r>
          </a:p>
        </p:txBody>
      </p:sp>
      <p:sp>
        <p:nvSpPr>
          <p:cNvPr id="25" name="圆角矩形 6">
            <a:extLst>
              <a:ext uri="{FF2B5EF4-FFF2-40B4-BE49-F238E27FC236}">
                <a16:creationId xmlns:a16="http://schemas.microsoft.com/office/drawing/2014/main" id="{D8B47C9A-C4EE-4F9C-BD8F-35278C75062A}"/>
              </a:ext>
            </a:extLst>
          </p:cNvPr>
          <p:cNvSpPr/>
          <p:nvPr/>
        </p:nvSpPr>
        <p:spPr>
          <a:xfrm>
            <a:off x="6204510" y="4504662"/>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en-US" altLang="zh-CN" b="1" kern="0" dirty="0">
                <a:solidFill>
                  <a:schemeClr val="bg1"/>
                </a:solidFill>
                <a:latin typeface="Calibri"/>
                <a:ea typeface="微软雅黑"/>
              </a:rPr>
              <a:t>2018.03.03</a:t>
            </a:r>
            <a:endParaRPr lang="zh-CN" altLang="en-US" b="1" kern="0" dirty="0">
              <a:solidFill>
                <a:schemeClr val="bg1"/>
              </a:solidFill>
              <a:latin typeface="Calibri"/>
              <a:ea typeface="微软雅黑"/>
            </a:endParaRPr>
          </a:p>
        </p:txBody>
      </p:sp>
      <p:pic>
        <p:nvPicPr>
          <p:cNvPr id="26" name="图片 25">
            <a:extLst>
              <a:ext uri="{FF2B5EF4-FFF2-40B4-BE49-F238E27FC236}">
                <a16:creationId xmlns:a16="http://schemas.microsoft.com/office/drawing/2014/main" id="{B5540F4C-DB16-4E2B-91FD-783C998D92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162224006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iterate type="lt">
                                    <p:tmPct val="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6" presetClass="entr" presetSubtype="21" fill="hold" grpId="0" nodeType="withEffect">
                                  <p:stCondLst>
                                    <p:cond delay="100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1500"/>
                                        <p:tgtEl>
                                          <p:spTgt spid="16"/>
                                        </p:tgtEl>
                                      </p:cBhvr>
                                    </p:animEffect>
                                  </p:childTnLst>
                                </p:cTn>
                              </p:par>
                            </p:childTnLst>
                          </p:cTn>
                        </p:par>
                        <p:par>
                          <p:cTn id="23" fill="hold">
                            <p:stCondLst>
                              <p:cond delay="4000"/>
                            </p:stCondLst>
                            <p:childTnLst>
                              <p:par>
                                <p:cTn id="24" presetID="26" presetClass="emph" presetSubtype="0" fill="hold" grpId="1" nodeType="afterEffect">
                                  <p:stCondLst>
                                    <p:cond delay="0"/>
                                  </p:stCondLst>
                                  <p:iterate type="lt">
                                    <p:tmPct val="10000"/>
                                  </p:iterate>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childTnLst>
                          </p:cTn>
                        </p:par>
                        <p:par>
                          <p:cTn id="27" fill="hold">
                            <p:stCondLst>
                              <p:cond delay="485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par>
                          <p:cTn id="33" fill="hold">
                            <p:stCondLst>
                              <p:cond delay="535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2"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anim calcmode="lin" valueType="num">
                                      <p:cBhvr>
                                        <p:cTn id="42" dur="750" fill="hold"/>
                                        <p:tgtEl>
                                          <p:spTgt spid="26"/>
                                        </p:tgtEl>
                                        <p:attrNameLst>
                                          <p:attrName>ppt_x</p:attrName>
                                        </p:attrNameLst>
                                      </p:cBhvr>
                                      <p:tavLst>
                                        <p:tav tm="0">
                                          <p:val>
                                            <p:strVal val="#ppt_x"/>
                                          </p:val>
                                        </p:tav>
                                        <p:tav tm="100000">
                                          <p:val>
                                            <p:strVal val="#ppt_x"/>
                                          </p:val>
                                        </p:tav>
                                      </p:tavLst>
                                    </p:anim>
                                    <p:anim calcmode="lin" valueType="num">
                                      <p:cBhvr>
                                        <p:cTn id="43"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23"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★全国政协会议议程★</a:t>
            </a: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cxnSp>
        <p:nvCxnSpPr>
          <p:cNvPr id="27" name="直接箭头连接符 26">
            <a:extLst>
              <a:ext uri="{FF2B5EF4-FFF2-40B4-BE49-F238E27FC236}">
                <a16:creationId xmlns:a16="http://schemas.microsoft.com/office/drawing/2014/main" id="{9CF5D3AE-492C-42EE-BDB8-2A5D9A7B808D}"/>
              </a:ext>
            </a:extLst>
          </p:cNvPr>
          <p:cNvCxnSpPr/>
          <p:nvPr/>
        </p:nvCxnSpPr>
        <p:spPr>
          <a:xfrm>
            <a:off x="643986" y="4027210"/>
            <a:ext cx="10946261" cy="0"/>
          </a:xfrm>
          <a:prstGeom prst="straightConnector1">
            <a:avLst/>
          </a:prstGeom>
          <a:ln>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51FC8C41-D27A-4FB8-A005-FCC1F26C4B3E}"/>
              </a:ext>
            </a:extLst>
          </p:cNvPr>
          <p:cNvSpPr/>
          <p:nvPr/>
        </p:nvSpPr>
        <p:spPr>
          <a:xfrm>
            <a:off x="1115727" y="3815176"/>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1</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1" name="矩形 40">
            <a:extLst>
              <a:ext uri="{FF2B5EF4-FFF2-40B4-BE49-F238E27FC236}">
                <a16:creationId xmlns:a16="http://schemas.microsoft.com/office/drawing/2014/main" id="{379ACC73-5095-46E0-95C3-3A45C5CD66D1}"/>
              </a:ext>
            </a:extLst>
          </p:cNvPr>
          <p:cNvSpPr/>
          <p:nvPr/>
        </p:nvSpPr>
        <p:spPr>
          <a:xfrm>
            <a:off x="711572" y="2544374"/>
            <a:ext cx="1656447"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听取和审议政协全国委员会常务委员会工作报告</a:t>
            </a:r>
          </a:p>
        </p:txBody>
      </p:sp>
      <p:sp>
        <p:nvSpPr>
          <p:cNvPr id="45" name="椭圆 44">
            <a:extLst>
              <a:ext uri="{FF2B5EF4-FFF2-40B4-BE49-F238E27FC236}">
                <a16:creationId xmlns:a16="http://schemas.microsoft.com/office/drawing/2014/main" id="{23D5ED06-A0F7-42A3-BE0F-FAA77367B481}"/>
              </a:ext>
            </a:extLst>
          </p:cNvPr>
          <p:cNvSpPr/>
          <p:nvPr/>
        </p:nvSpPr>
        <p:spPr>
          <a:xfrm>
            <a:off x="2508531"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2</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6" name="矩形 45">
            <a:extLst>
              <a:ext uri="{FF2B5EF4-FFF2-40B4-BE49-F238E27FC236}">
                <a16:creationId xmlns:a16="http://schemas.microsoft.com/office/drawing/2014/main" id="{CEE00DF5-90DE-4501-812A-E05F144035A8}"/>
              </a:ext>
            </a:extLst>
          </p:cNvPr>
          <p:cNvSpPr/>
          <p:nvPr/>
        </p:nvSpPr>
        <p:spPr>
          <a:xfrm>
            <a:off x="1727197" y="4380310"/>
            <a:ext cx="1986736"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听取和审议政协全国委员会常务委员会关于提案工作情况的报告</a:t>
            </a:r>
            <a:endParaRPr lang="zh-CN" altLang="en-US" sz="1333" b="1" kern="0" dirty="0">
              <a:ln w="3175">
                <a:noFill/>
              </a:ln>
              <a:solidFill>
                <a:srgbClr val="C7000B"/>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B43D38A7-75EF-4488-9A8A-0E33432F9CCE}"/>
              </a:ext>
            </a:extLst>
          </p:cNvPr>
          <p:cNvSpPr/>
          <p:nvPr/>
        </p:nvSpPr>
        <p:spPr>
          <a:xfrm>
            <a:off x="399259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3</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8" name="矩形 47">
            <a:extLst>
              <a:ext uri="{FF2B5EF4-FFF2-40B4-BE49-F238E27FC236}">
                <a16:creationId xmlns:a16="http://schemas.microsoft.com/office/drawing/2014/main" id="{80F954C1-7221-458A-BCB0-59CF017FEA58}"/>
              </a:ext>
            </a:extLst>
          </p:cNvPr>
          <p:cNvSpPr/>
          <p:nvPr/>
        </p:nvSpPr>
        <p:spPr>
          <a:xfrm>
            <a:off x="2816124" y="2471439"/>
            <a:ext cx="2911425"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列席第十三届全国人民代表大会第一次会议，听取并讨论政府工作报告及其他有关报告，讨论宪法修正案草案和监察法草案等</a:t>
            </a:r>
          </a:p>
        </p:txBody>
      </p:sp>
      <p:sp>
        <p:nvSpPr>
          <p:cNvPr id="49" name="椭圆 48">
            <a:extLst>
              <a:ext uri="{FF2B5EF4-FFF2-40B4-BE49-F238E27FC236}">
                <a16:creationId xmlns:a16="http://schemas.microsoft.com/office/drawing/2014/main" id="{E0AD91C1-93BF-410B-83FA-57E609AFC374}"/>
              </a:ext>
            </a:extLst>
          </p:cNvPr>
          <p:cNvSpPr/>
          <p:nvPr/>
        </p:nvSpPr>
        <p:spPr>
          <a:xfrm>
            <a:off x="5372330"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4</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0" name="矩形 49">
            <a:extLst>
              <a:ext uri="{FF2B5EF4-FFF2-40B4-BE49-F238E27FC236}">
                <a16:creationId xmlns:a16="http://schemas.microsoft.com/office/drawing/2014/main" id="{3BE38FF2-AF70-4B75-A9C0-7AE88B103130}"/>
              </a:ext>
            </a:extLst>
          </p:cNvPr>
          <p:cNvSpPr/>
          <p:nvPr/>
        </p:nvSpPr>
        <p:spPr>
          <a:xfrm>
            <a:off x="4590996" y="4380310"/>
            <a:ext cx="1986736" cy="707758"/>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审议通过中国人民政治协商会议章程修正案</a:t>
            </a:r>
          </a:p>
        </p:txBody>
      </p:sp>
      <p:sp>
        <p:nvSpPr>
          <p:cNvPr id="51" name="椭圆 50">
            <a:extLst>
              <a:ext uri="{FF2B5EF4-FFF2-40B4-BE49-F238E27FC236}">
                <a16:creationId xmlns:a16="http://schemas.microsoft.com/office/drawing/2014/main" id="{B5A16E88-91A2-4847-8D0E-1BEA5FD41B3B}"/>
              </a:ext>
            </a:extLst>
          </p:cNvPr>
          <p:cNvSpPr/>
          <p:nvPr/>
        </p:nvSpPr>
        <p:spPr>
          <a:xfrm>
            <a:off x="6641330"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5</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2" name="矩形 51">
            <a:extLst>
              <a:ext uri="{FF2B5EF4-FFF2-40B4-BE49-F238E27FC236}">
                <a16:creationId xmlns:a16="http://schemas.microsoft.com/office/drawing/2014/main" id="{78F6FF15-5AD8-434D-A0FF-97CF057E0524}"/>
              </a:ext>
            </a:extLst>
          </p:cNvPr>
          <p:cNvSpPr/>
          <p:nvPr/>
        </p:nvSpPr>
        <p:spPr>
          <a:xfrm>
            <a:off x="5913946" y="2599937"/>
            <a:ext cx="2063261"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选举政协第十三届全国委员会主席、副主席、秘书长、常务委员</a:t>
            </a:r>
          </a:p>
        </p:txBody>
      </p:sp>
      <p:sp>
        <p:nvSpPr>
          <p:cNvPr id="53" name="椭圆 52">
            <a:extLst>
              <a:ext uri="{FF2B5EF4-FFF2-40B4-BE49-F238E27FC236}">
                <a16:creationId xmlns:a16="http://schemas.microsoft.com/office/drawing/2014/main" id="{024C670B-AD16-45FE-8F82-1AE5E2B2EC8E}"/>
              </a:ext>
            </a:extLst>
          </p:cNvPr>
          <p:cNvSpPr/>
          <p:nvPr/>
        </p:nvSpPr>
        <p:spPr>
          <a:xfrm>
            <a:off x="7934668"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6</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4" name="矩形 53">
            <a:extLst>
              <a:ext uri="{FF2B5EF4-FFF2-40B4-BE49-F238E27FC236}">
                <a16:creationId xmlns:a16="http://schemas.microsoft.com/office/drawing/2014/main" id="{5C21B275-0DF3-48D5-88DB-6BF61FB78451}"/>
              </a:ext>
            </a:extLst>
          </p:cNvPr>
          <p:cNvSpPr/>
          <p:nvPr/>
        </p:nvSpPr>
        <p:spPr>
          <a:xfrm>
            <a:off x="7153335" y="4380310"/>
            <a:ext cx="1986736"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审议通过政协第十三届全国委员会第一次会议政治决议</a:t>
            </a:r>
          </a:p>
        </p:txBody>
      </p:sp>
      <p:sp>
        <p:nvSpPr>
          <p:cNvPr id="55" name="椭圆 54">
            <a:extLst>
              <a:ext uri="{FF2B5EF4-FFF2-40B4-BE49-F238E27FC236}">
                <a16:creationId xmlns:a16="http://schemas.microsoft.com/office/drawing/2014/main" id="{05225088-88E6-4C78-8C5C-B0720E44CA1D}"/>
              </a:ext>
            </a:extLst>
          </p:cNvPr>
          <p:cNvSpPr/>
          <p:nvPr/>
        </p:nvSpPr>
        <p:spPr>
          <a:xfrm>
            <a:off x="9288484"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7</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6" name="矩形 55">
            <a:extLst>
              <a:ext uri="{FF2B5EF4-FFF2-40B4-BE49-F238E27FC236}">
                <a16:creationId xmlns:a16="http://schemas.microsoft.com/office/drawing/2014/main" id="{B90D7C3D-4D8A-4CDC-8DCA-7D393FB89696}"/>
              </a:ext>
            </a:extLst>
          </p:cNvPr>
          <p:cNvSpPr/>
          <p:nvPr/>
        </p:nvSpPr>
        <p:spPr>
          <a:xfrm>
            <a:off x="8570315" y="2491993"/>
            <a:ext cx="1860405"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审议通过政协第十三届全国委员会第一次会议关于常务委员会工作报告的决议</a:t>
            </a:r>
            <a:endParaRPr lang="zh-CN" altLang="en-US" sz="1333" b="1" kern="0" dirty="0">
              <a:ln w="3175">
                <a:noFill/>
              </a:ln>
              <a:solidFill>
                <a:srgbClr val="C7000B"/>
              </a:solidFill>
              <a:latin typeface="微软雅黑" panose="020B0503020204020204" pitchFamily="34" charset="-122"/>
              <a:ea typeface="微软雅黑" panose="020B0503020204020204" pitchFamily="34" charset="-122"/>
            </a:endParaRPr>
          </a:p>
        </p:txBody>
      </p:sp>
      <p:sp>
        <p:nvSpPr>
          <p:cNvPr id="57" name="椭圆 56">
            <a:extLst>
              <a:ext uri="{FF2B5EF4-FFF2-40B4-BE49-F238E27FC236}">
                <a16:creationId xmlns:a16="http://schemas.microsoft.com/office/drawing/2014/main" id="{9E5B4FEB-A56F-408A-94D9-91FA46EF22DF}"/>
              </a:ext>
            </a:extLst>
          </p:cNvPr>
          <p:cNvSpPr/>
          <p:nvPr/>
        </p:nvSpPr>
        <p:spPr>
          <a:xfrm>
            <a:off x="1061134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8</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8" name="矩形 57">
            <a:extLst>
              <a:ext uri="{FF2B5EF4-FFF2-40B4-BE49-F238E27FC236}">
                <a16:creationId xmlns:a16="http://schemas.microsoft.com/office/drawing/2014/main" id="{69548CEE-92DF-4987-9F73-12591F06CF8D}"/>
              </a:ext>
            </a:extLst>
          </p:cNvPr>
          <p:cNvSpPr/>
          <p:nvPr/>
        </p:nvSpPr>
        <p:spPr>
          <a:xfrm>
            <a:off x="9610807" y="4282542"/>
            <a:ext cx="2425136"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审议通过政协第十三届全国委员会第一次会议提案审查委员会关于政协十三届一次会议提案审查情况的报告</a:t>
            </a:r>
          </a:p>
        </p:txBody>
      </p:sp>
    </p:spTree>
    <p:extLst>
      <p:ext uri="{BB962C8B-B14F-4D97-AF65-F5344CB8AC3E}">
        <p14:creationId xmlns:p14="http://schemas.microsoft.com/office/powerpoint/2010/main" val="22680989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 calcmode="lin" valueType="num">
                                      <p:cBhvr>
                                        <p:cTn id="23" dur="500" fill="hold"/>
                                        <p:tgtEl>
                                          <p:spTgt spid="39"/>
                                        </p:tgtEl>
                                        <p:attrNameLst>
                                          <p:attrName>style.rotation</p:attrName>
                                        </p:attrNameLst>
                                      </p:cBhvr>
                                      <p:tavLst>
                                        <p:tav tm="0">
                                          <p:val>
                                            <p:fltVal val="360"/>
                                          </p:val>
                                        </p:tav>
                                        <p:tav tm="100000">
                                          <p:val>
                                            <p:fltVal val="0"/>
                                          </p:val>
                                        </p:tav>
                                      </p:tavLst>
                                    </p:anim>
                                    <p:animEffect transition="in" filter="fade">
                                      <p:cBhvr>
                                        <p:cTn id="24" dur="500"/>
                                        <p:tgtEl>
                                          <p:spTgt spid="39"/>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9" presetClass="entr" presetSubtype="0" decel="10000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 calcmode="lin" valueType="num">
                                      <p:cBhvr>
                                        <p:cTn id="36" dur="500" fill="hold"/>
                                        <p:tgtEl>
                                          <p:spTgt spid="45"/>
                                        </p:tgtEl>
                                        <p:attrNameLst>
                                          <p:attrName>style.rotation</p:attrName>
                                        </p:attrNameLst>
                                      </p:cBhvr>
                                      <p:tavLst>
                                        <p:tav tm="0">
                                          <p:val>
                                            <p:fltVal val="360"/>
                                          </p:val>
                                        </p:tav>
                                        <p:tav tm="100000">
                                          <p:val>
                                            <p:fltVal val="0"/>
                                          </p:val>
                                        </p:tav>
                                      </p:tavLst>
                                    </p:anim>
                                    <p:animEffect transition="in" filter="fade">
                                      <p:cBhvr>
                                        <p:cTn id="37" dur="500"/>
                                        <p:tgtEl>
                                          <p:spTgt spid="45"/>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1000"/>
                                        <p:tgtEl>
                                          <p:spTgt spid="46"/>
                                        </p:tgtEl>
                                      </p:cBhvr>
                                    </p:animEffect>
                                    <p:anim calcmode="lin" valueType="num">
                                      <p:cBhvr>
                                        <p:cTn id="42" dur="1000" fill="hold"/>
                                        <p:tgtEl>
                                          <p:spTgt spid="46"/>
                                        </p:tgtEl>
                                        <p:attrNameLst>
                                          <p:attrName>ppt_x</p:attrName>
                                        </p:attrNameLst>
                                      </p:cBhvr>
                                      <p:tavLst>
                                        <p:tav tm="0">
                                          <p:val>
                                            <p:strVal val="#ppt_x"/>
                                          </p:val>
                                        </p:tav>
                                        <p:tav tm="100000">
                                          <p:val>
                                            <p:strVal val="#ppt_x"/>
                                          </p:val>
                                        </p:tav>
                                      </p:tavLst>
                                    </p:anim>
                                    <p:anim calcmode="lin" valueType="num">
                                      <p:cBhvr>
                                        <p:cTn id="43" dur="1000" fill="hold"/>
                                        <p:tgtEl>
                                          <p:spTgt spid="4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9" presetClass="entr" presetSubtype="0" decel="10000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 calcmode="lin" valueType="num">
                                      <p:cBhvr>
                                        <p:cTn id="49" dur="500" fill="hold"/>
                                        <p:tgtEl>
                                          <p:spTgt spid="47"/>
                                        </p:tgtEl>
                                        <p:attrNameLst>
                                          <p:attrName>style.rotation</p:attrName>
                                        </p:attrNameLst>
                                      </p:cBhvr>
                                      <p:tavLst>
                                        <p:tav tm="0">
                                          <p:val>
                                            <p:fltVal val="360"/>
                                          </p:val>
                                        </p:tav>
                                        <p:tav tm="100000">
                                          <p:val>
                                            <p:fltVal val="0"/>
                                          </p:val>
                                        </p:tav>
                                      </p:tavLst>
                                    </p:anim>
                                    <p:animEffect transition="in" filter="fade">
                                      <p:cBhvr>
                                        <p:cTn id="50" dur="500"/>
                                        <p:tgtEl>
                                          <p:spTgt spid="47"/>
                                        </p:tgtEl>
                                      </p:cBhvr>
                                    </p:animEffect>
                                  </p:childTnLst>
                                </p:cTn>
                              </p:par>
                            </p:childTnLst>
                          </p:cTn>
                        </p:par>
                        <p:par>
                          <p:cTn id="51" fill="hold">
                            <p:stCondLst>
                              <p:cond delay="5500"/>
                            </p:stCondLst>
                            <p:childTnLst>
                              <p:par>
                                <p:cTn id="52" presetID="47"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49" presetClass="entr" presetSubtype="0" decel="10000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 calcmode="lin" valueType="num">
                                      <p:cBhvr>
                                        <p:cTn id="62" dur="500" fill="hold"/>
                                        <p:tgtEl>
                                          <p:spTgt spid="49"/>
                                        </p:tgtEl>
                                        <p:attrNameLst>
                                          <p:attrName>style.rotation</p:attrName>
                                        </p:attrNameLst>
                                      </p:cBhvr>
                                      <p:tavLst>
                                        <p:tav tm="0">
                                          <p:val>
                                            <p:fltVal val="360"/>
                                          </p:val>
                                        </p:tav>
                                        <p:tav tm="100000">
                                          <p:val>
                                            <p:fltVal val="0"/>
                                          </p:val>
                                        </p:tav>
                                      </p:tavLst>
                                    </p:anim>
                                    <p:animEffect transition="in" filter="fade">
                                      <p:cBhvr>
                                        <p:cTn id="63" dur="500"/>
                                        <p:tgtEl>
                                          <p:spTgt spid="49"/>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49" presetClass="entr" presetSubtype="0" decel="100000"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 calcmode="lin" valueType="num">
                                      <p:cBhvr>
                                        <p:cTn id="75" dur="500" fill="hold"/>
                                        <p:tgtEl>
                                          <p:spTgt spid="51"/>
                                        </p:tgtEl>
                                        <p:attrNameLst>
                                          <p:attrName>style.rotation</p:attrName>
                                        </p:attrNameLst>
                                      </p:cBhvr>
                                      <p:tavLst>
                                        <p:tav tm="0">
                                          <p:val>
                                            <p:fltVal val="360"/>
                                          </p:val>
                                        </p:tav>
                                        <p:tav tm="100000">
                                          <p:val>
                                            <p:fltVal val="0"/>
                                          </p:val>
                                        </p:tav>
                                      </p:tavLst>
                                    </p:anim>
                                    <p:animEffect transition="in" filter="fade">
                                      <p:cBhvr>
                                        <p:cTn id="76" dur="500"/>
                                        <p:tgtEl>
                                          <p:spTgt spid="51"/>
                                        </p:tgtEl>
                                      </p:cBhvr>
                                    </p:animEffect>
                                  </p:childTnLst>
                                </p:cTn>
                              </p:par>
                            </p:childTnLst>
                          </p:cTn>
                        </p:par>
                        <p:par>
                          <p:cTn id="77" fill="hold">
                            <p:stCondLst>
                              <p:cond delay="8500"/>
                            </p:stCondLst>
                            <p:childTnLst>
                              <p:par>
                                <p:cTn id="78" presetID="47"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49" presetClass="entr" presetSubtype="0" decel="100000"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 calcmode="lin" valueType="num">
                                      <p:cBhvr>
                                        <p:cTn id="88" dur="500" fill="hold"/>
                                        <p:tgtEl>
                                          <p:spTgt spid="53"/>
                                        </p:tgtEl>
                                        <p:attrNameLst>
                                          <p:attrName>style.rotation</p:attrName>
                                        </p:attrNameLst>
                                      </p:cBhvr>
                                      <p:tavLst>
                                        <p:tav tm="0">
                                          <p:val>
                                            <p:fltVal val="360"/>
                                          </p:val>
                                        </p:tav>
                                        <p:tav tm="100000">
                                          <p:val>
                                            <p:fltVal val="0"/>
                                          </p:val>
                                        </p:tav>
                                      </p:tavLst>
                                    </p:anim>
                                    <p:animEffect transition="in" filter="fade">
                                      <p:cBhvr>
                                        <p:cTn id="89" dur="500"/>
                                        <p:tgtEl>
                                          <p:spTgt spid="53"/>
                                        </p:tgtEl>
                                      </p:cBhvr>
                                    </p:animEffect>
                                  </p:childTnLst>
                                </p:cTn>
                              </p:par>
                            </p:childTnLst>
                          </p:cTn>
                        </p:par>
                        <p:par>
                          <p:cTn id="90" fill="hold">
                            <p:stCondLst>
                              <p:cond delay="10000"/>
                            </p:stCondLst>
                            <p:childTnLst>
                              <p:par>
                                <p:cTn id="91" presetID="42"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1000"/>
                                        <p:tgtEl>
                                          <p:spTgt spid="54"/>
                                        </p:tgtEl>
                                      </p:cBhvr>
                                    </p:animEffect>
                                    <p:anim calcmode="lin" valueType="num">
                                      <p:cBhvr>
                                        <p:cTn id="94" dur="1000" fill="hold"/>
                                        <p:tgtEl>
                                          <p:spTgt spid="54"/>
                                        </p:tgtEl>
                                        <p:attrNameLst>
                                          <p:attrName>ppt_x</p:attrName>
                                        </p:attrNameLst>
                                      </p:cBhvr>
                                      <p:tavLst>
                                        <p:tav tm="0">
                                          <p:val>
                                            <p:strVal val="#ppt_x"/>
                                          </p:val>
                                        </p:tav>
                                        <p:tav tm="100000">
                                          <p:val>
                                            <p:strVal val="#ppt_x"/>
                                          </p:val>
                                        </p:tav>
                                      </p:tavLst>
                                    </p:anim>
                                    <p:anim calcmode="lin" valueType="num">
                                      <p:cBhvr>
                                        <p:cTn id="95" dur="10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11000"/>
                            </p:stCondLst>
                            <p:childTnLst>
                              <p:par>
                                <p:cTn id="97" presetID="49" presetClass="entr" presetSubtype="0" decel="100000" fill="hold" grpId="0" nodeType="afterEffect">
                                  <p:stCondLst>
                                    <p:cond delay="0"/>
                                  </p:stCondLst>
                                  <p:childTnLst>
                                    <p:set>
                                      <p:cBhvr>
                                        <p:cTn id="98" dur="1" fill="hold">
                                          <p:stCondLst>
                                            <p:cond delay="0"/>
                                          </p:stCondLst>
                                        </p:cTn>
                                        <p:tgtEl>
                                          <p:spTgt spid="55"/>
                                        </p:tgtEl>
                                        <p:attrNameLst>
                                          <p:attrName>style.visibility</p:attrName>
                                        </p:attrNameLst>
                                      </p:cBhvr>
                                      <p:to>
                                        <p:strVal val="visible"/>
                                      </p:to>
                                    </p:set>
                                    <p:anim calcmode="lin" valueType="num">
                                      <p:cBhvr>
                                        <p:cTn id="99" dur="500" fill="hold"/>
                                        <p:tgtEl>
                                          <p:spTgt spid="55"/>
                                        </p:tgtEl>
                                        <p:attrNameLst>
                                          <p:attrName>ppt_w</p:attrName>
                                        </p:attrNameLst>
                                      </p:cBhvr>
                                      <p:tavLst>
                                        <p:tav tm="0">
                                          <p:val>
                                            <p:fltVal val="0"/>
                                          </p:val>
                                        </p:tav>
                                        <p:tav tm="100000">
                                          <p:val>
                                            <p:strVal val="#ppt_w"/>
                                          </p:val>
                                        </p:tav>
                                      </p:tavLst>
                                    </p:anim>
                                    <p:anim calcmode="lin" valueType="num">
                                      <p:cBhvr>
                                        <p:cTn id="100" dur="500" fill="hold"/>
                                        <p:tgtEl>
                                          <p:spTgt spid="55"/>
                                        </p:tgtEl>
                                        <p:attrNameLst>
                                          <p:attrName>ppt_h</p:attrName>
                                        </p:attrNameLst>
                                      </p:cBhvr>
                                      <p:tavLst>
                                        <p:tav tm="0">
                                          <p:val>
                                            <p:fltVal val="0"/>
                                          </p:val>
                                        </p:tav>
                                        <p:tav tm="100000">
                                          <p:val>
                                            <p:strVal val="#ppt_h"/>
                                          </p:val>
                                        </p:tav>
                                      </p:tavLst>
                                    </p:anim>
                                    <p:anim calcmode="lin" valueType="num">
                                      <p:cBhvr>
                                        <p:cTn id="101" dur="500" fill="hold"/>
                                        <p:tgtEl>
                                          <p:spTgt spid="55"/>
                                        </p:tgtEl>
                                        <p:attrNameLst>
                                          <p:attrName>style.rotation</p:attrName>
                                        </p:attrNameLst>
                                      </p:cBhvr>
                                      <p:tavLst>
                                        <p:tav tm="0">
                                          <p:val>
                                            <p:fltVal val="360"/>
                                          </p:val>
                                        </p:tav>
                                        <p:tav tm="100000">
                                          <p:val>
                                            <p:fltVal val="0"/>
                                          </p:val>
                                        </p:tav>
                                      </p:tavLst>
                                    </p:anim>
                                    <p:animEffect transition="in" filter="fade">
                                      <p:cBhvr>
                                        <p:cTn id="102" dur="500"/>
                                        <p:tgtEl>
                                          <p:spTgt spid="55"/>
                                        </p:tgtEl>
                                      </p:cBhvr>
                                    </p:animEffect>
                                  </p:childTnLst>
                                </p:cTn>
                              </p:par>
                            </p:childTnLst>
                          </p:cTn>
                        </p:par>
                        <p:par>
                          <p:cTn id="103" fill="hold">
                            <p:stCondLst>
                              <p:cond delay="11500"/>
                            </p:stCondLst>
                            <p:childTnLst>
                              <p:par>
                                <p:cTn id="104" presetID="47" presetClass="entr" presetSubtype="0" fill="hold" grpId="0"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fade">
                                      <p:cBhvr>
                                        <p:cTn id="106" dur="1000"/>
                                        <p:tgtEl>
                                          <p:spTgt spid="56"/>
                                        </p:tgtEl>
                                      </p:cBhvr>
                                    </p:animEffect>
                                    <p:anim calcmode="lin" valueType="num">
                                      <p:cBhvr>
                                        <p:cTn id="107" dur="1000" fill="hold"/>
                                        <p:tgtEl>
                                          <p:spTgt spid="56"/>
                                        </p:tgtEl>
                                        <p:attrNameLst>
                                          <p:attrName>ppt_x</p:attrName>
                                        </p:attrNameLst>
                                      </p:cBhvr>
                                      <p:tavLst>
                                        <p:tav tm="0">
                                          <p:val>
                                            <p:strVal val="#ppt_x"/>
                                          </p:val>
                                        </p:tav>
                                        <p:tav tm="100000">
                                          <p:val>
                                            <p:strVal val="#ppt_x"/>
                                          </p:val>
                                        </p:tav>
                                      </p:tavLst>
                                    </p:anim>
                                    <p:anim calcmode="lin" valueType="num">
                                      <p:cBhvr>
                                        <p:cTn id="108" dur="1000" fill="hold"/>
                                        <p:tgtEl>
                                          <p:spTgt spid="56"/>
                                        </p:tgtEl>
                                        <p:attrNameLst>
                                          <p:attrName>ppt_y</p:attrName>
                                        </p:attrNameLst>
                                      </p:cBhvr>
                                      <p:tavLst>
                                        <p:tav tm="0">
                                          <p:val>
                                            <p:strVal val="#ppt_y-.1"/>
                                          </p:val>
                                        </p:tav>
                                        <p:tav tm="100000">
                                          <p:val>
                                            <p:strVal val="#ppt_y"/>
                                          </p:val>
                                        </p:tav>
                                      </p:tavLst>
                                    </p:anim>
                                  </p:childTnLst>
                                </p:cTn>
                              </p:par>
                            </p:childTnLst>
                          </p:cTn>
                        </p:par>
                        <p:par>
                          <p:cTn id="109" fill="hold">
                            <p:stCondLst>
                              <p:cond delay="12500"/>
                            </p:stCondLst>
                            <p:childTnLst>
                              <p:par>
                                <p:cTn id="110" presetID="49" presetClass="entr" presetSubtype="0" decel="10000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p:cTn id="112" dur="500" fill="hold"/>
                                        <p:tgtEl>
                                          <p:spTgt spid="57"/>
                                        </p:tgtEl>
                                        <p:attrNameLst>
                                          <p:attrName>ppt_w</p:attrName>
                                        </p:attrNameLst>
                                      </p:cBhvr>
                                      <p:tavLst>
                                        <p:tav tm="0">
                                          <p:val>
                                            <p:fltVal val="0"/>
                                          </p:val>
                                        </p:tav>
                                        <p:tav tm="100000">
                                          <p:val>
                                            <p:strVal val="#ppt_w"/>
                                          </p:val>
                                        </p:tav>
                                      </p:tavLst>
                                    </p:anim>
                                    <p:anim calcmode="lin" valueType="num">
                                      <p:cBhvr>
                                        <p:cTn id="113" dur="500" fill="hold"/>
                                        <p:tgtEl>
                                          <p:spTgt spid="57"/>
                                        </p:tgtEl>
                                        <p:attrNameLst>
                                          <p:attrName>ppt_h</p:attrName>
                                        </p:attrNameLst>
                                      </p:cBhvr>
                                      <p:tavLst>
                                        <p:tav tm="0">
                                          <p:val>
                                            <p:fltVal val="0"/>
                                          </p:val>
                                        </p:tav>
                                        <p:tav tm="100000">
                                          <p:val>
                                            <p:strVal val="#ppt_h"/>
                                          </p:val>
                                        </p:tav>
                                      </p:tavLst>
                                    </p:anim>
                                    <p:anim calcmode="lin" valueType="num">
                                      <p:cBhvr>
                                        <p:cTn id="114" dur="500" fill="hold"/>
                                        <p:tgtEl>
                                          <p:spTgt spid="57"/>
                                        </p:tgtEl>
                                        <p:attrNameLst>
                                          <p:attrName>style.rotation</p:attrName>
                                        </p:attrNameLst>
                                      </p:cBhvr>
                                      <p:tavLst>
                                        <p:tav tm="0">
                                          <p:val>
                                            <p:fltVal val="360"/>
                                          </p:val>
                                        </p:tav>
                                        <p:tav tm="100000">
                                          <p:val>
                                            <p:fltVal val="0"/>
                                          </p:val>
                                        </p:tav>
                                      </p:tavLst>
                                    </p:anim>
                                    <p:animEffect transition="in" filter="fade">
                                      <p:cBhvr>
                                        <p:cTn id="115" dur="500"/>
                                        <p:tgtEl>
                                          <p:spTgt spid="57"/>
                                        </p:tgtEl>
                                      </p:cBhvr>
                                    </p:animEffect>
                                  </p:childTnLst>
                                </p:cTn>
                              </p:par>
                            </p:childTnLst>
                          </p:cTn>
                        </p:par>
                        <p:par>
                          <p:cTn id="116" fill="hold">
                            <p:stCondLst>
                              <p:cond delay="13000"/>
                            </p:stCondLst>
                            <p:childTnLst>
                              <p:par>
                                <p:cTn id="117" presetID="42" presetClass="entr" presetSubtype="0"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1000"/>
                                        <p:tgtEl>
                                          <p:spTgt spid="58"/>
                                        </p:tgtEl>
                                      </p:cBhvr>
                                    </p:animEffect>
                                    <p:anim calcmode="lin" valueType="num">
                                      <p:cBhvr>
                                        <p:cTn id="120" dur="1000" fill="hold"/>
                                        <p:tgtEl>
                                          <p:spTgt spid="58"/>
                                        </p:tgtEl>
                                        <p:attrNameLst>
                                          <p:attrName>ppt_x</p:attrName>
                                        </p:attrNameLst>
                                      </p:cBhvr>
                                      <p:tavLst>
                                        <p:tav tm="0">
                                          <p:val>
                                            <p:strVal val="#ppt_x"/>
                                          </p:val>
                                        </p:tav>
                                        <p:tav tm="100000">
                                          <p:val>
                                            <p:strVal val="#ppt_x"/>
                                          </p:val>
                                        </p:tav>
                                      </p:tavLst>
                                    </p:anim>
                                    <p:anim calcmode="lin" valueType="num">
                                      <p:cBhvr>
                                        <p:cTn id="1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9" grpId="0" animBg="1"/>
      <p:bldP spid="41" grpId="0"/>
      <p:bldP spid="45" grpId="0" animBg="1"/>
      <p:bldP spid="46" grpId="0"/>
      <p:bldP spid="47" grpId="0" animBg="1"/>
      <p:bldP spid="48" grpId="0"/>
      <p:bldP spid="49" grpId="0" animBg="1"/>
      <p:bldP spid="50" grpId="0"/>
      <p:bldP spid="51" grpId="0" animBg="1"/>
      <p:bldP spid="52" grpId="0"/>
      <p:bldP spid="53" grpId="0" animBg="1"/>
      <p:bldP spid="54" grpId="0"/>
      <p:bldP spid="55" grpId="0" animBg="1"/>
      <p:bldP spid="56" grpId="0"/>
      <p:bldP spid="57"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★携手新征程 奋进新时代★</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24" name="TextBox 9">
            <a:extLst>
              <a:ext uri="{FF2B5EF4-FFF2-40B4-BE49-F238E27FC236}">
                <a16:creationId xmlns:a16="http://schemas.microsoft.com/office/drawing/2014/main" id="{8305C99C-8D91-4CDC-9F96-F57F91198E88}"/>
              </a:ext>
            </a:extLst>
          </p:cNvPr>
          <p:cNvSpPr txBox="1"/>
          <p:nvPr/>
        </p:nvSpPr>
        <p:spPr>
          <a:xfrm>
            <a:off x="1830805" y="2313479"/>
            <a:ext cx="8530390" cy="2718180"/>
          </a:xfrm>
          <a:prstGeom prst="rect">
            <a:avLst/>
          </a:prstGeom>
          <a:noFill/>
        </p:spPr>
        <p:txBody>
          <a:bodyPr wrap="square" lIns="91440" tIns="45720" rIns="91440" bIns="45720" rtlCol="0">
            <a:spAutoFit/>
          </a:bodyPr>
          <a:lstStyle/>
          <a:p>
            <a:pPr algn="ctr" defTabSz="914377" eaLnBrk="0" hangingPunct="0">
              <a:lnSpc>
                <a:spcPct val="200000"/>
              </a:lnSpc>
              <a:defRPr/>
            </a:pPr>
            <a:r>
              <a:rPr lang="zh-CN" altLang="en-US" sz="2133" b="1" kern="0" dirty="0">
                <a:solidFill>
                  <a:srgbClr val="C7000B"/>
                </a:solidFill>
                <a:latin typeface="微软雅黑" pitchFamily="34" charset="-122"/>
                <a:ea typeface="微软雅黑" pitchFamily="34" charset="-122"/>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p>
        </p:txBody>
      </p:sp>
    </p:spTree>
    <p:extLst>
      <p:ext uri="{BB962C8B-B14F-4D97-AF65-F5344CB8AC3E}">
        <p14:creationId xmlns:p14="http://schemas.microsoft.com/office/powerpoint/2010/main" val="38620599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1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dirty="0">
                <a:solidFill>
                  <a:prstClr val="white"/>
                </a:solidFill>
                <a:latin typeface="微软雅黑"/>
                <a:ea typeface="微软雅黑"/>
                <a:sym typeface="+mn-lt"/>
              </a:rPr>
              <a:t>五年工作的回顾</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205349194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grpSp>
        <p:nvGrpSpPr>
          <p:cNvPr id="120" name="ïṥliḓè"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6BF4F8E-D39E-4167-9E44-662E3288F7C0}"/>
              </a:ext>
            </a:extLst>
          </p:cNvPr>
          <p:cNvGrpSpPr/>
          <p:nvPr/>
        </p:nvGrpSpPr>
        <p:grpSpPr>
          <a:xfrm>
            <a:off x="1794518" y="1542765"/>
            <a:ext cx="3683141" cy="3119729"/>
            <a:chOff x="3360445" y="1338611"/>
            <a:chExt cx="5471111" cy="4634222"/>
          </a:xfrm>
        </p:grpSpPr>
        <p:sp>
          <p:nvSpPr>
            <p:cNvPr id="121" name="íṥľíďé">
              <a:extLst>
                <a:ext uri="{FF2B5EF4-FFF2-40B4-BE49-F238E27FC236}">
                  <a16:creationId xmlns:a16="http://schemas.microsoft.com/office/drawing/2014/main" id="{386D3B44-4211-4E4C-B50E-2AD0B8D8899C}"/>
                </a:ext>
              </a:extLst>
            </p:cNvPr>
            <p:cNvSpPr/>
            <p:nvPr/>
          </p:nvSpPr>
          <p:spPr bwMode="auto">
            <a:xfrm>
              <a:off x="5351712" y="5860041"/>
              <a:ext cx="1115388"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2" name="í$1ïďê">
              <a:extLst>
                <a:ext uri="{FF2B5EF4-FFF2-40B4-BE49-F238E27FC236}">
                  <a16:creationId xmlns:a16="http://schemas.microsoft.com/office/drawing/2014/main" id="{49E1FF82-C9C7-4E7D-ACEB-558155F1B246}"/>
                </a:ext>
              </a:extLst>
            </p:cNvPr>
            <p:cNvSpPr/>
            <p:nvPr/>
          </p:nvSpPr>
          <p:spPr bwMode="auto">
            <a:xfrm>
              <a:off x="3643121" y="5860041"/>
              <a:ext cx="1113996"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3" name="îS1iḋè">
              <a:extLst>
                <a:ext uri="{FF2B5EF4-FFF2-40B4-BE49-F238E27FC236}">
                  <a16:creationId xmlns:a16="http://schemas.microsoft.com/office/drawing/2014/main" id="{A46F6EA1-3F67-4036-B810-8F5C81AE1C04}"/>
                </a:ext>
              </a:extLst>
            </p:cNvPr>
            <p:cNvSpPr/>
            <p:nvPr/>
          </p:nvSpPr>
          <p:spPr bwMode="auto">
            <a:xfrm>
              <a:off x="7647936" y="5847508"/>
              <a:ext cx="882842" cy="87727"/>
            </a:xfrm>
            <a:custGeom>
              <a:avLst/>
              <a:gdLst>
                <a:gd name="T0" fmla="*/ 73 w 281"/>
                <a:gd name="T1" fmla="*/ 4 h 28"/>
                <a:gd name="T2" fmla="*/ 73 w 281"/>
                <a:gd name="T3" fmla="*/ 4 h 28"/>
                <a:gd name="T4" fmla="*/ 73 w 281"/>
                <a:gd name="T5" fmla="*/ 4 h 28"/>
                <a:gd name="T6" fmla="*/ 73 w 281"/>
                <a:gd name="T7" fmla="*/ 4 h 28"/>
                <a:gd name="T8" fmla="*/ 79 w 281"/>
                <a:gd name="T9" fmla="*/ 4 h 28"/>
                <a:gd name="T10" fmla="*/ 79 w 281"/>
                <a:gd name="T11" fmla="*/ 4 h 28"/>
                <a:gd name="T12" fmla="*/ 79 w 281"/>
                <a:gd name="T13" fmla="*/ 4 h 28"/>
                <a:gd name="T14" fmla="*/ 61 w 281"/>
                <a:gd name="T15" fmla="*/ 2 h 28"/>
                <a:gd name="T16" fmla="*/ 61 w 281"/>
                <a:gd name="T17" fmla="*/ 2 h 28"/>
                <a:gd name="T18" fmla="*/ 73 w 281"/>
                <a:gd name="T19" fmla="*/ 4 h 28"/>
                <a:gd name="T20" fmla="*/ 61 w 281"/>
                <a:gd name="T21" fmla="*/ 2 h 28"/>
                <a:gd name="T22" fmla="*/ 144 w 281"/>
                <a:gd name="T23" fmla="*/ 0 h 28"/>
                <a:gd name="T24" fmla="*/ 138 w 281"/>
                <a:gd name="T25" fmla="*/ 17 h 28"/>
                <a:gd name="T26" fmla="*/ 128 w 281"/>
                <a:gd name="T27" fmla="*/ 17 h 28"/>
                <a:gd name="T28" fmla="*/ 128 w 281"/>
                <a:gd name="T29" fmla="*/ 0 h 28"/>
                <a:gd name="T30" fmla="*/ 126 w 281"/>
                <a:gd name="T31" fmla="*/ 0 h 28"/>
                <a:gd name="T32" fmla="*/ 111 w 281"/>
                <a:gd name="T33" fmla="*/ 15 h 28"/>
                <a:gd name="T34" fmla="*/ 72 w 281"/>
                <a:gd name="T35" fmla="*/ 17 h 28"/>
                <a:gd name="T36" fmla="*/ 50 w 281"/>
                <a:gd name="T37" fmla="*/ 15 h 28"/>
                <a:gd name="T38" fmla="*/ 44 w 281"/>
                <a:gd name="T39" fmla="*/ 7 h 28"/>
                <a:gd name="T40" fmla="*/ 59 w 281"/>
                <a:gd name="T41" fmla="*/ 2 h 28"/>
                <a:gd name="T42" fmla="*/ 0 w 281"/>
                <a:gd name="T43" fmla="*/ 14 h 28"/>
                <a:gd name="T44" fmla="*/ 140 w 281"/>
                <a:gd name="T45" fmla="*/ 28 h 28"/>
                <a:gd name="T46" fmla="*/ 281 w 281"/>
                <a:gd name="T47" fmla="*/ 14 h 28"/>
                <a:gd name="T48" fmla="*/ 144 w 281"/>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1" h="28">
                  <a:moveTo>
                    <a:pt x="73" y="4"/>
                  </a:moveTo>
                  <a:cubicBezTo>
                    <a:pt x="73" y="4"/>
                    <a:pt x="73" y="4"/>
                    <a:pt x="73" y="4"/>
                  </a:cubicBezTo>
                  <a:cubicBezTo>
                    <a:pt x="73" y="4"/>
                    <a:pt x="73" y="4"/>
                    <a:pt x="73" y="4"/>
                  </a:cubicBezTo>
                  <a:cubicBezTo>
                    <a:pt x="73" y="4"/>
                    <a:pt x="73" y="4"/>
                    <a:pt x="73" y="4"/>
                  </a:cubicBezTo>
                  <a:moveTo>
                    <a:pt x="79" y="4"/>
                  </a:moveTo>
                  <a:cubicBezTo>
                    <a:pt x="79" y="4"/>
                    <a:pt x="79" y="4"/>
                    <a:pt x="79" y="4"/>
                  </a:cubicBezTo>
                  <a:cubicBezTo>
                    <a:pt x="79" y="4"/>
                    <a:pt x="79" y="4"/>
                    <a:pt x="79" y="4"/>
                  </a:cubicBezTo>
                  <a:moveTo>
                    <a:pt x="61" y="2"/>
                  </a:moveTo>
                  <a:cubicBezTo>
                    <a:pt x="61" y="2"/>
                    <a:pt x="61" y="2"/>
                    <a:pt x="61" y="2"/>
                  </a:cubicBezTo>
                  <a:cubicBezTo>
                    <a:pt x="63" y="3"/>
                    <a:pt x="67" y="4"/>
                    <a:pt x="73" y="4"/>
                  </a:cubicBezTo>
                  <a:cubicBezTo>
                    <a:pt x="67" y="4"/>
                    <a:pt x="63" y="3"/>
                    <a:pt x="61" y="2"/>
                  </a:cubicBezTo>
                  <a:moveTo>
                    <a:pt x="144" y="0"/>
                  </a:moveTo>
                  <a:cubicBezTo>
                    <a:pt x="142" y="10"/>
                    <a:pt x="138" y="17"/>
                    <a:pt x="138" y="17"/>
                  </a:cubicBezTo>
                  <a:cubicBezTo>
                    <a:pt x="128" y="17"/>
                    <a:pt x="128" y="17"/>
                    <a:pt x="128" y="17"/>
                  </a:cubicBezTo>
                  <a:cubicBezTo>
                    <a:pt x="128" y="0"/>
                    <a:pt x="128" y="0"/>
                    <a:pt x="128" y="0"/>
                  </a:cubicBezTo>
                  <a:cubicBezTo>
                    <a:pt x="128" y="0"/>
                    <a:pt x="127" y="0"/>
                    <a:pt x="126" y="0"/>
                  </a:cubicBezTo>
                  <a:cubicBezTo>
                    <a:pt x="111" y="15"/>
                    <a:pt x="111" y="15"/>
                    <a:pt x="111" y="15"/>
                  </a:cubicBezTo>
                  <a:cubicBezTo>
                    <a:pt x="111" y="15"/>
                    <a:pt x="90" y="17"/>
                    <a:pt x="72" y="17"/>
                  </a:cubicBezTo>
                  <a:cubicBezTo>
                    <a:pt x="63" y="17"/>
                    <a:pt x="54" y="16"/>
                    <a:pt x="50" y="15"/>
                  </a:cubicBezTo>
                  <a:cubicBezTo>
                    <a:pt x="37" y="11"/>
                    <a:pt x="44" y="7"/>
                    <a:pt x="44" y="7"/>
                  </a:cubicBezTo>
                  <a:cubicBezTo>
                    <a:pt x="50" y="6"/>
                    <a:pt x="54" y="4"/>
                    <a:pt x="59" y="2"/>
                  </a:cubicBezTo>
                  <a:cubicBezTo>
                    <a:pt x="23" y="5"/>
                    <a:pt x="0" y="9"/>
                    <a:pt x="0" y="14"/>
                  </a:cubicBezTo>
                  <a:cubicBezTo>
                    <a:pt x="0" y="22"/>
                    <a:pt x="63" y="28"/>
                    <a:pt x="140" y="28"/>
                  </a:cubicBezTo>
                  <a:cubicBezTo>
                    <a:pt x="218" y="28"/>
                    <a:pt x="281" y="22"/>
                    <a:pt x="281" y="14"/>
                  </a:cubicBezTo>
                  <a:cubicBezTo>
                    <a:pt x="281" y="6"/>
                    <a:pt x="220" y="0"/>
                    <a:pt x="14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4" name="i$1íde">
              <a:extLst>
                <a:ext uri="{FF2B5EF4-FFF2-40B4-BE49-F238E27FC236}">
                  <a16:creationId xmlns:a16="http://schemas.microsoft.com/office/drawing/2014/main" id="{13B7C5D1-6C5B-4F90-8F1F-324789537E8C}"/>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5" name="ïšḻïḓé">
              <a:extLst>
                <a:ext uri="{FF2B5EF4-FFF2-40B4-BE49-F238E27FC236}">
                  <a16:creationId xmlns:a16="http://schemas.microsoft.com/office/drawing/2014/main" id="{E8B3FA8C-8907-4D46-8D6D-FD6969BDFE40}"/>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6" name="ïşḻíḍè">
              <a:extLst>
                <a:ext uri="{FF2B5EF4-FFF2-40B4-BE49-F238E27FC236}">
                  <a16:creationId xmlns:a16="http://schemas.microsoft.com/office/drawing/2014/main" id="{311A32E6-6B68-45C4-9812-1C1C83A9802D}"/>
                </a:ext>
              </a:extLst>
            </p:cNvPr>
            <p:cNvSpPr/>
            <p:nvPr/>
          </p:nvSpPr>
          <p:spPr bwMode="auto">
            <a:xfrm>
              <a:off x="5944915" y="3606985"/>
              <a:ext cx="222799" cy="144819"/>
            </a:xfrm>
            <a:custGeom>
              <a:avLst/>
              <a:gdLst>
                <a:gd name="T0" fmla="*/ 160 w 160"/>
                <a:gd name="T1" fmla="*/ 0 h 104"/>
                <a:gd name="T2" fmla="*/ 160 w 160"/>
                <a:gd name="T3" fmla="*/ 81 h 104"/>
                <a:gd name="T4" fmla="*/ 72 w 160"/>
                <a:gd name="T5" fmla="*/ 104 h 104"/>
                <a:gd name="T6" fmla="*/ 0 w 160"/>
                <a:gd name="T7" fmla="*/ 75 h 104"/>
                <a:gd name="T8" fmla="*/ 16 w 160"/>
                <a:gd name="T9" fmla="*/ 0 h 104"/>
                <a:gd name="T10" fmla="*/ 160 w 160"/>
                <a:gd name="T11" fmla="*/ 0 h 104"/>
              </a:gdLst>
              <a:ahLst/>
              <a:cxnLst>
                <a:cxn ang="0">
                  <a:pos x="T0" y="T1"/>
                </a:cxn>
                <a:cxn ang="0">
                  <a:pos x="T2" y="T3"/>
                </a:cxn>
                <a:cxn ang="0">
                  <a:pos x="T4" y="T5"/>
                </a:cxn>
                <a:cxn ang="0">
                  <a:pos x="T6" y="T7"/>
                </a:cxn>
                <a:cxn ang="0">
                  <a:pos x="T8" y="T9"/>
                </a:cxn>
                <a:cxn ang="0">
                  <a:pos x="T10" y="T11"/>
                </a:cxn>
              </a:cxnLst>
              <a:rect l="0" t="0" r="r" b="b"/>
              <a:pathLst>
                <a:path w="160" h="104">
                  <a:moveTo>
                    <a:pt x="160" y="0"/>
                  </a:moveTo>
                  <a:lnTo>
                    <a:pt x="160" y="81"/>
                  </a:lnTo>
                  <a:lnTo>
                    <a:pt x="72" y="104"/>
                  </a:lnTo>
                  <a:lnTo>
                    <a:pt x="0" y="75"/>
                  </a:lnTo>
                  <a:lnTo>
                    <a:pt x="16" y="0"/>
                  </a:lnTo>
                  <a:lnTo>
                    <a:pt x="160" y="0"/>
                  </a:lnTo>
                  <a:close/>
                </a:path>
              </a:pathLst>
            </a:custGeom>
            <a:solidFill>
              <a:srgbClr val="E5AF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7" name="ïSḻîḋê">
              <a:extLst>
                <a:ext uri="{FF2B5EF4-FFF2-40B4-BE49-F238E27FC236}">
                  <a16:creationId xmlns:a16="http://schemas.microsoft.com/office/drawing/2014/main" id="{E5A86EF1-1C58-46A4-A933-386D0E70C191}"/>
                </a:ext>
              </a:extLst>
            </p:cNvPr>
            <p:cNvSpPr/>
            <p:nvPr/>
          </p:nvSpPr>
          <p:spPr bwMode="auto">
            <a:xfrm>
              <a:off x="5919850" y="3239366"/>
              <a:ext cx="327236" cy="430281"/>
            </a:xfrm>
            <a:custGeom>
              <a:avLst/>
              <a:gdLst>
                <a:gd name="T0" fmla="*/ 8 w 104"/>
                <a:gd name="T1" fmla="*/ 86 h 137"/>
                <a:gd name="T2" fmla="*/ 48 w 104"/>
                <a:gd name="T3" fmla="*/ 137 h 137"/>
                <a:gd name="T4" fmla="*/ 103 w 104"/>
                <a:gd name="T5" fmla="*/ 60 h 137"/>
                <a:gd name="T6" fmla="*/ 8 w 104"/>
                <a:gd name="T7" fmla="*/ 86 h 137"/>
              </a:gdLst>
              <a:ahLst/>
              <a:cxnLst>
                <a:cxn ang="0">
                  <a:pos x="T0" y="T1"/>
                </a:cxn>
                <a:cxn ang="0">
                  <a:pos x="T2" y="T3"/>
                </a:cxn>
                <a:cxn ang="0">
                  <a:pos x="T4" y="T5"/>
                </a:cxn>
                <a:cxn ang="0">
                  <a:pos x="T6" y="T7"/>
                </a:cxn>
              </a:cxnLst>
              <a:rect l="0" t="0" r="r" b="b"/>
              <a:pathLst>
                <a:path w="104" h="137">
                  <a:moveTo>
                    <a:pt x="8" y="86"/>
                  </a:moveTo>
                  <a:cubicBezTo>
                    <a:pt x="8" y="86"/>
                    <a:pt x="15" y="117"/>
                    <a:pt x="48" y="137"/>
                  </a:cubicBezTo>
                  <a:cubicBezTo>
                    <a:pt x="48" y="137"/>
                    <a:pt x="101" y="120"/>
                    <a:pt x="103" y="60"/>
                  </a:cubicBezTo>
                  <a:cubicBezTo>
                    <a:pt x="104" y="0"/>
                    <a:pt x="0" y="16"/>
                    <a:pt x="8" y="8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8" name="îṩlïḑé">
              <a:extLst>
                <a:ext uri="{FF2B5EF4-FFF2-40B4-BE49-F238E27FC236}">
                  <a16:creationId xmlns:a16="http://schemas.microsoft.com/office/drawing/2014/main" id="{6608BB64-668E-4300-A50C-F4EEB7146852}"/>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9" name="iṣḷiḍê">
              <a:extLst>
                <a:ext uri="{FF2B5EF4-FFF2-40B4-BE49-F238E27FC236}">
                  <a16:creationId xmlns:a16="http://schemas.microsoft.com/office/drawing/2014/main" id="{6E825E36-DD59-4EEF-951C-6DDC44528292}"/>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0" name="íSľiḍe">
              <a:extLst>
                <a:ext uri="{FF2B5EF4-FFF2-40B4-BE49-F238E27FC236}">
                  <a16:creationId xmlns:a16="http://schemas.microsoft.com/office/drawing/2014/main" id="{A8018CD0-67E4-441C-9593-52F072C7CC91}"/>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1" name="îṩļíďê">
              <a:extLst>
                <a:ext uri="{FF2B5EF4-FFF2-40B4-BE49-F238E27FC236}">
                  <a16:creationId xmlns:a16="http://schemas.microsoft.com/office/drawing/2014/main" id="{C6D088CF-B361-4C16-92D8-D622BC4A2329}"/>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2" name="ïsļîḋe">
              <a:extLst>
                <a:ext uri="{FF2B5EF4-FFF2-40B4-BE49-F238E27FC236}">
                  <a16:creationId xmlns:a16="http://schemas.microsoft.com/office/drawing/2014/main" id="{939D5988-199A-42F5-9740-06FB99D3C249}"/>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3" name="íṩḻíḓé">
              <a:extLst>
                <a:ext uri="{FF2B5EF4-FFF2-40B4-BE49-F238E27FC236}">
                  <a16:creationId xmlns:a16="http://schemas.microsoft.com/office/drawing/2014/main" id="{821AF44B-8C42-4170-853C-D46C1F47D188}"/>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4" name="ï$líḓe">
              <a:extLst>
                <a:ext uri="{FF2B5EF4-FFF2-40B4-BE49-F238E27FC236}">
                  <a16:creationId xmlns:a16="http://schemas.microsoft.com/office/drawing/2014/main" id="{6DA4DA14-F617-4DE3-B4D4-94B3090C25E5}"/>
                </a:ext>
              </a:extLst>
            </p:cNvPr>
            <p:cNvSpPr/>
            <p:nvPr/>
          </p:nvSpPr>
          <p:spPr bwMode="auto">
            <a:xfrm>
              <a:off x="5612109" y="4555274"/>
              <a:ext cx="630800" cy="1207293"/>
            </a:xfrm>
            <a:custGeom>
              <a:avLst/>
              <a:gdLst>
                <a:gd name="T0" fmla="*/ 133 w 453"/>
                <a:gd name="T1" fmla="*/ 0 h 867"/>
                <a:gd name="T2" fmla="*/ 0 w 453"/>
                <a:gd name="T3" fmla="*/ 867 h 867"/>
                <a:gd name="T4" fmla="*/ 68 w 453"/>
                <a:gd name="T5" fmla="*/ 867 h 867"/>
                <a:gd name="T6" fmla="*/ 241 w 453"/>
                <a:gd name="T7" fmla="*/ 208 h 867"/>
                <a:gd name="T8" fmla="*/ 271 w 453"/>
                <a:gd name="T9" fmla="*/ 208 h 867"/>
                <a:gd name="T10" fmla="*/ 386 w 453"/>
                <a:gd name="T11" fmla="*/ 867 h 867"/>
                <a:gd name="T12" fmla="*/ 453 w 453"/>
                <a:gd name="T13" fmla="*/ 867 h 867"/>
                <a:gd name="T14" fmla="*/ 397 w 453"/>
                <a:gd name="T15" fmla="*/ 3 h 867"/>
                <a:gd name="T16" fmla="*/ 133 w 453"/>
                <a:gd name="T17" fmla="*/ 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867">
                  <a:moveTo>
                    <a:pt x="133" y="0"/>
                  </a:moveTo>
                  <a:lnTo>
                    <a:pt x="0" y="867"/>
                  </a:lnTo>
                  <a:lnTo>
                    <a:pt x="68" y="867"/>
                  </a:lnTo>
                  <a:lnTo>
                    <a:pt x="241" y="208"/>
                  </a:lnTo>
                  <a:lnTo>
                    <a:pt x="271" y="208"/>
                  </a:lnTo>
                  <a:lnTo>
                    <a:pt x="386" y="867"/>
                  </a:lnTo>
                  <a:lnTo>
                    <a:pt x="453" y="867"/>
                  </a:lnTo>
                  <a:lnTo>
                    <a:pt x="397" y="3"/>
                  </a:lnTo>
                  <a:lnTo>
                    <a:pt x="1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5" name="ïšļïďè">
              <a:extLst>
                <a:ext uri="{FF2B5EF4-FFF2-40B4-BE49-F238E27FC236}">
                  <a16:creationId xmlns:a16="http://schemas.microsoft.com/office/drawing/2014/main" id="{02F2B20C-B358-45B0-8804-C95F6C4CA900}"/>
                </a:ext>
              </a:extLst>
            </p:cNvPr>
            <p:cNvSpPr/>
            <p:nvPr/>
          </p:nvSpPr>
          <p:spPr bwMode="auto">
            <a:xfrm>
              <a:off x="5439439" y="5762566"/>
              <a:ext cx="267359" cy="162922"/>
            </a:xfrm>
            <a:custGeom>
              <a:avLst/>
              <a:gdLst>
                <a:gd name="T0" fmla="*/ 119 w 192"/>
                <a:gd name="T1" fmla="*/ 0 h 117"/>
                <a:gd name="T2" fmla="*/ 0 w 192"/>
                <a:gd name="T3" fmla="*/ 117 h 117"/>
                <a:gd name="T4" fmla="*/ 192 w 192"/>
                <a:gd name="T5" fmla="*/ 117 h 117"/>
                <a:gd name="T6" fmla="*/ 192 w 192"/>
                <a:gd name="T7" fmla="*/ 0 h 117"/>
                <a:gd name="T8" fmla="*/ 119 w 192"/>
                <a:gd name="T9" fmla="*/ 0 h 117"/>
              </a:gdLst>
              <a:ahLst/>
              <a:cxnLst>
                <a:cxn ang="0">
                  <a:pos x="T0" y="T1"/>
                </a:cxn>
                <a:cxn ang="0">
                  <a:pos x="T2" y="T3"/>
                </a:cxn>
                <a:cxn ang="0">
                  <a:pos x="T4" y="T5"/>
                </a:cxn>
                <a:cxn ang="0">
                  <a:pos x="T6" y="T7"/>
                </a:cxn>
                <a:cxn ang="0">
                  <a:pos x="T8" y="T9"/>
                </a:cxn>
              </a:cxnLst>
              <a:rect l="0" t="0" r="r" b="b"/>
              <a:pathLst>
                <a:path w="192" h="117">
                  <a:moveTo>
                    <a:pt x="119" y="0"/>
                  </a:moveTo>
                  <a:lnTo>
                    <a:pt x="0" y="117"/>
                  </a:lnTo>
                  <a:lnTo>
                    <a:pt x="192" y="117"/>
                  </a:lnTo>
                  <a:lnTo>
                    <a:pt x="192" y="0"/>
                  </a:lnTo>
                  <a:lnTo>
                    <a:pt x="1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6" name="ïŝļïdê">
              <a:extLst>
                <a:ext uri="{FF2B5EF4-FFF2-40B4-BE49-F238E27FC236}">
                  <a16:creationId xmlns:a16="http://schemas.microsoft.com/office/drawing/2014/main" id="{6EAFC3D8-EC80-4167-8F16-0E68B7CF8360}"/>
                </a:ext>
              </a:extLst>
            </p:cNvPr>
            <p:cNvSpPr/>
            <p:nvPr/>
          </p:nvSpPr>
          <p:spPr bwMode="auto">
            <a:xfrm>
              <a:off x="6149612" y="5762566"/>
              <a:ext cx="187987" cy="162922"/>
            </a:xfrm>
            <a:custGeom>
              <a:avLst/>
              <a:gdLst>
                <a:gd name="T0" fmla="*/ 0 w 135"/>
                <a:gd name="T1" fmla="*/ 0 h 117"/>
                <a:gd name="T2" fmla="*/ 16 w 135"/>
                <a:gd name="T3" fmla="*/ 117 h 117"/>
                <a:gd name="T4" fmla="*/ 135 w 135"/>
                <a:gd name="T5" fmla="*/ 117 h 117"/>
                <a:gd name="T6" fmla="*/ 67 w 135"/>
                <a:gd name="T7" fmla="*/ 0 h 117"/>
                <a:gd name="T8" fmla="*/ 0 w 135"/>
                <a:gd name="T9" fmla="*/ 0 h 117"/>
              </a:gdLst>
              <a:ahLst/>
              <a:cxnLst>
                <a:cxn ang="0">
                  <a:pos x="T0" y="T1"/>
                </a:cxn>
                <a:cxn ang="0">
                  <a:pos x="T2" y="T3"/>
                </a:cxn>
                <a:cxn ang="0">
                  <a:pos x="T4" y="T5"/>
                </a:cxn>
                <a:cxn ang="0">
                  <a:pos x="T6" y="T7"/>
                </a:cxn>
                <a:cxn ang="0">
                  <a:pos x="T8" y="T9"/>
                </a:cxn>
              </a:cxnLst>
              <a:rect l="0" t="0" r="r" b="b"/>
              <a:pathLst>
                <a:path w="135" h="117">
                  <a:moveTo>
                    <a:pt x="0" y="0"/>
                  </a:moveTo>
                  <a:lnTo>
                    <a:pt x="16" y="117"/>
                  </a:lnTo>
                  <a:lnTo>
                    <a:pt x="135" y="117"/>
                  </a:lnTo>
                  <a:lnTo>
                    <a:pt x="6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7" name="í$ļiďè">
              <a:extLst>
                <a:ext uri="{FF2B5EF4-FFF2-40B4-BE49-F238E27FC236}">
                  <a16:creationId xmlns:a16="http://schemas.microsoft.com/office/drawing/2014/main" id="{A0E1D9D9-2F20-40D4-BD93-2961B07C0747}"/>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8" name="iṡlîḑê">
              <a:extLst>
                <a:ext uri="{FF2B5EF4-FFF2-40B4-BE49-F238E27FC236}">
                  <a16:creationId xmlns:a16="http://schemas.microsoft.com/office/drawing/2014/main" id="{E45450AD-9B92-4763-9010-9FD085A096EF}"/>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9" name="islîḋè">
              <a:extLst>
                <a:ext uri="{FF2B5EF4-FFF2-40B4-BE49-F238E27FC236}">
                  <a16:creationId xmlns:a16="http://schemas.microsoft.com/office/drawing/2014/main" id="{4487A52B-2089-44F7-A145-A557212B8DF9}"/>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close/>
                </a:path>
              </a:pathLst>
            </a:custGeom>
            <a:solidFill>
              <a:srgbClr val="EF4A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0" name="ïsļíḍe">
              <a:extLst>
                <a:ext uri="{FF2B5EF4-FFF2-40B4-BE49-F238E27FC236}">
                  <a16:creationId xmlns:a16="http://schemas.microsoft.com/office/drawing/2014/main" id="{EE5FA768-B8F4-4F23-B60E-F55E9974F090}"/>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1" name="íSliḓé">
              <a:extLst>
                <a:ext uri="{FF2B5EF4-FFF2-40B4-BE49-F238E27FC236}">
                  <a16:creationId xmlns:a16="http://schemas.microsoft.com/office/drawing/2014/main" id="{B170FD94-CC07-4ABD-9AA4-0A0B7F5A305E}"/>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close/>
                </a:path>
              </a:pathLst>
            </a:custGeom>
            <a:gradFill>
              <a:gsLst>
                <a:gs pos="0">
                  <a:srgbClr val="FF3302"/>
                </a:gs>
                <a:gs pos="100000">
                  <a:srgbClr val="CB08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2" name="îṣlïdé">
              <a:extLst>
                <a:ext uri="{FF2B5EF4-FFF2-40B4-BE49-F238E27FC236}">
                  <a16:creationId xmlns:a16="http://schemas.microsoft.com/office/drawing/2014/main" id="{272D9875-A43A-4F4E-A79A-2B995BD86284}"/>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3" name="iṧlïḍè">
              <a:extLst>
                <a:ext uri="{FF2B5EF4-FFF2-40B4-BE49-F238E27FC236}">
                  <a16:creationId xmlns:a16="http://schemas.microsoft.com/office/drawing/2014/main" id="{875E5B7C-4DA9-45BA-A013-1EB594FF5888}"/>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close/>
                </a:path>
              </a:pathLst>
            </a:custGeom>
            <a:solidFill>
              <a:srgbClr val="C700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dirty="0">
                <a:solidFill>
                  <a:srgbClr val="000000"/>
                </a:solidFill>
                <a:latin typeface="Arial"/>
                <a:ea typeface="微软雅黑"/>
              </a:endParaRPr>
            </a:p>
          </p:txBody>
        </p:sp>
        <p:sp>
          <p:nvSpPr>
            <p:cNvPr id="144" name="ïṡľîḓê">
              <a:extLst>
                <a:ext uri="{FF2B5EF4-FFF2-40B4-BE49-F238E27FC236}">
                  <a16:creationId xmlns:a16="http://schemas.microsoft.com/office/drawing/2014/main" id="{7D74704C-85A9-4A16-95C9-A38DB166A1B0}"/>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5" name="iśľíde">
              <a:extLst>
                <a:ext uri="{FF2B5EF4-FFF2-40B4-BE49-F238E27FC236}">
                  <a16:creationId xmlns:a16="http://schemas.microsoft.com/office/drawing/2014/main" id="{254D7456-2EC6-46D5-B53A-54B0D7EE4077}"/>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close/>
                </a:path>
              </a:pathLst>
            </a:custGeom>
            <a:solidFill>
              <a:srgbClr val="C700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6" name="išḷíďê">
              <a:extLst>
                <a:ext uri="{FF2B5EF4-FFF2-40B4-BE49-F238E27FC236}">
                  <a16:creationId xmlns:a16="http://schemas.microsoft.com/office/drawing/2014/main" id="{2B0E4E33-6BB1-406C-B525-013793E713DE}"/>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7" name="işḷîďê">
              <a:extLst>
                <a:ext uri="{FF2B5EF4-FFF2-40B4-BE49-F238E27FC236}">
                  <a16:creationId xmlns:a16="http://schemas.microsoft.com/office/drawing/2014/main" id="{7D5EE6D7-2513-491B-8B87-69676F3A10FC}"/>
                </a:ext>
              </a:extLst>
            </p:cNvPr>
            <p:cNvSpPr/>
            <p:nvPr/>
          </p:nvSpPr>
          <p:spPr bwMode="auto">
            <a:xfrm>
              <a:off x="7905547" y="5124804"/>
              <a:ext cx="382936" cy="537503"/>
            </a:xfrm>
            <a:custGeom>
              <a:avLst/>
              <a:gdLst>
                <a:gd name="T0" fmla="*/ 34 w 122"/>
                <a:gd name="T1" fmla="*/ 91 h 171"/>
                <a:gd name="T2" fmla="*/ 107 w 122"/>
                <a:gd name="T3" fmla="*/ 171 h 171"/>
                <a:gd name="T4" fmla="*/ 122 w 122"/>
                <a:gd name="T5" fmla="*/ 154 h 171"/>
                <a:gd name="T6" fmla="*/ 82 w 122"/>
                <a:gd name="T7" fmla="*/ 95 h 171"/>
                <a:gd name="T8" fmla="*/ 22 w 122"/>
                <a:gd name="T9" fmla="*/ 10 h 171"/>
                <a:gd name="T10" fmla="*/ 12 w 122"/>
                <a:gd name="T11" fmla="*/ 36 h 171"/>
                <a:gd name="T12" fmla="*/ 34 w 122"/>
                <a:gd name="T13" fmla="*/ 91 h 171"/>
              </a:gdLst>
              <a:ahLst/>
              <a:cxnLst>
                <a:cxn ang="0">
                  <a:pos x="T0" y="T1"/>
                </a:cxn>
                <a:cxn ang="0">
                  <a:pos x="T2" y="T3"/>
                </a:cxn>
                <a:cxn ang="0">
                  <a:pos x="T4" y="T5"/>
                </a:cxn>
                <a:cxn ang="0">
                  <a:pos x="T6" y="T7"/>
                </a:cxn>
                <a:cxn ang="0">
                  <a:pos x="T8" y="T9"/>
                </a:cxn>
                <a:cxn ang="0">
                  <a:pos x="T10" y="T11"/>
                </a:cxn>
                <a:cxn ang="0">
                  <a:pos x="T12" y="T13"/>
                </a:cxn>
              </a:cxnLst>
              <a:rect l="0" t="0" r="r" b="b"/>
              <a:pathLst>
                <a:path w="122" h="171">
                  <a:moveTo>
                    <a:pt x="34" y="91"/>
                  </a:moveTo>
                  <a:cubicBezTo>
                    <a:pt x="107" y="171"/>
                    <a:pt x="107" y="171"/>
                    <a:pt x="107" y="171"/>
                  </a:cubicBezTo>
                  <a:cubicBezTo>
                    <a:pt x="122" y="154"/>
                    <a:pt x="122" y="154"/>
                    <a:pt x="122" y="154"/>
                  </a:cubicBezTo>
                  <a:cubicBezTo>
                    <a:pt x="122" y="154"/>
                    <a:pt x="95" y="123"/>
                    <a:pt x="82" y="95"/>
                  </a:cubicBezTo>
                  <a:cubicBezTo>
                    <a:pt x="68" y="67"/>
                    <a:pt x="44" y="20"/>
                    <a:pt x="22" y="10"/>
                  </a:cubicBezTo>
                  <a:cubicBezTo>
                    <a:pt x="0" y="0"/>
                    <a:pt x="12" y="36"/>
                    <a:pt x="12" y="36"/>
                  </a:cubicBezTo>
                  <a:cubicBezTo>
                    <a:pt x="34" y="91"/>
                    <a:pt x="34" y="91"/>
                    <a:pt x="34" y="91"/>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8" name="îS1îḑè">
              <a:extLst>
                <a:ext uri="{FF2B5EF4-FFF2-40B4-BE49-F238E27FC236}">
                  <a16:creationId xmlns:a16="http://schemas.microsoft.com/office/drawing/2014/main" id="{49AF7659-D0AF-441D-A46D-5C29E41D9450}"/>
                </a:ext>
              </a:extLst>
            </p:cNvPr>
            <p:cNvSpPr/>
            <p:nvPr/>
          </p:nvSpPr>
          <p:spPr bwMode="auto">
            <a:xfrm>
              <a:off x="7830352" y="4487041"/>
              <a:ext cx="395468" cy="1243498"/>
            </a:xfrm>
            <a:custGeom>
              <a:avLst/>
              <a:gdLst>
                <a:gd name="T0" fmla="*/ 100 w 126"/>
                <a:gd name="T1" fmla="*/ 0 h 396"/>
                <a:gd name="T2" fmla="*/ 99 w 126"/>
                <a:gd name="T3" fmla="*/ 103 h 396"/>
                <a:gd name="T4" fmla="*/ 42 w 126"/>
                <a:gd name="T5" fmla="*/ 190 h 396"/>
                <a:gd name="T6" fmla="*/ 69 w 126"/>
                <a:gd name="T7" fmla="*/ 290 h 396"/>
                <a:gd name="T8" fmla="*/ 83 w 126"/>
                <a:gd name="T9" fmla="*/ 396 h 396"/>
                <a:gd name="T10" fmla="*/ 54 w 126"/>
                <a:gd name="T11" fmla="*/ 394 h 396"/>
                <a:gd name="T12" fmla="*/ 0 w 126"/>
                <a:gd name="T13" fmla="*/ 192 h 396"/>
                <a:gd name="T14" fmla="*/ 20 w 126"/>
                <a:gd name="T15" fmla="*/ 0 h 396"/>
                <a:gd name="T16" fmla="*/ 100 w 126"/>
                <a:gd name="T17"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396">
                  <a:moveTo>
                    <a:pt x="100" y="0"/>
                  </a:moveTo>
                  <a:cubicBezTo>
                    <a:pt x="100" y="0"/>
                    <a:pt x="126" y="40"/>
                    <a:pt x="99" y="103"/>
                  </a:cubicBezTo>
                  <a:cubicBezTo>
                    <a:pt x="73" y="165"/>
                    <a:pt x="42" y="190"/>
                    <a:pt x="42" y="190"/>
                  </a:cubicBezTo>
                  <a:cubicBezTo>
                    <a:pt x="42" y="190"/>
                    <a:pt x="72" y="227"/>
                    <a:pt x="69" y="290"/>
                  </a:cubicBezTo>
                  <a:cubicBezTo>
                    <a:pt x="66" y="345"/>
                    <a:pt x="83" y="396"/>
                    <a:pt x="83" y="396"/>
                  </a:cubicBezTo>
                  <a:cubicBezTo>
                    <a:pt x="54" y="394"/>
                    <a:pt x="54" y="394"/>
                    <a:pt x="54" y="394"/>
                  </a:cubicBezTo>
                  <a:cubicBezTo>
                    <a:pt x="0" y="192"/>
                    <a:pt x="0" y="192"/>
                    <a:pt x="0" y="192"/>
                  </a:cubicBezTo>
                  <a:cubicBezTo>
                    <a:pt x="20" y="0"/>
                    <a:pt x="20" y="0"/>
                    <a:pt x="20" y="0"/>
                  </a:cubicBezTo>
                  <a:cubicBezTo>
                    <a:pt x="100" y="0"/>
                    <a:pt x="100" y="0"/>
                    <a:pt x="100"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9" name="ïšḷíḑe">
              <a:extLst>
                <a:ext uri="{FF2B5EF4-FFF2-40B4-BE49-F238E27FC236}">
                  <a16:creationId xmlns:a16="http://schemas.microsoft.com/office/drawing/2014/main" id="{C38E5107-86E4-4619-9B4F-0A2CC533DE6D}"/>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0" name="îŝlíďè">
              <a:extLst>
                <a:ext uri="{FF2B5EF4-FFF2-40B4-BE49-F238E27FC236}">
                  <a16:creationId xmlns:a16="http://schemas.microsoft.com/office/drawing/2014/main" id="{23932189-5801-4DC1-BA2D-B8DCDB081E0A}"/>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1" name="iṡļiḓe">
              <a:extLst>
                <a:ext uri="{FF2B5EF4-FFF2-40B4-BE49-F238E27FC236}">
                  <a16:creationId xmlns:a16="http://schemas.microsoft.com/office/drawing/2014/main" id="{D85877AA-E009-4398-82CF-920FD23362E9}"/>
                </a:ext>
              </a:extLst>
            </p:cNvPr>
            <p:cNvSpPr/>
            <p:nvPr/>
          </p:nvSpPr>
          <p:spPr bwMode="auto">
            <a:xfrm>
              <a:off x="8228606" y="3317346"/>
              <a:ext cx="242294" cy="414963"/>
            </a:xfrm>
            <a:custGeom>
              <a:avLst/>
              <a:gdLst>
                <a:gd name="T0" fmla="*/ 35 w 77"/>
                <a:gd name="T1" fmla="*/ 14 h 132"/>
                <a:gd name="T2" fmla="*/ 62 w 77"/>
                <a:gd name="T3" fmla="*/ 12 h 132"/>
                <a:gd name="T4" fmla="*/ 54 w 77"/>
                <a:gd name="T5" fmla="*/ 83 h 132"/>
                <a:gd name="T6" fmla="*/ 46 w 77"/>
                <a:gd name="T7" fmla="*/ 132 h 132"/>
                <a:gd name="T8" fmla="*/ 9 w 77"/>
                <a:gd name="T9" fmla="*/ 71 h 132"/>
                <a:gd name="T10" fmla="*/ 35 w 77"/>
                <a:gd name="T11" fmla="*/ 14 h 132"/>
              </a:gdLst>
              <a:ahLst/>
              <a:cxnLst>
                <a:cxn ang="0">
                  <a:pos x="T0" y="T1"/>
                </a:cxn>
                <a:cxn ang="0">
                  <a:pos x="T2" y="T3"/>
                </a:cxn>
                <a:cxn ang="0">
                  <a:pos x="T4" y="T5"/>
                </a:cxn>
                <a:cxn ang="0">
                  <a:pos x="T6" y="T7"/>
                </a:cxn>
                <a:cxn ang="0">
                  <a:pos x="T8" y="T9"/>
                </a:cxn>
                <a:cxn ang="0">
                  <a:pos x="T10" y="T11"/>
                </a:cxn>
              </a:cxnLst>
              <a:rect l="0" t="0" r="r" b="b"/>
              <a:pathLst>
                <a:path w="77" h="132">
                  <a:moveTo>
                    <a:pt x="35" y="14"/>
                  </a:moveTo>
                  <a:cubicBezTo>
                    <a:pt x="35" y="14"/>
                    <a:pt x="47" y="0"/>
                    <a:pt x="62" y="12"/>
                  </a:cubicBezTo>
                  <a:cubicBezTo>
                    <a:pt x="77" y="24"/>
                    <a:pt x="74" y="64"/>
                    <a:pt x="54" y="83"/>
                  </a:cubicBezTo>
                  <a:cubicBezTo>
                    <a:pt x="34" y="101"/>
                    <a:pt x="37" y="124"/>
                    <a:pt x="46" y="132"/>
                  </a:cubicBezTo>
                  <a:cubicBezTo>
                    <a:pt x="46" y="132"/>
                    <a:pt x="0" y="117"/>
                    <a:pt x="9" y="71"/>
                  </a:cubicBezTo>
                  <a:cubicBezTo>
                    <a:pt x="18" y="25"/>
                    <a:pt x="35" y="14"/>
                    <a:pt x="35" y="14"/>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2" name="ïṣḻîḓé">
              <a:extLst>
                <a:ext uri="{FF2B5EF4-FFF2-40B4-BE49-F238E27FC236}">
                  <a16:creationId xmlns:a16="http://schemas.microsoft.com/office/drawing/2014/main" id="{4E5844C5-EDB6-47B8-BFCC-4A60E6E591B6}"/>
                </a:ext>
              </a:extLst>
            </p:cNvPr>
            <p:cNvSpPr/>
            <p:nvPr/>
          </p:nvSpPr>
          <p:spPr bwMode="auto">
            <a:xfrm>
              <a:off x="7983527" y="3524828"/>
              <a:ext cx="167099" cy="245079"/>
            </a:xfrm>
            <a:custGeom>
              <a:avLst/>
              <a:gdLst>
                <a:gd name="T0" fmla="*/ 0 w 53"/>
                <a:gd name="T1" fmla="*/ 41 h 78"/>
                <a:gd name="T2" fmla="*/ 0 w 53"/>
                <a:gd name="T3" fmla="*/ 74 h 78"/>
                <a:gd name="T4" fmla="*/ 53 w 53"/>
                <a:gd name="T5" fmla="*/ 78 h 78"/>
                <a:gd name="T6" fmla="*/ 51 w 53"/>
                <a:gd name="T7" fmla="*/ 32 h 78"/>
                <a:gd name="T8" fmla="*/ 46 w 53"/>
                <a:gd name="T9" fmla="*/ 0 h 78"/>
                <a:gd name="T10" fmla="*/ 18 w 53"/>
                <a:gd name="T11" fmla="*/ 4 h 78"/>
                <a:gd name="T12" fmla="*/ 0 w 53"/>
                <a:gd name="T13" fmla="*/ 41 h 78"/>
              </a:gdLst>
              <a:ahLst/>
              <a:cxnLst>
                <a:cxn ang="0">
                  <a:pos x="T0" y="T1"/>
                </a:cxn>
                <a:cxn ang="0">
                  <a:pos x="T2" y="T3"/>
                </a:cxn>
                <a:cxn ang="0">
                  <a:pos x="T4" y="T5"/>
                </a:cxn>
                <a:cxn ang="0">
                  <a:pos x="T6" y="T7"/>
                </a:cxn>
                <a:cxn ang="0">
                  <a:pos x="T8" y="T9"/>
                </a:cxn>
                <a:cxn ang="0">
                  <a:pos x="T10" y="T11"/>
                </a:cxn>
                <a:cxn ang="0">
                  <a:pos x="T12" y="T13"/>
                </a:cxn>
              </a:cxnLst>
              <a:rect l="0" t="0" r="r" b="b"/>
              <a:pathLst>
                <a:path w="53" h="78">
                  <a:moveTo>
                    <a:pt x="0" y="41"/>
                  </a:moveTo>
                  <a:cubicBezTo>
                    <a:pt x="0" y="41"/>
                    <a:pt x="7" y="54"/>
                    <a:pt x="0" y="74"/>
                  </a:cubicBezTo>
                  <a:cubicBezTo>
                    <a:pt x="53" y="78"/>
                    <a:pt x="53" y="78"/>
                    <a:pt x="53" y="78"/>
                  </a:cubicBezTo>
                  <a:cubicBezTo>
                    <a:pt x="51" y="32"/>
                    <a:pt x="51" y="32"/>
                    <a:pt x="51" y="32"/>
                  </a:cubicBezTo>
                  <a:cubicBezTo>
                    <a:pt x="46" y="0"/>
                    <a:pt x="46" y="0"/>
                    <a:pt x="46" y="0"/>
                  </a:cubicBezTo>
                  <a:cubicBezTo>
                    <a:pt x="18" y="4"/>
                    <a:pt x="18" y="4"/>
                    <a:pt x="18" y="4"/>
                  </a:cubicBezTo>
                  <a:lnTo>
                    <a:pt x="0" y="41"/>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3" name="î$ļíďé">
              <a:extLst>
                <a:ext uri="{FF2B5EF4-FFF2-40B4-BE49-F238E27FC236}">
                  <a16:creationId xmlns:a16="http://schemas.microsoft.com/office/drawing/2014/main" id="{B4F41C9B-A957-43E1-A812-D719908C6513}"/>
                </a:ext>
              </a:extLst>
            </p:cNvPr>
            <p:cNvSpPr/>
            <p:nvPr/>
          </p:nvSpPr>
          <p:spPr bwMode="auto">
            <a:xfrm>
              <a:off x="7952892" y="3136322"/>
              <a:ext cx="423318" cy="495728"/>
            </a:xfrm>
            <a:custGeom>
              <a:avLst/>
              <a:gdLst>
                <a:gd name="T0" fmla="*/ 51 w 135"/>
                <a:gd name="T1" fmla="*/ 115 h 158"/>
                <a:gd name="T2" fmla="*/ 37 w 135"/>
                <a:gd name="T3" fmla="*/ 111 h 158"/>
                <a:gd name="T4" fmla="*/ 30 w 135"/>
                <a:gd name="T5" fmla="*/ 83 h 158"/>
                <a:gd name="T6" fmla="*/ 11 w 135"/>
                <a:gd name="T7" fmla="*/ 47 h 158"/>
                <a:gd name="T8" fmla="*/ 3 w 135"/>
                <a:gd name="T9" fmla="*/ 29 h 158"/>
                <a:gd name="T10" fmla="*/ 22 w 135"/>
                <a:gd name="T11" fmla="*/ 15 h 158"/>
                <a:gd name="T12" fmla="*/ 119 w 135"/>
                <a:gd name="T13" fmla="*/ 55 h 158"/>
                <a:gd name="T14" fmla="*/ 82 w 135"/>
                <a:gd name="T15" fmla="*/ 145 h 158"/>
                <a:gd name="T16" fmla="*/ 62 w 135"/>
                <a:gd name="T17" fmla="*/ 158 h 158"/>
                <a:gd name="T18" fmla="*/ 51 w 135"/>
                <a:gd name="T19" fmla="*/ 1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8">
                  <a:moveTo>
                    <a:pt x="51" y="115"/>
                  </a:moveTo>
                  <a:cubicBezTo>
                    <a:pt x="37" y="111"/>
                    <a:pt x="37" y="111"/>
                    <a:pt x="37" y="111"/>
                  </a:cubicBezTo>
                  <a:cubicBezTo>
                    <a:pt x="30" y="83"/>
                    <a:pt x="30" y="83"/>
                    <a:pt x="30" y="83"/>
                  </a:cubicBezTo>
                  <a:cubicBezTo>
                    <a:pt x="11" y="47"/>
                    <a:pt x="11" y="47"/>
                    <a:pt x="11" y="47"/>
                  </a:cubicBezTo>
                  <a:cubicBezTo>
                    <a:pt x="11" y="47"/>
                    <a:pt x="6" y="46"/>
                    <a:pt x="3" y="29"/>
                  </a:cubicBezTo>
                  <a:cubicBezTo>
                    <a:pt x="0" y="11"/>
                    <a:pt x="22" y="15"/>
                    <a:pt x="22" y="15"/>
                  </a:cubicBezTo>
                  <a:cubicBezTo>
                    <a:pt x="22" y="15"/>
                    <a:pt x="104" y="0"/>
                    <a:pt x="119" y="55"/>
                  </a:cubicBezTo>
                  <a:cubicBezTo>
                    <a:pt x="135" y="117"/>
                    <a:pt x="99" y="137"/>
                    <a:pt x="82" y="145"/>
                  </a:cubicBezTo>
                  <a:cubicBezTo>
                    <a:pt x="62" y="158"/>
                    <a:pt x="62" y="158"/>
                    <a:pt x="62" y="158"/>
                  </a:cubicBezTo>
                  <a:cubicBezTo>
                    <a:pt x="51" y="115"/>
                    <a:pt x="51" y="115"/>
                    <a:pt x="51" y="115"/>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4" name="îṡḷiḋè">
              <a:extLst>
                <a:ext uri="{FF2B5EF4-FFF2-40B4-BE49-F238E27FC236}">
                  <a16:creationId xmlns:a16="http://schemas.microsoft.com/office/drawing/2014/main" id="{E831DD5C-82E4-4A14-9950-E5FD396632CA}"/>
                </a:ext>
              </a:extLst>
            </p:cNvPr>
            <p:cNvSpPr/>
            <p:nvPr/>
          </p:nvSpPr>
          <p:spPr bwMode="auto">
            <a:xfrm>
              <a:off x="7855417" y="3424568"/>
              <a:ext cx="135072" cy="75195"/>
            </a:xfrm>
            <a:custGeom>
              <a:avLst/>
              <a:gdLst>
                <a:gd name="T0" fmla="*/ 0 w 43"/>
                <a:gd name="T1" fmla="*/ 11 h 24"/>
                <a:gd name="T2" fmla="*/ 0 w 43"/>
                <a:gd name="T3" fmla="*/ 19 h 24"/>
                <a:gd name="T4" fmla="*/ 34 w 43"/>
                <a:gd name="T5" fmla="*/ 19 h 24"/>
                <a:gd name="T6" fmla="*/ 34 w 43"/>
                <a:gd name="T7" fmla="*/ 3 h 24"/>
                <a:gd name="T8" fmla="*/ 28 w 43"/>
                <a:gd name="T9" fmla="*/ 0 h 24"/>
                <a:gd name="T10" fmla="*/ 16 w 43"/>
                <a:gd name="T11" fmla="*/ 0 h 24"/>
                <a:gd name="T12" fmla="*/ 0 w 43"/>
                <a:gd name="T13" fmla="*/ 11 h 24"/>
              </a:gdLst>
              <a:ahLst/>
              <a:cxnLst>
                <a:cxn ang="0">
                  <a:pos x="T0" y="T1"/>
                </a:cxn>
                <a:cxn ang="0">
                  <a:pos x="T2" y="T3"/>
                </a:cxn>
                <a:cxn ang="0">
                  <a:pos x="T4" y="T5"/>
                </a:cxn>
                <a:cxn ang="0">
                  <a:pos x="T6" y="T7"/>
                </a:cxn>
                <a:cxn ang="0">
                  <a:pos x="T8" y="T9"/>
                </a:cxn>
                <a:cxn ang="0">
                  <a:pos x="T10" y="T11"/>
                </a:cxn>
                <a:cxn ang="0">
                  <a:pos x="T12" y="T13"/>
                </a:cxn>
              </a:cxnLst>
              <a:rect l="0" t="0" r="r" b="b"/>
              <a:pathLst>
                <a:path w="43" h="24">
                  <a:moveTo>
                    <a:pt x="0" y="11"/>
                  </a:moveTo>
                  <a:cubicBezTo>
                    <a:pt x="0" y="19"/>
                    <a:pt x="0" y="19"/>
                    <a:pt x="0" y="19"/>
                  </a:cubicBezTo>
                  <a:cubicBezTo>
                    <a:pt x="0" y="19"/>
                    <a:pt x="26" y="24"/>
                    <a:pt x="34" y="19"/>
                  </a:cubicBezTo>
                  <a:cubicBezTo>
                    <a:pt x="43" y="14"/>
                    <a:pt x="34" y="3"/>
                    <a:pt x="34" y="3"/>
                  </a:cubicBezTo>
                  <a:cubicBezTo>
                    <a:pt x="28" y="0"/>
                    <a:pt x="28" y="0"/>
                    <a:pt x="28" y="0"/>
                  </a:cubicBezTo>
                  <a:cubicBezTo>
                    <a:pt x="16" y="0"/>
                    <a:pt x="16" y="0"/>
                    <a:pt x="16" y="0"/>
                  </a:cubicBezTo>
                  <a:lnTo>
                    <a:pt x="0" y="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5" name="íşľîḓe">
              <a:extLst>
                <a:ext uri="{FF2B5EF4-FFF2-40B4-BE49-F238E27FC236}">
                  <a16:creationId xmlns:a16="http://schemas.microsoft.com/office/drawing/2014/main" id="{2D443373-A51A-4FCE-AE39-F1283A70416D}"/>
                </a:ext>
              </a:extLst>
            </p:cNvPr>
            <p:cNvSpPr/>
            <p:nvPr/>
          </p:nvSpPr>
          <p:spPr bwMode="auto">
            <a:xfrm>
              <a:off x="7820605" y="3239366"/>
              <a:ext cx="375974" cy="433066"/>
            </a:xfrm>
            <a:custGeom>
              <a:avLst/>
              <a:gdLst>
                <a:gd name="T0" fmla="*/ 58 w 120"/>
                <a:gd name="T1" fmla="*/ 0 h 138"/>
                <a:gd name="T2" fmla="*/ 39 w 120"/>
                <a:gd name="T3" fmla="*/ 24 h 138"/>
                <a:gd name="T4" fmla="*/ 6 w 120"/>
                <a:gd name="T5" fmla="*/ 44 h 138"/>
                <a:gd name="T6" fmla="*/ 10 w 120"/>
                <a:gd name="T7" fmla="*/ 60 h 138"/>
                <a:gd name="T8" fmla="*/ 0 w 120"/>
                <a:gd name="T9" fmla="*/ 68 h 138"/>
                <a:gd name="T10" fmla="*/ 41 w 120"/>
                <a:gd name="T11" fmla="*/ 68 h 138"/>
                <a:gd name="T12" fmla="*/ 10 w 120"/>
                <a:gd name="T13" fmla="*/ 104 h 138"/>
                <a:gd name="T14" fmla="*/ 13 w 120"/>
                <a:gd name="T15" fmla="*/ 113 h 138"/>
                <a:gd name="T16" fmla="*/ 13 w 120"/>
                <a:gd name="T17" fmla="*/ 138 h 138"/>
                <a:gd name="T18" fmla="*/ 82 w 120"/>
                <a:gd name="T19" fmla="*/ 114 h 138"/>
                <a:gd name="T20" fmla="*/ 96 w 120"/>
                <a:gd name="T21" fmla="*/ 98 h 138"/>
                <a:gd name="T22" fmla="*/ 111 w 120"/>
                <a:gd name="T23" fmla="*/ 86 h 138"/>
                <a:gd name="T24" fmla="*/ 99 w 120"/>
                <a:gd name="T25" fmla="*/ 59 h 138"/>
                <a:gd name="T26" fmla="*/ 89 w 120"/>
                <a:gd name="T27" fmla="*/ 73 h 138"/>
                <a:gd name="T28" fmla="*/ 82 w 120"/>
                <a:gd name="T29" fmla="*/ 72 h 138"/>
                <a:gd name="T30" fmla="*/ 84 w 120"/>
                <a:gd name="T31" fmla="*/ 47 h 138"/>
                <a:gd name="T32" fmla="*/ 63 w 120"/>
                <a:gd name="T33" fmla="*/ 20 h 138"/>
                <a:gd name="T34" fmla="*/ 58 w 120"/>
                <a:gd name="T3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38">
                  <a:moveTo>
                    <a:pt x="58" y="0"/>
                  </a:moveTo>
                  <a:cubicBezTo>
                    <a:pt x="39" y="24"/>
                    <a:pt x="39" y="24"/>
                    <a:pt x="39" y="24"/>
                  </a:cubicBezTo>
                  <a:cubicBezTo>
                    <a:pt x="39" y="24"/>
                    <a:pt x="39" y="52"/>
                    <a:pt x="6" y="44"/>
                  </a:cubicBezTo>
                  <a:cubicBezTo>
                    <a:pt x="10" y="60"/>
                    <a:pt x="10" y="60"/>
                    <a:pt x="10" y="60"/>
                  </a:cubicBezTo>
                  <a:cubicBezTo>
                    <a:pt x="0" y="68"/>
                    <a:pt x="0" y="68"/>
                    <a:pt x="0" y="68"/>
                  </a:cubicBezTo>
                  <a:cubicBezTo>
                    <a:pt x="0" y="68"/>
                    <a:pt x="11" y="74"/>
                    <a:pt x="41" y="68"/>
                  </a:cubicBezTo>
                  <a:cubicBezTo>
                    <a:pt x="41" y="68"/>
                    <a:pt x="46" y="104"/>
                    <a:pt x="10" y="104"/>
                  </a:cubicBezTo>
                  <a:cubicBezTo>
                    <a:pt x="13" y="113"/>
                    <a:pt x="13" y="113"/>
                    <a:pt x="13" y="113"/>
                  </a:cubicBezTo>
                  <a:cubicBezTo>
                    <a:pt x="13" y="138"/>
                    <a:pt x="13" y="138"/>
                    <a:pt x="13" y="138"/>
                  </a:cubicBezTo>
                  <a:cubicBezTo>
                    <a:pt x="13" y="138"/>
                    <a:pt x="66" y="136"/>
                    <a:pt x="82" y="114"/>
                  </a:cubicBezTo>
                  <a:cubicBezTo>
                    <a:pt x="84" y="111"/>
                    <a:pt x="96" y="98"/>
                    <a:pt x="96" y="98"/>
                  </a:cubicBezTo>
                  <a:cubicBezTo>
                    <a:pt x="96" y="98"/>
                    <a:pt x="102" y="101"/>
                    <a:pt x="111" y="86"/>
                  </a:cubicBezTo>
                  <a:cubicBezTo>
                    <a:pt x="120" y="71"/>
                    <a:pt x="110" y="56"/>
                    <a:pt x="99" y="59"/>
                  </a:cubicBezTo>
                  <a:cubicBezTo>
                    <a:pt x="88" y="62"/>
                    <a:pt x="89" y="73"/>
                    <a:pt x="89" y="73"/>
                  </a:cubicBezTo>
                  <a:cubicBezTo>
                    <a:pt x="82" y="72"/>
                    <a:pt x="82" y="72"/>
                    <a:pt x="82" y="72"/>
                  </a:cubicBezTo>
                  <a:cubicBezTo>
                    <a:pt x="84" y="47"/>
                    <a:pt x="84" y="47"/>
                    <a:pt x="84" y="47"/>
                  </a:cubicBezTo>
                  <a:cubicBezTo>
                    <a:pt x="84" y="47"/>
                    <a:pt x="75" y="42"/>
                    <a:pt x="63" y="20"/>
                  </a:cubicBezTo>
                  <a:cubicBezTo>
                    <a:pt x="59" y="13"/>
                    <a:pt x="58" y="0"/>
                    <a:pt x="58" y="0"/>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6" name="îṣḻiḑè">
              <a:extLst>
                <a:ext uri="{FF2B5EF4-FFF2-40B4-BE49-F238E27FC236}">
                  <a16:creationId xmlns:a16="http://schemas.microsoft.com/office/drawing/2014/main" id="{362AB06F-F023-4E01-A3C4-3C369ACF3F00}"/>
                </a:ext>
              </a:extLst>
            </p:cNvPr>
            <p:cNvSpPr/>
            <p:nvPr/>
          </p:nvSpPr>
          <p:spPr bwMode="auto">
            <a:xfrm>
              <a:off x="7965424" y="3334056"/>
              <a:ext cx="37597" cy="52915"/>
            </a:xfrm>
            <a:custGeom>
              <a:avLst/>
              <a:gdLst>
                <a:gd name="T0" fmla="*/ 11 w 12"/>
                <a:gd name="T1" fmla="*/ 11 h 17"/>
                <a:gd name="T2" fmla="*/ 3 w 12"/>
                <a:gd name="T3" fmla="*/ 16 h 17"/>
                <a:gd name="T4" fmla="*/ 2 w 12"/>
                <a:gd name="T5" fmla="*/ 7 h 17"/>
                <a:gd name="T6" fmla="*/ 10 w 12"/>
                <a:gd name="T7" fmla="*/ 1 h 17"/>
                <a:gd name="T8" fmla="*/ 11 w 12"/>
                <a:gd name="T9" fmla="*/ 11 h 17"/>
              </a:gdLst>
              <a:ahLst/>
              <a:cxnLst>
                <a:cxn ang="0">
                  <a:pos x="T0" y="T1"/>
                </a:cxn>
                <a:cxn ang="0">
                  <a:pos x="T2" y="T3"/>
                </a:cxn>
                <a:cxn ang="0">
                  <a:pos x="T4" y="T5"/>
                </a:cxn>
                <a:cxn ang="0">
                  <a:pos x="T6" y="T7"/>
                </a:cxn>
                <a:cxn ang="0">
                  <a:pos x="T8" y="T9"/>
                </a:cxn>
              </a:cxnLst>
              <a:rect l="0" t="0" r="r" b="b"/>
              <a:pathLst>
                <a:path w="12" h="17">
                  <a:moveTo>
                    <a:pt x="11" y="11"/>
                  </a:moveTo>
                  <a:cubicBezTo>
                    <a:pt x="9" y="14"/>
                    <a:pt x="5" y="17"/>
                    <a:pt x="3" y="16"/>
                  </a:cubicBezTo>
                  <a:cubicBezTo>
                    <a:pt x="1" y="15"/>
                    <a:pt x="0" y="11"/>
                    <a:pt x="2" y="7"/>
                  </a:cubicBezTo>
                  <a:cubicBezTo>
                    <a:pt x="4" y="3"/>
                    <a:pt x="7" y="0"/>
                    <a:pt x="10" y="1"/>
                  </a:cubicBezTo>
                  <a:cubicBezTo>
                    <a:pt x="12" y="2"/>
                    <a:pt x="12" y="7"/>
                    <a:pt x="11" y="11"/>
                  </a:cubicBezTo>
                  <a:close/>
                </a:path>
              </a:pathLst>
            </a:custGeom>
            <a:solidFill>
              <a:srgbClr val="7746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7" name="îṩḻide">
              <a:extLst>
                <a:ext uri="{FF2B5EF4-FFF2-40B4-BE49-F238E27FC236}">
                  <a16:creationId xmlns:a16="http://schemas.microsoft.com/office/drawing/2014/main" id="{243EA8B3-D045-4CB0-B617-AEA5CB44D635}"/>
                </a:ext>
              </a:extLst>
            </p:cNvPr>
            <p:cNvSpPr/>
            <p:nvPr/>
          </p:nvSpPr>
          <p:spPr bwMode="auto">
            <a:xfrm rot="20640000">
              <a:off x="3697916" y="2294076"/>
              <a:ext cx="4706479"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0000" tIns="62400" rIns="120000" bIns="62400" anchor="ctr" anchorCtr="0" compatLnSpc="1">
              <a:prstTxWarp prst="textNoShape">
                <a:avLst/>
              </a:prstTxWarp>
              <a:noAutofit/>
            </a:bodyPr>
            <a:lstStyle/>
            <a:p>
              <a:pPr defTabSz="1219170" eaLnBrk="0" fontAlgn="base" hangingPunct="0">
                <a:spcBef>
                  <a:spcPct val="0"/>
                </a:spcBef>
                <a:spcAft>
                  <a:spcPct val="0"/>
                </a:spcAft>
                <a:defRPr/>
              </a:pPr>
              <a:r>
                <a:rPr lang="zh-CN" altLang="en-US" sz="3733" kern="0" dirty="0">
                  <a:solidFill>
                    <a:srgbClr val="FFFFFF"/>
                  </a:solidFill>
                  <a:latin typeface="Arial"/>
                  <a:ea typeface="微软雅黑"/>
                </a:rPr>
                <a:t>不平凡的五年</a:t>
              </a:r>
              <a:endParaRPr lang="en-US" altLang="zh-CN" sz="3733" kern="0" dirty="0">
                <a:solidFill>
                  <a:srgbClr val="FFFFFF"/>
                </a:solidFill>
                <a:latin typeface="Arial"/>
                <a:ea typeface="微软雅黑"/>
              </a:endParaRPr>
            </a:p>
          </p:txBody>
        </p:sp>
        <p:sp>
          <p:nvSpPr>
            <p:cNvPr id="158" name="íṩliďê">
              <a:extLst>
                <a:ext uri="{FF2B5EF4-FFF2-40B4-BE49-F238E27FC236}">
                  <a16:creationId xmlns:a16="http://schemas.microsoft.com/office/drawing/2014/main" id="{B64D8EC4-D41C-4789-9195-A56AC8C23ADB}"/>
                </a:ext>
              </a:extLst>
            </p:cNvPr>
            <p:cNvSpPr/>
            <p:nvPr/>
          </p:nvSpPr>
          <p:spPr bwMode="auto">
            <a:xfrm>
              <a:off x="7808073" y="3691927"/>
              <a:ext cx="423318" cy="910691"/>
            </a:xfrm>
            <a:custGeom>
              <a:avLst/>
              <a:gdLst>
                <a:gd name="T0" fmla="*/ 109 w 135"/>
                <a:gd name="T1" fmla="*/ 11 h 290"/>
                <a:gd name="T2" fmla="*/ 44 w 135"/>
                <a:gd name="T3" fmla="*/ 24 h 290"/>
                <a:gd name="T4" fmla="*/ 0 w 135"/>
                <a:gd name="T5" fmla="*/ 84 h 290"/>
                <a:gd name="T6" fmla="*/ 18 w 135"/>
                <a:gd name="T7" fmla="*/ 127 h 290"/>
                <a:gd name="T8" fmla="*/ 23 w 135"/>
                <a:gd name="T9" fmla="*/ 254 h 290"/>
                <a:gd name="T10" fmla="*/ 131 w 135"/>
                <a:gd name="T11" fmla="*/ 249 h 290"/>
                <a:gd name="T12" fmla="*/ 99 w 135"/>
                <a:gd name="T13" fmla="*/ 138 h 290"/>
                <a:gd name="T14" fmla="*/ 109 w 135"/>
                <a:gd name="T15" fmla="*/ 11 h 2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90">
                  <a:moveTo>
                    <a:pt x="109" y="11"/>
                  </a:moveTo>
                  <a:cubicBezTo>
                    <a:pt x="109" y="11"/>
                    <a:pt x="63" y="0"/>
                    <a:pt x="44" y="24"/>
                  </a:cubicBezTo>
                  <a:cubicBezTo>
                    <a:pt x="25" y="48"/>
                    <a:pt x="0" y="84"/>
                    <a:pt x="0" y="84"/>
                  </a:cubicBezTo>
                  <a:cubicBezTo>
                    <a:pt x="18" y="127"/>
                    <a:pt x="18" y="127"/>
                    <a:pt x="18" y="127"/>
                  </a:cubicBezTo>
                  <a:cubicBezTo>
                    <a:pt x="18" y="127"/>
                    <a:pt x="43" y="204"/>
                    <a:pt x="23" y="254"/>
                  </a:cubicBezTo>
                  <a:cubicBezTo>
                    <a:pt x="23" y="254"/>
                    <a:pt x="81" y="290"/>
                    <a:pt x="131" y="249"/>
                  </a:cubicBezTo>
                  <a:cubicBezTo>
                    <a:pt x="131" y="249"/>
                    <a:pt x="89" y="183"/>
                    <a:pt x="99" y="138"/>
                  </a:cubicBezTo>
                  <a:cubicBezTo>
                    <a:pt x="109" y="93"/>
                    <a:pt x="135" y="48"/>
                    <a:pt x="109" y="1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9" name="îṩ1iḑè">
              <a:extLst>
                <a:ext uri="{FF2B5EF4-FFF2-40B4-BE49-F238E27FC236}">
                  <a16:creationId xmlns:a16="http://schemas.microsoft.com/office/drawing/2014/main" id="{9ACF7C1F-0820-4002-90D3-5E28E1A3BC64}"/>
                </a:ext>
              </a:extLst>
            </p:cNvPr>
            <p:cNvSpPr/>
            <p:nvPr/>
          </p:nvSpPr>
          <p:spPr bwMode="auto">
            <a:xfrm>
              <a:off x="7248290" y="3098724"/>
              <a:ext cx="242294" cy="235332"/>
            </a:xfrm>
            <a:custGeom>
              <a:avLst/>
              <a:gdLst>
                <a:gd name="T0" fmla="*/ 51 w 77"/>
                <a:gd name="T1" fmla="*/ 74 h 75"/>
                <a:gd name="T2" fmla="*/ 63 w 77"/>
                <a:gd name="T3" fmla="*/ 52 h 75"/>
                <a:gd name="T4" fmla="*/ 77 w 77"/>
                <a:gd name="T5" fmla="*/ 39 h 75"/>
                <a:gd name="T6" fmla="*/ 61 w 77"/>
                <a:gd name="T7" fmla="*/ 39 h 75"/>
                <a:gd name="T8" fmla="*/ 54 w 77"/>
                <a:gd name="T9" fmla="*/ 43 h 75"/>
                <a:gd name="T10" fmla="*/ 49 w 77"/>
                <a:gd name="T11" fmla="*/ 7 h 75"/>
                <a:gd name="T12" fmla="*/ 43 w 77"/>
                <a:gd name="T13" fmla="*/ 7 h 75"/>
                <a:gd name="T14" fmla="*/ 43 w 77"/>
                <a:gd name="T15" fmla="*/ 31 h 75"/>
                <a:gd name="T16" fmla="*/ 28 w 77"/>
                <a:gd name="T17" fmla="*/ 0 h 75"/>
                <a:gd name="T18" fmla="*/ 23 w 77"/>
                <a:gd name="T19" fmla="*/ 2 h 75"/>
                <a:gd name="T20" fmla="*/ 32 w 77"/>
                <a:gd name="T21" fmla="*/ 32 h 75"/>
                <a:gd name="T22" fmla="*/ 13 w 77"/>
                <a:gd name="T23" fmla="*/ 9 h 75"/>
                <a:gd name="T24" fmla="*/ 8 w 77"/>
                <a:gd name="T25" fmla="*/ 13 h 75"/>
                <a:gd name="T26" fmla="*/ 24 w 77"/>
                <a:gd name="T27" fmla="*/ 37 h 75"/>
                <a:gd name="T28" fmla="*/ 2 w 77"/>
                <a:gd name="T29" fmla="*/ 24 h 75"/>
                <a:gd name="T30" fmla="*/ 0 w 77"/>
                <a:gd name="T31" fmla="*/ 30 h 75"/>
                <a:gd name="T32" fmla="*/ 20 w 77"/>
                <a:gd name="T33" fmla="*/ 45 h 75"/>
                <a:gd name="T34" fmla="*/ 36 w 77"/>
                <a:gd name="T35" fmla="*/ 72 h 75"/>
                <a:gd name="T36" fmla="*/ 51 w 77"/>
                <a:gd name="T3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75">
                  <a:moveTo>
                    <a:pt x="51" y="74"/>
                  </a:moveTo>
                  <a:cubicBezTo>
                    <a:pt x="63" y="52"/>
                    <a:pt x="63" y="52"/>
                    <a:pt x="63" y="52"/>
                  </a:cubicBezTo>
                  <a:cubicBezTo>
                    <a:pt x="77" y="39"/>
                    <a:pt x="77" y="39"/>
                    <a:pt x="77" y="39"/>
                  </a:cubicBezTo>
                  <a:cubicBezTo>
                    <a:pt x="77" y="39"/>
                    <a:pt x="71" y="32"/>
                    <a:pt x="61" y="39"/>
                  </a:cubicBezTo>
                  <a:cubicBezTo>
                    <a:pt x="54" y="43"/>
                    <a:pt x="54" y="43"/>
                    <a:pt x="54" y="43"/>
                  </a:cubicBezTo>
                  <a:cubicBezTo>
                    <a:pt x="49" y="7"/>
                    <a:pt x="49" y="7"/>
                    <a:pt x="49" y="7"/>
                  </a:cubicBezTo>
                  <a:cubicBezTo>
                    <a:pt x="43" y="7"/>
                    <a:pt x="43" y="7"/>
                    <a:pt x="43" y="7"/>
                  </a:cubicBezTo>
                  <a:cubicBezTo>
                    <a:pt x="43" y="31"/>
                    <a:pt x="43" y="31"/>
                    <a:pt x="43" y="31"/>
                  </a:cubicBezTo>
                  <a:cubicBezTo>
                    <a:pt x="28" y="0"/>
                    <a:pt x="28" y="0"/>
                    <a:pt x="28" y="0"/>
                  </a:cubicBezTo>
                  <a:cubicBezTo>
                    <a:pt x="23" y="2"/>
                    <a:pt x="23" y="2"/>
                    <a:pt x="23" y="2"/>
                  </a:cubicBezTo>
                  <a:cubicBezTo>
                    <a:pt x="32" y="32"/>
                    <a:pt x="32" y="32"/>
                    <a:pt x="32" y="32"/>
                  </a:cubicBezTo>
                  <a:cubicBezTo>
                    <a:pt x="13" y="9"/>
                    <a:pt x="13" y="9"/>
                    <a:pt x="13" y="9"/>
                  </a:cubicBezTo>
                  <a:cubicBezTo>
                    <a:pt x="8" y="13"/>
                    <a:pt x="8" y="13"/>
                    <a:pt x="8" y="13"/>
                  </a:cubicBezTo>
                  <a:cubicBezTo>
                    <a:pt x="24" y="37"/>
                    <a:pt x="24" y="37"/>
                    <a:pt x="24" y="37"/>
                  </a:cubicBezTo>
                  <a:cubicBezTo>
                    <a:pt x="2" y="24"/>
                    <a:pt x="2" y="24"/>
                    <a:pt x="2" y="24"/>
                  </a:cubicBezTo>
                  <a:cubicBezTo>
                    <a:pt x="0" y="30"/>
                    <a:pt x="0" y="30"/>
                    <a:pt x="0" y="30"/>
                  </a:cubicBezTo>
                  <a:cubicBezTo>
                    <a:pt x="20" y="45"/>
                    <a:pt x="20" y="45"/>
                    <a:pt x="20" y="45"/>
                  </a:cubicBezTo>
                  <a:cubicBezTo>
                    <a:pt x="20" y="45"/>
                    <a:pt x="29" y="68"/>
                    <a:pt x="36" y="72"/>
                  </a:cubicBezTo>
                  <a:cubicBezTo>
                    <a:pt x="43" y="75"/>
                    <a:pt x="51" y="74"/>
                    <a:pt x="51" y="74"/>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0" name="îśḷîďé">
              <a:extLst>
                <a:ext uri="{FF2B5EF4-FFF2-40B4-BE49-F238E27FC236}">
                  <a16:creationId xmlns:a16="http://schemas.microsoft.com/office/drawing/2014/main" id="{27501040-C6F4-4944-9F79-BE68B65F763A}"/>
                </a:ext>
              </a:extLst>
            </p:cNvPr>
            <p:cNvSpPr/>
            <p:nvPr/>
          </p:nvSpPr>
          <p:spPr bwMode="auto">
            <a:xfrm>
              <a:off x="3636159" y="3981566"/>
              <a:ext cx="59877" cy="172669"/>
            </a:xfrm>
            <a:custGeom>
              <a:avLst/>
              <a:gdLst>
                <a:gd name="T0" fmla="*/ 12 w 19"/>
                <a:gd name="T1" fmla="*/ 0 h 55"/>
                <a:gd name="T2" fmla="*/ 7 w 19"/>
                <a:gd name="T3" fmla="*/ 17 h 55"/>
                <a:gd name="T4" fmla="*/ 1 w 19"/>
                <a:gd name="T5" fmla="*/ 37 h 55"/>
                <a:gd name="T6" fmla="*/ 19 w 19"/>
                <a:gd name="T7" fmla="*/ 55 h 55"/>
                <a:gd name="T8" fmla="*/ 18 w 19"/>
                <a:gd name="T9" fmla="*/ 19 h 55"/>
                <a:gd name="T10" fmla="*/ 12 w 19"/>
                <a:gd name="T11" fmla="*/ 0 h 55"/>
              </a:gdLst>
              <a:ahLst/>
              <a:cxnLst>
                <a:cxn ang="0">
                  <a:pos x="T0" y="T1"/>
                </a:cxn>
                <a:cxn ang="0">
                  <a:pos x="T2" y="T3"/>
                </a:cxn>
                <a:cxn ang="0">
                  <a:pos x="T4" y="T5"/>
                </a:cxn>
                <a:cxn ang="0">
                  <a:pos x="T6" y="T7"/>
                </a:cxn>
                <a:cxn ang="0">
                  <a:pos x="T8" y="T9"/>
                </a:cxn>
                <a:cxn ang="0">
                  <a:pos x="T10" y="T11"/>
                </a:cxn>
              </a:cxnLst>
              <a:rect l="0" t="0" r="r" b="b"/>
              <a:pathLst>
                <a:path w="19" h="55">
                  <a:moveTo>
                    <a:pt x="12" y="0"/>
                  </a:moveTo>
                  <a:cubicBezTo>
                    <a:pt x="12" y="0"/>
                    <a:pt x="8" y="8"/>
                    <a:pt x="7" y="17"/>
                  </a:cubicBezTo>
                  <a:cubicBezTo>
                    <a:pt x="6" y="26"/>
                    <a:pt x="0" y="24"/>
                    <a:pt x="1" y="37"/>
                  </a:cubicBezTo>
                  <a:cubicBezTo>
                    <a:pt x="2" y="50"/>
                    <a:pt x="19" y="55"/>
                    <a:pt x="19" y="55"/>
                  </a:cubicBezTo>
                  <a:cubicBezTo>
                    <a:pt x="18" y="19"/>
                    <a:pt x="18" y="19"/>
                    <a:pt x="18" y="19"/>
                  </a:cubicBezTo>
                  <a:cubicBezTo>
                    <a:pt x="12" y="0"/>
                    <a:pt x="12" y="0"/>
                    <a:pt x="12"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1" name="îs1íďê">
              <a:extLst>
                <a:ext uri="{FF2B5EF4-FFF2-40B4-BE49-F238E27FC236}">
                  <a16:creationId xmlns:a16="http://schemas.microsoft.com/office/drawing/2014/main" id="{3C416ADC-23E9-4C68-AA1E-ECF3E9D287C0}"/>
                </a:ext>
              </a:extLst>
            </p:cNvPr>
            <p:cNvSpPr/>
            <p:nvPr/>
          </p:nvSpPr>
          <p:spPr bwMode="auto">
            <a:xfrm>
              <a:off x="4961814" y="4031696"/>
              <a:ext cx="119755" cy="84942"/>
            </a:xfrm>
            <a:custGeom>
              <a:avLst/>
              <a:gdLst>
                <a:gd name="T0" fmla="*/ 36 w 38"/>
                <a:gd name="T1" fmla="*/ 0 h 27"/>
                <a:gd name="T2" fmla="*/ 30 w 38"/>
                <a:gd name="T3" fmla="*/ 20 h 27"/>
                <a:gd name="T4" fmla="*/ 16 w 38"/>
                <a:gd name="T5" fmla="*/ 24 h 27"/>
                <a:gd name="T6" fmla="*/ 0 w 38"/>
                <a:gd name="T7" fmla="*/ 14 h 27"/>
                <a:gd name="T8" fmla="*/ 36 w 38"/>
                <a:gd name="T9" fmla="*/ 0 h 27"/>
              </a:gdLst>
              <a:ahLst/>
              <a:cxnLst>
                <a:cxn ang="0">
                  <a:pos x="T0" y="T1"/>
                </a:cxn>
                <a:cxn ang="0">
                  <a:pos x="T2" y="T3"/>
                </a:cxn>
                <a:cxn ang="0">
                  <a:pos x="T4" y="T5"/>
                </a:cxn>
                <a:cxn ang="0">
                  <a:pos x="T6" y="T7"/>
                </a:cxn>
                <a:cxn ang="0">
                  <a:pos x="T8" y="T9"/>
                </a:cxn>
              </a:cxnLst>
              <a:rect l="0" t="0" r="r" b="b"/>
              <a:pathLst>
                <a:path w="38" h="27">
                  <a:moveTo>
                    <a:pt x="36" y="0"/>
                  </a:moveTo>
                  <a:cubicBezTo>
                    <a:pt x="36" y="0"/>
                    <a:pt x="38" y="13"/>
                    <a:pt x="30" y="20"/>
                  </a:cubicBezTo>
                  <a:cubicBezTo>
                    <a:pt x="22" y="27"/>
                    <a:pt x="16" y="24"/>
                    <a:pt x="16" y="24"/>
                  </a:cubicBezTo>
                  <a:cubicBezTo>
                    <a:pt x="0" y="14"/>
                    <a:pt x="0" y="14"/>
                    <a:pt x="0" y="14"/>
                  </a:cubicBezTo>
                  <a:lnTo>
                    <a:pt x="36" y="0"/>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2" name="î$ḻîďe">
              <a:extLst>
                <a:ext uri="{FF2B5EF4-FFF2-40B4-BE49-F238E27FC236}">
                  <a16:creationId xmlns:a16="http://schemas.microsoft.com/office/drawing/2014/main" id="{4159B12B-8C49-4C70-BF58-A4D1E732E4C4}"/>
                </a:ext>
              </a:extLst>
            </p:cNvPr>
            <p:cNvSpPr/>
            <p:nvPr/>
          </p:nvSpPr>
          <p:spPr bwMode="auto">
            <a:xfrm>
              <a:off x="4188979" y="3079229"/>
              <a:ext cx="455346" cy="575100"/>
            </a:xfrm>
            <a:custGeom>
              <a:avLst/>
              <a:gdLst>
                <a:gd name="T0" fmla="*/ 49 w 145"/>
                <a:gd name="T1" fmla="*/ 146 h 183"/>
                <a:gd name="T2" fmla="*/ 41 w 145"/>
                <a:gd name="T3" fmla="*/ 183 h 183"/>
                <a:gd name="T4" fmla="*/ 0 w 145"/>
                <a:gd name="T5" fmla="*/ 92 h 183"/>
                <a:gd name="T6" fmla="*/ 12 w 145"/>
                <a:gd name="T7" fmla="*/ 74 h 183"/>
                <a:gd name="T8" fmla="*/ 66 w 145"/>
                <a:gd name="T9" fmla="*/ 21 h 183"/>
                <a:gd name="T10" fmla="*/ 102 w 145"/>
                <a:gd name="T11" fmla="*/ 0 h 183"/>
                <a:gd name="T12" fmla="*/ 98 w 145"/>
                <a:gd name="T13" fmla="*/ 32 h 183"/>
                <a:gd name="T14" fmla="*/ 139 w 145"/>
                <a:gd name="T15" fmla="*/ 21 h 183"/>
                <a:gd name="T16" fmla="*/ 114 w 145"/>
                <a:gd name="T17" fmla="*/ 58 h 183"/>
                <a:gd name="T18" fmla="*/ 145 w 145"/>
                <a:gd name="T19" fmla="*/ 54 h 183"/>
                <a:gd name="T20" fmla="*/ 107 w 145"/>
                <a:gd name="T21" fmla="*/ 83 h 183"/>
                <a:gd name="T22" fmla="*/ 67 w 145"/>
                <a:gd name="T23" fmla="*/ 136 h 183"/>
                <a:gd name="T24" fmla="*/ 49 w 145"/>
                <a:gd name="T25" fmla="*/ 14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83">
                  <a:moveTo>
                    <a:pt x="49" y="146"/>
                  </a:moveTo>
                  <a:cubicBezTo>
                    <a:pt x="41" y="183"/>
                    <a:pt x="41" y="183"/>
                    <a:pt x="41" y="183"/>
                  </a:cubicBezTo>
                  <a:cubicBezTo>
                    <a:pt x="41" y="183"/>
                    <a:pt x="4" y="118"/>
                    <a:pt x="0" y="92"/>
                  </a:cubicBezTo>
                  <a:cubicBezTo>
                    <a:pt x="12" y="74"/>
                    <a:pt x="12" y="74"/>
                    <a:pt x="12" y="74"/>
                  </a:cubicBezTo>
                  <a:cubicBezTo>
                    <a:pt x="12" y="74"/>
                    <a:pt x="45" y="30"/>
                    <a:pt x="66" y="21"/>
                  </a:cubicBezTo>
                  <a:cubicBezTo>
                    <a:pt x="88" y="12"/>
                    <a:pt x="102" y="0"/>
                    <a:pt x="102" y="0"/>
                  </a:cubicBezTo>
                  <a:cubicBezTo>
                    <a:pt x="98" y="32"/>
                    <a:pt x="98" y="32"/>
                    <a:pt x="98" y="32"/>
                  </a:cubicBezTo>
                  <a:cubicBezTo>
                    <a:pt x="139" y="21"/>
                    <a:pt x="139" y="21"/>
                    <a:pt x="139" y="21"/>
                  </a:cubicBezTo>
                  <a:cubicBezTo>
                    <a:pt x="114" y="58"/>
                    <a:pt x="114" y="58"/>
                    <a:pt x="114" y="58"/>
                  </a:cubicBezTo>
                  <a:cubicBezTo>
                    <a:pt x="145" y="54"/>
                    <a:pt x="145" y="54"/>
                    <a:pt x="145" y="54"/>
                  </a:cubicBezTo>
                  <a:cubicBezTo>
                    <a:pt x="107" y="83"/>
                    <a:pt x="107" y="83"/>
                    <a:pt x="107" y="83"/>
                  </a:cubicBezTo>
                  <a:cubicBezTo>
                    <a:pt x="67" y="136"/>
                    <a:pt x="67" y="136"/>
                    <a:pt x="67" y="136"/>
                  </a:cubicBezTo>
                  <a:cubicBezTo>
                    <a:pt x="49" y="146"/>
                    <a:pt x="49" y="146"/>
                    <a:pt x="49" y="146"/>
                  </a:cubicBezTo>
                </a:path>
              </a:pathLst>
            </a:custGeom>
            <a:solidFill>
              <a:srgbClr val="DC9F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3" name="îṩļiďé">
              <a:extLst>
                <a:ext uri="{FF2B5EF4-FFF2-40B4-BE49-F238E27FC236}">
                  <a16:creationId xmlns:a16="http://schemas.microsoft.com/office/drawing/2014/main" id="{5EF9B43C-ADB7-4F48-893D-9C33DC9513D2}"/>
                </a:ext>
              </a:extLst>
            </p:cNvPr>
            <p:cNvSpPr/>
            <p:nvPr/>
          </p:nvSpPr>
          <p:spPr bwMode="auto">
            <a:xfrm>
              <a:off x="4434058" y="3522043"/>
              <a:ext cx="122540" cy="62662"/>
            </a:xfrm>
            <a:custGeom>
              <a:avLst/>
              <a:gdLst>
                <a:gd name="T0" fmla="*/ 88 w 88"/>
                <a:gd name="T1" fmla="*/ 20 h 45"/>
                <a:gd name="T2" fmla="*/ 88 w 88"/>
                <a:gd name="T3" fmla="*/ 45 h 45"/>
                <a:gd name="T4" fmla="*/ 14 w 88"/>
                <a:gd name="T5" fmla="*/ 45 h 45"/>
                <a:gd name="T6" fmla="*/ 0 w 88"/>
                <a:gd name="T7" fmla="*/ 9 h 45"/>
                <a:gd name="T8" fmla="*/ 20 w 88"/>
                <a:gd name="T9" fmla="*/ 0 h 45"/>
                <a:gd name="T10" fmla="*/ 72 w 88"/>
                <a:gd name="T11" fmla="*/ 14 h 45"/>
                <a:gd name="T12" fmla="*/ 88 w 88"/>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88" h="45">
                  <a:moveTo>
                    <a:pt x="88" y="20"/>
                  </a:moveTo>
                  <a:lnTo>
                    <a:pt x="88" y="45"/>
                  </a:lnTo>
                  <a:lnTo>
                    <a:pt x="14" y="45"/>
                  </a:lnTo>
                  <a:lnTo>
                    <a:pt x="0" y="9"/>
                  </a:lnTo>
                  <a:lnTo>
                    <a:pt x="20" y="0"/>
                  </a:lnTo>
                  <a:lnTo>
                    <a:pt x="72" y="14"/>
                  </a:lnTo>
                  <a:lnTo>
                    <a:pt x="8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4" name="íṥļïḍê">
              <a:extLst>
                <a:ext uri="{FF2B5EF4-FFF2-40B4-BE49-F238E27FC236}">
                  <a16:creationId xmlns:a16="http://schemas.microsoft.com/office/drawing/2014/main" id="{4879CFE9-BE61-44D9-AB25-516D57D06DD2}"/>
                </a:ext>
              </a:extLst>
            </p:cNvPr>
            <p:cNvSpPr/>
            <p:nvPr/>
          </p:nvSpPr>
          <p:spPr bwMode="auto">
            <a:xfrm>
              <a:off x="4251641" y="3321523"/>
              <a:ext cx="380151" cy="417748"/>
            </a:xfrm>
            <a:custGeom>
              <a:avLst/>
              <a:gdLst>
                <a:gd name="T0" fmla="*/ 87 w 121"/>
                <a:gd name="T1" fmla="*/ 16 h 133"/>
                <a:gd name="T2" fmla="*/ 121 w 121"/>
                <a:gd name="T3" fmla="*/ 54 h 133"/>
                <a:gd name="T4" fmla="*/ 102 w 121"/>
                <a:gd name="T5" fmla="*/ 69 h 133"/>
                <a:gd name="T6" fmla="*/ 108 w 121"/>
                <a:gd name="T7" fmla="*/ 76 h 133"/>
                <a:gd name="T8" fmla="*/ 68 w 121"/>
                <a:gd name="T9" fmla="*/ 72 h 133"/>
                <a:gd name="T10" fmla="*/ 101 w 121"/>
                <a:gd name="T11" fmla="*/ 103 h 133"/>
                <a:gd name="T12" fmla="*/ 95 w 121"/>
                <a:gd name="T13" fmla="*/ 113 h 133"/>
                <a:gd name="T14" fmla="*/ 97 w 121"/>
                <a:gd name="T15" fmla="*/ 130 h 133"/>
                <a:gd name="T16" fmla="*/ 92 w 121"/>
                <a:gd name="T17" fmla="*/ 133 h 133"/>
                <a:gd name="T18" fmla="*/ 38 w 121"/>
                <a:gd name="T19" fmla="*/ 105 h 133"/>
                <a:gd name="T20" fmla="*/ 29 w 121"/>
                <a:gd name="T21" fmla="*/ 69 h 133"/>
                <a:gd name="T22" fmla="*/ 3 w 121"/>
                <a:gd name="T23" fmla="*/ 47 h 133"/>
                <a:gd name="T24" fmla="*/ 15 w 121"/>
                <a:gd name="T25" fmla="*/ 29 h 133"/>
                <a:gd name="T26" fmla="*/ 29 w 121"/>
                <a:gd name="T27" fmla="*/ 49 h 133"/>
                <a:gd name="T28" fmla="*/ 41 w 121"/>
                <a:gd name="T29" fmla="*/ 49 h 133"/>
                <a:gd name="T30" fmla="*/ 37 w 121"/>
                <a:gd name="T31" fmla="*/ 27 h 133"/>
                <a:gd name="T32" fmla="*/ 37 w 121"/>
                <a:gd name="T33" fmla="*/ 0 h 133"/>
                <a:gd name="T34" fmla="*/ 87 w 121"/>
                <a:gd name="T35" fmla="*/ 6 h 133"/>
                <a:gd name="T36" fmla="*/ 87 w 121"/>
                <a:gd name="T37" fmla="*/ 1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33">
                  <a:moveTo>
                    <a:pt x="87" y="16"/>
                  </a:moveTo>
                  <a:cubicBezTo>
                    <a:pt x="87" y="16"/>
                    <a:pt x="87" y="50"/>
                    <a:pt x="121" y="54"/>
                  </a:cubicBezTo>
                  <a:cubicBezTo>
                    <a:pt x="102" y="69"/>
                    <a:pt x="102" y="69"/>
                    <a:pt x="102" y="69"/>
                  </a:cubicBezTo>
                  <a:cubicBezTo>
                    <a:pt x="108" y="76"/>
                    <a:pt x="108" y="76"/>
                    <a:pt x="108" y="76"/>
                  </a:cubicBezTo>
                  <a:cubicBezTo>
                    <a:pt x="108" y="76"/>
                    <a:pt x="87" y="82"/>
                    <a:pt x="68" y="72"/>
                  </a:cubicBezTo>
                  <a:cubicBezTo>
                    <a:pt x="68" y="72"/>
                    <a:pt x="69" y="105"/>
                    <a:pt x="101" y="103"/>
                  </a:cubicBezTo>
                  <a:cubicBezTo>
                    <a:pt x="95" y="113"/>
                    <a:pt x="95" y="113"/>
                    <a:pt x="95" y="113"/>
                  </a:cubicBezTo>
                  <a:cubicBezTo>
                    <a:pt x="97" y="130"/>
                    <a:pt x="97" y="130"/>
                    <a:pt x="97" y="130"/>
                  </a:cubicBezTo>
                  <a:cubicBezTo>
                    <a:pt x="92" y="133"/>
                    <a:pt x="92" y="133"/>
                    <a:pt x="92" y="133"/>
                  </a:cubicBezTo>
                  <a:cubicBezTo>
                    <a:pt x="38" y="105"/>
                    <a:pt x="38" y="105"/>
                    <a:pt x="38" y="105"/>
                  </a:cubicBezTo>
                  <a:cubicBezTo>
                    <a:pt x="29" y="69"/>
                    <a:pt x="29" y="69"/>
                    <a:pt x="29" y="69"/>
                  </a:cubicBezTo>
                  <a:cubicBezTo>
                    <a:pt x="18" y="70"/>
                    <a:pt x="6" y="63"/>
                    <a:pt x="3" y="47"/>
                  </a:cubicBezTo>
                  <a:cubicBezTo>
                    <a:pt x="0" y="31"/>
                    <a:pt x="15" y="29"/>
                    <a:pt x="15" y="29"/>
                  </a:cubicBezTo>
                  <a:cubicBezTo>
                    <a:pt x="29" y="49"/>
                    <a:pt x="29" y="49"/>
                    <a:pt x="29" y="49"/>
                  </a:cubicBezTo>
                  <a:cubicBezTo>
                    <a:pt x="41" y="49"/>
                    <a:pt x="41" y="49"/>
                    <a:pt x="41" y="49"/>
                  </a:cubicBezTo>
                  <a:cubicBezTo>
                    <a:pt x="37" y="27"/>
                    <a:pt x="37" y="27"/>
                    <a:pt x="37" y="27"/>
                  </a:cubicBezTo>
                  <a:cubicBezTo>
                    <a:pt x="37" y="0"/>
                    <a:pt x="37" y="0"/>
                    <a:pt x="37" y="0"/>
                  </a:cubicBezTo>
                  <a:cubicBezTo>
                    <a:pt x="87" y="6"/>
                    <a:pt x="87" y="6"/>
                    <a:pt x="87" y="6"/>
                  </a:cubicBezTo>
                  <a:cubicBezTo>
                    <a:pt x="87" y="16"/>
                    <a:pt x="87" y="16"/>
                    <a:pt x="87" y="1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5" name="i$lïdé">
              <a:extLst>
                <a:ext uri="{FF2B5EF4-FFF2-40B4-BE49-F238E27FC236}">
                  <a16:creationId xmlns:a16="http://schemas.microsoft.com/office/drawing/2014/main" id="{89A0A031-190A-4734-9DA0-08FB97E2B52B}"/>
                </a:ext>
              </a:extLst>
            </p:cNvPr>
            <p:cNvSpPr/>
            <p:nvPr/>
          </p:nvSpPr>
          <p:spPr bwMode="auto">
            <a:xfrm>
              <a:off x="4468871" y="3386971"/>
              <a:ext cx="30635" cy="47345"/>
            </a:xfrm>
            <a:custGeom>
              <a:avLst/>
              <a:gdLst>
                <a:gd name="T0" fmla="*/ 9 w 10"/>
                <a:gd name="T1" fmla="*/ 7 h 15"/>
                <a:gd name="T2" fmla="*/ 6 w 10"/>
                <a:gd name="T3" fmla="*/ 15 h 15"/>
                <a:gd name="T4" fmla="*/ 1 w 10"/>
                <a:gd name="T5" fmla="*/ 8 h 15"/>
                <a:gd name="T6" fmla="*/ 4 w 10"/>
                <a:gd name="T7" fmla="*/ 1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10" y="11"/>
                    <a:pt x="8" y="15"/>
                    <a:pt x="6" y="15"/>
                  </a:cubicBezTo>
                  <a:cubicBezTo>
                    <a:pt x="4" y="15"/>
                    <a:pt x="1" y="12"/>
                    <a:pt x="1" y="8"/>
                  </a:cubicBezTo>
                  <a:cubicBezTo>
                    <a:pt x="0" y="4"/>
                    <a:pt x="2" y="1"/>
                    <a:pt x="4" y="1"/>
                  </a:cubicBezTo>
                  <a:cubicBezTo>
                    <a:pt x="6" y="0"/>
                    <a:pt x="9" y="3"/>
                    <a:pt x="9" y="7"/>
                  </a:cubicBez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6" name="íSḷíḍè">
              <a:extLst>
                <a:ext uri="{FF2B5EF4-FFF2-40B4-BE49-F238E27FC236}">
                  <a16:creationId xmlns:a16="http://schemas.microsoft.com/office/drawing/2014/main" id="{726DB150-1CC3-4C83-8E84-49EC358AAEB6}"/>
                </a:ext>
              </a:extLst>
            </p:cNvPr>
            <p:cNvSpPr/>
            <p:nvPr/>
          </p:nvSpPr>
          <p:spPr bwMode="auto">
            <a:xfrm>
              <a:off x="4506468" y="3832569"/>
              <a:ext cx="550035" cy="324451"/>
            </a:xfrm>
            <a:custGeom>
              <a:avLst/>
              <a:gdLst>
                <a:gd name="T0" fmla="*/ 16 w 175"/>
                <a:gd name="T1" fmla="*/ 0 h 103"/>
                <a:gd name="T2" fmla="*/ 82 w 175"/>
                <a:gd name="T3" fmla="*/ 72 h 103"/>
                <a:gd name="T4" fmla="*/ 171 w 175"/>
                <a:gd name="T5" fmla="*/ 76 h 103"/>
                <a:gd name="T6" fmla="*/ 162 w 175"/>
                <a:gd name="T7" fmla="*/ 93 h 103"/>
                <a:gd name="T8" fmla="*/ 71 w 175"/>
                <a:gd name="T9" fmla="*/ 103 h 103"/>
                <a:gd name="T10" fmla="*/ 12 w 175"/>
                <a:gd name="T11" fmla="*/ 62 h 103"/>
                <a:gd name="T12" fmla="*/ 16 w 175"/>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175" h="103">
                  <a:moveTo>
                    <a:pt x="16" y="0"/>
                  </a:moveTo>
                  <a:cubicBezTo>
                    <a:pt x="82" y="72"/>
                    <a:pt x="82" y="72"/>
                    <a:pt x="82" y="72"/>
                  </a:cubicBezTo>
                  <a:cubicBezTo>
                    <a:pt x="171" y="76"/>
                    <a:pt x="171" y="76"/>
                    <a:pt x="171" y="76"/>
                  </a:cubicBezTo>
                  <a:cubicBezTo>
                    <a:pt x="171" y="76"/>
                    <a:pt x="175" y="86"/>
                    <a:pt x="162" y="93"/>
                  </a:cubicBezTo>
                  <a:cubicBezTo>
                    <a:pt x="71" y="103"/>
                    <a:pt x="71" y="103"/>
                    <a:pt x="71" y="103"/>
                  </a:cubicBezTo>
                  <a:cubicBezTo>
                    <a:pt x="12" y="62"/>
                    <a:pt x="12" y="62"/>
                    <a:pt x="12" y="62"/>
                  </a:cubicBezTo>
                  <a:cubicBezTo>
                    <a:pt x="12" y="62"/>
                    <a:pt x="0" y="18"/>
                    <a:pt x="16"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7" name="í$ļîḋé">
              <a:extLst>
                <a:ext uri="{FF2B5EF4-FFF2-40B4-BE49-F238E27FC236}">
                  <a16:creationId xmlns:a16="http://schemas.microsoft.com/office/drawing/2014/main" id="{66B6916A-B69E-41DF-B5FD-EEABF6FA59DA}"/>
                </a:ext>
              </a:extLst>
            </p:cNvPr>
            <p:cNvSpPr/>
            <p:nvPr/>
          </p:nvSpPr>
          <p:spPr bwMode="auto">
            <a:xfrm>
              <a:off x="3664009" y="3801934"/>
              <a:ext cx="519400" cy="360656"/>
            </a:xfrm>
            <a:custGeom>
              <a:avLst/>
              <a:gdLst>
                <a:gd name="T0" fmla="*/ 165 w 165"/>
                <a:gd name="T1" fmla="*/ 0 h 115"/>
                <a:gd name="T2" fmla="*/ 82 w 165"/>
                <a:gd name="T3" fmla="*/ 70 h 115"/>
                <a:gd name="T4" fmla="*/ 9 w 165"/>
                <a:gd name="T5" fmla="*/ 85 h 115"/>
                <a:gd name="T6" fmla="*/ 0 w 165"/>
                <a:gd name="T7" fmla="*/ 99 h 115"/>
                <a:gd name="T8" fmla="*/ 17 w 165"/>
                <a:gd name="T9" fmla="*/ 113 h 115"/>
                <a:gd name="T10" fmla="*/ 99 w 165"/>
                <a:gd name="T11" fmla="*/ 102 h 115"/>
                <a:gd name="T12" fmla="*/ 154 w 165"/>
                <a:gd name="T13" fmla="*/ 62 h 115"/>
                <a:gd name="T14" fmla="*/ 165 w 165"/>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15">
                  <a:moveTo>
                    <a:pt x="165" y="0"/>
                  </a:moveTo>
                  <a:cubicBezTo>
                    <a:pt x="82" y="70"/>
                    <a:pt x="82" y="70"/>
                    <a:pt x="82" y="70"/>
                  </a:cubicBezTo>
                  <a:cubicBezTo>
                    <a:pt x="9" y="85"/>
                    <a:pt x="9" y="85"/>
                    <a:pt x="9" y="85"/>
                  </a:cubicBezTo>
                  <a:cubicBezTo>
                    <a:pt x="9" y="85"/>
                    <a:pt x="0" y="89"/>
                    <a:pt x="0" y="99"/>
                  </a:cubicBezTo>
                  <a:cubicBezTo>
                    <a:pt x="0" y="115"/>
                    <a:pt x="17" y="113"/>
                    <a:pt x="17" y="113"/>
                  </a:cubicBezTo>
                  <a:cubicBezTo>
                    <a:pt x="99" y="102"/>
                    <a:pt x="99" y="102"/>
                    <a:pt x="99" y="102"/>
                  </a:cubicBezTo>
                  <a:cubicBezTo>
                    <a:pt x="154" y="62"/>
                    <a:pt x="154" y="62"/>
                    <a:pt x="154" y="62"/>
                  </a:cubicBezTo>
                  <a:cubicBezTo>
                    <a:pt x="154" y="62"/>
                    <a:pt x="165" y="14"/>
                    <a:pt x="165"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8" name="iṧļïḑe">
              <a:extLst>
                <a:ext uri="{FF2B5EF4-FFF2-40B4-BE49-F238E27FC236}">
                  <a16:creationId xmlns:a16="http://schemas.microsoft.com/office/drawing/2014/main" id="{1827DD25-ED42-461D-BEB8-DAF6A68F9AF1}"/>
                </a:ext>
              </a:extLst>
            </p:cNvPr>
            <p:cNvSpPr/>
            <p:nvPr/>
          </p:nvSpPr>
          <p:spPr bwMode="auto">
            <a:xfrm>
              <a:off x="3858958" y="4527424"/>
              <a:ext cx="685107" cy="1237928"/>
            </a:xfrm>
            <a:custGeom>
              <a:avLst/>
              <a:gdLst>
                <a:gd name="T0" fmla="*/ 433 w 492"/>
                <a:gd name="T1" fmla="*/ 0 h 889"/>
                <a:gd name="T2" fmla="*/ 215 w 492"/>
                <a:gd name="T3" fmla="*/ 2 h 889"/>
                <a:gd name="T4" fmla="*/ 88 w 492"/>
                <a:gd name="T5" fmla="*/ 492 h 889"/>
                <a:gd name="T6" fmla="*/ 0 w 492"/>
                <a:gd name="T7" fmla="*/ 887 h 889"/>
                <a:gd name="T8" fmla="*/ 72 w 492"/>
                <a:gd name="T9" fmla="*/ 887 h 889"/>
                <a:gd name="T10" fmla="*/ 194 w 492"/>
                <a:gd name="T11" fmla="*/ 494 h 889"/>
                <a:gd name="T12" fmla="*/ 303 w 492"/>
                <a:gd name="T13" fmla="*/ 228 h 889"/>
                <a:gd name="T14" fmla="*/ 318 w 492"/>
                <a:gd name="T15" fmla="*/ 228 h 889"/>
                <a:gd name="T16" fmla="*/ 386 w 492"/>
                <a:gd name="T17" fmla="*/ 501 h 889"/>
                <a:gd name="T18" fmla="*/ 433 w 492"/>
                <a:gd name="T19" fmla="*/ 889 h 889"/>
                <a:gd name="T20" fmla="*/ 492 w 492"/>
                <a:gd name="T21" fmla="*/ 887 h 889"/>
                <a:gd name="T22" fmla="*/ 481 w 492"/>
                <a:gd name="T23" fmla="*/ 487 h 889"/>
                <a:gd name="T24" fmla="*/ 433 w 492"/>
                <a:gd name="T25" fmla="*/ 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889">
                  <a:moveTo>
                    <a:pt x="433" y="0"/>
                  </a:moveTo>
                  <a:lnTo>
                    <a:pt x="215" y="2"/>
                  </a:lnTo>
                  <a:lnTo>
                    <a:pt x="88" y="492"/>
                  </a:lnTo>
                  <a:lnTo>
                    <a:pt x="0" y="887"/>
                  </a:lnTo>
                  <a:lnTo>
                    <a:pt x="72" y="887"/>
                  </a:lnTo>
                  <a:lnTo>
                    <a:pt x="194" y="494"/>
                  </a:lnTo>
                  <a:lnTo>
                    <a:pt x="303" y="228"/>
                  </a:lnTo>
                  <a:lnTo>
                    <a:pt x="318" y="228"/>
                  </a:lnTo>
                  <a:lnTo>
                    <a:pt x="386" y="501"/>
                  </a:lnTo>
                  <a:lnTo>
                    <a:pt x="433" y="889"/>
                  </a:lnTo>
                  <a:lnTo>
                    <a:pt x="492" y="887"/>
                  </a:lnTo>
                  <a:lnTo>
                    <a:pt x="481" y="487"/>
                  </a:lnTo>
                  <a:lnTo>
                    <a:pt x="4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9" name="îṩlidè">
              <a:extLst>
                <a:ext uri="{FF2B5EF4-FFF2-40B4-BE49-F238E27FC236}">
                  <a16:creationId xmlns:a16="http://schemas.microsoft.com/office/drawing/2014/main" id="{5656996D-15C3-45C2-BCA8-9139F2DFEBDA}"/>
                </a:ext>
              </a:extLst>
            </p:cNvPr>
            <p:cNvSpPr/>
            <p:nvPr/>
          </p:nvSpPr>
          <p:spPr bwMode="auto">
            <a:xfrm>
              <a:off x="3630589" y="5762566"/>
              <a:ext cx="328629" cy="162922"/>
            </a:xfrm>
            <a:custGeom>
              <a:avLst/>
              <a:gdLst>
                <a:gd name="T0" fmla="*/ 164 w 236"/>
                <a:gd name="T1" fmla="*/ 0 h 117"/>
                <a:gd name="T2" fmla="*/ 0 w 236"/>
                <a:gd name="T3" fmla="*/ 117 h 117"/>
                <a:gd name="T4" fmla="*/ 227 w 236"/>
                <a:gd name="T5" fmla="*/ 117 h 117"/>
                <a:gd name="T6" fmla="*/ 236 w 236"/>
                <a:gd name="T7" fmla="*/ 0 h 117"/>
                <a:gd name="T8" fmla="*/ 164 w 236"/>
                <a:gd name="T9" fmla="*/ 0 h 117"/>
              </a:gdLst>
              <a:ahLst/>
              <a:cxnLst>
                <a:cxn ang="0">
                  <a:pos x="T0" y="T1"/>
                </a:cxn>
                <a:cxn ang="0">
                  <a:pos x="T2" y="T3"/>
                </a:cxn>
                <a:cxn ang="0">
                  <a:pos x="T4" y="T5"/>
                </a:cxn>
                <a:cxn ang="0">
                  <a:pos x="T6" y="T7"/>
                </a:cxn>
                <a:cxn ang="0">
                  <a:pos x="T8" y="T9"/>
                </a:cxn>
              </a:cxnLst>
              <a:rect l="0" t="0" r="r" b="b"/>
              <a:pathLst>
                <a:path w="236" h="117">
                  <a:moveTo>
                    <a:pt x="164" y="0"/>
                  </a:moveTo>
                  <a:lnTo>
                    <a:pt x="0" y="117"/>
                  </a:lnTo>
                  <a:lnTo>
                    <a:pt x="227" y="117"/>
                  </a:lnTo>
                  <a:lnTo>
                    <a:pt x="236" y="0"/>
                  </a:lnTo>
                  <a:lnTo>
                    <a:pt x="1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0" name="işļídé">
              <a:extLst>
                <a:ext uri="{FF2B5EF4-FFF2-40B4-BE49-F238E27FC236}">
                  <a16:creationId xmlns:a16="http://schemas.microsoft.com/office/drawing/2014/main" id="{B824C7B3-5E69-47AC-B626-4F7B8D3B6417}"/>
                </a:ext>
              </a:extLst>
            </p:cNvPr>
            <p:cNvSpPr/>
            <p:nvPr/>
          </p:nvSpPr>
          <p:spPr bwMode="auto">
            <a:xfrm>
              <a:off x="4449376" y="5762566"/>
              <a:ext cx="210267" cy="162922"/>
            </a:xfrm>
            <a:custGeom>
              <a:avLst/>
              <a:gdLst>
                <a:gd name="T0" fmla="*/ 9 w 151"/>
                <a:gd name="T1" fmla="*/ 2 h 117"/>
                <a:gd name="T2" fmla="*/ 68 w 151"/>
                <a:gd name="T3" fmla="*/ 0 h 117"/>
                <a:gd name="T4" fmla="*/ 151 w 151"/>
                <a:gd name="T5" fmla="*/ 117 h 117"/>
                <a:gd name="T6" fmla="*/ 0 w 151"/>
                <a:gd name="T7" fmla="*/ 117 h 117"/>
                <a:gd name="T8" fmla="*/ 9 w 151"/>
                <a:gd name="T9" fmla="*/ 2 h 117"/>
              </a:gdLst>
              <a:ahLst/>
              <a:cxnLst>
                <a:cxn ang="0">
                  <a:pos x="T0" y="T1"/>
                </a:cxn>
                <a:cxn ang="0">
                  <a:pos x="T2" y="T3"/>
                </a:cxn>
                <a:cxn ang="0">
                  <a:pos x="T4" y="T5"/>
                </a:cxn>
                <a:cxn ang="0">
                  <a:pos x="T6" y="T7"/>
                </a:cxn>
                <a:cxn ang="0">
                  <a:pos x="T8" y="T9"/>
                </a:cxn>
              </a:cxnLst>
              <a:rect l="0" t="0" r="r" b="b"/>
              <a:pathLst>
                <a:path w="151" h="117">
                  <a:moveTo>
                    <a:pt x="9" y="2"/>
                  </a:moveTo>
                  <a:lnTo>
                    <a:pt x="68" y="0"/>
                  </a:lnTo>
                  <a:lnTo>
                    <a:pt x="151" y="117"/>
                  </a:lnTo>
                  <a:lnTo>
                    <a:pt x="0" y="117"/>
                  </a:lnTo>
                  <a:lnTo>
                    <a:pt x="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1" name="îṧ1íḋê">
              <a:extLst>
                <a:ext uri="{FF2B5EF4-FFF2-40B4-BE49-F238E27FC236}">
                  <a16:creationId xmlns:a16="http://schemas.microsoft.com/office/drawing/2014/main" id="{EDA0C056-E04A-41A2-A031-F8E77F87C6FC}"/>
                </a:ext>
              </a:extLst>
            </p:cNvPr>
            <p:cNvSpPr/>
            <p:nvPr/>
          </p:nvSpPr>
          <p:spPr bwMode="auto">
            <a:xfrm>
              <a:off x="7361082" y="3264431"/>
              <a:ext cx="712957" cy="678145"/>
            </a:xfrm>
            <a:custGeom>
              <a:avLst/>
              <a:gdLst>
                <a:gd name="T0" fmla="*/ 203 w 227"/>
                <a:gd name="T1" fmla="*/ 167 h 216"/>
                <a:gd name="T2" fmla="*/ 63 w 227"/>
                <a:gd name="T3" fmla="*/ 114 h 216"/>
                <a:gd name="T4" fmla="*/ 17 w 227"/>
                <a:gd name="T5" fmla="*/ 9 h 216"/>
                <a:gd name="T6" fmla="*/ 0 w 227"/>
                <a:gd name="T7" fmla="*/ 16 h 216"/>
                <a:gd name="T8" fmla="*/ 41 w 227"/>
                <a:gd name="T9" fmla="*/ 135 h 216"/>
                <a:gd name="T10" fmla="*/ 181 w 227"/>
                <a:gd name="T11" fmla="*/ 216 h 216"/>
                <a:gd name="T12" fmla="*/ 203 w 227"/>
                <a:gd name="T13" fmla="*/ 167 h 216"/>
              </a:gdLst>
              <a:ahLst/>
              <a:cxnLst>
                <a:cxn ang="0">
                  <a:pos x="T0" y="T1"/>
                </a:cxn>
                <a:cxn ang="0">
                  <a:pos x="T2" y="T3"/>
                </a:cxn>
                <a:cxn ang="0">
                  <a:pos x="T4" y="T5"/>
                </a:cxn>
                <a:cxn ang="0">
                  <a:pos x="T6" y="T7"/>
                </a:cxn>
                <a:cxn ang="0">
                  <a:pos x="T8" y="T9"/>
                </a:cxn>
                <a:cxn ang="0">
                  <a:pos x="T10" y="T11"/>
                </a:cxn>
                <a:cxn ang="0">
                  <a:pos x="T12" y="T13"/>
                </a:cxn>
              </a:cxnLst>
              <a:rect l="0" t="0" r="r" b="b"/>
              <a:pathLst>
                <a:path w="227" h="216">
                  <a:moveTo>
                    <a:pt x="203" y="167"/>
                  </a:moveTo>
                  <a:cubicBezTo>
                    <a:pt x="63" y="114"/>
                    <a:pt x="63" y="114"/>
                    <a:pt x="63" y="114"/>
                  </a:cubicBezTo>
                  <a:cubicBezTo>
                    <a:pt x="17" y="9"/>
                    <a:pt x="17" y="9"/>
                    <a:pt x="17" y="9"/>
                  </a:cubicBezTo>
                  <a:cubicBezTo>
                    <a:pt x="17" y="9"/>
                    <a:pt x="6" y="0"/>
                    <a:pt x="0" y="16"/>
                  </a:cubicBezTo>
                  <a:cubicBezTo>
                    <a:pt x="41" y="135"/>
                    <a:pt x="41" y="135"/>
                    <a:pt x="41" y="135"/>
                  </a:cubicBezTo>
                  <a:cubicBezTo>
                    <a:pt x="181" y="216"/>
                    <a:pt x="181" y="216"/>
                    <a:pt x="181" y="216"/>
                  </a:cubicBezTo>
                  <a:cubicBezTo>
                    <a:pt x="181" y="216"/>
                    <a:pt x="227" y="210"/>
                    <a:pt x="203" y="16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2" name="ísḻiḓê">
              <a:extLst>
                <a:ext uri="{FF2B5EF4-FFF2-40B4-BE49-F238E27FC236}">
                  <a16:creationId xmlns:a16="http://schemas.microsoft.com/office/drawing/2014/main" id="{865FD683-3EA2-4A66-A669-D02CA0D6E2BD}"/>
                </a:ext>
              </a:extLst>
            </p:cNvPr>
            <p:cNvSpPr/>
            <p:nvPr/>
          </p:nvSpPr>
          <p:spPr bwMode="auto">
            <a:xfrm>
              <a:off x="7952892" y="3682179"/>
              <a:ext cx="193557" cy="75195"/>
            </a:xfrm>
            <a:custGeom>
              <a:avLst/>
              <a:gdLst>
                <a:gd name="T0" fmla="*/ 137 w 139"/>
                <a:gd name="T1" fmla="*/ 32 h 54"/>
                <a:gd name="T2" fmla="*/ 139 w 139"/>
                <a:gd name="T3" fmla="*/ 0 h 54"/>
                <a:gd name="T4" fmla="*/ 29 w 139"/>
                <a:gd name="T5" fmla="*/ 9 h 54"/>
                <a:gd name="T6" fmla="*/ 0 w 139"/>
                <a:gd name="T7" fmla="*/ 54 h 54"/>
                <a:gd name="T8" fmla="*/ 137 w 139"/>
                <a:gd name="T9" fmla="*/ 32 h 54"/>
              </a:gdLst>
              <a:ahLst/>
              <a:cxnLst>
                <a:cxn ang="0">
                  <a:pos x="T0" y="T1"/>
                </a:cxn>
                <a:cxn ang="0">
                  <a:pos x="T2" y="T3"/>
                </a:cxn>
                <a:cxn ang="0">
                  <a:pos x="T4" y="T5"/>
                </a:cxn>
                <a:cxn ang="0">
                  <a:pos x="T6" y="T7"/>
                </a:cxn>
                <a:cxn ang="0">
                  <a:pos x="T8" y="T9"/>
                </a:cxn>
              </a:cxnLst>
              <a:rect l="0" t="0" r="r" b="b"/>
              <a:pathLst>
                <a:path w="139" h="54">
                  <a:moveTo>
                    <a:pt x="137" y="32"/>
                  </a:moveTo>
                  <a:lnTo>
                    <a:pt x="139" y="0"/>
                  </a:lnTo>
                  <a:lnTo>
                    <a:pt x="29" y="9"/>
                  </a:lnTo>
                  <a:lnTo>
                    <a:pt x="0" y="54"/>
                  </a:lnTo>
                  <a:lnTo>
                    <a:pt x="137" y="3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3" name="išlïḓé">
              <a:extLst>
                <a:ext uri="{FF2B5EF4-FFF2-40B4-BE49-F238E27FC236}">
                  <a16:creationId xmlns:a16="http://schemas.microsoft.com/office/drawing/2014/main" id="{7D7C7FEB-CFCB-4DEE-B6F6-680914523D6E}"/>
                </a:ext>
              </a:extLst>
            </p:cNvPr>
            <p:cNvSpPr/>
            <p:nvPr/>
          </p:nvSpPr>
          <p:spPr bwMode="auto">
            <a:xfrm>
              <a:off x="7830352" y="4487041"/>
              <a:ext cx="413571" cy="602950"/>
            </a:xfrm>
            <a:custGeom>
              <a:avLst/>
              <a:gdLst>
                <a:gd name="T0" fmla="*/ 100 w 132"/>
                <a:gd name="T1" fmla="*/ 0 h 192"/>
                <a:gd name="T2" fmla="*/ 103 w 132"/>
                <a:gd name="T3" fmla="*/ 106 h 192"/>
                <a:gd name="T4" fmla="*/ 42 w 132"/>
                <a:gd name="T5" fmla="*/ 190 h 192"/>
                <a:gd name="T6" fmla="*/ 0 w 132"/>
                <a:gd name="T7" fmla="*/ 192 h 192"/>
                <a:gd name="T8" fmla="*/ 20 w 132"/>
                <a:gd name="T9" fmla="*/ 0 h 192"/>
                <a:gd name="T10" fmla="*/ 100 w 132"/>
                <a:gd name="T11" fmla="*/ 0 h 192"/>
              </a:gdLst>
              <a:ahLst/>
              <a:cxnLst>
                <a:cxn ang="0">
                  <a:pos x="T0" y="T1"/>
                </a:cxn>
                <a:cxn ang="0">
                  <a:pos x="T2" y="T3"/>
                </a:cxn>
                <a:cxn ang="0">
                  <a:pos x="T4" y="T5"/>
                </a:cxn>
                <a:cxn ang="0">
                  <a:pos x="T6" y="T7"/>
                </a:cxn>
                <a:cxn ang="0">
                  <a:pos x="T8" y="T9"/>
                </a:cxn>
                <a:cxn ang="0">
                  <a:pos x="T10" y="T11"/>
                </a:cxn>
              </a:cxnLst>
              <a:rect l="0" t="0" r="r" b="b"/>
              <a:pathLst>
                <a:path w="132" h="192">
                  <a:moveTo>
                    <a:pt x="100" y="0"/>
                  </a:moveTo>
                  <a:cubicBezTo>
                    <a:pt x="100" y="0"/>
                    <a:pt x="132" y="57"/>
                    <a:pt x="103" y="106"/>
                  </a:cubicBezTo>
                  <a:cubicBezTo>
                    <a:pt x="67" y="164"/>
                    <a:pt x="42" y="190"/>
                    <a:pt x="42" y="190"/>
                  </a:cubicBezTo>
                  <a:cubicBezTo>
                    <a:pt x="0" y="192"/>
                    <a:pt x="0" y="192"/>
                    <a:pt x="0" y="192"/>
                  </a:cubicBezTo>
                  <a:cubicBezTo>
                    <a:pt x="20" y="0"/>
                    <a:pt x="20" y="0"/>
                    <a:pt x="20" y="0"/>
                  </a:cubicBezTo>
                  <a:cubicBezTo>
                    <a:pt x="100" y="0"/>
                    <a:pt x="100" y="0"/>
                    <a:pt x="10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4" name="íśļiḋé">
              <a:extLst>
                <a:ext uri="{FF2B5EF4-FFF2-40B4-BE49-F238E27FC236}">
                  <a16:creationId xmlns:a16="http://schemas.microsoft.com/office/drawing/2014/main" id="{CCAD871F-F03A-4878-B8A6-B5A56F5CE20F}"/>
                </a:ext>
              </a:extLst>
            </p:cNvPr>
            <p:cNvSpPr/>
            <p:nvPr/>
          </p:nvSpPr>
          <p:spPr bwMode="auto">
            <a:xfrm>
              <a:off x="7835922" y="5705474"/>
              <a:ext cx="252042" cy="154567"/>
            </a:xfrm>
            <a:custGeom>
              <a:avLst/>
              <a:gdLst>
                <a:gd name="T0" fmla="*/ 20 w 80"/>
                <a:gd name="T1" fmla="*/ 49 h 49"/>
                <a:gd name="T2" fmla="*/ 80 w 80"/>
                <a:gd name="T3" fmla="*/ 3 h 49"/>
                <a:gd name="T4" fmla="*/ 80 w 80"/>
                <a:gd name="T5" fmla="*/ 3 h 49"/>
                <a:gd name="T6" fmla="*/ 78 w 80"/>
                <a:gd name="T7" fmla="*/ 0 h 49"/>
                <a:gd name="T8" fmla="*/ 54 w 80"/>
                <a:gd name="T9" fmla="*/ 0 h 49"/>
                <a:gd name="T10" fmla="*/ 0 w 80"/>
                <a:gd name="T11" fmla="*/ 47 h 49"/>
                <a:gd name="T12" fmla="*/ 20 w 80"/>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80" h="49">
                  <a:moveTo>
                    <a:pt x="20" y="49"/>
                  </a:moveTo>
                  <a:cubicBezTo>
                    <a:pt x="51" y="46"/>
                    <a:pt x="80" y="3"/>
                    <a:pt x="80" y="3"/>
                  </a:cubicBezTo>
                  <a:cubicBezTo>
                    <a:pt x="80" y="3"/>
                    <a:pt x="80" y="3"/>
                    <a:pt x="80" y="3"/>
                  </a:cubicBezTo>
                  <a:cubicBezTo>
                    <a:pt x="80" y="2"/>
                    <a:pt x="79" y="1"/>
                    <a:pt x="78" y="0"/>
                  </a:cubicBezTo>
                  <a:cubicBezTo>
                    <a:pt x="54" y="0"/>
                    <a:pt x="54" y="0"/>
                    <a:pt x="54" y="0"/>
                  </a:cubicBezTo>
                  <a:cubicBezTo>
                    <a:pt x="54" y="0"/>
                    <a:pt x="36" y="32"/>
                    <a:pt x="0" y="47"/>
                  </a:cubicBezTo>
                  <a:cubicBezTo>
                    <a:pt x="4" y="48"/>
                    <a:pt x="10" y="49"/>
                    <a:pt x="20" y="49"/>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5" name="iṡḻíḍé">
              <a:extLst>
                <a:ext uri="{FF2B5EF4-FFF2-40B4-BE49-F238E27FC236}">
                  <a16:creationId xmlns:a16="http://schemas.microsoft.com/office/drawing/2014/main" id="{9A072670-C8E7-4096-8DC5-63C828D27E0C}"/>
                </a:ext>
              </a:extLst>
            </p:cNvPr>
            <p:cNvSpPr/>
            <p:nvPr/>
          </p:nvSpPr>
          <p:spPr bwMode="auto">
            <a:xfrm>
              <a:off x="7763513" y="5715222"/>
              <a:ext cx="377366" cy="192164"/>
            </a:xfrm>
            <a:custGeom>
              <a:avLst/>
              <a:gdLst>
                <a:gd name="T0" fmla="*/ 13 w 120"/>
                <a:gd name="T1" fmla="*/ 57 h 61"/>
                <a:gd name="T2" fmla="*/ 74 w 120"/>
                <a:gd name="T3" fmla="*/ 57 h 61"/>
                <a:gd name="T4" fmla="*/ 91 w 120"/>
                <a:gd name="T5" fmla="*/ 40 h 61"/>
                <a:gd name="T6" fmla="*/ 91 w 120"/>
                <a:gd name="T7" fmla="*/ 59 h 61"/>
                <a:gd name="T8" fmla="*/ 101 w 120"/>
                <a:gd name="T9" fmla="*/ 59 h 61"/>
                <a:gd name="T10" fmla="*/ 103 w 120"/>
                <a:gd name="T11" fmla="*/ 0 h 61"/>
                <a:gd name="T12" fmla="*/ 103 w 120"/>
                <a:gd name="T13" fmla="*/ 0 h 61"/>
                <a:gd name="T14" fmla="*/ 43 w 120"/>
                <a:gd name="T15" fmla="*/ 46 h 61"/>
                <a:gd name="T16" fmla="*/ 23 w 120"/>
                <a:gd name="T17" fmla="*/ 44 h 61"/>
                <a:gd name="T18" fmla="*/ 7 w 120"/>
                <a:gd name="T19" fmla="*/ 49 h 61"/>
                <a:gd name="T20" fmla="*/ 13 w 120"/>
                <a:gd name="T21"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61">
                  <a:moveTo>
                    <a:pt x="13" y="57"/>
                  </a:moveTo>
                  <a:cubicBezTo>
                    <a:pt x="26" y="61"/>
                    <a:pt x="74" y="57"/>
                    <a:pt x="74" y="57"/>
                  </a:cubicBezTo>
                  <a:cubicBezTo>
                    <a:pt x="91" y="40"/>
                    <a:pt x="91" y="40"/>
                    <a:pt x="91" y="40"/>
                  </a:cubicBezTo>
                  <a:cubicBezTo>
                    <a:pt x="91" y="59"/>
                    <a:pt x="91" y="59"/>
                    <a:pt x="91" y="59"/>
                  </a:cubicBezTo>
                  <a:cubicBezTo>
                    <a:pt x="101" y="59"/>
                    <a:pt x="101" y="59"/>
                    <a:pt x="101" y="59"/>
                  </a:cubicBezTo>
                  <a:cubicBezTo>
                    <a:pt x="101" y="59"/>
                    <a:pt x="120" y="20"/>
                    <a:pt x="103" y="0"/>
                  </a:cubicBezTo>
                  <a:cubicBezTo>
                    <a:pt x="103" y="0"/>
                    <a:pt x="103" y="0"/>
                    <a:pt x="103" y="0"/>
                  </a:cubicBezTo>
                  <a:cubicBezTo>
                    <a:pt x="103" y="0"/>
                    <a:pt x="74" y="43"/>
                    <a:pt x="43" y="46"/>
                  </a:cubicBezTo>
                  <a:cubicBezTo>
                    <a:pt x="33" y="46"/>
                    <a:pt x="27" y="45"/>
                    <a:pt x="23" y="44"/>
                  </a:cubicBezTo>
                  <a:cubicBezTo>
                    <a:pt x="18" y="46"/>
                    <a:pt x="13" y="48"/>
                    <a:pt x="7" y="49"/>
                  </a:cubicBezTo>
                  <a:cubicBezTo>
                    <a:pt x="7" y="49"/>
                    <a:pt x="0" y="53"/>
                    <a:pt x="13" y="5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6" name="ïş1ïdé">
              <a:extLst>
                <a:ext uri="{FF2B5EF4-FFF2-40B4-BE49-F238E27FC236}">
                  <a16:creationId xmlns:a16="http://schemas.microsoft.com/office/drawing/2014/main" id="{C71671D0-9ED4-4F72-AF5A-E34E6BEBA0B8}"/>
                </a:ext>
              </a:extLst>
            </p:cNvPr>
            <p:cNvSpPr/>
            <p:nvPr/>
          </p:nvSpPr>
          <p:spPr bwMode="auto">
            <a:xfrm>
              <a:off x="8175691" y="5560655"/>
              <a:ext cx="115577" cy="279891"/>
            </a:xfrm>
            <a:custGeom>
              <a:avLst/>
              <a:gdLst>
                <a:gd name="T0" fmla="*/ 16 w 37"/>
                <a:gd name="T1" fmla="*/ 76 h 89"/>
                <a:gd name="T2" fmla="*/ 28 w 37"/>
                <a:gd name="T3" fmla="*/ 1 h 89"/>
                <a:gd name="T4" fmla="*/ 28 w 37"/>
                <a:gd name="T5" fmla="*/ 1 h 89"/>
                <a:gd name="T6" fmla="*/ 25 w 37"/>
                <a:gd name="T7" fmla="*/ 0 h 89"/>
                <a:gd name="T8" fmla="*/ 7 w 37"/>
                <a:gd name="T9" fmla="*/ 17 h 89"/>
                <a:gd name="T10" fmla="*/ 0 w 37"/>
                <a:gd name="T11" fmla="*/ 89 h 89"/>
                <a:gd name="T12" fmla="*/ 16 w 37"/>
                <a:gd name="T13" fmla="*/ 76 h 89"/>
              </a:gdLst>
              <a:ahLst/>
              <a:cxnLst>
                <a:cxn ang="0">
                  <a:pos x="T0" y="T1"/>
                </a:cxn>
                <a:cxn ang="0">
                  <a:pos x="T2" y="T3"/>
                </a:cxn>
                <a:cxn ang="0">
                  <a:pos x="T4" y="T5"/>
                </a:cxn>
                <a:cxn ang="0">
                  <a:pos x="T6" y="T7"/>
                </a:cxn>
                <a:cxn ang="0">
                  <a:pos x="T8" y="T9"/>
                </a:cxn>
                <a:cxn ang="0">
                  <a:pos x="T10" y="T11"/>
                </a:cxn>
                <a:cxn ang="0">
                  <a:pos x="T12" y="T13"/>
                </a:cxn>
              </a:cxnLst>
              <a:rect l="0" t="0" r="r" b="b"/>
              <a:pathLst>
                <a:path w="37" h="89">
                  <a:moveTo>
                    <a:pt x="16" y="76"/>
                  </a:moveTo>
                  <a:cubicBezTo>
                    <a:pt x="37" y="52"/>
                    <a:pt x="28" y="1"/>
                    <a:pt x="28" y="1"/>
                  </a:cubicBezTo>
                  <a:cubicBezTo>
                    <a:pt x="28" y="1"/>
                    <a:pt x="28" y="1"/>
                    <a:pt x="28" y="1"/>
                  </a:cubicBezTo>
                  <a:cubicBezTo>
                    <a:pt x="27" y="1"/>
                    <a:pt x="26" y="0"/>
                    <a:pt x="25" y="0"/>
                  </a:cubicBezTo>
                  <a:cubicBezTo>
                    <a:pt x="7" y="17"/>
                    <a:pt x="7" y="17"/>
                    <a:pt x="7" y="17"/>
                  </a:cubicBezTo>
                  <a:cubicBezTo>
                    <a:pt x="7" y="17"/>
                    <a:pt x="16" y="53"/>
                    <a:pt x="0" y="89"/>
                  </a:cubicBezTo>
                  <a:cubicBezTo>
                    <a:pt x="4" y="87"/>
                    <a:pt x="9" y="83"/>
                    <a:pt x="16" y="7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7" name="îŝļîḑè">
              <a:extLst>
                <a:ext uri="{FF2B5EF4-FFF2-40B4-BE49-F238E27FC236}">
                  <a16:creationId xmlns:a16="http://schemas.microsoft.com/office/drawing/2014/main" id="{741D9DB7-66D2-47F1-8255-F202E2DD85A8}"/>
                </a:ext>
              </a:extLst>
            </p:cNvPr>
            <p:cNvSpPr/>
            <p:nvPr/>
          </p:nvSpPr>
          <p:spPr bwMode="auto">
            <a:xfrm>
              <a:off x="8146449" y="5564832"/>
              <a:ext cx="239509" cy="345339"/>
            </a:xfrm>
            <a:custGeom>
              <a:avLst/>
              <a:gdLst>
                <a:gd name="T0" fmla="*/ 11 w 76"/>
                <a:gd name="T1" fmla="*/ 104 h 110"/>
                <a:gd name="T2" fmla="*/ 55 w 76"/>
                <a:gd name="T3" fmla="*/ 61 h 110"/>
                <a:gd name="T4" fmla="*/ 56 w 76"/>
                <a:gd name="T5" fmla="*/ 37 h 110"/>
                <a:gd name="T6" fmla="*/ 69 w 76"/>
                <a:gd name="T7" fmla="*/ 51 h 110"/>
                <a:gd name="T8" fmla="*/ 76 w 76"/>
                <a:gd name="T9" fmla="*/ 44 h 110"/>
                <a:gd name="T10" fmla="*/ 37 w 76"/>
                <a:gd name="T11" fmla="*/ 0 h 110"/>
                <a:gd name="T12" fmla="*/ 37 w 76"/>
                <a:gd name="T13" fmla="*/ 0 h 110"/>
                <a:gd name="T14" fmla="*/ 25 w 76"/>
                <a:gd name="T15" fmla="*/ 75 h 110"/>
                <a:gd name="T16" fmla="*/ 9 w 76"/>
                <a:gd name="T17" fmla="*/ 88 h 110"/>
                <a:gd name="T18" fmla="*/ 2 w 76"/>
                <a:gd name="T19" fmla="*/ 102 h 110"/>
                <a:gd name="T20" fmla="*/ 11 w 76"/>
                <a:gd name="T2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110">
                  <a:moveTo>
                    <a:pt x="11" y="104"/>
                  </a:moveTo>
                  <a:cubicBezTo>
                    <a:pt x="23" y="97"/>
                    <a:pt x="55" y="61"/>
                    <a:pt x="55" y="61"/>
                  </a:cubicBezTo>
                  <a:cubicBezTo>
                    <a:pt x="56" y="37"/>
                    <a:pt x="56" y="37"/>
                    <a:pt x="56" y="37"/>
                  </a:cubicBezTo>
                  <a:cubicBezTo>
                    <a:pt x="69" y="51"/>
                    <a:pt x="69" y="51"/>
                    <a:pt x="69" y="51"/>
                  </a:cubicBezTo>
                  <a:cubicBezTo>
                    <a:pt x="76" y="44"/>
                    <a:pt x="76" y="44"/>
                    <a:pt x="76" y="44"/>
                  </a:cubicBezTo>
                  <a:cubicBezTo>
                    <a:pt x="76" y="44"/>
                    <a:pt x="63" y="3"/>
                    <a:pt x="37" y="0"/>
                  </a:cubicBezTo>
                  <a:cubicBezTo>
                    <a:pt x="37" y="0"/>
                    <a:pt x="37" y="0"/>
                    <a:pt x="37" y="0"/>
                  </a:cubicBezTo>
                  <a:cubicBezTo>
                    <a:pt x="37" y="0"/>
                    <a:pt x="46" y="51"/>
                    <a:pt x="25" y="75"/>
                  </a:cubicBezTo>
                  <a:cubicBezTo>
                    <a:pt x="18" y="82"/>
                    <a:pt x="13" y="86"/>
                    <a:pt x="9" y="88"/>
                  </a:cubicBezTo>
                  <a:cubicBezTo>
                    <a:pt x="7" y="92"/>
                    <a:pt x="5" y="97"/>
                    <a:pt x="2" y="102"/>
                  </a:cubicBezTo>
                  <a:cubicBezTo>
                    <a:pt x="2" y="102"/>
                    <a:pt x="0" y="110"/>
                    <a:pt x="11" y="10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8" name="iṥļíde">
              <a:extLst>
                <a:ext uri="{FF2B5EF4-FFF2-40B4-BE49-F238E27FC236}">
                  <a16:creationId xmlns:a16="http://schemas.microsoft.com/office/drawing/2014/main" id="{553DA49B-0D83-49F9-919C-552028E85E41}"/>
                </a:ext>
              </a:extLst>
            </p:cNvPr>
            <p:cNvSpPr/>
            <p:nvPr/>
          </p:nvSpPr>
          <p:spPr bwMode="auto">
            <a:xfrm>
              <a:off x="4308734" y="3516473"/>
              <a:ext cx="125325" cy="257611"/>
            </a:xfrm>
            <a:custGeom>
              <a:avLst/>
              <a:gdLst>
                <a:gd name="T0" fmla="*/ 40 w 40"/>
                <a:gd name="T1" fmla="*/ 80 h 82"/>
                <a:gd name="T2" fmla="*/ 40 w 40"/>
                <a:gd name="T3" fmla="*/ 46 h 82"/>
                <a:gd name="T4" fmla="*/ 18 w 40"/>
                <a:gd name="T5" fmla="*/ 2 h 82"/>
                <a:gd name="T6" fmla="*/ 6 w 40"/>
                <a:gd name="T7" fmla="*/ 0 h 82"/>
                <a:gd name="T8" fmla="*/ 4 w 40"/>
                <a:gd name="T9" fmla="*/ 38 h 82"/>
                <a:gd name="T10" fmla="*/ 2 w 40"/>
                <a:gd name="T11" fmla="*/ 78 h 82"/>
                <a:gd name="T12" fmla="*/ 0 w 40"/>
                <a:gd name="T13" fmla="*/ 79 h 82"/>
                <a:gd name="T14" fmla="*/ 9 w 40"/>
                <a:gd name="T15" fmla="*/ 81 h 82"/>
                <a:gd name="T16" fmla="*/ 40 w 40"/>
                <a:gd name="T1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82">
                  <a:moveTo>
                    <a:pt x="40" y="80"/>
                  </a:moveTo>
                  <a:cubicBezTo>
                    <a:pt x="40" y="46"/>
                    <a:pt x="40" y="46"/>
                    <a:pt x="40" y="46"/>
                  </a:cubicBezTo>
                  <a:cubicBezTo>
                    <a:pt x="18" y="2"/>
                    <a:pt x="18" y="2"/>
                    <a:pt x="18" y="2"/>
                  </a:cubicBezTo>
                  <a:cubicBezTo>
                    <a:pt x="6" y="0"/>
                    <a:pt x="6" y="0"/>
                    <a:pt x="6" y="0"/>
                  </a:cubicBezTo>
                  <a:cubicBezTo>
                    <a:pt x="4" y="38"/>
                    <a:pt x="4" y="38"/>
                    <a:pt x="4" y="38"/>
                  </a:cubicBezTo>
                  <a:cubicBezTo>
                    <a:pt x="2" y="78"/>
                    <a:pt x="2" y="78"/>
                    <a:pt x="2" y="78"/>
                  </a:cubicBezTo>
                  <a:cubicBezTo>
                    <a:pt x="0" y="79"/>
                    <a:pt x="0" y="79"/>
                    <a:pt x="0" y="79"/>
                  </a:cubicBezTo>
                  <a:cubicBezTo>
                    <a:pt x="3" y="80"/>
                    <a:pt x="5" y="81"/>
                    <a:pt x="9" y="81"/>
                  </a:cubicBezTo>
                  <a:cubicBezTo>
                    <a:pt x="16" y="82"/>
                    <a:pt x="30" y="81"/>
                    <a:pt x="40" y="8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9" name="i$lïdê">
              <a:extLst>
                <a:ext uri="{FF2B5EF4-FFF2-40B4-BE49-F238E27FC236}">
                  <a16:creationId xmlns:a16="http://schemas.microsoft.com/office/drawing/2014/main" id="{A3B71DEA-EA90-4AA8-9E8E-183A473532E6}"/>
                </a:ext>
              </a:extLst>
            </p:cNvPr>
            <p:cNvSpPr/>
            <p:nvPr/>
          </p:nvSpPr>
          <p:spPr bwMode="auto">
            <a:xfrm>
              <a:off x="4073402" y="3764337"/>
              <a:ext cx="483196" cy="1017914"/>
            </a:xfrm>
            <a:custGeom>
              <a:avLst/>
              <a:gdLst>
                <a:gd name="T0" fmla="*/ 115 w 154"/>
                <a:gd name="T1" fmla="*/ 6 h 324"/>
                <a:gd name="T2" fmla="*/ 115 w 154"/>
                <a:gd name="T3" fmla="*/ 1 h 324"/>
                <a:gd name="T4" fmla="*/ 84 w 154"/>
                <a:gd name="T5" fmla="*/ 2 h 324"/>
                <a:gd name="T6" fmla="*/ 75 w 154"/>
                <a:gd name="T7" fmla="*/ 0 h 324"/>
                <a:gd name="T8" fmla="*/ 35 w 154"/>
                <a:gd name="T9" fmla="*/ 12 h 324"/>
                <a:gd name="T10" fmla="*/ 23 w 154"/>
                <a:gd name="T11" fmla="*/ 67 h 324"/>
                <a:gd name="T12" fmla="*/ 18 w 154"/>
                <a:gd name="T13" fmla="*/ 243 h 324"/>
                <a:gd name="T14" fmla="*/ 0 w 154"/>
                <a:gd name="T15" fmla="*/ 324 h 324"/>
                <a:gd name="T16" fmla="*/ 139 w 154"/>
                <a:gd name="T17" fmla="*/ 324 h 324"/>
                <a:gd name="T18" fmla="*/ 131 w 154"/>
                <a:gd name="T19" fmla="*/ 243 h 324"/>
                <a:gd name="T20" fmla="*/ 148 w 154"/>
                <a:gd name="T21" fmla="*/ 99 h 324"/>
                <a:gd name="T22" fmla="*/ 154 w 154"/>
                <a:gd name="T23" fmla="*/ 22 h 324"/>
                <a:gd name="T24" fmla="*/ 115 w 154"/>
                <a:gd name="T25" fmla="*/ 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324">
                  <a:moveTo>
                    <a:pt x="115" y="6"/>
                  </a:moveTo>
                  <a:cubicBezTo>
                    <a:pt x="115" y="1"/>
                    <a:pt x="115" y="1"/>
                    <a:pt x="115" y="1"/>
                  </a:cubicBezTo>
                  <a:cubicBezTo>
                    <a:pt x="105" y="2"/>
                    <a:pt x="91" y="3"/>
                    <a:pt x="84" y="2"/>
                  </a:cubicBezTo>
                  <a:cubicBezTo>
                    <a:pt x="80" y="2"/>
                    <a:pt x="78" y="1"/>
                    <a:pt x="75" y="0"/>
                  </a:cubicBezTo>
                  <a:cubicBezTo>
                    <a:pt x="35" y="12"/>
                    <a:pt x="35" y="12"/>
                    <a:pt x="35" y="12"/>
                  </a:cubicBezTo>
                  <a:cubicBezTo>
                    <a:pt x="23" y="67"/>
                    <a:pt x="23" y="67"/>
                    <a:pt x="23" y="67"/>
                  </a:cubicBezTo>
                  <a:cubicBezTo>
                    <a:pt x="18" y="243"/>
                    <a:pt x="18" y="243"/>
                    <a:pt x="18" y="243"/>
                  </a:cubicBezTo>
                  <a:cubicBezTo>
                    <a:pt x="0" y="324"/>
                    <a:pt x="0" y="324"/>
                    <a:pt x="0" y="324"/>
                  </a:cubicBezTo>
                  <a:cubicBezTo>
                    <a:pt x="139" y="324"/>
                    <a:pt x="139" y="324"/>
                    <a:pt x="139" y="324"/>
                  </a:cubicBezTo>
                  <a:cubicBezTo>
                    <a:pt x="131" y="243"/>
                    <a:pt x="131" y="243"/>
                    <a:pt x="131" y="243"/>
                  </a:cubicBezTo>
                  <a:cubicBezTo>
                    <a:pt x="148" y="99"/>
                    <a:pt x="148" y="99"/>
                    <a:pt x="148" y="99"/>
                  </a:cubicBezTo>
                  <a:cubicBezTo>
                    <a:pt x="154" y="22"/>
                    <a:pt x="154" y="22"/>
                    <a:pt x="154" y="22"/>
                  </a:cubicBezTo>
                  <a:cubicBezTo>
                    <a:pt x="115" y="6"/>
                    <a:pt x="115" y="6"/>
                    <a:pt x="115"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0" name="iṡļídê">
              <a:extLst>
                <a:ext uri="{FF2B5EF4-FFF2-40B4-BE49-F238E27FC236}">
                  <a16:creationId xmlns:a16="http://schemas.microsoft.com/office/drawing/2014/main" id="{D61630D5-F4BC-4EF3-BB26-DBA230560551}"/>
                </a:ext>
              </a:extLst>
            </p:cNvPr>
            <p:cNvSpPr/>
            <p:nvPr/>
          </p:nvSpPr>
          <p:spPr bwMode="auto">
            <a:xfrm>
              <a:off x="4283669" y="3716992"/>
              <a:ext cx="172669" cy="97475"/>
            </a:xfrm>
            <a:custGeom>
              <a:avLst/>
              <a:gdLst>
                <a:gd name="T0" fmla="*/ 0 w 55"/>
                <a:gd name="T1" fmla="*/ 17 h 31"/>
                <a:gd name="T2" fmla="*/ 10 w 55"/>
                <a:gd name="T3" fmla="*/ 0 h 31"/>
                <a:gd name="T4" fmla="*/ 48 w 55"/>
                <a:gd name="T5" fmla="*/ 2 h 31"/>
                <a:gd name="T6" fmla="*/ 55 w 55"/>
                <a:gd name="T7" fmla="*/ 24 h 31"/>
                <a:gd name="T8" fmla="*/ 0 w 55"/>
                <a:gd name="T9" fmla="*/ 17 h 31"/>
              </a:gdLst>
              <a:ahLst/>
              <a:cxnLst>
                <a:cxn ang="0">
                  <a:pos x="T0" y="T1"/>
                </a:cxn>
                <a:cxn ang="0">
                  <a:pos x="T2" y="T3"/>
                </a:cxn>
                <a:cxn ang="0">
                  <a:pos x="T4" y="T5"/>
                </a:cxn>
                <a:cxn ang="0">
                  <a:pos x="T6" y="T7"/>
                </a:cxn>
                <a:cxn ang="0">
                  <a:pos x="T8" y="T9"/>
                </a:cxn>
              </a:cxnLst>
              <a:rect l="0" t="0" r="r" b="b"/>
              <a:pathLst>
                <a:path w="55" h="31">
                  <a:moveTo>
                    <a:pt x="0" y="17"/>
                  </a:moveTo>
                  <a:cubicBezTo>
                    <a:pt x="10" y="0"/>
                    <a:pt x="10" y="0"/>
                    <a:pt x="10" y="0"/>
                  </a:cubicBezTo>
                  <a:cubicBezTo>
                    <a:pt x="48" y="2"/>
                    <a:pt x="48" y="2"/>
                    <a:pt x="48" y="2"/>
                  </a:cubicBezTo>
                  <a:cubicBezTo>
                    <a:pt x="55" y="24"/>
                    <a:pt x="55" y="24"/>
                    <a:pt x="55" y="24"/>
                  </a:cubicBezTo>
                  <a:cubicBezTo>
                    <a:pt x="55" y="24"/>
                    <a:pt x="27" y="31"/>
                    <a:pt x="0" y="1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1" name="ïşḷíḍê">
              <a:extLst>
                <a:ext uri="{FF2B5EF4-FFF2-40B4-BE49-F238E27FC236}">
                  <a16:creationId xmlns:a16="http://schemas.microsoft.com/office/drawing/2014/main" id="{AF7BF5DC-14E0-4E98-92DA-BDB56696C9ED}"/>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2" name="îsḻîḋe">
              <a:extLst>
                <a:ext uri="{FF2B5EF4-FFF2-40B4-BE49-F238E27FC236}">
                  <a16:creationId xmlns:a16="http://schemas.microsoft.com/office/drawing/2014/main" id="{87A9B236-1048-41DF-BD58-35B11862F922}"/>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3" name="iŝḷiďé">
              <a:extLst>
                <a:ext uri="{FF2B5EF4-FFF2-40B4-BE49-F238E27FC236}">
                  <a16:creationId xmlns:a16="http://schemas.microsoft.com/office/drawing/2014/main" id="{7C07CA43-FD9D-4DBF-8E3B-906475BE5854}"/>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4" name="iṧlïḍe">
              <a:extLst>
                <a:ext uri="{FF2B5EF4-FFF2-40B4-BE49-F238E27FC236}">
                  <a16:creationId xmlns:a16="http://schemas.microsoft.com/office/drawing/2014/main" id="{704C38C4-56BA-4A62-9984-FAB8F6AD1D44}"/>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5" name="iṧḻíḓé">
              <a:extLst>
                <a:ext uri="{FF2B5EF4-FFF2-40B4-BE49-F238E27FC236}">
                  <a16:creationId xmlns:a16="http://schemas.microsoft.com/office/drawing/2014/main" id="{33AEAE12-11A0-4216-A0FC-D87C3485CEBF}"/>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6" name="i$ļîḑé">
              <a:extLst>
                <a:ext uri="{FF2B5EF4-FFF2-40B4-BE49-F238E27FC236}">
                  <a16:creationId xmlns:a16="http://schemas.microsoft.com/office/drawing/2014/main" id="{A87A46A7-3993-47C9-9AC3-4E713D8B9C69}"/>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7" name="îṧ1îḓê">
              <a:extLst>
                <a:ext uri="{FF2B5EF4-FFF2-40B4-BE49-F238E27FC236}">
                  <a16:creationId xmlns:a16="http://schemas.microsoft.com/office/drawing/2014/main" id="{4BCD7B6C-279E-439A-ADF9-3CD12B1DC2DE}"/>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8" name="íṡḻíďè">
              <a:extLst>
                <a:ext uri="{FF2B5EF4-FFF2-40B4-BE49-F238E27FC236}">
                  <a16:creationId xmlns:a16="http://schemas.microsoft.com/office/drawing/2014/main" id="{FF7D7C05-E0C1-4370-9EF5-E1028168EF11}"/>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9" name="işľïḋè">
              <a:extLst>
                <a:ext uri="{FF2B5EF4-FFF2-40B4-BE49-F238E27FC236}">
                  <a16:creationId xmlns:a16="http://schemas.microsoft.com/office/drawing/2014/main" id="{63453EB0-BCB4-4A56-BD43-72843BB4646A}"/>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0" name="î$ļîḋé">
              <a:extLst>
                <a:ext uri="{FF2B5EF4-FFF2-40B4-BE49-F238E27FC236}">
                  <a16:creationId xmlns:a16="http://schemas.microsoft.com/office/drawing/2014/main" id="{2EE7D0DA-7A13-4A5B-8CEF-C5B3978535D3}"/>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1" name="ïṡľiḓê">
              <a:extLst>
                <a:ext uri="{FF2B5EF4-FFF2-40B4-BE49-F238E27FC236}">
                  <a16:creationId xmlns:a16="http://schemas.microsoft.com/office/drawing/2014/main" id="{B6C624C3-DE61-4E6E-8D7A-E1EDA197DF17}"/>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close/>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2" name="íṡ1iḍe">
              <a:extLst>
                <a:ext uri="{FF2B5EF4-FFF2-40B4-BE49-F238E27FC236}">
                  <a16:creationId xmlns:a16="http://schemas.microsoft.com/office/drawing/2014/main" id="{FFDECE6A-E9BD-454D-A65E-9A1E2D960DB4}"/>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3" name="îṡ1iḍê">
              <a:extLst>
                <a:ext uri="{FF2B5EF4-FFF2-40B4-BE49-F238E27FC236}">
                  <a16:creationId xmlns:a16="http://schemas.microsoft.com/office/drawing/2014/main" id="{13C2BFDA-8C28-40AE-9EB7-8A057D998DB4}"/>
                </a:ext>
              </a:extLst>
            </p:cNvPr>
            <p:cNvSpPr/>
            <p:nvPr/>
          </p:nvSpPr>
          <p:spPr bwMode="auto">
            <a:xfrm>
              <a:off x="4214044" y="3427353"/>
              <a:ext cx="107222" cy="211659"/>
            </a:xfrm>
            <a:custGeom>
              <a:avLst/>
              <a:gdLst>
                <a:gd name="T0" fmla="*/ 0 w 34"/>
                <a:gd name="T1" fmla="*/ 0 h 67"/>
                <a:gd name="T2" fmla="*/ 32 w 34"/>
                <a:gd name="T3" fmla="*/ 67 h 67"/>
                <a:gd name="T4" fmla="*/ 34 w 34"/>
                <a:gd name="T5" fmla="*/ 37 h 67"/>
                <a:gd name="T6" fmla="*/ 13 w 34"/>
                <a:gd name="T7" fmla="*/ 12 h 67"/>
                <a:gd name="T8" fmla="*/ 0 w 34"/>
                <a:gd name="T9" fmla="*/ 0 h 67"/>
              </a:gdLst>
              <a:ahLst/>
              <a:cxnLst>
                <a:cxn ang="0">
                  <a:pos x="T0" y="T1"/>
                </a:cxn>
                <a:cxn ang="0">
                  <a:pos x="T2" y="T3"/>
                </a:cxn>
                <a:cxn ang="0">
                  <a:pos x="T4" y="T5"/>
                </a:cxn>
                <a:cxn ang="0">
                  <a:pos x="T6" y="T7"/>
                </a:cxn>
                <a:cxn ang="0">
                  <a:pos x="T8" y="T9"/>
                </a:cxn>
              </a:cxnLst>
              <a:rect l="0" t="0" r="r" b="b"/>
              <a:pathLst>
                <a:path w="34" h="67">
                  <a:moveTo>
                    <a:pt x="0" y="0"/>
                  </a:moveTo>
                  <a:cubicBezTo>
                    <a:pt x="0" y="0"/>
                    <a:pt x="19" y="48"/>
                    <a:pt x="32" y="67"/>
                  </a:cubicBezTo>
                  <a:cubicBezTo>
                    <a:pt x="34" y="37"/>
                    <a:pt x="34" y="37"/>
                    <a:pt x="34" y="37"/>
                  </a:cubicBezTo>
                  <a:cubicBezTo>
                    <a:pt x="34" y="37"/>
                    <a:pt x="16" y="33"/>
                    <a:pt x="13" y="12"/>
                  </a:cubicBezTo>
                  <a:cubicBezTo>
                    <a:pt x="13" y="12"/>
                    <a:pt x="2" y="6"/>
                    <a:pt x="0"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4" name="işḻîḋê">
              <a:extLst>
                <a:ext uri="{FF2B5EF4-FFF2-40B4-BE49-F238E27FC236}">
                  <a16:creationId xmlns:a16="http://schemas.microsoft.com/office/drawing/2014/main" id="{18C3BE14-B85E-4084-8A65-DDBB9EAEF45A}"/>
                </a:ext>
              </a:extLst>
            </p:cNvPr>
            <p:cNvSpPr/>
            <p:nvPr/>
          </p:nvSpPr>
          <p:spPr bwMode="auto">
            <a:xfrm>
              <a:off x="4415956" y="3208731"/>
              <a:ext cx="200519" cy="125325"/>
            </a:xfrm>
            <a:custGeom>
              <a:avLst/>
              <a:gdLst>
                <a:gd name="T0" fmla="*/ 43 w 64"/>
                <a:gd name="T1" fmla="*/ 0 h 40"/>
                <a:gd name="T2" fmla="*/ 0 w 64"/>
                <a:gd name="T3" fmla="*/ 36 h 40"/>
                <a:gd name="T4" fmla="*/ 34 w 64"/>
                <a:gd name="T5" fmla="*/ 40 h 40"/>
                <a:gd name="T6" fmla="*/ 64 w 64"/>
                <a:gd name="T7" fmla="*/ 18 h 40"/>
                <a:gd name="T8" fmla="*/ 31 w 64"/>
                <a:gd name="T9" fmla="*/ 22 h 40"/>
                <a:gd name="T10" fmla="*/ 43 w 64"/>
                <a:gd name="T11" fmla="*/ 0 h 40"/>
                <a:gd name="T12" fmla="*/ 43 w 64"/>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64" h="40">
                  <a:moveTo>
                    <a:pt x="43" y="0"/>
                  </a:moveTo>
                  <a:cubicBezTo>
                    <a:pt x="42" y="0"/>
                    <a:pt x="0" y="36"/>
                    <a:pt x="0" y="36"/>
                  </a:cubicBezTo>
                  <a:cubicBezTo>
                    <a:pt x="34" y="40"/>
                    <a:pt x="34" y="40"/>
                    <a:pt x="34" y="40"/>
                  </a:cubicBezTo>
                  <a:cubicBezTo>
                    <a:pt x="64" y="18"/>
                    <a:pt x="64" y="18"/>
                    <a:pt x="64" y="18"/>
                  </a:cubicBezTo>
                  <a:cubicBezTo>
                    <a:pt x="31" y="22"/>
                    <a:pt x="31" y="22"/>
                    <a:pt x="31" y="22"/>
                  </a:cubicBezTo>
                  <a:cubicBezTo>
                    <a:pt x="31" y="22"/>
                    <a:pt x="43" y="0"/>
                    <a:pt x="43" y="0"/>
                  </a:cubicBezTo>
                  <a:cubicBezTo>
                    <a:pt x="43" y="0"/>
                    <a:pt x="43" y="0"/>
                    <a:pt x="43"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5" name="iśḻiďè">
              <a:extLst>
                <a:ext uri="{FF2B5EF4-FFF2-40B4-BE49-F238E27FC236}">
                  <a16:creationId xmlns:a16="http://schemas.microsoft.com/office/drawing/2014/main" id="{40F79B9C-EB7C-404B-9955-CB9FA350B208}"/>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6" name="ïsļîḓè">
              <a:extLst>
                <a:ext uri="{FF2B5EF4-FFF2-40B4-BE49-F238E27FC236}">
                  <a16:creationId xmlns:a16="http://schemas.microsoft.com/office/drawing/2014/main" id="{BD772485-4540-460E-B65B-075AEB6648AB}"/>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7" name="îsḷiďé">
              <a:extLst>
                <a:ext uri="{FF2B5EF4-FFF2-40B4-BE49-F238E27FC236}">
                  <a16:creationId xmlns:a16="http://schemas.microsoft.com/office/drawing/2014/main" id="{2DCE4F27-700D-4BCC-A479-CF5AB5A5A189}"/>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8" name="íşļídê">
              <a:extLst>
                <a:ext uri="{FF2B5EF4-FFF2-40B4-BE49-F238E27FC236}">
                  <a16:creationId xmlns:a16="http://schemas.microsoft.com/office/drawing/2014/main" id="{ED06832E-99A7-4A51-A802-C4E2A1B62FAA}"/>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9" name="íṩḷîḍè">
              <a:extLst>
                <a:ext uri="{FF2B5EF4-FFF2-40B4-BE49-F238E27FC236}">
                  <a16:creationId xmlns:a16="http://schemas.microsoft.com/office/drawing/2014/main" id="{DBC06D83-E44A-4AE7-A8BC-F65AAB632BE9}"/>
                </a:ext>
              </a:extLst>
            </p:cNvPr>
            <p:cNvSpPr/>
            <p:nvPr/>
          </p:nvSpPr>
          <p:spPr bwMode="auto">
            <a:xfrm>
              <a:off x="3686289" y="3909156"/>
              <a:ext cx="472056" cy="245079"/>
            </a:xfrm>
            <a:custGeom>
              <a:avLst/>
              <a:gdLst>
                <a:gd name="T0" fmla="*/ 150 w 150"/>
                <a:gd name="T1" fmla="*/ 0 h 78"/>
                <a:gd name="T2" fmla="*/ 89 w 150"/>
                <a:gd name="T3" fmla="*/ 54 h 78"/>
                <a:gd name="T4" fmla="*/ 0 w 150"/>
                <a:gd name="T5" fmla="*/ 73 h 78"/>
                <a:gd name="T6" fmla="*/ 10 w 150"/>
                <a:gd name="T7" fmla="*/ 78 h 78"/>
                <a:gd name="T8" fmla="*/ 11 w 150"/>
                <a:gd name="T9" fmla="*/ 78 h 78"/>
                <a:gd name="T10" fmla="*/ 91 w 150"/>
                <a:gd name="T11" fmla="*/ 65 h 78"/>
                <a:gd name="T12" fmla="*/ 145 w 150"/>
                <a:gd name="T13" fmla="*/ 25 h 78"/>
                <a:gd name="T14" fmla="*/ 146 w 150"/>
                <a:gd name="T15" fmla="*/ 21 h 78"/>
                <a:gd name="T16" fmla="*/ 150 w 150"/>
                <a:gd name="T17" fmla="*/ 0 h 78"/>
                <a:gd name="T18" fmla="*/ 150 w 150"/>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78">
                  <a:moveTo>
                    <a:pt x="150" y="0"/>
                  </a:moveTo>
                  <a:cubicBezTo>
                    <a:pt x="89" y="54"/>
                    <a:pt x="89" y="54"/>
                    <a:pt x="89" y="54"/>
                  </a:cubicBezTo>
                  <a:cubicBezTo>
                    <a:pt x="0" y="73"/>
                    <a:pt x="0" y="73"/>
                    <a:pt x="0" y="73"/>
                  </a:cubicBezTo>
                  <a:cubicBezTo>
                    <a:pt x="0" y="73"/>
                    <a:pt x="3" y="78"/>
                    <a:pt x="10" y="78"/>
                  </a:cubicBezTo>
                  <a:cubicBezTo>
                    <a:pt x="10" y="78"/>
                    <a:pt x="10" y="78"/>
                    <a:pt x="11" y="78"/>
                  </a:cubicBezTo>
                  <a:cubicBezTo>
                    <a:pt x="19" y="78"/>
                    <a:pt x="91" y="65"/>
                    <a:pt x="91" y="65"/>
                  </a:cubicBezTo>
                  <a:cubicBezTo>
                    <a:pt x="145" y="25"/>
                    <a:pt x="145" y="25"/>
                    <a:pt x="145" y="25"/>
                  </a:cubicBezTo>
                  <a:cubicBezTo>
                    <a:pt x="146" y="21"/>
                    <a:pt x="146" y="21"/>
                    <a:pt x="146" y="21"/>
                  </a:cubicBezTo>
                  <a:cubicBezTo>
                    <a:pt x="150" y="0"/>
                    <a:pt x="150" y="0"/>
                    <a:pt x="150" y="0"/>
                  </a:cubicBezTo>
                  <a:cubicBezTo>
                    <a:pt x="150" y="0"/>
                    <a:pt x="150" y="0"/>
                    <a:pt x="15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0" name="îṡlîdè">
              <a:extLst>
                <a:ext uri="{FF2B5EF4-FFF2-40B4-BE49-F238E27FC236}">
                  <a16:creationId xmlns:a16="http://schemas.microsoft.com/office/drawing/2014/main" id="{8A53018E-2168-4601-8773-BE32104EB164}"/>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1" name="i$ľîdè">
              <a:extLst>
                <a:ext uri="{FF2B5EF4-FFF2-40B4-BE49-F238E27FC236}">
                  <a16:creationId xmlns:a16="http://schemas.microsoft.com/office/drawing/2014/main" id="{041212F9-C03D-43F5-A80F-C07113788F48}"/>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2" name="îsļîḑè">
              <a:extLst>
                <a:ext uri="{FF2B5EF4-FFF2-40B4-BE49-F238E27FC236}">
                  <a16:creationId xmlns:a16="http://schemas.microsoft.com/office/drawing/2014/main" id="{8935FB68-9601-4405-B91D-6F35BAB2A09A}"/>
                </a:ext>
              </a:extLst>
            </p:cNvPr>
            <p:cNvSpPr/>
            <p:nvPr/>
          </p:nvSpPr>
          <p:spPr bwMode="auto">
            <a:xfrm>
              <a:off x="4098467" y="4794783"/>
              <a:ext cx="433066" cy="945504"/>
            </a:xfrm>
            <a:custGeom>
              <a:avLst/>
              <a:gdLst>
                <a:gd name="T0" fmla="*/ 6 w 311"/>
                <a:gd name="T1" fmla="*/ 0 h 679"/>
                <a:gd name="T2" fmla="*/ 270 w 311"/>
                <a:gd name="T3" fmla="*/ 0 h 679"/>
                <a:gd name="T4" fmla="*/ 300 w 311"/>
                <a:gd name="T5" fmla="*/ 295 h 679"/>
                <a:gd name="T6" fmla="*/ 311 w 311"/>
                <a:gd name="T7" fmla="*/ 679 h 679"/>
                <a:gd name="T8" fmla="*/ 277 w 311"/>
                <a:gd name="T9" fmla="*/ 304 h 679"/>
                <a:gd name="T10" fmla="*/ 241 w 311"/>
                <a:gd name="T11" fmla="*/ 18 h 679"/>
                <a:gd name="T12" fmla="*/ 0 w 311"/>
                <a:gd name="T13" fmla="*/ 18 h 679"/>
                <a:gd name="T14" fmla="*/ 6 w 311"/>
                <a:gd name="T15" fmla="*/ 0 h 6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79">
                  <a:moveTo>
                    <a:pt x="6" y="0"/>
                  </a:moveTo>
                  <a:lnTo>
                    <a:pt x="270" y="0"/>
                  </a:lnTo>
                  <a:lnTo>
                    <a:pt x="300" y="295"/>
                  </a:lnTo>
                  <a:lnTo>
                    <a:pt x="311" y="679"/>
                  </a:lnTo>
                  <a:lnTo>
                    <a:pt x="277" y="304"/>
                  </a:lnTo>
                  <a:lnTo>
                    <a:pt x="241" y="18"/>
                  </a:lnTo>
                  <a:lnTo>
                    <a:pt x="0" y="18"/>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3" name="ís1íḋe">
              <a:extLst>
                <a:ext uri="{FF2B5EF4-FFF2-40B4-BE49-F238E27FC236}">
                  <a16:creationId xmlns:a16="http://schemas.microsoft.com/office/drawing/2014/main" id="{E482D2BC-F783-4321-92D7-D387E63B044B}"/>
                </a:ext>
              </a:extLst>
            </p:cNvPr>
            <p:cNvSpPr/>
            <p:nvPr/>
          </p:nvSpPr>
          <p:spPr bwMode="auto">
            <a:xfrm>
              <a:off x="3918835" y="4857445"/>
              <a:ext cx="335591" cy="892589"/>
            </a:xfrm>
            <a:custGeom>
              <a:avLst/>
              <a:gdLst>
                <a:gd name="T0" fmla="*/ 241 w 241"/>
                <a:gd name="T1" fmla="*/ 0 h 641"/>
                <a:gd name="T2" fmla="*/ 144 w 241"/>
                <a:gd name="T3" fmla="*/ 246 h 641"/>
                <a:gd name="T4" fmla="*/ 20 w 241"/>
                <a:gd name="T5" fmla="*/ 641 h 641"/>
                <a:gd name="T6" fmla="*/ 0 w 241"/>
                <a:gd name="T7" fmla="*/ 641 h 641"/>
                <a:gd name="T8" fmla="*/ 122 w 241"/>
                <a:gd name="T9" fmla="*/ 244 h 641"/>
                <a:gd name="T10" fmla="*/ 241 w 241"/>
                <a:gd name="T11" fmla="*/ 0 h 641"/>
              </a:gdLst>
              <a:ahLst/>
              <a:cxnLst>
                <a:cxn ang="0">
                  <a:pos x="T0" y="T1"/>
                </a:cxn>
                <a:cxn ang="0">
                  <a:pos x="T2" y="T3"/>
                </a:cxn>
                <a:cxn ang="0">
                  <a:pos x="T4" y="T5"/>
                </a:cxn>
                <a:cxn ang="0">
                  <a:pos x="T6" y="T7"/>
                </a:cxn>
                <a:cxn ang="0">
                  <a:pos x="T8" y="T9"/>
                </a:cxn>
                <a:cxn ang="0">
                  <a:pos x="T10" y="T11"/>
                </a:cxn>
              </a:cxnLst>
              <a:rect l="0" t="0" r="r" b="b"/>
              <a:pathLst>
                <a:path w="241" h="641">
                  <a:moveTo>
                    <a:pt x="241" y="0"/>
                  </a:moveTo>
                  <a:lnTo>
                    <a:pt x="144" y="246"/>
                  </a:lnTo>
                  <a:lnTo>
                    <a:pt x="20" y="641"/>
                  </a:lnTo>
                  <a:lnTo>
                    <a:pt x="0" y="641"/>
                  </a:lnTo>
                  <a:lnTo>
                    <a:pt x="122" y="244"/>
                  </a:lnTo>
                  <a:lnTo>
                    <a:pt x="2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4" name="íṧ1ïďé">
              <a:extLst>
                <a:ext uri="{FF2B5EF4-FFF2-40B4-BE49-F238E27FC236}">
                  <a16:creationId xmlns:a16="http://schemas.microsoft.com/office/drawing/2014/main" id="{179F91EF-383A-49A9-99C1-DEA9FB0CCDEC}"/>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5" name="îṡḷíďè">
              <a:extLst>
                <a:ext uri="{FF2B5EF4-FFF2-40B4-BE49-F238E27FC236}">
                  <a16:creationId xmlns:a16="http://schemas.microsoft.com/office/drawing/2014/main" id="{754D85EB-5AF0-47FF-8C9B-35541DF5425E}"/>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6" name="is1ídé">
              <a:extLst>
                <a:ext uri="{FF2B5EF4-FFF2-40B4-BE49-F238E27FC236}">
                  <a16:creationId xmlns:a16="http://schemas.microsoft.com/office/drawing/2014/main" id="{15EBB53B-64EF-4421-8C13-B7A2D7EBBABE}"/>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7" name="iṣḻíḓe">
              <a:extLst>
                <a:ext uri="{FF2B5EF4-FFF2-40B4-BE49-F238E27FC236}">
                  <a16:creationId xmlns:a16="http://schemas.microsoft.com/office/drawing/2014/main" id="{37D56D7F-F29E-4273-B2E4-7A334DD10E6A}"/>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8" name="íṣḻîḍè">
              <a:extLst>
                <a:ext uri="{FF2B5EF4-FFF2-40B4-BE49-F238E27FC236}">
                  <a16:creationId xmlns:a16="http://schemas.microsoft.com/office/drawing/2014/main" id="{9E12279B-244C-4C11-A849-26B8CA3B5FEE}"/>
                </a:ext>
              </a:extLst>
            </p:cNvPr>
            <p:cNvSpPr/>
            <p:nvPr/>
          </p:nvSpPr>
          <p:spPr bwMode="auto">
            <a:xfrm>
              <a:off x="6277721" y="3302028"/>
              <a:ext cx="427496" cy="767265"/>
            </a:xfrm>
            <a:custGeom>
              <a:avLst/>
              <a:gdLst>
                <a:gd name="T0" fmla="*/ 296 w 307"/>
                <a:gd name="T1" fmla="*/ 7 h 551"/>
                <a:gd name="T2" fmla="*/ 228 w 307"/>
                <a:gd name="T3" fmla="*/ 323 h 551"/>
                <a:gd name="T4" fmla="*/ 0 w 307"/>
                <a:gd name="T5" fmla="*/ 519 h 551"/>
                <a:gd name="T6" fmla="*/ 7 w 307"/>
                <a:gd name="T7" fmla="*/ 551 h 551"/>
                <a:gd name="T8" fmla="*/ 242 w 307"/>
                <a:gd name="T9" fmla="*/ 341 h 551"/>
                <a:gd name="T10" fmla="*/ 307 w 307"/>
                <a:gd name="T11" fmla="*/ 0 h 551"/>
                <a:gd name="T12" fmla="*/ 296 w 307"/>
                <a:gd name="T13" fmla="*/ 7 h 551"/>
              </a:gdLst>
              <a:ahLst/>
              <a:cxnLst>
                <a:cxn ang="0">
                  <a:pos x="T0" y="T1"/>
                </a:cxn>
                <a:cxn ang="0">
                  <a:pos x="T2" y="T3"/>
                </a:cxn>
                <a:cxn ang="0">
                  <a:pos x="T4" y="T5"/>
                </a:cxn>
                <a:cxn ang="0">
                  <a:pos x="T6" y="T7"/>
                </a:cxn>
                <a:cxn ang="0">
                  <a:pos x="T8" y="T9"/>
                </a:cxn>
                <a:cxn ang="0">
                  <a:pos x="T10" y="T11"/>
                </a:cxn>
                <a:cxn ang="0">
                  <a:pos x="T12" y="T13"/>
                </a:cxn>
              </a:cxnLst>
              <a:rect l="0" t="0" r="r" b="b"/>
              <a:pathLst>
                <a:path w="307" h="551">
                  <a:moveTo>
                    <a:pt x="296" y="7"/>
                  </a:moveTo>
                  <a:lnTo>
                    <a:pt x="228" y="323"/>
                  </a:lnTo>
                  <a:lnTo>
                    <a:pt x="0" y="519"/>
                  </a:lnTo>
                  <a:lnTo>
                    <a:pt x="7" y="551"/>
                  </a:lnTo>
                  <a:lnTo>
                    <a:pt x="242" y="341"/>
                  </a:lnTo>
                  <a:lnTo>
                    <a:pt x="307" y="0"/>
                  </a:lnTo>
                  <a:lnTo>
                    <a:pt x="29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9" name="iś1ïḋè">
              <a:extLst>
                <a:ext uri="{FF2B5EF4-FFF2-40B4-BE49-F238E27FC236}">
                  <a16:creationId xmlns:a16="http://schemas.microsoft.com/office/drawing/2014/main" id="{19643701-2308-47BB-9FBD-E242363A4059}"/>
                </a:ext>
              </a:extLst>
            </p:cNvPr>
            <p:cNvSpPr/>
            <p:nvPr/>
          </p:nvSpPr>
          <p:spPr bwMode="auto">
            <a:xfrm>
              <a:off x="5461719" y="3846494"/>
              <a:ext cx="323059" cy="150389"/>
            </a:xfrm>
            <a:custGeom>
              <a:avLst/>
              <a:gdLst>
                <a:gd name="T0" fmla="*/ 27 w 232"/>
                <a:gd name="T1" fmla="*/ 0 h 108"/>
                <a:gd name="T2" fmla="*/ 232 w 232"/>
                <a:gd name="T3" fmla="*/ 81 h 108"/>
                <a:gd name="T4" fmla="*/ 228 w 232"/>
                <a:gd name="T5" fmla="*/ 108 h 108"/>
                <a:gd name="T6" fmla="*/ 0 w 232"/>
                <a:gd name="T7" fmla="*/ 11 h 108"/>
                <a:gd name="T8" fmla="*/ 27 w 232"/>
                <a:gd name="T9" fmla="*/ 0 h 108"/>
              </a:gdLst>
              <a:ahLst/>
              <a:cxnLst>
                <a:cxn ang="0">
                  <a:pos x="T0" y="T1"/>
                </a:cxn>
                <a:cxn ang="0">
                  <a:pos x="T2" y="T3"/>
                </a:cxn>
                <a:cxn ang="0">
                  <a:pos x="T4" y="T5"/>
                </a:cxn>
                <a:cxn ang="0">
                  <a:pos x="T6" y="T7"/>
                </a:cxn>
                <a:cxn ang="0">
                  <a:pos x="T8" y="T9"/>
                </a:cxn>
              </a:cxnLst>
              <a:rect l="0" t="0" r="r" b="b"/>
              <a:pathLst>
                <a:path w="232" h="108">
                  <a:moveTo>
                    <a:pt x="27" y="0"/>
                  </a:moveTo>
                  <a:lnTo>
                    <a:pt x="232" y="81"/>
                  </a:lnTo>
                  <a:lnTo>
                    <a:pt x="228" y="108"/>
                  </a:lnTo>
                  <a:lnTo>
                    <a:pt x="0" y="1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0" name="iSlïďé">
              <a:extLst>
                <a:ext uri="{FF2B5EF4-FFF2-40B4-BE49-F238E27FC236}">
                  <a16:creationId xmlns:a16="http://schemas.microsoft.com/office/drawing/2014/main" id="{26A470C0-3360-49B1-884D-DD7F3C18C246}"/>
                </a:ext>
              </a:extLst>
            </p:cNvPr>
            <p:cNvSpPr/>
            <p:nvPr/>
          </p:nvSpPr>
          <p:spPr bwMode="auto">
            <a:xfrm>
              <a:off x="5769461" y="4819847"/>
              <a:ext cx="465093" cy="930186"/>
            </a:xfrm>
            <a:custGeom>
              <a:avLst/>
              <a:gdLst>
                <a:gd name="T0" fmla="*/ 0 w 334"/>
                <a:gd name="T1" fmla="*/ 0 h 668"/>
                <a:gd name="T2" fmla="*/ 289 w 334"/>
                <a:gd name="T3" fmla="*/ 0 h 668"/>
                <a:gd name="T4" fmla="*/ 334 w 334"/>
                <a:gd name="T5" fmla="*/ 668 h 668"/>
                <a:gd name="T6" fmla="*/ 320 w 334"/>
                <a:gd name="T7" fmla="*/ 668 h 668"/>
                <a:gd name="T8" fmla="*/ 264 w 334"/>
                <a:gd name="T9" fmla="*/ 13 h 668"/>
                <a:gd name="T10" fmla="*/ 0 w 334"/>
                <a:gd name="T11" fmla="*/ 0 h 668"/>
              </a:gdLst>
              <a:ahLst/>
              <a:cxnLst>
                <a:cxn ang="0">
                  <a:pos x="T0" y="T1"/>
                </a:cxn>
                <a:cxn ang="0">
                  <a:pos x="T2" y="T3"/>
                </a:cxn>
                <a:cxn ang="0">
                  <a:pos x="T4" y="T5"/>
                </a:cxn>
                <a:cxn ang="0">
                  <a:pos x="T6" y="T7"/>
                </a:cxn>
                <a:cxn ang="0">
                  <a:pos x="T8" y="T9"/>
                </a:cxn>
                <a:cxn ang="0">
                  <a:pos x="T10" y="T11"/>
                </a:cxn>
              </a:cxnLst>
              <a:rect l="0" t="0" r="r" b="b"/>
              <a:pathLst>
                <a:path w="334" h="668">
                  <a:moveTo>
                    <a:pt x="0" y="0"/>
                  </a:moveTo>
                  <a:lnTo>
                    <a:pt x="289" y="0"/>
                  </a:lnTo>
                  <a:lnTo>
                    <a:pt x="334" y="668"/>
                  </a:lnTo>
                  <a:lnTo>
                    <a:pt x="320" y="668"/>
                  </a:lnTo>
                  <a:lnTo>
                    <a:pt x="264"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1" name="î$liḍè">
              <a:extLst>
                <a:ext uri="{FF2B5EF4-FFF2-40B4-BE49-F238E27FC236}">
                  <a16:creationId xmlns:a16="http://schemas.microsoft.com/office/drawing/2014/main" id="{D179321C-97C2-42D3-98C8-8D38485037B3}"/>
                </a:ext>
              </a:extLst>
            </p:cNvPr>
            <p:cNvSpPr/>
            <p:nvPr/>
          </p:nvSpPr>
          <p:spPr bwMode="auto">
            <a:xfrm>
              <a:off x="5677556" y="4854660"/>
              <a:ext cx="252042" cy="895374"/>
            </a:xfrm>
            <a:custGeom>
              <a:avLst/>
              <a:gdLst>
                <a:gd name="T0" fmla="*/ 181 w 181"/>
                <a:gd name="T1" fmla="*/ 0 h 643"/>
                <a:gd name="T2" fmla="*/ 12 w 181"/>
                <a:gd name="T3" fmla="*/ 643 h 643"/>
                <a:gd name="T4" fmla="*/ 0 w 181"/>
                <a:gd name="T5" fmla="*/ 643 h 643"/>
                <a:gd name="T6" fmla="*/ 163 w 181"/>
                <a:gd name="T7" fmla="*/ 0 h 643"/>
                <a:gd name="T8" fmla="*/ 181 w 181"/>
                <a:gd name="T9" fmla="*/ 0 h 643"/>
              </a:gdLst>
              <a:ahLst/>
              <a:cxnLst>
                <a:cxn ang="0">
                  <a:pos x="T0" y="T1"/>
                </a:cxn>
                <a:cxn ang="0">
                  <a:pos x="T2" y="T3"/>
                </a:cxn>
                <a:cxn ang="0">
                  <a:pos x="T4" y="T5"/>
                </a:cxn>
                <a:cxn ang="0">
                  <a:pos x="T6" y="T7"/>
                </a:cxn>
                <a:cxn ang="0">
                  <a:pos x="T8" y="T9"/>
                </a:cxn>
              </a:cxnLst>
              <a:rect l="0" t="0" r="r" b="b"/>
              <a:pathLst>
                <a:path w="181" h="643">
                  <a:moveTo>
                    <a:pt x="181" y="0"/>
                  </a:moveTo>
                  <a:lnTo>
                    <a:pt x="12" y="643"/>
                  </a:lnTo>
                  <a:lnTo>
                    <a:pt x="0" y="643"/>
                  </a:lnTo>
                  <a:lnTo>
                    <a:pt x="163"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2" name="iş1íḋé">
              <a:extLst>
                <a:ext uri="{FF2B5EF4-FFF2-40B4-BE49-F238E27FC236}">
                  <a16:creationId xmlns:a16="http://schemas.microsoft.com/office/drawing/2014/main" id="{F449CE7E-8CF5-407B-B1B2-2FCD82E150FB}"/>
                </a:ext>
              </a:extLst>
            </p:cNvPr>
            <p:cNvSpPr/>
            <p:nvPr/>
          </p:nvSpPr>
          <p:spPr bwMode="auto">
            <a:xfrm>
              <a:off x="8260633" y="3459380"/>
              <a:ext cx="178239" cy="247864"/>
            </a:xfrm>
            <a:custGeom>
              <a:avLst/>
              <a:gdLst>
                <a:gd name="T0" fmla="*/ 57 w 57"/>
                <a:gd name="T1" fmla="*/ 0 h 79"/>
                <a:gd name="T2" fmla="*/ 18 w 57"/>
                <a:gd name="T3" fmla="*/ 28 h 79"/>
                <a:gd name="T4" fmla="*/ 8 w 57"/>
                <a:gd name="T5" fmla="*/ 26 h 79"/>
                <a:gd name="T6" fmla="*/ 4 w 57"/>
                <a:gd name="T7" fmla="*/ 29 h 79"/>
                <a:gd name="T8" fmla="*/ 25 w 57"/>
                <a:gd name="T9" fmla="*/ 79 h 79"/>
                <a:gd name="T10" fmla="*/ 33 w 57"/>
                <a:gd name="T11" fmla="*/ 41 h 79"/>
                <a:gd name="T12" fmla="*/ 57 w 57"/>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57" h="79">
                  <a:moveTo>
                    <a:pt x="57" y="0"/>
                  </a:moveTo>
                  <a:cubicBezTo>
                    <a:pt x="57" y="0"/>
                    <a:pt x="41" y="28"/>
                    <a:pt x="18" y="28"/>
                  </a:cubicBezTo>
                  <a:cubicBezTo>
                    <a:pt x="15" y="28"/>
                    <a:pt x="11" y="27"/>
                    <a:pt x="8" y="26"/>
                  </a:cubicBezTo>
                  <a:cubicBezTo>
                    <a:pt x="6" y="27"/>
                    <a:pt x="5" y="28"/>
                    <a:pt x="4" y="29"/>
                  </a:cubicBezTo>
                  <a:cubicBezTo>
                    <a:pt x="2" y="40"/>
                    <a:pt x="0" y="63"/>
                    <a:pt x="25" y="79"/>
                  </a:cubicBezTo>
                  <a:cubicBezTo>
                    <a:pt x="25" y="79"/>
                    <a:pt x="18" y="59"/>
                    <a:pt x="33" y="41"/>
                  </a:cubicBezTo>
                  <a:cubicBezTo>
                    <a:pt x="48" y="23"/>
                    <a:pt x="57" y="18"/>
                    <a:pt x="57"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3" name="íşḻiḑè">
              <a:extLst>
                <a:ext uri="{FF2B5EF4-FFF2-40B4-BE49-F238E27FC236}">
                  <a16:creationId xmlns:a16="http://schemas.microsoft.com/office/drawing/2014/main" id="{0D1320E8-038D-4F02-825B-048F0B9C0613}"/>
                </a:ext>
              </a:extLst>
            </p:cNvPr>
            <p:cNvSpPr/>
            <p:nvPr/>
          </p:nvSpPr>
          <p:spPr bwMode="auto">
            <a:xfrm>
              <a:off x="8273166" y="3537360"/>
              <a:ext cx="12532" cy="12532"/>
            </a:xfrm>
            <a:custGeom>
              <a:avLst/>
              <a:gdLst>
                <a:gd name="T0" fmla="*/ 1 w 4"/>
                <a:gd name="T1" fmla="*/ 0 h 4"/>
                <a:gd name="T2" fmla="*/ 0 w 4"/>
                <a:gd name="T3" fmla="*/ 4 h 4"/>
                <a:gd name="T4" fmla="*/ 4 w 4"/>
                <a:gd name="T5" fmla="*/ 1 h 4"/>
                <a:gd name="T6" fmla="*/ 1 w 4"/>
                <a:gd name="T7" fmla="*/ 0 h 4"/>
              </a:gdLst>
              <a:ahLst/>
              <a:cxnLst>
                <a:cxn ang="0">
                  <a:pos x="T0" y="T1"/>
                </a:cxn>
                <a:cxn ang="0">
                  <a:pos x="T2" y="T3"/>
                </a:cxn>
                <a:cxn ang="0">
                  <a:pos x="T4" y="T5"/>
                </a:cxn>
                <a:cxn ang="0">
                  <a:pos x="T6" y="T7"/>
                </a:cxn>
              </a:cxnLst>
              <a:rect l="0" t="0" r="r" b="b"/>
              <a:pathLst>
                <a:path w="4" h="4">
                  <a:moveTo>
                    <a:pt x="1" y="0"/>
                  </a:moveTo>
                  <a:cubicBezTo>
                    <a:pt x="1" y="0"/>
                    <a:pt x="0" y="1"/>
                    <a:pt x="0" y="4"/>
                  </a:cubicBezTo>
                  <a:cubicBezTo>
                    <a:pt x="1" y="3"/>
                    <a:pt x="2" y="2"/>
                    <a:pt x="4" y="1"/>
                  </a:cubicBezTo>
                  <a:cubicBezTo>
                    <a:pt x="3" y="1"/>
                    <a:pt x="2" y="0"/>
                    <a:pt x="1"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4" name="îsḻíḋé">
              <a:extLst>
                <a:ext uri="{FF2B5EF4-FFF2-40B4-BE49-F238E27FC236}">
                  <a16:creationId xmlns:a16="http://schemas.microsoft.com/office/drawing/2014/main" id="{DA3B96E8-DABC-46D8-B29E-597976FDC449}"/>
                </a:ext>
              </a:extLst>
            </p:cNvPr>
            <p:cNvSpPr/>
            <p:nvPr/>
          </p:nvSpPr>
          <p:spPr bwMode="auto">
            <a:xfrm>
              <a:off x="7373614" y="3302028"/>
              <a:ext cx="600165" cy="625230"/>
            </a:xfrm>
            <a:custGeom>
              <a:avLst/>
              <a:gdLst>
                <a:gd name="T0" fmla="*/ 0 w 191"/>
                <a:gd name="T1" fmla="*/ 3 h 199"/>
                <a:gd name="T2" fmla="*/ 40 w 191"/>
                <a:gd name="T3" fmla="*/ 118 h 199"/>
                <a:gd name="T4" fmla="*/ 175 w 191"/>
                <a:gd name="T5" fmla="*/ 199 h 199"/>
                <a:gd name="T6" fmla="*/ 191 w 191"/>
                <a:gd name="T7" fmla="*/ 190 h 199"/>
                <a:gd name="T8" fmla="*/ 45 w 191"/>
                <a:gd name="T9" fmla="*/ 110 h 199"/>
                <a:gd name="T10" fmla="*/ 4 w 191"/>
                <a:gd name="T11" fmla="*/ 0 h 199"/>
                <a:gd name="T12" fmla="*/ 0 w 191"/>
                <a:gd name="T13" fmla="*/ 3 h 199"/>
              </a:gdLst>
              <a:ahLst/>
              <a:cxnLst>
                <a:cxn ang="0">
                  <a:pos x="T0" y="T1"/>
                </a:cxn>
                <a:cxn ang="0">
                  <a:pos x="T2" y="T3"/>
                </a:cxn>
                <a:cxn ang="0">
                  <a:pos x="T4" y="T5"/>
                </a:cxn>
                <a:cxn ang="0">
                  <a:pos x="T6" y="T7"/>
                </a:cxn>
                <a:cxn ang="0">
                  <a:pos x="T8" y="T9"/>
                </a:cxn>
                <a:cxn ang="0">
                  <a:pos x="T10" y="T11"/>
                </a:cxn>
                <a:cxn ang="0">
                  <a:pos x="T12" y="T13"/>
                </a:cxn>
              </a:cxnLst>
              <a:rect l="0" t="0" r="r" b="b"/>
              <a:pathLst>
                <a:path w="191" h="199">
                  <a:moveTo>
                    <a:pt x="0" y="3"/>
                  </a:moveTo>
                  <a:cubicBezTo>
                    <a:pt x="40" y="118"/>
                    <a:pt x="40" y="118"/>
                    <a:pt x="40" y="118"/>
                  </a:cubicBezTo>
                  <a:cubicBezTo>
                    <a:pt x="175" y="199"/>
                    <a:pt x="175" y="199"/>
                    <a:pt x="175" y="199"/>
                  </a:cubicBezTo>
                  <a:cubicBezTo>
                    <a:pt x="175" y="199"/>
                    <a:pt x="188" y="196"/>
                    <a:pt x="191" y="190"/>
                  </a:cubicBezTo>
                  <a:cubicBezTo>
                    <a:pt x="45" y="110"/>
                    <a:pt x="45" y="110"/>
                    <a:pt x="45" y="110"/>
                  </a:cubicBezTo>
                  <a:cubicBezTo>
                    <a:pt x="4" y="0"/>
                    <a:pt x="4" y="0"/>
                    <a:pt x="4" y="0"/>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5" name="í$ḻïdê">
              <a:extLst>
                <a:ext uri="{FF2B5EF4-FFF2-40B4-BE49-F238E27FC236}">
                  <a16:creationId xmlns:a16="http://schemas.microsoft.com/office/drawing/2014/main" id="{AE4420A2-3309-4EAF-981D-659CAD7DC0F5}"/>
                </a:ext>
              </a:extLst>
            </p:cNvPr>
            <p:cNvSpPr/>
            <p:nvPr/>
          </p:nvSpPr>
          <p:spPr bwMode="auto">
            <a:xfrm>
              <a:off x="7911117" y="5083029"/>
              <a:ext cx="162922" cy="622445"/>
            </a:xfrm>
            <a:custGeom>
              <a:avLst/>
              <a:gdLst>
                <a:gd name="T0" fmla="*/ 15 w 52"/>
                <a:gd name="T1" fmla="*/ 0 h 198"/>
                <a:gd name="T2" fmla="*/ 0 w 52"/>
                <a:gd name="T3" fmla="*/ 0 h 198"/>
                <a:gd name="T4" fmla="*/ 32 w 52"/>
                <a:gd name="T5" fmla="*/ 138 h 198"/>
                <a:gd name="T6" fmla="*/ 44 w 52"/>
                <a:gd name="T7" fmla="*/ 198 h 198"/>
                <a:gd name="T8" fmla="*/ 52 w 52"/>
                <a:gd name="T9" fmla="*/ 198 h 198"/>
                <a:gd name="T10" fmla="*/ 42 w 52"/>
                <a:gd name="T11" fmla="*/ 164 h 198"/>
                <a:gd name="T12" fmla="*/ 35 w 52"/>
                <a:gd name="T13" fmla="*/ 66 h 198"/>
                <a:gd name="T14" fmla="*/ 15 w 52"/>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98">
                  <a:moveTo>
                    <a:pt x="15" y="0"/>
                  </a:moveTo>
                  <a:cubicBezTo>
                    <a:pt x="0" y="0"/>
                    <a:pt x="0" y="0"/>
                    <a:pt x="0" y="0"/>
                  </a:cubicBezTo>
                  <a:cubicBezTo>
                    <a:pt x="9" y="28"/>
                    <a:pt x="29" y="108"/>
                    <a:pt x="32" y="138"/>
                  </a:cubicBezTo>
                  <a:cubicBezTo>
                    <a:pt x="34" y="163"/>
                    <a:pt x="41" y="187"/>
                    <a:pt x="44" y="198"/>
                  </a:cubicBezTo>
                  <a:cubicBezTo>
                    <a:pt x="52" y="198"/>
                    <a:pt x="52" y="198"/>
                    <a:pt x="52" y="198"/>
                  </a:cubicBezTo>
                  <a:cubicBezTo>
                    <a:pt x="49" y="191"/>
                    <a:pt x="45" y="179"/>
                    <a:pt x="42" y="164"/>
                  </a:cubicBezTo>
                  <a:cubicBezTo>
                    <a:pt x="38" y="142"/>
                    <a:pt x="39" y="98"/>
                    <a:pt x="35" y="66"/>
                  </a:cubicBezTo>
                  <a:cubicBezTo>
                    <a:pt x="32" y="39"/>
                    <a:pt x="19" y="10"/>
                    <a:pt x="15"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6" name="í$ḷiḓé">
              <a:extLst>
                <a:ext uri="{FF2B5EF4-FFF2-40B4-BE49-F238E27FC236}">
                  <a16:creationId xmlns:a16="http://schemas.microsoft.com/office/drawing/2014/main" id="{944B7813-FF22-4AD4-825F-7AD4E8406292}"/>
                </a:ext>
              </a:extLst>
            </p:cNvPr>
            <p:cNvSpPr/>
            <p:nvPr/>
          </p:nvSpPr>
          <p:spPr bwMode="auto">
            <a:xfrm>
              <a:off x="7898585" y="4512106"/>
              <a:ext cx="304956" cy="570923"/>
            </a:xfrm>
            <a:custGeom>
              <a:avLst/>
              <a:gdLst>
                <a:gd name="T0" fmla="*/ 0 w 97"/>
                <a:gd name="T1" fmla="*/ 0 h 182"/>
                <a:gd name="T2" fmla="*/ 52 w 97"/>
                <a:gd name="T3" fmla="*/ 19 h 182"/>
                <a:gd name="T4" fmla="*/ 65 w 97"/>
                <a:gd name="T5" fmla="*/ 18 h 182"/>
                <a:gd name="T6" fmla="*/ 0 w 97"/>
                <a:gd name="T7" fmla="*/ 173 h 182"/>
                <a:gd name="T8" fmla="*/ 4 w 97"/>
                <a:gd name="T9" fmla="*/ 182 h 182"/>
                <a:gd name="T10" fmla="*/ 19 w 97"/>
                <a:gd name="T11" fmla="*/ 182 h 182"/>
                <a:gd name="T12" fmla="*/ 17 w 97"/>
                <a:gd name="T13" fmla="*/ 178 h 182"/>
                <a:gd name="T14" fmla="*/ 83 w 97"/>
                <a:gd name="T15" fmla="*/ 81 h 182"/>
                <a:gd name="T16" fmla="*/ 79 w 97"/>
                <a:gd name="T17" fmla="*/ 4 h 182"/>
                <a:gd name="T18" fmla="*/ 48 w 97"/>
                <a:gd name="T19" fmla="*/ 11 h 182"/>
                <a:gd name="T20" fmla="*/ 0 w 97"/>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82">
                  <a:moveTo>
                    <a:pt x="0" y="0"/>
                  </a:moveTo>
                  <a:cubicBezTo>
                    <a:pt x="15" y="16"/>
                    <a:pt x="37" y="19"/>
                    <a:pt x="52" y="19"/>
                  </a:cubicBezTo>
                  <a:cubicBezTo>
                    <a:pt x="60" y="19"/>
                    <a:pt x="65" y="18"/>
                    <a:pt x="65" y="18"/>
                  </a:cubicBezTo>
                  <a:cubicBezTo>
                    <a:pt x="85" y="118"/>
                    <a:pt x="0" y="173"/>
                    <a:pt x="0" y="173"/>
                  </a:cubicBezTo>
                  <a:cubicBezTo>
                    <a:pt x="1" y="174"/>
                    <a:pt x="2" y="178"/>
                    <a:pt x="4" y="182"/>
                  </a:cubicBezTo>
                  <a:cubicBezTo>
                    <a:pt x="19" y="182"/>
                    <a:pt x="19" y="182"/>
                    <a:pt x="19" y="182"/>
                  </a:cubicBezTo>
                  <a:cubicBezTo>
                    <a:pt x="18" y="179"/>
                    <a:pt x="17" y="178"/>
                    <a:pt x="17" y="178"/>
                  </a:cubicBezTo>
                  <a:cubicBezTo>
                    <a:pt x="17" y="178"/>
                    <a:pt x="68" y="121"/>
                    <a:pt x="83" y="81"/>
                  </a:cubicBezTo>
                  <a:cubicBezTo>
                    <a:pt x="97" y="41"/>
                    <a:pt x="79" y="4"/>
                    <a:pt x="79" y="4"/>
                  </a:cubicBezTo>
                  <a:cubicBezTo>
                    <a:pt x="69" y="9"/>
                    <a:pt x="58" y="11"/>
                    <a:pt x="48" y="11"/>
                  </a:cubicBezTo>
                  <a:cubicBezTo>
                    <a:pt x="23" y="11"/>
                    <a:pt x="0" y="0"/>
                    <a:pt x="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7" name="î$1íḋè">
              <a:extLst>
                <a:ext uri="{FF2B5EF4-FFF2-40B4-BE49-F238E27FC236}">
                  <a16:creationId xmlns:a16="http://schemas.microsoft.com/office/drawing/2014/main" id="{93357006-849D-42AC-9D7D-B23F49C4B1EA}"/>
                </a:ext>
              </a:extLst>
            </p:cNvPr>
            <p:cNvSpPr/>
            <p:nvPr/>
          </p:nvSpPr>
          <p:spPr bwMode="auto">
            <a:xfrm>
              <a:off x="8048974" y="5705474"/>
              <a:ext cx="32027" cy="37597"/>
            </a:xfrm>
            <a:custGeom>
              <a:avLst/>
              <a:gdLst>
                <a:gd name="T0" fmla="*/ 8 w 10"/>
                <a:gd name="T1" fmla="*/ 0 h 12"/>
                <a:gd name="T2" fmla="*/ 0 w 10"/>
                <a:gd name="T3" fmla="*/ 0 h 12"/>
                <a:gd name="T4" fmla="*/ 3 w 10"/>
                <a:gd name="T5" fmla="*/ 8 h 12"/>
                <a:gd name="T6" fmla="*/ 5 w 10"/>
                <a:gd name="T7" fmla="*/ 12 h 12"/>
                <a:gd name="T8" fmla="*/ 10 w 10"/>
                <a:gd name="T9" fmla="*/ 6 h 12"/>
                <a:gd name="T10" fmla="*/ 10 w 10"/>
                <a:gd name="T11" fmla="*/ 6 h 12"/>
                <a:gd name="T12" fmla="*/ 8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8" y="0"/>
                  </a:moveTo>
                  <a:cubicBezTo>
                    <a:pt x="0" y="0"/>
                    <a:pt x="0" y="0"/>
                    <a:pt x="0" y="0"/>
                  </a:cubicBezTo>
                  <a:cubicBezTo>
                    <a:pt x="2" y="5"/>
                    <a:pt x="3" y="8"/>
                    <a:pt x="3" y="8"/>
                  </a:cubicBezTo>
                  <a:cubicBezTo>
                    <a:pt x="4" y="9"/>
                    <a:pt x="4" y="11"/>
                    <a:pt x="5" y="12"/>
                  </a:cubicBezTo>
                  <a:cubicBezTo>
                    <a:pt x="7" y="10"/>
                    <a:pt x="9" y="8"/>
                    <a:pt x="10" y="6"/>
                  </a:cubicBezTo>
                  <a:cubicBezTo>
                    <a:pt x="10" y="6"/>
                    <a:pt x="10" y="6"/>
                    <a:pt x="10" y="6"/>
                  </a:cubicBezTo>
                  <a:cubicBezTo>
                    <a:pt x="10" y="6"/>
                    <a:pt x="9" y="4"/>
                    <a:pt x="8"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8" name="iŝ1íḑe">
              <a:extLst>
                <a:ext uri="{FF2B5EF4-FFF2-40B4-BE49-F238E27FC236}">
                  <a16:creationId xmlns:a16="http://schemas.microsoft.com/office/drawing/2014/main" id="{CDDBA9CE-5A7A-4339-83A8-7933BFD830FA}"/>
                </a:ext>
              </a:extLst>
            </p:cNvPr>
            <p:cNvSpPr/>
            <p:nvPr/>
          </p:nvSpPr>
          <p:spPr bwMode="auto">
            <a:xfrm>
              <a:off x="8065684" y="5724969"/>
              <a:ext cx="59877" cy="165707"/>
            </a:xfrm>
            <a:custGeom>
              <a:avLst/>
              <a:gdLst>
                <a:gd name="T0" fmla="*/ 5 w 19"/>
                <a:gd name="T1" fmla="*/ 0 h 53"/>
                <a:gd name="T2" fmla="*/ 0 w 19"/>
                <a:gd name="T3" fmla="*/ 6 h 53"/>
                <a:gd name="T4" fmla="*/ 0 w 19"/>
                <a:gd name="T5" fmla="*/ 53 h 53"/>
                <a:gd name="T6" fmla="*/ 4 w 19"/>
                <a:gd name="T7" fmla="*/ 53 h 53"/>
                <a:gd name="T8" fmla="*/ 5 w 19"/>
                <a:gd name="T9" fmla="*/ 0 h 53"/>
              </a:gdLst>
              <a:ahLst/>
              <a:cxnLst>
                <a:cxn ang="0">
                  <a:pos x="T0" y="T1"/>
                </a:cxn>
                <a:cxn ang="0">
                  <a:pos x="T2" y="T3"/>
                </a:cxn>
                <a:cxn ang="0">
                  <a:pos x="T4" y="T5"/>
                </a:cxn>
                <a:cxn ang="0">
                  <a:pos x="T6" y="T7"/>
                </a:cxn>
                <a:cxn ang="0">
                  <a:pos x="T8" y="T9"/>
                </a:cxn>
              </a:cxnLst>
              <a:rect l="0" t="0" r="r" b="b"/>
              <a:pathLst>
                <a:path w="19" h="53">
                  <a:moveTo>
                    <a:pt x="5" y="0"/>
                  </a:moveTo>
                  <a:cubicBezTo>
                    <a:pt x="4" y="2"/>
                    <a:pt x="2" y="4"/>
                    <a:pt x="0" y="6"/>
                  </a:cubicBezTo>
                  <a:cubicBezTo>
                    <a:pt x="11" y="31"/>
                    <a:pt x="0" y="53"/>
                    <a:pt x="0" y="53"/>
                  </a:cubicBezTo>
                  <a:cubicBezTo>
                    <a:pt x="4" y="53"/>
                    <a:pt x="4" y="53"/>
                    <a:pt x="4" y="53"/>
                  </a:cubicBezTo>
                  <a:cubicBezTo>
                    <a:pt x="19" y="11"/>
                    <a:pt x="5" y="0"/>
                    <a:pt x="5"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9" name="ísľïḋê">
              <a:extLst>
                <a:ext uri="{FF2B5EF4-FFF2-40B4-BE49-F238E27FC236}">
                  <a16:creationId xmlns:a16="http://schemas.microsoft.com/office/drawing/2014/main" id="{B820E9ED-79EA-4A33-AD5C-E2751C6A047D}"/>
                </a:ext>
              </a:extLst>
            </p:cNvPr>
            <p:cNvSpPr/>
            <p:nvPr/>
          </p:nvSpPr>
          <p:spPr bwMode="auto">
            <a:xfrm>
              <a:off x="8048974" y="5284941"/>
              <a:ext cx="164314" cy="325844"/>
            </a:xfrm>
            <a:custGeom>
              <a:avLst/>
              <a:gdLst>
                <a:gd name="T0" fmla="*/ 0 w 52"/>
                <a:gd name="T1" fmla="*/ 0 h 104"/>
                <a:gd name="T2" fmla="*/ 0 w 52"/>
                <a:gd name="T3" fmla="*/ 50 h 104"/>
                <a:gd name="T4" fmla="*/ 48 w 52"/>
                <a:gd name="T5" fmla="*/ 104 h 104"/>
                <a:gd name="T6" fmla="*/ 48 w 52"/>
                <a:gd name="T7" fmla="*/ 104 h 104"/>
                <a:gd name="T8" fmla="*/ 52 w 52"/>
                <a:gd name="T9" fmla="*/ 101 h 104"/>
                <a:gd name="T10" fmla="*/ 50 w 52"/>
                <a:gd name="T11" fmla="*/ 97 h 104"/>
                <a:gd name="T12" fmla="*/ 7 w 52"/>
                <a:gd name="T13" fmla="*/ 45 h 104"/>
                <a:gd name="T14" fmla="*/ 0 w 52"/>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04">
                  <a:moveTo>
                    <a:pt x="0" y="0"/>
                  </a:moveTo>
                  <a:cubicBezTo>
                    <a:pt x="0" y="0"/>
                    <a:pt x="3" y="34"/>
                    <a:pt x="0" y="50"/>
                  </a:cubicBezTo>
                  <a:cubicBezTo>
                    <a:pt x="48" y="104"/>
                    <a:pt x="48" y="104"/>
                    <a:pt x="48" y="104"/>
                  </a:cubicBezTo>
                  <a:cubicBezTo>
                    <a:pt x="48" y="104"/>
                    <a:pt x="48" y="104"/>
                    <a:pt x="48" y="104"/>
                  </a:cubicBezTo>
                  <a:cubicBezTo>
                    <a:pt x="52" y="101"/>
                    <a:pt x="52" y="101"/>
                    <a:pt x="52" y="101"/>
                  </a:cubicBezTo>
                  <a:cubicBezTo>
                    <a:pt x="51" y="99"/>
                    <a:pt x="51" y="98"/>
                    <a:pt x="50" y="97"/>
                  </a:cubicBezTo>
                  <a:cubicBezTo>
                    <a:pt x="7" y="45"/>
                    <a:pt x="7" y="45"/>
                    <a:pt x="7" y="45"/>
                  </a:cubicBezTo>
                  <a:cubicBezTo>
                    <a:pt x="7" y="45"/>
                    <a:pt x="9" y="19"/>
                    <a:pt x="0"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20" name="ïS1îďè">
              <a:extLst>
                <a:ext uri="{FF2B5EF4-FFF2-40B4-BE49-F238E27FC236}">
                  <a16:creationId xmlns:a16="http://schemas.microsoft.com/office/drawing/2014/main" id="{EB694627-998D-4200-96EF-79B7956B5D9B}"/>
                </a:ext>
              </a:extLst>
            </p:cNvPr>
            <p:cNvSpPr/>
            <p:nvPr/>
          </p:nvSpPr>
          <p:spPr bwMode="auto">
            <a:xfrm>
              <a:off x="8200756" y="5602429"/>
              <a:ext cx="37597" cy="135072"/>
            </a:xfrm>
            <a:custGeom>
              <a:avLst/>
              <a:gdLst>
                <a:gd name="T0" fmla="*/ 4 w 12"/>
                <a:gd name="T1" fmla="*/ 0 h 43"/>
                <a:gd name="T2" fmla="*/ 0 w 12"/>
                <a:gd name="T3" fmla="*/ 3 h 43"/>
                <a:gd name="T4" fmla="*/ 4 w 12"/>
                <a:gd name="T5" fmla="*/ 43 h 43"/>
                <a:gd name="T6" fmla="*/ 4 w 12"/>
                <a:gd name="T7" fmla="*/ 0 h 43"/>
              </a:gdLst>
              <a:ahLst/>
              <a:cxnLst>
                <a:cxn ang="0">
                  <a:pos x="T0" y="T1"/>
                </a:cxn>
                <a:cxn ang="0">
                  <a:pos x="T2" y="T3"/>
                </a:cxn>
                <a:cxn ang="0">
                  <a:pos x="T4" y="T5"/>
                </a:cxn>
                <a:cxn ang="0">
                  <a:pos x="T6" y="T7"/>
                </a:cxn>
              </a:cxnLst>
              <a:rect l="0" t="0" r="r" b="b"/>
              <a:pathLst>
                <a:path w="12" h="43">
                  <a:moveTo>
                    <a:pt x="4" y="0"/>
                  </a:moveTo>
                  <a:cubicBezTo>
                    <a:pt x="0" y="3"/>
                    <a:pt x="0" y="3"/>
                    <a:pt x="0" y="3"/>
                  </a:cubicBezTo>
                  <a:cubicBezTo>
                    <a:pt x="0" y="3"/>
                    <a:pt x="8" y="22"/>
                    <a:pt x="4" y="43"/>
                  </a:cubicBezTo>
                  <a:cubicBezTo>
                    <a:pt x="4" y="43"/>
                    <a:pt x="12" y="21"/>
                    <a:pt x="4"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grpSp>
      <p:sp>
        <p:nvSpPr>
          <p:cNvPr id="221" name="ï$líḍè">
            <a:extLst>
              <a:ext uri="{FF2B5EF4-FFF2-40B4-BE49-F238E27FC236}">
                <a16:creationId xmlns:a16="http://schemas.microsoft.com/office/drawing/2014/main" id="{92A90A24-B01A-47CA-ADFE-8F4EA798A59B}"/>
              </a:ext>
            </a:extLst>
          </p:cNvPr>
          <p:cNvSpPr/>
          <p:nvPr/>
        </p:nvSpPr>
        <p:spPr bwMode="auto">
          <a:xfrm>
            <a:off x="2020437" y="4914503"/>
            <a:ext cx="7839994" cy="910171"/>
          </a:xfrm>
          <a:prstGeom prst="roundRect">
            <a:avLst>
              <a:gd name="adj" fmla="val 50000"/>
            </a:avLst>
          </a:prstGeom>
          <a:solidFill>
            <a:srgbClr val="C7000B"/>
          </a:solidFill>
          <a:ln w="38100" cap="flat" cmpd="sng" algn="ctr">
            <a:noFill/>
            <a:prstDash val="solid"/>
            <a:miter lim="800000"/>
          </a:ln>
          <a:effectLst/>
          <a:extLst/>
        </p:spPr>
        <p:txBody>
          <a:bodyPr rtlCol="0" anchor="ctr">
            <a:noAutofit/>
          </a:bodyPr>
          <a:lstStyle/>
          <a:p>
            <a:pPr algn="ctr" defTabSz="1219170">
              <a:lnSpc>
                <a:spcPct val="150000"/>
              </a:lnSpc>
              <a:defRPr/>
            </a:pPr>
            <a:r>
              <a:rPr lang="zh-CN" altLang="en-US" sz="1600" b="1" kern="0" dirty="0">
                <a:solidFill>
                  <a:srgbClr val="FFFFFF"/>
                </a:solidFill>
                <a:latin typeface="Arial"/>
                <a:ea typeface="微软雅黑"/>
              </a:rPr>
              <a:t>以习近平同志为核心的中共中央团结带领全党全国各族人民，推动党和国家事业取得历史性成就、发生历史性变革，中国特色社会主义进入了新时代。</a:t>
            </a:r>
          </a:p>
        </p:txBody>
      </p:sp>
      <p:sp>
        <p:nvSpPr>
          <p:cNvPr id="222" name="ïṥḻïḍê">
            <a:extLst>
              <a:ext uri="{FF2B5EF4-FFF2-40B4-BE49-F238E27FC236}">
                <a16:creationId xmlns:a16="http://schemas.microsoft.com/office/drawing/2014/main" id="{BC2574F6-8493-4A9E-A4D7-6384CBE569F1}"/>
              </a:ext>
            </a:extLst>
          </p:cNvPr>
          <p:cNvSpPr/>
          <p:nvPr/>
        </p:nvSpPr>
        <p:spPr>
          <a:xfrm>
            <a:off x="5766239" y="1759748"/>
            <a:ext cx="4159813" cy="993225"/>
          </a:xfrm>
          <a:prstGeom prst="rect">
            <a:avLst/>
          </a:prstGeom>
          <a:noFill/>
          <a:ln w="12700" cap="flat" cmpd="sng" algn="ctr">
            <a:solidFill>
              <a:srgbClr val="FF3302"/>
            </a:solidFill>
            <a:prstDash val="solid"/>
            <a:miter lim="800000"/>
          </a:ln>
          <a:effectLst/>
        </p:spPr>
        <p:txBody>
          <a:bodyPr wrap="none" anchor="ctr">
            <a:normAutofit/>
          </a:bodyPr>
          <a:lstStyle/>
          <a:p>
            <a:pPr defTabSz="1219170">
              <a:lnSpc>
                <a:spcPct val="150000"/>
              </a:lnSpc>
            </a:pPr>
            <a:r>
              <a:rPr lang="zh-CN" altLang="en-US" b="1" kern="0" dirty="0">
                <a:solidFill>
                  <a:srgbClr val="000000">
                    <a:lumMod val="85000"/>
                    <a:lumOff val="15000"/>
                  </a:srgbClr>
                </a:solidFill>
                <a:latin typeface="Arial"/>
                <a:ea typeface="微软雅黑"/>
              </a:rPr>
              <a:t>统揽伟大斗争、伟大工程、伟大事业、</a:t>
            </a:r>
            <a:endParaRPr lang="en-US" altLang="zh-CN" b="1" kern="0" dirty="0">
              <a:solidFill>
                <a:srgbClr val="000000">
                  <a:lumMod val="85000"/>
                  <a:lumOff val="15000"/>
                </a:srgbClr>
              </a:solidFill>
              <a:latin typeface="Arial"/>
              <a:ea typeface="微软雅黑"/>
            </a:endParaRPr>
          </a:p>
          <a:p>
            <a:pPr defTabSz="1219170">
              <a:lnSpc>
                <a:spcPct val="150000"/>
              </a:lnSpc>
            </a:pPr>
            <a:r>
              <a:rPr lang="zh-CN" altLang="en-US" b="1" kern="0" dirty="0">
                <a:solidFill>
                  <a:srgbClr val="000000">
                    <a:lumMod val="85000"/>
                    <a:lumOff val="15000"/>
                  </a:srgbClr>
                </a:solidFill>
                <a:latin typeface="Arial"/>
                <a:ea typeface="微软雅黑"/>
              </a:rPr>
              <a:t>伟大梦想</a:t>
            </a:r>
          </a:p>
        </p:txBody>
      </p:sp>
      <p:sp>
        <p:nvSpPr>
          <p:cNvPr id="223" name="íṣḻîḍe">
            <a:extLst>
              <a:ext uri="{FF2B5EF4-FFF2-40B4-BE49-F238E27FC236}">
                <a16:creationId xmlns:a16="http://schemas.microsoft.com/office/drawing/2014/main" id="{505E2E1F-77C9-4F11-A8BA-12636C89EC17}"/>
              </a:ext>
            </a:extLst>
          </p:cNvPr>
          <p:cNvSpPr/>
          <p:nvPr/>
        </p:nvSpPr>
        <p:spPr>
          <a:xfrm>
            <a:off x="5766240" y="3129015"/>
            <a:ext cx="4159814" cy="628646"/>
          </a:xfrm>
          <a:prstGeom prst="rect">
            <a:avLst/>
          </a:prstGeom>
          <a:noFill/>
          <a:ln w="12700" cap="flat" cmpd="sng" algn="ctr">
            <a:solidFill>
              <a:srgbClr val="FF3302"/>
            </a:solidFill>
            <a:prstDash val="solid"/>
            <a:miter lim="800000"/>
          </a:ln>
          <a:effectLst/>
        </p:spPr>
        <p:txBody>
          <a:bodyPr wrap="none" anchor="ctr">
            <a:normAutofit/>
          </a:bodyPr>
          <a:lstStyle/>
          <a:p>
            <a:pPr defTabSz="1219170"/>
            <a:r>
              <a:rPr lang="zh-CN" altLang="en-US" sz="1867" b="1" kern="0" dirty="0">
                <a:solidFill>
                  <a:srgbClr val="000000">
                    <a:lumMod val="85000"/>
                    <a:lumOff val="15000"/>
                  </a:srgbClr>
                </a:solidFill>
                <a:latin typeface="Arial"/>
                <a:ea typeface="微软雅黑"/>
              </a:rPr>
              <a:t>统筹推进“五位一体”总体布局</a:t>
            </a:r>
          </a:p>
        </p:txBody>
      </p:sp>
      <p:sp>
        <p:nvSpPr>
          <p:cNvPr id="224" name="ïšḻídè">
            <a:extLst>
              <a:ext uri="{FF2B5EF4-FFF2-40B4-BE49-F238E27FC236}">
                <a16:creationId xmlns:a16="http://schemas.microsoft.com/office/drawing/2014/main" id="{3D8E9AF8-59DB-46CE-BC33-022492A416A0}"/>
              </a:ext>
            </a:extLst>
          </p:cNvPr>
          <p:cNvSpPr/>
          <p:nvPr/>
        </p:nvSpPr>
        <p:spPr>
          <a:xfrm>
            <a:off x="5766240" y="4128417"/>
            <a:ext cx="4159813" cy="592994"/>
          </a:xfrm>
          <a:prstGeom prst="rect">
            <a:avLst/>
          </a:prstGeom>
          <a:noFill/>
          <a:ln w="12700" cap="flat" cmpd="sng" algn="ctr">
            <a:solidFill>
              <a:srgbClr val="FF3302"/>
            </a:solidFill>
            <a:prstDash val="solid"/>
            <a:miter lim="800000"/>
          </a:ln>
          <a:effectLst/>
        </p:spPr>
        <p:txBody>
          <a:bodyPr wrap="none" anchor="ctr">
            <a:normAutofit/>
          </a:bodyPr>
          <a:lstStyle/>
          <a:p>
            <a:pPr defTabSz="1219170"/>
            <a:r>
              <a:rPr lang="zh-CN" altLang="en-US" sz="1867" b="1" kern="0">
                <a:solidFill>
                  <a:srgbClr val="000000">
                    <a:lumMod val="85000"/>
                    <a:lumOff val="15000"/>
                  </a:srgbClr>
                </a:solidFill>
                <a:latin typeface="Arial"/>
                <a:ea typeface="微软雅黑"/>
              </a:rPr>
              <a:t>协调推进“四个全面”战略布局</a:t>
            </a:r>
            <a:endParaRPr lang="zh-CN" altLang="en-US" sz="1867" b="1" kern="0" dirty="0">
              <a:solidFill>
                <a:srgbClr val="000000">
                  <a:lumMod val="85000"/>
                  <a:lumOff val="15000"/>
                </a:srgbClr>
              </a:solidFill>
              <a:latin typeface="Arial"/>
              <a:ea typeface="微软雅黑"/>
            </a:endParaRPr>
          </a:p>
        </p:txBody>
      </p:sp>
    </p:spTree>
    <p:extLst>
      <p:ext uri="{BB962C8B-B14F-4D97-AF65-F5344CB8AC3E}">
        <p14:creationId xmlns:p14="http://schemas.microsoft.com/office/powerpoint/2010/main" val="35433661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additive="base">
                                        <p:cTn id="7" dur="900" fill="hold"/>
                                        <p:tgtEl>
                                          <p:spTgt spid="120"/>
                                        </p:tgtEl>
                                        <p:attrNameLst>
                                          <p:attrName>ppt_x</p:attrName>
                                        </p:attrNameLst>
                                      </p:cBhvr>
                                      <p:tavLst>
                                        <p:tav tm="0">
                                          <p:val>
                                            <p:strVal val="0-#ppt_w/2"/>
                                          </p:val>
                                        </p:tav>
                                        <p:tav tm="100000">
                                          <p:val>
                                            <p:strVal val="#ppt_x"/>
                                          </p:val>
                                        </p:tav>
                                      </p:tavLst>
                                    </p:anim>
                                    <p:anim calcmode="lin" valueType="num">
                                      <p:cBhvr additive="base">
                                        <p:cTn id="8" dur="900" fill="hold"/>
                                        <p:tgtEl>
                                          <p:spTgt spid="120"/>
                                        </p:tgtEl>
                                        <p:attrNameLst>
                                          <p:attrName>ppt_y</p:attrName>
                                        </p:attrNameLst>
                                      </p:cBhvr>
                                      <p:tavLst>
                                        <p:tav tm="0">
                                          <p:val>
                                            <p:strVal val="#ppt_y"/>
                                          </p:val>
                                        </p:tav>
                                        <p:tav tm="100000">
                                          <p:val>
                                            <p:strVal val="#ppt_y"/>
                                          </p:val>
                                        </p:tav>
                                      </p:tavLst>
                                    </p:anim>
                                  </p:childTnLst>
                                </p:cTn>
                              </p:par>
                            </p:childTnLst>
                          </p:cTn>
                        </p:par>
                        <p:par>
                          <p:cTn id="9" fill="hold">
                            <p:stCondLst>
                              <p:cond delay="900"/>
                            </p:stCondLst>
                            <p:childTnLst>
                              <p:par>
                                <p:cTn id="10" presetID="2" presetClass="entr" presetSubtype="4" decel="100000" fill="hold" grpId="0" nodeType="afterEffect">
                                  <p:stCondLst>
                                    <p:cond delay="0"/>
                                  </p:stCondLst>
                                  <p:childTnLst>
                                    <p:set>
                                      <p:cBhvr>
                                        <p:cTn id="11" dur="1" fill="hold">
                                          <p:stCondLst>
                                            <p:cond delay="0"/>
                                          </p:stCondLst>
                                        </p:cTn>
                                        <p:tgtEl>
                                          <p:spTgt spid="221"/>
                                        </p:tgtEl>
                                        <p:attrNameLst>
                                          <p:attrName>style.visibility</p:attrName>
                                        </p:attrNameLst>
                                      </p:cBhvr>
                                      <p:to>
                                        <p:strVal val="visible"/>
                                      </p:to>
                                    </p:set>
                                    <p:anim calcmode="lin" valueType="num">
                                      <p:cBhvr additive="base">
                                        <p:cTn id="12" dur="1000" fill="hold"/>
                                        <p:tgtEl>
                                          <p:spTgt spid="221"/>
                                        </p:tgtEl>
                                        <p:attrNameLst>
                                          <p:attrName>ppt_x</p:attrName>
                                        </p:attrNameLst>
                                      </p:cBhvr>
                                      <p:tavLst>
                                        <p:tav tm="0">
                                          <p:val>
                                            <p:strVal val="#ppt_x"/>
                                          </p:val>
                                        </p:tav>
                                        <p:tav tm="100000">
                                          <p:val>
                                            <p:strVal val="#ppt_x"/>
                                          </p:val>
                                        </p:tav>
                                      </p:tavLst>
                                    </p:anim>
                                    <p:anim calcmode="lin" valueType="num">
                                      <p:cBhvr additive="base">
                                        <p:cTn id="13" dur="1000" fill="hold"/>
                                        <p:tgtEl>
                                          <p:spTgt spid="221"/>
                                        </p:tgtEl>
                                        <p:attrNameLst>
                                          <p:attrName>ppt_y</p:attrName>
                                        </p:attrNameLst>
                                      </p:cBhvr>
                                      <p:tavLst>
                                        <p:tav tm="0">
                                          <p:val>
                                            <p:strVal val="1+#ppt_h/2"/>
                                          </p:val>
                                        </p:tav>
                                        <p:tav tm="100000">
                                          <p:val>
                                            <p:strVal val="#ppt_y"/>
                                          </p:val>
                                        </p:tav>
                                      </p:tavLst>
                                    </p:anim>
                                  </p:childTnLst>
                                </p:cTn>
                              </p:par>
                            </p:childTnLst>
                          </p:cTn>
                        </p:par>
                        <p:par>
                          <p:cTn id="14" fill="hold">
                            <p:stCondLst>
                              <p:cond delay="1900"/>
                            </p:stCondLst>
                            <p:childTnLst>
                              <p:par>
                                <p:cTn id="15" presetID="22" presetClass="entr" presetSubtype="8" fill="hold" grpId="0" nodeType="afterEffect">
                                  <p:stCondLst>
                                    <p:cond delay="0"/>
                                  </p:stCondLst>
                                  <p:childTnLst>
                                    <p:set>
                                      <p:cBhvr>
                                        <p:cTn id="16" dur="1" fill="hold">
                                          <p:stCondLst>
                                            <p:cond delay="0"/>
                                          </p:stCondLst>
                                        </p:cTn>
                                        <p:tgtEl>
                                          <p:spTgt spid="222"/>
                                        </p:tgtEl>
                                        <p:attrNameLst>
                                          <p:attrName>style.visibility</p:attrName>
                                        </p:attrNameLst>
                                      </p:cBhvr>
                                      <p:to>
                                        <p:strVal val="visible"/>
                                      </p:to>
                                    </p:set>
                                    <p:animEffect transition="in" filter="wipe(left)">
                                      <p:cBhvr>
                                        <p:cTn id="17" dur="900"/>
                                        <p:tgtEl>
                                          <p:spTgt spid="222"/>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223"/>
                                        </p:tgtEl>
                                        <p:attrNameLst>
                                          <p:attrName>style.visibility</p:attrName>
                                        </p:attrNameLst>
                                      </p:cBhvr>
                                      <p:to>
                                        <p:strVal val="visible"/>
                                      </p:to>
                                    </p:set>
                                    <p:animEffect transition="in" filter="wipe(left)">
                                      <p:cBhvr>
                                        <p:cTn id="21" dur="800"/>
                                        <p:tgtEl>
                                          <p:spTgt spid="223"/>
                                        </p:tgtEl>
                                      </p:cBhvr>
                                    </p:animEffect>
                                  </p:childTnLst>
                                </p:cTn>
                              </p:par>
                            </p:childTnLst>
                          </p:cTn>
                        </p:par>
                        <p:par>
                          <p:cTn id="22" fill="hold">
                            <p:stCondLst>
                              <p:cond delay="3600"/>
                            </p:stCondLst>
                            <p:childTnLst>
                              <p:par>
                                <p:cTn id="23" presetID="22" presetClass="entr" presetSubtype="8" fill="hold" grpId="0" nodeType="afterEffect">
                                  <p:stCondLst>
                                    <p:cond delay="0"/>
                                  </p:stCondLst>
                                  <p:childTnLst>
                                    <p:set>
                                      <p:cBhvr>
                                        <p:cTn id="24" dur="1" fill="hold">
                                          <p:stCondLst>
                                            <p:cond delay="0"/>
                                          </p:stCondLst>
                                        </p:cTn>
                                        <p:tgtEl>
                                          <p:spTgt spid="224"/>
                                        </p:tgtEl>
                                        <p:attrNameLst>
                                          <p:attrName>style.visibility</p:attrName>
                                        </p:attrNameLst>
                                      </p:cBhvr>
                                      <p:to>
                                        <p:strVal val="visible"/>
                                      </p:to>
                                    </p:set>
                                    <p:animEffect transition="in" filter="wipe(left)">
                                      <p:cBhvr>
                                        <p:cTn id="25" dur="9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2" grpId="0" animBg="1"/>
      <p:bldP spid="223" grpId="0" animBg="1"/>
      <p:bldP spid="2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十三届会议"/>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500">
      <a:dk1>
        <a:sysClr val="windowText" lastClr="000000"/>
      </a:dk1>
      <a:lt1>
        <a:sysClr val="window" lastClr="FFFFFF"/>
      </a:lt1>
      <a:dk2>
        <a:srgbClr val="C00000"/>
      </a:dk2>
      <a:lt2>
        <a:srgbClr val="CD0009"/>
      </a:lt2>
      <a:accent1>
        <a:srgbClr val="CD0009"/>
      </a:accent1>
      <a:accent2>
        <a:srgbClr val="C00000"/>
      </a:accent2>
      <a:accent3>
        <a:srgbClr val="CD0009"/>
      </a:accent3>
      <a:accent4>
        <a:srgbClr val="C00000"/>
      </a:accent4>
      <a:accent5>
        <a:srgbClr val="CD0009"/>
      </a:accent5>
      <a:accent6>
        <a:srgbClr val="C00000"/>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300</TotalTime>
  <Words>6894</Words>
  <Application>Microsoft Office PowerPoint</Application>
  <PresentationFormat>宽屏</PresentationFormat>
  <Paragraphs>469</Paragraphs>
  <Slides>51</Slides>
  <Notes>51</Notes>
  <HiddenSlides>0</HiddenSlides>
  <MMClips>1</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51</vt:i4>
      </vt:variant>
    </vt:vector>
  </HeadingPairs>
  <TitlesOfParts>
    <vt:vector size="76" baseType="lpstr">
      <vt:lpstr>Clear Sans</vt:lpstr>
      <vt:lpstr>Gill Sans</vt:lpstr>
      <vt:lpstr>맑은 고딕</vt:lpstr>
      <vt:lpstr>Ping Hei</vt:lpstr>
      <vt:lpstr>Source Sans Pro ExtraLight</vt:lpstr>
      <vt:lpstr>等线</vt:lpstr>
      <vt:lpstr>等线 Light</vt:lpstr>
      <vt:lpstr>华康俪金黑W8</vt:lpstr>
      <vt:lpstr>华文黑体</vt:lpstr>
      <vt:lpstr>明兰_UI_TC</vt:lpstr>
      <vt:lpstr>宋体</vt:lpstr>
      <vt:lpstr>微软雅黑</vt:lpstr>
      <vt:lpstr>微软雅黑 Light</vt:lpstr>
      <vt:lpstr>造字工房尚雅（非商用）常规体</vt:lpstr>
      <vt:lpstr>Agency FB</vt:lpstr>
      <vt:lpstr>Aparajita</vt:lpstr>
      <vt:lpstr>Arial</vt:lpstr>
      <vt:lpstr>Arial Rounded MT Bold</vt:lpstr>
      <vt:lpstr>Calibri</vt:lpstr>
      <vt:lpstr>Calibri Light</vt:lpstr>
      <vt:lpstr>Century Gothic</vt:lpstr>
      <vt:lpstr>Impact</vt:lpstr>
      <vt:lpstr>Wingdings</vt:lpstr>
      <vt:lpstr>Office Theme</vt:lpstr>
      <vt:lpstr>1_Office 主题</vt:lpstr>
      <vt:lpstr>PowerPoint 演示文稿</vt:lpstr>
      <vt:lpstr>PowerPoint 演示文稿</vt:lpstr>
      <vt:lpstr>PowerPoint 演示文稿</vt:lpstr>
      <vt:lpstr>PowerPoint 演示文稿</vt:lpstr>
      <vt:lpstr>全国政协十三届一次会议简介</vt:lpstr>
      <vt:lpstr>全国政协十三届一次会议简介</vt:lpstr>
      <vt:lpstr>全国政协十三届一次会议简介</vt:lpstr>
      <vt:lpstr>PowerPoint 演示文稿</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PowerPoint 演示文稿</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PowerPoint 演示文稿</vt:lpstr>
      <vt:lpstr>今后工作的建议</vt:lpstr>
      <vt:lpstr>今后工作的建议</vt:lpstr>
      <vt:lpstr>今后工作的建议</vt:lpstr>
      <vt:lpstr>今后工作的建议</vt:lpstr>
      <vt:lpstr>今后工作的建议</vt:lpstr>
      <vt:lpstr>今后工作的建议</vt:lpstr>
      <vt:lpstr>今后工作的建议</vt:lpstr>
      <vt:lpstr>今后工作的建议</vt:lpstr>
      <vt:lpstr>今后工作的建议</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十三届会议</dc:title>
  <dc:creator>WIN7</dc:creator>
  <cp:lastModifiedBy>hgfhfhg</cp:lastModifiedBy>
  <cp:revision>57</cp:revision>
  <dcterms:created xsi:type="dcterms:W3CDTF">2017-08-18T03:02:00Z</dcterms:created>
  <dcterms:modified xsi:type="dcterms:W3CDTF">2018-03-15T15:10:50Z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