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2" r:id="rId2"/>
    <p:sldId id="563" r:id="rId3"/>
    <p:sldId id="564" r:id="rId4"/>
    <p:sldId id="565" r:id="rId5"/>
    <p:sldId id="586" r:id="rId6"/>
    <p:sldId id="522" r:id="rId7"/>
    <p:sldId id="587" r:id="rId8"/>
    <p:sldId id="588" r:id="rId9"/>
    <p:sldId id="590" r:id="rId10"/>
    <p:sldId id="589" r:id="rId11"/>
    <p:sldId id="591" r:id="rId12"/>
    <p:sldId id="592" r:id="rId13"/>
    <p:sldId id="593" r:id="rId14"/>
    <p:sldId id="594" r:id="rId15"/>
    <p:sldId id="595" r:id="rId16"/>
    <p:sldId id="596" r:id="rId17"/>
    <p:sldId id="597" r:id="rId18"/>
    <p:sldId id="598" r:id="rId19"/>
    <p:sldId id="599" r:id="rId20"/>
    <p:sldId id="600" r:id="rId21"/>
    <p:sldId id="601" r:id="rId22"/>
    <p:sldId id="623" r:id="rId23"/>
    <p:sldId id="603" r:id="rId24"/>
    <p:sldId id="605" r:id="rId25"/>
    <p:sldId id="606" r:id="rId26"/>
    <p:sldId id="607" r:id="rId27"/>
    <p:sldId id="608" r:id="rId28"/>
    <p:sldId id="602" r:id="rId29"/>
    <p:sldId id="609" r:id="rId30"/>
    <p:sldId id="610" r:id="rId31"/>
    <p:sldId id="611" r:id="rId32"/>
    <p:sldId id="612" r:id="rId33"/>
    <p:sldId id="613" r:id="rId34"/>
    <p:sldId id="614" r:id="rId35"/>
    <p:sldId id="615" r:id="rId36"/>
    <p:sldId id="620" r:id="rId37"/>
    <p:sldId id="621" r:id="rId38"/>
    <p:sldId id="622" r:id="rId39"/>
    <p:sldId id="552" r:id="rId40"/>
  </p:sldIdLst>
  <p:sldSz cx="12190413" cy="6859588"/>
  <p:notesSz cx="6858000" cy="9144000"/>
  <p:custDataLst>
    <p:tags r:id="rId42"/>
  </p:custDataLst>
  <p:defaultText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0D14"/>
    <a:srgbClr val="FDE9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autoAdjust="0"/>
    <p:restoredTop sz="99259" autoAdjust="0"/>
  </p:normalViewPr>
  <p:slideViewPr>
    <p:cSldViewPr>
      <p:cViewPr>
        <p:scale>
          <a:sx n="70" d="100"/>
          <a:sy n="70" d="100"/>
        </p:scale>
        <p:origin x="1506" y="990"/>
      </p:cViewPr>
      <p:guideLst>
        <p:guide orient="horz" pos="1620"/>
        <p:guide pos="2880"/>
        <p:guide orient="horz" pos="2618"/>
        <p:guide pos="5738"/>
        <p:guide orient="horz" pos="2799"/>
        <p:guide pos="5759"/>
        <p:guide pos="3969"/>
        <p:guide pos="3107"/>
        <p:guide orient="horz" pos="2663"/>
        <p:guide pos="3288"/>
        <p:guide orient="horz" pos="3239"/>
        <p:guide orient="horz" pos="2947"/>
        <p:guide orient="horz" pos="3491"/>
        <p:guide orient="horz" pos="3733"/>
        <p:guide orient="horz" pos="3551"/>
        <p:guide orient="horz" pos="4320"/>
        <p:guide pos="3840"/>
        <p:guide pos="4081"/>
        <p:guide pos="3053"/>
        <p:guide pos="4142"/>
        <p:guide pos="6622"/>
      </p:guideLst>
    </p:cSldViewPr>
  </p:slideViewPr>
  <p:notesTextViewPr>
    <p:cViewPr>
      <p:scale>
        <a:sx n="100" d="100"/>
        <a:sy n="100" d="100"/>
      </p:scale>
      <p:origin x="0" y="0"/>
    </p:cViewPr>
  </p:notesTextViewPr>
  <p:sorterViewPr>
    <p:cViewPr>
      <p:scale>
        <a:sx n="52" d="100"/>
        <a:sy n="52" d="100"/>
      </p:scale>
      <p:origin x="0" y="0"/>
    </p:cViewPr>
  </p:sorterViewPr>
  <p:notesViewPr>
    <p:cSldViewPr showGuide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t>2017/6/6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t>‹#›</a:t>
            </a:fld>
            <a:endParaRPr lang="zh-CN" altLang="en-US"/>
          </a:p>
        </p:txBody>
      </p:sp>
    </p:spTree>
    <p:extLst>
      <p:ext uri="{BB962C8B-B14F-4D97-AF65-F5344CB8AC3E}">
        <p14:creationId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1218753" rtl="0" eaLnBrk="1" latinLnBrk="0" hangingPunct="1">
      <a:defRPr sz="1600" kern="1200">
        <a:solidFill>
          <a:schemeClr val="tx1"/>
        </a:solidFill>
        <a:latin typeface="+mn-lt"/>
        <a:ea typeface="+mn-ea"/>
        <a:cs typeface="+mn-cs"/>
      </a:defRPr>
    </a:lvl1pPr>
    <a:lvl2pPr marL="609377" algn="l" defTabSz="1218753" rtl="0" eaLnBrk="1" latinLnBrk="0" hangingPunct="1">
      <a:defRPr sz="1600" kern="1200">
        <a:solidFill>
          <a:schemeClr val="tx1"/>
        </a:solidFill>
        <a:latin typeface="+mn-lt"/>
        <a:ea typeface="+mn-ea"/>
        <a:cs typeface="+mn-cs"/>
      </a:defRPr>
    </a:lvl2pPr>
    <a:lvl3pPr marL="1218753" algn="l" defTabSz="1218753" rtl="0" eaLnBrk="1" latinLnBrk="0" hangingPunct="1">
      <a:defRPr sz="1600" kern="1200">
        <a:solidFill>
          <a:schemeClr val="tx1"/>
        </a:solidFill>
        <a:latin typeface="+mn-lt"/>
        <a:ea typeface="+mn-ea"/>
        <a:cs typeface="+mn-cs"/>
      </a:defRPr>
    </a:lvl3pPr>
    <a:lvl4pPr marL="1828127" algn="l" defTabSz="1218753" rtl="0" eaLnBrk="1" latinLnBrk="0" hangingPunct="1">
      <a:defRPr sz="1600" kern="1200">
        <a:solidFill>
          <a:schemeClr val="tx1"/>
        </a:solidFill>
        <a:latin typeface="+mn-lt"/>
        <a:ea typeface="+mn-ea"/>
        <a:cs typeface="+mn-cs"/>
      </a:defRPr>
    </a:lvl4pPr>
    <a:lvl5pPr marL="2437504" algn="l" defTabSz="1218753" rtl="0" eaLnBrk="1" latinLnBrk="0" hangingPunct="1">
      <a:defRPr sz="1600" kern="1200">
        <a:solidFill>
          <a:schemeClr val="tx1"/>
        </a:solidFill>
        <a:latin typeface="+mn-lt"/>
        <a:ea typeface="+mn-ea"/>
        <a:cs typeface="+mn-cs"/>
      </a:defRPr>
    </a:lvl5pPr>
    <a:lvl6pPr marL="3046880" algn="l" defTabSz="1218753" rtl="0" eaLnBrk="1" latinLnBrk="0" hangingPunct="1">
      <a:defRPr sz="1600" kern="1200">
        <a:solidFill>
          <a:schemeClr val="tx1"/>
        </a:solidFill>
        <a:latin typeface="+mn-lt"/>
        <a:ea typeface="+mn-ea"/>
        <a:cs typeface="+mn-cs"/>
      </a:defRPr>
    </a:lvl6pPr>
    <a:lvl7pPr marL="3656257" algn="l" defTabSz="1218753" rtl="0" eaLnBrk="1" latinLnBrk="0" hangingPunct="1">
      <a:defRPr sz="1600" kern="1200">
        <a:solidFill>
          <a:schemeClr val="tx1"/>
        </a:solidFill>
        <a:latin typeface="+mn-lt"/>
        <a:ea typeface="+mn-ea"/>
        <a:cs typeface="+mn-cs"/>
      </a:defRPr>
    </a:lvl7pPr>
    <a:lvl8pPr marL="4265631" algn="l" defTabSz="1218753" rtl="0" eaLnBrk="1" latinLnBrk="0" hangingPunct="1">
      <a:defRPr sz="1600" kern="1200">
        <a:solidFill>
          <a:schemeClr val="tx1"/>
        </a:solidFill>
        <a:latin typeface="+mn-lt"/>
        <a:ea typeface="+mn-ea"/>
        <a:cs typeface="+mn-cs"/>
      </a:defRPr>
    </a:lvl8pPr>
    <a:lvl9pPr marL="4875007" algn="l" defTabSz="121875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extLst>
      <p:ext uri="{BB962C8B-B14F-4D97-AF65-F5344CB8AC3E}">
        <p14:creationId xmlns:p14="http://schemas.microsoft.com/office/powerpoint/2010/main"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27</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33</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39</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3077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7"/>
            <a:ext cx="5472608" cy="575867"/>
          </a:xfrm>
          <a:prstGeom prst="rect">
            <a:avLst/>
          </a:prstGeom>
        </p:spPr>
        <p:txBody>
          <a:bodyPr lIns="91426" tIns="45713" rIns="91426" bIns="45713">
            <a:normAutofit/>
          </a:bodyPr>
          <a:lstStyle>
            <a:lvl1pPr marL="0" indent="0">
              <a:buNone/>
              <a:defRPr sz="2400" b="1"/>
            </a:lvl1pPr>
          </a:lstStyle>
          <a:p>
            <a:pPr lvl="0"/>
            <a:r>
              <a:rPr lang="zh-CN" altLang="en-US" dirty="0" smtClean="0"/>
              <a:t>点击添加标题</a:t>
            </a:r>
            <a:endParaRPr lang="zh-CN" altLang="en-US" dirty="0"/>
          </a:p>
        </p:txBody>
      </p:sp>
      <p:sp>
        <p:nvSpPr>
          <p:cNvPr id="33" name="文本框 32"/>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pic>
        <p:nvPicPr>
          <p:cNvPr id="12" name="Picture 2" descr="F:\桌面\党政机关\素材\长城\矢量长城\线稿长城116.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95207" y="271449"/>
            <a:ext cx="6130539" cy="113723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userDrawn="1"/>
        </p:nvCxnSpPr>
        <p:spPr>
          <a:xfrm flipH="1">
            <a:off x="550590" y="1408685"/>
            <a:ext cx="11639823"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0590" y="453176"/>
            <a:ext cx="909028" cy="74437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2" descr="红鸟"/>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10157056" y="482874"/>
            <a:ext cx="555809" cy="35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3" descr="红鸟"/>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10762900" y="271449"/>
            <a:ext cx="523369" cy="314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035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4" name="文本框 33"/>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spTree>
    <p:extLst>
      <p:ext uri="{BB962C8B-B14F-4D97-AF65-F5344CB8AC3E}">
        <p14:creationId xmlns:p14="http://schemas.microsoft.com/office/powerpoint/2010/main" val="352782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5720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58105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39150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32824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3915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0144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3348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7964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050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698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31597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8" name="文本框 17"/>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spTree>
    <p:extLst>
      <p:ext uri="{BB962C8B-B14F-4D97-AF65-F5344CB8AC3E}">
        <p14:creationId xmlns:p14="http://schemas.microsoft.com/office/powerpoint/2010/main" val="39928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9" descr="C:\Users\Administrator\Desktop\素材\Nipic_3554136_20140208100906557381111.jp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0" y="0"/>
            <a:ext cx="12215887" cy="685958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9" r:id="rId4"/>
    <p:sldLayoutId id="2147483660" r:id="rId5"/>
    <p:sldLayoutId id="2147483662" r:id="rId6"/>
    <p:sldLayoutId id="2147483651" r:id="rId7"/>
    <p:sldLayoutId id="2147483655" r:id="rId8"/>
    <p:sldLayoutId id="2147483652" r:id="rId9"/>
    <p:sldLayoutId id="2147483656" r:id="rId10"/>
    <p:sldLayoutId id="2147483657" r:id="rId11"/>
    <p:sldLayoutId id="2147483654" r:id="rId12"/>
    <p:sldLayoutId id="2147483653" r:id="rId13"/>
    <p:sldLayoutId id="2147483668" r:id="rId14"/>
    <p:sldLayoutId id="2147483669" r:id="rId15"/>
    <p:sldLayoutId id="2147483670" r:id="rId16"/>
    <p:sldLayoutId id="2147483671" r:id="rId17"/>
  </p:sldLayoutIdLst>
  <p:timing>
    <p:tnLst>
      <p:par>
        <p:cTn id="1" dur="indefinite" restart="never" nodeType="tmRoot"/>
      </p:par>
    </p:tnLst>
  </p:timing>
  <p:txStyles>
    <p:titleStyle>
      <a:lvl1pPr algn="ctr" defTabSz="1218753" rtl="0" eaLnBrk="1" latinLnBrk="0" hangingPunct="1">
        <a:spcBef>
          <a:spcPct val="0"/>
        </a:spcBef>
        <a:buNone/>
        <a:defRPr sz="5900" kern="1200">
          <a:solidFill>
            <a:schemeClr val="tx1"/>
          </a:solidFill>
          <a:latin typeface="+mj-lt"/>
          <a:ea typeface="+mj-ea"/>
          <a:cs typeface="+mj-cs"/>
        </a:defRPr>
      </a:lvl1pPr>
    </p:titleStyle>
    <p:bodyStyle>
      <a:lvl1pPr marL="457033" indent="-457033" algn="l" defTabSz="121875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236" indent="-380860" algn="l" defTabSz="121875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441" indent="-304686" algn="l" defTabSz="121875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2816"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19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1568"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0943"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032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9695"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microsoft.com/office/2007/relationships/hdphoto" Target="../media/hdphoto4.wdp"/><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microsoft.com/office/2007/relationships/hdphoto" Target="../media/hdphoto6.wdp"/></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7.png"/><Relationship Id="rId7"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04763" y="-1809368"/>
            <a:ext cx="812694" cy="812988"/>
          </a:xfrm>
          <a:prstGeom prst="rect">
            <a:avLst/>
          </a:prstGeom>
        </p:spPr>
      </p:pic>
      <p:grpSp>
        <p:nvGrpSpPr>
          <p:cNvPr id="5" name="组合 4"/>
          <p:cNvGrpSpPr/>
          <p:nvPr/>
        </p:nvGrpSpPr>
        <p:grpSpPr>
          <a:xfrm>
            <a:off x="-1" y="4174434"/>
            <a:ext cx="12190414" cy="2685154"/>
            <a:chOff x="-1" y="4174434"/>
            <a:chExt cx="12190414" cy="2685154"/>
          </a:xfrm>
        </p:grpSpPr>
        <p:sp>
          <p:nvSpPr>
            <p:cNvPr id="72" name="矩形 71"/>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6" name="Picture 2" descr="F:\桌面\党政机关\素材\长城\矢量长城\线稿长城6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87" name="Picture 72" descr="红鸟"/>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954811" y="4945660"/>
            <a:ext cx="784202" cy="50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F:\桌面\党政机关\素材\党徽\Nipic_20180988_20150909113802527000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08152" y="305250"/>
            <a:ext cx="2174108" cy="178029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342678" y="2547181"/>
            <a:ext cx="1763032" cy="738597"/>
          </a:xfrm>
          <a:prstGeom prst="rect">
            <a:avLst/>
          </a:prstGeom>
          <a:noFill/>
          <a:effectLst/>
        </p:spPr>
        <p:txBody>
          <a:bodyPr wrap="square" lIns="121855" tIns="60927" rIns="121855" bIns="60927" rtlCol="0">
            <a:spAutoFit/>
          </a:bodyPr>
          <a:lstStyle/>
          <a:p>
            <a:pPr algn="r"/>
            <a:r>
              <a:rPr lang="zh-CN" altLang="en-US" sz="4000" dirty="0" smtClean="0">
                <a:solidFill>
                  <a:srgbClr val="C00000"/>
                </a:solidFill>
                <a:latin typeface="微软雅黑" pitchFamily="34" charset="-122"/>
                <a:ea typeface="微软雅黑" pitchFamily="34" charset="-122"/>
              </a:rPr>
              <a:t>践行</a:t>
            </a:r>
            <a:endParaRPr lang="en-US" altLang="zh-CN" sz="4000" dirty="0">
              <a:solidFill>
                <a:srgbClr val="C00000"/>
              </a:solidFill>
              <a:latin typeface="微软雅黑" pitchFamily="34" charset="-122"/>
              <a:ea typeface="微软雅黑" pitchFamily="34" charset="-122"/>
            </a:endParaRPr>
          </a:p>
        </p:txBody>
      </p:sp>
      <p:sp>
        <p:nvSpPr>
          <p:cNvPr id="26" name="文本框 8"/>
          <p:cNvSpPr txBox="1"/>
          <p:nvPr/>
        </p:nvSpPr>
        <p:spPr>
          <a:xfrm>
            <a:off x="2674649" y="1953996"/>
            <a:ext cx="1743559"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endPar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28" name="文本框 8"/>
          <p:cNvSpPr txBox="1"/>
          <p:nvPr/>
        </p:nvSpPr>
        <p:spPr>
          <a:xfrm>
            <a:off x="5735166" y="2117455"/>
            <a:ext cx="2134767"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29" name="文本框 8"/>
          <p:cNvSpPr txBox="1"/>
          <p:nvPr/>
        </p:nvSpPr>
        <p:spPr>
          <a:xfrm>
            <a:off x="3793237" y="2100189"/>
            <a:ext cx="1828044"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endPar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30" name="文本框 8"/>
          <p:cNvSpPr txBox="1"/>
          <p:nvPr/>
        </p:nvSpPr>
        <p:spPr>
          <a:xfrm>
            <a:off x="4729341" y="1969733"/>
            <a:ext cx="2016224"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endPar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pic>
        <p:nvPicPr>
          <p:cNvPr id="32" name="Picture 73" descr="红鸟"/>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07764" y="4627897"/>
            <a:ext cx="738432" cy="44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p:nvPr/>
        </p:nvSpPr>
        <p:spPr>
          <a:xfrm>
            <a:off x="7581278" y="2527434"/>
            <a:ext cx="2834408"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做合格党员</a:t>
            </a:r>
            <a:endParaRPr lang="en-US" altLang="zh-CN" sz="4000" dirty="0">
              <a:solidFill>
                <a:srgbClr val="C00000"/>
              </a:solidFill>
              <a:latin typeface="微软雅黑" pitchFamily="34" charset="-122"/>
              <a:ea typeface="微软雅黑" pitchFamily="34" charset="-122"/>
            </a:endParaRPr>
          </a:p>
        </p:txBody>
      </p:sp>
      <p:sp>
        <p:nvSpPr>
          <p:cNvPr id="34" name="文本框 10"/>
          <p:cNvSpPr txBox="1"/>
          <p:nvPr/>
        </p:nvSpPr>
        <p:spPr>
          <a:xfrm>
            <a:off x="2396702"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讲政治</a:t>
            </a:r>
            <a:r>
              <a:rPr lang="zh-CN" altLang="en-US" sz="1600" dirty="0">
                <a:solidFill>
                  <a:schemeClr val="accent1"/>
                </a:solidFill>
                <a:latin typeface="微软雅黑" panose="020B0503020204020204" pitchFamily="82" charset="2"/>
                <a:ea typeface="微软雅黑" panose="020B0503020204020204" pitchFamily="82" charset="2"/>
              </a:rPr>
              <a:t>、有信念</a:t>
            </a:r>
          </a:p>
        </p:txBody>
      </p:sp>
      <p:sp>
        <p:nvSpPr>
          <p:cNvPr id="35" name="文本框 11"/>
          <p:cNvSpPr txBox="1"/>
          <p:nvPr/>
        </p:nvSpPr>
        <p:spPr>
          <a:xfrm>
            <a:off x="4286249"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规矩、有纪律</a:t>
            </a:r>
          </a:p>
        </p:txBody>
      </p:sp>
      <p:sp>
        <p:nvSpPr>
          <p:cNvPr id="36" name="文本框 12"/>
          <p:cNvSpPr txBox="1"/>
          <p:nvPr/>
        </p:nvSpPr>
        <p:spPr>
          <a:xfrm>
            <a:off x="6175796"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道德、有品行</a:t>
            </a:r>
          </a:p>
        </p:txBody>
      </p:sp>
      <p:sp>
        <p:nvSpPr>
          <p:cNvPr id="37" name="文本框 13"/>
          <p:cNvSpPr txBox="1"/>
          <p:nvPr/>
        </p:nvSpPr>
        <p:spPr>
          <a:xfrm>
            <a:off x="8065342"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奉献、有作为</a:t>
            </a:r>
          </a:p>
        </p:txBody>
      </p:sp>
      <p:sp>
        <p:nvSpPr>
          <p:cNvPr id="38" name="TextBox 37"/>
          <p:cNvSpPr txBox="1"/>
          <p:nvPr/>
        </p:nvSpPr>
        <p:spPr>
          <a:xfrm>
            <a:off x="794665" y="1010804"/>
            <a:ext cx="1772149" cy="261543"/>
          </a:xfrm>
          <a:prstGeom prst="rect">
            <a:avLst/>
          </a:prstGeom>
          <a:noFill/>
          <a:effectLst/>
        </p:spPr>
        <p:txBody>
          <a:bodyPr wrap="none" lIns="121855" tIns="60927" rIns="121855" bIns="60927" rtlCol="0">
            <a:spAutoFit/>
          </a:bodyPr>
          <a:lstStyle/>
          <a:p>
            <a:r>
              <a:rPr lang="en-US" altLang="zh-CN" sz="900" b="1" dirty="0">
                <a:solidFill>
                  <a:srgbClr val="C00000"/>
                </a:solidFill>
                <a:latin typeface="微软雅黑" pitchFamily="34" charset="-122"/>
                <a:ea typeface="微软雅黑" pitchFamily="34" charset="-122"/>
              </a:rPr>
              <a:t>Communist Party of China</a:t>
            </a:r>
            <a:endParaRPr lang="zh-CN" altLang="en-US" sz="900" b="1" dirty="0">
              <a:solidFill>
                <a:srgbClr val="C00000"/>
              </a:solidFill>
              <a:latin typeface="微软雅黑" pitchFamily="34" charset="-122"/>
              <a:ea typeface="微软雅黑" pitchFamily="34" charset="-122"/>
            </a:endParaRPr>
          </a:p>
        </p:txBody>
      </p:sp>
      <p:sp>
        <p:nvSpPr>
          <p:cNvPr id="39" name="TextBox 38"/>
          <p:cNvSpPr txBox="1"/>
          <p:nvPr/>
        </p:nvSpPr>
        <p:spPr>
          <a:xfrm>
            <a:off x="797037" y="549474"/>
            <a:ext cx="1841785" cy="492376"/>
          </a:xfrm>
          <a:prstGeom prst="rect">
            <a:avLst/>
          </a:prstGeom>
          <a:noFill/>
          <a:effectLst/>
        </p:spPr>
        <p:txBody>
          <a:bodyPr wrap="square" lIns="121855" tIns="60927" rIns="121855" bIns="60927" rtlCol="0">
            <a:spAutoFit/>
          </a:bodyPr>
          <a:lstStyle/>
          <a:p>
            <a:r>
              <a:rPr lang="zh-CN" altLang="en-US" dirty="0">
                <a:solidFill>
                  <a:srgbClr val="C00000"/>
                </a:solidFill>
                <a:latin typeface="微软雅黑" pitchFamily="34" charset="-122"/>
                <a:ea typeface="微软雅黑" pitchFamily="34" charset="-122"/>
              </a:rPr>
              <a:t>中国共产党</a:t>
            </a:r>
            <a:endParaRPr lang="en-US" altLang="zh-CN"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27447860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1000"/>
                                        <p:tgtEl>
                                          <p:spTgt spid="87"/>
                                        </p:tgtEl>
                                      </p:cBhvr>
                                    </p:animEffect>
                                    <p:anim calcmode="lin" valueType="num">
                                      <p:cBhvr>
                                        <p:cTn id="15" dur="1000" fill="hold"/>
                                        <p:tgtEl>
                                          <p:spTgt spid="87"/>
                                        </p:tgtEl>
                                        <p:attrNameLst>
                                          <p:attrName>ppt_x</p:attrName>
                                        </p:attrNameLst>
                                      </p:cBhvr>
                                      <p:tavLst>
                                        <p:tav tm="0">
                                          <p:val>
                                            <p:strVal val="#ppt_x"/>
                                          </p:val>
                                        </p:tav>
                                        <p:tav tm="100000">
                                          <p:val>
                                            <p:strVal val="#ppt_x"/>
                                          </p:val>
                                        </p:tav>
                                      </p:tavLst>
                                    </p:anim>
                                    <p:anim calcmode="lin" valueType="num">
                                      <p:cBhvr>
                                        <p:cTn id="16" dur="1000" fill="hold"/>
                                        <p:tgtEl>
                                          <p:spTgt spid="8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800" fill="hold"/>
                                        <p:tgtEl>
                                          <p:spTgt spid="23"/>
                                        </p:tgtEl>
                                        <p:attrNameLst>
                                          <p:attrName>ppt_w</p:attrName>
                                        </p:attrNameLst>
                                      </p:cBhvr>
                                      <p:tavLst>
                                        <p:tav tm="0">
                                          <p:val>
                                            <p:fltVal val="0"/>
                                          </p:val>
                                        </p:tav>
                                        <p:tav tm="100000">
                                          <p:val>
                                            <p:strVal val="#ppt_w"/>
                                          </p:val>
                                        </p:tav>
                                      </p:tavLst>
                                    </p:anim>
                                    <p:anim calcmode="lin" valueType="num">
                                      <p:cBhvr>
                                        <p:cTn id="38" dur="800" fill="hold"/>
                                        <p:tgtEl>
                                          <p:spTgt spid="23"/>
                                        </p:tgtEl>
                                        <p:attrNameLst>
                                          <p:attrName>ppt_h</p:attrName>
                                        </p:attrNameLst>
                                      </p:cBhvr>
                                      <p:tavLst>
                                        <p:tav tm="0">
                                          <p:val>
                                            <p:fltVal val="0"/>
                                          </p:val>
                                        </p:tav>
                                        <p:tav tm="100000">
                                          <p:val>
                                            <p:strVal val="#ppt_h"/>
                                          </p:val>
                                        </p:tav>
                                      </p:tavLst>
                                    </p:anim>
                                    <p:animEffect transition="in" filter="fade">
                                      <p:cBhvr>
                                        <p:cTn id="39" dur="800"/>
                                        <p:tgtEl>
                                          <p:spTgt spid="23"/>
                                        </p:tgtEl>
                                      </p:cBhvr>
                                    </p:animEffect>
                                  </p:childTnLst>
                                </p:cTn>
                              </p:par>
                            </p:childTnLst>
                          </p:cTn>
                        </p:par>
                        <p:par>
                          <p:cTn id="40" fill="hold">
                            <p:stCondLst>
                              <p:cond delay="53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6300"/>
                            </p:stCondLst>
                            <p:childTnLst>
                              <p:par>
                                <p:cTn id="47" presetID="23" presetClass="entr" presetSubtype="3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700" fill="hold"/>
                                        <p:tgtEl>
                                          <p:spTgt spid="26"/>
                                        </p:tgtEl>
                                        <p:attrNameLst>
                                          <p:attrName>ppt_w</p:attrName>
                                        </p:attrNameLst>
                                      </p:cBhvr>
                                      <p:tavLst>
                                        <p:tav tm="0">
                                          <p:val>
                                            <p:strVal val="(6*min(max(#ppt_w*#ppt_h,.3),1)-7.4)/-.7*#ppt_w"/>
                                          </p:val>
                                        </p:tav>
                                        <p:tav tm="100000">
                                          <p:val>
                                            <p:strVal val="#ppt_w"/>
                                          </p:val>
                                        </p:tav>
                                      </p:tavLst>
                                    </p:anim>
                                    <p:anim calcmode="lin" valueType="num">
                                      <p:cBhvr>
                                        <p:cTn id="50" dur="700" fill="hold"/>
                                        <p:tgtEl>
                                          <p:spTgt spid="26"/>
                                        </p:tgtEl>
                                        <p:attrNameLst>
                                          <p:attrName>ppt_h</p:attrName>
                                        </p:attrNameLst>
                                      </p:cBhvr>
                                      <p:tavLst>
                                        <p:tav tm="0">
                                          <p:val>
                                            <p:strVal val="(6*min(max(#ppt_w*#ppt_h,.3),1)-7.4)/-.7*#ppt_h"/>
                                          </p:val>
                                        </p:tav>
                                        <p:tav tm="100000">
                                          <p:val>
                                            <p:strVal val="#ppt_h"/>
                                          </p:val>
                                        </p:tav>
                                      </p:tavLst>
                                    </p:anim>
                                    <p:anim calcmode="lin" valueType="num">
                                      <p:cBhvr>
                                        <p:cTn id="51" dur="700" fill="hold"/>
                                        <p:tgtEl>
                                          <p:spTgt spid="26"/>
                                        </p:tgtEl>
                                        <p:attrNameLst>
                                          <p:attrName>ppt_x</p:attrName>
                                        </p:attrNameLst>
                                      </p:cBhvr>
                                      <p:tavLst>
                                        <p:tav tm="0">
                                          <p:val>
                                            <p:fltVal val="0.5"/>
                                          </p:val>
                                        </p:tav>
                                        <p:tav tm="100000">
                                          <p:val>
                                            <p:strVal val="#ppt_x"/>
                                          </p:val>
                                        </p:tav>
                                      </p:tavLst>
                                    </p:anim>
                                    <p:anim calcmode="lin" valueType="num">
                                      <p:cBhvr>
                                        <p:cTn id="52" dur="7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7000"/>
                            </p:stCondLst>
                            <p:childTnLst>
                              <p:par>
                                <p:cTn id="54" presetID="23" presetClass="entr" presetSubtype="36"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700" fill="hold"/>
                                        <p:tgtEl>
                                          <p:spTgt spid="29"/>
                                        </p:tgtEl>
                                        <p:attrNameLst>
                                          <p:attrName>ppt_w</p:attrName>
                                        </p:attrNameLst>
                                      </p:cBhvr>
                                      <p:tavLst>
                                        <p:tav tm="0">
                                          <p:val>
                                            <p:strVal val="(6*min(max(#ppt_w*#ppt_h,.3),1)-7.4)/-.7*#ppt_w"/>
                                          </p:val>
                                        </p:tav>
                                        <p:tav tm="100000">
                                          <p:val>
                                            <p:strVal val="#ppt_w"/>
                                          </p:val>
                                        </p:tav>
                                      </p:tavLst>
                                    </p:anim>
                                    <p:anim calcmode="lin" valueType="num">
                                      <p:cBhvr>
                                        <p:cTn id="57" dur="700" fill="hold"/>
                                        <p:tgtEl>
                                          <p:spTgt spid="29"/>
                                        </p:tgtEl>
                                        <p:attrNameLst>
                                          <p:attrName>ppt_h</p:attrName>
                                        </p:attrNameLst>
                                      </p:cBhvr>
                                      <p:tavLst>
                                        <p:tav tm="0">
                                          <p:val>
                                            <p:strVal val="(6*min(max(#ppt_w*#ppt_h,.3),1)-7.4)/-.7*#ppt_h"/>
                                          </p:val>
                                        </p:tav>
                                        <p:tav tm="100000">
                                          <p:val>
                                            <p:strVal val="#ppt_h"/>
                                          </p:val>
                                        </p:tav>
                                      </p:tavLst>
                                    </p:anim>
                                    <p:anim calcmode="lin" valueType="num">
                                      <p:cBhvr>
                                        <p:cTn id="58" dur="700" fill="hold"/>
                                        <p:tgtEl>
                                          <p:spTgt spid="29"/>
                                        </p:tgtEl>
                                        <p:attrNameLst>
                                          <p:attrName>ppt_x</p:attrName>
                                        </p:attrNameLst>
                                      </p:cBhvr>
                                      <p:tavLst>
                                        <p:tav tm="0">
                                          <p:val>
                                            <p:fltVal val="0.5"/>
                                          </p:val>
                                        </p:tav>
                                        <p:tav tm="100000">
                                          <p:val>
                                            <p:strVal val="#ppt_x"/>
                                          </p:val>
                                        </p:tav>
                                      </p:tavLst>
                                    </p:anim>
                                    <p:anim calcmode="lin" valueType="num">
                                      <p:cBhvr>
                                        <p:cTn id="59" dur="7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7700"/>
                            </p:stCondLst>
                            <p:childTnLst>
                              <p:par>
                                <p:cTn id="61" presetID="23" presetClass="entr" presetSubtype="36"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700" fill="hold"/>
                                        <p:tgtEl>
                                          <p:spTgt spid="30"/>
                                        </p:tgtEl>
                                        <p:attrNameLst>
                                          <p:attrName>ppt_w</p:attrName>
                                        </p:attrNameLst>
                                      </p:cBhvr>
                                      <p:tavLst>
                                        <p:tav tm="0">
                                          <p:val>
                                            <p:strVal val="(6*min(max(#ppt_w*#ppt_h,.3),1)-7.4)/-.7*#ppt_w"/>
                                          </p:val>
                                        </p:tav>
                                        <p:tav tm="100000">
                                          <p:val>
                                            <p:strVal val="#ppt_w"/>
                                          </p:val>
                                        </p:tav>
                                      </p:tavLst>
                                    </p:anim>
                                    <p:anim calcmode="lin" valueType="num">
                                      <p:cBhvr>
                                        <p:cTn id="64" dur="700" fill="hold"/>
                                        <p:tgtEl>
                                          <p:spTgt spid="30"/>
                                        </p:tgtEl>
                                        <p:attrNameLst>
                                          <p:attrName>ppt_h</p:attrName>
                                        </p:attrNameLst>
                                      </p:cBhvr>
                                      <p:tavLst>
                                        <p:tav tm="0">
                                          <p:val>
                                            <p:strVal val="(6*min(max(#ppt_w*#ppt_h,.3),1)-7.4)/-.7*#ppt_h"/>
                                          </p:val>
                                        </p:tav>
                                        <p:tav tm="100000">
                                          <p:val>
                                            <p:strVal val="#ppt_h"/>
                                          </p:val>
                                        </p:tav>
                                      </p:tavLst>
                                    </p:anim>
                                    <p:anim calcmode="lin" valueType="num">
                                      <p:cBhvr>
                                        <p:cTn id="65" dur="700" fill="hold"/>
                                        <p:tgtEl>
                                          <p:spTgt spid="30"/>
                                        </p:tgtEl>
                                        <p:attrNameLst>
                                          <p:attrName>ppt_x</p:attrName>
                                        </p:attrNameLst>
                                      </p:cBhvr>
                                      <p:tavLst>
                                        <p:tav tm="0">
                                          <p:val>
                                            <p:fltVal val="0.5"/>
                                          </p:val>
                                        </p:tav>
                                        <p:tav tm="100000">
                                          <p:val>
                                            <p:strVal val="#ppt_x"/>
                                          </p:val>
                                        </p:tav>
                                      </p:tavLst>
                                    </p:anim>
                                    <p:anim calcmode="lin" valueType="num">
                                      <p:cBhvr>
                                        <p:cTn id="66" dur="7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8400"/>
                            </p:stCondLst>
                            <p:childTnLst>
                              <p:par>
                                <p:cTn id="68" presetID="23" presetClass="entr" presetSubtype="3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700" fill="hold"/>
                                        <p:tgtEl>
                                          <p:spTgt spid="28"/>
                                        </p:tgtEl>
                                        <p:attrNameLst>
                                          <p:attrName>ppt_w</p:attrName>
                                        </p:attrNameLst>
                                      </p:cBhvr>
                                      <p:tavLst>
                                        <p:tav tm="0">
                                          <p:val>
                                            <p:strVal val="(6*min(max(#ppt_w*#ppt_h,.3),1)-7.4)/-.7*#ppt_w"/>
                                          </p:val>
                                        </p:tav>
                                        <p:tav tm="100000">
                                          <p:val>
                                            <p:strVal val="#ppt_w"/>
                                          </p:val>
                                        </p:tav>
                                      </p:tavLst>
                                    </p:anim>
                                    <p:anim calcmode="lin" valueType="num">
                                      <p:cBhvr>
                                        <p:cTn id="71" dur="700" fill="hold"/>
                                        <p:tgtEl>
                                          <p:spTgt spid="28"/>
                                        </p:tgtEl>
                                        <p:attrNameLst>
                                          <p:attrName>ppt_h</p:attrName>
                                        </p:attrNameLst>
                                      </p:cBhvr>
                                      <p:tavLst>
                                        <p:tav tm="0">
                                          <p:val>
                                            <p:strVal val="(6*min(max(#ppt_w*#ppt_h,.3),1)-7.4)/-.7*#ppt_h"/>
                                          </p:val>
                                        </p:tav>
                                        <p:tav tm="100000">
                                          <p:val>
                                            <p:strVal val="#ppt_h"/>
                                          </p:val>
                                        </p:tav>
                                      </p:tavLst>
                                    </p:anim>
                                    <p:anim calcmode="lin" valueType="num">
                                      <p:cBhvr>
                                        <p:cTn id="72" dur="700" fill="hold"/>
                                        <p:tgtEl>
                                          <p:spTgt spid="28"/>
                                        </p:tgtEl>
                                        <p:attrNameLst>
                                          <p:attrName>ppt_x</p:attrName>
                                        </p:attrNameLst>
                                      </p:cBhvr>
                                      <p:tavLst>
                                        <p:tav tm="0">
                                          <p:val>
                                            <p:fltVal val="0.5"/>
                                          </p:val>
                                        </p:tav>
                                        <p:tav tm="100000">
                                          <p:val>
                                            <p:strVal val="#ppt_x"/>
                                          </p:val>
                                        </p:tav>
                                      </p:tavLst>
                                    </p:anim>
                                    <p:anim calcmode="lin" valueType="num">
                                      <p:cBhvr>
                                        <p:cTn id="73" dur="7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910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101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4"/>
                                        </p:tgtEl>
                                        <p:attrNameLst>
                                          <p:attrName>ppt_y</p:attrName>
                                        </p:attrNameLst>
                                      </p:cBhvr>
                                      <p:tavLst>
                                        <p:tav tm="0">
                                          <p:val>
                                            <p:strVal val="#ppt_y"/>
                                          </p:val>
                                        </p:tav>
                                        <p:tav tm="100000">
                                          <p:val>
                                            <p:strVal val="#ppt_y"/>
                                          </p:val>
                                        </p:tav>
                                      </p:tavLst>
                                    </p:anim>
                                    <p:anim calcmode="lin" valueType="num">
                                      <p:cBhvr>
                                        <p:cTn id="8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4"/>
                                        </p:tgtEl>
                                      </p:cBhvr>
                                    </p:animEffect>
                                  </p:childTnLst>
                                </p:cTn>
                              </p:par>
                            </p:childTnLst>
                          </p:cTn>
                        </p:par>
                        <p:par>
                          <p:cTn id="88" fill="hold">
                            <p:stCondLst>
                              <p:cond delay="10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35"/>
                                        </p:tgtEl>
                                        <p:attrNameLst>
                                          <p:attrName>ppt_y</p:attrName>
                                        </p:attrNameLst>
                                      </p:cBhvr>
                                      <p:tavLst>
                                        <p:tav tm="0">
                                          <p:val>
                                            <p:strVal val="#ppt_y"/>
                                          </p:val>
                                        </p:tav>
                                        <p:tav tm="100000">
                                          <p:val>
                                            <p:strVal val="#ppt_y"/>
                                          </p:val>
                                        </p:tav>
                                      </p:tavLst>
                                    </p:anim>
                                    <p:anim calcmode="lin" valueType="num">
                                      <p:cBhvr>
                                        <p:cTn id="9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35"/>
                                        </p:tgtEl>
                                      </p:cBhvr>
                                    </p:animEffect>
                                  </p:childTnLst>
                                </p:cTn>
                              </p:par>
                            </p:childTnLst>
                          </p:cTn>
                        </p:par>
                        <p:par>
                          <p:cTn id="96" fill="hold">
                            <p:stCondLst>
                              <p:cond delay="118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6"/>
                                        </p:tgtEl>
                                        <p:attrNameLst>
                                          <p:attrName>ppt_y</p:attrName>
                                        </p:attrNameLst>
                                      </p:cBhvr>
                                      <p:tavLst>
                                        <p:tav tm="0">
                                          <p:val>
                                            <p:strVal val="#ppt_y"/>
                                          </p:val>
                                        </p:tav>
                                        <p:tav tm="100000">
                                          <p:val>
                                            <p:strVal val="#ppt_y"/>
                                          </p:val>
                                        </p:tav>
                                      </p:tavLst>
                                    </p:anim>
                                    <p:anim calcmode="lin" valueType="num">
                                      <p:cBhvr>
                                        <p:cTn id="10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6"/>
                                        </p:tgtEl>
                                      </p:cBhvr>
                                    </p:animEffect>
                                  </p:childTnLst>
                                </p:cTn>
                              </p:par>
                            </p:childTnLst>
                          </p:cTn>
                        </p:par>
                        <p:par>
                          <p:cTn id="104" fill="hold">
                            <p:stCondLst>
                              <p:cond delay="1265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37"/>
                                        </p:tgtEl>
                                        <p:attrNameLst>
                                          <p:attrName>style.visibility</p:attrName>
                                        </p:attrNameLst>
                                      </p:cBhvr>
                                      <p:to>
                                        <p:strVal val="visible"/>
                                      </p:to>
                                    </p:set>
                                    <p:anim calcmode="lin" valueType="num">
                                      <p:cBhvr>
                                        <p:cTn id="10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7"/>
                                        </p:tgtEl>
                                        <p:attrNameLst>
                                          <p:attrName>ppt_y</p:attrName>
                                        </p:attrNameLst>
                                      </p:cBhvr>
                                      <p:tavLst>
                                        <p:tav tm="0">
                                          <p:val>
                                            <p:strVal val="#ppt_y"/>
                                          </p:val>
                                        </p:tav>
                                        <p:tav tm="100000">
                                          <p:val>
                                            <p:strVal val="#ppt_y"/>
                                          </p:val>
                                        </p:tav>
                                      </p:tavLst>
                                    </p:anim>
                                    <p:anim calcmode="lin" valueType="num">
                                      <p:cBhvr>
                                        <p:cTn id="10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12" fill="hold" display="0">
                  <p:stCondLst>
                    <p:cond delay="indefinite"/>
                  </p:stCondLst>
                  <p:endCondLst>
                    <p:cond evt="onStopAudio" delay="0">
                      <p:tgtEl>
                        <p:sldTgt/>
                      </p:tgtEl>
                    </p:cond>
                  </p:endCondLst>
                </p:cTn>
                <p:tgtEl>
                  <p:spTgt spid="27"/>
                </p:tgtEl>
              </p:cMediaNode>
            </p:audio>
          </p:childTnLst>
        </p:cTn>
      </p:par>
    </p:tnLst>
    <p:bldLst>
      <p:bldP spid="25" grpId="0"/>
      <p:bldP spid="26" grpId="0"/>
      <p:bldP spid="28" grpId="0"/>
      <p:bldP spid="29" grpId="0"/>
      <p:bldP spid="30" grpId="0"/>
      <p:bldP spid="33" grpId="0"/>
      <p:bldP spid="34" grpId="0"/>
      <p:bldP spid="35"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核心意识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03</a:t>
              </a:r>
              <a:endParaRPr lang="zh-CN" altLang="en-US" dirty="0"/>
            </a:p>
          </p:txBody>
        </p:sp>
      </p:grpSp>
      <p:sp>
        <p:nvSpPr>
          <p:cNvPr id="23" name="矩形 22"/>
          <p:cNvSpPr/>
          <p:nvPr/>
        </p:nvSpPr>
        <p:spPr>
          <a:xfrm>
            <a:off x="1500559" y="3213770"/>
            <a:ext cx="5776773" cy="20882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anose="020B0503020204020204" pitchFamily="82" charset="2"/>
                <a:ea typeface="微软雅黑" panose="020B0503020204020204" pitchFamily="82" charset="2"/>
              </a:rPr>
              <a:t>   以</a:t>
            </a:r>
            <a:r>
              <a:rPr lang="zh-CN" altLang="en-US" sz="4000" b="1" dirty="0" smtClean="0">
                <a:solidFill>
                  <a:schemeClr val="bg1"/>
                </a:solidFill>
                <a:latin typeface="微软雅黑" panose="020B0503020204020204" pitchFamily="82" charset="2"/>
                <a:ea typeface="微软雅黑" panose="020B0503020204020204" pitchFamily="82" charset="2"/>
              </a:rPr>
              <a:t>党中央</a:t>
            </a:r>
            <a:r>
              <a:rPr lang="zh-CN" altLang="en-US" b="1" dirty="0" smtClean="0">
                <a:solidFill>
                  <a:schemeClr val="bg1"/>
                </a:solidFill>
                <a:latin typeface="微软雅黑" panose="020B0503020204020204" pitchFamily="82" charset="2"/>
                <a:ea typeface="微软雅黑" panose="020B0503020204020204" pitchFamily="82" charset="2"/>
              </a:rPr>
              <a:t>和</a:t>
            </a:r>
            <a:r>
              <a:rPr lang="zh-CN" altLang="en-US" b="1" dirty="0">
                <a:solidFill>
                  <a:schemeClr val="bg1"/>
                </a:solidFill>
                <a:latin typeface="微软雅黑" panose="020B0503020204020204" pitchFamily="82" charset="2"/>
                <a:ea typeface="微软雅黑" panose="020B0503020204020204" pitchFamily="82" charset="2"/>
              </a:rPr>
              <a:t>各级党组织为核心</a:t>
            </a:r>
          </a:p>
        </p:txBody>
      </p:sp>
      <p:sp>
        <p:nvSpPr>
          <p:cNvPr id="67" name="矩形 66"/>
          <p:cNvSpPr/>
          <p:nvPr/>
        </p:nvSpPr>
        <p:spPr>
          <a:xfrm>
            <a:off x="7833119" y="429950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78466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67"/>
                                        </p:tgtEl>
                                        <p:attrNameLst>
                                          <p:attrName>style.visibility</p:attrName>
                                        </p:attrNameLst>
                                      </p:cBhvr>
                                      <p:to>
                                        <p:strVal val="visible"/>
                                      </p:to>
                                    </p:set>
                                    <p:animEffect transition="in" filter="randombar(horizontal)">
                                      <p:cBhvr>
                                        <p:cTn id="30"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看齐意识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04</a:t>
              </a:r>
              <a:endParaRPr lang="zh-CN" altLang="en-US" dirty="0"/>
            </a:p>
          </p:txBody>
        </p:sp>
      </p:grpSp>
      <p:sp>
        <p:nvSpPr>
          <p:cNvPr id="23" name="矩形 22"/>
          <p:cNvSpPr/>
          <p:nvPr/>
        </p:nvSpPr>
        <p:spPr>
          <a:xfrm>
            <a:off x="1500559" y="3252524"/>
            <a:ext cx="5776773"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向</a:t>
            </a:r>
            <a:r>
              <a:rPr lang="zh-CN" altLang="en-US" dirty="0">
                <a:solidFill>
                  <a:schemeClr val="bg1"/>
                </a:solidFill>
                <a:latin typeface="微软雅黑" panose="020B0503020204020204" pitchFamily="82" charset="2"/>
                <a:ea typeface="微软雅黑" panose="020B0503020204020204" pitchFamily="82" charset="2"/>
              </a:rPr>
              <a:t>党的路线方针政策看齐</a:t>
            </a:r>
            <a:endParaRPr lang="zh-CN" altLang="en-US" dirty="0">
              <a:solidFill>
                <a:schemeClr val="bg1"/>
              </a:solidFill>
            </a:endParaRPr>
          </a:p>
        </p:txBody>
      </p:sp>
      <p:sp>
        <p:nvSpPr>
          <p:cNvPr id="27" name="矩形 26"/>
          <p:cNvSpPr/>
          <p:nvPr/>
        </p:nvSpPr>
        <p:spPr>
          <a:xfrm>
            <a:off x="1500560" y="3752852"/>
            <a:ext cx="5776771" cy="613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向</a:t>
            </a:r>
            <a:r>
              <a:rPr lang="zh-CN" altLang="en-US" dirty="0">
                <a:solidFill>
                  <a:schemeClr val="bg1"/>
                </a:solidFill>
                <a:latin typeface="微软雅黑" panose="020B0503020204020204" pitchFamily="82" charset="2"/>
                <a:ea typeface="微软雅黑" panose="020B0503020204020204" pitchFamily="82" charset="2"/>
              </a:rPr>
              <a:t>党中央看齐</a:t>
            </a:r>
            <a:endParaRPr lang="zh-CN" altLang="en-US" dirty="0">
              <a:solidFill>
                <a:schemeClr val="bg1"/>
              </a:solidFill>
            </a:endParaRPr>
          </a:p>
        </p:txBody>
      </p:sp>
      <p:sp>
        <p:nvSpPr>
          <p:cNvPr id="28" name="矩形 27"/>
          <p:cNvSpPr/>
          <p:nvPr/>
        </p:nvSpPr>
        <p:spPr>
          <a:xfrm>
            <a:off x="1500560" y="442661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党的方向为方向</a:t>
            </a:r>
            <a:endParaRPr lang="zh-CN" altLang="en-US" dirty="0">
              <a:solidFill>
                <a:schemeClr val="bg1"/>
              </a:solidFill>
            </a:endParaRPr>
          </a:p>
        </p:txBody>
      </p:sp>
      <p:sp>
        <p:nvSpPr>
          <p:cNvPr id="33" name="矩形 32"/>
          <p:cNvSpPr/>
          <p:nvPr/>
        </p:nvSpPr>
        <p:spPr>
          <a:xfrm>
            <a:off x="1500560" y="525490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党的旗帜为旗帜</a:t>
            </a:r>
            <a:endParaRPr lang="zh-CN" altLang="en-US" dirty="0">
              <a:solidFill>
                <a:schemeClr val="bg1"/>
              </a:solidFill>
            </a:endParaRPr>
          </a:p>
        </p:txBody>
      </p:sp>
      <p:sp>
        <p:nvSpPr>
          <p:cNvPr id="67" name="矩形 66"/>
          <p:cNvSpPr/>
          <p:nvPr/>
        </p:nvSpPr>
        <p:spPr>
          <a:xfrm>
            <a:off x="7833120" y="439024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500560" y="597498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党的意志为意志</a:t>
            </a:r>
            <a:endParaRPr lang="zh-CN" altLang="en-US" dirty="0">
              <a:solidFill>
                <a:schemeClr val="bg1"/>
              </a:solidFill>
            </a:endParaRPr>
          </a:p>
        </p:txBody>
      </p:sp>
    </p:spTree>
    <p:extLst>
      <p:ext uri="{BB962C8B-B14F-4D97-AF65-F5344CB8AC3E}">
        <p14:creationId xmlns:p14="http://schemas.microsoft.com/office/powerpoint/2010/main" val="378565207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par>
                          <p:cTn id="49" fill="hold">
                            <p:stCondLst>
                              <p:cond delay="10375"/>
                            </p:stCondLst>
                            <p:childTnLst>
                              <p:par>
                                <p:cTn id="50" presetID="4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2000" kern="0" dirty="0">
                <a:solidFill>
                  <a:srgbClr val="C00000"/>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endParaRPr kumimoji="0" lang="zh-CN" altLang="en-US" sz="20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规矩</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纪律</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07217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694602" y="2657383"/>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sp>
        <p:nvSpPr>
          <p:cNvPr id="30" name="矩形 29"/>
          <p:cNvSpPr/>
          <p:nvPr/>
        </p:nvSpPr>
        <p:spPr>
          <a:xfrm>
            <a:off x="5694599" y="3603479"/>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sp>
        <p:nvSpPr>
          <p:cNvPr id="31" name="矩形 30"/>
          <p:cNvSpPr/>
          <p:nvPr/>
        </p:nvSpPr>
        <p:spPr>
          <a:xfrm>
            <a:off x="5694601"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4817359" y="2637706"/>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573808"/>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509914"/>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Tree>
    <p:extLst>
      <p:ext uri="{BB962C8B-B14F-4D97-AF65-F5344CB8AC3E}">
        <p14:creationId xmlns:p14="http://schemas.microsoft.com/office/powerpoint/2010/main" val="348961574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bg1"/>
                </a:solidFill>
                <a:latin typeface="微软雅黑" panose="020B0503020204020204" pitchFamily="82" charset="2"/>
                <a:ea typeface="微软雅黑" panose="020B0503020204020204" pitchFamily="82" charset="2"/>
              </a:rPr>
              <a:t>树</a:t>
            </a:r>
            <a:r>
              <a:rPr lang="zh-CN" altLang="en-US" sz="2800" b="1" dirty="0">
                <a:solidFill>
                  <a:schemeClr val="bg1"/>
                </a:solidFill>
                <a:latin typeface="微软雅黑" panose="020B0503020204020204" pitchFamily="82" charset="2"/>
                <a:ea typeface="微软雅黑" panose="020B0503020204020204" pitchFamily="82" charset="2"/>
              </a:rPr>
              <a:t>牢</a:t>
            </a:r>
            <a:r>
              <a:rPr lang="zh-CN" altLang="en-US" sz="2000" dirty="0">
                <a:solidFill>
                  <a:schemeClr val="bg1"/>
                </a:solidFill>
                <a:latin typeface="微软雅黑" panose="020B0503020204020204" pitchFamily="82" charset="2"/>
                <a:ea typeface="微软雅黑" panose="020B0503020204020204" pitchFamily="82" charset="2"/>
              </a:rPr>
              <a:t>对马克思主义的信仰</a:t>
            </a:r>
            <a:r>
              <a:rPr lang="zh-CN" altLang="en-US" sz="2000" dirty="0" smtClean="0">
                <a:solidFill>
                  <a:schemeClr val="bg1"/>
                </a:solidFill>
                <a:latin typeface="微软雅黑" panose="020B0503020204020204" pitchFamily="82" charset="2"/>
                <a:ea typeface="微软雅黑" panose="020B0503020204020204" pitchFamily="82" charset="2"/>
              </a:rPr>
              <a:t>，对</a:t>
            </a:r>
            <a:r>
              <a:rPr lang="zh-CN" altLang="en-US" sz="2000" dirty="0">
                <a:solidFill>
                  <a:schemeClr val="bg1"/>
                </a:solidFill>
                <a:latin typeface="微软雅黑" panose="020B0503020204020204" pitchFamily="82" charset="2"/>
                <a:ea typeface="微软雅黑" panose="020B0503020204020204" pitchFamily="82" charset="2"/>
              </a:rPr>
              <a:t>共产主义和中国特色社会主义的信念</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28" name="矩形 27"/>
          <p:cNvSpPr/>
          <p:nvPr/>
        </p:nvSpPr>
        <p:spPr>
          <a:xfrm>
            <a:off x="1500560" y="4799165"/>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33" name="矩形 32"/>
          <p:cNvSpPr/>
          <p:nvPr/>
        </p:nvSpPr>
        <p:spPr>
          <a:xfrm>
            <a:off x="1500560" y="5627449"/>
            <a:ext cx="5801204" cy="97069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67" name="矩形 66"/>
          <p:cNvSpPr/>
          <p:nvPr/>
        </p:nvSpPr>
        <p:spPr>
          <a:xfrm>
            <a:off x="7833120" y="4383891"/>
            <a:ext cx="3446662"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25643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sz="16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sz="2000" dirty="0">
                <a:solidFill>
                  <a:schemeClr val="bg1"/>
                </a:solidFill>
                <a:latin typeface="微软雅黑" panose="020B0503020204020204" pitchFamily="82" charset="2"/>
                <a:ea typeface="微软雅黑" panose="020B0503020204020204" pitchFamily="82" charset="2"/>
              </a:rPr>
              <a:t>;</a:t>
            </a:r>
            <a:endParaRPr lang="zh-CN" altLang="en-US" sz="16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sz="1600" dirty="0">
              <a:solidFill>
                <a:schemeClr val="bg1"/>
              </a:solidFill>
            </a:endParaRPr>
          </a:p>
        </p:txBody>
      </p:sp>
    </p:spTree>
    <p:extLst>
      <p:ext uri="{BB962C8B-B14F-4D97-AF65-F5344CB8AC3E}">
        <p14:creationId xmlns:p14="http://schemas.microsoft.com/office/powerpoint/2010/main" val="12565227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廉洁自律准则</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为道德</a:t>
            </a:r>
            <a:r>
              <a:rPr lang="zh-CN" altLang="en-US" sz="2800" b="1" dirty="0" smtClean="0">
                <a:solidFill>
                  <a:schemeClr val="bg1"/>
                </a:solidFill>
                <a:latin typeface="微软雅黑" panose="020B0503020204020204" pitchFamily="82" charset="2"/>
                <a:ea typeface="微软雅黑" panose="020B0503020204020204" pitchFamily="82" charset="2"/>
              </a:rPr>
              <a:t>高线</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纪律处分条件</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为行为底线</a:t>
            </a:r>
            <a:endParaRPr lang="zh-CN" altLang="en-US" sz="2800" dirty="0">
              <a:solidFill>
                <a:schemeClr val="bg1"/>
              </a:solidFill>
            </a:endParaRPr>
          </a:p>
        </p:txBody>
      </p:sp>
      <p:sp>
        <p:nvSpPr>
          <p:cNvPr id="67" name="矩形 66"/>
          <p:cNvSpPr/>
          <p:nvPr/>
        </p:nvSpPr>
        <p:spPr>
          <a:xfrm>
            <a:off x="1500558" y="4769937"/>
            <a:ext cx="9635207"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廉洁自律准则</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为道德“高线”，以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纪律处分条件</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446" y="2138826"/>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6241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500"/>
                            </p:stCondLst>
                            <p:childTnLst>
                              <p:par>
                                <p:cTn id="34" presetID="14" presetClass="entr" presetSubtype="10" fill="hold" grpId="0" nodeType="afterEffect">
                                  <p:stCondLst>
                                    <p:cond delay="0"/>
                                  </p:stCondLst>
                                  <p:iterate type="lt">
                                    <p:tmPct val="10000"/>
                                  </p:iterate>
                                  <p:childTnLst>
                                    <p:set>
                                      <p:cBhvr>
                                        <p:cTn id="35" dur="1" fill="hold">
                                          <p:stCondLst>
                                            <p:cond delay="0"/>
                                          </p:stCondLst>
                                        </p:cTn>
                                        <p:tgtEl>
                                          <p:spTgt spid="67"/>
                                        </p:tgtEl>
                                        <p:attrNameLst>
                                          <p:attrName>style.visibility</p:attrName>
                                        </p:attrNameLst>
                                      </p:cBhvr>
                                      <p:to>
                                        <p:strVal val="visible"/>
                                      </p:to>
                                    </p:set>
                                    <p:animEffect transition="in" filter="randombar(horizontal)">
                                      <p:cBhvr>
                                        <p:cTn id="36"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347175"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600" kern="0" dirty="0">
                <a:solidFill>
                  <a:srgbClr val="C00000"/>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endParaRPr kumimoji="0" lang="zh-CN" altLang="en-US" sz="16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道德</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品行</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259790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0093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一个有道德高尚的人</a:t>
            </a:r>
          </a:p>
        </p:txBody>
      </p:sp>
      <p:sp>
        <p:nvSpPr>
          <p:cNvPr id="30" name="矩形 29"/>
          <p:cNvSpPr/>
          <p:nvPr/>
        </p:nvSpPr>
        <p:spPr>
          <a:xfrm>
            <a:off x="5838615" y="285364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一个品行端正的人</a:t>
            </a:r>
          </a:p>
        </p:txBody>
      </p:sp>
      <p:sp>
        <p:nvSpPr>
          <p:cNvPr id="31" name="矩形 30"/>
          <p:cNvSpPr/>
          <p:nvPr/>
        </p:nvSpPr>
        <p:spPr>
          <a:xfrm>
            <a:off x="5838617" y="370275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一个正直正派的人</a:t>
            </a:r>
          </a:p>
        </p:txBody>
      </p:sp>
      <p:grpSp>
        <p:nvGrpSpPr>
          <p:cNvPr id="34" name="组合 33"/>
          <p:cNvGrpSpPr/>
          <p:nvPr/>
        </p:nvGrpSpPr>
        <p:grpSpPr>
          <a:xfrm>
            <a:off x="4961375" y="198963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282397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365394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2683"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solidFill>
                    <a:schemeClr val="bg1"/>
                  </a:solidFill>
                  <a:latin typeface="微软雅黑" panose="020B0503020204020204" pitchFamily="82" charset="2"/>
                  <a:ea typeface="微软雅黑" panose="020B0503020204020204" pitchFamily="82" charset="2"/>
                </a:rPr>
                <a:t>做到</a:t>
              </a:r>
              <a:endParaRPr lang="en-US" altLang="zh-CN" sz="5400" b="1" dirty="0" smtClean="0">
                <a:solidFill>
                  <a:schemeClr val="bg1"/>
                </a:solidFill>
                <a:latin typeface="微软雅黑" panose="020B0503020204020204" pitchFamily="82" charset="2"/>
                <a:ea typeface="微软雅黑" panose="020B0503020204020204" pitchFamily="82" charset="2"/>
              </a:endParaRPr>
            </a:p>
            <a:p>
              <a:pPr algn="ctr"/>
              <a:r>
                <a:rPr lang="zh-CN" altLang="en-US" sz="3200" b="1" dirty="0" smtClean="0">
                  <a:solidFill>
                    <a:schemeClr val="bg1"/>
                  </a:solidFill>
                  <a:latin typeface="微软雅黑" panose="020B0503020204020204" pitchFamily="82" charset="2"/>
                  <a:ea typeface="微软雅黑" panose="020B0503020204020204" pitchFamily="82" charset="2"/>
                </a:rPr>
                <a:t>五个一</a:t>
              </a:r>
              <a:endParaRPr lang="zh-CN" altLang="en-US" sz="3200" b="1" dirty="0">
                <a:solidFill>
                  <a:schemeClr val="bg1"/>
                </a:solidFill>
                <a:latin typeface="微软雅黑" panose="020B0503020204020204" pitchFamily="82" charset="2"/>
                <a:ea typeface="微软雅黑" panose="020B0503020204020204" pitchFamily="82" charset="2"/>
              </a:endParaRPr>
            </a:p>
          </p:txBody>
        </p:sp>
      </p:grpSp>
      <p:sp>
        <p:nvSpPr>
          <p:cNvPr id="19" name="矩形 18"/>
          <p:cNvSpPr/>
          <p:nvPr/>
        </p:nvSpPr>
        <p:spPr>
          <a:xfrm>
            <a:off x="5838617"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一个诚实守信的人</a:t>
            </a:r>
          </a:p>
        </p:txBody>
      </p:sp>
      <p:grpSp>
        <p:nvGrpSpPr>
          <p:cNvPr id="20" name="组合 19"/>
          <p:cNvGrpSpPr/>
          <p:nvPr/>
        </p:nvGrpSpPr>
        <p:grpSpPr>
          <a:xfrm>
            <a:off x="4961375" y="4509914"/>
            <a:ext cx="719907" cy="720167"/>
            <a:chOff x="3635896" y="2647819"/>
            <a:chExt cx="540000" cy="540000"/>
          </a:xfrm>
          <a:solidFill>
            <a:srgbClr val="C00000"/>
          </a:solidFill>
        </p:grpSpPr>
        <p:sp>
          <p:nvSpPr>
            <p:cNvPr id="21" name="矩形 20"/>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2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smtClean="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
        <p:nvSpPr>
          <p:cNvPr id="24" name="矩形 23"/>
          <p:cNvSpPr/>
          <p:nvPr/>
        </p:nvSpPr>
        <p:spPr>
          <a:xfrm>
            <a:off x="5838617" y="541459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一个忠诚担当的人</a:t>
            </a:r>
          </a:p>
        </p:txBody>
      </p:sp>
      <p:grpSp>
        <p:nvGrpSpPr>
          <p:cNvPr id="25" name="组合 24"/>
          <p:cNvGrpSpPr/>
          <p:nvPr/>
        </p:nvGrpSpPr>
        <p:grpSpPr>
          <a:xfrm>
            <a:off x="4961375" y="5365794"/>
            <a:ext cx="719907" cy="720167"/>
            <a:chOff x="3635896" y="2647819"/>
            <a:chExt cx="540000" cy="540000"/>
          </a:xfrm>
          <a:solidFill>
            <a:srgbClr val="C00000"/>
          </a:solidFill>
        </p:grpSpPr>
        <p:sp>
          <p:nvSpPr>
            <p:cNvPr id="26" name="矩形 25"/>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smtClean="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05841938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14:bounceEnd="33333">
                                          <p:cBhvr additive="base">
                                            <p:cTn id="42" dur="1500" fill="hold"/>
                                            <p:tgtEl>
                                              <p:spTgt spid="19"/>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14:presetBounceEnd="33333">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33333">
                                          <p:cBhvr additive="base">
                                            <p:cTn id="51" dur="1500" fill="hold"/>
                                            <p:tgtEl>
                                              <p:spTgt spid="24"/>
                                            </p:tgtEl>
                                            <p:attrNameLst>
                                              <p:attrName>ppt_x</p:attrName>
                                            </p:attrNameLst>
                                          </p:cBhvr>
                                          <p:tavLst>
                                            <p:tav tm="0">
                                              <p:val>
                                                <p:strVal val="1+#ppt_w/2"/>
                                              </p:val>
                                            </p:tav>
                                            <p:tav tm="100000">
                                              <p:val>
                                                <p:strVal val="#ppt_x"/>
                                              </p:val>
                                            </p:tav>
                                          </p:tavLst>
                                        </p:anim>
                                        <p:anim calcmode="lin" valueType="num" p14:bounceEnd="33333">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1500" fill="hold"/>
                                            <p:tgtEl>
                                              <p:spTgt spid="19"/>
                                            </p:tgtEl>
                                            <p:attrNameLst>
                                              <p:attrName>ppt_x</p:attrName>
                                            </p:attrNameLst>
                                          </p:cBhvr>
                                          <p:tavLst>
                                            <p:tav tm="0">
                                              <p:val>
                                                <p:strVal val="1+#ppt_w/2"/>
                                              </p:val>
                                            </p:tav>
                                            <p:tav tm="100000">
                                              <p:val>
                                                <p:strVal val="#ppt_x"/>
                                              </p:val>
                                            </p:tav>
                                          </p:tavLst>
                                        </p:anim>
                                        <p:anim calcmode="lin" valueType="num">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1+#ppt_w/2"/>
                                              </p:val>
                                            </p:tav>
                                            <p:tav tm="100000">
                                              <p:val>
                                                <p:strVal val="#ppt_x"/>
                                              </p:val>
                                            </p:tav>
                                          </p:tavLst>
                                        </p:anim>
                                        <p:anim calcmode="lin" valueType="num">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8" name="矩形 47"/>
          <p:cNvSpPr/>
          <p:nvPr/>
        </p:nvSpPr>
        <p:spPr>
          <a:xfrm>
            <a:off x="4687811" y="5086123"/>
            <a:ext cx="5172905" cy="548336"/>
          </a:xfrm>
          <a:prstGeom prst="rect">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做到于公对得起党、于人对得起良心</a:t>
            </a:r>
          </a:p>
        </p:txBody>
      </p:sp>
      <p:sp>
        <p:nvSpPr>
          <p:cNvPr id="49" name="矩形 48"/>
          <p:cNvSpPr/>
          <p:nvPr/>
        </p:nvSpPr>
        <p:spPr>
          <a:xfrm>
            <a:off x="4687811" y="304855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pPr lvl="0" defTabSz="914400">
                <a:defRPr/>
              </a:pPr>
              <a:r>
                <a:rPr lang="zh-CN" altLang="en-US" sz="6000" b="1" kern="0" dirty="0" smtClean="0">
                  <a:solidFill>
                    <a:schemeClr val="bg1"/>
                  </a:solidFill>
                  <a:latin typeface="微软雅黑" panose="020B0503020204020204" pitchFamily="82" charset="2"/>
                  <a:ea typeface="微软雅黑" panose="020B0503020204020204" pitchFamily="82" charset="2"/>
                </a:rPr>
                <a:t>正直</a:t>
              </a:r>
              <a:endParaRPr lang="en-US" altLang="zh-CN" sz="6000" b="1" kern="0" dirty="0" smtClean="0">
                <a:solidFill>
                  <a:schemeClr val="bg1"/>
                </a:solidFill>
                <a:latin typeface="微软雅黑" panose="020B0503020204020204" pitchFamily="82" charset="2"/>
                <a:ea typeface="微软雅黑" panose="020B0503020204020204" pitchFamily="82" charset="2"/>
              </a:endParaRPr>
            </a:p>
            <a:p>
              <a:pPr lvl="0" defTabSz="914400">
                <a:defRPr/>
              </a:pPr>
              <a:r>
                <a:rPr lang="zh-CN" altLang="en-US" sz="6000" b="1" kern="0" dirty="0" smtClean="0">
                  <a:solidFill>
                    <a:schemeClr val="bg1"/>
                  </a:solidFill>
                  <a:latin typeface="微软雅黑" panose="020B0503020204020204" pitchFamily="82" charset="2"/>
                  <a:ea typeface="微软雅黑" panose="020B0503020204020204" pitchFamily="82" charset="2"/>
                </a:rPr>
                <a:t>正派</a:t>
              </a:r>
              <a:endParaRPr lang="zh-CN" altLang="en-US" sz="6000" b="1" kern="0" dirty="0">
                <a:solidFill>
                  <a:schemeClr val="bg1"/>
                </a:solidFill>
                <a:latin typeface="微软雅黑" panose="020B0503020204020204" pitchFamily="82" charset="2"/>
                <a:ea typeface="微软雅黑" panose="020B0503020204020204" pitchFamily="82" charset="2"/>
              </a:endParaRPr>
            </a:p>
          </p:txBody>
        </p:sp>
      </p:grpSp>
      <p:sp>
        <p:nvSpPr>
          <p:cNvPr id="62" name="文本框 58"/>
          <p:cNvSpPr txBox="1"/>
          <p:nvPr/>
        </p:nvSpPr>
        <p:spPr>
          <a:xfrm>
            <a:off x="4678966" y="3813123"/>
            <a:ext cx="5954667" cy="956422"/>
          </a:xfrm>
          <a:prstGeom prst="rect">
            <a:avLst/>
          </a:prstGeom>
          <a:noFill/>
        </p:spPr>
        <p:txBody>
          <a:bodyPr wrap="square" lIns="93731" tIns="46866" rIns="93731" bIns="46866" rtlCol="0">
            <a:spAutoFit/>
          </a:bodyPr>
          <a:lstStyle/>
          <a:p>
            <a:r>
              <a:rPr lang="zh-CN" altLang="en-US" sz="1400" dirty="0">
                <a:solidFill>
                  <a:schemeClr val="accent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9272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4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5001"/>
                            </p:stCondLst>
                            <p:childTnLst>
                              <p:par>
                                <p:cTn id="26" presetID="16" presetClass="entr" presetSubtype="2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8" grpId="0" animBg="1"/>
      <p:bldP spid="4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05677" y="2762000"/>
            <a:ext cx="8963254" cy="2977955"/>
            <a:chOff x="1705677" y="2761999"/>
            <a:chExt cx="8963254" cy="2977955"/>
          </a:xfrm>
        </p:grpSpPr>
        <p:sp>
          <p:nvSpPr>
            <p:cNvPr id="46" name="矩形 45"/>
            <p:cNvSpPr/>
            <p:nvPr/>
          </p:nvSpPr>
          <p:spPr>
            <a:xfrm>
              <a:off x="1705677" y="2762000"/>
              <a:ext cx="8963254" cy="2977954"/>
            </a:xfrm>
            <a:prstGeom prst="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1705677" y="2761999"/>
              <a:ext cx="8963254" cy="16373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139976" y="3239380"/>
            <a:ext cx="8203702" cy="2212450"/>
          </a:xfrm>
          <a:prstGeom prst="rect">
            <a:avLst/>
          </a:prstGeom>
          <a:noFill/>
        </p:spPr>
        <p:txBody>
          <a:bodyPr wrap="square" lIns="121843" tIns="60921" rIns="121843" bIns="60921">
            <a:spAutoFit/>
          </a:bodyPr>
          <a:lstStyle/>
          <a:p>
            <a:pPr indent="457132" defTabSz="1218570" fontAlgn="base">
              <a:lnSpc>
                <a:spcPct val="200000"/>
              </a:lnSpc>
              <a:spcBef>
                <a:spcPct val="0"/>
              </a:spcBef>
              <a:spcAft>
                <a:spcPct val="0"/>
              </a:spcAft>
              <a:defRPr/>
            </a:pPr>
            <a:r>
              <a:rPr lang="zh-CN" altLang="en-US" sz="1400" dirty="0">
                <a:solidFill>
                  <a:srgbClr val="C00000"/>
                </a:solidFill>
                <a:latin typeface="微软雅黑" pitchFamily="34" charset="-122"/>
                <a:ea typeface="微软雅黑" pitchFamily="34" charset="-12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pic>
        <p:nvPicPr>
          <p:cNvPr id="11"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51882" y="1502783"/>
            <a:ext cx="1497620" cy="1226348"/>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253481" y="1590032"/>
            <a:ext cx="8923782" cy="1103238"/>
          </a:xfrm>
          <a:prstGeom prst="rect">
            <a:avLst/>
          </a:prstGeom>
        </p:spPr>
        <p:txBody>
          <a:bodyPr wrap="square" lIns="117191" tIns="58595" rIns="117191" bIns="58595">
            <a:spAutoFit/>
          </a:bodyPr>
          <a:lstStyle/>
          <a:p>
            <a:pPr algn="r" fontAlgn="base">
              <a:spcBef>
                <a:spcPct val="0"/>
              </a:spcBef>
              <a:spcAft>
                <a:spcPct val="0"/>
              </a:spcAft>
            </a:pPr>
            <a:r>
              <a:rPr lang="zh-CN" altLang="en-US" sz="2800" b="1" kern="300" dirty="0">
                <a:solidFill>
                  <a:srgbClr val="C00000"/>
                </a:solidFill>
                <a:latin typeface="微软雅黑" pitchFamily="34" charset="-122"/>
                <a:ea typeface="微软雅黑" pitchFamily="34" charset="-122"/>
                <a:cs typeface="明兰_UI_TC" pitchFamily="2" charset="-122"/>
              </a:rPr>
              <a:t>前   言</a:t>
            </a:r>
            <a:endParaRPr lang="en-US" altLang="zh-CN" sz="2800" b="1" kern="300" dirty="0">
              <a:solidFill>
                <a:srgbClr val="C00000"/>
              </a:solidFill>
              <a:latin typeface="微软雅黑" pitchFamily="34" charset="-122"/>
              <a:ea typeface="微软雅黑" pitchFamily="34" charset="-122"/>
              <a:cs typeface="明兰_UI_TC" pitchFamily="2" charset="-122"/>
            </a:endParaRPr>
          </a:p>
          <a:p>
            <a:pPr algn="r" fontAlgn="base">
              <a:lnSpc>
                <a:spcPct val="150000"/>
              </a:lnSpc>
              <a:spcBef>
                <a:spcPct val="0"/>
              </a:spcBef>
              <a:spcAft>
                <a:spcPct val="0"/>
              </a:spcAft>
            </a:pPr>
            <a:r>
              <a:rPr lang="en-US" altLang="zh-CN" b="1" dirty="0" smtClean="0">
                <a:solidFill>
                  <a:srgbClr val="C00000"/>
                </a:solidFill>
                <a:latin typeface="微软雅黑" panose="020B0503020204020204" pitchFamily="34" charset="-122"/>
                <a:ea typeface="微软雅黑" panose="020B0503020204020204" pitchFamily="34" charset="-122"/>
              </a:rPr>
              <a:t>/PREFACE</a:t>
            </a:r>
            <a:endParaRPr lang="en-GB" altLang="zh-CN" b="1" dirty="0">
              <a:solidFill>
                <a:srgbClr val="C00000"/>
              </a:solidFill>
              <a:latin typeface="微软雅黑" panose="020B0503020204020204" pitchFamily="34" charset="-122"/>
              <a:ea typeface="微软雅黑" panose="020B0503020204020204" pitchFamily="34" charset="-122"/>
            </a:endParaRPr>
          </a:p>
        </p:txBody>
      </p:sp>
      <p:pic>
        <p:nvPicPr>
          <p:cNvPr id="2050" name="Picture 2" descr="F:\桌面\党政机关\素材\长城\矢量长城\线稿长城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1726" y="1372070"/>
            <a:ext cx="5903912" cy="1304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2276804"/>
      </p:ext>
    </p:extLst>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800" fill="hold"/>
                                        <p:tgtEl>
                                          <p:spTgt spid="11"/>
                                        </p:tgtEl>
                                        <p:attrNameLst>
                                          <p:attrName>ppt_w</p:attrName>
                                        </p:attrNameLst>
                                      </p:cBhvr>
                                      <p:tavLst>
                                        <p:tav tm="0">
                                          <p:val>
                                            <p:fltVal val="0"/>
                                          </p:val>
                                        </p:tav>
                                        <p:tav tm="100000">
                                          <p:val>
                                            <p:strVal val="#ppt_w"/>
                                          </p:val>
                                        </p:tav>
                                      </p:tavLst>
                                    </p:anim>
                                    <p:anim calcmode="lin" valueType="num">
                                      <p:cBhvr>
                                        <p:cTn id="8" dur="800" fill="hold"/>
                                        <p:tgtEl>
                                          <p:spTgt spid="11"/>
                                        </p:tgtEl>
                                        <p:attrNameLst>
                                          <p:attrName>ppt_h</p:attrName>
                                        </p:attrNameLst>
                                      </p:cBhvr>
                                      <p:tavLst>
                                        <p:tav tm="0">
                                          <p:val>
                                            <p:fltVal val="0"/>
                                          </p:val>
                                        </p:tav>
                                        <p:tav tm="100000">
                                          <p:val>
                                            <p:strVal val="#ppt_h"/>
                                          </p:val>
                                        </p:tav>
                                      </p:tavLst>
                                    </p:anim>
                                    <p:animEffect transition="in" filter="fade">
                                      <p:cBhvr>
                                        <p:cTn id="9" dur="800"/>
                                        <p:tgtEl>
                                          <p:spTgt spid="11"/>
                                        </p:tgtEl>
                                      </p:cBhvr>
                                    </p:animEffect>
                                  </p:childTnLst>
                                </p:cTn>
                              </p:par>
                            </p:childTnLst>
                          </p:cTn>
                        </p:par>
                        <p:par>
                          <p:cTn id="10" fill="hold">
                            <p:stCondLst>
                              <p:cond delay="800"/>
                            </p:stCondLst>
                            <p:childTnLst>
                              <p:par>
                                <p:cTn id="11" presetID="14" presetClass="entr" presetSubtype="1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childTnLst>
                          </p:cTn>
                        </p:par>
                        <p:par>
                          <p:cTn id="14" fill="hold">
                            <p:stCondLst>
                              <p:cond delay="1300"/>
                            </p:stCondLst>
                            <p:childTnLst>
                              <p:par>
                                <p:cTn id="15" presetID="42"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8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9" name="矩形 48"/>
          <p:cNvSpPr/>
          <p:nvPr/>
        </p:nvSpPr>
        <p:spPr>
          <a:xfrm>
            <a:off x="4687811" y="313944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尽到党员责任</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诚实守信</a:t>
              </a:r>
            </a:p>
          </p:txBody>
        </p:sp>
      </p:grpSp>
      <p:sp>
        <p:nvSpPr>
          <p:cNvPr id="62" name="文本框 58"/>
          <p:cNvSpPr txBox="1"/>
          <p:nvPr/>
        </p:nvSpPr>
        <p:spPr>
          <a:xfrm>
            <a:off x="4678966" y="3736708"/>
            <a:ext cx="5954667" cy="648645"/>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
        <p:nvSpPr>
          <p:cNvPr id="15" name="矩形 14"/>
          <p:cNvSpPr/>
          <p:nvPr/>
        </p:nvSpPr>
        <p:spPr>
          <a:xfrm>
            <a:off x="4687811" y="4384780"/>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说到做到</a:t>
            </a:r>
          </a:p>
        </p:txBody>
      </p:sp>
      <p:sp>
        <p:nvSpPr>
          <p:cNvPr id="16" name="文本框 58"/>
          <p:cNvSpPr txBox="1"/>
          <p:nvPr/>
        </p:nvSpPr>
        <p:spPr>
          <a:xfrm>
            <a:off x="4678966" y="4982039"/>
            <a:ext cx="5954667" cy="463979"/>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Tree>
    <p:extLst>
      <p:ext uri="{BB962C8B-B14F-4D97-AF65-F5344CB8AC3E}">
        <p14:creationId xmlns:p14="http://schemas.microsoft.com/office/powerpoint/2010/main" val="42302664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3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4001"/>
                            </p:stCondLst>
                            <p:childTnLst>
                              <p:par>
                                <p:cTn id="26" presetID="1" presetClass="entr" presetSubtype="0" fill="hold" grpId="0" nodeType="afterEffect">
                                  <p:stCondLst>
                                    <p:cond delay="0"/>
                                  </p:stCondLst>
                                  <p:iterate type="lt">
                                    <p:tmAbs val="200"/>
                                  </p:iterate>
                                  <p:childTnLst>
                                    <p:set>
                                      <p:cBhvr>
                                        <p:cTn id="27" dur="1" fill="hold">
                                          <p:stCondLst>
                                            <p:cond delay="0"/>
                                          </p:stCondLst>
                                        </p:cTn>
                                        <p:tgtEl>
                                          <p:spTgt spid="15"/>
                                        </p:tgtEl>
                                        <p:attrNameLst>
                                          <p:attrName>style.visibility</p:attrName>
                                        </p:attrNameLst>
                                      </p:cBhvr>
                                      <p:to>
                                        <p:strVal val="visible"/>
                                      </p:to>
                                    </p:set>
                                  </p:childTnLst>
                                </p:cTn>
                              </p:par>
                            </p:childTnLst>
                          </p:cTn>
                        </p:par>
                        <p:par>
                          <p:cTn id="28" fill="hold">
                            <p:stCondLst>
                              <p:cond delay="4602"/>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9" grpId="0"/>
      <p:bldP spid="62"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忠诚担当</a:t>
              </a:r>
            </a:p>
          </p:txBody>
        </p:sp>
      </p:grpSp>
      <p:sp>
        <p:nvSpPr>
          <p:cNvPr id="62" name="文本框 58"/>
          <p:cNvSpPr txBox="1"/>
          <p:nvPr/>
        </p:nvSpPr>
        <p:spPr>
          <a:xfrm>
            <a:off x="4517544" y="3421299"/>
            <a:ext cx="5954667" cy="1756641"/>
          </a:xfrm>
          <a:prstGeom prst="rect">
            <a:avLst/>
          </a:prstGeom>
          <a:noFill/>
        </p:spPr>
        <p:txBody>
          <a:bodyPr wrap="square" lIns="93731" tIns="46866" rIns="93731" bIns="46866" rtlCol="0">
            <a:spAutoFit/>
          </a:bodyPr>
          <a:lstStyle/>
          <a:p>
            <a:r>
              <a:rPr lang="zh-CN" altLang="en-US" sz="1800" dirty="0">
                <a:solidFill>
                  <a:schemeClr val="accent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6000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275167"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800" kern="0" dirty="0">
                <a:solidFill>
                  <a:srgbClr val="C00000"/>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奉献</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作为</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19898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67237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一心为党</a:t>
            </a:r>
          </a:p>
        </p:txBody>
      </p:sp>
      <p:sp>
        <p:nvSpPr>
          <p:cNvPr id="30" name="矩形 29"/>
          <p:cNvSpPr/>
          <p:nvPr/>
        </p:nvSpPr>
        <p:spPr>
          <a:xfrm>
            <a:off x="5838615" y="351670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一心为公</a:t>
            </a:r>
          </a:p>
        </p:txBody>
      </p:sp>
      <p:sp>
        <p:nvSpPr>
          <p:cNvPr id="31" name="矩形 30"/>
          <p:cNvSpPr/>
          <p:nvPr/>
        </p:nvSpPr>
        <p:spPr>
          <a:xfrm>
            <a:off x="5838617" y="43658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一心为民</a:t>
            </a:r>
          </a:p>
        </p:txBody>
      </p:sp>
      <p:grpSp>
        <p:nvGrpSpPr>
          <p:cNvPr id="34" name="组合 33"/>
          <p:cNvGrpSpPr/>
          <p:nvPr/>
        </p:nvGrpSpPr>
        <p:grpSpPr>
          <a:xfrm>
            <a:off x="4961375" y="265269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348703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431700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5" name="组合 44"/>
          <p:cNvGrpSpPr/>
          <p:nvPr/>
        </p:nvGrpSpPr>
        <p:grpSpPr>
          <a:xfrm>
            <a:off x="2429572" y="2993013"/>
            <a:ext cx="1879885" cy="1711754"/>
            <a:chOff x="4172571" y="4348847"/>
            <a:chExt cx="1879885" cy="1711754"/>
          </a:xfrm>
        </p:grpSpPr>
        <p:sp>
          <p:nvSpPr>
            <p:cNvPr id="46" name="矩形 45"/>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Tree>
    <p:extLst>
      <p:ext uri="{BB962C8B-B14F-4D97-AF65-F5344CB8AC3E}">
        <p14:creationId xmlns:p14="http://schemas.microsoft.com/office/powerpoint/2010/main" val="7136999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一心为党</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01</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sz="20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sz="20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sz="2000" dirty="0">
              <a:solidFill>
                <a:schemeClr val="bg1"/>
              </a:solidFill>
            </a:endParaRPr>
          </a:p>
        </p:txBody>
      </p:sp>
    </p:spTree>
    <p:extLst>
      <p:ext uri="{BB962C8B-B14F-4D97-AF65-F5344CB8AC3E}">
        <p14:creationId xmlns:p14="http://schemas.microsoft.com/office/powerpoint/2010/main" val="396200964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一心为公</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141762"/>
            <a:ext cx="9059143" cy="6647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党员要满怀天下为公的思想，培育公而忘私的牺牲</a:t>
            </a:r>
            <a:r>
              <a:rPr lang="zh-CN" altLang="en-US" sz="2000" dirty="0" smtClean="0">
                <a:solidFill>
                  <a:schemeClr val="bg1"/>
                </a:solidFill>
                <a:latin typeface="微软雅黑" panose="020B0503020204020204" pitchFamily="82" charset="2"/>
                <a:ea typeface="微软雅黑" panose="020B0503020204020204" pitchFamily="82" charset="2"/>
              </a:rPr>
              <a:t>精神</a:t>
            </a:r>
            <a:endParaRPr lang="zh-CN" altLang="en-US" sz="2000" dirty="0">
              <a:solidFill>
                <a:schemeClr val="bg1"/>
              </a:solidFill>
            </a:endParaRPr>
          </a:p>
        </p:txBody>
      </p:sp>
      <p:sp>
        <p:nvSpPr>
          <p:cNvPr id="27" name="矩形 26"/>
          <p:cNvSpPr/>
          <p:nvPr/>
        </p:nvSpPr>
        <p:spPr>
          <a:xfrm>
            <a:off x="1500560" y="3888432"/>
            <a:ext cx="9059142" cy="765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sz="2000" dirty="0">
              <a:solidFill>
                <a:schemeClr val="bg1"/>
              </a:solidFill>
            </a:endParaRPr>
          </a:p>
        </p:txBody>
      </p:sp>
      <p:sp>
        <p:nvSpPr>
          <p:cNvPr id="28" name="矩形 27"/>
          <p:cNvSpPr/>
          <p:nvPr/>
        </p:nvSpPr>
        <p:spPr>
          <a:xfrm>
            <a:off x="1500560" y="472593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a:t>
            </a:r>
            <a:r>
              <a:rPr lang="zh-CN" altLang="en-US" sz="2000" dirty="0" smtClean="0">
                <a:solidFill>
                  <a:schemeClr val="bg1"/>
                </a:solidFill>
                <a:latin typeface="微软雅黑" panose="020B0503020204020204" pitchFamily="82" charset="2"/>
                <a:ea typeface="微软雅黑" panose="020B0503020204020204" pitchFamily="82" charset="2"/>
              </a:rPr>
              <a:t>工作</a:t>
            </a:r>
            <a:endParaRPr lang="zh-CN" altLang="en-US" sz="2000" dirty="0">
              <a:solidFill>
                <a:schemeClr val="bg1"/>
              </a:solidFill>
            </a:endParaRPr>
          </a:p>
        </p:txBody>
      </p:sp>
      <p:sp>
        <p:nvSpPr>
          <p:cNvPr id="12" name="矩形 11"/>
          <p:cNvSpPr/>
          <p:nvPr/>
        </p:nvSpPr>
        <p:spPr>
          <a:xfrm>
            <a:off x="1500560" y="554689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发扬不干好、不干出成绩就誓不罢休的韧劲，将事业进行</a:t>
            </a:r>
            <a:r>
              <a:rPr lang="zh-CN" altLang="en-US" sz="2000" dirty="0" smtClean="0">
                <a:solidFill>
                  <a:schemeClr val="bg1"/>
                </a:solidFill>
                <a:latin typeface="微软雅黑" panose="020B0503020204020204" pitchFamily="82" charset="2"/>
                <a:ea typeface="微软雅黑" panose="020B0503020204020204" pitchFamily="82" charset="2"/>
              </a:rPr>
              <a:t>到底</a:t>
            </a:r>
            <a:endParaRPr lang="zh-CN" altLang="en-US" sz="2000" dirty="0">
              <a:solidFill>
                <a:schemeClr val="bg1"/>
              </a:solidFill>
            </a:endParaRPr>
          </a:p>
        </p:txBody>
      </p:sp>
    </p:spTree>
    <p:extLst>
      <p:ext uri="{BB962C8B-B14F-4D97-AF65-F5344CB8AC3E}">
        <p14:creationId xmlns:p14="http://schemas.microsoft.com/office/powerpoint/2010/main" val="29680695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a:t>
            </a:r>
            <a:r>
              <a:rPr lang="zh-CN" altLang="en-US" sz="3200" b="1" dirty="0" smtClean="0">
                <a:solidFill>
                  <a:schemeClr val="accent1"/>
                </a:solidFill>
                <a:latin typeface="微软雅黑" panose="020B0503020204020204" pitchFamily="82" charset="2"/>
                <a:ea typeface="微软雅黑" panose="020B0503020204020204" pitchFamily="82" charset="2"/>
              </a:rPr>
              <a:t>为民</a:t>
            </a:r>
            <a:endParaRPr lang="zh-CN" altLang="en-US" sz="3200" b="1" dirty="0">
              <a:solidFill>
                <a:schemeClr val="accent1"/>
              </a:solidFill>
              <a:latin typeface="微软雅黑" panose="020B0503020204020204" pitchFamily="82" charset="2"/>
              <a:ea typeface="微软雅黑" panose="020B0503020204020204" pitchFamily="82" charset="2"/>
            </a:endParaRP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03</a:t>
              </a:r>
              <a:endParaRPr lang="zh-CN" altLang="en-US" dirty="0"/>
            </a:p>
          </p:txBody>
        </p:sp>
      </p:grpSp>
      <p:sp>
        <p:nvSpPr>
          <p:cNvPr id="23" name="矩形 22"/>
          <p:cNvSpPr/>
          <p:nvPr/>
        </p:nvSpPr>
        <p:spPr>
          <a:xfrm>
            <a:off x="1500559" y="3141762"/>
            <a:ext cx="9059143" cy="28083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spTree>
    <p:extLst>
      <p:ext uri="{BB962C8B-B14F-4D97-AF65-F5344CB8AC3E}">
        <p14:creationId xmlns:p14="http://schemas.microsoft.com/office/powerpoint/2010/main" val="8682021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786838"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怎样做到四讲四有</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a:t>
              </a:r>
              <a:r>
                <a:rPr lang="en-US" altLang="zh-CN" sz="4800" dirty="0" smtClean="0">
                  <a:solidFill>
                    <a:schemeClr val="bg1"/>
                  </a:solidFill>
                  <a:latin typeface="Impact" pitchFamily="34" charset="0"/>
                  <a:ea typeface="微软雅黑" panose="020B0503020204020204" pitchFamily="34" charset="-122"/>
                  <a:cs typeface="+mn-cs"/>
                </a:rPr>
                <a:t>02</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021398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78978"/>
            <a:ext cx="9721080" cy="26151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0" name="矩形 29"/>
          <p:cNvSpPr/>
          <p:nvPr/>
        </p:nvSpPr>
        <p:spPr>
          <a:xfrm>
            <a:off x="2420368" y="4074581"/>
            <a:ext cx="7280694" cy="1708030"/>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怎样践行四讲四有 做一名合格党员</a:t>
            </a:r>
          </a:p>
        </p:txBody>
      </p:sp>
      <p:grpSp>
        <p:nvGrpSpPr>
          <p:cNvPr id="4" name="组合 3"/>
          <p:cNvGrpSpPr/>
          <p:nvPr/>
        </p:nvGrpSpPr>
        <p:grpSpPr>
          <a:xfrm>
            <a:off x="3358902" y="3016075"/>
            <a:ext cx="5675890" cy="925806"/>
            <a:chOff x="3358902" y="3016075"/>
            <a:chExt cx="5675890" cy="925806"/>
          </a:xfrm>
        </p:grpSpPr>
        <p:sp>
          <p:nvSpPr>
            <p:cNvPr id="29" name="矩形 28"/>
            <p:cNvSpPr/>
            <p:nvPr/>
          </p:nvSpPr>
          <p:spPr>
            <a:xfrm>
              <a:off x="3658004" y="3162341"/>
              <a:ext cx="4949682" cy="6332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a:solidFill>
                  <a:schemeClr val="bg1"/>
                </a:solidFill>
                <a:latin typeface="微软雅黑" panose="020B0503020204020204" pitchFamily="82" charset="2"/>
                <a:ea typeface="微软雅黑" panose="020B0503020204020204" pitchFamily="82" charset="2"/>
              </a:endParaRPr>
            </a:p>
          </p:txBody>
        </p:sp>
        <p:sp>
          <p:nvSpPr>
            <p:cNvPr id="32" name="矩形 31"/>
            <p:cNvSpPr/>
            <p:nvPr/>
          </p:nvSpPr>
          <p:spPr>
            <a:xfrm>
              <a:off x="3358902" y="3016075"/>
              <a:ext cx="5675890" cy="92580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基础在学 关键在做</a:t>
              </a: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p14="http://schemas.microsoft.com/office/powerpoint/2010/main" val="290794786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进一步坚定“三个自信”，做到</a:t>
            </a:r>
          </a:p>
        </p:txBody>
      </p:sp>
      <p:sp>
        <p:nvSpPr>
          <p:cNvPr id="18" name="矩形 17"/>
          <p:cNvSpPr/>
          <p:nvPr/>
        </p:nvSpPr>
        <p:spPr>
          <a:xfrm>
            <a:off x="1918742" y="4928203"/>
            <a:ext cx="8524631" cy="96568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以实际行动维护党中央的权威。要牢固树立“四个看齐”意识，在思想上政治上行动上同党中央和省、市委保持高度一致，以“马上就办、办就办好”的态度抓好贯彻落实，确保令行禁止、政令畅通。</a:t>
            </a:r>
          </a:p>
        </p:txBody>
      </p:sp>
      <p:sp>
        <p:nvSpPr>
          <p:cNvPr id="19" name="流程图: 可选过程 18"/>
          <p:cNvSpPr/>
          <p:nvPr/>
        </p:nvSpPr>
        <p:spPr>
          <a:xfrm>
            <a:off x="335890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在党爱党</a:t>
            </a:r>
          </a:p>
        </p:txBody>
      </p:sp>
      <p:sp>
        <p:nvSpPr>
          <p:cNvPr id="20" name="流程图: 可选过程 19"/>
          <p:cNvSpPr/>
          <p:nvPr/>
        </p:nvSpPr>
        <p:spPr>
          <a:xfrm>
            <a:off x="571169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algn="ctr" defTabSz="914400"/>
            <a:r>
              <a:rPr lang="zh-CN" altLang="en-US" sz="4000" b="1" kern="0" dirty="0">
                <a:solidFill>
                  <a:sysClr val="window" lastClr="FFFFFF"/>
                </a:solidFill>
                <a:latin typeface="微软雅黑" panose="020B0503020204020204" pitchFamily="82" charset="2"/>
                <a:ea typeface="微软雅黑" panose="020B0503020204020204" pitchFamily="82" charset="2"/>
              </a:rPr>
              <a:t>在党为党</a:t>
            </a:r>
          </a:p>
        </p:txBody>
      </p:sp>
      <p:sp>
        <p:nvSpPr>
          <p:cNvPr id="21" name="流程图: 可选过程 20"/>
          <p:cNvSpPr/>
          <p:nvPr/>
        </p:nvSpPr>
        <p:spPr>
          <a:xfrm>
            <a:off x="8051469"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在党护党</a:t>
            </a:r>
          </a:p>
        </p:txBody>
      </p:sp>
      <p:sp>
        <p:nvSpPr>
          <p:cNvPr id="22" name="五边形 21"/>
          <p:cNvSpPr/>
          <p:nvPr/>
        </p:nvSpPr>
        <p:spPr>
          <a:xfrm>
            <a:off x="5013833"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
        <p:nvSpPr>
          <p:cNvPr id="23" name="五边形 22"/>
          <p:cNvSpPr/>
          <p:nvPr/>
        </p:nvSpPr>
        <p:spPr>
          <a:xfrm>
            <a:off x="7338579"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Tree>
    <p:extLst>
      <p:ext uri="{BB962C8B-B14F-4D97-AF65-F5344CB8AC3E}">
        <p14:creationId xmlns:p14="http://schemas.microsoft.com/office/powerpoint/2010/main" val="10115713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020564" y="1179334"/>
            <a:ext cx="2255717" cy="707872"/>
          </a:xfrm>
          <a:prstGeom prst="rect">
            <a:avLst/>
          </a:prstGeom>
          <a:noFill/>
        </p:spPr>
        <p:txBody>
          <a:bodyPr wrap="none" lIns="91426" tIns="45713" rIns="91426" bIns="45713" rtlCol="0">
            <a:spAutoFit/>
          </a:bodyPr>
          <a:lstStyle/>
          <a:p>
            <a:r>
              <a:rPr lang="en-US" altLang="zh-CN" sz="4000" dirty="0">
                <a:solidFill>
                  <a:schemeClr val="accent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accent1">
                  <a:alpha val="20000"/>
                </a:schemeClr>
              </a:solidFill>
              <a:latin typeface="Impact" panose="020B0806030902050204" pitchFamily="34" charset="0"/>
              <a:ea typeface="微软雅黑" panose="020B0503020204020204" pitchFamily="34" charset="-122"/>
            </a:endParaRPr>
          </a:p>
        </p:txBody>
      </p:sp>
      <p:sp>
        <p:nvSpPr>
          <p:cNvPr id="36" name="圆角矩形 35"/>
          <p:cNvSpPr/>
          <p:nvPr/>
        </p:nvSpPr>
        <p:spPr>
          <a:xfrm>
            <a:off x="3825987" y="1894388"/>
            <a:ext cx="1298822" cy="397398"/>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zh-CN" altLang="en-US" sz="2000" b="1" dirty="0"/>
              <a:t>目  录</a:t>
            </a:r>
          </a:p>
        </p:txBody>
      </p:sp>
      <p:pic>
        <p:nvPicPr>
          <p:cNvPr id="37" name="Picture 3" descr="F:\桌面\党政机关\素材\长城\矢量长城\线稿长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530" y="50370"/>
            <a:ext cx="4237686" cy="8207090"/>
          </a:xfrm>
          <a:prstGeom prst="rect">
            <a:avLst/>
          </a:prstGeom>
          <a:noFill/>
          <a:extLst>
            <a:ext uri="{909E8E84-426E-40DD-AFC4-6F175D3DCCD1}">
              <a14:hiddenFill xmlns:a14="http://schemas.microsoft.com/office/drawing/2010/main">
                <a:solidFill>
                  <a:srgbClr val="FFFFFF"/>
                </a:solidFill>
              </a14:hiddenFill>
            </a:ext>
          </a:extLst>
        </p:spPr>
      </p:pic>
      <p:sp>
        <p:nvSpPr>
          <p:cNvPr id="38" name="圆角矩形 37"/>
          <p:cNvSpPr/>
          <p:nvPr/>
        </p:nvSpPr>
        <p:spPr>
          <a:xfrm>
            <a:off x="6091255" y="1489181"/>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0 1</a:t>
            </a:r>
            <a:endParaRPr lang="zh-CN" altLang="en-US" sz="2000" dirty="0"/>
          </a:p>
        </p:txBody>
      </p:sp>
      <p:grpSp>
        <p:nvGrpSpPr>
          <p:cNvPr id="39" name="组合 38"/>
          <p:cNvGrpSpPr/>
          <p:nvPr/>
        </p:nvGrpSpPr>
        <p:grpSpPr>
          <a:xfrm>
            <a:off x="6967329" y="1488773"/>
            <a:ext cx="3592373" cy="500637"/>
            <a:chOff x="6959302" y="1819501"/>
            <a:chExt cx="3960440" cy="337063"/>
          </a:xfrm>
        </p:grpSpPr>
        <p:sp>
          <p:nvSpPr>
            <p:cNvPr id="45" name="圆角矩形 44"/>
            <p:cNvSpPr/>
            <p:nvPr/>
          </p:nvSpPr>
          <p:spPr>
            <a:xfrm>
              <a:off x="6959302" y="1819501"/>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46" name="TextBox 45"/>
            <p:cNvSpPr txBox="1"/>
            <p:nvPr/>
          </p:nvSpPr>
          <p:spPr>
            <a:xfrm>
              <a:off x="7245477" y="1854173"/>
              <a:ext cx="1826141" cy="266230"/>
            </a:xfrm>
            <a:prstGeom prst="rect">
              <a:avLst/>
            </a:prstGeom>
            <a:noFill/>
          </p:spPr>
          <p:txBody>
            <a:bodyPr wrap="none" rtlCol="0">
              <a:spAutoFit/>
            </a:bodyPr>
            <a:lstStyle/>
            <a:p>
              <a:r>
                <a:rPr lang="zh-CN" altLang="en-US" sz="1600" b="1" dirty="0">
                  <a:solidFill>
                    <a:schemeClr val="bg1"/>
                  </a:solidFill>
                </a:rPr>
                <a:t>四讲四</a:t>
              </a:r>
              <a:r>
                <a:rPr lang="zh-CN" altLang="en-US" sz="1600" b="1" dirty="0" smtClean="0">
                  <a:solidFill>
                    <a:schemeClr val="bg1"/>
                  </a:solidFill>
                </a:rPr>
                <a:t>有详细</a:t>
              </a:r>
              <a:r>
                <a:rPr lang="zh-CN" altLang="en-US" sz="1600" b="1" dirty="0">
                  <a:solidFill>
                    <a:schemeClr val="bg1"/>
                  </a:solidFill>
                </a:rPr>
                <a:t>阐述</a:t>
              </a:r>
            </a:p>
          </p:txBody>
        </p:sp>
      </p:grpSp>
      <p:sp>
        <p:nvSpPr>
          <p:cNvPr id="47" name="圆角矩形 46"/>
          <p:cNvSpPr/>
          <p:nvPr/>
        </p:nvSpPr>
        <p:spPr>
          <a:xfrm>
            <a:off x="6091255" y="2644965"/>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0 2</a:t>
            </a:r>
            <a:endParaRPr lang="zh-CN" altLang="en-US" sz="2000" dirty="0"/>
          </a:p>
        </p:txBody>
      </p:sp>
      <p:grpSp>
        <p:nvGrpSpPr>
          <p:cNvPr id="48" name="组合 47"/>
          <p:cNvGrpSpPr/>
          <p:nvPr/>
        </p:nvGrpSpPr>
        <p:grpSpPr>
          <a:xfrm>
            <a:off x="6967329" y="2644559"/>
            <a:ext cx="3592373" cy="500636"/>
            <a:chOff x="6959302" y="2495180"/>
            <a:chExt cx="3960440" cy="337063"/>
          </a:xfrm>
        </p:grpSpPr>
        <p:sp>
          <p:nvSpPr>
            <p:cNvPr id="49" name="圆角矩形 48"/>
            <p:cNvSpPr/>
            <p:nvPr/>
          </p:nvSpPr>
          <p:spPr>
            <a:xfrm>
              <a:off x="6959302" y="2495180"/>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4" name="TextBox 73"/>
            <p:cNvSpPr txBox="1"/>
            <p:nvPr/>
          </p:nvSpPr>
          <p:spPr>
            <a:xfrm>
              <a:off x="7253912" y="2529801"/>
              <a:ext cx="1826141" cy="266231"/>
            </a:xfrm>
            <a:prstGeom prst="rect">
              <a:avLst/>
            </a:prstGeom>
            <a:noFill/>
          </p:spPr>
          <p:txBody>
            <a:bodyPr wrap="none" rtlCol="0">
              <a:spAutoFit/>
            </a:bodyPr>
            <a:lstStyle/>
            <a:p>
              <a:r>
                <a:rPr lang="zh-CN" altLang="en-US" sz="1600" b="1" dirty="0">
                  <a:solidFill>
                    <a:schemeClr val="bg1"/>
                  </a:solidFill>
                </a:rPr>
                <a:t>怎样做到四讲四有</a:t>
              </a:r>
            </a:p>
          </p:txBody>
        </p:sp>
      </p:grpSp>
      <p:sp>
        <p:nvSpPr>
          <p:cNvPr id="75" name="圆角矩形 74"/>
          <p:cNvSpPr/>
          <p:nvPr/>
        </p:nvSpPr>
        <p:spPr>
          <a:xfrm>
            <a:off x="6091255" y="3865669"/>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0 3</a:t>
            </a:r>
            <a:endParaRPr lang="zh-CN" altLang="en-US" sz="2000" dirty="0"/>
          </a:p>
        </p:txBody>
      </p:sp>
      <p:grpSp>
        <p:nvGrpSpPr>
          <p:cNvPr id="76" name="组合 75"/>
          <p:cNvGrpSpPr/>
          <p:nvPr/>
        </p:nvGrpSpPr>
        <p:grpSpPr>
          <a:xfrm>
            <a:off x="6967329" y="3865262"/>
            <a:ext cx="3592373" cy="500636"/>
            <a:chOff x="6959302" y="3139819"/>
            <a:chExt cx="3960440" cy="337063"/>
          </a:xfrm>
        </p:grpSpPr>
        <p:sp>
          <p:nvSpPr>
            <p:cNvPr id="77" name="圆角矩形 76"/>
            <p:cNvSpPr/>
            <p:nvPr/>
          </p:nvSpPr>
          <p:spPr>
            <a:xfrm>
              <a:off x="6959302" y="3139819"/>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8" name="TextBox 77"/>
            <p:cNvSpPr txBox="1"/>
            <p:nvPr/>
          </p:nvSpPr>
          <p:spPr>
            <a:xfrm>
              <a:off x="7245477" y="3177142"/>
              <a:ext cx="2852063" cy="266231"/>
            </a:xfrm>
            <a:prstGeom prst="rect">
              <a:avLst/>
            </a:prstGeom>
            <a:noFill/>
          </p:spPr>
          <p:txBody>
            <a:bodyPr wrap="none" rtlCol="0">
              <a:spAutoFit/>
            </a:bodyPr>
            <a:lstStyle/>
            <a:p>
              <a:r>
                <a:rPr lang="zh-CN" altLang="en-US" sz="1600" b="1" dirty="0">
                  <a:solidFill>
                    <a:schemeClr val="bg1"/>
                  </a:solidFill>
                </a:rPr>
                <a:t>总书记论如何做一个合格党员</a:t>
              </a:r>
            </a:p>
          </p:txBody>
        </p:sp>
      </p:grpSp>
    </p:spTree>
    <p:extLst>
      <p:ext uri="{BB962C8B-B14F-4D97-AF65-F5344CB8AC3E}">
        <p14:creationId xmlns:p14="http://schemas.microsoft.com/office/powerpoint/2010/main" val="318924163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8" grpId="0" animBg="1"/>
      <p:bldP spid="47" grpId="0" animBg="1"/>
      <p:bldP spid="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不越雷池一步，不碰红线一下</a:t>
            </a:r>
          </a:p>
        </p:txBody>
      </p:sp>
      <p:sp>
        <p:nvSpPr>
          <p:cNvPr id="18" name="矩形 17"/>
          <p:cNvSpPr/>
          <p:nvPr/>
        </p:nvSpPr>
        <p:spPr>
          <a:xfrm>
            <a:off x="4771375" y="4077866"/>
            <a:ext cx="5788327"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1026" name="Picture 2" descr="http://upload.timedg.com/2016/0130/145416601393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5994" y="3645816"/>
            <a:ext cx="2888964" cy="2009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1742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down)">
                                      <p:cBhvr>
                                        <p:cTn id="15" dur="500"/>
                                        <p:tgtEl>
                                          <p:spTgt spid="102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81970"/>
            <a:ext cx="9721080" cy="28083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自觉践行社会主义核心价值观</a:t>
            </a:r>
          </a:p>
        </p:txBody>
      </p:sp>
      <p:sp>
        <p:nvSpPr>
          <p:cNvPr id="18" name="矩形 17"/>
          <p:cNvSpPr/>
          <p:nvPr/>
        </p:nvSpPr>
        <p:spPr>
          <a:xfrm>
            <a:off x="2134767" y="4244476"/>
            <a:ext cx="8424936"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sp>
        <p:nvSpPr>
          <p:cNvPr id="8" name="矩形 7"/>
          <p:cNvSpPr/>
          <p:nvPr/>
        </p:nvSpPr>
        <p:spPr>
          <a:xfrm>
            <a:off x="3233713" y="2838894"/>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自觉投身工作一线</a:t>
            </a:r>
          </a:p>
        </p:txBody>
      </p:sp>
    </p:spTree>
    <p:extLst>
      <p:ext uri="{BB962C8B-B14F-4D97-AF65-F5344CB8AC3E}">
        <p14:creationId xmlns:p14="http://schemas.microsoft.com/office/powerpoint/2010/main" val="14847153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24036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始终坚持立足岗位、履职尽责</a:t>
            </a:r>
          </a:p>
        </p:txBody>
      </p:sp>
      <p:sp>
        <p:nvSpPr>
          <p:cNvPr id="18" name="矩形 17"/>
          <p:cNvSpPr/>
          <p:nvPr/>
        </p:nvSpPr>
        <p:spPr>
          <a:xfrm>
            <a:off x="5519142" y="4542825"/>
            <a:ext cx="5212263"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
            </a:r>
            <a:br>
              <a:rPr lang="zh-CN" altLang="en-US" sz="1800" dirty="0">
                <a:solidFill>
                  <a:schemeClr val="accent1"/>
                </a:solidFill>
                <a:latin typeface="微软雅黑" panose="020B0503020204020204" pitchFamily="82" charset="2"/>
                <a:ea typeface="微软雅黑" panose="020B0503020204020204" pitchFamily="82" charset="2"/>
              </a:rPr>
            </a:br>
            <a:endParaRPr lang="zh-CN" altLang="en-US" sz="1800" dirty="0">
              <a:solidFill>
                <a:schemeClr val="accent1"/>
              </a:solidFill>
              <a:latin typeface="微软雅黑" panose="020B0503020204020204" pitchFamily="82" charset="2"/>
              <a:ea typeface="微软雅黑" panose="020B0503020204020204" pitchFamily="82" charset="2"/>
            </a:endParaRPr>
          </a:p>
        </p:txBody>
      </p:sp>
      <p:pic>
        <p:nvPicPr>
          <p:cNvPr id="8" name="Picture 2" descr="http://www.hbnews.net/epaper/hbrb/html/2012/11/09/01/images/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0710" y="3483924"/>
            <a:ext cx="3538726" cy="2171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4252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4218886" y="2337468"/>
            <a:ext cx="7204912"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753" fontAlgn="base">
              <a:lnSpc>
                <a:spcPct val="150000"/>
              </a:lnSpc>
              <a:spcAft>
                <a:spcPct val="0"/>
              </a:spcAft>
              <a:defRPr/>
            </a:pPr>
            <a:r>
              <a:rPr lang="zh-CN" altLang="en-US" sz="32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总书记论如何做一个合格党员</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dirty="0">
                  <a:solidFill>
                    <a:schemeClr val="bg1"/>
                  </a:solidFill>
                  <a:latin typeface="Impact" pitchFamily="34" charset="0"/>
                  <a:ea typeface="微软雅黑" panose="020B0503020204020204" pitchFamily="34" charset="-122"/>
                  <a:cs typeface="+mn-cs"/>
                </a:rPr>
                <a:t>  </a:t>
              </a:r>
              <a:r>
                <a:rPr lang="en-US" altLang="zh-CN" dirty="0" smtClean="0">
                  <a:solidFill>
                    <a:schemeClr val="bg1"/>
                  </a:solidFill>
                  <a:latin typeface="Impact" pitchFamily="34" charset="0"/>
                  <a:ea typeface="微软雅黑" panose="020B0503020204020204" pitchFamily="34" charset="-122"/>
                  <a:cs typeface="+mn-cs"/>
                </a:rPr>
                <a:t>03</a:t>
              </a:r>
              <a:endParaRPr lang="zh-CN" altLang="en-US"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262666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1303434" y="2997746"/>
            <a:ext cx="10552411" cy="360040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87" name="矩形 86"/>
          <p:cNvSpPr/>
          <p:nvPr/>
        </p:nvSpPr>
        <p:spPr>
          <a:xfrm>
            <a:off x="4451524" y="233428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总书记对一个合格党员的要求</a:t>
            </a:r>
          </a:p>
        </p:txBody>
      </p:sp>
      <p:sp>
        <p:nvSpPr>
          <p:cNvPr id="88" name="矩形 87"/>
          <p:cNvSpPr/>
          <p:nvPr/>
        </p:nvSpPr>
        <p:spPr>
          <a:xfrm>
            <a:off x="4344350" y="3099896"/>
            <a:ext cx="6863424" cy="1646669"/>
          </a:xfrm>
          <a:prstGeom prst="rect">
            <a:avLst/>
          </a:prstGeom>
          <a:noFill/>
          <a:ln w="12700" cap="flat" cmpd="sng" algn="ctr">
            <a:noFill/>
            <a:prstDash val="solid"/>
            <a:miter lim="800000"/>
          </a:ln>
          <a:effectLst/>
        </p:spPr>
        <p:txBody>
          <a:bodyPr rtlCol="0" anchor="ctr"/>
          <a:lstStyle/>
          <a:p>
            <a:pPr>
              <a:lnSpc>
                <a:spcPct val="150000"/>
              </a:lnSpc>
            </a:pPr>
            <a:r>
              <a:rPr lang="zh-CN" altLang="en-US" sz="1400" dirty="0">
                <a:solidFill>
                  <a:schemeClr val="accent1"/>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60" name="矩形 59"/>
          <p:cNvSpPr/>
          <p:nvPr/>
        </p:nvSpPr>
        <p:spPr>
          <a:xfrm>
            <a:off x="8208911" y="5872003"/>
            <a:ext cx="2998863" cy="398962"/>
          </a:xfrm>
          <a:prstGeom prst="rect">
            <a:avLst/>
          </a:prstGeom>
          <a:noFill/>
          <a:ln w="12700">
            <a:solidFill>
              <a:srgbClr val="C00000"/>
            </a:solidFill>
          </a:ln>
          <a:effectLst/>
        </p:spPr>
        <p:txBody>
          <a:bodyPr wrap="square" anchor="ctr">
            <a:noAutofit/>
          </a:bodyPr>
          <a:lstStyle/>
          <a:p>
            <a:pPr marL="719982"/>
            <a:r>
              <a:rPr lang="zh-CN" altLang="en-US" sz="1400"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61" name="矩形 60"/>
          <p:cNvSpPr/>
          <p:nvPr/>
        </p:nvSpPr>
        <p:spPr>
          <a:xfrm>
            <a:off x="4392487" y="5282112"/>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遵守党章、加强党性</a:t>
            </a:r>
          </a:p>
        </p:txBody>
      </p:sp>
      <p:sp>
        <p:nvSpPr>
          <p:cNvPr id="62" name="矩形 61"/>
          <p:cNvSpPr/>
          <p:nvPr/>
        </p:nvSpPr>
        <p:spPr>
          <a:xfrm>
            <a:off x="4392487" y="5909714"/>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坚定信念、加强学习</a:t>
            </a:r>
          </a:p>
        </p:txBody>
      </p:sp>
      <p:sp>
        <p:nvSpPr>
          <p:cNvPr id="63" name="矩形 62"/>
          <p:cNvSpPr/>
          <p:nvPr/>
        </p:nvSpPr>
        <p:spPr>
          <a:xfrm>
            <a:off x="8208911" y="5244399"/>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遵纪守法、廉洁正派</a:t>
            </a:r>
          </a:p>
        </p:txBody>
      </p:sp>
      <p:sp>
        <p:nvSpPr>
          <p:cNvPr id="64" name="TextBox 11"/>
          <p:cNvSpPr txBox="1"/>
          <p:nvPr/>
        </p:nvSpPr>
        <p:spPr>
          <a:xfrm>
            <a:off x="4541109" y="5195698"/>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5" name="TextBox 11"/>
          <p:cNvSpPr txBox="1"/>
          <p:nvPr/>
        </p:nvSpPr>
        <p:spPr>
          <a:xfrm>
            <a:off x="4541109" y="5823301"/>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6" name="TextBox 11"/>
          <p:cNvSpPr txBox="1"/>
          <p:nvPr/>
        </p:nvSpPr>
        <p:spPr>
          <a:xfrm>
            <a:off x="8357533" y="5157986"/>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7" name="TextBox 11"/>
          <p:cNvSpPr txBox="1"/>
          <p:nvPr/>
        </p:nvSpPr>
        <p:spPr>
          <a:xfrm>
            <a:off x="8357533" y="5785590"/>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9" name="文本框 38"/>
          <p:cNvSpPr txBox="1"/>
          <p:nvPr/>
        </p:nvSpPr>
        <p:spPr>
          <a:xfrm>
            <a:off x="4374550" y="4653930"/>
            <a:ext cx="6833224" cy="400110"/>
          </a:xfrm>
          <a:prstGeom prst="rect">
            <a:avLst/>
          </a:prstGeom>
          <a:solidFill>
            <a:srgbClr val="C00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rPr>
              <a:t>要求一个合格党员做到四个方面</a:t>
            </a:r>
          </a:p>
        </p:txBody>
      </p:sp>
      <p:pic>
        <p:nvPicPr>
          <p:cNvPr id="81" name="Picture 3" descr="E:\0000000我图PPT\00001PNG素材\01党委政府\习近平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6000"/>
                    </a14:imgEffect>
                  </a14:imgLayer>
                </a14:imgProps>
              </a:ext>
              <a:ext uri="{28A0092B-C50C-407E-A947-70E740481C1C}">
                <a14:useLocalDpi xmlns:a14="http://schemas.microsoft.com/office/drawing/2010/main" val="0"/>
              </a:ext>
            </a:extLst>
          </a:blip>
          <a:srcRect/>
          <a:stretch>
            <a:fillRect/>
          </a:stretch>
        </p:blipFill>
        <p:spPr bwMode="auto">
          <a:xfrm>
            <a:off x="-468664" y="1891296"/>
            <a:ext cx="5268232" cy="5265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82073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arn(inVertical)">
                                          <p:cBhvr>
                                            <p:cTn id="27" dur="500"/>
                                            <p:tgtEl>
                                              <p:spTgt spid="6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4000"/>
                                </p:stCondLst>
                                <p:childTnLst>
                                  <p:par>
                                    <p:cTn id="35" presetID="2" presetClass="entr" presetSubtype="2" fill="hold" grpId="0" nodeType="afterEffect" p14:presetBounceEnd="33000">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14:bounceEnd="33000">
                                          <p:cBhvr additive="base">
                                            <p:cTn id="37" dur="1000" fill="hold"/>
                                            <p:tgtEl>
                                              <p:spTgt spid="61"/>
                                            </p:tgtEl>
                                            <p:attrNameLst>
                                              <p:attrName>ppt_x</p:attrName>
                                            </p:attrNameLst>
                                          </p:cBhvr>
                                          <p:tavLst>
                                            <p:tav tm="0">
                                              <p:val>
                                                <p:strVal val="1+#ppt_w/2"/>
                                              </p:val>
                                            </p:tav>
                                            <p:tav tm="100000">
                                              <p:val>
                                                <p:strVal val="#ppt_x"/>
                                              </p:val>
                                            </p:tav>
                                          </p:tavLst>
                                        </p:anim>
                                        <p:anim calcmode="lin" valueType="num" p14:bounceEnd="33000">
                                          <p:cBhvr additive="base">
                                            <p:cTn id="38" dur="10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childTnLst>
                              </p:cTn>
                            </p:par>
                            <p:par>
                              <p:cTn id="45" fill="hold">
                                <p:stCondLst>
                                  <p:cond delay="5500"/>
                                </p:stCondLst>
                                <p:childTnLst>
                                  <p:par>
                                    <p:cTn id="46" presetID="2" presetClass="entr" presetSubtype="2" fill="hold" grpId="0" nodeType="afterEffect" p14:presetBounceEnd="33000">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14:bounceEnd="33000">
                                          <p:cBhvr additive="base">
                                            <p:cTn id="48" dur="1000" fill="hold"/>
                                            <p:tgtEl>
                                              <p:spTgt spid="62"/>
                                            </p:tgtEl>
                                            <p:attrNameLst>
                                              <p:attrName>ppt_x</p:attrName>
                                            </p:attrNameLst>
                                          </p:cBhvr>
                                          <p:tavLst>
                                            <p:tav tm="0">
                                              <p:val>
                                                <p:strVal val="1+#ppt_w/2"/>
                                              </p:val>
                                            </p:tav>
                                            <p:tav tm="100000">
                                              <p:val>
                                                <p:strVal val="#ppt_x"/>
                                              </p:val>
                                            </p:tav>
                                          </p:tavLst>
                                        </p:anim>
                                        <p:anim calcmode="lin" valueType="num" p14:bounceEnd="33000">
                                          <p:cBhvr additive="base">
                                            <p:cTn id="49" dur="1000" fill="hold"/>
                                            <p:tgtEl>
                                              <p:spTgt spid="62"/>
                                            </p:tgtEl>
                                            <p:attrNameLst>
                                              <p:attrName>ppt_y</p:attrName>
                                            </p:attrNameLst>
                                          </p:cBhvr>
                                          <p:tavLst>
                                            <p:tav tm="0">
                                              <p:val>
                                                <p:strVal val="#ppt_y"/>
                                              </p:val>
                                            </p:tav>
                                            <p:tav tm="100000">
                                              <p:val>
                                                <p:strVal val="#ppt_y"/>
                                              </p:val>
                                            </p:tav>
                                          </p:tavLst>
                                        </p:anim>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par>
                              <p:cTn id="56" fill="hold">
                                <p:stCondLst>
                                  <p:cond delay="7000"/>
                                </p:stCondLst>
                                <p:childTnLst>
                                  <p:par>
                                    <p:cTn id="57" presetID="2" presetClass="entr" presetSubtype="2" fill="hold" grpId="0" nodeType="afterEffect" p14:presetBounceEnd="33000">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14:bounceEnd="33000">
                                          <p:cBhvr additive="base">
                                            <p:cTn id="59" dur="1000" fill="hold"/>
                                            <p:tgtEl>
                                              <p:spTgt spid="63"/>
                                            </p:tgtEl>
                                            <p:attrNameLst>
                                              <p:attrName>ppt_x</p:attrName>
                                            </p:attrNameLst>
                                          </p:cBhvr>
                                          <p:tavLst>
                                            <p:tav tm="0">
                                              <p:val>
                                                <p:strVal val="1+#ppt_w/2"/>
                                              </p:val>
                                            </p:tav>
                                            <p:tav tm="100000">
                                              <p:val>
                                                <p:strVal val="#ppt_x"/>
                                              </p:val>
                                            </p:tav>
                                          </p:tavLst>
                                        </p:anim>
                                        <p:anim calcmode="lin" valueType="num" p14:bounceEnd="33000">
                                          <p:cBhvr additive="base">
                                            <p:cTn id="60" dur="10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8000"/>
                                </p:stCondLst>
                                <p:childTnLst>
                                  <p:par>
                                    <p:cTn id="62" presetID="53" presetClass="entr" presetSubtype="16"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Effect transition="in" filter="fade">
                                          <p:cBhvr>
                                            <p:cTn id="66" dur="500"/>
                                            <p:tgtEl>
                                              <p:spTgt spid="67"/>
                                            </p:tgtEl>
                                          </p:cBhvr>
                                        </p:animEffect>
                                      </p:childTnLst>
                                    </p:cTn>
                                  </p:par>
                                </p:childTnLst>
                              </p:cTn>
                            </p:par>
                            <p:par>
                              <p:cTn id="67" fill="hold">
                                <p:stCondLst>
                                  <p:cond delay="8500"/>
                                </p:stCondLst>
                                <p:childTnLst>
                                  <p:par>
                                    <p:cTn id="68" presetID="2" presetClass="entr" presetSubtype="2" fill="hold" grpId="0" nodeType="afterEffect" p14:presetBounceEnd="33000">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14:bounceEnd="33000">
                                          <p:cBhvr additive="base">
                                            <p:cTn id="70" dur="1000" fill="hold"/>
                                            <p:tgtEl>
                                              <p:spTgt spid="60"/>
                                            </p:tgtEl>
                                            <p:attrNameLst>
                                              <p:attrName>ppt_x</p:attrName>
                                            </p:attrNameLst>
                                          </p:cBhvr>
                                          <p:tavLst>
                                            <p:tav tm="0">
                                              <p:val>
                                                <p:strVal val="1+#ppt_w/2"/>
                                              </p:val>
                                            </p:tav>
                                            <p:tav tm="100000">
                                              <p:val>
                                                <p:strVal val="#ppt_x"/>
                                              </p:val>
                                            </p:tav>
                                          </p:tavLst>
                                        </p:anim>
                                        <p:anim calcmode="lin" valueType="num" p14:bounceEnd="33000">
                                          <p:cBhvr additive="base">
                                            <p:cTn id="7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arn(inVertical)">
                                          <p:cBhvr>
                                            <p:cTn id="27" dur="500"/>
                                            <p:tgtEl>
                                              <p:spTgt spid="6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1000" fill="hold"/>
                                            <p:tgtEl>
                                              <p:spTgt spid="61"/>
                                            </p:tgtEl>
                                            <p:attrNameLst>
                                              <p:attrName>ppt_x</p:attrName>
                                            </p:attrNameLst>
                                          </p:cBhvr>
                                          <p:tavLst>
                                            <p:tav tm="0">
                                              <p:val>
                                                <p:strVal val="1+#ppt_w/2"/>
                                              </p:val>
                                            </p:tav>
                                            <p:tav tm="100000">
                                              <p:val>
                                                <p:strVal val="#ppt_x"/>
                                              </p:val>
                                            </p:tav>
                                          </p:tavLst>
                                        </p:anim>
                                        <p:anim calcmode="lin" valueType="num">
                                          <p:cBhvr additive="base">
                                            <p:cTn id="38" dur="10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childTnLst>
                              </p:cTn>
                            </p:par>
                            <p:par>
                              <p:cTn id="45" fill="hold">
                                <p:stCondLst>
                                  <p:cond delay="5500"/>
                                </p:stCondLst>
                                <p:childTnLst>
                                  <p:par>
                                    <p:cTn id="46" presetID="2" presetClass="entr" presetSubtype="2"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1000" fill="hold"/>
                                            <p:tgtEl>
                                              <p:spTgt spid="62"/>
                                            </p:tgtEl>
                                            <p:attrNameLst>
                                              <p:attrName>ppt_x</p:attrName>
                                            </p:attrNameLst>
                                          </p:cBhvr>
                                          <p:tavLst>
                                            <p:tav tm="0">
                                              <p:val>
                                                <p:strVal val="1+#ppt_w/2"/>
                                              </p:val>
                                            </p:tav>
                                            <p:tav tm="100000">
                                              <p:val>
                                                <p:strVal val="#ppt_x"/>
                                              </p:val>
                                            </p:tav>
                                          </p:tavLst>
                                        </p:anim>
                                        <p:anim calcmode="lin" valueType="num">
                                          <p:cBhvr additive="base">
                                            <p:cTn id="49" dur="1000" fill="hold"/>
                                            <p:tgtEl>
                                              <p:spTgt spid="62"/>
                                            </p:tgtEl>
                                            <p:attrNameLst>
                                              <p:attrName>ppt_y</p:attrName>
                                            </p:attrNameLst>
                                          </p:cBhvr>
                                          <p:tavLst>
                                            <p:tav tm="0">
                                              <p:val>
                                                <p:strVal val="#ppt_y"/>
                                              </p:val>
                                            </p:tav>
                                            <p:tav tm="100000">
                                              <p:val>
                                                <p:strVal val="#ppt_y"/>
                                              </p:val>
                                            </p:tav>
                                          </p:tavLst>
                                        </p:anim>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par>
                              <p:cTn id="56" fill="hold">
                                <p:stCondLst>
                                  <p:cond delay="7000"/>
                                </p:stCondLst>
                                <p:childTnLst>
                                  <p:par>
                                    <p:cTn id="57" presetID="2" presetClass="entr" presetSubtype="2"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1000" fill="hold"/>
                                            <p:tgtEl>
                                              <p:spTgt spid="63"/>
                                            </p:tgtEl>
                                            <p:attrNameLst>
                                              <p:attrName>ppt_x</p:attrName>
                                            </p:attrNameLst>
                                          </p:cBhvr>
                                          <p:tavLst>
                                            <p:tav tm="0">
                                              <p:val>
                                                <p:strVal val="1+#ppt_w/2"/>
                                              </p:val>
                                            </p:tav>
                                            <p:tav tm="100000">
                                              <p:val>
                                                <p:strVal val="#ppt_x"/>
                                              </p:val>
                                            </p:tav>
                                          </p:tavLst>
                                        </p:anim>
                                        <p:anim calcmode="lin" valueType="num">
                                          <p:cBhvr additive="base">
                                            <p:cTn id="60" dur="10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8000"/>
                                </p:stCondLst>
                                <p:childTnLst>
                                  <p:par>
                                    <p:cTn id="62" presetID="53" presetClass="entr" presetSubtype="16"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Effect transition="in" filter="fade">
                                          <p:cBhvr>
                                            <p:cTn id="66" dur="500"/>
                                            <p:tgtEl>
                                              <p:spTgt spid="67"/>
                                            </p:tgtEl>
                                          </p:cBhvr>
                                        </p:animEffect>
                                      </p:childTnLst>
                                    </p:cTn>
                                  </p:par>
                                </p:childTnLst>
                              </p:cTn>
                            </p:par>
                            <p:par>
                              <p:cTn id="67" fill="hold">
                                <p:stCondLst>
                                  <p:cond delay="8500"/>
                                </p:stCondLst>
                                <p:childTnLst>
                                  <p:par>
                                    <p:cTn id="68" presetID="2" presetClass="entr" presetSubtype="2"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additive="base">
                                            <p:cTn id="70" dur="1000" fill="hold"/>
                                            <p:tgtEl>
                                              <p:spTgt spid="60"/>
                                            </p:tgtEl>
                                            <p:attrNameLst>
                                              <p:attrName>ppt_x</p:attrName>
                                            </p:attrNameLst>
                                          </p:cBhvr>
                                          <p:tavLst>
                                            <p:tav tm="0">
                                              <p:val>
                                                <p:strVal val="1+#ppt_w/2"/>
                                              </p:val>
                                            </p:tav>
                                            <p:tav tm="100000">
                                              <p:val>
                                                <p:strVal val="#ppt_x"/>
                                              </p:val>
                                            </p:tav>
                                          </p:tavLst>
                                        </p:anim>
                                        <p:anim calcmode="lin" valueType="num">
                                          <p:cBhvr additive="base">
                                            <p:cTn id="7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6" name="矩形 15"/>
          <p:cNvSpPr/>
          <p:nvPr/>
        </p:nvSpPr>
        <p:spPr>
          <a:xfrm>
            <a:off x="7727180" y="2226751"/>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遵守党章    加强党性</a:t>
            </a:r>
          </a:p>
        </p:txBody>
      </p:sp>
      <p:sp>
        <p:nvSpPr>
          <p:cNvPr id="17" name="矩形 16"/>
          <p:cNvSpPr/>
          <p:nvPr/>
        </p:nvSpPr>
        <p:spPr>
          <a:xfrm>
            <a:off x="4437447" y="3591046"/>
            <a:ext cx="7417653" cy="178507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a:t>
            </a:r>
          </a:p>
        </p:txBody>
      </p:sp>
      <p:sp>
        <p:nvSpPr>
          <p:cNvPr id="18" name="矩形 17"/>
          <p:cNvSpPr/>
          <p:nvPr/>
        </p:nvSpPr>
        <p:spPr>
          <a:xfrm>
            <a:off x="4416065" y="3118383"/>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19" name="矩形 18"/>
          <p:cNvSpPr/>
          <p:nvPr/>
        </p:nvSpPr>
        <p:spPr>
          <a:xfrm>
            <a:off x="5039226" y="5545686"/>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16</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认真学习党章　严格遵守党章</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p>
        </p:txBody>
      </p:sp>
      <p:pic>
        <p:nvPicPr>
          <p:cNvPr id="20"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grpSp>
        <p:nvGrpSpPr>
          <p:cNvPr id="22" name="组合 21"/>
          <p:cNvGrpSpPr/>
          <p:nvPr/>
        </p:nvGrpSpPr>
        <p:grpSpPr>
          <a:xfrm>
            <a:off x="6524005" y="2002793"/>
            <a:ext cx="845785" cy="846091"/>
            <a:chOff x="3756159" y="1561371"/>
            <a:chExt cx="1106141" cy="1106141"/>
          </a:xfrm>
        </p:grpSpPr>
        <p:sp>
          <p:nvSpPr>
            <p:cNvPr id="23" name="椭圆 2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4" name="标题 4"/>
            <p:cNvSpPr txBox="1">
              <a:spLocks/>
            </p:cNvSpPr>
            <p:nvPr/>
          </p:nvSpPr>
          <p:spPr>
            <a:xfrm>
              <a:off x="3854582" y="1708540"/>
              <a:ext cx="970889"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5" name="组合 24"/>
          <p:cNvGrpSpPr/>
          <p:nvPr/>
        </p:nvGrpSpPr>
        <p:grpSpPr>
          <a:xfrm>
            <a:off x="4522522" y="2002793"/>
            <a:ext cx="845785" cy="846091"/>
            <a:chOff x="3756159" y="1561371"/>
            <a:chExt cx="1106141" cy="1106141"/>
          </a:xfrm>
        </p:grpSpPr>
        <p:sp>
          <p:nvSpPr>
            <p:cNvPr id="26" name="椭圆 2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defRPr/>
              </a:pPr>
              <a:endParaRPr lang="zh-CN" altLang="en-US" sz="1800" b="1" kern="0">
                <a:solidFill>
                  <a:sysClr val="window" lastClr="FFFFFF"/>
                </a:solidFill>
                <a:latin typeface="微软雅黑" pitchFamily="34" charset="-122"/>
                <a:ea typeface="微软雅黑" pitchFamily="34" charset="-122"/>
              </a:endParaRPr>
            </a:p>
          </p:txBody>
        </p:sp>
        <p:sp>
          <p:nvSpPr>
            <p:cNvPr id="27"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28" name="组合 27"/>
          <p:cNvGrpSpPr/>
          <p:nvPr/>
        </p:nvGrpSpPr>
        <p:grpSpPr>
          <a:xfrm>
            <a:off x="5523002" y="2002793"/>
            <a:ext cx="845785" cy="846091"/>
            <a:chOff x="3756159" y="1561371"/>
            <a:chExt cx="1106141" cy="1106141"/>
          </a:xfrm>
        </p:grpSpPr>
        <p:sp>
          <p:nvSpPr>
            <p:cNvPr id="29" name="椭圆 28"/>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0"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val="376951290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500"/>
                                        <p:tgtEl>
                                          <p:spTgt spid="21"/>
                                        </p:tgtEl>
                                      </p:cBhvr>
                                    </p:animEffect>
                                    <p:anim calcmode="lin" valueType="num">
                                      <p:cBhvr>
                                        <p:cTn id="11" dur="1500" fill="hold"/>
                                        <p:tgtEl>
                                          <p:spTgt spid="21"/>
                                        </p:tgtEl>
                                        <p:attrNameLst>
                                          <p:attrName>ppt_x</p:attrName>
                                        </p:attrNameLst>
                                      </p:cBhvr>
                                      <p:tavLst>
                                        <p:tav tm="0">
                                          <p:val>
                                            <p:strVal val="#ppt_x"/>
                                          </p:val>
                                        </p:tav>
                                        <p:tav tm="100000">
                                          <p:val>
                                            <p:strVal val="#ppt_x"/>
                                          </p:val>
                                        </p:tav>
                                      </p:tavLst>
                                    </p:anim>
                                    <p:anim calcmode="lin" valueType="num">
                                      <p:cBhvr>
                                        <p:cTn id="12" dur="150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500" fill="hold"/>
                                        <p:tgtEl>
                                          <p:spTgt spid="16"/>
                                        </p:tgtEl>
                                        <p:attrNameLst>
                                          <p:attrName>ppt_w</p:attrName>
                                        </p:attrNameLst>
                                      </p:cBhvr>
                                      <p:tavLst>
                                        <p:tav tm="0">
                                          <p:val>
                                            <p:fltVal val="0"/>
                                          </p:val>
                                        </p:tav>
                                        <p:tav tm="100000">
                                          <p:val>
                                            <p:strVal val="#ppt_w"/>
                                          </p:val>
                                        </p:tav>
                                      </p:tavLst>
                                    </p:anim>
                                    <p:anim calcmode="lin" valueType="num">
                                      <p:cBhvr>
                                        <p:cTn id="35" dur="1500" fill="hold"/>
                                        <p:tgtEl>
                                          <p:spTgt spid="16"/>
                                        </p:tgtEl>
                                        <p:attrNameLst>
                                          <p:attrName>ppt_h</p:attrName>
                                        </p:attrNameLst>
                                      </p:cBhvr>
                                      <p:tavLst>
                                        <p:tav tm="0">
                                          <p:val>
                                            <p:fltVal val="0"/>
                                          </p:val>
                                        </p:tav>
                                        <p:tav tm="100000">
                                          <p:val>
                                            <p:strVal val="#ppt_h"/>
                                          </p:val>
                                        </p:tav>
                                      </p:tavLst>
                                    </p:anim>
                                    <p:animEffect transition="in" filter="fade">
                                      <p:cBhvr>
                                        <p:cTn id="36" dur="1500"/>
                                        <p:tgtEl>
                                          <p:spTgt spid="16"/>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1500"/>
                                        <p:tgtEl>
                                          <p:spTgt spid="18"/>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1500"/>
                                        <p:tgtEl>
                                          <p:spTgt spid="17"/>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750"/>
                                        <p:tgtEl>
                                          <p:spTgt spid="19"/>
                                        </p:tgtEl>
                                      </p:cBhvr>
                                    </p:animEffect>
                                    <p:anim calcmode="lin" valueType="num">
                                      <p:cBhvr>
                                        <p:cTn id="49" dur="1750" fill="hold"/>
                                        <p:tgtEl>
                                          <p:spTgt spid="19"/>
                                        </p:tgtEl>
                                        <p:attrNameLst>
                                          <p:attrName>ppt_x</p:attrName>
                                        </p:attrNameLst>
                                      </p:cBhvr>
                                      <p:tavLst>
                                        <p:tav tm="0">
                                          <p:val>
                                            <p:strVal val="#ppt_x"/>
                                          </p:val>
                                        </p:tav>
                                        <p:tav tm="100000">
                                          <p:val>
                                            <p:strVal val="#ppt_x"/>
                                          </p:val>
                                        </p:tav>
                                      </p:tavLst>
                                    </p:anim>
                                    <p:anim calcmode="lin" valueType="num">
                                      <p:cBhvr>
                                        <p:cTn id="50" dur="1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2" name="矩形 31"/>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坚定信念    加强学习</a:t>
            </a:r>
          </a:p>
        </p:txBody>
      </p:sp>
      <p:sp>
        <p:nvSpPr>
          <p:cNvPr id="33" name="矩形 32"/>
          <p:cNvSpPr/>
          <p:nvPr/>
        </p:nvSpPr>
        <p:spPr>
          <a:xfrm>
            <a:off x="4437447" y="3237728"/>
            <a:ext cx="7417653" cy="1741620"/>
          </a:xfrm>
          <a:prstGeom prst="rect">
            <a:avLst/>
          </a:prstGeom>
        </p:spPr>
        <p:txBody>
          <a:bodyPr wrap="square" lIns="121837" tIns="60918" rIns="121837" bIns="60918">
            <a:spAutoFit/>
          </a:bodyPr>
          <a:lstStyle/>
          <a:p>
            <a:pPr algn="just" defTabSz="914263">
              <a:lnSpc>
                <a:spcPct val="150000"/>
              </a:lnSpc>
              <a:defRPr/>
            </a:pPr>
            <a:r>
              <a:rPr lang="zh-CN" altLang="en-US" sz="1400" kern="0" dirty="0">
                <a:solidFill>
                  <a:srgbClr val="C00000"/>
                </a:solidFill>
              </a:rPr>
              <a:t>我们党在中国这样一个有着</a:t>
            </a:r>
            <a:r>
              <a:rPr lang="en-US" altLang="zh-CN" sz="1400" kern="0" dirty="0">
                <a:solidFill>
                  <a:srgbClr val="C00000"/>
                </a:solidFill>
              </a:rPr>
              <a:t>13</a:t>
            </a:r>
            <a:r>
              <a:rPr lang="zh-CN" altLang="en-US" sz="1400" kern="0" dirty="0">
                <a:solidFill>
                  <a:srgbClr val="C00000"/>
                </a:solidFill>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34" name="矩形 33"/>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35" name="矩形 34"/>
          <p:cNvSpPr/>
          <p:nvPr/>
        </p:nvSpPr>
        <p:spPr>
          <a:xfrm>
            <a:off x="5039226" y="5350452"/>
            <a:ext cx="6787520" cy="461635"/>
          </a:xfrm>
          <a:prstGeom prst="rect">
            <a:avLst/>
          </a:prstGeom>
        </p:spPr>
        <p:txBody>
          <a:bodyPr wrap="square" lIns="121837" tIns="60918" rIns="121837" bIns="60918">
            <a:spAutoFit/>
          </a:bodyPr>
          <a:lstStyle/>
          <a:p>
            <a:pPr defTabSz="914263">
              <a:defRPr/>
            </a:pPr>
            <a:r>
              <a:rPr lang="zh-CN" altLang="en-US" sz="2200" b="1" kern="0" dirty="0">
                <a:solidFill>
                  <a:srgbClr val="C00000"/>
                </a:solidFill>
              </a:rPr>
              <a:t> </a:t>
            </a:r>
            <a:r>
              <a:rPr lang="en-US" altLang="zh-CN" sz="2200" b="1" kern="0" dirty="0">
                <a:solidFill>
                  <a:srgbClr val="C00000"/>
                </a:solidFill>
              </a:rPr>
              <a:t>——2013</a:t>
            </a:r>
            <a:r>
              <a:rPr lang="zh-CN" altLang="en-US" sz="2200" b="1" kern="0" dirty="0">
                <a:solidFill>
                  <a:srgbClr val="C00000"/>
                </a:solidFill>
              </a:rPr>
              <a:t>年</a:t>
            </a:r>
            <a:r>
              <a:rPr lang="en-US" altLang="zh-CN" sz="2200" b="1" kern="0" dirty="0">
                <a:solidFill>
                  <a:srgbClr val="C00000"/>
                </a:solidFill>
              </a:rPr>
              <a:t>12</a:t>
            </a:r>
            <a:r>
              <a:rPr lang="zh-CN" altLang="en-US" sz="2200" b="1" kern="0" dirty="0">
                <a:solidFill>
                  <a:srgbClr val="C00000"/>
                </a:solidFill>
              </a:rPr>
              <a:t>月</a:t>
            </a:r>
            <a:r>
              <a:rPr lang="en-US" altLang="zh-CN" sz="2200" b="1" kern="0" dirty="0">
                <a:solidFill>
                  <a:srgbClr val="C00000"/>
                </a:solidFill>
              </a:rPr>
              <a:t>3</a:t>
            </a:r>
            <a:r>
              <a:rPr lang="zh-CN" altLang="en-US" sz="2200" b="1" kern="0" dirty="0">
                <a:solidFill>
                  <a:srgbClr val="C00000"/>
                </a:solidFill>
              </a:rPr>
              <a:t>日在中央政治局集体学习时的讲话</a:t>
            </a:r>
            <a:endParaRPr lang="en-US" altLang="zh-CN" sz="2200" b="1" kern="0" dirty="0">
              <a:solidFill>
                <a:srgbClr val="C00000"/>
              </a:solidFill>
            </a:endParaRPr>
          </a:p>
        </p:txBody>
      </p:sp>
      <p:grpSp>
        <p:nvGrpSpPr>
          <p:cNvPr id="37" name="组合 36"/>
          <p:cNvGrpSpPr/>
          <p:nvPr/>
        </p:nvGrpSpPr>
        <p:grpSpPr>
          <a:xfrm>
            <a:off x="6524005" y="1807559"/>
            <a:ext cx="845785" cy="846091"/>
            <a:chOff x="3756159" y="1561371"/>
            <a:chExt cx="1106141" cy="1106141"/>
          </a:xfrm>
        </p:grpSpPr>
        <p:sp>
          <p:nvSpPr>
            <p:cNvPr id="38" name="椭圆 3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9"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40" name="组合 39"/>
          <p:cNvGrpSpPr/>
          <p:nvPr/>
        </p:nvGrpSpPr>
        <p:grpSpPr>
          <a:xfrm>
            <a:off x="4522522" y="1807559"/>
            <a:ext cx="845785" cy="846091"/>
            <a:chOff x="3756159" y="1561371"/>
            <a:chExt cx="1106141" cy="1106141"/>
          </a:xfrm>
        </p:grpSpPr>
        <p:sp>
          <p:nvSpPr>
            <p:cNvPr id="41" name="椭圆 4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2"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43" name="组合 42"/>
          <p:cNvGrpSpPr/>
          <p:nvPr/>
        </p:nvGrpSpPr>
        <p:grpSpPr>
          <a:xfrm>
            <a:off x="5523002" y="1807559"/>
            <a:ext cx="845785" cy="846091"/>
            <a:chOff x="3756159" y="1561371"/>
            <a:chExt cx="1106141" cy="1106141"/>
          </a:xfrm>
        </p:grpSpPr>
        <p:sp>
          <p:nvSpPr>
            <p:cNvPr id="44" name="椭圆 43"/>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46"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255712840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1500" fill="hold"/>
                                        <p:tgtEl>
                                          <p:spTgt spid="32"/>
                                        </p:tgtEl>
                                        <p:attrNameLst>
                                          <p:attrName>ppt_w</p:attrName>
                                        </p:attrNameLst>
                                      </p:cBhvr>
                                      <p:tavLst>
                                        <p:tav tm="0">
                                          <p:val>
                                            <p:fltVal val="0"/>
                                          </p:val>
                                        </p:tav>
                                        <p:tav tm="100000">
                                          <p:val>
                                            <p:strVal val="#ppt_w"/>
                                          </p:val>
                                        </p:tav>
                                      </p:tavLst>
                                    </p:anim>
                                    <p:anim calcmode="lin" valueType="num">
                                      <p:cBhvr>
                                        <p:cTn id="35" dur="1500" fill="hold"/>
                                        <p:tgtEl>
                                          <p:spTgt spid="32"/>
                                        </p:tgtEl>
                                        <p:attrNameLst>
                                          <p:attrName>ppt_h</p:attrName>
                                        </p:attrNameLst>
                                      </p:cBhvr>
                                      <p:tavLst>
                                        <p:tav tm="0">
                                          <p:val>
                                            <p:fltVal val="0"/>
                                          </p:val>
                                        </p:tav>
                                        <p:tav tm="100000">
                                          <p:val>
                                            <p:strVal val="#ppt_h"/>
                                          </p:val>
                                        </p:tav>
                                      </p:tavLst>
                                    </p:anim>
                                    <p:animEffect transition="in" filter="fade">
                                      <p:cBhvr>
                                        <p:cTn id="36" dur="1500"/>
                                        <p:tgtEl>
                                          <p:spTgt spid="32"/>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1500"/>
                                        <p:tgtEl>
                                          <p:spTgt spid="34"/>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randombar(horizontal)">
                                      <p:cBhvr>
                                        <p:cTn id="44" dur="1500"/>
                                        <p:tgtEl>
                                          <p:spTgt spid="33"/>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750"/>
                                        <p:tgtEl>
                                          <p:spTgt spid="35"/>
                                        </p:tgtEl>
                                      </p:cBhvr>
                                    </p:animEffect>
                                    <p:anim calcmode="lin" valueType="num">
                                      <p:cBhvr>
                                        <p:cTn id="49" dur="1750" fill="hold"/>
                                        <p:tgtEl>
                                          <p:spTgt spid="35"/>
                                        </p:tgtEl>
                                        <p:attrNameLst>
                                          <p:attrName>ppt_x</p:attrName>
                                        </p:attrNameLst>
                                      </p:cBhvr>
                                      <p:tavLst>
                                        <p:tav tm="0">
                                          <p:val>
                                            <p:strVal val="#ppt_x"/>
                                          </p:val>
                                        </p:tav>
                                        <p:tav tm="100000">
                                          <p:val>
                                            <p:strVal val="#ppt_x"/>
                                          </p:val>
                                        </p:tav>
                                      </p:tavLst>
                                    </p:anim>
                                    <p:anim calcmode="lin" valueType="num">
                                      <p:cBhvr>
                                        <p:cTn id="50" dur="1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 name="矩形 2"/>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遵纪守法    廉洁正派</a:t>
            </a:r>
          </a:p>
        </p:txBody>
      </p:sp>
      <p:sp>
        <p:nvSpPr>
          <p:cNvPr id="4" name="矩形 3"/>
          <p:cNvSpPr/>
          <p:nvPr/>
        </p:nvSpPr>
        <p:spPr>
          <a:xfrm>
            <a:off x="4437447" y="3237730"/>
            <a:ext cx="7417653" cy="1600390"/>
          </a:xfrm>
          <a:prstGeom prst="rect">
            <a:avLst/>
          </a:prstGeom>
        </p:spPr>
        <p:txBody>
          <a:bodyPr wrap="square" lIns="121837" tIns="60918" rIns="121837" bIns="60918">
            <a:spAutoFit/>
          </a:bodyPr>
          <a:lstStyle/>
          <a:p>
            <a:pPr algn="just" defTabSz="914263">
              <a:lnSpc>
                <a:spcPct val="150000"/>
              </a:lnSpc>
              <a:defRPr/>
            </a:pPr>
            <a:r>
              <a:rPr lang="zh-CN" altLang="en-US" sz="1600" kern="0" dirty="0">
                <a:solidFill>
                  <a:srgbClr val="C00000"/>
                </a:solidFill>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5" name="矩形 4"/>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6" name="矩形 5"/>
          <p:cNvSpPr/>
          <p:nvPr/>
        </p:nvSpPr>
        <p:spPr>
          <a:xfrm>
            <a:off x="5523002" y="5345141"/>
            <a:ext cx="6168548" cy="677024"/>
          </a:xfrm>
          <a:prstGeom prst="rect">
            <a:avLst/>
          </a:prstGeom>
        </p:spPr>
        <p:txBody>
          <a:bodyPr wrap="square" lIns="121837" tIns="60918" rIns="121837" bIns="60918">
            <a:spAutoFit/>
          </a:bodyPr>
          <a:lstStyle/>
          <a:p>
            <a:pPr algn="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日，同中央党校第一期县委书记研修班学员座谈时的讲话</a:t>
            </a:r>
          </a:p>
        </p:txBody>
      </p:sp>
      <p:grpSp>
        <p:nvGrpSpPr>
          <p:cNvPr id="9" name="组合 8"/>
          <p:cNvGrpSpPr/>
          <p:nvPr/>
        </p:nvGrpSpPr>
        <p:grpSpPr>
          <a:xfrm>
            <a:off x="6524005" y="1807559"/>
            <a:ext cx="845785" cy="846091"/>
            <a:chOff x="3756159" y="1561371"/>
            <a:chExt cx="1106141" cy="1106141"/>
          </a:xfrm>
        </p:grpSpPr>
        <p:sp>
          <p:nvSpPr>
            <p:cNvPr id="10" name="椭圆 9"/>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12" name="组合 11"/>
          <p:cNvGrpSpPr/>
          <p:nvPr/>
        </p:nvGrpSpPr>
        <p:grpSpPr>
          <a:xfrm>
            <a:off x="4522522" y="1807559"/>
            <a:ext cx="845785" cy="846091"/>
            <a:chOff x="3756159" y="1561371"/>
            <a:chExt cx="1106141" cy="1106141"/>
          </a:xfrm>
        </p:grpSpPr>
        <p:sp>
          <p:nvSpPr>
            <p:cNvPr id="13" name="椭圆 1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4"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15" name="组合 14"/>
          <p:cNvGrpSpPr/>
          <p:nvPr/>
        </p:nvGrpSpPr>
        <p:grpSpPr>
          <a:xfrm>
            <a:off x="5523002" y="1807559"/>
            <a:ext cx="845785" cy="846091"/>
            <a:chOff x="3756159" y="1561371"/>
            <a:chExt cx="1106141" cy="1106141"/>
          </a:xfrm>
        </p:grpSpPr>
        <p:sp>
          <p:nvSpPr>
            <p:cNvPr id="16" name="椭圆 1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7"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18"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31624506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500"/>
                                        <p:tgtEl>
                                          <p:spTgt spid="19"/>
                                        </p:tgtEl>
                                      </p:cBhvr>
                                    </p:animEffect>
                                    <p:anim calcmode="lin" valueType="num">
                                      <p:cBhvr>
                                        <p:cTn id="18" dur="1500" fill="hold"/>
                                        <p:tgtEl>
                                          <p:spTgt spid="19"/>
                                        </p:tgtEl>
                                        <p:attrNameLst>
                                          <p:attrName>ppt_x</p:attrName>
                                        </p:attrNameLst>
                                      </p:cBhvr>
                                      <p:tavLst>
                                        <p:tav tm="0">
                                          <p:val>
                                            <p:strVal val="#ppt_x"/>
                                          </p:val>
                                        </p:tav>
                                        <p:tav tm="100000">
                                          <p:val>
                                            <p:strVal val="#ppt_x"/>
                                          </p:val>
                                        </p:tav>
                                      </p:tavLst>
                                    </p:anim>
                                    <p:anim calcmode="lin" valueType="num">
                                      <p:cBhvr>
                                        <p:cTn id="19" dur="1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500" fill="hold"/>
                                        <p:tgtEl>
                                          <p:spTgt spid="3"/>
                                        </p:tgtEl>
                                        <p:attrNameLst>
                                          <p:attrName>ppt_w</p:attrName>
                                        </p:attrNameLst>
                                      </p:cBhvr>
                                      <p:tavLst>
                                        <p:tav tm="0">
                                          <p:val>
                                            <p:fltVal val="0"/>
                                          </p:val>
                                        </p:tav>
                                        <p:tav tm="100000">
                                          <p:val>
                                            <p:strVal val="#ppt_w"/>
                                          </p:val>
                                        </p:tav>
                                      </p:tavLst>
                                    </p:anim>
                                    <p:anim calcmode="lin" valueType="num">
                                      <p:cBhvr>
                                        <p:cTn id="36" dur="1500" fill="hold"/>
                                        <p:tgtEl>
                                          <p:spTgt spid="3"/>
                                        </p:tgtEl>
                                        <p:attrNameLst>
                                          <p:attrName>ppt_h</p:attrName>
                                        </p:attrNameLst>
                                      </p:cBhvr>
                                      <p:tavLst>
                                        <p:tav tm="0">
                                          <p:val>
                                            <p:fltVal val="0"/>
                                          </p:val>
                                        </p:tav>
                                        <p:tav tm="100000">
                                          <p:val>
                                            <p:strVal val="#ppt_h"/>
                                          </p:val>
                                        </p:tav>
                                      </p:tavLst>
                                    </p:anim>
                                    <p:animEffect transition="in" filter="fade">
                                      <p:cBhvr>
                                        <p:cTn id="37" dur="1500"/>
                                        <p:tgtEl>
                                          <p:spTgt spid="3"/>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1500"/>
                                        <p:tgtEl>
                                          <p:spTgt spid="5"/>
                                        </p:tgtEl>
                                      </p:cBhvr>
                                    </p:animEffect>
                                  </p:childTnLst>
                                </p:cTn>
                              </p:par>
                            </p:childTnLst>
                          </p:cTn>
                        </p:par>
                        <p:par>
                          <p:cTn id="42" fill="hold">
                            <p:stCondLst>
                              <p:cond delay="5500"/>
                            </p:stCondLst>
                            <p:childTnLst>
                              <p:par>
                                <p:cTn id="43" presetID="14" presetClass="entr" presetSubtype="1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randombar(horizontal)">
                                      <p:cBhvr>
                                        <p:cTn id="45" dur="1500"/>
                                        <p:tgtEl>
                                          <p:spTgt spid="4"/>
                                        </p:tgtEl>
                                      </p:cBhvr>
                                    </p:animEffect>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750"/>
                                        <p:tgtEl>
                                          <p:spTgt spid="6"/>
                                        </p:tgtEl>
                                      </p:cBhvr>
                                    </p:animEffect>
                                    <p:anim calcmode="lin" valueType="num">
                                      <p:cBhvr>
                                        <p:cTn id="50" dur="1750" fill="hold"/>
                                        <p:tgtEl>
                                          <p:spTgt spid="6"/>
                                        </p:tgtEl>
                                        <p:attrNameLst>
                                          <p:attrName>ppt_x</p:attrName>
                                        </p:attrNameLst>
                                      </p:cBhvr>
                                      <p:tavLst>
                                        <p:tav tm="0">
                                          <p:val>
                                            <p:strVal val="#ppt_x"/>
                                          </p:val>
                                        </p:tav>
                                        <p:tav tm="100000">
                                          <p:val>
                                            <p:strVal val="#ppt_x"/>
                                          </p:val>
                                        </p:tav>
                                      </p:tavLst>
                                    </p:anim>
                                    <p:anim calcmode="lin" valueType="num">
                                      <p:cBhvr>
                                        <p:cTn id="51" dur="1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8" name="矩形 17"/>
          <p:cNvSpPr/>
          <p:nvPr/>
        </p:nvSpPr>
        <p:spPr>
          <a:xfrm>
            <a:off x="7055189" y="2031518"/>
            <a:ext cx="4799908"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向榜样学习    向群众学习</a:t>
            </a:r>
          </a:p>
        </p:txBody>
      </p:sp>
      <p:sp>
        <p:nvSpPr>
          <p:cNvPr id="19" name="矩形 18"/>
          <p:cNvSpPr/>
          <p:nvPr/>
        </p:nvSpPr>
        <p:spPr>
          <a:xfrm>
            <a:off x="4437447" y="3414415"/>
            <a:ext cx="7417653" cy="220055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pPr algn="just" defTabSz="914263">
              <a:lnSpc>
                <a:spcPct val="150000"/>
              </a:lnSpc>
              <a:defRPr/>
            </a:pPr>
            <a:r>
              <a:rPr lang="zh-CN" altLang="en-US" sz="1800" kern="0" dirty="0">
                <a:solidFill>
                  <a:srgbClr val="C00000"/>
                </a:solidFill>
              </a:rPr>
              <a:t>    </a:t>
            </a:r>
          </a:p>
        </p:txBody>
      </p:sp>
      <p:sp>
        <p:nvSpPr>
          <p:cNvPr id="20" name="矩形 19"/>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21" name="矩形 20"/>
          <p:cNvSpPr/>
          <p:nvPr/>
        </p:nvSpPr>
        <p:spPr>
          <a:xfrm>
            <a:off x="5426350" y="5530900"/>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——2014</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9</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日至</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10</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日在河南省考察调研时的讲话</a:t>
            </a:r>
          </a:p>
        </p:txBody>
      </p:sp>
      <p:grpSp>
        <p:nvGrpSpPr>
          <p:cNvPr id="24" name="组合 23"/>
          <p:cNvGrpSpPr/>
          <p:nvPr/>
        </p:nvGrpSpPr>
        <p:grpSpPr>
          <a:xfrm>
            <a:off x="6524005" y="1807559"/>
            <a:ext cx="845785" cy="846091"/>
            <a:chOff x="3756159" y="1561371"/>
            <a:chExt cx="1106141" cy="1106141"/>
          </a:xfrm>
        </p:grpSpPr>
        <p:sp>
          <p:nvSpPr>
            <p:cNvPr id="25" name="椭圆 24"/>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6"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7" name="组合 26"/>
          <p:cNvGrpSpPr/>
          <p:nvPr/>
        </p:nvGrpSpPr>
        <p:grpSpPr>
          <a:xfrm>
            <a:off x="4522522" y="1807559"/>
            <a:ext cx="845785" cy="846091"/>
            <a:chOff x="3756159" y="1561371"/>
            <a:chExt cx="1106141" cy="1106141"/>
          </a:xfrm>
        </p:grpSpPr>
        <p:sp>
          <p:nvSpPr>
            <p:cNvPr id="28" name="椭圆 2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30" name="组合 29"/>
          <p:cNvGrpSpPr/>
          <p:nvPr/>
        </p:nvGrpSpPr>
        <p:grpSpPr>
          <a:xfrm>
            <a:off x="5523002" y="1807559"/>
            <a:ext cx="845785" cy="846091"/>
            <a:chOff x="3756159" y="1561371"/>
            <a:chExt cx="1106141" cy="1106141"/>
          </a:xfrm>
        </p:grpSpPr>
        <p:sp>
          <p:nvSpPr>
            <p:cNvPr id="31" name="椭圆 3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2"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33"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28333127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500"/>
                                        <p:tgtEl>
                                          <p:spTgt spid="34"/>
                                        </p:tgtEl>
                                      </p:cBhvr>
                                    </p:animEffect>
                                    <p:anim calcmode="lin" valueType="num">
                                      <p:cBhvr>
                                        <p:cTn id="11" dur="1500" fill="hold"/>
                                        <p:tgtEl>
                                          <p:spTgt spid="34"/>
                                        </p:tgtEl>
                                        <p:attrNameLst>
                                          <p:attrName>ppt_x</p:attrName>
                                        </p:attrNameLst>
                                      </p:cBhvr>
                                      <p:tavLst>
                                        <p:tav tm="0">
                                          <p:val>
                                            <p:strVal val="#ppt_x"/>
                                          </p:val>
                                        </p:tav>
                                        <p:tav tm="100000">
                                          <p:val>
                                            <p:strVal val="#ppt_x"/>
                                          </p:val>
                                        </p:tav>
                                      </p:tavLst>
                                    </p:anim>
                                    <p:anim calcmode="lin" valueType="num">
                                      <p:cBhvr>
                                        <p:cTn id="12" dur="1500" fill="hold"/>
                                        <p:tgtEl>
                                          <p:spTgt spid="34"/>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500" fill="hold"/>
                                        <p:tgtEl>
                                          <p:spTgt spid="18"/>
                                        </p:tgtEl>
                                        <p:attrNameLst>
                                          <p:attrName>ppt_w</p:attrName>
                                        </p:attrNameLst>
                                      </p:cBhvr>
                                      <p:tavLst>
                                        <p:tav tm="0">
                                          <p:val>
                                            <p:fltVal val="0"/>
                                          </p:val>
                                        </p:tav>
                                        <p:tav tm="100000">
                                          <p:val>
                                            <p:strVal val="#ppt_w"/>
                                          </p:val>
                                        </p:tav>
                                      </p:tavLst>
                                    </p:anim>
                                    <p:anim calcmode="lin" valueType="num">
                                      <p:cBhvr>
                                        <p:cTn id="35" dur="1500" fill="hold"/>
                                        <p:tgtEl>
                                          <p:spTgt spid="18"/>
                                        </p:tgtEl>
                                        <p:attrNameLst>
                                          <p:attrName>ppt_h</p:attrName>
                                        </p:attrNameLst>
                                      </p:cBhvr>
                                      <p:tavLst>
                                        <p:tav tm="0">
                                          <p:val>
                                            <p:fltVal val="0"/>
                                          </p:val>
                                        </p:tav>
                                        <p:tav tm="100000">
                                          <p:val>
                                            <p:strVal val="#ppt_h"/>
                                          </p:val>
                                        </p:tav>
                                      </p:tavLst>
                                    </p:anim>
                                    <p:animEffect transition="in" filter="fade">
                                      <p:cBhvr>
                                        <p:cTn id="36" dur="1500"/>
                                        <p:tgtEl>
                                          <p:spTgt spid="18"/>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1500"/>
                                        <p:tgtEl>
                                          <p:spTgt spid="20"/>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1500"/>
                                        <p:tgtEl>
                                          <p:spTgt spid="19"/>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750"/>
                                        <p:tgtEl>
                                          <p:spTgt spid="21"/>
                                        </p:tgtEl>
                                      </p:cBhvr>
                                    </p:animEffect>
                                    <p:anim calcmode="lin" valueType="num">
                                      <p:cBhvr>
                                        <p:cTn id="49" dur="1750" fill="hold"/>
                                        <p:tgtEl>
                                          <p:spTgt spid="21"/>
                                        </p:tgtEl>
                                        <p:attrNameLst>
                                          <p:attrName>ppt_x</p:attrName>
                                        </p:attrNameLst>
                                      </p:cBhvr>
                                      <p:tavLst>
                                        <p:tav tm="0">
                                          <p:val>
                                            <p:strVal val="#ppt_x"/>
                                          </p:val>
                                        </p:tav>
                                        <p:tav tm="100000">
                                          <p:val>
                                            <p:strVal val="#ppt_x"/>
                                          </p:val>
                                        </p:tav>
                                      </p:tavLst>
                                    </p:anim>
                                    <p:anim calcmode="lin" valueType="num">
                                      <p:cBhvr>
                                        <p:cTn id="50" dur="1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9"/>
          <p:cNvSpPr txBox="1"/>
          <p:nvPr/>
        </p:nvSpPr>
        <p:spPr>
          <a:xfrm>
            <a:off x="4222999" y="3837224"/>
            <a:ext cx="3966764" cy="566230"/>
          </a:xfrm>
          <a:prstGeom prst="rect">
            <a:avLst/>
          </a:prstGeom>
          <a:noFill/>
          <a:effectLst/>
        </p:spPr>
        <p:txBody>
          <a:bodyPr wrap="none" lIns="121843" tIns="60921" rIns="121843" bIns="60921" rtlCol="0">
            <a:spAutoFit/>
          </a:bodyPr>
          <a:lstStyle/>
          <a:p>
            <a:pPr defTabSz="1218570" fontAlgn="base">
              <a:lnSpc>
                <a:spcPct val="120000"/>
              </a:lnSpc>
              <a:spcBef>
                <a:spcPct val="0"/>
              </a:spcBef>
              <a:spcAft>
                <a:spcPct val="0"/>
              </a:spcAft>
              <a:defRPr/>
            </a:pPr>
            <a:r>
              <a:rPr lang="en-US" altLang="zh-CN" b="1" dirty="0">
                <a:solidFill>
                  <a:srgbClr val="C00000"/>
                </a:solidFill>
                <a:latin typeface="微软雅黑" pitchFamily="34" charset="-122"/>
                <a:ea typeface="微软雅黑" pitchFamily="34" charset="-122"/>
                <a:sym typeface="+mn-lt"/>
              </a:rPr>
              <a:t>Thank for your listening</a:t>
            </a:r>
            <a:endParaRPr lang="zh-CN" altLang="en-US" b="1" dirty="0">
              <a:solidFill>
                <a:srgbClr val="C00000"/>
              </a:solidFill>
              <a:latin typeface="微软雅黑" pitchFamily="34" charset="-122"/>
              <a:ea typeface="微软雅黑" pitchFamily="34" charset="-122"/>
              <a:sym typeface="+mn-lt"/>
            </a:endParaRPr>
          </a:p>
        </p:txBody>
      </p:sp>
      <p:sp>
        <p:nvSpPr>
          <p:cNvPr id="42" name="文本框 8"/>
          <p:cNvSpPr txBox="1"/>
          <p:nvPr/>
        </p:nvSpPr>
        <p:spPr>
          <a:xfrm>
            <a:off x="3517785" y="2340334"/>
            <a:ext cx="6825893" cy="1477279"/>
          </a:xfrm>
          <a:prstGeom prst="rect">
            <a:avLst/>
          </a:prstGeom>
          <a:noFill/>
        </p:spPr>
        <p:txBody>
          <a:bodyPr wrap="square" lIns="121873" tIns="60936" rIns="121873" bIns="60936" rtlCol="0">
            <a:spAutoFit/>
          </a:bodyPr>
          <a:lstStyle/>
          <a:p>
            <a:pPr defTabSz="1218570" fontAlgn="base">
              <a:spcBef>
                <a:spcPct val="0"/>
              </a:spcBef>
              <a:spcAft>
                <a:spcPct val="0"/>
              </a:spcAft>
              <a:defRPr/>
            </a:pPr>
            <a:r>
              <a:rPr lang="zh-CN" altLang="en-US" sz="88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感 谢 聆 听</a:t>
            </a:r>
          </a:p>
        </p:txBody>
      </p:sp>
      <p:grpSp>
        <p:nvGrpSpPr>
          <p:cNvPr id="9" name="组合 8"/>
          <p:cNvGrpSpPr/>
          <p:nvPr/>
        </p:nvGrpSpPr>
        <p:grpSpPr>
          <a:xfrm>
            <a:off x="-1" y="4174434"/>
            <a:ext cx="12190414" cy="2685154"/>
            <a:chOff x="-1" y="4174434"/>
            <a:chExt cx="12190414" cy="2685154"/>
          </a:xfrm>
        </p:grpSpPr>
        <p:sp>
          <p:nvSpPr>
            <p:cNvPr id="11" name="矩形 10"/>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7094" y="549474"/>
            <a:ext cx="1995388" cy="16339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2" descr="红鸟"/>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21331" y="4945660"/>
            <a:ext cx="784202" cy="50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3" descr="红鸟"/>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7790" y="4627897"/>
            <a:ext cx="738432" cy="44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58931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800" fill="hold"/>
                                        <p:tgtEl>
                                          <p:spTgt spid="13"/>
                                        </p:tgtEl>
                                        <p:attrNameLst>
                                          <p:attrName>ppt_w</p:attrName>
                                        </p:attrNameLst>
                                      </p:cBhvr>
                                      <p:tavLst>
                                        <p:tav tm="0">
                                          <p:val>
                                            <p:fltVal val="0"/>
                                          </p:val>
                                        </p:tav>
                                        <p:tav tm="100000">
                                          <p:val>
                                            <p:strVal val="#ppt_w"/>
                                          </p:val>
                                        </p:tav>
                                      </p:tavLst>
                                    </p:anim>
                                    <p:anim calcmode="lin" valueType="num">
                                      <p:cBhvr>
                                        <p:cTn id="25" dur="800" fill="hold"/>
                                        <p:tgtEl>
                                          <p:spTgt spid="13"/>
                                        </p:tgtEl>
                                        <p:attrNameLst>
                                          <p:attrName>ppt_h</p:attrName>
                                        </p:attrNameLst>
                                      </p:cBhvr>
                                      <p:tavLst>
                                        <p:tav tm="0">
                                          <p:val>
                                            <p:fltVal val="0"/>
                                          </p:val>
                                        </p:tav>
                                        <p:tav tm="100000">
                                          <p:val>
                                            <p:strVal val="#ppt_h"/>
                                          </p:val>
                                        </p:tav>
                                      </p:tavLst>
                                    </p:anim>
                                    <p:animEffect transition="in" filter="fade">
                                      <p:cBhvr>
                                        <p:cTn id="26" dur="800"/>
                                        <p:tgtEl>
                                          <p:spTgt spid="13"/>
                                        </p:tgtEl>
                                      </p:cBhvr>
                                    </p:animEffect>
                                  </p:childTnLst>
                                </p:cTn>
                              </p:par>
                            </p:childTnLst>
                          </p:cTn>
                        </p:par>
                        <p:par>
                          <p:cTn id="27" fill="hold">
                            <p:stCondLst>
                              <p:cond delay="2950"/>
                            </p:stCondLst>
                            <p:childTnLst>
                              <p:par>
                                <p:cTn id="28" presetID="23" presetClass="entr" presetSubtype="32" fill="hold" grpId="0" nodeType="afterEffect">
                                  <p:stCondLst>
                                    <p:cond delay="0"/>
                                  </p:stCondLst>
                                  <p:iterate type="lt">
                                    <p:tmPct val="126667"/>
                                  </p:iterate>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strVal val="4*#ppt_w"/>
                                          </p:val>
                                        </p:tav>
                                        <p:tav tm="100000">
                                          <p:val>
                                            <p:strVal val="#ppt_w"/>
                                          </p:val>
                                        </p:tav>
                                      </p:tavLst>
                                    </p:anim>
                                    <p:anim calcmode="lin" valueType="num">
                                      <p:cBhvr>
                                        <p:cTn id="31" dur="500" fill="hold"/>
                                        <p:tgtEl>
                                          <p:spTgt spid="42"/>
                                        </p:tgtEl>
                                        <p:attrNameLst>
                                          <p:attrName>ppt_h</p:attrName>
                                        </p:attrNameLst>
                                      </p:cBhvr>
                                      <p:tavLst>
                                        <p:tav tm="0">
                                          <p:val>
                                            <p:strVal val="4*#ppt_h"/>
                                          </p:val>
                                        </p:tav>
                                        <p:tav tm="100000">
                                          <p:val>
                                            <p:strVal val="#ppt_h"/>
                                          </p:val>
                                        </p:tav>
                                      </p:tavLst>
                                    </p:anim>
                                  </p:childTnLst>
                                </p:cTn>
                              </p:par>
                            </p:childTnLst>
                          </p:cTn>
                        </p:par>
                        <p:par>
                          <p:cTn id="32" fill="hold">
                            <p:stCondLst>
                              <p:cond delay="53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646934"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四讲四有详细阐述</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01</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735950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549672"/>
            <a:ext cx="5328592"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p>
        </p:txBody>
      </p:sp>
      <p:sp>
        <p:nvSpPr>
          <p:cNvPr id="42" name="文本框 3"/>
          <p:cNvSpPr txBox="1"/>
          <p:nvPr/>
        </p:nvSpPr>
        <p:spPr>
          <a:xfrm>
            <a:off x="4021926" y="2001828"/>
            <a:ext cx="4953600" cy="707886"/>
          </a:xfrm>
          <a:prstGeom prst="rect">
            <a:avLst/>
          </a:prstGeom>
          <a:noFill/>
        </p:spPr>
        <p:txBody>
          <a:bodyPr wrap="none" rtlCol="0">
            <a:spAutoFit/>
          </a:bodyPr>
          <a:lstStyle/>
          <a:p>
            <a:r>
              <a:rPr lang="zh-CN" altLang="en-US" sz="4000" dirty="0" smtClean="0">
                <a:solidFill>
                  <a:srgbClr val="C00000"/>
                </a:solidFill>
                <a:latin typeface="微软雅黑" panose="020B0503020204020204" pitchFamily="82" charset="2"/>
                <a:ea typeface="微软雅黑" panose="020B0503020204020204" pitchFamily="82" charset="2"/>
              </a:rPr>
              <a:t>何为</a:t>
            </a:r>
            <a:r>
              <a:rPr lang="zh-CN" altLang="en-US" sz="4000" b="1" kern="300" dirty="0">
                <a:solidFill>
                  <a:srgbClr val="C00000"/>
                </a:solidFill>
                <a:latin typeface="微软雅黑" pitchFamily="34" charset="-122"/>
                <a:ea typeface="微软雅黑" pitchFamily="34" charset="-122"/>
                <a:cs typeface="明兰_UI_TC" pitchFamily="2" charset="-122"/>
              </a:rPr>
              <a:t>“四讲四有”</a:t>
            </a:r>
            <a:r>
              <a:rPr lang="zh-CN" altLang="en-US" sz="4000" kern="300" dirty="0">
                <a:solidFill>
                  <a:srgbClr val="C00000"/>
                </a:solidFill>
                <a:latin typeface="微软雅黑" pitchFamily="34" charset="-122"/>
                <a:ea typeface="微软雅黑" pitchFamily="34" charset="-122"/>
                <a:cs typeface="明兰_UI_TC" pitchFamily="2" charset="-122"/>
              </a:rPr>
              <a:t> </a:t>
            </a:r>
            <a:r>
              <a:rPr lang="zh-CN" altLang="en-US" sz="4000" dirty="0" smtClean="0">
                <a:solidFill>
                  <a:srgbClr val="C00000"/>
                </a:solidFill>
                <a:latin typeface="微软雅黑" panose="020B0503020204020204" pitchFamily="82" charset="2"/>
                <a:ea typeface="微软雅黑" panose="020B0503020204020204" pitchFamily="82" charset="2"/>
              </a:rPr>
              <a:t>？</a:t>
            </a:r>
            <a:endParaRPr lang="zh-CN" altLang="en-US" sz="4000" dirty="0">
              <a:solidFill>
                <a:srgbClr val="C00000"/>
              </a:solidFill>
              <a:latin typeface="微软雅黑" panose="020B0503020204020204" pitchFamily="82" charset="2"/>
              <a:ea typeface="微软雅黑" panose="020B0503020204020204" pitchFamily="82" charset="2"/>
            </a:endParaRPr>
          </a:p>
        </p:txBody>
      </p:sp>
      <p:sp>
        <p:nvSpPr>
          <p:cNvPr id="73" name="TextBox 25"/>
          <p:cNvSpPr txBox="1"/>
          <p:nvPr/>
        </p:nvSpPr>
        <p:spPr>
          <a:xfrm>
            <a:off x="2691725"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5" name="组合 4"/>
          <p:cNvGrpSpPr/>
          <p:nvPr/>
        </p:nvGrpSpPr>
        <p:grpSpPr>
          <a:xfrm>
            <a:off x="1558702" y="3096408"/>
            <a:ext cx="1207689" cy="1015649"/>
            <a:chOff x="1846734" y="3164423"/>
            <a:chExt cx="864096" cy="726692"/>
          </a:xfrm>
        </p:grpSpPr>
        <p:grpSp>
          <p:nvGrpSpPr>
            <p:cNvPr id="83" name="组合 82"/>
            <p:cNvGrpSpPr/>
            <p:nvPr/>
          </p:nvGrpSpPr>
          <p:grpSpPr>
            <a:xfrm>
              <a:off x="1990748" y="3225529"/>
              <a:ext cx="600684" cy="600683"/>
              <a:chOff x="1475656" y="2065412"/>
              <a:chExt cx="1224139" cy="1224136"/>
            </a:xfrm>
          </p:grpSpPr>
          <p:sp>
            <p:nvSpPr>
              <p:cNvPr id="85" name="矩形 8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86" name="直接连接符 85"/>
              <p:cNvCxnSpPr>
                <a:stCxn id="85" idx="0"/>
                <a:endCxn id="8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5" idx="1"/>
                <a:endCxn id="8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09" name="TextBox 25"/>
          <p:cNvSpPr txBox="1"/>
          <p:nvPr/>
        </p:nvSpPr>
        <p:spPr>
          <a:xfrm>
            <a:off x="4819473"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110" name="组合 109"/>
          <p:cNvGrpSpPr/>
          <p:nvPr/>
        </p:nvGrpSpPr>
        <p:grpSpPr>
          <a:xfrm>
            <a:off x="3714012" y="3096408"/>
            <a:ext cx="1207689" cy="1015649"/>
            <a:chOff x="1846734" y="3164423"/>
            <a:chExt cx="864096" cy="726692"/>
          </a:xfrm>
        </p:grpSpPr>
        <p:grpSp>
          <p:nvGrpSpPr>
            <p:cNvPr id="111" name="组合 110"/>
            <p:cNvGrpSpPr/>
            <p:nvPr/>
          </p:nvGrpSpPr>
          <p:grpSpPr>
            <a:xfrm>
              <a:off x="1990748" y="3225529"/>
              <a:ext cx="600684" cy="600683"/>
              <a:chOff x="1475656" y="2065412"/>
              <a:chExt cx="1224139" cy="1224136"/>
            </a:xfrm>
          </p:grpSpPr>
          <p:sp>
            <p:nvSpPr>
              <p:cNvPr id="113" name="矩形 112"/>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14" name="直接连接符 113"/>
              <p:cNvCxnSpPr>
                <a:stCxn id="113" idx="0"/>
                <a:endCxn id="113"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1"/>
                <a:endCxn id="113"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2"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16" name="TextBox 25"/>
          <p:cNvSpPr txBox="1"/>
          <p:nvPr/>
        </p:nvSpPr>
        <p:spPr>
          <a:xfrm>
            <a:off x="2691725"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道德</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17" name="组合 116"/>
          <p:cNvGrpSpPr/>
          <p:nvPr/>
        </p:nvGrpSpPr>
        <p:grpSpPr>
          <a:xfrm>
            <a:off x="1558702" y="4071406"/>
            <a:ext cx="1207689" cy="1015649"/>
            <a:chOff x="1846734" y="3164423"/>
            <a:chExt cx="864096" cy="726692"/>
          </a:xfrm>
        </p:grpSpPr>
        <p:grpSp>
          <p:nvGrpSpPr>
            <p:cNvPr id="118" name="组合 117"/>
            <p:cNvGrpSpPr/>
            <p:nvPr/>
          </p:nvGrpSpPr>
          <p:grpSpPr>
            <a:xfrm>
              <a:off x="1990748" y="3225529"/>
              <a:ext cx="600684" cy="600683"/>
              <a:chOff x="1475656" y="2065412"/>
              <a:chExt cx="1224139" cy="1224136"/>
            </a:xfrm>
          </p:grpSpPr>
          <p:sp>
            <p:nvSpPr>
              <p:cNvPr id="120" name="矩形 119"/>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1" name="直接连接符 120"/>
              <p:cNvCxnSpPr>
                <a:stCxn id="120" idx="0"/>
                <a:endCxn id="120"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0" idx="1"/>
                <a:endCxn id="120"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9"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23" name="TextBox 25"/>
          <p:cNvSpPr txBox="1"/>
          <p:nvPr/>
        </p:nvSpPr>
        <p:spPr>
          <a:xfrm>
            <a:off x="4819473"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品行</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24" name="组合 123"/>
          <p:cNvGrpSpPr/>
          <p:nvPr/>
        </p:nvGrpSpPr>
        <p:grpSpPr>
          <a:xfrm>
            <a:off x="3714012" y="4071406"/>
            <a:ext cx="1207689" cy="1015649"/>
            <a:chOff x="1846734" y="3164423"/>
            <a:chExt cx="864096" cy="726692"/>
          </a:xfrm>
        </p:grpSpPr>
        <p:grpSp>
          <p:nvGrpSpPr>
            <p:cNvPr id="125" name="组合 124"/>
            <p:cNvGrpSpPr/>
            <p:nvPr/>
          </p:nvGrpSpPr>
          <p:grpSpPr>
            <a:xfrm>
              <a:off x="1990748" y="3225529"/>
              <a:ext cx="600684" cy="600683"/>
              <a:chOff x="1475656" y="2065412"/>
              <a:chExt cx="1224139" cy="1224136"/>
            </a:xfrm>
          </p:grpSpPr>
          <p:sp>
            <p:nvSpPr>
              <p:cNvPr id="127" name="矩形 126"/>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8" name="直接连接符 127"/>
              <p:cNvCxnSpPr>
                <a:stCxn id="127" idx="0"/>
                <a:endCxn id="127"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7" idx="1"/>
                <a:endCxn id="127"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6"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30" name="TextBox 25"/>
          <p:cNvSpPr txBox="1"/>
          <p:nvPr/>
        </p:nvSpPr>
        <p:spPr>
          <a:xfrm>
            <a:off x="7447680" y="321775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规矩</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31" name="组合 130"/>
          <p:cNvGrpSpPr/>
          <p:nvPr/>
        </p:nvGrpSpPr>
        <p:grpSpPr>
          <a:xfrm>
            <a:off x="6376131" y="3096408"/>
            <a:ext cx="1207689" cy="1015649"/>
            <a:chOff x="1846734" y="3164423"/>
            <a:chExt cx="864096" cy="726692"/>
          </a:xfrm>
        </p:grpSpPr>
        <p:grpSp>
          <p:nvGrpSpPr>
            <p:cNvPr id="132" name="组合 131"/>
            <p:cNvGrpSpPr/>
            <p:nvPr/>
          </p:nvGrpSpPr>
          <p:grpSpPr>
            <a:xfrm>
              <a:off x="1990748" y="3225529"/>
              <a:ext cx="600684" cy="600683"/>
              <a:chOff x="1475656" y="2065412"/>
              <a:chExt cx="1224139" cy="1224136"/>
            </a:xfrm>
          </p:grpSpPr>
          <p:sp>
            <p:nvSpPr>
              <p:cNvPr id="134" name="矩形 133"/>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35" name="直接连接符 134"/>
              <p:cNvCxnSpPr>
                <a:stCxn id="134" idx="0"/>
                <a:endCxn id="134"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34" idx="1"/>
                <a:endCxn id="134"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3"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37" name="TextBox 25"/>
          <p:cNvSpPr txBox="1"/>
          <p:nvPr/>
        </p:nvSpPr>
        <p:spPr>
          <a:xfrm>
            <a:off x="9541516" y="321775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纪律</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38" name="组合 137"/>
          <p:cNvGrpSpPr/>
          <p:nvPr/>
        </p:nvGrpSpPr>
        <p:grpSpPr>
          <a:xfrm>
            <a:off x="8469967" y="3096408"/>
            <a:ext cx="1207689" cy="1015649"/>
            <a:chOff x="1846734" y="3164423"/>
            <a:chExt cx="864096" cy="726692"/>
          </a:xfrm>
        </p:grpSpPr>
        <p:grpSp>
          <p:nvGrpSpPr>
            <p:cNvPr id="139" name="组合 138"/>
            <p:cNvGrpSpPr/>
            <p:nvPr/>
          </p:nvGrpSpPr>
          <p:grpSpPr>
            <a:xfrm>
              <a:off x="1990748" y="3225529"/>
              <a:ext cx="600684" cy="600683"/>
              <a:chOff x="1475656" y="2065412"/>
              <a:chExt cx="1224139" cy="1224136"/>
            </a:xfrm>
          </p:grpSpPr>
          <p:sp>
            <p:nvSpPr>
              <p:cNvPr id="141" name="矩形 140"/>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2" name="直接连接符 141"/>
              <p:cNvCxnSpPr>
                <a:stCxn id="141" idx="0"/>
                <a:endCxn id="141"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41" idx="1"/>
                <a:endCxn id="141"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0"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44" name="TextBox 25"/>
          <p:cNvSpPr txBox="1"/>
          <p:nvPr/>
        </p:nvSpPr>
        <p:spPr>
          <a:xfrm>
            <a:off x="7447680"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奉献</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45" name="组合 144"/>
          <p:cNvGrpSpPr/>
          <p:nvPr/>
        </p:nvGrpSpPr>
        <p:grpSpPr>
          <a:xfrm>
            <a:off x="6376131" y="4071406"/>
            <a:ext cx="1207689" cy="1015649"/>
            <a:chOff x="1846734" y="3164423"/>
            <a:chExt cx="864096" cy="726692"/>
          </a:xfrm>
        </p:grpSpPr>
        <p:grpSp>
          <p:nvGrpSpPr>
            <p:cNvPr id="146" name="组合 145"/>
            <p:cNvGrpSpPr/>
            <p:nvPr/>
          </p:nvGrpSpPr>
          <p:grpSpPr>
            <a:xfrm>
              <a:off x="1990748" y="3225529"/>
              <a:ext cx="600684" cy="600683"/>
              <a:chOff x="1475656" y="2065412"/>
              <a:chExt cx="1224139" cy="1224136"/>
            </a:xfrm>
          </p:grpSpPr>
          <p:sp>
            <p:nvSpPr>
              <p:cNvPr id="148" name="矩形 147"/>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9" name="直接连接符 148"/>
              <p:cNvCxnSpPr>
                <a:stCxn id="148" idx="0"/>
                <a:endCxn id="148"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48" idx="1"/>
                <a:endCxn id="148"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7"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51" name="TextBox 25"/>
          <p:cNvSpPr txBox="1"/>
          <p:nvPr/>
        </p:nvSpPr>
        <p:spPr>
          <a:xfrm>
            <a:off x="9541516"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作为</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52" name="组合 151"/>
          <p:cNvGrpSpPr/>
          <p:nvPr/>
        </p:nvGrpSpPr>
        <p:grpSpPr>
          <a:xfrm>
            <a:off x="8469967" y="4071406"/>
            <a:ext cx="1207689" cy="1015649"/>
            <a:chOff x="1846734" y="3164423"/>
            <a:chExt cx="864096" cy="726692"/>
          </a:xfrm>
        </p:grpSpPr>
        <p:grpSp>
          <p:nvGrpSpPr>
            <p:cNvPr id="153" name="组合 152"/>
            <p:cNvGrpSpPr/>
            <p:nvPr/>
          </p:nvGrpSpPr>
          <p:grpSpPr>
            <a:xfrm>
              <a:off x="1990748" y="3225529"/>
              <a:ext cx="600684" cy="600683"/>
              <a:chOff x="1475656" y="2065412"/>
              <a:chExt cx="1224139" cy="1224136"/>
            </a:xfrm>
          </p:grpSpPr>
          <p:sp>
            <p:nvSpPr>
              <p:cNvPr id="155" name="矩形 15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56" name="直接连接符 155"/>
              <p:cNvCxnSpPr>
                <a:stCxn id="155" idx="0"/>
                <a:endCxn id="15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5" idx="1"/>
                <a:endCxn id="15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6" name="矩形 5"/>
          <p:cNvSpPr/>
          <p:nvPr/>
        </p:nvSpPr>
        <p:spPr>
          <a:xfrm>
            <a:off x="1589754" y="5279415"/>
            <a:ext cx="8969948" cy="874407"/>
          </a:xfrm>
          <a:prstGeom prst="rect">
            <a:avLst/>
          </a:prstGeom>
        </p:spPr>
        <p:txBody>
          <a:bodyPr wrap="square">
            <a:spAutoFit/>
          </a:bodyPr>
          <a:lstStyle/>
          <a:p>
            <a:pPr>
              <a:lnSpc>
                <a:spcPct val="150000"/>
              </a:lnSpc>
            </a:pPr>
            <a:r>
              <a:rPr lang="zh-CN" altLang="en-US" sz="1800" b="1" dirty="0">
                <a:solidFill>
                  <a:srgbClr val="C00000"/>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val="38358171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700" fill="hold"/>
                                        <p:tgtEl>
                                          <p:spTgt spid="42"/>
                                        </p:tgtEl>
                                        <p:attrNameLst>
                                          <p:attrName>ppt_x</p:attrName>
                                        </p:attrNameLst>
                                      </p:cBhvr>
                                      <p:tavLst>
                                        <p:tav tm="0">
                                          <p:val>
                                            <p:strVal val="1+#ppt_w/2"/>
                                          </p:val>
                                        </p:tav>
                                        <p:tav tm="100000">
                                          <p:val>
                                            <p:strVal val="#ppt_x"/>
                                          </p:val>
                                        </p:tav>
                                      </p:tavLst>
                                    </p:anim>
                                    <p:anim calcmode="lin" valueType="num">
                                      <p:cBhvr additive="base">
                                        <p:cTn id="8" dur="17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3" presetClass="entr" presetSubtype="28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3200"/>
                            </p:stCondLst>
                            <p:childTnLst>
                              <p:par>
                                <p:cTn id="21" presetID="23" presetClass="entr" presetSubtype="288"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strVal val="4/3*#ppt_w"/>
                                          </p:val>
                                        </p:tav>
                                        <p:tav tm="100000">
                                          <p:val>
                                            <p:strVal val="#ppt_w"/>
                                          </p:val>
                                        </p:tav>
                                      </p:tavLst>
                                    </p:anim>
                                    <p:anim calcmode="lin" valueType="num">
                                      <p:cBhvr>
                                        <p:cTn id="24" dur="500" fill="hold"/>
                                        <p:tgtEl>
                                          <p:spTgt spid="110"/>
                                        </p:tgtEl>
                                        <p:attrNameLst>
                                          <p:attrName>ppt_h</p:attrName>
                                        </p:attrNameLst>
                                      </p:cBhvr>
                                      <p:tavLst>
                                        <p:tav tm="0">
                                          <p:val>
                                            <p:strVal val="4/3*#ppt_h"/>
                                          </p:val>
                                        </p:tav>
                                        <p:tav tm="100000">
                                          <p:val>
                                            <p:strVal val="#ppt_h"/>
                                          </p:val>
                                        </p:tav>
                                      </p:tavLst>
                                    </p:anim>
                                  </p:childTnLst>
                                </p:cTn>
                              </p:par>
                            </p:childTnLst>
                          </p:cTn>
                        </p:par>
                        <p:par>
                          <p:cTn id="25" fill="hold">
                            <p:stCondLst>
                              <p:cond delay="3700"/>
                            </p:stCondLst>
                            <p:childTnLst>
                              <p:par>
                                <p:cTn id="26" presetID="42" presetClass="entr" presetSubtype="0"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1000"/>
                                        <p:tgtEl>
                                          <p:spTgt spid="109"/>
                                        </p:tgtEl>
                                      </p:cBhvr>
                                    </p:animEffect>
                                    <p:anim calcmode="lin" valueType="num">
                                      <p:cBhvr>
                                        <p:cTn id="29" dur="1000" fill="hold"/>
                                        <p:tgtEl>
                                          <p:spTgt spid="109"/>
                                        </p:tgtEl>
                                        <p:attrNameLst>
                                          <p:attrName>ppt_x</p:attrName>
                                        </p:attrNameLst>
                                      </p:cBhvr>
                                      <p:tavLst>
                                        <p:tav tm="0">
                                          <p:val>
                                            <p:strVal val="#ppt_x"/>
                                          </p:val>
                                        </p:tav>
                                        <p:tav tm="100000">
                                          <p:val>
                                            <p:strVal val="#ppt_x"/>
                                          </p:val>
                                        </p:tav>
                                      </p:tavLst>
                                    </p:anim>
                                    <p:anim calcmode="lin" valueType="num">
                                      <p:cBhvr>
                                        <p:cTn id="30" dur="1000" fill="hold"/>
                                        <p:tgtEl>
                                          <p:spTgt spid="109"/>
                                        </p:tgtEl>
                                        <p:attrNameLst>
                                          <p:attrName>ppt_y</p:attrName>
                                        </p:attrNameLst>
                                      </p:cBhvr>
                                      <p:tavLst>
                                        <p:tav tm="0">
                                          <p:val>
                                            <p:strVal val="#ppt_y+.1"/>
                                          </p:val>
                                        </p:tav>
                                        <p:tav tm="100000">
                                          <p:val>
                                            <p:strVal val="#ppt_y"/>
                                          </p:val>
                                        </p:tav>
                                      </p:tavLst>
                                    </p:anim>
                                  </p:childTnLst>
                                </p:cTn>
                              </p:par>
                            </p:childTnLst>
                          </p:cTn>
                        </p:par>
                        <p:par>
                          <p:cTn id="31" fill="hold">
                            <p:stCondLst>
                              <p:cond delay="4700"/>
                            </p:stCondLst>
                            <p:childTnLst>
                              <p:par>
                                <p:cTn id="32" presetID="23" presetClass="entr" presetSubtype="288" fill="hold" nodeType="afterEffect">
                                  <p:stCondLst>
                                    <p:cond delay="0"/>
                                  </p:stCondLst>
                                  <p:childTnLst>
                                    <p:set>
                                      <p:cBhvr>
                                        <p:cTn id="33" dur="1" fill="hold">
                                          <p:stCondLst>
                                            <p:cond delay="0"/>
                                          </p:stCondLst>
                                        </p:cTn>
                                        <p:tgtEl>
                                          <p:spTgt spid="117"/>
                                        </p:tgtEl>
                                        <p:attrNameLst>
                                          <p:attrName>style.visibility</p:attrName>
                                        </p:attrNameLst>
                                      </p:cBhvr>
                                      <p:to>
                                        <p:strVal val="visible"/>
                                      </p:to>
                                    </p:set>
                                    <p:anim calcmode="lin" valueType="num">
                                      <p:cBhvr>
                                        <p:cTn id="34" dur="500" fill="hold"/>
                                        <p:tgtEl>
                                          <p:spTgt spid="117"/>
                                        </p:tgtEl>
                                        <p:attrNameLst>
                                          <p:attrName>ppt_w</p:attrName>
                                        </p:attrNameLst>
                                      </p:cBhvr>
                                      <p:tavLst>
                                        <p:tav tm="0">
                                          <p:val>
                                            <p:strVal val="4/3*#ppt_w"/>
                                          </p:val>
                                        </p:tav>
                                        <p:tav tm="100000">
                                          <p:val>
                                            <p:strVal val="#ppt_w"/>
                                          </p:val>
                                        </p:tav>
                                      </p:tavLst>
                                    </p:anim>
                                    <p:anim calcmode="lin" valueType="num">
                                      <p:cBhvr>
                                        <p:cTn id="35" dur="500" fill="hold"/>
                                        <p:tgtEl>
                                          <p:spTgt spid="117"/>
                                        </p:tgtEl>
                                        <p:attrNameLst>
                                          <p:attrName>ppt_h</p:attrName>
                                        </p:attrNameLst>
                                      </p:cBhvr>
                                      <p:tavLst>
                                        <p:tav tm="0">
                                          <p:val>
                                            <p:strVal val="4/3*#ppt_h"/>
                                          </p:val>
                                        </p:tav>
                                        <p:tav tm="100000">
                                          <p:val>
                                            <p:strVal val="#ppt_h"/>
                                          </p:val>
                                        </p:tav>
                                      </p:tavLst>
                                    </p:anim>
                                  </p:childTnLst>
                                </p:cTn>
                              </p:par>
                            </p:childTnLst>
                          </p:cTn>
                        </p:par>
                        <p:par>
                          <p:cTn id="36" fill="hold">
                            <p:stCondLst>
                              <p:cond delay="5200"/>
                            </p:stCondLst>
                            <p:childTnLst>
                              <p:par>
                                <p:cTn id="37" presetID="42" presetClass="entr" presetSubtype="0"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1000"/>
                                        <p:tgtEl>
                                          <p:spTgt spid="116"/>
                                        </p:tgtEl>
                                      </p:cBhvr>
                                    </p:animEffect>
                                    <p:anim calcmode="lin" valueType="num">
                                      <p:cBhvr>
                                        <p:cTn id="40" dur="1000" fill="hold"/>
                                        <p:tgtEl>
                                          <p:spTgt spid="116"/>
                                        </p:tgtEl>
                                        <p:attrNameLst>
                                          <p:attrName>ppt_x</p:attrName>
                                        </p:attrNameLst>
                                      </p:cBhvr>
                                      <p:tavLst>
                                        <p:tav tm="0">
                                          <p:val>
                                            <p:strVal val="#ppt_x"/>
                                          </p:val>
                                        </p:tav>
                                        <p:tav tm="100000">
                                          <p:val>
                                            <p:strVal val="#ppt_x"/>
                                          </p:val>
                                        </p:tav>
                                      </p:tavLst>
                                    </p:anim>
                                    <p:anim calcmode="lin" valueType="num">
                                      <p:cBhvr>
                                        <p:cTn id="41" dur="1000" fill="hold"/>
                                        <p:tgtEl>
                                          <p:spTgt spid="116"/>
                                        </p:tgtEl>
                                        <p:attrNameLst>
                                          <p:attrName>ppt_y</p:attrName>
                                        </p:attrNameLst>
                                      </p:cBhvr>
                                      <p:tavLst>
                                        <p:tav tm="0">
                                          <p:val>
                                            <p:strVal val="#ppt_y+.1"/>
                                          </p:val>
                                        </p:tav>
                                        <p:tav tm="100000">
                                          <p:val>
                                            <p:strVal val="#ppt_y"/>
                                          </p:val>
                                        </p:tav>
                                      </p:tavLst>
                                    </p:anim>
                                  </p:childTnLst>
                                </p:cTn>
                              </p:par>
                            </p:childTnLst>
                          </p:cTn>
                        </p:par>
                        <p:par>
                          <p:cTn id="42" fill="hold">
                            <p:stCondLst>
                              <p:cond delay="6200"/>
                            </p:stCondLst>
                            <p:childTnLst>
                              <p:par>
                                <p:cTn id="43" presetID="23" presetClass="entr" presetSubtype="288" fill="hold" nodeType="afterEffect">
                                  <p:stCondLst>
                                    <p:cond delay="0"/>
                                  </p:stCondLst>
                                  <p:childTnLst>
                                    <p:set>
                                      <p:cBhvr>
                                        <p:cTn id="44" dur="1" fill="hold">
                                          <p:stCondLst>
                                            <p:cond delay="0"/>
                                          </p:stCondLst>
                                        </p:cTn>
                                        <p:tgtEl>
                                          <p:spTgt spid="124"/>
                                        </p:tgtEl>
                                        <p:attrNameLst>
                                          <p:attrName>style.visibility</p:attrName>
                                        </p:attrNameLst>
                                      </p:cBhvr>
                                      <p:to>
                                        <p:strVal val="visible"/>
                                      </p:to>
                                    </p:set>
                                    <p:anim calcmode="lin" valueType="num">
                                      <p:cBhvr>
                                        <p:cTn id="45" dur="500" fill="hold"/>
                                        <p:tgtEl>
                                          <p:spTgt spid="124"/>
                                        </p:tgtEl>
                                        <p:attrNameLst>
                                          <p:attrName>ppt_w</p:attrName>
                                        </p:attrNameLst>
                                      </p:cBhvr>
                                      <p:tavLst>
                                        <p:tav tm="0">
                                          <p:val>
                                            <p:strVal val="4/3*#ppt_w"/>
                                          </p:val>
                                        </p:tav>
                                        <p:tav tm="100000">
                                          <p:val>
                                            <p:strVal val="#ppt_w"/>
                                          </p:val>
                                        </p:tav>
                                      </p:tavLst>
                                    </p:anim>
                                    <p:anim calcmode="lin" valueType="num">
                                      <p:cBhvr>
                                        <p:cTn id="46" dur="500" fill="hold"/>
                                        <p:tgtEl>
                                          <p:spTgt spid="124"/>
                                        </p:tgtEl>
                                        <p:attrNameLst>
                                          <p:attrName>ppt_h</p:attrName>
                                        </p:attrNameLst>
                                      </p:cBhvr>
                                      <p:tavLst>
                                        <p:tav tm="0">
                                          <p:val>
                                            <p:strVal val="4/3*#ppt_h"/>
                                          </p:val>
                                        </p:tav>
                                        <p:tav tm="100000">
                                          <p:val>
                                            <p:strVal val="#ppt_h"/>
                                          </p:val>
                                        </p:tav>
                                      </p:tavLst>
                                    </p:anim>
                                  </p:childTnLst>
                                </p:cTn>
                              </p:par>
                            </p:childTnLst>
                          </p:cTn>
                        </p:par>
                        <p:par>
                          <p:cTn id="47" fill="hold">
                            <p:stCondLst>
                              <p:cond delay="6700"/>
                            </p:stCondLst>
                            <p:childTnLst>
                              <p:par>
                                <p:cTn id="48" presetID="42" presetClass="entr" presetSubtype="0"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fade">
                                      <p:cBhvr>
                                        <p:cTn id="50" dur="1000"/>
                                        <p:tgtEl>
                                          <p:spTgt spid="123"/>
                                        </p:tgtEl>
                                      </p:cBhvr>
                                    </p:animEffect>
                                    <p:anim calcmode="lin" valueType="num">
                                      <p:cBhvr>
                                        <p:cTn id="51" dur="1000" fill="hold"/>
                                        <p:tgtEl>
                                          <p:spTgt spid="123"/>
                                        </p:tgtEl>
                                        <p:attrNameLst>
                                          <p:attrName>ppt_x</p:attrName>
                                        </p:attrNameLst>
                                      </p:cBhvr>
                                      <p:tavLst>
                                        <p:tav tm="0">
                                          <p:val>
                                            <p:strVal val="#ppt_x"/>
                                          </p:val>
                                        </p:tav>
                                        <p:tav tm="100000">
                                          <p:val>
                                            <p:strVal val="#ppt_x"/>
                                          </p:val>
                                        </p:tav>
                                      </p:tavLst>
                                    </p:anim>
                                    <p:anim calcmode="lin" valueType="num">
                                      <p:cBhvr>
                                        <p:cTn id="52" dur="1000" fill="hold"/>
                                        <p:tgtEl>
                                          <p:spTgt spid="123"/>
                                        </p:tgtEl>
                                        <p:attrNameLst>
                                          <p:attrName>ppt_y</p:attrName>
                                        </p:attrNameLst>
                                      </p:cBhvr>
                                      <p:tavLst>
                                        <p:tav tm="0">
                                          <p:val>
                                            <p:strVal val="#ppt_y+.1"/>
                                          </p:val>
                                        </p:tav>
                                        <p:tav tm="100000">
                                          <p:val>
                                            <p:strVal val="#ppt_y"/>
                                          </p:val>
                                        </p:tav>
                                      </p:tavLst>
                                    </p:anim>
                                  </p:childTnLst>
                                </p:cTn>
                              </p:par>
                            </p:childTnLst>
                          </p:cTn>
                        </p:par>
                        <p:par>
                          <p:cTn id="53" fill="hold">
                            <p:stCondLst>
                              <p:cond delay="7700"/>
                            </p:stCondLst>
                            <p:childTnLst>
                              <p:par>
                                <p:cTn id="54" presetID="23" presetClass="entr" presetSubtype="288"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strVal val="4/3*#ppt_w"/>
                                          </p:val>
                                        </p:tav>
                                        <p:tav tm="100000">
                                          <p:val>
                                            <p:strVal val="#ppt_w"/>
                                          </p:val>
                                        </p:tav>
                                      </p:tavLst>
                                    </p:anim>
                                    <p:anim calcmode="lin" valueType="num">
                                      <p:cBhvr>
                                        <p:cTn id="57" dur="500" fill="hold"/>
                                        <p:tgtEl>
                                          <p:spTgt spid="131"/>
                                        </p:tgtEl>
                                        <p:attrNameLst>
                                          <p:attrName>ppt_h</p:attrName>
                                        </p:attrNameLst>
                                      </p:cBhvr>
                                      <p:tavLst>
                                        <p:tav tm="0">
                                          <p:val>
                                            <p:strVal val="4/3*#ppt_h"/>
                                          </p:val>
                                        </p:tav>
                                        <p:tav tm="100000">
                                          <p:val>
                                            <p:strVal val="#ppt_h"/>
                                          </p:val>
                                        </p:tav>
                                      </p:tavLst>
                                    </p:anim>
                                  </p:childTnLst>
                                </p:cTn>
                              </p:par>
                            </p:childTnLst>
                          </p:cTn>
                        </p:par>
                        <p:par>
                          <p:cTn id="58" fill="hold">
                            <p:stCondLst>
                              <p:cond delay="8200"/>
                            </p:stCondLst>
                            <p:childTnLst>
                              <p:par>
                                <p:cTn id="59" presetID="42" presetClass="entr" presetSubtype="0"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Effect transition="in" filter="fade">
                                      <p:cBhvr>
                                        <p:cTn id="61" dur="1000"/>
                                        <p:tgtEl>
                                          <p:spTgt spid="130"/>
                                        </p:tgtEl>
                                      </p:cBhvr>
                                    </p:animEffect>
                                    <p:anim calcmode="lin" valueType="num">
                                      <p:cBhvr>
                                        <p:cTn id="62" dur="1000" fill="hold"/>
                                        <p:tgtEl>
                                          <p:spTgt spid="130"/>
                                        </p:tgtEl>
                                        <p:attrNameLst>
                                          <p:attrName>ppt_x</p:attrName>
                                        </p:attrNameLst>
                                      </p:cBhvr>
                                      <p:tavLst>
                                        <p:tav tm="0">
                                          <p:val>
                                            <p:strVal val="#ppt_x"/>
                                          </p:val>
                                        </p:tav>
                                        <p:tav tm="100000">
                                          <p:val>
                                            <p:strVal val="#ppt_x"/>
                                          </p:val>
                                        </p:tav>
                                      </p:tavLst>
                                    </p:anim>
                                    <p:anim calcmode="lin" valueType="num">
                                      <p:cBhvr>
                                        <p:cTn id="63" dur="1000" fill="hold"/>
                                        <p:tgtEl>
                                          <p:spTgt spid="130"/>
                                        </p:tgtEl>
                                        <p:attrNameLst>
                                          <p:attrName>ppt_y</p:attrName>
                                        </p:attrNameLst>
                                      </p:cBhvr>
                                      <p:tavLst>
                                        <p:tav tm="0">
                                          <p:val>
                                            <p:strVal val="#ppt_y+.1"/>
                                          </p:val>
                                        </p:tav>
                                        <p:tav tm="100000">
                                          <p:val>
                                            <p:strVal val="#ppt_y"/>
                                          </p:val>
                                        </p:tav>
                                      </p:tavLst>
                                    </p:anim>
                                  </p:childTnLst>
                                </p:cTn>
                              </p:par>
                            </p:childTnLst>
                          </p:cTn>
                        </p:par>
                        <p:par>
                          <p:cTn id="64" fill="hold">
                            <p:stCondLst>
                              <p:cond delay="9200"/>
                            </p:stCondLst>
                            <p:childTnLst>
                              <p:par>
                                <p:cTn id="65" presetID="23" presetClass="entr" presetSubtype="288"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strVal val="4/3*#ppt_w"/>
                                          </p:val>
                                        </p:tav>
                                        <p:tav tm="100000">
                                          <p:val>
                                            <p:strVal val="#ppt_w"/>
                                          </p:val>
                                        </p:tav>
                                      </p:tavLst>
                                    </p:anim>
                                    <p:anim calcmode="lin" valueType="num">
                                      <p:cBhvr>
                                        <p:cTn id="68" dur="500" fill="hold"/>
                                        <p:tgtEl>
                                          <p:spTgt spid="138"/>
                                        </p:tgtEl>
                                        <p:attrNameLst>
                                          <p:attrName>ppt_h</p:attrName>
                                        </p:attrNameLst>
                                      </p:cBhvr>
                                      <p:tavLst>
                                        <p:tav tm="0">
                                          <p:val>
                                            <p:strVal val="4/3*#ppt_h"/>
                                          </p:val>
                                        </p:tav>
                                        <p:tav tm="100000">
                                          <p:val>
                                            <p:strVal val="#ppt_h"/>
                                          </p:val>
                                        </p:tav>
                                      </p:tavLst>
                                    </p:anim>
                                  </p:childTnLst>
                                </p:cTn>
                              </p:par>
                            </p:childTnLst>
                          </p:cTn>
                        </p:par>
                        <p:par>
                          <p:cTn id="69" fill="hold">
                            <p:stCondLst>
                              <p:cond delay="9700"/>
                            </p:stCondLst>
                            <p:childTnLst>
                              <p:par>
                                <p:cTn id="70" presetID="42" presetClass="entr" presetSubtype="0" fill="hold" grpId="0" nodeType="after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1000"/>
                                        <p:tgtEl>
                                          <p:spTgt spid="137"/>
                                        </p:tgtEl>
                                      </p:cBhvr>
                                    </p:animEffect>
                                    <p:anim calcmode="lin" valueType="num">
                                      <p:cBhvr>
                                        <p:cTn id="73" dur="1000" fill="hold"/>
                                        <p:tgtEl>
                                          <p:spTgt spid="137"/>
                                        </p:tgtEl>
                                        <p:attrNameLst>
                                          <p:attrName>ppt_x</p:attrName>
                                        </p:attrNameLst>
                                      </p:cBhvr>
                                      <p:tavLst>
                                        <p:tav tm="0">
                                          <p:val>
                                            <p:strVal val="#ppt_x"/>
                                          </p:val>
                                        </p:tav>
                                        <p:tav tm="100000">
                                          <p:val>
                                            <p:strVal val="#ppt_x"/>
                                          </p:val>
                                        </p:tav>
                                      </p:tavLst>
                                    </p:anim>
                                    <p:anim calcmode="lin" valueType="num">
                                      <p:cBhvr>
                                        <p:cTn id="74" dur="1000" fill="hold"/>
                                        <p:tgtEl>
                                          <p:spTgt spid="137"/>
                                        </p:tgtEl>
                                        <p:attrNameLst>
                                          <p:attrName>ppt_y</p:attrName>
                                        </p:attrNameLst>
                                      </p:cBhvr>
                                      <p:tavLst>
                                        <p:tav tm="0">
                                          <p:val>
                                            <p:strVal val="#ppt_y+.1"/>
                                          </p:val>
                                        </p:tav>
                                        <p:tav tm="100000">
                                          <p:val>
                                            <p:strVal val="#ppt_y"/>
                                          </p:val>
                                        </p:tav>
                                      </p:tavLst>
                                    </p:anim>
                                  </p:childTnLst>
                                </p:cTn>
                              </p:par>
                            </p:childTnLst>
                          </p:cTn>
                        </p:par>
                        <p:par>
                          <p:cTn id="75" fill="hold">
                            <p:stCondLst>
                              <p:cond delay="10700"/>
                            </p:stCondLst>
                            <p:childTnLst>
                              <p:par>
                                <p:cTn id="76" presetID="23" presetClass="entr" presetSubtype="288" fill="hold" nodeType="afterEffect">
                                  <p:stCondLst>
                                    <p:cond delay="0"/>
                                  </p:stCondLst>
                                  <p:childTnLst>
                                    <p:set>
                                      <p:cBhvr>
                                        <p:cTn id="77" dur="1" fill="hold">
                                          <p:stCondLst>
                                            <p:cond delay="0"/>
                                          </p:stCondLst>
                                        </p:cTn>
                                        <p:tgtEl>
                                          <p:spTgt spid="145"/>
                                        </p:tgtEl>
                                        <p:attrNameLst>
                                          <p:attrName>style.visibility</p:attrName>
                                        </p:attrNameLst>
                                      </p:cBhvr>
                                      <p:to>
                                        <p:strVal val="visible"/>
                                      </p:to>
                                    </p:set>
                                    <p:anim calcmode="lin" valueType="num">
                                      <p:cBhvr>
                                        <p:cTn id="78" dur="500" fill="hold"/>
                                        <p:tgtEl>
                                          <p:spTgt spid="145"/>
                                        </p:tgtEl>
                                        <p:attrNameLst>
                                          <p:attrName>ppt_w</p:attrName>
                                        </p:attrNameLst>
                                      </p:cBhvr>
                                      <p:tavLst>
                                        <p:tav tm="0">
                                          <p:val>
                                            <p:strVal val="4/3*#ppt_w"/>
                                          </p:val>
                                        </p:tav>
                                        <p:tav tm="100000">
                                          <p:val>
                                            <p:strVal val="#ppt_w"/>
                                          </p:val>
                                        </p:tav>
                                      </p:tavLst>
                                    </p:anim>
                                    <p:anim calcmode="lin" valueType="num">
                                      <p:cBhvr>
                                        <p:cTn id="79" dur="500" fill="hold"/>
                                        <p:tgtEl>
                                          <p:spTgt spid="145"/>
                                        </p:tgtEl>
                                        <p:attrNameLst>
                                          <p:attrName>ppt_h</p:attrName>
                                        </p:attrNameLst>
                                      </p:cBhvr>
                                      <p:tavLst>
                                        <p:tav tm="0">
                                          <p:val>
                                            <p:strVal val="4/3*#ppt_h"/>
                                          </p:val>
                                        </p:tav>
                                        <p:tav tm="100000">
                                          <p:val>
                                            <p:strVal val="#ppt_h"/>
                                          </p:val>
                                        </p:tav>
                                      </p:tavLst>
                                    </p:anim>
                                  </p:childTnLst>
                                </p:cTn>
                              </p:par>
                            </p:childTnLst>
                          </p:cTn>
                        </p:par>
                        <p:par>
                          <p:cTn id="80" fill="hold">
                            <p:stCondLst>
                              <p:cond delay="11200"/>
                            </p:stCondLst>
                            <p:childTnLst>
                              <p:par>
                                <p:cTn id="81" presetID="42" presetClass="entr" presetSubtype="0" fill="hold" grpId="0" nodeType="after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par>
                          <p:cTn id="86" fill="hold">
                            <p:stCondLst>
                              <p:cond delay="12200"/>
                            </p:stCondLst>
                            <p:childTnLst>
                              <p:par>
                                <p:cTn id="87" presetID="23" presetClass="entr" presetSubtype="288" fill="hold" nodeType="afterEffect">
                                  <p:stCondLst>
                                    <p:cond delay="0"/>
                                  </p:stCondLst>
                                  <p:childTnLst>
                                    <p:set>
                                      <p:cBhvr>
                                        <p:cTn id="88" dur="1" fill="hold">
                                          <p:stCondLst>
                                            <p:cond delay="0"/>
                                          </p:stCondLst>
                                        </p:cTn>
                                        <p:tgtEl>
                                          <p:spTgt spid="152"/>
                                        </p:tgtEl>
                                        <p:attrNameLst>
                                          <p:attrName>style.visibility</p:attrName>
                                        </p:attrNameLst>
                                      </p:cBhvr>
                                      <p:to>
                                        <p:strVal val="visible"/>
                                      </p:to>
                                    </p:set>
                                    <p:anim calcmode="lin" valueType="num">
                                      <p:cBhvr>
                                        <p:cTn id="89" dur="500" fill="hold"/>
                                        <p:tgtEl>
                                          <p:spTgt spid="152"/>
                                        </p:tgtEl>
                                        <p:attrNameLst>
                                          <p:attrName>ppt_w</p:attrName>
                                        </p:attrNameLst>
                                      </p:cBhvr>
                                      <p:tavLst>
                                        <p:tav tm="0">
                                          <p:val>
                                            <p:strVal val="4/3*#ppt_w"/>
                                          </p:val>
                                        </p:tav>
                                        <p:tav tm="100000">
                                          <p:val>
                                            <p:strVal val="#ppt_w"/>
                                          </p:val>
                                        </p:tav>
                                      </p:tavLst>
                                    </p:anim>
                                    <p:anim calcmode="lin" valueType="num">
                                      <p:cBhvr>
                                        <p:cTn id="90" dur="500" fill="hold"/>
                                        <p:tgtEl>
                                          <p:spTgt spid="152"/>
                                        </p:tgtEl>
                                        <p:attrNameLst>
                                          <p:attrName>ppt_h</p:attrName>
                                        </p:attrNameLst>
                                      </p:cBhvr>
                                      <p:tavLst>
                                        <p:tav tm="0">
                                          <p:val>
                                            <p:strVal val="4/3*#ppt_h"/>
                                          </p:val>
                                        </p:tav>
                                        <p:tav tm="100000">
                                          <p:val>
                                            <p:strVal val="#ppt_h"/>
                                          </p:val>
                                        </p:tav>
                                      </p:tavLst>
                                    </p:anim>
                                  </p:childTnLst>
                                </p:cTn>
                              </p:par>
                            </p:childTnLst>
                          </p:cTn>
                        </p:par>
                        <p:par>
                          <p:cTn id="91" fill="hold">
                            <p:stCondLst>
                              <p:cond delay="12700"/>
                            </p:stCondLst>
                            <p:childTnLst>
                              <p:par>
                                <p:cTn id="92" presetID="42" presetClass="entr" presetSubtype="0"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fade">
                                      <p:cBhvr>
                                        <p:cTn id="94" dur="1000"/>
                                        <p:tgtEl>
                                          <p:spTgt spid="151"/>
                                        </p:tgtEl>
                                      </p:cBhvr>
                                    </p:animEffect>
                                    <p:anim calcmode="lin" valueType="num">
                                      <p:cBhvr>
                                        <p:cTn id="95" dur="1000" fill="hold"/>
                                        <p:tgtEl>
                                          <p:spTgt spid="151"/>
                                        </p:tgtEl>
                                        <p:attrNameLst>
                                          <p:attrName>ppt_x</p:attrName>
                                        </p:attrNameLst>
                                      </p:cBhvr>
                                      <p:tavLst>
                                        <p:tav tm="0">
                                          <p:val>
                                            <p:strVal val="#ppt_x"/>
                                          </p:val>
                                        </p:tav>
                                        <p:tav tm="100000">
                                          <p:val>
                                            <p:strVal val="#ppt_x"/>
                                          </p:val>
                                        </p:tav>
                                      </p:tavLst>
                                    </p:anim>
                                    <p:anim calcmode="lin" valueType="num">
                                      <p:cBhvr>
                                        <p:cTn id="96" dur="1000" fill="hold"/>
                                        <p:tgtEl>
                                          <p:spTgt spid="151"/>
                                        </p:tgtEl>
                                        <p:attrNameLst>
                                          <p:attrName>ppt_y</p:attrName>
                                        </p:attrNameLst>
                                      </p:cBhvr>
                                      <p:tavLst>
                                        <p:tav tm="0">
                                          <p:val>
                                            <p:strVal val="#ppt_y+.1"/>
                                          </p:val>
                                        </p:tav>
                                        <p:tav tm="100000">
                                          <p:val>
                                            <p:strVal val="#ppt_y"/>
                                          </p:val>
                                        </p:tav>
                                      </p:tavLst>
                                    </p:anim>
                                  </p:childTnLst>
                                </p:cTn>
                              </p:par>
                            </p:childTnLst>
                          </p:cTn>
                        </p:par>
                        <p:par>
                          <p:cTn id="97" fill="hold">
                            <p:stCondLst>
                              <p:cond delay="13700"/>
                            </p:stCondLst>
                            <p:childTnLst>
                              <p:par>
                                <p:cTn id="98" presetID="14" presetClass="entr" presetSubtype="10" fill="hold" grpId="0" nodeType="afterEffect">
                                  <p:stCondLst>
                                    <p:cond delay="0"/>
                                  </p:stCondLst>
                                  <p:iterate type="lt">
                                    <p:tmPct val="10000"/>
                                  </p:iterate>
                                  <p:childTnLst>
                                    <p:set>
                                      <p:cBhvr>
                                        <p:cTn id="99" dur="1" fill="hold">
                                          <p:stCondLst>
                                            <p:cond delay="0"/>
                                          </p:stCondLst>
                                        </p:cTn>
                                        <p:tgtEl>
                                          <p:spTgt spid="6"/>
                                        </p:tgtEl>
                                        <p:attrNameLst>
                                          <p:attrName>style.visibility</p:attrName>
                                        </p:attrNameLst>
                                      </p:cBhvr>
                                      <p:to>
                                        <p:strVal val="visible"/>
                                      </p:to>
                                    </p:set>
                                    <p:animEffect transition="in" filter="randombar(horizontal)">
                                      <p:cBhvr>
                                        <p:cTn id="100" dur="6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3" grpId="0"/>
      <p:bldP spid="109" grpId="0"/>
      <p:bldP spid="116" grpId="0"/>
      <p:bldP spid="123" grpId="0"/>
      <p:bldP spid="130" grpId="0"/>
      <p:bldP spid="137" grpId="0"/>
      <p:bldP spid="144" grpId="0"/>
      <p:bldP spid="151"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是爱党之源</a:t>
            </a:r>
            <a:endPar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100"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17646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24" name="组合 23"/>
          <p:cNvGrpSpPr/>
          <p:nvPr/>
        </p:nvGrpSpPr>
        <p:grpSpPr>
          <a:xfrm>
            <a:off x="2093520" y="2997746"/>
            <a:ext cx="1879885" cy="1711754"/>
            <a:chOff x="4172571" y="4348847"/>
            <a:chExt cx="1879885" cy="1711754"/>
          </a:xfrm>
        </p:grpSpPr>
        <p:sp>
          <p:nvSpPr>
            <p:cNvPr id="25" name="矩形 24"/>
            <p:cNvSpPr/>
            <p:nvPr/>
          </p:nvSpPr>
          <p:spPr>
            <a:xfrm>
              <a:off x="4172571" y="4348847"/>
              <a:ext cx="1879885" cy="171175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26" name="矩形 25"/>
            <p:cNvSpPr/>
            <p:nvPr/>
          </p:nvSpPr>
          <p:spPr>
            <a:xfrm>
              <a:off x="4309736" y="4543944"/>
              <a:ext cx="1605553" cy="123447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强化</a:t>
              </a:r>
              <a:endParaRPr kumimoji="0" lang="en-US" altLang="zh-CN"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四种意识</a:t>
              </a:r>
            </a:p>
          </p:txBody>
        </p:sp>
      </p:grpSp>
      <p:sp>
        <p:nvSpPr>
          <p:cNvPr id="29" name="矩形 28"/>
          <p:cNvSpPr/>
          <p:nvPr/>
        </p:nvSpPr>
        <p:spPr>
          <a:xfrm>
            <a:off x="5694602" y="2225335"/>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强化政治</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0" name="矩形 29"/>
          <p:cNvSpPr/>
          <p:nvPr/>
        </p:nvSpPr>
        <p:spPr>
          <a:xfrm>
            <a:off x="5694599" y="3171431"/>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大局</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1" name="矩形 30"/>
          <p:cNvSpPr/>
          <p:nvPr/>
        </p:nvSpPr>
        <p:spPr>
          <a:xfrm>
            <a:off x="5694601" y="4126670"/>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核心</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2" name="矩形 31"/>
          <p:cNvSpPr/>
          <p:nvPr/>
        </p:nvSpPr>
        <p:spPr>
          <a:xfrm>
            <a:off x="5694600" y="5081907"/>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看齐</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grpSp>
        <p:nvGrpSpPr>
          <p:cNvPr id="34" name="组合 33"/>
          <p:cNvGrpSpPr/>
          <p:nvPr/>
        </p:nvGrpSpPr>
        <p:grpSpPr>
          <a:xfrm>
            <a:off x="4817359" y="2205658"/>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141760"/>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077866"/>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4" name="组合 43"/>
          <p:cNvGrpSpPr/>
          <p:nvPr/>
        </p:nvGrpSpPr>
        <p:grpSpPr>
          <a:xfrm>
            <a:off x="4817359" y="5095134"/>
            <a:ext cx="719907" cy="720167"/>
            <a:chOff x="3635896" y="3257856"/>
            <a:chExt cx="540000" cy="540000"/>
          </a:xfrm>
          <a:solidFill>
            <a:srgbClr val="C00000"/>
          </a:solidFill>
        </p:grpSpPr>
        <p:sp>
          <p:nvSpPr>
            <p:cNvPr id="45" name="矩形 44"/>
            <p:cNvSpPr/>
            <p:nvPr/>
          </p:nvSpPr>
          <p:spPr>
            <a:xfrm>
              <a:off x="3635896" y="3257856"/>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6" name="TextBox 45"/>
            <p:cNvSpPr txBox="1"/>
            <p:nvPr/>
          </p:nvSpPr>
          <p:spPr>
            <a:xfrm>
              <a:off x="3635896" y="3343233"/>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6344786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14:bounceEnd="33333">
                                          <p:cBhvr additive="base">
                                            <p:cTn id="42" dur="1500" fill="hold"/>
                                            <p:tgtEl>
                                              <p:spTgt spid="32"/>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1500" fill="hold"/>
                                            <p:tgtEl>
                                              <p:spTgt spid="32"/>
                                            </p:tgtEl>
                                            <p:attrNameLst>
                                              <p:attrName>ppt_x</p:attrName>
                                            </p:attrNameLst>
                                          </p:cBhvr>
                                          <p:tavLst>
                                            <p:tav tm="0">
                                              <p:val>
                                                <p:strVal val="1+#ppt_w/2"/>
                                              </p:val>
                                            </p:tav>
                                            <p:tav tm="100000">
                                              <p:val>
                                                <p:strVal val="#ppt_x"/>
                                              </p:val>
                                            </p:tav>
                                          </p:tavLst>
                                        </p:anim>
                                        <p:anim calcmode="lin" valueType="num">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强化政治</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16598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大局意识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“四个全面”战略布局为</a:t>
            </a:r>
            <a:r>
              <a:rPr lang="zh-CN" altLang="en-US" b="1" dirty="0" smtClean="0">
                <a:solidFill>
                  <a:schemeClr val="bg1"/>
                </a:solidFill>
                <a:latin typeface="微软雅黑" panose="020B0503020204020204" pitchFamily="82" charset="2"/>
                <a:ea typeface="微软雅黑" panose="020B0503020204020204" pitchFamily="82" charset="2"/>
              </a:rPr>
              <a:t>总揽</a:t>
            </a:r>
            <a:endParaRPr lang="zh-CN" altLang="en-US" dirty="0">
              <a:solidFill>
                <a:schemeClr val="bg1"/>
              </a:solidFill>
            </a:endParaRP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十三五</a:t>
            </a:r>
            <a:r>
              <a:rPr lang="zh-CN" altLang="en-US" dirty="0" smtClean="0">
                <a:solidFill>
                  <a:schemeClr val="bg1"/>
                </a:solidFill>
                <a:latin typeface="微软雅黑" panose="020B0503020204020204" pitchFamily="82" charset="2"/>
                <a:ea typeface="微软雅黑" panose="020B0503020204020204" pitchFamily="82" charset="2"/>
              </a:rPr>
              <a:t>规划为</a:t>
            </a:r>
            <a:r>
              <a:rPr lang="zh-CN" altLang="en-US" b="1" dirty="0" smtClean="0">
                <a:solidFill>
                  <a:schemeClr val="bg1"/>
                </a:solidFill>
                <a:latin typeface="微软雅黑" panose="020B0503020204020204" pitchFamily="82" charset="2"/>
                <a:ea typeface="微软雅黑" panose="020B0503020204020204" pitchFamily="82" charset="2"/>
              </a:rPr>
              <a:t>主线</a:t>
            </a:r>
            <a:endParaRPr lang="zh-CN" altLang="en-US" dirty="0">
              <a:solidFill>
                <a:schemeClr val="bg1"/>
              </a:solidFill>
            </a:endParaRP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实现中国</a:t>
            </a:r>
            <a:r>
              <a:rPr lang="zh-CN" altLang="en-US" dirty="0" smtClean="0">
                <a:solidFill>
                  <a:schemeClr val="bg1"/>
                </a:solidFill>
                <a:latin typeface="微软雅黑" panose="020B0503020204020204" pitchFamily="82" charset="2"/>
                <a:ea typeface="微软雅黑" panose="020B0503020204020204" pitchFamily="82" charset="2"/>
              </a:rPr>
              <a:t>梦为</a:t>
            </a:r>
            <a:r>
              <a:rPr lang="zh-CN" altLang="en-US" dirty="0">
                <a:solidFill>
                  <a:schemeClr val="bg1"/>
                </a:solidFill>
                <a:latin typeface="微软雅黑" panose="020B0503020204020204" pitchFamily="82" charset="2"/>
                <a:ea typeface="微软雅黑" panose="020B0503020204020204" pitchFamily="82" charset="2"/>
              </a:rPr>
              <a:t>奋斗</a:t>
            </a:r>
            <a:r>
              <a:rPr lang="zh-CN" altLang="en-US" b="1" dirty="0" smtClean="0">
                <a:solidFill>
                  <a:schemeClr val="bg1"/>
                </a:solidFill>
                <a:latin typeface="微软雅黑" panose="020B0503020204020204" pitchFamily="82" charset="2"/>
                <a:ea typeface="微软雅黑" panose="020B0503020204020204" pitchFamily="82" charset="2"/>
              </a:rPr>
              <a:t>目标</a:t>
            </a:r>
            <a:endParaRPr lang="zh-CN" altLang="en-US" dirty="0">
              <a:solidFill>
                <a:schemeClr val="bg1"/>
              </a:solidFill>
            </a:endParaRP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各级党委的决定部署为</a:t>
            </a:r>
            <a:r>
              <a:rPr lang="zh-CN" altLang="en-US" b="1" dirty="0" smtClean="0">
                <a:solidFill>
                  <a:schemeClr val="bg1"/>
                </a:solidFill>
                <a:latin typeface="微软雅黑" panose="020B0503020204020204" pitchFamily="82" charset="2"/>
                <a:ea typeface="微软雅黑" panose="020B0503020204020204" pitchFamily="82" charset="2"/>
              </a:rPr>
              <a:t>推手</a:t>
            </a:r>
            <a:endParaRPr lang="zh-CN" altLang="en-US" dirty="0">
              <a:solidFill>
                <a:schemeClr val="bg1"/>
              </a:solidFill>
            </a:endParaRP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0243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2"/>
</p:tagLst>
</file>

<file path=ppt/theme/theme1.xml><?xml version="1.0" encoding="utf-8"?>
<a:theme xmlns:a="http://schemas.openxmlformats.org/drawingml/2006/main" name="Office 主题">
  <a:themeElements>
    <a:clrScheme name="自定义 37">
      <a:dk1>
        <a:srgbClr val="000000"/>
      </a:dk1>
      <a:lt1>
        <a:srgbClr val="FFFFFF"/>
      </a:lt1>
      <a:dk2>
        <a:srgbClr val="000000"/>
      </a:dk2>
      <a:lt2>
        <a:srgbClr val="FFFFFF"/>
      </a:lt2>
      <a:accent1>
        <a:srgbClr val="C00000"/>
      </a:accent1>
      <a:accent2>
        <a:srgbClr val="FFBE00"/>
      </a:accent2>
      <a:accent3>
        <a:srgbClr val="C00000"/>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8831</TotalTime>
  <Words>3145</Words>
  <Application>Microsoft Office PowerPoint</Application>
  <PresentationFormat>自定义</PresentationFormat>
  <Paragraphs>314</Paragraphs>
  <Slides>39</Slides>
  <Notes>39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等线</vt:lpstr>
      <vt:lpstr>华文行楷</vt:lpstr>
      <vt:lpstr>明兰_UI_TC</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践行四讲四有做合格党员精品PPT模板</dc:title>
  <dc:creator>abc</dc:creator>
  <cp:lastModifiedBy>深度技术论坛</cp:lastModifiedBy>
  <cp:revision>613</cp:revision>
  <dcterms:created xsi:type="dcterms:W3CDTF">2016-02-23T04:18:33Z</dcterms:created>
  <dcterms:modified xsi:type="dcterms:W3CDTF">2017-06-06T09:42:24Z</dcterms:modified>
</cp:coreProperties>
</file>