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9" r:id="rId2"/>
    <p:sldId id="260" r:id="rId3"/>
    <p:sldId id="261" r:id="rId4"/>
    <p:sldId id="266" r:id="rId5"/>
    <p:sldId id="262" r:id="rId6"/>
    <p:sldId id="263" r:id="rId7"/>
    <p:sldId id="264" r:id="rId8"/>
    <p:sldId id="265" r:id="rId9"/>
    <p:sldId id="267" r:id="rId10"/>
    <p:sldId id="268" r:id="rId11"/>
    <p:sldId id="269" r:id="rId12"/>
    <p:sldId id="270" r:id="rId13"/>
    <p:sldId id="271" r:id="rId14"/>
    <p:sldId id="272" r:id="rId15"/>
    <p:sldId id="273" r:id="rId16"/>
    <p:sldId id="274" r:id="rId17"/>
    <p:sldId id="275" r:id="rId18"/>
    <p:sldId id="283" r:id="rId19"/>
    <p:sldId id="277" r:id="rId20"/>
    <p:sldId id="278" r:id="rId21"/>
    <p:sldId id="280" r:id="rId22"/>
    <p:sldId id="279" r:id="rId23"/>
    <p:sldId id="281" r:id="rId24"/>
    <p:sldId id="282" r:id="rId2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7020C"/>
    <a:srgbClr val="F3D016"/>
    <a:srgbClr val="FF9409"/>
    <a:srgbClr val="C91324"/>
    <a:srgbClr val="162F81"/>
    <a:srgbClr val="8A3E7E"/>
    <a:srgbClr val="4268A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47" autoAdjust="0"/>
    <p:restoredTop sz="94660"/>
  </p:normalViewPr>
  <p:slideViewPr>
    <p:cSldViewPr snapToGrid="0">
      <p:cViewPr varScale="1">
        <p:scale>
          <a:sx n="72" d="100"/>
          <a:sy n="72" d="100"/>
        </p:scale>
        <p:origin x="660"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1_标题幻灯片">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2D3BFCDB-6956-4D80-B8BC-6D204D2CAB6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30" y="0"/>
            <a:ext cx="12191140" cy="6858000"/>
          </a:xfrm>
          <a:prstGeom prst="rect">
            <a:avLst/>
          </a:prstGeom>
        </p:spPr>
      </p:pic>
    </p:spTree>
    <p:extLst>
      <p:ext uri="{BB962C8B-B14F-4D97-AF65-F5344CB8AC3E}">
        <p14:creationId xmlns:p14="http://schemas.microsoft.com/office/powerpoint/2010/main" val="3268490163"/>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1FBCD30C-DA05-4AEB-B347-A7B049712477}"/>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r="11086"/>
          <a:stretch/>
        </p:blipFill>
        <p:spPr>
          <a:xfrm>
            <a:off x="-1" y="0"/>
            <a:ext cx="12192001" cy="68580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2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4142627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文本框 6"/>
          <p:cNvSpPr txBox="1"/>
          <p:nvPr userDrawn="1"/>
        </p:nvSpPr>
        <p:spPr>
          <a:xfrm>
            <a:off x="4318000" y="2971799"/>
            <a:ext cx="3556000" cy="230704"/>
          </a:xfrm>
          <a:prstGeom prst="rect">
            <a:avLst/>
          </a:prstGeom>
          <a:noFill/>
        </p:spPr>
        <p:txBody>
          <a:bodyPr wrap="square" rtlCol="0">
            <a:spAutoFit/>
          </a:bodyPr>
          <a:lstStyle/>
          <a:p>
            <a:r>
              <a:rPr lang="zh-CN" altLang="en-US" sz="300" dirty="0">
                <a:solidFill>
                  <a:schemeClr val="bg1"/>
                </a:solidFill>
                <a:latin typeface="微软雅黑" panose="020B0503020204020204" pitchFamily="34" charset="-122"/>
                <a:ea typeface="微软雅黑" panose="020B0503020204020204" pitchFamily="34" charset="-122"/>
                <a:sym typeface="+mn-ea"/>
              </a:rPr>
              <a:t>感谢您下载包图网平台上提供的</a:t>
            </a:r>
            <a:r>
              <a:rPr lang="en-US" altLang="zh-CN" sz="300" dirty="0">
                <a:solidFill>
                  <a:schemeClr val="bg1"/>
                </a:solidFill>
                <a:latin typeface="微软雅黑" panose="020B0503020204020204" pitchFamily="34" charset="-122"/>
                <a:ea typeface="微软雅黑" panose="020B0503020204020204" pitchFamily="34" charset="-122"/>
                <a:sym typeface="+mn-ea"/>
              </a:rPr>
              <a:t>PPT</a:t>
            </a:r>
            <a:r>
              <a:rPr lang="zh-CN" altLang="en-US" sz="300" dirty="0">
                <a:solidFill>
                  <a:schemeClr val="bg1"/>
                </a:solid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p>
          <a:p>
            <a:r>
              <a:rPr lang="en-US" altLang="zh-CN" sz="599" dirty="0">
                <a:solidFill>
                  <a:schemeClr val="bg1"/>
                </a:solidFill>
                <a:latin typeface="微软雅黑" panose="020B0503020204020204" pitchFamily="34" charset="-122"/>
                <a:ea typeface="微软雅黑" panose="020B0503020204020204" pitchFamily="34" charset="-122"/>
                <a:sym typeface="+mn-ea"/>
              </a:rPr>
              <a:t>ibaotu.com</a:t>
            </a:r>
          </a:p>
        </p:txBody>
      </p:sp>
    </p:spTree>
  </p:cSld>
  <p:clrMap bg1="lt1" tx1="dk1" bg2="lt2" tx2="dk2" accent1="accent1" accent2="accent2" accent3="accent3" accent4="accent4" accent5="accent5" accent6="accent6" hlink="hlink" folHlink="folHlink"/>
  <p:sldLayoutIdLst>
    <p:sldLayoutId id="2147483650" r:id="rId1"/>
    <p:sldLayoutId id="2147483649" r:id="rId2"/>
    <p:sldLayoutId id="2147483651" r:id="rId3"/>
  </p:sldLayoutIdLst>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xStyles>
    <p:titleStyle>
      <a:lvl1pPr algn="l" defTabSz="914380" rtl="0" eaLnBrk="1" latinLnBrk="0" hangingPunct="1">
        <a:lnSpc>
          <a:spcPct val="90000"/>
        </a:lnSpc>
        <a:spcBef>
          <a:spcPct val="0"/>
        </a:spcBef>
        <a:buNone/>
        <a:defRPr sz="4401" kern="1200">
          <a:solidFill>
            <a:schemeClr val="tx1"/>
          </a:solidFill>
          <a:latin typeface="+mj-lt"/>
          <a:ea typeface="+mj-ea"/>
          <a:cs typeface="+mj-cs"/>
        </a:defRPr>
      </a:lvl1pPr>
    </p:titleStyle>
    <p:bodyStyle>
      <a:lvl1pPr marL="228595" indent="-228595" algn="l" defTabSz="914380" rtl="0" eaLnBrk="1" latinLnBrk="0" hangingPunct="1">
        <a:lnSpc>
          <a:spcPct val="90000"/>
        </a:lnSpc>
        <a:spcBef>
          <a:spcPts val="999"/>
        </a:spcBef>
        <a:buFont typeface="Arial" panose="020B0604020202020204" pitchFamily="34" charset="0"/>
        <a:buChar char="•"/>
        <a:defRPr sz="2800" kern="1200">
          <a:solidFill>
            <a:schemeClr val="tx1"/>
          </a:solidFill>
          <a:latin typeface="+mn-lt"/>
          <a:ea typeface="+mn-ea"/>
          <a:cs typeface="+mn-cs"/>
        </a:defRPr>
      </a:lvl1pPr>
      <a:lvl2pPr marL="685785" indent="-228595" algn="l" defTabSz="91438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4" indent="-228595" algn="l" defTabSz="91438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4" indent="-228595" algn="l" defTabSz="91438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56" indent="-228595" algn="l" defTabSz="91438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44" indent="-228595" algn="l" defTabSz="91438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34" indent="-228595" algn="l" defTabSz="91438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25" indent="-228595" algn="l" defTabSz="91438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15" indent="-228595" algn="l" defTabSz="91438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80" rtl="0" eaLnBrk="1" latinLnBrk="0" hangingPunct="1">
        <a:defRPr sz="1800" kern="1200">
          <a:solidFill>
            <a:schemeClr val="tx1"/>
          </a:solidFill>
          <a:latin typeface="+mn-lt"/>
          <a:ea typeface="+mn-ea"/>
          <a:cs typeface="+mn-cs"/>
        </a:defRPr>
      </a:lvl1pPr>
      <a:lvl2pPr marL="457190" algn="l" defTabSz="914380" rtl="0" eaLnBrk="1" latinLnBrk="0" hangingPunct="1">
        <a:defRPr sz="1800" kern="1200">
          <a:solidFill>
            <a:schemeClr val="tx1"/>
          </a:solidFill>
          <a:latin typeface="+mn-lt"/>
          <a:ea typeface="+mn-ea"/>
          <a:cs typeface="+mn-cs"/>
        </a:defRPr>
      </a:lvl2pPr>
      <a:lvl3pPr marL="914380" algn="l" defTabSz="914380" rtl="0" eaLnBrk="1" latinLnBrk="0" hangingPunct="1">
        <a:defRPr sz="1800" kern="1200">
          <a:solidFill>
            <a:schemeClr val="tx1"/>
          </a:solidFill>
          <a:latin typeface="+mn-lt"/>
          <a:ea typeface="+mn-ea"/>
          <a:cs typeface="+mn-cs"/>
        </a:defRPr>
      </a:lvl3pPr>
      <a:lvl4pPr marL="1371570" algn="l" defTabSz="914380" rtl="0" eaLnBrk="1" latinLnBrk="0" hangingPunct="1">
        <a:defRPr sz="1800" kern="1200">
          <a:solidFill>
            <a:schemeClr val="tx1"/>
          </a:solidFill>
          <a:latin typeface="+mn-lt"/>
          <a:ea typeface="+mn-ea"/>
          <a:cs typeface="+mn-cs"/>
        </a:defRPr>
      </a:lvl4pPr>
      <a:lvl5pPr marL="1828759" algn="l" defTabSz="914380" rtl="0" eaLnBrk="1" latinLnBrk="0" hangingPunct="1">
        <a:defRPr sz="1800" kern="1200">
          <a:solidFill>
            <a:schemeClr val="tx1"/>
          </a:solidFill>
          <a:latin typeface="+mn-lt"/>
          <a:ea typeface="+mn-ea"/>
          <a:cs typeface="+mn-cs"/>
        </a:defRPr>
      </a:lvl5pPr>
      <a:lvl6pPr marL="2285949" algn="l" defTabSz="914380" rtl="0" eaLnBrk="1" latinLnBrk="0" hangingPunct="1">
        <a:defRPr sz="1800" kern="1200">
          <a:solidFill>
            <a:schemeClr val="tx1"/>
          </a:solidFill>
          <a:latin typeface="+mn-lt"/>
          <a:ea typeface="+mn-ea"/>
          <a:cs typeface="+mn-cs"/>
        </a:defRPr>
      </a:lvl6pPr>
      <a:lvl7pPr marL="2743139" algn="l" defTabSz="914380" rtl="0" eaLnBrk="1" latinLnBrk="0" hangingPunct="1">
        <a:defRPr sz="1800" kern="1200">
          <a:solidFill>
            <a:schemeClr val="tx1"/>
          </a:solidFill>
          <a:latin typeface="+mn-lt"/>
          <a:ea typeface="+mn-ea"/>
          <a:cs typeface="+mn-cs"/>
        </a:defRPr>
      </a:lvl7pPr>
      <a:lvl8pPr marL="3200330" algn="l" defTabSz="914380" rtl="0" eaLnBrk="1" latinLnBrk="0" hangingPunct="1">
        <a:defRPr sz="1800" kern="1200">
          <a:solidFill>
            <a:schemeClr val="tx1"/>
          </a:solidFill>
          <a:latin typeface="+mn-lt"/>
          <a:ea typeface="+mn-ea"/>
          <a:cs typeface="+mn-cs"/>
        </a:defRPr>
      </a:lvl8pPr>
      <a:lvl9pPr marL="3657518" algn="l" defTabSz="91438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5B639224-46BA-490D-9865-6AD2783C732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852257" y="952377"/>
            <a:ext cx="8766495" cy="2952781"/>
          </a:xfrm>
          <a:prstGeom prst="rect">
            <a:avLst/>
          </a:prstGeom>
        </p:spPr>
      </p:pic>
      <p:sp>
        <p:nvSpPr>
          <p:cNvPr id="9" name="文本框 8">
            <a:extLst>
              <a:ext uri="{FF2B5EF4-FFF2-40B4-BE49-F238E27FC236}">
                <a16:creationId xmlns:a16="http://schemas.microsoft.com/office/drawing/2014/main" id="{E5F86422-8186-4F34-8F4E-AF601AE62207}"/>
              </a:ext>
            </a:extLst>
          </p:cNvPr>
          <p:cNvSpPr txBox="1"/>
          <p:nvPr/>
        </p:nvSpPr>
        <p:spPr>
          <a:xfrm>
            <a:off x="3707934" y="3682767"/>
            <a:ext cx="7348756" cy="523220"/>
          </a:xfrm>
          <a:prstGeom prst="rect">
            <a:avLst/>
          </a:prstGeom>
          <a:noFill/>
        </p:spPr>
        <p:txBody>
          <a:bodyPr wrap="square" rtlCol="0">
            <a:spAutoFit/>
          </a:bodyPr>
          <a:lstStyle/>
          <a:p>
            <a:pPr algn="ctr"/>
            <a:r>
              <a:rPr lang="zh-CN" altLang="en-US" sz="2800" b="1" dirty="0">
                <a:ln w="6600">
                  <a:solidFill>
                    <a:schemeClr val="accent2"/>
                  </a:solidFill>
                  <a:prstDash val="solid"/>
                </a:ln>
                <a:solidFill>
                  <a:srgbClr val="FFFFFF"/>
                </a:solidFill>
                <a:effectLst>
                  <a:outerShdw dist="38100" dir="2700000" algn="tl" rotWithShape="0">
                    <a:srgbClr val="C00000"/>
                  </a:outerShdw>
                </a:effectLst>
              </a:rPr>
              <a:t>贯彻落实</a:t>
            </a:r>
            <a:r>
              <a:rPr lang="en-US" altLang="zh-CN" sz="2800" b="1" dirty="0">
                <a:ln w="6600">
                  <a:solidFill>
                    <a:schemeClr val="accent2"/>
                  </a:solidFill>
                  <a:prstDash val="solid"/>
                </a:ln>
                <a:solidFill>
                  <a:srgbClr val="FFFFFF"/>
                </a:solidFill>
                <a:effectLst>
                  <a:outerShdw dist="38100" dir="2700000" algn="tl" rotWithShape="0">
                    <a:srgbClr val="C00000"/>
                  </a:outerShdw>
                </a:effectLst>
              </a:rPr>
              <a:t>2018</a:t>
            </a:r>
            <a:r>
              <a:rPr lang="zh-CN" altLang="en-US" sz="2800" b="1" dirty="0">
                <a:ln w="6600">
                  <a:solidFill>
                    <a:schemeClr val="accent2"/>
                  </a:solidFill>
                  <a:prstDash val="solid"/>
                </a:ln>
                <a:solidFill>
                  <a:srgbClr val="FFFFFF"/>
                </a:solidFill>
                <a:effectLst>
                  <a:outerShdw dist="38100" dir="2700000" algn="tl" rotWithShape="0">
                    <a:srgbClr val="C00000"/>
                  </a:outerShdw>
                </a:effectLst>
              </a:rPr>
              <a:t>年全国两会精神</a:t>
            </a:r>
          </a:p>
        </p:txBody>
      </p:sp>
      <p:sp>
        <p:nvSpPr>
          <p:cNvPr id="10" name="文本框 9">
            <a:extLst>
              <a:ext uri="{FF2B5EF4-FFF2-40B4-BE49-F238E27FC236}">
                <a16:creationId xmlns:a16="http://schemas.microsoft.com/office/drawing/2014/main" id="{8DEDD6F7-309B-464B-9F4D-2D8D2572DA7C}"/>
              </a:ext>
            </a:extLst>
          </p:cNvPr>
          <p:cNvSpPr txBox="1"/>
          <p:nvPr/>
        </p:nvSpPr>
        <p:spPr>
          <a:xfrm>
            <a:off x="3466051" y="4506334"/>
            <a:ext cx="7348756" cy="461665"/>
          </a:xfrm>
          <a:prstGeom prst="rect">
            <a:avLst/>
          </a:prstGeom>
          <a:noFill/>
        </p:spPr>
        <p:txBody>
          <a:bodyPr wrap="square" rtlCol="0">
            <a:spAutoFit/>
          </a:bodyPr>
          <a:lstStyle/>
          <a:p>
            <a:pPr algn="ctr"/>
            <a:r>
              <a:rPr lang="zh-CN" altLang="en-US" sz="1200" dirty="0">
                <a:ln w="0"/>
                <a:solidFill>
                  <a:srgbClr val="C7020C"/>
                </a:solidFill>
                <a:effectLst>
                  <a:outerShdw blurRad="38100" dist="19050" dir="2700000" algn="tl" rotWithShape="0">
                    <a:schemeClr val="dk1">
                      <a:alpha val="40000"/>
                    </a:schemeClr>
                  </a:outerShdw>
                </a:effectLst>
              </a:rPr>
              <a:t>喜迎十九届二中全会的召开，能够不忘初心，牢记历史使命，与时俱进</a:t>
            </a:r>
          </a:p>
          <a:p>
            <a:pPr algn="ctr"/>
            <a:r>
              <a:rPr lang="zh-CN" altLang="en-US" sz="1200" dirty="0">
                <a:ln w="0"/>
                <a:solidFill>
                  <a:srgbClr val="C7020C"/>
                </a:solidFill>
                <a:effectLst>
                  <a:outerShdw blurRad="38100" dist="19050" dir="2700000" algn="tl" rotWithShape="0">
                    <a:schemeClr val="dk1">
                      <a:alpha val="40000"/>
                    </a:schemeClr>
                  </a:outerShdw>
                </a:effectLst>
              </a:rPr>
              <a:t>的发展，更加明确的指导方针，为实现中国的伟大梦想更进一步。衷心祝愿十九届二中全会的顺利召开</a:t>
            </a:r>
          </a:p>
        </p:txBody>
      </p:sp>
      <p:pic>
        <p:nvPicPr>
          <p:cNvPr id="12" name="图片 11">
            <a:extLst>
              <a:ext uri="{FF2B5EF4-FFF2-40B4-BE49-F238E27FC236}">
                <a16:creationId xmlns:a16="http://schemas.microsoft.com/office/drawing/2014/main" id="{5D8186B7-DC7F-44BE-AF16-5A6D8B8A09B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322040" y="4088014"/>
            <a:ext cx="8120543" cy="418320"/>
          </a:xfrm>
          <a:prstGeom prst="rect">
            <a:avLst/>
          </a:prstGeom>
        </p:spPr>
      </p:pic>
      <p:pic>
        <p:nvPicPr>
          <p:cNvPr id="6" name="中央乐团合唱队 - 国际歌">
            <a:hlinkClick r:id="" action="ppaction://media"/>
            <a:extLst>
              <a:ext uri="{FF2B5EF4-FFF2-40B4-BE49-F238E27FC236}">
                <a16:creationId xmlns:a16="http://schemas.microsoft.com/office/drawing/2014/main" id="{58100C77-22E3-4388-9182-592F8134C22D}"/>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727832" y="544255"/>
            <a:ext cx="609600" cy="609600"/>
          </a:xfrm>
          <a:prstGeom prst="rect">
            <a:avLst/>
          </a:prstGeom>
        </p:spPr>
      </p:pic>
    </p:spTree>
    <p:extLst>
      <p:ext uri="{BB962C8B-B14F-4D97-AF65-F5344CB8AC3E}">
        <p14:creationId xmlns:p14="http://schemas.microsoft.com/office/powerpoint/2010/main" val="206895493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arn(inVertical)">
                                      <p:cBhvr>
                                        <p:cTn id="17" dur="500"/>
                                        <p:tgtEl>
                                          <p:spTgt spid="9"/>
                                        </p:tgtEl>
                                      </p:cBhvr>
                                    </p:animEffect>
                                  </p:childTnLst>
                                </p:cTn>
                              </p:par>
                              <p:par>
                                <p:cTn id="18" presetID="16" presetClass="entr" presetSubtype="21" fill="hold" nodeType="with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barn(inVertical)">
                                      <p:cBhvr>
                                        <p:cTn id="20" dur="500"/>
                                        <p:tgtEl>
                                          <p:spTgt spid="12"/>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7" repeatCount="indefinite" fill="hold" display="0">
                  <p:stCondLst>
                    <p:cond delay="indefinite"/>
                  </p:stCondLst>
                  <p:endCondLst>
                    <p:cond evt="onStopAudio" delay="0">
                      <p:tgtEl>
                        <p:sldTgt/>
                      </p:tgtEl>
                    </p:cond>
                  </p:endCondLst>
                </p:cTn>
                <p:tgtEl>
                  <p:spTgt spid="6"/>
                </p:tgtEl>
              </p:cMediaNode>
            </p:audio>
          </p:childTnLst>
        </p:cTn>
      </p:par>
    </p:tnLst>
    <p:bldLst>
      <p:bldP spid="9" grpId="0"/>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BEBA8EAE-BF5A-486C-A8C5-ECC9F3942E4B}">
                <a14:imgProps xmlns:a14="http://schemas.microsoft.com/office/drawing/2010/main">
                  <a14:imgLayer r:embed="rId3">
                    <a14:imgEffect>
                      <a14:backgroundRemoval t="3970" b="97270" l="10000" r="90000">
                        <a14:foregroundMark x1="39836" y1="33002" x2="39344" y2="31762"/>
                      </a14:backgroundRemoval>
                    </a14:imgEffect>
                  </a14:imgLayer>
                </a14:imgProps>
              </a:ext>
              <a:ext uri="{28A0092B-C50C-407E-A947-70E740481C1C}">
                <a14:useLocalDpi xmlns:a14="http://schemas.microsoft.com/office/drawing/2010/main" val="0"/>
              </a:ext>
            </a:extLst>
          </a:blip>
          <a:stretch>
            <a:fillRect/>
          </a:stretch>
        </p:blipFill>
        <p:spPr>
          <a:xfrm>
            <a:off x="10740390" y="160421"/>
            <a:ext cx="1451610" cy="959485"/>
          </a:xfrm>
          <a:prstGeom prst="rect">
            <a:avLst/>
          </a:prstGeom>
        </p:spPr>
      </p:pic>
      <p:sp>
        <p:nvSpPr>
          <p:cNvPr id="3" name="文本框 32"/>
          <p:cNvSpPr txBox="1"/>
          <p:nvPr/>
        </p:nvSpPr>
        <p:spPr>
          <a:xfrm>
            <a:off x="5662863" y="379178"/>
            <a:ext cx="5259070" cy="523220"/>
          </a:xfrm>
          <a:prstGeom prst="rect">
            <a:avLst/>
          </a:prstGeom>
          <a:noFill/>
        </p:spPr>
        <p:txBody>
          <a:bodyPr wrap="square" rtlCol="0">
            <a:spAutoFit/>
          </a:bodyPr>
          <a:lstStyle/>
          <a:p>
            <a:pPr algn="r" defTabSz="914377">
              <a:defRPr/>
            </a:pPr>
            <a:r>
              <a:rPr lang="zh-CN" altLang="en-US" sz="2800" b="1" kern="0" dirty="0">
                <a:solidFill>
                  <a:srgbClr val="C7020C"/>
                </a:solidFill>
                <a:latin typeface="微软雅黑" pitchFamily="34" charset="-122"/>
                <a:ea typeface="微软雅黑" pitchFamily="34" charset="-122"/>
              </a:rPr>
              <a:t>五年工作的回顾</a:t>
            </a:r>
          </a:p>
        </p:txBody>
      </p:sp>
      <p:grpSp>
        <p:nvGrpSpPr>
          <p:cNvPr id="4" name="组 3"/>
          <p:cNvGrpSpPr/>
          <p:nvPr/>
        </p:nvGrpSpPr>
        <p:grpSpPr>
          <a:xfrm>
            <a:off x="-192422" y="235133"/>
            <a:ext cx="4186263" cy="667265"/>
            <a:chOff x="593641" y="4046189"/>
            <a:chExt cx="4186263" cy="667265"/>
          </a:xfrm>
        </p:grpSpPr>
        <p:sp>
          <p:nvSpPr>
            <p:cNvPr id="5" name="TextBox 20">
              <a:extLst>
                <a:ext uri="{FF2B5EF4-FFF2-40B4-BE49-F238E27FC236}">
                  <a16:creationId xmlns:a16="http://schemas.microsoft.com/office/drawing/2014/main" id="{F5C0829D-0943-475C-BD27-A03D488DA8C6}"/>
                </a:ext>
              </a:extLst>
            </p:cNvPr>
            <p:cNvSpPr txBox="1"/>
            <p:nvPr/>
          </p:nvSpPr>
          <p:spPr>
            <a:xfrm>
              <a:off x="593641" y="4046189"/>
              <a:ext cx="4186263" cy="461665"/>
            </a:xfrm>
            <a:prstGeom prst="rect">
              <a:avLst/>
            </a:prstGeom>
            <a:noFill/>
            <a:effectLst/>
          </p:spPr>
          <p:txBody>
            <a:bodyPr wrap="square" rtlCol="0">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F3D016"/>
                  </a:solidFill>
                  <a:effectLst/>
                  <a:uLnTx/>
                  <a:uFillTx/>
                  <a:latin typeface="微软雅黑" panose="020B0503020204020204" pitchFamily="34" charset="-122"/>
                  <a:ea typeface="微软雅黑" panose="020B0503020204020204" pitchFamily="34" charset="-122"/>
                  <a:cs typeface="+mn-cs"/>
                </a:rPr>
                <a:t>中国共产党</a:t>
              </a:r>
              <a:endParaRPr kumimoji="0" lang="en-US" altLang="zh-CN" sz="2400" b="1" i="0" u="none" strike="noStrike" kern="1200" cap="none" spc="0" normalizeH="0" baseline="0" noProof="0" dirty="0">
                <a:ln>
                  <a:noFill/>
                </a:ln>
                <a:solidFill>
                  <a:srgbClr val="F3D016"/>
                </a:solidFill>
                <a:effectLst/>
                <a:uLnTx/>
                <a:uFillTx/>
                <a:latin typeface="微软雅黑" panose="020B0503020204020204" pitchFamily="34" charset="-122"/>
                <a:ea typeface="微软雅黑" panose="020B0503020204020204" pitchFamily="34" charset="-122"/>
                <a:cs typeface="+mn-cs"/>
              </a:endParaRPr>
            </a:p>
          </p:txBody>
        </p:sp>
        <p:sp>
          <p:nvSpPr>
            <p:cNvPr id="6" name="TextBox 19">
              <a:extLst>
                <a:ext uri="{FF2B5EF4-FFF2-40B4-BE49-F238E27FC236}">
                  <a16:creationId xmlns:a16="http://schemas.microsoft.com/office/drawing/2014/main" id="{AD6F1C92-46EA-46C7-9886-F8ACE63514CF}"/>
                </a:ext>
              </a:extLst>
            </p:cNvPr>
            <p:cNvSpPr txBox="1"/>
            <p:nvPr/>
          </p:nvSpPr>
          <p:spPr>
            <a:xfrm>
              <a:off x="1742748" y="4467233"/>
              <a:ext cx="1887055" cy="246221"/>
            </a:xfrm>
            <a:prstGeom prst="rect">
              <a:avLst/>
            </a:prstGeom>
            <a:noFill/>
            <a:effectLst/>
          </p:spPr>
          <p:txBody>
            <a:bodyPr wrap="none" rtlCol="0">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altLang="zh-CN" sz="1000" b="1" i="0" u="none" strike="noStrike" kern="1200" cap="none" spc="0" normalizeH="0" baseline="0" noProof="0" dirty="0">
                  <a:ln>
                    <a:noFill/>
                  </a:ln>
                  <a:solidFill>
                    <a:srgbClr val="F3D016"/>
                  </a:solidFill>
                  <a:effectLst/>
                  <a:uLnTx/>
                  <a:uFillTx/>
                  <a:latin typeface="微软雅黑" panose="020B0503020204020204" pitchFamily="34" charset="-122"/>
                  <a:ea typeface="微软雅黑" panose="020B0503020204020204" pitchFamily="34" charset="-122"/>
                  <a:cs typeface="+mn-cs"/>
                </a:rPr>
                <a:t>Communist Party of China</a:t>
              </a:r>
              <a:endParaRPr kumimoji="0" lang="zh-CN" altLang="en-US" sz="1000" b="1" i="0" u="none" strike="noStrike" kern="1200" cap="none" spc="0" normalizeH="0" baseline="0" noProof="0" dirty="0">
                <a:ln>
                  <a:noFill/>
                </a:ln>
                <a:solidFill>
                  <a:srgbClr val="F3D016"/>
                </a:solidFill>
                <a:effectLst/>
                <a:uLnTx/>
                <a:uFillTx/>
                <a:latin typeface="微软雅黑" panose="020B0503020204020204" pitchFamily="34" charset="-122"/>
                <a:ea typeface="微软雅黑" panose="020B0503020204020204" pitchFamily="34" charset="-122"/>
                <a:cs typeface="+mn-cs"/>
              </a:endParaRPr>
            </a:p>
          </p:txBody>
        </p:sp>
      </p:grpSp>
      <p:sp>
        <p:nvSpPr>
          <p:cNvPr id="11" name="文本框 10">
            <a:extLst>
              <a:ext uri="{FF2B5EF4-FFF2-40B4-BE49-F238E27FC236}">
                <a16:creationId xmlns:a16="http://schemas.microsoft.com/office/drawing/2014/main" id="{0650E000-E1C1-4591-ABF0-13943F3B456A}"/>
              </a:ext>
            </a:extLst>
          </p:cNvPr>
          <p:cNvSpPr txBox="1"/>
          <p:nvPr/>
        </p:nvSpPr>
        <p:spPr>
          <a:xfrm>
            <a:off x="0" y="1540950"/>
            <a:ext cx="12192000" cy="707886"/>
          </a:xfrm>
          <a:prstGeom prst="rect">
            <a:avLst/>
          </a:prstGeom>
          <a:noFill/>
        </p:spPr>
        <p:txBody>
          <a:bodyPr wrap="square" rtlCol="0">
            <a:spAutoFit/>
          </a:bodyPr>
          <a:lstStyle/>
          <a:p>
            <a:pPr algn="ctr" defTabSz="914377"/>
            <a:r>
              <a:rPr lang="zh-CN" altLang="en-US" sz="4000" b="1" dirty="0">
                <a:solidFill>
                  <a:srgbClr val="C7000B"/>
                </a:solidFill>
                <a:latin typeface="微软雅黑" panose="020B0503020204020204" pitchFamily="34" charset="-122"/>
                <a:ea typeface="微软雅黑" panose="020B0503020204020204" pitchFamily="34" charset="-122"/>
              </a:rPr>
              <a:t>★不平凡的五年★</a:t>
            </a:r>
            <a:endParaRPr kumimoji="0" lang="zh-CN" altLang="en-US" sz="4000"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endParaRPr>
          </a:p>
        </p:txBody>
      </p:sp>
      <p:sp>
        <p:nvSpPr>
          <p:cNvPr id="12" name="ïṥḻïḍê">
            <a:extLst>
              <a:ext uri="{FF2B5EF4-FFF2-40B4-BE49-F238E27FC236}">
                <a16:creationId xmlns:a16="http://schemas.microsoft.com/office/drawing/2014/main" id="{BC2574F6-8493-4A9E-A4D7-6384CBE569F1}"/>
              </a:ext>
            </a:extLst>
          </p:cNvPr>
          <p:cNvSpPr/>
          <p:nvPr/>
        </p:nvSpPr>
        <p:spPr>
          <a:xfrm>
            <a:off x="1453991" y="2525972"/>
            <a:ext cx="2266845" cy="2141876"/>
          </a:xfrm>
          <a:prstGeom prst="rect">
            <a:avLst/>
          </a:prstGeom>
          <a:solidFill>
            <a:srgbClr val="C7020C"/>
          </a:solidFill>
          <a:ln w="12700" cap="flat" cmpd="sng" algn="ctr">
            <a:solidFill>
              <a:srgbClr val="FF3302"/>
            </a:solidFill>
            <a:prstDash val="solid"/>
            <a:miter lim="800000"/>
          </a:ln>
          <a:effectLst/>
        </p:spPr>
        <p:txBody>
          <a:bodyPr wrap="none" anchor="ctr">
            <a:normAutofit/>
          </a:bodyPr>
          <a:lstStyle/>
          <a:p>
            <a:pPr algn="ctr" defTabSz="1219170">
              <a:lnSpc>
                <a:spcPct val="150000"/>
              </a:lnSpc>
            </a:pPr>
            <a:r>
              <a:rPr lang="zh-CN" altLang="en-US" b="1" kern="0" dirty="0">
                <a:solidFill>
                  <a:schemeClr val="bg1"/>
                </a:solidFill>
                <a:latin typeface="Arial"/>
                <a:ea typeface="微软雅黑"/>
              </a:rPr>
              <a:t>统揽伟大斗争</a:t>
            </a:r>
            <a:endParaRPr lang="en-US" altLang="zh-CN" b="1" kern="0" dirty="0">
              <a:solidFill>
                <a:schemeClr val="bg1"/>
              </a:solidFill>
              <a:latin typeface="Arial"/>
              <a:ea typeface="微软雅黑"/>
            </a:endParaRPr>
          </a:p>
          <a:p>
            <a:pPr algn="ctr" defTabSz="1219170">
              <a:lnSpc>
                <a:spcPct val="150000"/>
              </a:lnSpc>
            </a:pPr>
            <a:r>
              <a:rPr lang="zh-CN" altLang="en-US" b="1" kern="0" dirty="0">
                <a:solidFill>
                  <a:schemeClr val="bg1"/>
                </a:solidFill>
                <a:latin typeface="Arial"/>
                <a:ea typeface="微软雅黑"/>
              </a:rPr>
              <a:t>伟大工程</a:t>
            </a:r>
            <a:endParaRPr lang="en-US" altLang="zh-CN" b="1" kern="0" dirty="0">
              <a:solidFill>
                <a:schemeClr val="bg1"/>
              </a:solidFill>
              <a:latin typeface="Arial"/>
              <a:ea typeface="微软雅黑"/>
            </a:endParaRPr>
          </a:p>
          <a:p>
            <a:pPr algn="ctr" defTabSz="1219170">
              <a:lnSpc>
                <a:spcPct val="150000"/>
              </a:lnSpc>
            </a:pPr>
            <a:r>
              <a:rPr lang="zh-CN" altLang="en-US" b="1" kern="0" dirty="0">
                <a:solidFill>
                  <a:schemeClr val="bg1"/>
                </a:solidFill>
                <a:latin typeface="Arial"/>
                <a:ea typeface="微软雅黑"/>
              </a:rPr>
              <a:t>伟大事业</a:t>
            </a:r>
            <a:endParaRPr lang="en-US" altLang="zh-CN" b="1" kern="0" dirty="0">
              <a:solidFill>
                <a:schemeClr val="bg1"/>
              </a:solidFill>
              <a:latin typeface="Arial"/>
              <a:ea typeface="微软雅黑"/>
            </a:endParaRPr>
          </a:p>
          <a:p>
            <a:pPr algn="ctr" defTabSz="1219170">
              <a:lnSpc>
                <a:spcPct val="150000"/>
              </a:lnSpc>
            </a:pPr>
            <a:r>
              <a:rPr lang="zh-CN" altLang="en-US" b="1" kern="0" dirty="0">
                <a:solidFill>
                  <a:schemeClr val="bg1"/>
                </a:solidFill>
                <a:latin typeface="Arial"/>
                <a:ea typeface="微软雅黑"/>
              </a:rPr>
              <a:t>伟大梦想</a:t>
            </a:r>
          </a:p>
        </p:txBody>
      </p:sp>
      <p:sp>
        <p:nvSpPr>
          <p:cNvPr id="13" name="íṣḻîḍe">
            <a:extLst>
              <a:ext uri="{FF2B5EF4-FFF2-40B4-BE49-F238E27FC236}">
                <a16:creationId xmlns:a16="http://schemas.microsoft.com/office/drawing/2014/main" id="{505E2E1F-77C9-4F11-A8BA-12636C89EC17}"/>
              </a:ext>
            </a:extLst>
          </p:cNvPr>
          <p:cNvSpPr/>
          <p:nvPr/>
        </p:nvSpPr>
        <p:spPr>
          <a:xfrm>
            <a:off x="4713027" y="2525972"/>
            <a:ext cx="2356634" cy="2141876"/>
          </a:xfrm>
          <a:prstGeom prst="rect">
            <a:avLst/>
          </a:prstGeom>
          <a:solidFill>
            <a:srgbClr val="C7020C"/>
          </a:solidFill>
          <a:ln w="12700" cap="flat" cmpd="sng" algn="ctr">
            <a:solidFill>
              <a:srgbClr val="FF3302"/>
            </a:solidFill>
            <a:prstDash val="solid"/>
            <a:miter lim="800000"/>
          </a:ln>
          <a:effectLst/>
        </p:spPr>
        <p:txBody>
          <a:bodyPr wrap="none" anchor="ctr">
            <a:normAutofit/>
          </a:bodyPr>
          <a:lstStyle/>
          <a:p>
            <a:pPr algn="ctr" defTabSz="1219170">
              <a:lnSpc>
                <a:spcPct val="150000"/>
              </a:lnSpc>
            </a:pPr>
            <a:r>
              <a:rPr lang="zh-CN" altLang="en-US" sz="1867" b="1" kern="0" dirty="0">
                <a:solidFill>
                  <a:schemeClr val="bg1"/>
                </a:solidFill>
                <a:latin typeface="Arial"/>
                <a:ea typeface="微软雅黑"/>
              </a:rPr>
              <a:t>统筹推进“五位</a:t>
            </a:r>
            <a:endParaRPr lang="en-US" altLang="zh-CN" sz="1867" b="1" kern="0" dirty="0">
              <a:solidFill>
                <a:schemeClr val="bg1"/>
              </a:solidFill>
              <a:latin typeface="Arial"/>
              <a:ea typeface="微软雅黑"/>
            </a:endParaRPr>
          </a:p>
          <a:p>
            <a:pPr algn="ctr" defTabSz="1219170">
              <a:lnSpc>
                <a:spcPct val="150000"/>
              </a:lnSpc>
            </a:pPr>
            <a:r>
              <a:rPr lang="zh-CN" altLang="en-US" sz="1867" b="1" kern="0" dirty="0">
                <a:solidFill>
                  <a:schemeClr val="bg1"/>
                </a:solidFill>
                <a:latin typeface="Arial"/>
                <a:ea typeface="微软雅黑"/>
              </a:rPr>
              <a:t>一体”总体布局</a:t>
            </a:r>
          </a:p>
        </p:txBody>
      </p:sp>
      <p:sp>
        <p:nvSpPr>
          <p:cNvPr id="14" name="ïšḻídè">
            <a:extLst>
              <a:ext uri="{FF2B5EF4-FFF2-40B4-BE49-F238E27FC236}">
                <a16:creationId xmlns:a16="http://schemas.microsoft.com/office/drawing/2014/main" id="{3D8E9AF8-59DB-46CE-BC33-022492A416A0}"/>
              </a:ext>
            </a:extLst>
          </p:cNvPr>
          <p:cNvSpPr/>
          <p:nvPr/>
        </p:nvSpPr>
        <p:spPr>
          <a:xfrm>
            <a:off x="8613259" y="2525972"/>
            <a:ext cx="2301347" cy="2141876"/>
          </a:xfrm>
          <a:prstGeom prst="rect">
            <a:avLst/>
          </a:prstGeom>
          <a:solidFill>
            <a:srgbClr val="C7020C"/>
          </a:solidFill>
          <a:ln w="12700" cap="flat" cmpd="sng" algn="ctr">
            <a:solidFill>
              <a:srgbClr val="FF3302"/>
            </a:solidFill>
            <a:prstDash val="solid"/>
            <a:miter lim="800000"/>
          </a:ln>
          <a:effectLst/>
        </p:spPr>
        <p:txBody>
          <a:bodyPr wrap="none" anchor="ctr">
            <a:normAutofit/>
          </a:bodyPr>
          <a:lstStyle/>
          <a:p>
            <a:pPr algn="ctr" defTabSz="1219170">
              <a:lnSpc>
                <a:spcPct val="150000"/>
              </a:lnSpc>
            </a:pPr>
            <a:r>
              <a:rPr lang="zh-CN" altLang="en-US" sz="1867" b="1" kern="0" dirty="0">
                <a:solidFill>
                  <a:schemeClr val="bg1"/>
                </a:solidFill>
                <a:latin typeface="Arial"/>
                <a:ea typeface="微软雅黑"/>
              </a:rPr>
              <a:t>协调推进“四个</a:t>
            </a:r>
            <a:endParaRPr lang="en-US" altLang="zh-CN" sz="1867" b="1" kern="0" dirty="0">
              <a:solidFill>
                <a:schemeClr val="bg1"/>
              </a:solidFill>
              <a:latin typeface="Arial"/>
              <a:ea typeface="微软雅黑"/>
            </a:endParaRPr>
          </a:p>
          <a:p>
            <a:pPr algn="ctr" defTabSz="1219170">
              <a:lnSpc>
                <a:spcPct val="150000"/>
              </a:lnSpc>
            </a:pPr>
            <a:r>
              <a:rPr lang="zh-CN" altLang="en-US" sz="1867" b="1" kern="0" dirty="0">
                <a:solidFill>
                  <a:schemeClr val="bg1"/>
                </a:solidFill>
                <a:latin typeface="Arial"/>
                <a:ea typeface="微软雅黑"/>
              </a:rPr>
              <a:t>全面”战略布局</a:t>
            </a:r>
          </a:p>
        </p:txBody>
      </p:sp>
      <p:sp>
        <p:nvSpPr>
          <p:cNvPr id="15" name="ï$líḍè">
            <a:extLst>
              <a:ext uri="{FF2B5EF4-FFF2-40B4-BE49-F238E27FC236}">
                <a16:creationId xmlns:a16="http://schemas.microsoft.com/office/drawing/2014/main" id="{92A90A24-B01A-47CA-ADFE-8F4EA798A59B}"/>
              </a:ext>
            </a:extLst>
          </p:cNvPr>
          <p:cNvSpPr/>
          <p:nvPr/>
        </p:nvSpPr>
        <p:spPr bwMode="auto">
          <a:xfrm>
            <a:off x="2020437" y="4914503"/>
            <a:ext cx="7839994" cy="910171"/>
          </a:xfrm>
          <a:prstGeom prst="roundRect">
            <a:avLst>
              <a:gd name="adj" fmla="val 50000"/>
            </a:avLst>
          </a:prstGeom>
          <a:noFill/>
          <a:ln w="38100" cap="flat" cmpd="sng" algn="ctr">
            <a:noFill/>
            <a:prstDash val="solid"/>
            <a:miter lim="800000"/>
          </a:ln>
          <a:effectLst/>
          <a:extLst/>
        </p:spPr>
        <p:txBody>
          <a:bodyPr rtlCol="0" anchor="ctr">
            <a:noAutofit/>
          </a:bodyPr>
          <a:lstStyle/>
          <a:p>
            <a:pPr algn="ctr" defTabSz="1219170">
              <a:lnSpc>
                <a:spcPct val="150000"/>
              </a:lnSpc>
              <a:defRPr/>
            </a:pPr>
            <a:r>
              <a:rPr lang="zh-CN" altLang="en-US" sz="1600" b="1" kern="0" dirty="0">
                <a:solidFill>
                  <a:srgbClr val="C7020C"/>
                </a:solidFill>
                <a:latin typeface="Arial"/>
                <a:ea typeface="微软雅黑"/>
              </a:rPr>
              <a:t>以习近平同志为核心的中共中央团结带领全党全国各族人民，推动党和国家事业取得历史性成就、发生历史性变革，中国特色社会主义进入了新时代。</a:t>
            </a:r>
          </a:p>
        </p:txBody>
      </p:sp>
    </p:spTree>
    <p:extLst>
      <p:ext uri="{BB962C8B-B14F-4D97-AF65-F5344CB8AC3E}">
        <p14:creationId xmlns:p14="http://schemas.microsoft.com/office/powerpoint/2010/main" val="127655340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ppt_w</p:attrName>
                                        </p:attrNameLst>
                                      </p:cBhvr>
                                      <p:tavLst>
                                        <p:tav tm="0">
                                          <p:val>
                                            <p:fltVal val="0"/>
                                          </p:val>
                                        </p:tav>
                                        <p:tav tm="100000">
                                          <p:val>
                                            <p:strVal val="#ppt_w"/>
                                          </p:val>
                                        </p:tav>
                                      </p:tavLst>
                                    </p:anim>
                                    <p:anim calcmode="lin" valueType="num">
                                      <p:cBhvr>
                                        <p:cTn id="8" dur="1000" fill="hold"/>
                                        <p:tgtEl>
                                          <p:spTgt spid="11"/>
                                        </p:tgtEl>
                                        <p:attrNameLst>
                                          <p:attrName>ppt_h</p:attrName>
                                        </p:attrNameLst>
                                      </p:cBhvr>
                                      <p:tavLst>
                                        <p:tav tm="0">
                                          <p:val>
                                            <p:fltVal val="0"/>
                                          </p:val>
                                        </p:tav>
                                        <p:tav tm="100000">
                                          <p:val>
                                            <p:strVal val="#ppt_h"/>
                                          </p:val>
                                        </p:tav>
                                      </p:tavLst>
                                    </p:anim>
                                    <p:animEffect transition="in" filter="fade">
                                      <p:cBhvr>
                                        <p:cTn id="9" dur="1000"/>
                                        <p:tgtEl>
                                          <p:spTgt spid="11"/>
                                        </p:tgtEl>
                                      </p:cBhvr>
                                    </p:animEffect>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left)">
                                      <p:cBhvr>
                                        <p:cTn id="13" dur="900"/>
                                        <p:tgtEl>
                                          <p:spTgt spid="12"/>
                                        </p:tgtEl>
                                      </p:cBhvr>
                                    </p:animEffect>
                                  </p:childTnLst>
                                </p:cTn>
                              </p:par>
                            </p:childTnLst>
                          </p:cTn>
                        </p:par>
                        <p:par>
                          <p:cTn id="14" fill="hold">
                            <p:stCondLst>
                              <p:cond delay="1900"/>
                            </p:stCondLst>
                            <p:childTnLst>
                              <p:par>
                                <p:cTn id="15" presetID="22" presetClass="entr" presetSubtype="8"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left)">
                                      <p:cBhvr>
                                        <p:cTn id="17" dur="800"/>
                                        <p:tgtEl>
                                          <p:spTgt spid="13"/>
                                        </p:tgtEl>
                                      </p:cBhvr>
                                    </p:animEffect>
                                  </p:childTnLst>
                                </p:cTn>
                              </p:par>
                            </p:childTnLst>
                          </p:cTn>
                        </p:par>
                        <p:par>
                          <p:cTn id="18" fill="hold">
                            <p:stCondLst>
                              <p:cond delay="2700"/>
                            </p:stCondLst>
                            <p:childTnLst>
                              <p:par>
                                <p:cTn id="19" presetID="22" presetClass="entr" presetSubtype="8"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wipe(left)">
                                      <p:cBhvr>
                                        <p:cTn id="21" dur="900"/>
                                        <p:tgtEl>
                                          <p:spTgt spid="14"/>
                                        </p:tgtEl>
                                      </p:cBhvr>
                                    </p:animEffect>
                                  </p:childTnLst>
                                </p:cTn>
                              </p:par>
                            </p:childTnLst>
                          </p:cTn>
                        </p:par>
                        <p:par>
                          <p:cTn id="22" fill="hold">
                            <p:stCondLst>
                              <p:cond delay="3600"/>
                            </p:stCondLst>
                            <p:childTnLst>
                              <p:par>
                                <p:cTn id="23" presetID="2" presetClass="entr" presetSubtype="4" decel="100000"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1000" fill="hold"/>
                                        <p:tgtEl>
                                          <p:spTgt spid="15"/>
                                        </p:tgtEl>
                                        <p:attrNameLst>
                                          <p:attrName>ppt_x</p:attrName>
                                        </p:attrNameLst>
                                      </p:cBhvr>
                                      <p:tavLst>
                                        <p:tav tm="0">
                                          <p:val>
                                            <p:strVal val="#ppt_x"/>
                                          </p:val>
                                        </p:tav>
                                        <p:tav tm="100000">
                                          <p:val>
                                            <p:strVal val="#ppt_x"/>
                                          </p:val>
                                        </p:tav>
                                      </p:tavLst>
                                    </p:anim>
                                    <p:anim calcmode="lin" valueType="num">
                                      <p:cBhvr additive="base">
                                        <p:cTn id="26" dur="10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animBg="1"/>
      <p:bldP spid="13" grpId="0" animBg="1"/>
      <p:bldP spid="14" grpId="0" animBg="1"/>
      <p:bldP spid="1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BEBA8EAE-BF5A-486C-A8C5-ECC9F3942E4B}">
                <a14:imgProps xmlns:a14="http://schemas.microsoft.com/office/drawing/2010/main">
                  <a14:imgLayer r:embed="rId3">
                    <a14:imgEffect>
                      <a14:backgroundRemoval t="3970" b="97270" l="10000" r="90000">
                        <a14:foregroundMark x1="39836" y1="33002" x2="39344" y2="31762"/>
                      </a14:backgroundRemoval>
                    </a14:imgEffect>
                  </a14:imgLayer>
                </a14:imgProps>
              </a:ext>
              <a:ext uri="{28A0092B-C50C-407E-A947-70E740481C1C}">
                <a14:useLocalDpi xmlns:a14="http://schemas.microsoft.com/office/drawing/2010/main" val="0"/>
              </a:ext>
            </a:extLst>
          </a:blip>
          <a:stretch>
            <a:fillRect/>
          </a:stretch>
        </p:blipFill>
        <p:spPr>
          <a:xfrm>
            <a:off x="10740390" y="160421"/>
            <a:ext cx="1451610" cy="959485"/>
          </a:xfrm>
          <a:prstGeom prst="rect">
            <a:avLst/>
          </a:prstGeom>
        </p:spPr>
      </p:pic>
      <p:sp>
        <p:nvSpPr>
          <p:cNvPr id="3" name="文本框 32"/>
          <p:cNvSpPr txBox="1"/>
          <p:nvPr/>
        </p:nvSpPr>
        <p:spPr>
          <a:xfrm>
            <a:off x="5662863" y="379178"/>
            <a:ext cx="5259070" cy="523220"/>
          </a:xfrm>
          <a:prstGeom prst="rect">
            <a:avLst/>
          </a:prstGeom>
          <a:noFill/>
        </p:spPr>
        <p:txBody>
          <a:bodyPr wrap="square" rtlCol="0">
            <a:spAutoFit/>
          </a:bodyPr>
          <a:lstStyle/>
          <a:p>
            <a:pPr algn="r" defTabSz="914377">
              <a:defRPr/>
            </a:pPr>
            <a:r>
              <a:rPr lang="zh-CN" altLang="en-US" sz="2800" b="1" kern="0" dirty="0">
                <a:solidFill>
                  <a:srgbClr val="C7020C"/>
                </a:solidFill>
                <a:latin typeface="微软雅黑" pitchFamily="34" charset="-122"/>
                <a:ea typeface="微软雅黑" pitchFamily="34" charset="-122"/>
              </a:rPr>
              <a:t>五年工作的回顾</a:t>
            </a:r>
          </a:p>
        </p:txBody>
      </p:sp>
      <p:grpSp>
        <p:nvGrpSpPr>
          <p:cNvPr id="4" name="组 3"/>
          <p:cNvGrpSpPr/>
          <p:nvPr/>
        </p:nvGrpSpPr>
        <p:grpSpPr>
          <a:xfrm>
            <a:off x="-192422" y="235133"/>
            <a:ext cx="4186263" cy="667265"/>
            <a:chOff x="593641" y="4046189"/>
            <a:chExt cx="4186263" cy="667265"/>
          </a:xfrm>
        </p:grpSpPr>
        <p:sp>
          <p:nvSpPr>
            <p:cNvPr id="5" name="TextBox 20">
              <a:extLst>
                <a:ext uri="{FF2B5EF4-FFF2-40B4-BE49-F238E27FC236}">
                  <a16:creationId xmlns:a16="http://schemas.microsoft.com/office/drawing/2014/main" id="{F5C0829D-0943-475C-BD27-A03D488DA8C6}"/>
                </a:ext>
              </a:extLst>
            </p:cNvPr>
            <p:cNvSpPr txBox="1"/>
            <p:nvPr/>
          </p:nvSpPr>
          <p:spPr>
            <a:xfrm>
              <a:off x="593641" y="4046189"/>
              <a:ext cx="4186263" cy="461665"/>
            </a:xfrm>
            <a:prstGeom prst="rect">
              <a:avLst/>
            </a:prstGeom>
            <a:noFill/>
            <a:effectLst/>
          </p:spPr>
          <p:txBody>
            <a:bodyPr wrap="square" rtlCol="0">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F3D016"/>
                  </a:solidFill>
                  <a:effectLst/>
                  <a:uLnTx/>
                  <a:uFillTx/>
                  <a:latin typeface="微软雅黑" panose="020B0503020204020204" pitchFamily="34" charset="-122"/>
                  <a:ea typeface="微软雅黑" panose="020B0503020204020204" pitchFamily="34" charset="-122"/>
                  <a:cs typeface="+mn-cs"/>
                </a:rPr>
                <a:t>中国共产党</a:t>
              </a:r>
              <a:endParaRPr kumimoji="0" lang="en-US" altLang="zh-CN" sz="2400" b="1" i="0" u="none" strike="noStrike" kern="1200" cap="none" spc="0" normalizeH="0" baseline="0" noProof="0" dirty="0">
                <a:ln>
                  <a:noFill/>
                </a:ln>
                <a:solidFill>
                  <a:srgbClr val="F3D016"/>
                </a:solidFill>
                <a:effectLst/>
                <a:uLnTx/>
                <a:uFillTx/>
                <a:latin typeface="微软雅黑" panose="020B0503020204020204" pitchFamily="34" charset="-122"/>
                <a:ea typeface="微软雅黑" panose="020B0503020204020204" pitchFamily="34" charset="-122"/>
                <a:cs typeface="+mn-cs"/>
              </a:endParaRPr>
            </a:p>
          </p:txBody>
        </p:sp>
        <p:sp>
          <p:nvSpPr>
            <p:cNvPr id="6" name="TextBox 19">
              <a:extLst>
                <a:ext uri="{FF2B5EF4-FFF2-40B4-BE49-F238E27FC236}">
                  <a16:creationId xmlns:a16="http://schemas.microsoft.com/office/drawing/2014/main" id="{AD6F1C92-46EA-46C7-9886-F8ACE63514CF}"/>
                </a:ext>
              </a:extLst>
            </p:cNvPr>
            <p:cNvSpPr txBox="1"/>
            <p:nvPr/>
          </p:nvSpPr>
          <p:spPr>
            <a:xfrm>
              <a:off x="1742748" y="4467233"/>
              <a:ext cx="1887055" cy="246221"/>
            </a:xfrm>
            <a:prstGeom prst="rect">
              <a:avLst/>
            </a:prstGeom>
            <a:noFill/>
            <a:effectLst/>
          </p:spPr>
          <p:txBody>
            <a:bodyPr wrap="none" rtlCol="0">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altLang="zh-CN" sz="1000" b="1" i="0" u="none" strike="noStrike" kern="1200" cap="none" spc="0" normalizeH="0" baseline="0" noProof="0" dirty="0">
                  <a:ln>
                    <a:noFill/>
                  </a:ln>
                  <a:solidFill>
                    <a:srgbClr val="F3D016"/>
                  </a:solidFill>
                  <a:effectLst/>
                  <a:uLnTx/>
                  <a:uFillTx/>
                  <a:latin typeface="微软雅黑" panose="020B0503020204020204" pitchFamily="34" charset="-122"/>
                  <a:ea typeface="微软雅黑" panose="020B0503020204020204" pitchFamily="34" charset="-122"/>
                  <a:cs typeface="+mn-cs"/>
                </a:rPr>
                <a:t>Communist Party of China</a:t>
              </a:r>
              <a:endParaRPr kumimoji="0" lang="zh-CN" altLang="en-US" sz="1000" b="1" i="0" u="none" strike="noStrike" kern="1200" cap="none" spc="0" normalizeH="0" baseline="0" noProof="0" dirty="0">
                <a:ln>
                  <a:noFill/>
                </a:ln>
                <a:solidFill>
                  <a:srgbClr val="F3D016"/>
                </a:solidFill>
                <a:effectLst/>
                <a:uLnTx/>
                <a:uFillTx/>
                <a:latin typeface="微软雅黑" panose="020B0503020204020204" pitchFamily="34" charset="-122"/>
                <a:ea typeface="微软雅黑" panose="020B0503020204020204" pitchFamily="34" charset="-122"/>
                <a:cs typeface="+mn-cs"/>
              </a:endParaRPr>
            </a:p>
          </p:txBody>
        </p:sp>
      </p:grpSp>
      <p:sp>
        <p:nvSpPr>
          <p:cNvPr id="7" name="文本框 6">
            <a:extLst>
              <a:ext uri="{FF2B5EF4-FFF2-40B4-BE49-F238E27FC236}">
                <a16:creationId xmlns:a16="http://schemas.microsoft.com/office/drawing/2014/main" id="{367410E5-B3FC-40CD-B395-6723B4A4D1D5}"/>
              </a:ext>
            </a:extLst>
          </p:cNvPr>
          <p:cNvSpPr txBox="1"/>
          <p:nvPr/>
        </p:nvSpPr>
        <p:spPr>
          <a:xfrm>
            <a:off x="0" y="1868409"/>
            <a:ext cx="12192000" cy="461665"/>
          </a:xfrm>
          <a:prstGeom prst="rect">
            <a:avLst/>
          </a:prstGeom>
          <a:noFill/>
        </p:spPr>
        <p:txBody>
          <a:bodyPr wrap="square" rtlCol="0">
            <a:spAutoFit/>
          </a:bodyPr>
          <a:lstStyle/>
          <a:p>
            <a:pPr lvl="0" algn="ctr" defTabSz="914377"/>
            <a:r>
              <a:rPr lang="zh-CN" altLang="en-US" sz="2400" b="1" dirty="0">
                <a:solidFill>
                  <a:srgbClr val="C7000B"/>
                </a:solidFill>
                <a:latin typeface="微软雅黑" panose="020B0503020204020204" pitchFamily="34" charset="-122"/>
                <a:ea typeface="微软雅黑" panose="020B0503020204020204" pitchFamily="34" charset="-122"/>
              </a:rPr>
              <a:t>★五年来，以习近平同志为核心的中共中央加强对人民政协工作的全面领导★</a:t>
            </a:r>
            <a:endParaRPr kumimoji="0" lang="zh-CN" altLang="en-US" sz="2400"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endParaRPr>
          </a:p>
        </p:txBody>
      </p:sp>
      <p:grpSp>
        <p:nvGrpSpPr>
          <p:cNvPr id="8" name="组合 2">
            <a:extLst>
              <a:ext uri="{FF2B5EF4-FFF2-40B4-BE49-F238E27FC236}">
                <a16:creationId xmlns:a16="http://schemas.microsoft.com/office/drawing/2014/main" id="{43C06970-9AB9-4E70-83D2-885237B98CE8}"/>
              </a:ext>
            </a:extLst>
          </p:cNvPr>
          <p:cNvGrpSpPr/>
          <p:nvPr/>
        </p:nvGrpSpPr>
        <p:grpSpPr>
          <a:xfrm>
            <a:off x="701011" y="2583716"/>
            <a:ext cx="11041809" cy="1266390"/>
            <a:chOff x="957686" y="1833746"/>
            <a:chExt cx="10277782" cy="1679475"/>
          </a:xfrm>
        </p:grpSpPr>
        <p:sp>
          <p:nvSpPr>
            <p:cNvPr id="9" name="矩形 8">
              <a:extLst>
                <a:ext uri="{FF2B5EF4-FFF2-40B4-BE49-F238E27FC236}">
                  <a16:creationId xmlns:a16="http://schemas.microsoft.com/office/drawing/2014/main" id="{8F35D19B-3CAF-4A71-8BE3-67442235CDEB}"/>
                </a:ext>
              </a:extLst>
            </p:cNvPr>
            <p:cNvSpPr/>
            <p:nvPr/>
          </p:nvSpPr>
          <p:spPr>
            <a:xfrm>
              <a:off x="957686" y="1833746"/>
              <a:ext cx="10277782" cy="1679475"/>
            </a:xfrm>
            <a:prstGeom prst="rect">
              <a:avLst/>
            </a:prstGeom>
            <a:solidFill>
              <a:srgbClr val="C7020C">
                <a:alpha val="85000"/>
              </a:srgbClr>
            </a:solidFill>
            <a:ln w="9525">
              <a:solidFill>
                <a:schemeClr val="bg2"/>
              </a:solidFill>
            </a:ln>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bg1"/>
                </a:solidFill>
                <a:cs typeface="+mn-ea"/>
              </a:endParaRPr>
            </a:p>
          </p:txBody>
        </p:sp>
        <p:sp>
          <p:nvSpPr>
            <p:cNvPr id="10" name="矩形 9">
              <a:extLst>
                <a:ext uri="{FF2B5EF4-FFF2-40B4-BE49-F238E27FC236}">
                  <a16:creationId xmlns:a16="http://schemas.microsoft.com/office/drawing/2014/main" id="{047095D4-AEE4-4D5A-B57D-7BC8E0705C13}"/>
                </a:ext>
              </a:extLst>
            </p:cNvPr>
            <p:cNvSpPr/>
            <p:nvPr/>
          </p:nvSpPr>
          <p:spPr>
            <a:xfrm>
              <a:off x="1014864" y="1896020"/>
              <a:ext cx="10102933" cy="1591865"/>
            </a:xfrm>
            <a:prstGeom prst="rect">
              <a:avLst/>
            </a:prstGeom>
          </p:spPr>
          <p:txBody>
            <a:bodyPr wrap="square">
              <a:spAutoFit/>
            </a:bodyPr>
            <a:lstStyle/>
            <a:p>
              <a:pPr>
                <a:lnSpc>
                  <a:spcPct val="150000"/>
                </a:lnSpc>
              </a:pPr>
              <a:r>
                <a:rPr lang="zh-CN" altLang="en-US" sz="1600" b="1" dirty="0">
                  <a:solidFill>
                    <a:schemeClr val="bg1"/>
                  </a:solidFill>
                  <a:latin typeface="+mn-ea"/>
                  <a:cs typeface="+mn-ea"/>
                  <a:sym typeface="+mn-lt"/>
                </a:rPr>
                <a:t>       习近平总书记多次发表重要讲话，提出一系列新思想新论断新要求，科学回答了人民政协事业发展的重大理论和实践问题。中共中央制定社会主义协商民主建设、爱国统一战线、人民政协协商民主建设、人民政协民主监督工作等重要文件，作出中央政治局常委会研究政协年度协商计划、听取政协党组工作汇报、完善政协党的领导体制等制度安排。</a:t>
              </a:r>
            </a:p>
          </p:txBody>
        </p:sp>
      </p:grpSp>
      <p:grpSp>
        <p:nvGrpSpPr>
          <p:cNvPr id="11" name="组合 8">
            <a:extLst>
              <a:ext uri="{FF2B5EF4-FFF2-40B4-BE49-F238E27FC236}">
                <a16:creationId xmlns:a16="http://schemas.microsoft.com/office/drawing/2014/main" id="{864A7A11-A954-48A5-8FE1-3503B197F873}"/>
              </a:ext>
            </a:extLst>
          </p:cNvPr>
          <p:cNvGrpSpPr/>
          <p:nvPr/>
        </p:nvGrpSpPr>
        <p:grpSpPr>
          <a:xfrm>
            <a:off x="701010" y="4103748"/>
            <a:ext cx="11041809" cy="2094151"/>
            <a:chOff x="957686" y="1833746"/>
            <a:chExt cx="10277782" cy="2094151"/>
          </a:xfrm>
        </p:grpSpPr>
        <p:sp>
          <p:nvSpPr>
            <p:cNvPr id="12" name="矩形 11">
              <a:extLst>
                <a:ext uri="{FF2B5EF4-FFF2-40B4-BE49-F238E27FC236}">
                  <a16:creationId xmlns:a16="http://schemas.microsoft.com/office/drawing/2014/main" id="{0D20D505-4F5D-4084-A536-336F359076E2}"/>
                </a:ext>
              </a:extLst>
            </p:cNvPr>
            <p:cNvSpPr/>
            <p:nvPr/>
          </p:nvSpPr>
          <p:spPr>
            <a:xfrm>
              <a:off x="957686" y="1833746"/>
              <a:ext cx="10277782" cy="2094151"/>
            </a:xfrm>
            <a:prstGeom prst="rect">
              <a:avLst/>
            </a:prstGeom>
            <a:solidFill>
              <a:srgbClr val="C7020C">
                <a:alpha val="85000"/>
              </a:srgbClr>
            </a:solidFill>
            <a:ln w="9525">
              <a:solidFill>
                <a:schemeClr val="bg2"/>
              </a:solidFill>
            </a:ln>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bg1"/>
                </a:solidFill>
                <a:cs typeface="+mn-ea"/>
              </a:endParaRPr>
            </a:p>
          </p:txBody>
        </p:sp>
        <p:sp>
          <p:nvSpPr>
            <p:cNvPr id="13" name="矩形 12">
              <a:extLst>
                <a:ext uri="{FF2B5EF4-FFF2-40B4-BE49-F238E27FC236}">
                  <a16:creationId xmlns:a16="http://schemas.microsoft.com/office/drawing/2014/main" id="{3D0DE712-0B69-478C-BFB2-241C43714ACB}"/>
                </a:ext>
              </a:extLst>
            </p:cNvPr>
            <p:cNvSpPr/>
            <p:nvPr/>
          </p:nvSpPr>
          <p:spPr>
            <a:xfrm>
              <a:off x="1132535" y="1920084"/>
              <a:ext cx="9926930" cy="1938992"/>
            </a:xfrm>
            <a:prstGeom prst="rect">
              <a:avLst/>
            </a:prstGeom>
          </p:spPr>
          <p:txBody>
            <a:bodyPr wrap="square">
              <a:spAutoFit/>
            </a:bodyPr>
            <a:lstStyle/>
            <a:p>
              <a:pPr>
                <a:lnSpc>
                  <a:spcPct val="150000"/>
                </a:lnSpc>
              </a:pPr>
              <a:r>
                <a:rPr lang="zh-CN" altLang="en-US" sz="1600" b="1" dirty="0">
                  <a:solidFill>
                    <a:schemeClr val="bg1"/>
                  </a:solidFill>
                  <a:latin typeface="+mn-ea"/>
                  <a:cs typeface="+mn-ea"/>
                  <a:sym typeface="+mn-lt"/>
                </a:rPr>
                <a:t>       政协全国委员会及其常务委员会全面贯彻中共十八大和十九大精神，深入贯彻习近平新时代中国特色社会主义思想，坚持团结和民主两大主题，围绕中心、服务大局，把坚持和发展中国特色社会主义作为巩固共同思想政治基础的主轴，完善协商议政格局，强化民主监督职能，拓展团结联谊工作，加强履职能力建设，推动人民政协事业在继承中发展、在发展中创新，开拓了团结民主、务实进取、蓬勃发展的新局面，彰显了中国特色社会主义制度的优势和特点，在党和国家事业中发挥了不可替代的重要作用、作出了重要贡献。</a:t>
              </a:r>
            </a:p>
          </p:txBody>
        </p:sp>
      </p:grpSp>
    </p:spTree>
    <p:extLst>
      <p:ext uri="{BB962C8B-B14F-4D97-AF65-F5344CB8AC3E}">
        <p14:creationId xmlns:p14="http://schemas.microsoft.com/office/powerpoint/2010/main" val="295249148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Effect transition="in" filter="fade">
                                      <p:cBhvr>
                                        <p:cTn id="9" dur="1000"/>
                                        <p:tgtEl>
                                          <p:spTgt spid="7"/>
                                        </p:tgtEl>
                                      </p:cBhvr>
                                    </p:animEffect>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par>
                          <p:cTn id="16" fill="hold">
                            <p:stCondLst>
                              <p:cond delay="1500"/>
                            </p:stCondLst>
                            <p:childTnLst>
                              <p:par>
                                <p:cTn id="17" presetID="53" presetClass="entr" presetSubtype="16"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BEBA8EAE-BF5A-486C-A8C5-ECC9F3942E4B}">
                <a14:imgProps xmlns:a14="http://schemas.microsoft.com/office/drawing/2010/main">
                  <a14:imgLayer r:embed="rId3">
                    <a14:imgEffect>
                      <a14:backgroundRemoval t="3970" b="97270" l="10000" r="90000">
                        <a14:foregroundMark x1="39836" y1="33002" x2="39344" y2="31762"/>
                      </a14:backgroundRemoval>
                    </a14:imgEffect>
                  </a14:imgLayer>
                </a14:imgProps>
              </a:ext>
              <a:ext uri="{28A0092B-C50C-407E-A947-70E740481C1C}">
                <a14:useLocalDpi xmlns:a14="http://schemas.microsoft.com/office/drawing/2010/main" val="0"/>
              </a:ext>
            </a:extLst>
          </a:blip>
          <a:stretch>
            <a:fillRect/>
          </a:stretch>
        </p:blipFill>
        <p:spPr>
          <a:xfrm>
            <a:off x="10740390" y="160421"/>
            <a:ext cx="1451610" cy="959485"/>
          </a:xfrm>
          <a:prstGeom prst="rect">
            <a:avLst/>
          </a:prstGeom>
        </p:spPr>
      </p:pic>
      <p:sp>
        <p:nvSpPr>
          <p:cNvPr id="3" name="文本框 32"/>
          <p:cNvSpPr txBox="1"/>
          <p:nvPr/>
        </p:nvSpPr>
        <p:spPr>
          <a:xfrm>
            <a:off x="5662863" y="379178"/>
            <a:ext cx="5259070" cy="523220"/>
          </a:xfrm>
          <a:prstGeom prst="rect">
            <a:avLst/>
          </a:prstGeom>
          <a:noFill/>
        </p:spPr>
        <p:txBody>
          <a:bodyPr wrap="square" rtlCol="0">
            <a:spAutoFit/>
          </a:bodyPr>
          <a:lstStyle/>
          <a:p>
            <a:pPr algn="r" defTabSz="914377">
              <a:defRPr/>
            </a:pPr>
            <a:r>
              <a:rPr lang="zh-CN" altLang="en-US" sz="2800" b="1" kern="0" dirty="0">
                <a:solidFill>
                  <a:srgbClr val="C7020C"/>
                </a:solidFill>
                <a:latin typeface="微软雅黑" pitchFamily="34" charset="-122"/>
                <a:ea typeface="微软雅黑" pitchFamily="34" charset="-122"/>
              </a:rPr>
              <a:t>五年工作的回顾</a:t>
            </a:r>
          </a:p>
        </p:txBody>
      </p:sp>
      <p:grpSp>
        <p:nvGrpSpPr>
          <p:cNvPr id="4" name="组 3"/>
          <p:cNvGrpSpPr/>
          <p:nvPr/>
        </p:nvGrpSpPr>
        <p:grpSpPr>
          <a:xfrm>
            <a:off x="-192422" y="235133"/>
            <a:ext cx="4186263" cy="667265"/>
            <a:chOff x="593641" y="4046189"/>
            <a:chExt cx="4186263" cy="667265"/>
          </a:xfrm>
        </p:grpSpPr>
        <p:sp>
          <p:nvSpPr>
            <p:cNvPr id="5" name="TextBox 20">
              <a:extLst>
                <a:ext uri="{FF2B5EF4-FFF2-40B4-BE49-F238E27FC236}">
                  <a16:creationId xmlns:a16="http://schemas.microsoft.com/office/drawing/2014/main" id="{F5C0829D-0943-475C-BD27-A03D488DA8C6}"/>
                </a:ext>
              </a:extLst>
            </p:cNvPr>
            <p:cNvSpPr txBox="1"/>
            <p:nvPr/>
          </p:nvSpPr>
          <p:spPr>
            <a:xfrm>
              <a:off x="593641" y="4046189"/>
              <a:ext cx="4186263" cy="461665"/>
            </a:xfrm>
            <a:prstGeom prst="rect">
              <a:avLst/>
            </a:prstGeom>
            <a:noFill/>
            <a:effectLst/>
          </p:spPr>
          <p:txBody>
            <a:bodyPr wrap="square" rtlCol="0">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F3D016"/>
                  </a:solidFill>
                  <a:effectLst/>
                  <a:uLnTx/>
                  <a:uFillTx/>
                  <a:latin typeface="微软雅黑" panose="020B0503020204020204" pitchFamily="34" charset="-122"/>
                  <a:ea typeface="微软雅黑" panose="020B0503020204020204" pitchFamily="34" charset="-122"/>
                  <a:cs typeface="+mn-cs"/>
                </a:rPr>
                <a:t>中国共产党</a:t>
              </a:r>
              <a:endParaRPr kumimoji="0" lang="en-US" altLang="zh-CN" sz="2400" b="1" i="0" u="none" strike="noStrike" kern="1200" cap="none" spc="0" normalizeH="0" baseline="0" noProof="0" dirty="0">
                <a:ln>
                  <a:noFill/>
                </a:ln>
                <a:solidFill>
                  <a:srgbClr val="F3D016"/>
                </a:solidFill>
                <a:effectLst/>
                <a:uLnTx/>
                <a:uFillTx/>
                <a:latin typeface="微软雅黑" panose="020B0503020204020204" pitchFamily="34" charset="-122"/>
                <a:ea typeface="微软雅黑" panose="020B0503020204020204" pitchFamily="34" charset="-122"/>
                <a:cs typeface="+mn-cs"/>
              </a:endParaRPr>
            </a:p>
          </p:txBody>
        </p:sp>
        <p:sp>
          <p:nvSpPr>
            <p:cNvPr id="6" name="TextBox 19">
              <a:extLst>
                <a:ext uri="{FF2B5EF4-FFF2-40B4-BE49-F238E27FC236}">
                  <a16:creationId xmlns:a16="http://schemas.microsoft.com/office/drawing/2014/main" id="{AD6F1C92-46EA-46C7-9886-F8ACE63514CF}"/>
                </a:ext>
              </a:extLst>
            </p:cNvPr>
            <p:cNvSpPr txBox="1"/>
            <p:nvPr/>
          </p:nvSpPr>
          <p:spPr>
            <a:xfrm>
              <a:off x="1742748" y="4467233"/>
              <a:ext cx="1887055" cy="246221"/>
            </a:xfrm>
            <a:prstGeom prst="rect">
              <a:avLst/>
            </a:prstGeom>
            <a:noFill/>
            <a:effectLst/>
          </p:spPr>
          <p:txBody>
            <a:bodyPr wrap="none" rtlCol="0">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altLang="zh-CN" sz="1000" b="1" i="0" u="none" strike="noStrike" kern="1200" cap="none" spc="0" normalizeH="0" baseline="0" noProof="0" dirty="0">
                  <a:ln>
                    <a:noFill/>
                  </a:ln>
                  <a:solidFill>
                    <a:srgbClr val="F3D016"/>
                  </a:solidFill>
                  <a:effectLst/>
                  <a:uLnTx/>
                  <a:uFillTx/>
                  <a:latin typeface="微软雅黑" panose="020B0503020204020204" pitchFamily="34" charset="-122"/>
                  <a:ea typeface="微软雅黑" panose="020B0503020204020204" pitchFamily="34" charset="-122"/>
                  <a:cs typeface="+mn-cs"/>
                </a:rPr>
                <a:t>Communist Party of China</a:t>
              </a:r>
              <a:endParaRPr kumimoji="0" lang="zh-CN" altLang="en-US" sz="1000" b="1" i="0" u="none" strike="noStrike" kern="1200" cap="none" spc="0" normalizeH="0" baseline="0" noProof="0" dirty="0">
                <a:ln>
                  <a:noFill/>
                </a:ln>
                <a:solidFill>
                  <a:srgbClr val="F3D016"/>
                </a:solidFill>
                <a:effectLst/>
                <a:uLnTx/>
                <a:uFillTx/>
                <a:latin typeface="微软雅黑" panose="020B0503020204020204" pitchFamily="34" charset="-122"/>
                <a:ea typeface="微软雅黑" panose="020B0503020204020204" pitchFamily="34" charset="-122"/>
                <a:cs typeface="+mn-cs"/>
              </a:endParaRPr>
            </a:p>
          </p:txBody>
        </p:sp>
      </p:grpSp>
      <p:sp>
        <p:nvSpPr>
          <p:cNvPr id="7" name="文本框 6">
            <a:extLst>
              <a:ext uri="{FF2B5EF4-FFF2-40B4-BE49-F238E27FC236}">
                <a16:creationId xmlns:a16="http://schemas.microsoft.com/office/drawing/2014/main" id="{27EA5B4D-28E2-4B38-929D-964BB0135FAF}"/>
              </a:ext>
            </a:extLst>
          </p:cNvPr>
          <p:cNvSpPr txBox="1"/>
          <p:nvPr/>
        </p:nvSpPr>
        <p:spPr>
          <a:xfrm>
            <a:off x="0" y="1996746"/>
            <a:ext cx="12192000" cy="400110"/>
          </a:xfrm>
          <a:prstGeom prst="rect">
            <a:avLst/>
          </a:prstGeom>
          <a:noFill/>
        </p:spPr>
        <p:txBody>
          <a:bodyPr wrap="square" rtlCol="0">
            <a:spAutoFit/>
          </a:bodyPr>
          <a:lstStyle/>
          <a:p>
            <a:pPr lvl="0" algn="ctr" defTabSz="914377"/>
            <a:r>
              <a:rPr lang="zh-CN" altLang="en-US" sz="2000" b="1" dirty="0">
                <a:solidFill>
                  <a:srgbClr val="C7000B"/>
                </a:solidFill>
                <a:latin typeface="微软雅黑" panose="020B0503020204020204" pitchFamily="34" charset="-122"/>
                <a:ea typeface="微软雅黑" panose="020B0503020204020204" pitchFamily="34" charset="-122"/>
              </a:rPr>
              <a:t>★牢牢把握正确的政治方向，坚决维护以习近平同志为核心的中共中央集中统一领导★</a:t>
            </a:r>
            <a:endParaRPr kumimoji="0" lang="zh-CN" altLang="en-US" sz="2000"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endParaRPr>
          </a:p>
        </p:txBody>
      </p:sp>
      <p:pic>
        <p:nvPicPr>
          <p:cNvPr id="8" name="图片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0647" y="2553688"/>
            <a:ext cx="3878847" cy="2868917"/>
          </a:xfrm>
          <a:prstGeom prst="rect">
            <a:avLst/>
          </a:prstGeom>
        </p:spPr>
      </p:pic>
      <p:sp>
        <p:nvSpPr>
          <p:cNvPr id="9" name="îšļiďê">
            <a:extLst>
              <a:ext uri="{FF2B5EF4-FFF2-40B4-BE49-F238E27FC236}">
                <a16:creationId xmlns:a16="http://schemas.microsoft.com/office/drawing/2014/main" id="{2D281ABF-E17F-4A56-94C2-C8E9F9AD6BDD}"/>
              </a:ext>
            </a:extLst>
          </p:cNvPr>
          <p:cNvSpPr/>
          <p:nvPr/>
        </p:nvSpPr>
        <p:spPr>
          <a:xfrm rot="8100000" flipV="1">
            <a:off x="5099569" y="2992791"/>
            <a:ext cx="826099" cy="823949"/>
          </a:xfrm>
          <a:custGeom>
            <a:avLst/>
            <a:gdLst>
              <a:gd name="connsiteX0" fmla="*/ 449482 w 1415075"/>
              <a:gd name="connsiteY0" fmla="*/ 56378 h 1411395"/>
              <a:gd name="connsiteX1" fmla="*/ 395493 w 1415075"/>
              <a:gd name="connsiteY1" fmla="*/ 186720 h 1411395"/>
              <a:gd name="connsiteX2" fmla="*/ 579824 w 1415075"/>
              <a:gd name="connsiteY2" fmla="*/ 371051 h 1411395"/>
              <a:gd name="connsiteX3" fmla="*/ 779661 w 1415075"/>
              <a:gd name="connsiteY3" fmla="*/ 371051 h 1411395"/>
              <a:gd name="connsiteX4" fmla="*/ 53989 w 1415075"/>
              <a:gd name="connsiteY4" fmla="*/ 1096723 h 1411395"/>
              <a:gd name="connsiteX5" fmla="*/ 53989 w 1415075"/>
              <a:gd name="connsiteY5" fmla="*/ 1357407 h 1411395"/>
              <a:gd name="connsiteX6" fmla="*/ 314672 w 1415075"/>
              <a:gd name="connsiteY6" fmla="*/ 1357407 h 1411395"/>
              <a:gd name="connsiteX7" fmla="*/ 1044419 w 1415075"/>
              <a:gd name="connsiteY7" fmla="*/ 627660 h 1411395"/>
              <a:gd name="connsiteX8" fmla="*/ 1044419 w 1415075"/>
              <a:gd name="connsiteY8" fmla="*/ 835646 h 1411395"/>
              <a:gd name="connsiteX9" fmla="*/ 1228750 w 1415075"/>
              <a:gd name="connsiteY9" fmla="*/ 1019977 h 1411395"/>
              <a:gd name="connsiteX10" fmla="*/ 1413081 w 1415075"/>
              <a:gd name="connsiteY10" fmla="*/ 835646 h 1411395"/>
              <a:gd name="connsiteX11" fmla="*/ 1413081 w 1415075"/>
              <a:gd name="connsiteY11" fmla="*/ 196597 h 1411395"/>
              <a:gd name="connsiteX12" fmla="*/ 1415075 w 1415075"/>
              <a:gd name="connsiteY12" fmla="*/ 186720 h 1411395"/>
              <a:gd name="connsiteX13" fmla="*/ 1406788 w 1415075"/>
              <a:gd name="connsiteY13" fmla="*/ 131906 h 1411395"/>
              <a:gd name="connsiteX14" fmla="*/ 1399253 w 1415075"/>
              <a:gd name="connsiteY14" fmla="*/ 116231 h 1411395"/>
              <a:gd name="connsiteX15" fmla="*/ 1398595 w 1415075"/>
              <a:gd name="connsiteY15" fmla="*/ 112976 h 1411395"/>
              <a:gd name="connsiteX16" fmla="*/ 1395433 w 1415075"/>
              <a:gd name="connsiteY16" fmla="*/ 108286 h 1411395"/>
              <a:gd name="connsiteX17" fmla="*/ 1383594 w 1415075"/>
              <a:gd name="connsiteY17" fmla="*/ 83659 h 1411395"/>
              <a:gd name="connsiteX18" fmla="*/ 1365125 w 1415075"/>
              <a:gd name="connsiteY18" fmla="*/ 63333 h 1411395"/>
              <a:gd name="connsiteX19" fmla="*/ 1359092 w 1415075"/>
              <a:gd name="connsiteY19" fmla="*/ 54384 h 1411395"/>
              <a:gd name="connsiteX20" fmla="*/ 1353676 w 1415075"/>
              <a:gd name="connsiteY20" fmla="*/ 50733 h 1411395"/>
              <a:gd name="connsiteX21" fmla="*/ 1347996 w 1415075"/>
              <a:gd name="connsiteY21" fmla="*/ 44481 h 1411395"/>
              <a:gd name="connsiteX22" fmla="*/ 1312119 w 1415075"/>
              <a:gd name="connsiteY22" fmla="*/ 22715 h 1411395"/>
              <a:gd name="connsiteX23" fmla="*/ 1300500 w 1415075"/>
              <a:gd name="connsiteY23" fmla="*/ 14881 h 1411395"/>
              <a:gd name="connsiteX24" fmla="*/ 1297641 w 1415075"/>
              <a:gd name="connsiteY24" fmla="*/ 14304 h 1411395"/>
              <a:gd name="connsiteX25" fmla="*/ 1296428 w 1415075"/>
              <a:gd name="connsiteY25" fmla="*/ 13498 h 1411395"/>
              <a:gd name="connsiteX26" fmla="*/ 1227064 w 1415075"/>
              <a:gd name="connsiteY26" fmla="*/ 0 h 1411395"/>
              <a:gd name="connsiteX27" fmla="*/ 1214790 w 1415075"/>
              <a:gd name="connsiteY27" fmla="*/ 2389 h 1411395"/>
              <a:gd name="connsiteX28" fmla="*/ 579824 w 1415075"/>
              <a:gd name="connsiteY28" fmla="*/ 2389 h 1411395"/>
              <a:gd name="connsiteX29" fmla="*/ 449482 w 1415075"/>
              <a:gd name="connsiteY29" fmla="*/ 56378 h 141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415075" h="1411395">
                <a:moveTo>
                  <a:pt x="449482" y="56378"/>
                </a:moveTo>
                <a:cubicBezTo>
                  <a:pt x="416125" y="89736"/>
                  <a:pt x="395493" y="135819"/>
                  <a:pt x="395493" y="186720"/>
                </a:cubicBezTo>
                <a:cubicBezTo>
                  <a:pt x="395493" y="288523"/>
                  <a:pt x="478021" y="371051"/>
                  <a:pt x="579824" y="371051"/>
                </a:cubicBezTo>
                <a:lnTo>
                  <a:pt x="779661" y="371051"/>
                </a:lnTo>
                <a:lnTo>
                  <a:pt x="53989" y="1096723"/>
                </a:lnTo>
                <a:cubicBezTo>
                  <a:pt x="-17997" y="1168709"/>
                  <a:pt x="-17997" y="1285421"/>
                  <a:pt x="53989" y="1357407"/>
                </a:cubicBezTo>
                <a:cubicBezTo>
                  <a:pt x="125975" y="1429392"/>
                  <a:pt x="242687" y="1429392"/>
                  <a:pt x="314672" y="1357407"/>
                </a:cubicBezTo>
                <a:lnTo>
                  <a:pt x="1044419" y="627660"/>
                </a:lnTo>
                <a:lnTo>
                  <a:pt x="1044419" y="835646"/>
                </a:lnTo>
                <a:cubicBezTo>
                  <a:pt x="1044419" y="937449"/>
                  <a:pt x="1126947" y="1019977"/>
                  <a:pt x="1228750" y="1019977"/>
                </a:cubicBezTo>
                <a:cubicBezTo>
                  <a:pt x="1330553" y="1019977"/>
                  <a:pt x="1413081" y="937449"/>
                  <a:pt x="1413081" y="835646"/>
                </a:cubicBezTo>
                <a:lnTo>
                  <a:pt x="1413081" y="196597"/>
                </a:lnTo>
                <a:lnTo>
                  <a:pt x="1415075" y="186720"/>
                </a:lnTo>
                <a:cubicBezTo>
                  <a:pt x="1415075" y="167632"/>
                  <a:pt x="1412174" y="149222"/>
                  <a:pt x="1406788" y="131906"/>
                </a:cubicBezTo>
                <a:lnTo>
                  <a:pt x="1399253" y="116231"/>
                </a:lnTo>
                <a:lnTo>
                  <a:pt x="1398595" y="112976"/>
                </a:lnTo>
                <a:lnTo>
                  <a:pt x="1395433" y="108286"/>
                </a:lnTo>
                <a:lnTo>
                  <a:pt x="1383594" y="83659"/>
                </a:lnTo>
                <a:lnTo>
                  <a:pt x="1365125" y="63333"/>
                </a:lnTo>
                <a:lnTo>
                  <a:pt x="1359092" y="54384"/>
                </a:lnTo>
                <a:lnTo>
                  <a:pt x="1353676" y="50733"/>
                </a:lnTo>
                <a:lnTo>
                  <a:pt x="1347996" y="44481"/>
                </a:lnTo>
                <a:lnTo>
                  <a:pt x="1312119" y="22715"/>
                </a:lnTo>
                <a:lnTo>
                  <a:pt x="1300500" y="14881"/>
                </a:lnTo>
                <a:lnTo>
                  <a:pt x="1297641" y="14304"/>
                </a:lnTo>
                <a:lnTo>
                  <a:pt x="1296428" y="13498"/>
                </a:lnTo>
                <a:cubicBezTo>
                  <a:pt x="1274239" y="4499"/>
                  <a:pt x="1250651" y="0"/>
                  <a:pt x="1227064" y="0"/>
                </a:cubicBezTo>
                <a:lnTo>
                  <a:pt x="1214790" y="2389"/>
                </a:lnTo>
                <a:lnTo>
                  <a:pt x="579824" y="2389"/>
                </a:lnTo>
                <a:cubicBezTo>
                  <a:pt x="528923" y="2389"/>
                  <a:pt x="482840" y="23021"/>
                  <a:pt x="449482" y="56378"/>
                </a:cubicBezTo>
                <a:close/>
              </a:path>
            </a:pathLst>
          </a:cu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endParaRPr>
              <a:solidFill>
                <a:prstClr val="white"/>
              </a:solidFill>
              <a:latin typeface="Calibri" panose="020F0502020204030204"/>
            </a:endParaRPr>
          </a:p>
        </p:txBody>
      </p:sp>
      <p:sp>
        <p:nvSpPr>
          <p:cNvPr id="11" name="îšļiďê">
            <a:extLst>
              <a:ext uri="{FF2B5EF4-FFF2-40B4-BE49-F238E27FC236}">
                <a16:creationId xmlns:a16="http://schemas.microsoft.com/office/drawing/2014/main" id="{2D281ABF-E17F-4A56-94C2-C8E9F9AD6BDD}"/>
              </a:ext>
            </a:extLst>
          </p:cNvPr>
          <p:cNvSpPr/>
          <p:nvPr/>
        </p:nvSpPr>
        <p:spPr>
          <a:xfrm rot="8100000" flipV="1">
            <a:off x="5099568" y="4584081"/>
            <a:ext cx="826099" cy="823949"/>
          </a:xfrm>
          <a:custGeom>
            <a:avLst/>
            <a:gdLst>
              <a:gd name="connsiteX0" fmla="*/ 449482 w 1415075"/>
              <a:gd name="connsiteY0" fmla="*/ 56378 h 1411395"/>
              <a:gd name="connsiteX1" fmla="*/ 395493 w 1415075"/>
              <a:gd name="connsiteY1" fmla="*/ 186720 h 1411395"/>
              <a:gd name="connsiteX2" fmla="*/ 579824 w 1415075"/>
              <a:gd name="connsiteY2" fmla="*/ 371051 h 1411395"/>
              <a:gd name="connsiteX3" fmla="*/ 779661 w 1415075"/>
              <a:gd name="connsiteY3" fmla="*/ 371051 h 1411395"/>
              <a:gd name="connsiteX4" fmla="*/ 53989 w 1415075"/>
              <a:gd name="connsiteY4" fmla="*/ 1096723 h 1411395"/>
              <a:gd name="connsiteX5" fmla="*/ 53989 w 1415075"/>
              <a:gd name="connsiteY5" fmla="*/ 1357407 h 1411395"/>
              <a:gd name="connsiteX6" fmla="*/ 314672 w 1415075"/>
              <a:gd name="connsiteY6" fmla="*/ 1357407 h 1411395"/>
              <a:gd name="connsiteX7" fmla="*/ 1044419 w 1415075"/>
              <a:gd name="connsiteY7" fmla="*/ 627660 h 1411395"/>
              <a:gd name="connsiteX8" fmla="*/ 1044419 w 1415075"/>
              <a:gd name="connsiteY8" fmla="*/ 835646 h 1411395"/>
              <a:gd name="connsiteX9" fmla="*/ 1228750 w 1415075"/>
              <a:gd name="connsiteY9" fmla="*/ 1019977 h 1411395"/>
              <a:gd name="connsiteX10" fmla="*/ 1413081 w 1415075"/>
              <a:gd name="connsiteY10" fmla="*/ 835646 h 1411395"/>
              <a:gd name="connsiteX11" fmla="*/ 1413081 w 1415075"/>
              <a:gd name="connsiteY11" fmla="*/ 196597 h 1411395"/>
              <a:gd name="connsiteX12" fmla="*/ 1415075 w 1415075"/>
              <a:gd name="connsiteY12" fmla="*/ 186720 h 1411395"/>
              <a:gd name="connsiteX13" fmla="*/ 1406788 w 1415075"/>
              <a:gd name="connsiteY13" fmla="*/ 131906 h 1411395"/>
              <a:gd name="connsiteX14" fmla="*/ 1399253 w 1415075"/>
              <a:gd name="connsiteY14" fmla="*/ 116231 h 1411395"/>
              <a:gd name="connsiteX15" fmla="*/ 1398595 w 1415075"/>
              <a:gd name="connsiteY15" fmla="*/ 112976 h 1411395"/>
              <a:gd name="connsiteX16" fmla="*/ 1395433 w 1415075"/>
              <a:gd name="connsiteY16" fmla="*/ 108286 h 1411395"/>
              <a:gd name="connsiteX17" fmla="*/ 1383594 w 1415075"/>
              <a:gd name="connsiteY17" fmla="*/ 83659 h 1411395"/>
              <a:gd name="connsiteX18" fmla="*/ 1365125 w 1415075"/>
              <a:gd name="connsiteY18" fmla="*/ 63333 h 1411395"/>
              <a:gd name="connsiteX19" fmla="*/ 1359092 w 1415075"/>
              <a:gd name="connsiteY19" fmla="*/ 54384 h 1411395"/>
              <a:gd name="connsiteX20" fmla="*/ 1353676 w 1415075"/>
              <a:gd name="connsiteY20" fmla="*/ 50733 h 1411395"/>
              <a:gd name="connsiteX21" fmla="*/ 1347996 w 1415075"/>
              <a:gd name="connsiteY21" fmla="*/ 44481 h 1411395"/>
              <a:gd name="connsiteX22" fmla="*/ 1312119 w 1415075"/>
              <a:gd name="connsiteY22" fmla="*/ 22715 h 1411395"/>
              <a:gd name="connsiteX23" fmla="*/ 1300500 w 1415075"/>
              <a:gd name="connsiteY23" fmla="*/ 14881 h 1411395"/>
              <a:gd name="connsiteX24" fmla="*/ 1297641 w 1415075"/>
              <a:gd name="connsiteY24" fmla="*/ 14304 h 1411395"/>
              <a:gd name="connsiteX25" fmla="*/ 1296428 w 1415075"/>
              <a:gd name="connsiteY25" fmla="*/ 13498 h 1411395"/>
              <a:gd name="connsiteX26" fmla="*/ 1227064 w 1415075"/>
              <a:gd name="connsiteY26" fmla="*/ 0 h 1411395"/>
              <a:gd name="connsiteX27" fmla="*/ 1214790 w 1415075"/>
              <a:gd name="connsiteY27" fmla="*/ 2389 h 1411395"/>
              <a:gd name="connsiteX28" fmla="*/ 579824 w 1415075"/>
              <a:gd name="connsiteY28" fmla="*/ 2389 h 1411395"/>
              <a:gd name="connsiteX29" fmla="*/ 449482 w 1415075"/>
              <a:gd name="connsiteY29" fmla="*/ 56378 h 141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415075" h="1411395">
                <a:moveTo>
                  <a:pt x="449482" y="56378"/>
                </a:moveTo>
                <a:cubicBezTo>
                  <a:pt x="416125" y="89736"/>
                  <a:pt x="395493" y="135819"/>
                  <a:pt x="395493" y="186720"/>
                </a:cubicBezTo>
                <a:cubicBezTo>
                  <a:pt x="395493" y="288523"/>
                  <a:pt x="478021" y="371051"/>
                  <a:pt x="579824" y="371051"/>
                </a:cubicBezTo>
                <a:lnTo>
                  <a:pt x="779661" y="371051"/>
                </a:lnTo>
                <a:lnTo>
                  <a:pt x="53989" y="1096723"/>
                </a:lnTo>
                <a:cubicBezTo>
                  <a:pt x="-17997" y="1168709"/>
                  <a:pt x="-17997" y="1285421"/>
                  <a:pt x="53989" y="1357407"/>
                </a:cubicBezTo>
                <a:cubicBezTo>
                  <a:pt x="125975" y="1429392"/>
                  <a:pt x="242687" y="1429392"/>
                  <a:pt x="314672" y="1357407"/>
                </a:cubicBezTo>
                <a:lnTo>
                  <a:pt x="1044419" y="627660"/>
                </a:lnTo>
                <a:lnTo>
                  <a:pt x="1044419" y="835646"/>
                </a:lnTo>
                <a:cubicBezTo>
                  <a:pt x="1044419" y="937449"/>
                  <a:pt x="1126947" y="1019977"/>
                  <a:pt x="1228750" y="1019977"/>
                </a:cubicBezTo>
                <a:cubicBezTo>
                  <a:pt x="1330553" y="1019977"/>
                  <a:pt x="1413081" y="937449"/>
                  <a:pt x="1413081" y="835646"/>
                </a:cubicBezTo>
                <a:lnTo>
                  <a:pt x="1413081" y="196597"/>
                </a:lnTo>
                <a:lnTo>
                  <a:pt x="1415075" y="186720"/>
                </a:lnTo>
                <a:cubicBezTo>
                  <a:pt x="1415075" y="167632"/>
                  <a:pt x="1412174" y="149222"/>
                  <a:pt x="1406788" y="131906"/>
                </a:cubicBezTo>
                <a:lnTo>
                  <a:pt x="1399253" y="116231"/>
                </a:lnTo>
                <a:lnTo>
                  <a:pt x="1398595" y="112976"/>
                </a:lnTo>
                <a:lnTo>
                  <a:pt x="1395433" y="108286"/>
                </a:lnTo>
                <a:lnTo>
                  <a:pt x="1383594" y="83659"/>
                </a:lnTo>
                <a:lnTo>
                  <a:pt x="1365125" y="63333"/>
                </a:lnTo>
                <a:lnTo>
                  <a:pt x="1359092" y="54384"/>
                </a:lnTo>
                <a:lnTo>
                  <a:pt x="1353676" y="50733"/>
                </a:lnTo>
                <a:lnTo>
                  <a:pt x="1347996" y="44481"/>
                </a:lnTo>
                <a:lnTo>
                  <a:pt x="1312119" y="22715"/>
                </a:lnTo>
                <a:lnTo>
                  <a:pt x="1300500" y="14881"/>
                </a:lnTo>
                <a:lnTo>
                  <a:pt x="1297641" y="14304"/>
                </a:lnTo>
                <a:lnTo>
                  <a:pt x="1296428" y="13498"/>
                </a:lnTo>
                <a:cubicBezTo>
                  <a:pt x="1274239" y="4499"/>
                  <a:pt x="1250651" y="0"/>
                  <a:pt x="1227064" y="0"/>
                </a:cubicBezTo>
                <a:lnTo>
                  <a:pt x="1214790" y="2389"/>
                </a:lnTo>
                <a:lnTo>
                  <a:pt x="579824" y="2389"/>
                </a:lnTo>
                <a:cubicBezTo>
                  <a:pt x="528923" y="2389"/>
                  <a:pt x="482840" y="23021"/>
                  <a:pt x="449482" y="56378"/>
                </a:cubicBezTo>
                <a:close/>
              </a:path>
            </a:pathLst>
          </a:cu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endParaRPr>
              <a:solidFill>
                <a:prstClr val="white"/>
              </a:solidFill>
              <a:latin typeface="Calibri" panose="020F0502020204030204"/>
            </a:endParaRPr>
          </a:p>
        </p:txBody>
      </p:sp>
      <p:sp>
        <p:nvSpPr>
          <p:cNvPr id="12" name="文本框 11">
            <a:extLst>
              <a:ext uri="{FF2B5EF4-FFF2-40B4-BE49-F238E27FC236}">
                <a16:creationId xmlns:a16="http://schemas.microsoft.com/office/drawing/2014/main" id="{14560A42-6A03-4FEA-B7D8-1BE13E8FE4C8}"/>
              </a:ext>
            </a:extLst>
          </p:cNvPr>
          <p:cNvSpPr txBox="1"/>
          <p:nvPr/>
        </p:nvSpPr>
        <p:spPr>
          <a:xfrm>
            <a:off x="6464495" y="4412675"/>
            <a:ext cx="3263917" cy="1477328"/>
          </a:xfrm>
          <a:prstGeom prst="rect">
            <a:avLst/>
          </a:prstGeom>
          <a:noFill/>
          <a:effectLst/>
        </p:spPr>
        <p:txBody>
          <a:bodyPr wrap="square" rtlCol="0">
            <a:spAutoFit/>
          </a:bodyPr>
          <a:lstStyle/>
          <a:p>
            <a:pPr defTabSz="914377">
              <a:lnSpc>
                <a:spcPct val="150000"/>
              </a:lnSpc>
            </a:pPr>
            <a:r>
              <a:rPr lang="zh-CN" altLang="en-US" sz="1200" dirty="0">
                <a:solidFill>
                  <a:srgbClr val="C7020C"/>
                </a:solidFill>
                <a:latin typeface="微软雅黑" panose="020B0503020204020204" pitchFamily="34" charset="-122"/>
                <a:ea typeface="微软雅黑" panose="020B0503020204020204" pitchFamily="34" charset="-122"/>
              </a:rPr>
              <a:t>深入学习中共十八大精神，召开常委会议专题学习贯彻中共十八届三中、四中、五中、六中全会精神，深刻理解全面深化改革、全面依法治国、全面建成小康社会、全面从严治党重大部署，结合实际贯彻落实。</a:t>
            </a:r>
            <a:endParaRPr lang="en-US" altLang="zh-CN" sz="1200" dirty="0">
              <a:solidFill>
                <a:srgbClr val="C7020C"/>
              </a:solidFill>
              <a:latin typeface="微软雅黑" panose="020B0503020204020204" pitchFamily="34" charset="-122"/>
              <a:ea typeface="微软雅黑" panose="020B0503020204020204" pitchFamily="34" charset="-122"/>
            </a:endParaRPr>
          </a:p>
        </p:txBody>
      </p:sp>
      <p:sp>
        <p:nvSpPr>
          <p:cNvPr id="13" name="文本框 12">
            <a:extLst>
              <a:ext uri="{FF2B5EF4-FFF2-40B4-BE49-F238E27FC236}">
                <a16:creationId xmlns:a16="http://schemas.microsoft.com/office/drawing/2014/main" id="{1C05C5F6-CC5E-4DE2-B5DB-90AB9FB00EA0}"/>
              </a:ext>
            </a:extLst>
          </p:cNvPr>
          <p:cNvSpPr txBox="1"/>
          <p:nvPr/>
        </p:nvSpPr>
        <p:spPr>
          <a:xfrm>
            <a:off x="6464495" y="2739195"/>
            <a:ext cx="3911592" cy="1477328"/>
          </a:xfrm>
          <a:prstGeom prst="rect">
            <a:avLst/>
          </a:prstGeom>
          <a:noFill/>
          <a:effectLst/>
        </p:spPr>
        <p:txBody>
          <a:bodyPr wrap="square" rtlCol="0">
            <a:spAutoFit/>
          </a:bodyPr>
          <a:lstStyle/>
          <a:p>
            <a:pPr defTabSz="914377">
              <a:lnSpc>
                <a:spcPct val="150000"/>
              </a:lnSpc>
            </a:pPr>
            <a:r>
              <a:rPr lang="zh-CN" altLang="en-US" sz="1200" dirty="0">
                <a:solidFill>
                  <a:srgbClr val="C7020C"/>
                </a:solidFill>
                <a:latin typeface="微软雅黑" panose="020B0503020204020204" pitchFamily="34" charset="-122"/>
                <a:ea typeface="微软雅黑" panose="020B0503020204020204" pitchFamily="34" charset="-122"/>
              </a:rPr>
              <a:t>引导广大委员从中华民族迎来了站起来、富起来到强起来伟大飞跃的历史进程中深化认识，坚定道路自信、理论自信、制度自信、文化自信，增强政治意识、大局意识、核心意识、看齐意识，坚决维护习近平总书记的核心地位，坚决维护中共中央权威和集中统一领导。</a:t>
            </a:r>
            <a:endParaRPr lang="en-US" altLang="zh-CN" sz="1200" dirty="0">
              <a:solidFill>
                <a:srgbClr val="C7020C"/>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7861981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Effect transition="in" filter="fade">
                                      <p:cBhvr>
                                        <p:cTn id="9" dur="10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additive="base">
                                        <p:cTn id="14" dur="500" fill="hold"/>
                                        <p:tgtEl>
                                          <p:spTgt spid="8"/>
                                        </p:tgtEl>
                                        <p:attrNameLst>
                                          <p:attrName>ppt_x</p:attrName>
                                        </p:attrNameLst>
                                      </p:cBhvr>
                                      <p:tavLst>
                                        <p:tav tm="0">
                                          <p:val>
                                            <p:strVal val="#ppt_x"/>
                                          </p:val>
                                        </p:tav>
                                        <p:tav tm="100000">
                                          <p:val>
                                            <p:strVal val="#ppt_x"/>
                                          </p:val>
                                        </p:tav>
                                      </p:tavLst>
                                    </p:anim>
                                    <p:anim calcmode="lin" valueType="num">
                                      <p:cBhvr additive="base">
                                        <p:cTn id="15" dur="500" fill="hold"/>
                                        <p:tgtEl>
                                          <p:spTgt spid="8"/>
                                        </p:tgtEl>
                                        <p:attrNameLst>
                                          <p:attrName>ppt_y</p:attrName>
                                        </p:attrNameLst>
                                      </p:cBhvr>
                                      <p:tavLst>
                                        <p:tav tm="0">
                                          <p:val>
                                            <p:strVal val="1+#ppt_h/2"/>
                                          </p:val>
                                        </p:tav>
                                        <p:tav tm="100000">
                                          <p:val>
                                            <p:strVal val="#ppt_y"/>
                                          </p:val>
                                        </p:tav>
                                      </p:tavLst>
                                    </p:anim>
                                  </p:childTnLst>
                                </p:cTn>
                              </p:par>
                            </p:childTnLst>
                          </p:cTn>
                        </p:par>
                        <p:par>
                          <p:cTn id="16" fill="hold">
                            <p:stCondLst>
                              <p:cond delay="500"/>
                            </p:stCondLst>
                            <p:childTnLst>
                              <p:par>
                                <p:cTn id="17" presetID="12" presetClass="entr" presetSubtype="2"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p:tgtEl>
                                          <p:spTgt spid="9"/>
                                        </p:tgtEl>
                                        <p:attrNameLst>
                                          <p:attrName>ppt_x</p:attrName>
                                        </p:attrNameLst>
                                      </p:cBhvr>
                                      <p:tavLst>
                                        <p:tav tm="0">
                                          <p:val>
                                            <p:strVal val="#ppt_x+#ppt_w*1.125000"/>
                                          </p:val>
                                        </p:tav>
                                        <p:tav tm="100000">
                                          <p:val>
                                            <p:strVal val="#ppt_x"/>
                                          </p:val>
                                        </p:tav>
                                      </p:tavLst>
                                    </p:anim>
                                    <p:animEffect transition="in" filter="wipe(left)">
                                      <p:cBhvr>
                                        <p:cTn id="20" dur="500"/>
                                        <p:tgtEl>
                                          <p:spTgt spid="9"/>
                                        </p:tgtEl>
                                      </p:cBhvr>
                                    </p:animEffect>
                                  </p:childTnLst>
                                </p:cTn>
                              </p:par>
                            </p:childTnLst>
                          </p:cTn>
                        </p:par>
                        <p:par>
                          <p:cTn id="21" fill="hold">
                            <p:stCondLst>
                              <p:cond delay="1000"/>
                            </p:stCondLst>
                            <p:childTnLst>
                              <p:par>
                                <p:cTn id="22" presetID="12" presetClass="entr" presetSubtype="2"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additive="base">
                                        <p:cTn id="24" dur="500"/>
                                        <p:tgtEl>
                                          <p:spTgt spid="11"/>
                                        </p:tgtEl>
                                        <p:attrNameLst>
                                          <p:attrName>ppt_x</p:attrName>
                                        </p:attrNameLst>
                                      </p:cBhvr>
                                      <p:tavLst>
                                        <p:tav tm="0">
                                          <p:val>
                                            <p:strVal val="#ppt_x+#ppt_w*1.125000"/>
                                          </p:val>
                                        </p:tav>
                                        <p:tav tm="100000">
                                          <p:val>
                                            <p:strVal val="#ppt_x"/>
                                          </p:val>
                                        </p:tav>
                                      </p:tavLst>
                                    </p:anim>
                                    <p:animEffect transition="in" filter="wipe(left)">
                                      <p:cBhvr>
                                        <p:cTn id="25" dur="500"/>
                                        <p:tgtEl>
                                          <p:spTgt spid="11"/>
                                        </p:tgtEl>
                                      </p:cBhvr>
                                    </p:animEffect>
                                  </p:childTnLst>
                                </p:cTn>
                              </p:par>
                            </p:childTnLst>
                          </p:cTn>
                        </p:par>
                        <p:par>
                          <p:cTn id="26" fill="hold">
                            <p:stCondLst>
                              <p:cond delay="1500"/>
                            </p:stCondLst>
                            <p:childTnLst>
                              <p:par>
                                <p:cTn id="27" presetID="22" presetClass="entr" presetSubtype="1"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wipe(up)">
                                      <p:cBhvr>
                                        <p:cTn id="29" dur="1000"/>
                                        <p:tgtEl>
                                          <p:spTgt spid="12"/>
                                        </p:tgtEl>
                                      </p:cBhvr>
                                    </p:animEffect>
                                  </p:childTnLst>
                                </p:cTn>
                              </p:par>
                            </p:childTnLst>
                          </p:cTn>
                        </p:par>
                        <p:par>
                          <p:cTn id="30" fill="hold">
                            <p:stCondLst>
                              <p:cond delay="2500"/>
                            </p:stCondLst>
                            <p:childTnLst>
                              <p:par>
                                <p:cTn id="31" presetID="22" presetClass="entr" presetSubtype="1" fill="hold" grpId="0" nodeType="after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wipe(up)">
                                      <p:cBhvr>
                                        <p:cTn id="33"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animBg="1"/>
      <p:bldP spid="11" grpId="0" animBg="1"/>
      <p:bldP spid="12" grpId="0"/>
      <p:bldP spid="1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BEBA8EAE-BF5A-486C-A8C5-ECC9F3942E4B}">
                <a14:imgProps xmlns:a14="http://schemas.microsoft.com/office/drawing/2010/main">
                  <a14:imgLayer r:embed="rId3">
                    <a14:imgEffect>
                      <a14:backgroundRemoval t="3970" b="97270" l="10000" r="90000">
                        <a14:foregroundMark x1="39836" y1="33002" x2="39344" y2="31762"/>
                      </a14:backgroundRemoval>
                    </a14:imgEffect>
                  </a14:imgLayer>
                </a14:imgProps>
              </a:ext>
              <a:ext uri="{28A0092B-C50C-407E-A947-70E740481C1C}">
                <a14:useLocalDpi xmlns:a14="http://schemas.microsoft.com/office/drawing/2010/main" val="0"/>
              </a:ext>
            </a:extLst>
          </a:blip>
          <a:stretch>
            <a:fillRect/>
          </a:stretch>
        </p:blipFill>
        <p:spPr>
          <a:xfrm>
            <a:off x="10740390" y="160421"/>
            <a:ext cx="1451610" cy="959485"/>
          </a:xfrm>
          <a:prstGeom prst="rect">
            <a:avLst/>
          </a:prstGeom>
        </p:spPr>
      </p:pic>
      <p:sp>
        <p:nvSpPr>
          <p:cNvPr id="3" name="文本框 32"/>
          <p:cNvSpPr txBox="1"/>
          <p:nvPr/>
        </p:nvSpPr>
        <p:spPr>
          <a:xfrm>
            <a:off x="5662863" y="379178"/>
            <a:ext cx="5259070" cy="523220"/>
          </a:xfrm>
          <a:prstGeom prst="rect">
            <a:avLst/>
          </a:prstGeom>
          <a:noFill/>
        </p:spPr>
        <p:txBody>
          <a:bodyPr wrap="square" rtlCol="0">
            <a:spAutoFit/>
          </a:bodyPr>
          <a:lstStyle/>
          <a:p>
            <a:pPr algn="r" defTabSz="914377">
              <a:defRPr/>
            </a:pPr>
            <a:r>
              <a:rPr lang="zh-CN" altLang="en-US" sz="2800" b="1" kern="0" dirty="0">
                <a:solidFill>
                  <a:srgbClr val="C7020C"/>
                </a:solidFill>
                <a:latin typeface="微软雅黑" pitchFamily="34" charset="-122"/>
                <a:ea typeface="微软雅黑" pitchFamily="34" charset="-122"/>
              </a:rPr>
              <a:t>五年工作的回顾</a:t>
            </a:r>
          </a:p>
        </p:txBody>
      </p:sp>
      <p:grpSp>
        <p:nvGrpSpPr>
          <p:cNvPr id="4" name="组 3"/>
          <p:cNvGrpSpPr/>
          <p:nvPr/>
        </p:nvGrpSpPr>
        <p:grpSpPr>
          <a:xfrm>
            <a:off x="-192422" y="235133"/>
            <a:ext cx="4186263" cy="667265"/>
            <a:chOff x="593641" y="4046189"/>
            <a:chExt cx="4186263" cy="667265"/>
          </a:xfrm>
        </p:grpSpPr>
        <p:sp>
          <p:nvSpPr>
            <p:cNvPr id="5" name="TextBox 20">
              <a:extLst>
                <a:ext uri="{FF2B5EF4-FFF2-40B4-BE49-F238E27FC236}">
                  <a16:creationId xmlns:a16="http://schemas.microsoft.com/office/drawing/2014/main" id="{F5C0829D-0943-475C-BD27-A03D488DA8C6}"/>
                </a:ext>
              </a:extLst>
            </p:cNvPr>
            <p:cNvSpPr txBox="1"/>
            <p:nvPr/>
          </p:nvSpPr>
          <p:spPr>
            <a:xfrm>
              <a:off x="593641" y="4046189"/>
              <a:ext cx="4186263" cy="461665"/>
            </a:xfrm>
            <a:prstGeom prst="rect">
              <a:avLst/>
            </a:prstGeom>
            <a:noFill/>
            <a:effectLst/>
          </p:spPr>
          <p:txBody>
            <a:bodyPr wrap="square" rtlCol="0">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F3D016"/>
                  </a:solidFill>
                  <a:effectLst/>
                  <a:uLnTx/>
                  <a:uFillTx/>
                  <a:latin typeface="微软雅黑" panose="020B0503020204020204" pitchFamily="34" charset="-122"/>
                  <a:ea typeface="微软雅黑" panose="020B0503020204020204" pitchFamily="34" charset="-122"/>
                  <a:cs typeface="+mn-cs"/>
                </a:rPr>
                <a:t>中国共产党</a:t>
              </a:r>
              <a:endParaRPr kumimoji="0" lang="en-US" altLang="zh-CN" sz="2400" b="1" i="0" u="none" strike="noStrike" kern="1200" cap="none" spc="0" normalizeH="0" baseline="0" noProof="0" dirty="0">
                <a:ln>
                  <a:noFill/>
                </a:ln>
                <a:solidFill>
                  <a:srgbClr val="F3D016"/>
                </a:solidFill>
                <a:effectLst/>
                <a:uLnTx/>
                <a:uFillTx/>
                <a:latin typeface="微软雅黑" panose="020B0503020204020204" pitchFamily="34" charset="-122"/>
                <a:ea typeface="微软雅黑" panose="020B0503020204020204" pitchFamily="34" charset="-122"/>
                <a:cs typeface="+mn-cs"/>
              </a:endParaRPr>
            </a:p>
          </p:txBody>
        </p:sp>
        <p:sp>
          <p:nvSpPr>
            <p:cNvPr id="6" name="TextBox 19">
              <a:extLst>
                <a:ext uri="{FF2B5EF4-FFF2-40B4-BE49-F238E27FC236}">
                  <a16:creationId xmlns:a16="http://schemas.microsoft.com/office/drawing/2014/main" id="{AD6F1C92-46EA-46C7-9886-F8ACE63514CF}"/>
                </a:ext>
              </a:extLst>
            </p:cNvPr>
            <p:cNvSpPr txBox="1"/>
            <p:nvPr/>
          </p:nvSpPr>
          <p:spPr>
            <a:xfrm>
              <a:off x="1742748" y="4467233"/>
              <a:ext cx="1887055" cy="246221"/>
            </a:xfrm>
            <a:prstGeom prst="rect">
              <a:avLst/>
            </a:prstGeom>
            <a:noFill/>
            <a:effectLst/>
          </p:spPr>
          <p:txBody>
            <a:bodyPr wrap="none" rtlCol="0">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altLang="zh-CN" sz="1000" b="1" i="0" u="none" strike="noStrike" kern="1200" cap="none" spc="0" normalizeH="0" baseline="0" noProof="0" dirty="0">
                  <a:ln>
                    <a:noFill/>
                  </a:ln>
                  <a:solidFill>
                    <a:srgbClr val="F3D016"/>
                  </a:solidFill>
                  <a:effectLst/>
                  <a:uLnTx/>
                  <a:uFillTx/>
                  <a:latin typeface="微软雅黑" panose="020B0503020204020204" pitchFamily="34" charset="-122"/>
                  <a:ea typeface="微软雅黑" panose="020B0503020204020204" pitchFamily="34" charset="-122"/>
                  <a:cs typeface="+mn-cs"/>
                </a:rPr>
                <a:t>Communist Party of China</a:t>
              </a:r>
              <a:endParaRPr kumimoji="0" lang="zh-CN" altLang="en-US" sz="1000" b="1" i="0" u="none" strike="noStrike" kern="1200" cap="none" spc="0" normalizeH="0" baseline="0" noProof="0" dirty="0">
                <a:ln>
                  <a:noFill/>
                </a:ln>
                <a:solidFill>
                  <a:srgbClr val="F3D016"/>
                </a:solidFill>
                <a:effectLst/>
                <a:uLnTx/>
                <a:uFillTx/>
                <a:latin typeface="微软雅黑" panose="020B0503020204020204" pitchFamily="34" charset="-122"/>
                <a:ea typeface="微软雅黑" panose="020B0503020204020204" pitchFamily="34" charset="-122"/>
                <a:cs typeface="+mn-cs"/>
              </a:endParaRPr>
            </a:p>
          </p:txBody>
        </p:sp>
      </p:grpSp>
      <p:sp>
        <p:nvSpPr>
          <p:cNvPr id="7" name="文本框 6">
            <a:extLst>
              <a:ext uri="{FF2B5EF4-FFF2-40B4-BE49-F238E27FC236}">
                <a16:creationId xmlns:a16="http://schemas.microsoft.com/office/drawing/2014/main" id="{29FFB4DA-0451-431A-9DF8-98128132808E}"/>
              </a:ext>
            </a:extLst>
          </p:cNvPr>
          <p:cNvSpPr txBox="1"/>
          <p:nvPr/>
        </p:nvSpPr>
        <p:spPr>
          <a:xfrm>
            <a:off x="0" y="2173209"/>
            <a:ext cx="12192000" cy="400110"/>
          </a:xfrm>
          <a:prstGeom prst="rect">
            <a:avLst/>
          </a:prstGeom>
          <a:noFill/>
        </p:spPr>
        <p:txBody>
          <a:bodyPr wrap="square" rtlCol="0">
            <a:spAutoFit/>
          </a:bodyPr>
          <a:lstStyle/>
          <a:p>
            <a:pPr lvl="0" algn="ctr" defTabSz="914377"/>
            <a:r>
              <a:rPr lang="zh-CN" altLang="en-US" sz="2000" b="1" dirty="0">
                <a:solidFill>
                  <a:srgbClr val="C7000B"/>
                </a:solidFill>
                <a:latin typeface="微软雅黑" panose="020B0503020204020204" pitchFamily="34" charset="-122"/>
                <a:ea typeface="微软雅黑" panose="020B0503020204020204" pitchFamily="34" charset="-122"/>
              </a:rPr>
              <a:t>★牢牢把握正确的政治方向，坚决维护以习近平同志为核心的中共中央集中统一领导★</a:t>
            </a:r>
            <a:endParaRPr kumimoji="0" lang="zh-CN" altLang="en-US" sz="2000"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endParaRPr>
          </a:p>
        </p:txBody>
      </p:sp>
      <p:sp>
        <p:nvSpPr>
          <p:cNvPr id="8" name="矩形 7">
            <a:extLst>
              <a:ext uri="{FF2B5EF4-FFF2-40B4-BE49-F238E27FC236}">
                <a16:creationId xmlns:a16="http://schemas.microsoft.com/office/drawing/2014/main" id="{1D2D933A-D9F6-4002-B031-0E9BEEA30412}"/>
              </a:ext>
            </a:extLst>
          </p:cNvPr>
          <p:cNvSpPr/>
          <p:nvPr/>
        </p:nvSpPr>
        <p:spPr>
          <a:xfrm>
            <a:off x="926515" y="2956884"/>
            <a:ext cx="2432780" cy="1157141"/>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r>
              <a:rPr lang="zh-CN" altLang="en-US" sz="3200" b="1" dirty="0">
                <a:solidFill>
                  <a:prstClr val="white"/>
                </a:solidFill>
                <a:latin typeface="微软雅黑" panose="020B0503020204020204" pitchFamily="34" charset="-122"/>
                <a:ea typeface="微软雅黑" panose="020B0503020204020204" pitchFamily="34" charset="-122"/>
              </a:rPr>
              <a:t>喜迎十九大</a:t>
            </a:r>
          </a:p>
        </p:txBody>
      </p:sp>
      <p:sp>
        <p:nvSpPr>
          <p:cNvPr id="9" name="文本框 3">
            <a:extLst>
              <a:ext uri="{FF2B5EF4-FFF2-40B4-BE49-F238E27FC236}">
                <a16:creationId xmlns:a16="http://schemas.microsoft.com/office/drawing/2014/main" id="{E4534C30-BDFD-4460-9866-184FD174ED63}"/>
              </a:ext>
            </a:extLst>
          </p:cNvPr>
          <p:cNvSpPr txBox="1"/>
          <p:nvPr/>
        </p:nvSpPr>
        <p:spPr>
          <a:xfrm>
            <a:off x="3513427" y="2975347"/>
            <a:ext cx="7661029" cy="1108380"/>
          </a:xfrm>
          <a:prstGeom prst="rect">
            <a:avLst/>
          </a:prstGeom>
          <a:noFill/>
        </p:spPr>
        <p:txBody>
          <a:bodyPr wrap="square" rtlCol="0">
            <a:spAutoFit/>
          </a:bodyPr>
          <a:lstStyle/>
          <a:p>
            <a:pPr defTabSz="914377">
              <a:lnSpc>
                <a:spcPct val="150000"/>
              </a:lnSpc>
            </a:pPr>
            <a:r>
              <a:rPr lang="en-US" altLang="zh-CN" sz="1467" dirty="0">
                <a:solidFill>
                  <a:srgbClr val="C7020C"/>
                </a:solidFill>
                <a:latin typeface="微软雅黑" panose="020B0503020204020204" pitchFamily="34" charset="-122"/>
                <a:ea typeface="微软雅黑" panose="020B0503020204020204" pitchFamily="34" charset="-122"/>
              </a:rPr>
              <a:t>2017</a:t>
            </a:r>
            <a:r>
              <a:rPr lang="zh-CN" altLang="en-US" sz="1467" dirty="0">
                <a:solidFill>
                  <a:srgbClr val="C7020C"/>
                </a:solidFill>
                <a:latin typeface="微软雅黑" panose="020B0503020204020204" pitchFamily="34" charset="-122"/>
                <a:ea typeface="微软雅黑" panose="020B0503020204020204" pitchFamily="34" charset="-122"/>
              </a:rPr>
              <a:t>年，坚持把迎接十九大、服务十九大、学习贯彻十九大精神作为重大政治任务，落实到履行职能、开展工作的全过程和各方面，加强政治引领，积极正面发声，广泛凝心聚力，促进经济社会大局保持稳定，为十九大胜利召开营造良好社会环境。</a:t>
            </a:r>
          </a:p>
        </p:txBody>
      </p:sp>
      <p:sp>
        <p:nvSpPr>
          <p:cNvPr id="10" name="矩形 9">
            <a:extLst>
              <a:ext uri="{FF2B5EF4-FFF2-40B4-BE49-F238E27FC236}">
                <a16:creationId xmlns:a16="http://schemas.microsoft.com/office/drawing/2014/main" id="{E76218AB-B743-48AB-BAC0-B1705C68114F}"/>
              </a:ext>
            </a:extLst>
          </p:cNvPr>
          <p:cNvSpPr/>
          <p:nvPr/>
        </p:nvSpPr>
        <p:spPr>
          <a:xfrm>
            <a:off x="3463394" y="2956884"/>
            <a:ext cx="7933697" cy="1157141"/>
          </a:xfrm>
          <a:prstGeom prst="rect">
            <a:avLst/>
          </a:prstGeom>
          <a:noFill/>
          <a:ln w="9525">
            <a:solidFill>
              <a:srgbClr val="C702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4267">
              <a:solidFill>
                <a:prstClr val="white"/>
              </a:solidFill>
              <a:latin typeface="Calibri" panose="020F0502020204030204"/>
              <a:ea typeface="宋体" panose="02010600030101010101" pitchFamily="2" charset="-122"/>
            </a:endParaRPr>
          </a:p>
        </p:txBody>
      </p:sp>
      <p:sp>
        <p:nvSpPr>
          <p:cNvPr id="11" name="矩形 10">
            <a:extLst>
              <a:ext uri="{FF2B5EF4-FFF2-40B4-BE49-F238E27FC236}">
                <a16:creationId xmlns:a16="http://schemas.microsoft.com/office/drawing/2014/main" id="{5B6D8862-AEC4-4DE5-BE27-18F62E67DF97}"/>
              </a:ext>
            </a:extLst>
          </p:cNvPr>
          <p:cNvSpPr/>
          <p:nvPr/>
        </p:nvSpPr>
        <p:spPr>
          <a:xfrm>
            <a:off x="8964311" y="4302146"/>
            <a:ext cx="2432780" cy="1478608"/>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r>
              <a:rPr lang="zh-CN" altLang="en-US" sz="2667" b="1" dirty="0">
                <a:solidFill>
                  <a:prstClr val="white"/>
                </a:solidFill>
                <a:latin typeface="微软雅黑" panose="020B0503020204020204" pitchFamily="34" charset="-122"/>
                <a:ea typeface="微软雅黑" panose="020B0503020204020204" pitchFamily="34" charset="-122"/>
              </a:rPr>
              <a:t>学习十九大</a:t>
            </a:r>
          </a:p>
        </p:txBody>
      </p:sp>
      <p:sp>
        <p:nvSpPr>
          <p:cNvPr id="12" name="文本框 3">
            <a:extLst>
              <a:ext uri="{FF2B5EF4-FFF2-40B4-BE49-F238E27FC236}">
                <a16:creationId xmlns:a16="http://schemas.microsoft.com/office/drawing/2014/main" id="{47B6F756-BD08-4587-B4A9-8985325B7223}"/>
              </a:ext>
            </a:extLst>
          </p:cNvPr>
          <p:cNvSpPr txBox="1"/>
          <p:nvPr/>
        </p:nvSpPr>
        <p:spPr>
          <a:xfrm>
            <a:off x="967379" y="4379593"/>
            <a:ext cx="7777647" cy="1200329"/>
          </a:xfrm>
          <a:prstGeom prst="rect">
            <a:avLst/>
          </a:prstGeom>
          <a:noFill/>
        </p:spPr>
        <p:txBody>
          <a:bodyPr wrap="square" rtlCol="0">
            <a:spAutoFit/>
          </a:bodyPr>
          <a:lstStyle/>
          <a:p>
            <a:pPr defTabSz="914377">
              <a:lnSpc>
                <a:spcPct val="150000"/>
              </a:lnSpc>
            </a:pPr>
            <a:r>
              <a:rPr lang="zh-CN" altLang="en-US" sz="1200" dirty="0">
                <a:solidFill>
                  <a:srgbClr val="C7020C"/>
                </a:solidFill>
                <a:latin typeface="微软雅黑" panose="020B0503020204020204" pitchFamily="34" charset="-122"/>
                <a:ea typeface="微软雅黑" panose="020B0503020204020204" pitchFamily="34" charset="-122"/>
              </a:rPr>
              <a:t>十九大后，迅速兴起学习贯彻大会精神热潮，着力在学懂弄通做实上下功夫，及时召开常委会议集中学习，作出学习贯彻中共十九大精神决议，明确提出坚持中国共产党对人民政协的领导、聚焦新时代新使命履职尽责、全面增强履职本领等具体要求，号召人民政协各参加单位、各级组织和广大委员，在习近平新时代中国特色社会主义思想指引下，广泛凝聚共识、凝聚人心、凝聚智慧、凝聚力量，共同为落实中共十九大确定的目标任务而奋斗。</a:t>
            </a:r>
          </a:p>
        </p:txBody>
      </p:sp>
      <p:sp>
        <p:nvSpPr>
          <p:cNvPr id="13" name="矩形 12">
            <a:extLst>
              <a:ext uri="{FF2B5EF4-FFF2-40B4-BE49-F238E27FC236}">
                <a16:creationId xmlns:a16="http://schemas.microsoft.com/office/drawing/2014/main" id="{CC6FC518-B8A6-423D-9BC4-7E904A90EC39}"/>
              </a:ext>
            </a:extLst>
          </p:cNvPr>
          <p:cNvSpPr/>
          <p:nvPr/>
        </p:nvSpPr>
        <p:spPr>
          <a:xfrm>
            <a:off x="926516" y="4283792"/>
            <a:ext cx="7933697" cy="1478608"/>
          </a:xfrm>
          <a:prstGeom prst="rect">
            <a:avLst/>
          </a:prstGeom>
          <a:noFill/>
          <a:ln w="9525">
            <a:solidFill>
              <a:srgbClr val="C702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4267">
              <a:solidFill>
                <a:prstClr val="white"/>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96619410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Effect transition="in" filter="fade">
                                      <p:cBhvr>
                                        <p:cTn id="9" dur="1000"/>
                                        <p:tgtEl>
                                          <p:spTgt spid="7"/>
                                        </p:tgtEl>
                                      </p:cBhvr>
                                    </p:animEffect>
                                  </p:childTnLst>
                                </p:cTn>
                              </p:par>
                            </p:childTnLst>
                          </p:cTn>
                        </p:par>
                        <p:par>
                          <p:cTn id="10" fill="hold">
                            <p:stCondLst>
                              <p:cond delay="1000"/>
                            </p:stCondLst>
                            <p:childTnLst>
                              <p:par>
                                <p:cTn id="11" presetID="49" presetClass="entr" presetSubtype="0" decel="100000"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 calcmode="lin" valueType="num">
                                      <p:cBhvr>
                                        <p:cTn id="15" dur="500" fill="hold"/>
                                        <p:tgtEl>
                                          <p:spTgt spid="8"/>
                                        </p:tgtEl>
                                        <p:attrNameLst>
                                          <p:attrName>style.rotation</p:attrName>
                                        </p:attrNameLst>
                                      </p:cBhvr>
                                      <p:tavLst>
                                        <p:tav tm="0">
                                          <p:val>
                                            <p:fltVal val="360"/>
                                          </p:val>
                                        </p:tav>
                                        <p:tav tm="100000">
                                          <p:val>
                                            <p:fltVal val="0"/>
                                          </p:val>
                                        </p:tav>
                                      </p:tavLst>
                                    </p:anim>
                                    <p:animEffect transition="in" filter="fade">
                                      <p:cBhvr>
                                        <p:cTn id="16" dur="500"/>
                                        <p:tgtEl>
                                          <p:spTgt spid="8"/>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500"/>
                                        <p:tgtEl>
                                          <p:spTgt spid="10"/>
                                        </p:tgtEl>
                                      </p:cBhvr>
                                    </p:animEffect>
                                  </p:childTnLst>
                                </p:cTn>
                              </p:par>
                            </p:childTnLst>
                          </p:cTn>
                        </p:par>
                        <p:par>
                          <p:cTn id="21" fill="hold">
                            <p:stCondLst>
                              <p:cond delay="2000"/>
                            </p:stCondLst>
                            <p:childTnLst>
                              <p:par>
                                <p:cTn id="22" presetID="22" presetClass="entr" presetSubtype="8"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left)">
                                      <p:cBhvr>
                                        <p:cTn id="24" dur="1800"/>
                                        <p:tgtEl>
                                          <p:spTgt spid="9"/>
                                        </p:tgtEl>
                                      </p:cBhvr>
                                    </p:animEffect>
                                  </p:childTnLst>
                                </p:cTn>
                              </p:par>
                            </p:childTnLst>
                          </p:cTn>
                        </p:par>
                        <p:par>
                          <p:cTn id="25" fill="hold">
                            <p:stCondLst>
                              <p:cond delay="3800"/>
                            </p:stCondLst>
                            <p:childTnLst>
                              <p:par>
                                <p:cTn id="26" presetID="49" presetClass="entr" presetSubtype="0" decel="100000"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p:cTn id="28" dur="500" fill="hold"/>
                                        <p:tgtEl>
                                          <p:spTgt spid="11"/>
                                        </p:tgtEl>
                                        <p:attrNameLst>
                                          <p:attrName>ppt_w</p:attrName>
                                        </p:attrNameLst>
                                      </p:cBhvr>
                                      <p:tavLst>
                                        <p:tav tm="0">
                                          <p:val>
                                            <p:fltVal val="0"/>
                                          </p:val>
                                        </p:tav>
                                        <p:tav tm="100000">
                                          <p:val>
                                            <p:strVal val="#ppt_w"/>
                                          </p:val>
                                        </p:tav>
                                      </p:tavLst>
                                    </p:anim>
                                    <p:anim calcmode="lin" valueType="num">
                                      <p:cBhvr>
                                        <p:cTn id="29" dur="500" fill="hold"/>
                                        <p:tgtEl>
                                          <p:spTgt spid="11"/>
                                        </p:tgtEl>
                                        <p:attrNameLst>
                                          <p:attrName>ppt_h</p:attrName>
                                        </p:attrNameLst>
                                      </p:cBhvr>
                                      <p:tavLst>
                                        <p:tav tm="0">
                                          <p:val>
                                            <p:fltVal val="0"/>
                                          </p:val>
                                        </p:tav>
                                        <p:tav tm="100000">
                                          <p:val>
                                            <p:strVal val="#ppt_h"/>
                                          </p:val>
                                        </p:tav>
                                      </p:tavLst>
                                    </p:anim>
                                    <p:anim calcmode="lin" valueType="num">
                                      <p:cBhvr>
                                        <p:cTn id="30" dur="500" fill="hold"/>
                                        <p:tgtEl>
                                          <p:spTgt spid="11"/>
                                        </p:tgtEl>
                                        <p:attrNameLst>
                                          <p:attrName>style.rotation</p:attrName>
                                        </p:attrNameLst>
                                      </p:cBhvr>
                                      <p:tavLst>
                                        <p:tav tm="0">
                                          <p:val>
                                            <p:fltVal val="360"/>
                                          </p:val>
                                        </p:tav>
                                        <p:tav tm="100000">
                                          <p:val>
                                            <p:fltVal val="0"/>
                                          </p:val>
                                        </p:tav>
                                      </p:tavLst>
                                    </p:anim>
                                    <p:animEffect transition="in" filter="fade">
                                      <p:cBhvr>
                                        <p:cTn id="31" dur="500"/>
                                        <p:tgtEl>
                                          <p:spTgt spid="11"/>
                                        </p:tgtEl>
                                      </p:cBhvr>
                                    </p:animEffect>
                                  </p:childTnLst>
                                </p:cTn>
                              </p:par>
                            </p:childTnLst>
                          </p:cTn>
                        </p:par>
                        <p:par>
                          <p:cTn id="32" fill="hold">
                            <p:stCondLst>
                              <p:cond delay="4300"/>
                            </p:stCondLst>
                            <p:childTnLst>
                              <p:par>
                                <p:cTn id="33" presetID="10" presetClass="entr" presetSubtype="0" fill="hold" grpId="0"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500"/>
                                        <p:tgtEl>
                                          <p:spTgt spid="13"/>
                                        </p:tgtEl>
                                      </p:cBhvr>
                                    </p:animEffect>
                                  </p:childTnLst>
                                </p:cTn>
                              </p:par>
                            </p:childTnLst>
                          </p:cTn>
                        </p:par>
                        <p:par>
                          <p:cTn id="36" fill="hold">
                            <p:stCondLst>
                              <p:cond delay="4800"/>
                            </p:stCondLst>
                            <p:childTnLst>
                              <p:par>
                                <p:cTn id="37" presetID="22" presetClass="entr" presetSubtype="1" fill="hold" grpId="0"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wipe(up)">
                                      <p:cBhvr>
                                        <p:cTn id="39" dur="18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9" grpId="0"/>
      <p:bldP spid="10" grpId="0" animBg="1"/>
      <p:bldP spid="11" grpId="0" animBg="1"/>
      <p:bldP spid="12" grpId="0"/>
      <p:bldP spid="1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0">
            <a:extLst>
              <a:ext uri="{FF2B5EF4-FFF2-40B4-BE49-F238E27FC236}">
                <a16:creationId xmlns:a16="http://schemas.microsoft.com/office/drawing/2014/main" id="{F5C0829D-0943-475C-BD27-A03D488DA8C6}"/>
              </a:ext>
            </a:extLst>
          </p:cNvPr>
          <p:cNvSpPr txBox="1"/>
          <p:nvPr/>
        </p:nvSpPr>
        <p:spPr>
          <a:xfrm>
            <a:off x="4523958" y="1849058"/>
            <a:ext cx="4186263" cy="830997"/>
          </a:xfrm>
          <a:prstGeom prst="rect">
            <a:avLst/>
          </a:prstGeom>
          <a:noFill/>
          <a:effectLst/>
        </p:spPr>
        <p:txBody>
          <a:bodyPr wrap="square" rtlCol="0">
            <a:spAutoFit/>
          </a:bodyPr>
          <a:lstStyle/>
          <a:p>
            <a:pPr marL="0" marR="0" lvl="0" indent="0" defTabSz="914377"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rPr>
              <a:t>中国共产党</a:t>
            </a:r>
            <a:endParaRPr kumimoji="0" lang="en-US" altLang="zh-CN" sz="4800"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endParaRPr>
          </a:p>
        </p:txBody>
      </p:sp>
      <p:sp>
        <p:nvSpPr>
          <p:cNvPr id="3" name="TextBox 19">
            <a:extLst>
              <a:ext uri="{FF2B5EF4-FFF2-40B4-BE49-F238E27FC236}">
                <a16:creationId xmlns:a16="http://schemas.microsoft.com/office/drawing/2014/main" id="{AD6F1C92-46EA-46C7-9886-F8ACE63514CF}"/>
              </a:ext>
            </a:extLst>
          </p:cNvPr>
          <p:cNvSpPr txBox="1"/>
          <p:nvPr/>
        </p:nvSpPr>
        <p:spPr>
          <a:xfrm>
            <a:off x="4523958" y="2680055"/>
            <a:ext cx="3919022" cy="430887"/>
          </a:xfrm>
          <a:prstGeom prst="rect">
            <a:avLst/>
          </a:prstGeom>
          <a:noFill/>
          <a:effectLst/>
        </p:spPr>
        <p:txBody>
          <a:bodyPr wrap="none" rtlCol="0">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altLang="zh-CN" sz="2200"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rPr>
              <a:t>Communist Party of China</a:t>
            </a:r>
            <a:endParaRPr kumimoji="0" lang="zh-CN" altLang="en-US" sz="2200"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endParaRPr>
          </a:p>
        </p:txBody>
      </p:sp>
      <p:sp>
        <p:nvSpPr>
          <p:cNvPr id="4" name="圆角矩形 10">
            <a:extLst>
              <a:ext uri="{FF2B5EF4-FFF2-40B4-BE49-F238E27FC236}">
                <a16:creationId xmlns:a16="http://schemas.microsoft.com/office/drawing/2014/main" id="{A2966399-7DFE-4061-81C8-91659F66FB3D}"/>
              </a:ext>
            </a:extLst>
          </p:cNvPr>
          <p:cNvSpPr/>
          <p:nvPr/>
        </p:nvSpPr>
        <p:spPr>
          <a:xfrm>
            <a:off x="4523958" y="3511052"/>
            <a:ext cx="6240000" cy="864000"/>
          </a:xfrm>
          <a:prstGeom prst="roundRect">
            <a:avLst>
              <a:gd name="adj" fmla="val 50000"/>
            </a:avLst>
          </a:prstGeom>
          <a:solidFill>
            <a:srgbClr val="C7000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377">
              <a:defRPr/>
            </a:pPr>
            <a:r>
              <a:rPr lang="zh-CN" altLang="en-US" sz="3200" b="1" kern="0" dirty="0">
                <a:solidFill>
                  <a:schemeClr val="bg1"/>
                </a:solidFill>
                <a:latin typeface="微软雅黑" pitchFamily="34" charset="-122"/>
                <a:ea typeface="微软雅黑" pitchFamily="34" charset="-122"/>
              </a:rPr>
              <a:t>五年工作的主要体会</a:t>
            </a:r>
          </a:p>
        </p:txBody>
      </p:sp>
    </p:spTree>
    <p:extLst>
      <p:ext uri="{BB962C8B-B14F-4D97-AF65-F5344CB8AC3E}">
        <p14:creationId xmlns:p14="http://schemas.microsoft.com/office/powerpoint/2010/main" val="259797471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randombar(horizontal)">
                                      <p:cBhvr>
                                        <p:cTn id="13" dur="500"/>
                                        <p:tgtEl>
                                          <p:spTgt spid="3"/>
                                        </p:tgtEl>
                                      </p:cBhvr>
                                    </p:animEffect>
                                  </p:childTnLst>
                                </p:cTn>
                              </p:par>
                            </p:childTnLst>
                          </p:cTn>
                        </p:par>
                        <p:par>
                          <p:cTn id="14" fill="hold">
                            <p:stCondLst>
                              <p:cond delay="1500"/>
                            </p:stCondLst>
                            <p:childTnLst>
                              <p:par>
                                <p:cTn id="15" presetID="16" presetClass="entr" presetSubtype="21"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arn(inVertical)">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BEBA8EAE-BF5A-486C-A8C5-ECC9F3942E4B}">
                <a14:imgProps xmlns:a14="http://schemas.microsoft.com/office/drawing/2010/main">
                  <a14:imgLayer r:embed="rId3">
                    <a14:imgEffect>
                      <a14:backgroundRemoval t="3970" b="97270" l="10000" r="90000">
                        <a14:foregroundMark x1="39836" y1="33002" x2="39344" y2="31762"/>
                      </a14:backgroundRemoval>
                    </a14:imgEffect>
                  </a14:imgLayer>
                </a14:imgProps>
              </a:ext>
              <a:ext uri="{28A0092B-C50C-407E-A947-70E740481C1C}">
                <a14:useLocalDpi xmlns:a14="http://schemas.microsoft.com/office/drawing/2010/main" val="0"/>
              </a:ext>
            </a:extLst>
          </a:blip>
          <a:stretch>
            <a:fillRect/>
          </a:stretch>
        </p:blipFill>
        <p:spPr>
          <a:xfrm>
            <a:off x="10740390" y="160421"/>
            <a:ext cx="1451610" cy="959485"/>
          </a:xfrm>
          <a:prstGeom prst="rect">
            <a:avLst/>
          </a:prstGeom>
        </p:spPr>
      </p:pic>
      <p:sp>
        <p:nvSpPr>
          <p:cNvPr id="3" name="文本框 32"/>
          <p:cNvSpPr txBox="1"/>
          <p:nvPr/>
        </p:nvSpPr>
        <p:spPr>
          <a:xfrm>
            <a:off x="5662863" y="379178"/>
            <a:ext cx="5259070" cy="523220"/>
          </a:xfrm>
          <a:prstGeom prst="rect">
            <a:avLst/>
          </a:prstGeom>
          <a:noFill/>
        </p:spPr>
        <p:txBody>
          <a:bodyPr wrap="square" rtlCol="0">
            <a:spAutoFit/>
          </a:bodyPr>
          <a:lstStyle/>
          <a:p>
            <a:pPr algn="r" defTabSz="914377">
              <a:defRPr/>
            </a:pPr>
            <a:r>
              <a:rPr lang="zh-CN" altLang="en-US" sz="2800" b="1" kern="0" dirty="0">
                <a:solidFill>
                  <a:srgbClr val="C7020C"/>
                </a:solidFill>
                <a:latin typeface="微软雅黑" pitchFamily="34" charset="-122"/>
                <a:ea typeface="微软雅黑" pitchFamily="34" charset="-122"/>
              </a:rPr>
              <a:t>五年工作的主要体会</a:t>
            </a:r>
          </a:p>
        </p:txBody>
      </p:sp>
      <p:grpSp>
        <p:nvGrpSpPr>
          <p:cNvPr id="4" name="组 3"/>
          <p:cNvGrpSpPr/>
          <p:nvPr/>
        </p:nvGrpSpPr>
        <p:grpSpPr>
          <a:xfrm>
            <a:off x="-192422" y="235133"/>
            <a:ext cx="4186263" cy="667265"/>
            <a:chOff x="593641" y="4046189"/>
            <a:chExt cx="4186263" cy="667265"/>
          </a:xfrm>
        </p:grpSpPr>
        <p:sp>
          <p:nvSpPr>
            <p:cNvPr id="5" name="TextBox 20">
              <a:extLst>
                <a:ext uri="{FF2B5EF4-FFF2-40B4-BE49-F238E27FC236}">
                  <a16:creationId xmlns:a16="http://schemas.microsoft.com/office/drawing/2014/main" id="{F5C0829D-0943-475C-BD27-A03D488DA8C6}"/>
                </a:ext>
              </a:extLst>
            </p:cNvPr>
            <p:cNvSpPr txBox="1"/>
            <p:nvPr/>
          </p:nvSpPr>
          <p:spPr>
            <a:xfrm>
              <a:off x="593641" y="4046189"/>
              <a:ext cx="4186263" cy="461665"/>
            </a:xfrm>
            <a:prstGeom prst="rect">
              <a:avLst/>
            </a:prstGeom>
            <a:noFill/>
            <a:effectLst/>
          </p:spPr>
          <p:txBody>
            <a:bodyPr wrap="square" rtlCol="0">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F3D016"/>
                  </a:solidFill>
                  <a:effectLst/>
                  <a:uLnTx/>
                  <a:uFillTx/>
                  <a:latin typeface="微软雅黑" panose="020B0503020204020204" pitchFamily="34" charset="-122"/>
                  <a:ea typeface="微软雅黑" panose="020B0503020204020204" pitchFamily="34" charset="-122"/>
                  <a:cs typeface="+mn-cs"/>
                </a:rPr>
                <a:t>中国共产党</a:t>
              </a:r>
              <a:endParaRPr kumimoji="0" lang="en-US" altLang="zh-CN" sz="2400" b="1" i="0" u="none" strike="noStrike" kern="1200" cap="none" spc="0" normalizeH="0" baseline="0" noProof="0" dirty="0">
                <a:ln>
                  <a:noFill/>
                </a:ln>
                <a:solidFill>
                  <a:srgbClr val="F3D016"/>
                </a:solidFill>
                <a:effectLst/>
                <a:uLnTx/>
                <a:uFillTx/>
                <a:latin typeface="微软雅黑" panose="020B0503020204020204" pitchFamily="34" charset="-122"/>
                <a:ea typeface="微软雅黑" panose="020B0503020204020204" pitchFamily="34" charset="-122"/>
                <a:cs typeface="+mn-cs"/>
              </a:endParaRPr>
            </a:p>
          </p:txBody>
        </p:sp>
        <p:sp>
          <p:nvSpPr>
            <p:cNvPr id="6" name="TextBox 19">
              <a:extLst>
                <a:ext uri="{FF2B5EF4-FFF2-40B4-BE49-F238E27FC236}">
                  <a16:creationId xmlns:a16="http://schemas.microsoft.com/office/drawing/2014/main" id="{AD6F1C92-46EA-46C7-9886-F8ACE63514CF}"/>
                </a:ext>
              </a:extLst>
            </p:cNvPr>
            <p:cNvSpPr txBox="1"/>
            <p:nvPr/>
          </p:nvSpPr>
          <p:spPr>
            <a:xfrm>
              <a:off x="1742748" y="4467233"/>
              <a:ext cx="1887055" cy="246221"/>
            </a:xfrm>
            <a:prstGeom prst="rect">
              <a:avLst/>
            </a:prstGeom>
            <a:noFill/>
            <a:effectLst/>
          </p:spPr>
          <p:txBody>
            <a:bodyPr wrap="none" rtlCol="0">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altLang="zh-CN" sz="1000" b="1" i="0" u="none" strike="noStrike" kern="1200" cap="none" spc="0" normalizeH="0" baseline="0" noProof="0" dirty="0">
                  <a:ln>
                    <a:noFill/>
                  </a:ln>
                  <a:solidFill>
                    <a:srgbClr val="F3D016"/>
                  </a:solidFill>
                  <a:effectLst/>
                  <a:uLnTx/>
                  <a:uFillTx/>
                  <a:latin typeface="微软雅黑" panose="020B0503020204020204" pitchFamily="34" charset="-122"/>
                  <a:ea typeface="微软雅黑" panose="020B0503020204020204" pitchFamily="34" charset="-122"/>
                  <a:cs typeface="+mn-cs"/>
                </a:rPr>
                <a:t>Communist Party of China</a:t>
              </a:r>
              <a:endParaRPr kumimoji="0" lang="zh-CN" altLang="en-US" sz="1000" b="1" i="0" u="none" strike="noStrike" kern="1200" cap="none" spc="0" normalizeH="0" baseline="0" noProof="0" dirty="0">
                <a:ln>
                  <a:noFill/>
                </a:ln>
                <a:solidFill>
                  <a:srgbClr val="F3D016"/>
                </a:solidFill>
                <a:effectLst/>
                <a:uLnTx/>
                <a:uFillTx/>
                <a:latin typeface="微软雅黑" panose="020B0503020204020204" pitchFamily="34" charset="-122"/>
                <a:ea typeface="微软雅黑" panose="020B0503020204020204" pitchFamily="34" charset="-122"/>
                <a:cs typeface="+mn-cs"/>
              </a:endParaRPr>
            </a:p>
          </p:txBody>
        </p:sp>
      </p:grpSp>
      <p:sp>
        <p:nvSpPr>
          <p:cNvPr id="9" name="Rectangle 4">
            <a:extLst>
              <a:ext uri="{FF2B5EF4-FFF2-40B4-BE49-F238E27FC236}">
                <a16:creationId xmlns:a16="http://schemas.microsoft.com/office/drawing/2014/main" id="{B0B80197-F023-404D-86E6-A4BA08C88695}"/>
              </a:ext>
            </a:extLst>
          </p:cNvPr>
          <p:cNvSpPr>
            <a:spLocks noChangeArrowheads="1"/>
          </p:cNvSpPr>
          <p:nvPr/>
        </p:nvSpPr>
        <p:spPr bwMode="auto">
          <a:xfrm>
            <a:off x="5133806" y="4618487"/>
            <a:ext cx="391266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defTabSz="1219170"/>
            <a:r>
              <a:rPr lang="zh-CN" altLang="en-US" b="1" dirty="0">
                <a:solidFill>
                  <a:srgbClr val="C7020C"/>
                </a:solidFill>
                <a:latin typeface="微软雅黑" pitchFamily="34" charset="-122"/>
                <a:ea typeface="微软雅黑" pitchFamily="34" charset="-122"/>
              </a:rPr>
              <a:t>坚持团结和民主两大主题</a:t>
            </a:r>
          </a:p>
        </p:txBody>
      </p:sp>
      <p:sp>
        <p:nvSpPr>
          <p:cNvPr id="10" name="Rectangle 6">
            <a:extLst>
              <a:ext uri="{FF2B5EF4-FFF2-40B4-BE49-F238E27FC236}">
                <a16:creationId xmlns:a16="http://schemas.microsoft.com/office/drawing/2014/main" id="{CEAC6A70-903E-4673-A5A3-FFECF478A89E}"/>
              </a:ext>
            </a:extLst>
          </p:cNvPr>
          <p:cNvSpPr>
            <a:spLocks noChangeArrowheads="1"/>
          </p:cNvSpPr>
          <p:nvPr/>
        </p:nvSpPr>
        <p:spPr bwMode="auto">
          <a:xfrm>
            <a:off x="3612093" y="2864246"/>
            <a:ext cx="3230344"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defTabSz="1219170"/>
            <a:r>
              <a:rPr lang="zh-CN" altLang="en-US" b="1" dirty="0">
                <a:solidFill>
                  <a:srgbClr val="C7020C"/>
                </a:solidFill>
                <a:latin typeface="微软雅黑" pitchFamily="34" charset="-122"/>
                <a:ea typeface="微软雅黑" pitchFamily="34" charset="-122"/>
              </a:rPr>
              <a:t>坚持围绕中心、服务大局</a:t>
            </a:r>
          </a:p>
        </p:txBody>
      </p:sp>
      <p:sp>
        <p:nvSpPr>
          <p:cNvPr id="11" name="Rectangle 8">
            <a:extLst>
              <a:ext uri="{FF2B5EF4-FFF2-40B4-BE49-F238E27FC236}">
                <a16:creationId xmlns:a16="http://schemas.microsoft.com/office/drawing/2014/main" id="{BAD59943-BD43-414C-B105-7D4DE53EF6FA}"/>
              </a:ext>
            </a:extLst>
          </p:cNvPr>
          <p:cNvSpPr>
            <a:spLocks noChangeArrowheads="1"/>
          </p:cNvSpPr>
          <p:nvPr/>
        </p:nvSpPr>
        <p:spPr bwMode="auto">
          <a:xfrm>
            <a:off x="1590999" y="4665068"/>
            <a:ext cx="2772454"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defTabSz="1219170"/>
            <a:r>
              <a:rPr lang="zh-CN" altLang="en-US" b="1" dirty="0">
                <a:solidFill>
                  <a:srgbClr val="C7020C"/>
                </a:solidFill>
                <a:latin typeface="微软雅黑" pitchFamily="34" charset="-122"/>
                <a:ea typeface="微软雅黑" pitchFamily="34" charset="-122"/>
              </a:rPr>
              <a:t>坚持人民政协性质定位</a:t>
            </a:r>
          </a:p>
        </p:txBody>
      </p:sp>
      <p:sp>
        <p:nvSpPr>
          <p:cNvPr id="12" name="Rectangle 10">
            <a:extLst>
              <a:ext uri="{FF2B5EF4-FFF2-40B4-BE49-F238E27FC236}">
                <a16:creationId xmlns:a16="http://schemas.microsoft.com/office/drawing/2014/main" id="{1131B703-CED0-4A61-932D-599CE58606D9}"/>
              </a:ext>
            </a:extLst>
          </p:cNvPr>
          <p:cNvSpPr>
            <a:spLocks noChangeArrowheads="1"/>
          </p:cNvSpPr>
          <p:nvPr/>
        </p:nvSpPr>
        <p:spPr bwMode="auto">
          <a:xfrm>
            <a:off x="-192422" y="2865787"/>
            <a:ext cx="317141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defTabSz="1219170"/>
            <a:r>
              <a:rPr lang="zh-CN" altLang="en-US" b="1">
                <a:solidFill>
                  <a:srgbClr val="C7020C"/>
                </a:solidFill>
                <a:latin typeface="微软雅黑" pitchFamily="34" charset="-122"/>
                <a:ea typeface="微软雅黑" pitchFamily="34" charset="-122"/>
              </a:rPr>
              <a:t>坚持中国共产党的领导</a:t>
            </a:r>
            <a:endParaRPr lang="zh-CN" altLang="en-US" b="1" dirty="0">
              <a:solidFill>
                <a:srgbClr val="C7020C"/>
              </a:solidFill>
              <a:latin typeface="微软雅黑" pitchFamily="34" charset="-122"/>
              <a:ea typeface="微软雅黑" pitchFamily="34" charset="-122"/>
            </a:endParaRPr>
          </a:p>
        </p:txBody>
      </p:sp>
      <p:sp>
        <p:nvSpPr>
          <p:cNvPr id="14" name="燕尾形 2">
            <a:extLst>
              <a:ext uri="{FF2B5EF4-FFF2-40B4-BE49-F238E27FC236}">
                <a16:creationId xmlns:a16="http://schemas.microsoft.com/office/drawing/2014/main" id="{2C32A5C0-0367-41C6-BA43-5EC9DBDC88D2}"/>
              </a:ext>
            </a:extLst>
          </p:cNvPr>
          <p:cNvSpPr/>
          <p:nvPr/>
        </p:nvSpPr>
        <p:spPr>
          <a:xfrm>
            <a:off x="-6823" y="3749842"/>
            <a:ext cx="2182339" cy="600891"/>
          </a:xfrm>
          <a:prstGeom prst="chevron">
            <a:avLst/>
          </a:prstGeom>
          <a:solidFill>
            <a:srgbClr val="B701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5" name="等腰三角形 9">
            <a:extLst>
              <a:ext uri="{FF2B5EF4-FFF2-40B4-BE49-F238E27FC236}">
                <a16:creationId xmlns:a16="http://schemas.microsoft.com/office/drawing/2014/main" id="{29059281-26E1-4741-8010-38FE403A89FB}"/>
              </a:ext>
            </a:extLst>
          </p:cNvPr>
          <p:cNvSpPr/>
          <p:nvPr/>
        </p:nvSpPr>
        <p:spPr>
          <a:xfrm>
            <a:off x="939178" y="3482088"/>
            <a:ext cx="310595" cy="267754"/>
          </a:xfrm>
          <a:prstGeom prst="triangle">
            <a:avLst/>
          </a:prstGeom>
          <a:solidFill>
            <a:srgbClr val="B701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燕尾形 18">
            <a:extLst>
              <a:ext uri="{FF2B5EF4-FFF2-40B4-BE49-F238E27FC236}">
                <a16:creationId xmlns:a16="http://schemas.microsoft.com/office/drawing/2014/main" id="{9D7AF4C2-BA43-4C6A-BA12-F69813228994}"/>
              </a:ext>
            </a:extLst>
          </p:cNvPr>
          <p:cNvSpPr/>
          <p:nvPr/>
        </p:nvSpPr>
        <p:spPr>
          <a:xfrm>
            <a:off x="4033393" y="3749842"/>
            <a:ext cx="2182339" cy="600891"/>
          </a:xfrm>
          <a:prstGeom prst="chevron">
            <a:avLst/>
          </a:prstGeom>
          <a:solidFill>
            <a:srgbClr val="B701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7" name="等腰三角形 12">
            <a:extLst>
              <a:ext uri="{FF2B5EF4-FFF2-40B4-BE49-F238E27FC236}">
                <a16:creationId xmlns:a16="http://schemas.microsoft.com/office/drawing/2014/main" id="{BFBF4DF3-A356-4286-81C8-503D4AE6DC38}"/>
              </a:ext>
            </a:extLst>
          </p:cNvPr>
          <p:cNvSpPr/>
          <p:nvPr/>
        </p:nvSpPr>
        <p:spPr>
          <a:xfrm>
            <a:off x="4876909" y="3491710"/>
            <a:ext cx="310595" cy="267754"/>
          </a:xfrm>
          <a:prstGeom prst="triangle">
            <a:avLst/>
          </a:prstGeom>
          <a:solidFill>
            <a:srgbClr val="B701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燕尾形 17">
            <a:extLst>
              <a:ext uri="{FF2B5EF4-FFF2-40B4-BE49-F238E27FC236}">
                <a16:creationId xmlns:a16="http://schemas.microsoft.com/office/drawing/2014/main" id="{F4324F1E-43D5-4BD7-B0F0-E733A9D08214}"/>
              </a:ext>
            </a:extLst>
          </p:cNvPr>
          <p:cNvSpPr/>
          <p:nvPr/>
        </p:nvSpPr>
        <p:spPr>
          <a:xfrm>
            <a:off x="2013285" y="3749842"/>
            <a:ext cx="2182339" cy="600891"/>
          </a:xfrm>
          <a:prstGeom prst="chevron">
            <a:avLst/>
          </a:prstGeom>
          <a:noFill/>
          <a:ln>
            <a:solidFill>
              <a:srgbClr val="B701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9" name="等腰三角形 14">
            <a:extLst>
              <a:ext uri="{FF2B5EF4-FFF2-40B4-BE49-F238E27FC236}">
                <a16:creationId xmlns:a16="http://schemas.microsoft.com/office/drawing/2014/main" id="{95502DB2-215C-4AAC-B092-5A9EAD03F413}"/>
              </a:ext>
            </a:extLst>
          </p:cNvPr>
          <p:cNvSpPr/>
          <p:nvPr/>
        </p:nvSpPr>
        <p:spPr>
          <a:xfrm flipV="1">
            <a:off x="2821929" y="4350733"/>
            <a:ext cx="310595" cy="267754"/>
          </a:xfrm>
          <a:prstGeom prst="triangle">
            <a:avLst/>
          </a:prstGeom>
          <a:noFill/>
          <a:ln>
            <a:solidFill>
              <a:srgbClr val="B701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0" name="燕尾形 19">
            <a:extLst>
              <a:ext uri="{FF2B5EF4-FFF2-40B4-BE49-F238E27FC236}">
                <a16:creationId xmlns:a16="http://schemas.microsoft.com/office/drawing/2014/main" id="{72622533-49CD-4C0E-9245-F05D6A91D155}"/>
              </a:ext>
            </a:extLst>
          </p:cNvPr>
          <p:cNvSpPr/>
          <p:nvPr/>
        </p:nvSpPr>
        <p:spPr>
          <a:xfrm>
            <a:off x="6053502" y="3749842"/>
            <a:ext cx="2182339" cy="600891"/>
          </a:xfrm>
          <a:prstGeom prst="chevron">
            <a:avLst/>
          </a:prstGeom>
          <a:noFill/>
          <a:ln>
            <a:solidFill>
              <a:srgbClr val="B701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21" name="等腰三角形 16">
            <a:extLst>
              <a:ext uri="{FF2B5EF4-FFF2-40B4-BE49-F238E27FC236}">
                <a16:creationId xmlns:a16="http://schemas.microsoft.com/office/drawing/2014/main" id="{39408D59-B341-4E0A-94EA-F8053BB7539B}"/>
              </a:ext>
            </a:extLst>
          </p:cNvPr>
          <p:cNvSpPr/>
          <p:nvPr/>
        </p:nvSpPr>
        <p:spPr>
          <a:xfrm flipV="1">
            <a:off x="6842436" y="4350733"/>
            <a:ext cx="310595" cy="267754"/>
          </a:xfrm>
          <a:prstGeom prst="triangle">
            <a:avLst/>
          </a:prstGeom>
          <a:noFill/>
          <a:ln>
            <a:solidFill>
              <a:srgbClr val="B701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2" name="文本框 21">
            <a:extLst>
              <a:ext uri="{FF2B5EF4-FFF2-40B4-BE49-F238E27FC236}">
                <a16:creationId xmlns:a16="http://schemas.microsoft.com/office/drawing/2014/main" id="{12FE9E63-65E0-4BBD-9F41-768BD9E3988A}"/>
              </a:ext>
            </a:extLst>
          </p:cNvPr>
          <p:cNvSpPr txBox="1"/>
          <p:nvPr/>
        </p:nvSpPr>
        <p:spPr>
          <a:xfrm>
            <a:off x="865376" y="3757900"/>
            <a:ext cx="437940"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dirty="0">
                <a:ln>
                  <a:noFill/>
                </a:ln>
                <a:solidFill>
                  <a:srgbClr val="F7F1F6"/>
                </a:solidFill>
                <a:effectLst/>
                <a:uLnTx/>
                <a:uFillTx/>
                <a:latin typeface="微软雅黑" panose="020B0503020204020204" pitchFamily="34" charset="-122"/>
                <a:ea typeface="微软雅黑" panose="020B0503020204020204" pitchFamily="34" charset="-122"/>
                <a:cs typeface="+mn-cs"/>
              </a:rPr>
              <a:t>1</a:t>
            </a:r>
            <a:endParaRPr kumimoji="0" lang="zh-CN" altLang="en-US" sz="3200" b="1" i="0" u="none" strike="noStrike" kern="1200" cap="none" spc="0" normalizeH="0" baseline="0" noProof="0" dirty="0">
              <a:ln>
                <a:noFill/>
              </a:ln>
              <a:solidFill>
                <a:srgbClr val="F7F1F6"/>
              </a:solidFill>
              <a:effectLst/>
              <a:uLnTx/>
              <a:uFillTx/>
              <a:latin typeface="微软雅黑" panose="020B0503020204020204" pitchFamily="34" charset="-122"/>
              <a:ea typeface="微软雅黑" panose="020B0503020204020204" pitchFamily="34" charset="-122"/>
              <a:cs typeface="+mn-cs"/>
            </a:endParaRPr>
          </a:p>
        </p:txBody>
      </p:sp>
      <p:sp>
        <p:nvSpPr>
          <p:cNvPr id="23" name="文本框 22">
            <a:extLst>
              <a:ext uri="{FF2B5EF4-FFF2-40B4-BE49-F238E27FC236}">
                <a16:creationId xmlns:a16="http://schemas.microsoft.com/office/drawing/2014/main" id="{8AF9C8F3-AC77-4B70-9FBC-30BE426A9801}"/>
              </a:ext>
            </a:extLst>
          </p:cNvPr>
          <p:cNvSpPr txBox="1"/>
          <p:nvPr/>
        </p:nvSpPr>
        <p:spPr>
          <a:xfrm>
            <a:off x="6842436" y="3775580"/>
            <a:ext cx="437940"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dirty="0">
                <a:ln>
                  <a:noFill/>
                </a:ln>
                <a:solidFill>
                  <a:srgbClr val="B70101"/>
                </a:solidFill>
                <a:effectLst/>
                <a:uLnTx/>
                <a:uFillTx/>
                <a:latin typeface="微软雅黑" panose="020B0503020204020204" pitchFamily="34" charset="-122"/>
                <a:ea typeface="微软雅黑" panose="020B0503020204020204" pitchFamily="34" charset="-122"/>
                <a:cs typeface="+mn-cs"/>
              </a:rPr>
              <a:t>4</a:t>
            </a:r>
            <a:endParaRPr kumimoji="0" lang="zh-CN" altLang="en-US" sz="3200" b="1" i="0" u="none" strike="noStrike" kern="1200" cap="none" spc="0" normalizeH="0" baseline="0" noProof="0" dirty="0">
              <a:ln>
                <a:noFill/>
              </a:ln>
              <a:solidFill>
                <a:srgbClr val="B70101"/>
              </a:solidFill>
              <a:effectLst/>
              <a:uLnTx/>
              <a:uFillTx/>
              <a:latin typeface="微软雅黑" panose="020B0503020204020204" pitchFamily="34" charset="-122"/>
              <a:ea typeface="微软雅黑" panose="020B0503020204020204" pitchFamily="34" charset="-122"/>
              <a:cs typeface="+mn-cs"/>
            </a:endParaRPr>
          </a:p>
        </p:txBody>
      </p:sp>
      <p:sp>
        <p:nvSpPr>
          <p:cNvPr id="24" name="文本框 23">
            <a:extLst>
              <a:ext uri="{FF2B5EF4-FFF2-40B4-BE49-F238E27FC236}">
                <a16:creationId xmlns:a16="http://schemas.microsoft.com/office/drawing/2014/main" id="{BFEE7699-B642-49D6-AE78-E330822C3A1C}"/>
              </a:ext>
            </a:extLst>
          </p:cNvPr>
          <p:cNvSpPr txBox="1"/>
          <p:nvPr/>
        </p:nvSpPr>
        <p:spPr>
          <a:xfrm>
            <a:off x="4822328" y="3775580"/>
            <a:ext cx="437940"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dirty="0">
                <a:ln>
                  <a:noFill/>
                </a:ln>
                <a:solidFill>
                  <a:srgbClr val="F7F1F6"/>
                </a:solidFill>
                <a:effectLst/>
                <a:uLnTx/>
                <a:uFillTx/>
                <a:latin typeface="微软雅黑" panose="020B0503020204020204" pitchFamily="34" charset="-122"/>
                <a:ea typeface="微软雅黑" panose="020B0503020204020204" pitchFamily="34" charset="-122"/>
                <a:cs typeface="+mn-cs"/>
              </a:rPr>
              <a:t>3</a:t>
            </a:r>
            <a:endParaRPr kumimoji="0" lang="zh-CN" altLang="en-US" sz="3200" b="1" i="0" u="none" strike="noStrike" kern="1200" cap="none" spc="0" normalizeH="0" baseline="0" noProof="0" dirty="0">
              <a:ln>
                <a:noFill/>
              </a:ln>
              <a:solidFill>
                <a:srgbClr val="F7F1F6"/>
              </a:solidFill>
              <a:effectLst/>
              <a:uLnTx/>
              <a:uFillTx/>
              <a:latin typeface="微软雅黑" panose="020B0503020204020204" pitchFamily="34" charset="-122"/>
              <a:ea typeface="微软雅黑" panose="020B0503020204020204" pitchFamily="34" charset="-122"/>
              <a:cs typeface="+mn-cs"/>
            </a:endParaRPr>
          </a:p>
        </p:txBody>
      </p:sp>
      <p:sp>
        <p:nvSpPr>
          <p:cNvPr id="25" name="文本框 24">
            <a:extLst>
              <a:ext uri="{FF2B5EF4-FFF2-40B4-BE49-F238E27FC236}">
                <a16:creationId xmlns:a16="http://schemas.microsoft.com/office/drawing/2014/main" id="{FA0A63E2-0316-4CFF-BD53-2A8D811681B2}"/>
              </a:ext>
            </a:extLst>
          </p:cNvPr>
          <p:cNvSpPr txBox="1"/>
          <p:nvPr/>
        </p:nvSpPr>
        <p:spPr>
          <a:xfrm>
            <a:off x="2774150" y="3788789"/>
            <a:ext cx="437940"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dirty="0">
                <a:ln>
                  <a:noFill/>
                </a:ln>
                <a:solidFill>
                  <a:srgbClr val="B70101"/>
                </a:solidFill>
                <a:effectLst/>
                <a:uLnTx/>
                <a:uFillTx/>
                <a:latin typeface="微软雅黑" panose="020B0503020204020204" pitchFamily="34" charset="-122"/>
                <a:ea typeface="微软雅黑" panose="020B0503020204020204" pitchFamily="34" charset="-122"/>
                <a:cs typeface="+mn-cs"/>
              </a:rPr>
              <a:t>2</a:t>
            </a:r>
            <a:endParaRPr kumimoji="0" lang="zh-CN" altLang="en-US" sz="3200" b="1" i="0" u="none" strike="noStrike" kern="1200" cap="none" spc="0" normalizeH="0" baseline="0" noProof="0" dirty="0">
              <a:ln>
                <a:noFill/>
              </a:ln>
              <a:solidFill>
                <a:srgbClr val="B70101"/>
              </a:solidFill>
              <a:effectLst/>
              <a:uLnTx/>
              <a:uFillTx/>
              <a:latin typeface="微软雅黑" panose="020B0503020204020204" pitchFamily="34" charset="-122"/>
              <a:ea typeface="微软雅黑" panose="020B0503020204020204" pitchFamily="34" charset="-122"/>
              <a:cs typeface="+mn-cs"/>
            </a:endParaRPr>
          </a:p>
        </p:txBody>
      </p:sp>
      <p:sp>
        <p:nvSpPr>
          <p:cNvPr id="26" name="燕尾形 18">
            <a:extLst>
              <a:ext uri="{FF2B5EF4-FFF2-40B4-BE49-F238E27FC236}">
                <a16:creationId xmlns:a16="http://schemas.microsoft.com/office/drawing/2014/main" id="{9D7AF4C2-BA43-4C6A-BA12-F69813228994}"/>
              </a:ext>
            </a:extLst>
          </p:cNvPr>
          <p:cNvSpPr/>
          <p:nvPr/>
        </p:nvSpPr>
        <p:spPr>
          <a:xfrm>
            <a:off x="8069762" y="3741784"/>
            <a:ext cx="2182339" cy="600891"/>
          </a:xfrm>
          <a:prstGeom prst="chevron">
            <a:avLst/>
          </a:prstGeom>
          <a:solidFill>
            <a:srgbClr val="B701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27" name="等腰三角形 12">
            <a:extLst>
              <a:ext uri="{FF2B5EF4-FFF2-40B4-BE49-F238E27FC236}">
                <a16:creationId xmlns:a16="http://schemas.microsoft.com/office/drawing/2014/main" id="{BFBF4DF3-A356-4286-81C8-503D4AE6DC38}"/>
              </a:ext>
            </a:extLst>
          </p:cNvPr>
          <p:cNvSpPr/>
          <p:nvPr/>
        </p:nvSpPr>
        <p:spPr>
          <a:xfrm>
            <a:off x="8913278" y="3483652"/>
            <a:ext cx="310595" cy="267754"/>
          </a:xfrm>
          <a:prstGeom prst="triangle">
            <a:avLst/>
          </a:prstGeom>
          <a:solidFill>
            <a:srgbClr val="B701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8" name="燕尾形 27">
            <a:extLst>
              <a:ext uri="{FF2B5EF4-FFF2-40B4-BE49-F238E27FC236}">
                <a16:creationId xmlns:a16="http://schemas.microsoft.com/office/drawing/2014/main" id="{72622533-49CD-4C0E-9245-F05D6A91D155}"/>
              </a:ext>
            </a:extLst>
          </p:cNvPr>
          <p:cNvSpPr/>
          <p:nvPr/>
        </p:nvSpPr>
        <p:spPr>
          <a:xfrm>
            <a:off x="10089871" y="3741784"/>
            <a:ext cx="2182339" cy="600891"/>
          </a:xfrm>
          <a:prstGeom prst="chevron">
            <a:avLst/>
          </a:prstGeom>
          <a:noFill/>
          <a:ln>
            <a:solidFill>
              <a:srgbClr val="B701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29" name="等腰三角形 16">
            <a:extLst>
              <a:ext uri="{FF2B5EF4-FFF2-40B4-BE49-F238E27FC236}">
                <a16:creationId xmlns:a16="http://schemas.microsoft.com/office/drawing/2014/main" id="{39408D59-B341-4E0A-94EA-F8053BB7539B}"/>
              </a:ext>
            </a:extLst>
          </p:cNvPr>
          <p:cNvSpPr/>
          <p:nvPr/>
        </p:nvSpPr>
        <p:spPr>
          <a:xfrm flipV="1">
            <a:off x="10878805" y="4342675"/>
            <a:ext cx="310595" cy="267754"/>
          </a:xfrm>
          <a:prstGeom prst="triangle">
            <a:avLst/>
          </a:prstGeom>
          <a:noFill/>
          <a:ln>
            <a:solidFill>
              <a:srgbClr val="B701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0" name="文本框 29">
            <a:extLst>
              <a:ext uri="{FF2B5EF4-FFF2-40B4-BE49-F238E27FC236}">
                <a16:creationId xmlns:a16="http://schemas.microsoft.com/office/drawing/2014/main" id="{8AF9C8F3-AC77-4B70-9FBC-30BE426A9801}"/>
              </a:ext>
            </a:extLst>
          </p:cNvPr>
          <p:cNvSpPr txBox="1"/>
          <p:nvPr/>
        </p:nvSpPr>
        <p:spPr>
          <a:xfrm>
            <a:off x="10878805" y="3767522"/>
            <a:ext cx="437940"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dirty="0">
                <a:ln>
                  <a:noFill/>
                </a:ln>
                <a:solidFill>
                  <a:srgbClr val="B70101"/>
                </a:solidFill>
                <a:effectLst/>
                <a:uLnTx/>
                <a:uFillTx/>
                <a:latin typeface="微软雅黑" panose="020B0503020204020204" pitchFamily="34" charset="-122"/>
                <a:ea typeface="微软雅黑" panose="020B0503020204020204" pitchFamily="34" charset="-122"/>
                <a:cs typeface="+mn-cs"/>
              </a:rPr>
              <a:t>6</a:t>
            </a:r>
            <a:endParaRPr kumimoji="0" lang="zh-CN" altLang="en-US" sz="3200" b="1" i="0" u="none" strike="noStrike" kern="1200" cap="none" spc="0" normalizeH="0" baseline="0" noProof="0" dirty="0">
              <a:ln>
                <a:noFill/>
              </a:ln>
              <a:solidFill>
                <a:srgbClr val="B70101"/>
              </a:solidFill>
              <a:effectLst/>
              <a:uLnTx/>
              <a:uFillTx/>
              <a:latin typeface="微软雅黑" panose="020B0503020204020204" pitchFamily="34" charset="-122"/>
              <a:ea typeface="微软雅黑" panose="020B0503020204020204" pitchFamily="34" charset="-122"/>
              <a:cs typeface="+mn-cs"/>
            </a:endParaRPr>
          </a:p>
        </p:txBody>
      </p:sp>
      <p:sp>
        <p:nvSpPr>
          <p:cNvPr id="31" name="文本框 30">
            <a:extLst>
              <a:ext uri="{FF2B5EF4-FFF2-40B4-BE49-F238E27FC236}">
                <a16:creationId xmlns:a16="http://schemas.microsoft.com/office/drawing/2014/main" id="{BFEE7699-B642-49D6-AE78-E330822C3A1C}"/>
              </a:ext>
            </a:extLst>
          </p:cNvPr>
          <p:cNvSpPr txBox="1"/>
          <p:nvPr/>
        </p:nvSpPr>
        <p:spPr>
          <a:xfrm>
            <a:off x="8858697" y="3767522"/>
            <a:ext cx="437940"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dirty="0">
                <a:ln>
                  <a:noFill/>
                </a:ln>
                <a:solidFill>
                  <a:srgbClr val="F7F1F6"/>
                </a:solidFill>
                <a:effectLst/>
                <a:uLnTx/>
                <a:uFillTx/>
                <a:latin typeface="微软雅黑" panose="020B0503020204020204" pitchFamily="34" charset="-122"/>
                <a:ea typeface="微软雅黑" panose="020B0503020204020204" pitchFamily="34" charset="-122"/>
                <a:cs typeface="+mn-cs"/>
              </a:rPr>
              <a:t>5</a:t>
            </a:r>
            <a:endParaRPr kumimoji="0" lang="zh-CN" altLang="en-US" sz="3200" b="1" i="0" u="none" strike="noStrike" kern="1200" cap="none" spc="0" normalizeH="0" baseline="0" noProof="0" dirty="0">
              <a:ln>
                <a:noFill/>
              </a:ln>
              <a:solidFill>
                <a:srgbClr val="F7F1F6"/>
              </a:solidFill>
              <a:effectLst/>
              <a:uLnTx/>
              <a:uFillTx/>
              <a:latin typeface="微软雅黑" panose="020B0503020204020204" pitchFamily="34" charset="-122"/>
              <a:ea typeface="微软雅黑" panose="020B0503020204020204" pitchFamily="34" charset="-122"/>
              <a:cs typeface="+mn-cs"/>
            </a:endParaRPr>
          </a:p>
        </p:txBody>
      </p:sp>
      <p:sp>
        <p:nvSpPr>
          <p:cNvPr id="32" name="Rectangle 4">
            <a:extLst>
              <a:ext uri="{FF2B5EF4-FFF2-40B4-BE49-F238E27FC236}">
                <a16:creationId xmlns:a16="http://schemas.microsoft.com/office/drawing/2014/main" id="{B0B80197-F023-404D-86E6-A4BA08C88695}"/>
              </a:ext>
            </a:extLst>
          </p:cNvPr>
          <p:cNvSpPr>
            <a:spLocks noChangeArrowheads="1"/>
          </p:cNvSpPr>
          <p:nvPr/>
        </p:nvSpPr>
        <p:spPr bwMode="auto">
          <a:xfrm>
            <a:off x="7090139" y="2818464"/>
            <a:ext cx="391266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defTabSz="1219170"/>
            <a:r>
              <a:rPr lang="zh-CN" altLang="en-US" b="1">
                <a:solidFill>
                  <a:srgbClr val="C7020C"/>
                </a:solidFill>
                <a:latin typeface="微软雅黑" pitchFamily="34" charset="-122"/>
                <a:ea typeface="微软雅黑" pitchFamily="34" charset="-122"/>
              </a:rPr>
              <a:t>坚持在继承中发展、在发展中创新</a:t>
            </a:r>
            <a:endParaRPr lang="zh-CN" altLang="en-US" b="1" dirty="0">
              <a:solidFill>
                <a:srgbClr val="C7020C"/>
              </a:solidFill>
              <a:latin typeface="微软雅黑" pitchFamily="34" charset="-122"/>
              <a:ea typeface="微软雅黑" pitchFamily="34" charset="-122"/>
            </a:endParaRPr>
          </a:p>
        </p:txBody>
      </p:sp>
      <p:sp>
        <p:nvSpPr>
          <p:cNvPr id="33" name="Rectangle 4">
            <a:extLst>
              <a:ext uri="{FF2B5EF4-FFF2-40B4-BE49-F238E27FC236}">
                <a16:creationId xmlns:a16="http://schemas.microsoft.com/office/drawing/2014/main" id="{B0B80197-F023-404D-86E6-A4BA08C88695}"/>
              </a:ext>
            </a:extLst>
          </p:cNvPr>
          <p:cNvSpPr>
            <a:spLocks noChangeArrowheads="1"/>
          </p:cNvSpPr>
          <p:nvPr/>
        </p:nvSpPr>
        <p:spPr bwMode="auto">
          <a:xfrm>
            <a:off x="8632260" y="4665068"/>
            <a:ext cx="391266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defTabSz="1219170"/>
            <a:r>
              <a:rPr lang="zh-CN" altLang="en-US" b="1" dirty="0">
                <a:solidFill>
                  <a:srgbClr val="C7020C"/>
                </a:solidFill>
                <a:latin typeface="微软雅黑" pitchFamily="34" charset="-122"/>
                <a:ea typeface="微软雅黑" pitchFamily="34" charset="-122"/>
              </a:rPr>
              <a:t>坚持发挥政协委员主体作用</a:t>
            </a:r>
          </a:p>
        </p:txBody>
      </p:sp>
    </p:spTree>
    <p:extLst>
      <p:ext uri="{BB962C8B-B14F-4D97-AF65-F5344CB8AC3E}">
        <p14:creationId xmlns:p14="http://schemas.microsoft.com/office/powerpoint/2010/main" val="281962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900" fill="hold"/>
                                        <p:tgtEl>
                                          <p:spTgt spid="20"/>
                                        </p:tgtEl>
                                        <p:attrNameLst>
                                          <p:attrName>ppt_x</p:attrName>
                                        </p:attrNameLst>
                                      </p:cBhvr>
                                      <p:tavLst>
                                        <p:tav tm="0">
                                          <p:val>
                                            <p:strVal val="0-#ppt_w/2"/>
                                          </p:val>
                                        </p:tav>
                                        <p:tav tm="100000">
                                          <p:val>
                                            <p:strVal val="#ppt_x"/>
                                          </p:val>
                                        </p:tav>
                                      </p:tavLst>
                                    </p:anim>
                                    <p:anim calcmode="lin" valueType="num">
                                      <p:cBhvr additive="base">
                                        <p:cTn id="8" dur="900" fill="hold"/>
                                        <p:tgtEl>
                                          <p:spTgt spid="20"/>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40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900" fill="hold"/>
                                        <p:tgtEl>
                                          <p:spTgt spid="16"/>
                                        </p:tgtEl>
                                        <p:attrNameLst>
                                          <p:attrName>ppt_x</p:attrName>
                                        </p:attrNameLst>
                                      </p:cBhvr>
                                      <p:tavLst>
                                        <p:tav tm="0">
                                          <p:val>
                                            <p:strVal val="0-#ppt_w/2"/>
                                          </p:val>
                                        </p:tav>
                                        <p:tav tm="100000">
                                          <p:val>
                                            <p:strVal val="#ppt_x"/>
                                          </p:val>
                                        </p:tav>
                                      </p:tavLst>
                                    </p:anim>
                                    <p:anim calcmode="lin" valueType="num">
                                      <p:cBhvr additive="base">
                                        <p:cTn id="12" dur="900" fill="hold"/>
                                        <p:tgtEl>
                                          <p:spTgt spid="1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80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900" fill="hold"/>
                                        <p:tgtEl>
                                          <p:spTgt spid="18"/>
                                        </p:tgtEl>
                                        <p:attrNameLst>
                                          <p:attrName>ppt_x</p:attrName>
                                        </p:attrNameLst>
                                      </p:cBhvr>
                                      <p:tavLst>
                                        <p:tav tm="0">
                                          <p:val>
                                            <p:strVal val="0-#ppt_w/2"/>
                                          </p:val>
                                        </p:tav>
                                        <p:tav tm="100000">
                                          <p:val>
                                            <p:strVal val="#ppt_x"/>
                                          </p:val>
                                        </p:tav>
                                      </p:tavLst>
                                    </p:anim>
                                    <p:anim calcmode="lin" valueType="num">
                                      <p:cBhvr additive="base">
                                        <p:cTn id="16" dur="900" fill="hold"/>
                                        <p:tgtEl>
                                          <p:spTgt spid="18"/>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120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1000" fill="hold"/>
                                        <p:tgtEl>
                                          <p:spTgt spid="14"/>
                                        </p:tgtEl>
                                        <p:attrNameLst>
                                          <p:attrName>ppt_x</p:attrName>
                                        </p:attrNameLst>
                                      </p:cBhvr>
                                      <p:tavLst>
                                        <p:tav tm="0">
                                          <p:val>
                                            <p:strVal val="0-#ppt_w/2"/>
                                          </p:val>
                                        </p:tav>
                                        <p:tav tm="100000">
                                          <p:val>
                                            <p:strVal val="#ppt_x"/>
                                          </p:val>
                                        </p:tav>
                                      </p:tavLst>
                                    </p:anim>
                                    <p:anim calcmode="lin" valueType="num">
                                      <p:cBhvr additive="base">
                                        <p:cTn id="20" dur="1000" fill="hold"/>
                                        <p:tgtEl>
                                          <p:spTgt spid="14"/>
                                        </p:tgtEl>
                                        <p:attrNameLst>
                                          <p:attrName>ppt_y</p:attrName>
                                        </p:attrNameLst>
                                      </p:cBhvr>
                                      <p:tavLst>
                                        <p:tav tm="0">
                                          <p:val>
                                            <p:strVal val="#ppt_y"/>
                                          </p:val>
                                        </p:tav>
                                        <p:tav tm="100000">
                                          <p:val>
                                            <p:strVal val="#ppt_y"/>
                                          </p:val>
                                        </p:tav>
                                      </p:tavLst>
                                    </p:anim>
                                  </p:childTnLst>
                                </p:cTn>
                              </p:par>
                            </p:childTnLst>
                          </p:cTn>
                        </p:par>
                        <p:par>
                          <p:cTn id="21" fill="hold">
                            <p:stCondLst>
                              <p:cond delay="2200"/>
                            </p:stCondLst>
                            <p:childTnLst>
                              <p:par>
                                <p:cTn id="22" presetID="10" presetClass="entr" presetSubtype="0" fill="hold" grpId="0" nodeType="after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500"/>
                                        <p:tgtEl>
                                          <p:spTgt spid="22"/>
                                        </p:tgtEl>
                                      </p:cBhvr>
                                    </p:animEffect>
                                  </p:childTnLst>
                                </p:cTn>
                              </p:par>
                            </p:childTnLst>
                          </p:cTn>
                        </p:par>
                        <p:par>
                          <p:cTn id="25" fill="hold">
                            <p:stCondLst>
                              <p:cond delay="2700"/>
                            </p:stCondLst>
                            <p:childTnLst>
                              <p:par>
                                <p:cTn id="26" presetID="22" presetClass="entr" presetSubtype="4" fill="hold" grpId="0" nodeType="after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wipe(down)">
                                      <p:cBhvr>
                                        <p:cTn id="28" dur="500"/>
                                        <p:tgtEl>
                                          <p:spTgt spid="15"/>
                                        </p:tgtEl>
                                      </p:cBhvr>
                                    </p:animEffect>
                                  </p:childTnLst>
                                </p:cTn>
                              </p:par>
                            </p:childTnLst>
                          </p:cTn>
                        </p:par>
                        <p:par>
                          <p:cTn id="29" fill="hold">
                            <p:stCondLst>
                              <p:cond delay="3200"/>
                            </p:stCondLst>
                            <p:childTnLst>
                              <p:par>
                                <p:cTn id="30" presetID="22" presetClass="entr" presetSubtype="4"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wipe(down)">
                                      <p:cBhvr>
                                        <p:cTn id="32" dur="500"/>
                                        <p:tgtEl>
                                          <p:spTgt spid="12"/>
                                        </p:tgtEl>
                                      </p:cBhvr>
                                    </p:animEffect>
                                  </p:childTnLst>
                                </p:cTn>
                              </p:par>
                            </p:childTnLst>
                          </p:cTn>
                        </p:par>
                        <p:par>
                          <p:cTn id="33" fill="hold">
                            <p:stCondLst>
                              <p:cond delay="3700"/>
                            </p:stCondLst>
                            <p:childTnLst>
                              <p:par>
                                <p:cTn id="34" presetID="10" presetClass="entr" presetSubtype="0" fill="hold" grpId="0" nodeType="after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fade">
                                      <p:cBhvr>
                                        <p:cTn id="36" dur="500"/>
                                        <p:tgtEl>
                                          <p:spTgt spid="25"/>
                                        </p:tgtEl>
                                      </p:cBhvr>
                                    </p:animEffect>
                                  </p:childTnLst>
                                </p:cTn>
                              </p:par>
                            </p:childTnLst>
                          </p:cTn>
                        </p:par>
                        <p:par>
                          <p:cTn id="37" fill="hold">
                            <p:stCondLst>
                              <p:cond delay="4200"/>
                            </p:stCondLst>
                            <p:childTnLst>
                              <p:par>
                                <p:cTn id="38" presetID="22" presetClass="entr" presetSubtype="1" fill="hold" grpId="0" nodeType="after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wipe(up)">
                                      <p:cBhvr>
                                        <p:cTn id="40" dur="500"/>
                                        <p:tgtEl>
                                          <p:spTgt spid="19"/>
                                        </p:tgtEl>
                                      </p:cBhvr>
                                    </p:animEffect>
                                  </p:childTnLst>
                                </p:cTn>
                              </p:par>
                            </p:childTnLst>
                          </p:cTn>
                        </p:par>
                        <p:par>
                          <p:cTn id="41" fill="hold">
                            <p:stCondLst>
                              <p:cond delay="4700"/>
                            </p:stCondLst>
                            <p:childTnLst>
                              <p:par>
                                <p:cTn id="42" presetID="22" presetClass="entr" presetSubtype="1" fill="hold" grpId="0" nodeType="after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wipe(up)">
                                      <p:cBhvr>
                                        <p:cTn id="44" dur="500"/>
                                        <p:tgtEl>
                                          <p:spTgt spid="11"/>
                                        </p:tgtEl>
                                      </p:cBhvr>
                                    </p:animEffect>
                                  </p:childTnLst>
                                </p:cTn>
                              </p:par>
                            </p:childTnLst>
                          </p:cTn>
                        </p:par>
                        <p:par>
                          <p:cTn id="45" fill="hold">
                            <p:stCondLst>
                              <p:cond delay="5200"/>
                            </p:stCondLst>
                            <p:childTnLst>
                              <p:par>
                                <p:cTn id="46" presetID="10" presetClass="entr" presetSubtype="0" fill="hold" grpId="0" nodeType="afterEffect">
                                  <p:stCondLst>
                                    <p:cond delay="0"/>
                                  </p:stCondLst>
                                  <p:childTnLst>
                                    <p:set>
                                      <p:cBhvr>
                                        <p:cTn id="47" dur="1" fill="hold">
                                          <p:stCondLst>
                                            <p:cond delay="0"/>
                                          </p:stCondLst>
                                        </p:cTn>
                                        <p:tgtEl>
                                          <p:spTgt spid="24"/>
                                        </p:tgtEl>
                                        <p:attrNameLst>
                                          <p:attrName>style.visibility</p:attrName>
                                        </p:attrNameLst>
                                      </p:cBhvr>
                                      <p:to>
                                        <p:strVal val="visible"/>
                                      </p:to>
                                    </p:set>
                                    <p:animEffect transition="in" filter="fade">
                                      <p:cBhvr>
                                        <p:cTn id="48" dur="500"/>
                                        <p:tgtEl>
                                          <p:spTgt spid="24"/>
                                        </p:tgtEl>
                                      </p:cBhvr>
                                    </p:animEffect>
                                  </p:childTnLst>
                                </p:cTn>
                              </p:par>
                            </p:childTnLst>
                          </p:cTn>
                        </p:par>
                        <p:par>
                          <p:cTn id="49" fill="hold">
                            <p:stCondLst>
                              <p:cond delay="5700"/>
                            </p:stCondLst>
                            <p:childTnLst>
                              <p:par>
                                <p:cTn id="50" presetID="22" presetClass="entr" presetSubtype="4" fill="hold" grpId="0" nodeType="after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wipe(down)">
                                      <p:cBhvr>
                                        <p:cTn id="52" dur="500"/>
                                        <p:tgtEl>
                                          <p:spTgt spid="17"/>
                                        </p:tgtEl>
                                      </p:cBhvr>
                                    </p:animEffect>
                                  </p:childTnLst>
                                </p:cTn>
                              </p:par>
                            </p:childTnLst>
                          </p:cTn>
                        </p:par>
                        <p:par>
                          <p:cTn id="53" fill="hold">
                            <p:stCondLst>
                              <p:cond delay="6200"/>
                            </p:stCondLst>
                            <p:childTnLst>
                              <p:par>
                                <p:cTn id="54" presetID="22" presetClass="entr" presetSubtype="4" fill="hold" grpId="0" nodeType="afterEffect">
                                  <p:stCondLst>
                                    <p:cond delay="0"/>
                                  </p:stCondLst>
                                  <p:childTnLst>
                                    <p:set>
                                      <p:cBhvr>
                                        <p:cTn id="55" dur="1" fill="hold">
                                          <p:stCondLst>
                                            <p:cond delay="0"/>
                                          </p:stCondLst>
                                        </p:cTn>
                                        <p:tgtEl>
                                          <p:spTgt spid="10"/>
                                        </p:tgtEl>
                                        <p:attrNameLst>
                                          <p:attrName>style.visibility</p:attrName>
                                        </p:attrNameLst>
                                      </p:cBhvr>
                                      <p:to>
                                        <p:strVal val="visible"/>
                                      </p:to>
                                    </p:set>
                                    <p:animEffect transition="in" filter="wipe(down)">
                                      <p:cBhvr>
                                        <p:cTn id="56" dur="500"/>
                                        <p:tgtEl>
                                          <p:spTgt spid="10"/>
                                        </p:tgtEl>
                                      </p:cBhvr>
                                    </p:animEffect>
                                  </p:childTnLst>
                                </p:cTn>
                              </p:par>
                            </p:childTnLst>
                          </p:cTn>
                        </p:par>
                        <p:par>
                          <p:cTn id="57" fill="hold">
                            <p:stCondLst>
                              <p:cond delay="6700"/>
                            </p:stCondLst>
                            <p:childTnLst>
                              <p:par>
                                <p:cTn id="58" presetID="10" presetClass="entr" presetSubtype="0" fill="hold" grpId="0" nodeType="afterEffect">
                                  <p:stCondLst>
                                    <p:cond delay="0"/>
                                  </p:stCondLst>
                                  <p:childTnLst>
                                    <p:set>
                                      <p:cBhvr>
                                        <p:cTn id="59" dur="1" fill="hold">
                                          <p:stCondLst>
                                            <p:cond delay="0"/>
                                          </p:stCondLst>
                                        </p:cTn>
                                        <p:tgtEl>
                                          <p:spTgt spid="23"/>
                                        </p:tgtEl>
                                        <p:attrNameLst>
                                          <p:attrName>style.visibility</p:attrName>
                                        </p:attrNameLst>
                                      </p:cBhvr>
                                      <p:to>
                                        <p:strVal val="visible"/>
                                      </p:to>
                                    </p:set>
                                    <p:animEffect transition="in" filter="fade">
                                      <p:cBhvr>
                                        <p:cTn id="60" dur="500"/>
                                        <p:tgtEl>
                                          <p:spTgt spid="23"/>
                                        </p:tgtEl>
                                      </p:cBhvr>
                                    </p:animEffect>
                                  </p:childTnLst>
                                </p:cTn>
                              </p:par>
                            </p:childTnLst>
                          </p:cTn>
                        </p:par>
                        <p:par>
                          <p:cTn id="61" fill="hold">
                            <p:stCondLst>
                              <p:cond delay="7200"/>
                            </p:stCondLst>
                            <p:childTnLst>
                              <p:par>
                                <p:cTn id="62" presetID="22" presetClass="entr" presetSubtype="1" fill="hold" grpId="0" nodeType="afterEffect">
                                  <p:stCondLst>
                                    <p:cond delay="0"/>
                                  </p:stCondLst>
                                  <p:childTnLst>
                                    <p:set>
                                      <p:cBhvr>
                                        <p:cTn id="63" dur="1" fill="hold">
                                          <p:stCondLst>
                                            <p:cond delay="0"/>
                                          </p:stCondLst>
                                        </p:cTn>
                                        <p:tgtEl>
                                          <p:spTgt spid="21"/>
                                        </p:tgtEl>
                                        <p:attrNameLst>
                                          <p:attrName>style.visibility</p:attrName>
                                        </p:attrNameLst>
                                      </p:cBhvr>
                                      <p:to>
                                        <p:strVal val="visible"/>
                                      </p:to>
                                    </p:set>
                                    <p:animEffect transition="in" filter="wipe(up)">
                                      <p:cBhvr>
                                        <p:cTn id="64" dur="500"/>
                                        <p:tgtEl>
                                          <p:spTgt spid="21"/>
                                        </p:tgtEl>
                                      </p:cBhvr>
                                    </p:animEffect>
                                  </p:childTnLst>
                                </p:cTn>
                              </p:par>
                            </p:childTnLst>
                          </p:cTn>
                        </p:par>
                        <p:par>
                          <p:cTn id="65" fill="hold">
                            <p:stCondLst>
                              <p:cond delay="7700"/>
                            </p:stCondLst>
                            <p:childTnLst>
                              <p:par>
                                <p:cTn id="66" presetID="22" presetClass="entr" presetSubtype="1" fill="hold" grpId="0" nodeType="afterEffect">
                                  <p:stCondLst>
                                    <p:cond delay="0"/>
                                  </p:stCondLst>
                                  <p:childTnLst>
                                    <p:set>
                                      <p:cBhvr>
                                        <p:cTn id="67" dur="1" fill="hold">
                                          <p:stCondLst>
                                            <p:cond delay="0"/>
                                          </p:stCondLst>
                                        </p:cTn>
                                        <p:tgtEl>
                                          <p:spTgt spid="9"/>
                                        </p:tgtEl>
                                        <p:attrNameLst>
                                          <p:attrName>style.visibility</p:attrName>
                                        </p:attrNameLst>
                                      </p:cBhvr>
                                      <p:to>
                                        <p:strVal val="visible"/>
                                      </p:to>
                                    </p:set>
                                    <p:animEffect transition="in" filter="wipe(up)">
                                      <p:cBhvr>
                                        <p:cTn id="68" dur="500"/>
                                        <p:tgtEl>
                                          <p:spTgt spid="9"/>
                                        </p:tgtEl>
                                      </p:cBhvr>
                                    </p:animEffect>
                                  </p:childTnLst>
                                </p:cTn>
                              </p:par>
                            </p:childTnLst>
                          </p:cTn>
                        </p:par>
                        <p:par>
                          <p:cTn id="69" fill="hold">
                            <p:stCondLst>
                              <p:cond delay="8200"/>
                            </p:stCondLst>
                            <p:childTnLst>
                              <p:par>
                                <p:cTn id="70" presetID="2" presetClass="entr" presetSubtype="8" fill="hold" grpId="0" nodeType="afterEffect">
                                  <p:stCondLst>
                                    <p:cond delay="0"/>
                                  </p:stCondLst>
                                  <p:childTnLst>
                                    <p:set>
                                      <p:cBhvr>
                                        <p:cTn id="71" dur="1" fill="hold">
                                          <p:stCondLst>
                                            <p:cond delay="0"/>
                                          </p:stCondLst>
                                        </p:cTn>
                                        <p:tgtEl>
                                          <p:spTgt spid="28"/>
                                        </p:tgtEl>
                                        <p:attrNameLst>
                                          <p:attrName>style.visibility</p:attrName>
                                        </p:attrNameLst>
                                      </p:cBhvr>
                                      <p:to>
                                        <p:strVal val="visible"/>
                                      </p:to>
                                    </p:set>
                                    <p:anim calcmode="lin" valueType="num">
                                      <p:cBhvr additive="base">
                                        <p:cTn id="72" dur="900" fill="hold"/>
                                        <p:tgtEl>
                                          <p:spTgt spid="28"/>
                                        </p:tgtEl>
                                        <p:attrNameLst>
                                          <p:attrName>ppt_x</p:attrName>
                                        </p:attrNameLst>
                                      </p:cBhvr>
                                      <p:tavLst>
                                        <p:tav tm="0">
                                          <p:val>
                                            <p:strVal val="0-#ppt_w/2"/>
                                          </p:val>
                                        </p:tav>
                                        <p:tav tm="100000">
                                          <p:val>
                                            <p:strVal val="#ppt_x"/>
                                          </p:val>
                                        </p:tav>
                                      </p:tavLst>
                                    </p:anim>
                                    <p:anim calcmode="lin" valueType="num">
                                      <p:cBhvr additive="base">
                                        <p:cTn id="73" dur="900" fill="hold"/>
                                        <p:tgtEl>
                                          <p:spTgt spid="28"/>
                                        </p:tgtEl>
                                        <p:attrNameLst>
                                          <p:attrName>ppt_y</p:attrName>
                                        </p:attrNameLst>
                                      </p:cBhvr>
                                      <p:tavLst>
                                        <p:tav tm="0">
                                          <p:val>
                                            <p:strVal val="#ppt_y"/>
                                          </p:val>
                                        </p:tav>
                                        <p:tav tm="100000">
                                          <p:val>
                                            <p:strVal val="#ppt_y"/>
                                          </p:val>
                                        </p:tav>
                                      </p:tavLst>
                                    </p:anim>
                                  </p:childTnLst>
                                </p:cTn>
                              </p:par>
                              <p:par>
                                <p:cTn id="74" presetID="2" presetClass="entr" presetSubtype="8" fill="hold" grpId="0" nodeType="withEffect">
                                  <p:stCondLst>
                                    <p:cond delay="400"/>
                                  </p:stCondLst>
                                  <p:childTnLst>
                                    <p:set>
                                      <p:cBhvr>
                                        <p:cTn id="75" dur="1" fill="hold">
                                          <p:stCondLst>
                                            <p:cond delay="0"/>
                                          </p:stCondLst>
                                        </p:cTn>
                                        <p:tgtEl>
                                          <p:spTgt spid="26"/>
                                        </p:tgtEl>
                                        <p:attrNameLst>
                                          <p:attrName>style.visibility</p:attrName>
                                        </p:attrNameLst>
                                      </p:cBhvr>
                                      <p:to>
                                        <p:strVal val="visible"/>
                                      </p:to>
                                    </p:set>
                                    <p:anim calcmode="lin" valueType="num">
                                      <p:cBhvr additive="base">
                                        <p:cTn id="76" dur="900" fill="hold"/>
                                        <p:tgtEl>
                                          <p:spTgt spid="26"/>
                                        </p:tgtEl>
                                        <p:attrNameLst>
                                          <p:attrName>ppt_x</p:attrName>
                                        </p:attrNameLst>
                                      </p:cBhvr>
                                      <p:tavLst>
                                        <p:tav tm="0">
                                          <p:val>
                                            <p:strVal val="0-#ppt_w/2"/>
                                          </p:val>
                                        </p:tav>
                                        <p:tav tm="100000">
                                          <p:val>
                                            <p:strVal val="#ppt_x"/>
                                          </p:val>
                                        </p:tav>
                                      </p:tavLst>
                                    </p:anim>
                                    <p:anim calcmode="lin" valueType="num">
                                      <p:cBhvr additive="base">
                                        <p:cTn id="77" dur="900" fill="hold"/>
                                        <p:tgtEl>
                                          <p:spTgt spid="26"/>
                                        </p:tgtEl>
                                        <p:attrNameLst>
                                          <p:attrName>ppt_y</p:attrName>
                                        </p:attrNameLst>
                                      </p:cBhvr>
                                      <p:tavLst>
                                        <p:tav tm="0">
                                          <p:val>
                                            <p:strVal val="#ppt_y"/>
                                          </p:val>
                                        </p:tav>
                                        <p:tav tm="100000">
                                          <p:val>
                                            <p:strVal val="#ppt_y"/>
                                          </p:val>
                                        </p:tav>
                                      </p:tavLst>
                                    </p:anim>
                                  </p:childTnLst>
                                </p:cTn>
                              </p:par>
                            </p:childTnLst>
                          </p:cTn>
                        </p:par>
                        <p:par>
                          <p:cTn id="78" fill="hold">
                            <p:stCondLst>
                              <p:cond delay="9500"/>
                            </p:stCondLst>
                            <p:childTnLst>
                              <p:par>
                                <p:cTn id="79" presetID="10" presetClass="entr" presetSubtype="0" fill="hold" grpId="0" nodeType="afterEffect">
                                  <p:stCondLst>
                                    <p:cond delay="0"/>
                                  </p:stCondLst>
                                  <p:childTnLst>
                                    <p:set>
                                      <p:cBhvr>
                                        <p:cTn id="80" dur="1" fill="hold">
                                          <p:stCondLst>
                                            <p:cond delay="0"/>
                                          </p:stCondLst>
                                        </p:cTn>
                                        <p:tgtEl>
                                          <p:spTgt spid="31"/>
                                        </p:tgtEl>
                                        <p:attrNameLst>
                                          <p:attrName>style.visibility</p:attrName>
                                        </p:attrNameLst>
                                      </p:cBhvr>
                                      <p:to>
                                        <p:strVal val="visible"/>
                                      </p:to>
                                    </p:set>
                                    <p:animEffect transition="in" filter="fade">
                                      <p:cBhvr>
                                        <p:cTn id="81" dur="500"/>
                                        <p:tgtEl>
                                          <p:spTgt spid="31"/>
                                        </p:tgtEl>
                                      </p:cBhvr>
                                    </p:animEffect>
                                  </p:childTnLst>
                                </p:cTn>
                              </p:par>
                            </p:childTnLst>
                          </p:cTn>
                        </p:par>
                        <p:par>
                          <p:cTn id="82" fill="hold">
                            <p:stCondLst>
                              <p:cond delay="10000"/>
                            </p:stCondLst>
                            <p:childTnLst>
                              <p:par>
                                <p:cTn id="83" presetID="22" presetClass="entr" presetSubtype="4" fill="hold" grpId="0" nodeType="afterEffect">
                                  <p:stCondLst>
                                    <p:cond delay="0"/>
                                  </p:stCondLst>
                                  <p:childTnLst>
                                    <p:set>
                                      <p:cBhvr>
                                        <p:cTn id="84" dur="1" fill="hold">
                                          <p:stCondLst>
                                            <p:cond delay="0"/>
                                          </p:stCondLst>
                                        </p:cTn>
                                        <p:tgtEl>
                                          <p:spTgt spid="27"/>
                                        </p:tgtEl>
                                        <p:attrNameLst>
                                          <p:attrName>style.visibility</p:attrName>
                                        </p:attrNameLst>
                                      </p:cBhvr>
                                      <p:to>
                                        <p:strVal val="visible"/>
                                      </p:to>
                                    </p:set>
                                    <p:animEffect transition="in" filter="wipe(down)">
                                      <p:cBhvr>
                                        <p:cTn id="85" dur="500"/>
                                        <p:tgtEl>
                                          <p:spTgt spid="27"/>
                                        </p:tgtEl>
                                      </p:cBhvr>
                                    </p:animEffect>
                                  </p:childTnLst>
                                </p:cTn>
                              </p:par>
                            </p:childTnLst>
                          </p:cTn>
                        </p:par>
                        <p:par>
                          <p:cTn id="86" fill="hold">
                            <p:stCondLst>
                              <p:cond delay="10500"/>
                            </p:stCondLst>
                            <p:childTnLst>
                              <p:par>
                                <p:cTn id="87" presetID="10" presetClass="entr" presetSubtype="0" fill="hold" grpId="0" nodeType="afterEffect">
                                  <p:stCondLst>
                                    <p:cond delay="0"/>
                                  </p:stCondLst>
                                  <p:childTnLst>
                                    <p:set>
                                      <p:cBhvr>
                                        <p:cTn id="88" dur="1" fill="hold">
                                          <p:stCondLst>
                                            <p:cond delay="0"/>
                                          </p:stCondLst>
                                        </p:cTn>
                                        <p:tgtEl>
                                          <p:spTgt spid="30"/>
                                        </p:tgtEl>
                                        <p:attrNameLst>
                                          <p:attrName>style.visibility</p:attrName>
                                        </p:attrNameLst>
                                      </p:cBhvr>
                                      <p:to>
                                        <p:strVal val="visible"/>
                                      </p:to>
                                    </p:set>
                                    <p:animEffect transition="in" filter="fade">
                                      <p:cBhvr>
                                        <p:cTn id="89" dur="500"/>
                                        <p:tgtEl>
                                          <p:spTgt spid="30"/>
                                        </p:tgtEl>
                                      </p:cBhvr>
                                    </p:animEffect>
                                  </p:childTnLst>
                                </p:cTn>
                              </p:par>
                            </p:childTnLst>
                          </p:cTn>
                        </p:par>
                        <p:par>
                          <p:cTn id="90" fill="hold">
                            <p:stCondLst>
                              <p:cond delay="11000"/>
                            </p:stCondLst>
                            <p:childTnLst>
                              <p:par>
                                <p:cTn id="91" presetID="22" presetClass="entr" presetSubtype="1" fill="hold" grpId="0" nodeType="afterEffect">
                                  <p:stCondLst>
                                    <p:cond delay="0"/>
                                  </p:stCondLst>
                                  <p:childTnLst>
                                    <p:set>
                                      <p:cBhvr>
                                        <p:cTn id="92" dur="1" fill="hold">
                                          <p:stCondLst>
                                            <p:cond delay="0"/>
                                          </p:stCondLst>
                                        </p:cTn>
                                        <p:tgtEl>
                                          <p:spTgt spid="29"/>
                                        </p:tgtEl>
                                        <p:attrNameLst>
                                          <p:attrName>style.visibility</p:attrName>
                                        </p:attrNameLst>
                                      </p:cBhvr>
                                      <p:to>
                                        <p:strVal val="visible"/>
                                      </p:to>
                                    </p:set>
                                    <p:animEffect transition="in" filter="wipe(up)">
                                      <p:cBhvr>
                                        <p:cTn id="93" dur="500"/>
                                        <p:tgtEl>
                                          <p:spTgt spid="29"/>
                                        </p:tgtEl>
                                      </p:cBhvr>
                                    </p:animEffect>
                                  </p:childTnLst>
                                </p:cTn>
                              </p:par>
                            </p:childTnLst>
                          </p:cTn>
                        </p:par>
                        <p:par>
                          <p:cTn id="94" fill="hold">
                            <p:stCondLst>
                              <p:cond delay="11500"/>
                            </p:stCondLst>
                            <p:childTnLst>
                              <p:par>
                                <p:cTn id="95" presetID="22" presetClass="entr" presetSubtype="1" fill="hold" grpId="0" nodeType="afterEffect">
                                  <p:stCondLst>
                                    <p:cond delay="0"/>
                                  </p:stCondLst>
                                  <p:childTnLst>
                                    <p:set>
                                      <p:cBhvr>
                                        <p:cTn id="96" dur="1" fill="hold">
                                          <p:stCondLst>
                                            <p:cond delay="0"/>
                                          </p:stCondLst>
                                        </p:cTn>
                                        <p:tgtEl>
                                          <p:spTgt spid="32"/>
                                        </p:tgtEl>
                                        <p:attrNameLst>
                                          <p:attrName>style.visibility</p:attrName>
                                        </p:attrNameLst>
                                      </p:cBhvr>
                                      <p:to>
                                        <p:strVal val="visible"/>
                                      </p:to>
                                    </p:set>
                                    <p:animEffect transition="in" filter="wipe(up)">
                                      <p:cBhvr>
                                        <p:cTn id="97" dur="500"/>
                                        <p:tgtEl>
                                          <p:spTgt spid="32"/>
                                        </p:tgtEl>
                                      </p:cBhvr>
                                    </p:animEffect>
                                  </p:childTnLst>
                                </p:cTn>
                              </p:par>
                            </p:childTnLst>
                          </p:cTn>
                        </p:par>
                        <p:par>
                          <p:cTn id="98" fill="hold">
                            <p:stCondLst>
                              <p:cond delay="12000"/>
                            </p:stCondLst>
                            <p:childTnLst>
                              <p:par>
                                <p:cTn id="99" presetID="22" presetClass="entr" presetSubtype="1" fill="hold" grpId="0" nodeType="afterEffect">
                                  <p:stCondLst>
                                    <p:cond delay="0"/>
                                  </p:stCondLst>
                                  <p:childTnLst>
                                    <p:set>
                                      <p:cBhvr>
                                        <p:cTn id="100" dur="1" fill="hold">
                                          <p:stCondLst>
                                            <p:cond delay="0"/>
                                          </p:stCondLst>
                                        </p:cTn>
                                        <p:tgtEl>
                                          <p:spTgt spid="33"/>
                                        </p:tgtEl>
                                        <p:attrNameLst>
                                          <p:attrName>style.visibility</p:attrName>
                                        </p:attrNameLst>
                                      </p:cBhvr>
                                      <p:to>
                                        <p:strVal val="visible"/>
                                      </p:to>
                                    </p:set>
                                    <p:animEffect transition="in" filter="wipe(up)">
                                      <p:cBhvr>
                                        <p:cTn id="101"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4" grpId="0" animBg="1"/>
      <p:bldP spid="15" grpId="0" animBg="1"/>
      <p:bldP spid="16" grpId="0" animBg="1"/>
      <p:bldP spid="17" grpId="0" animBg="1"/>
      <p:bldP spid="18" grpId="0" animBg="1"/>
      <p:bldP spid="19" grpId="0" animBg="1"/>
      <p:bldP spid="20" grpId="0" animBg="1"/>
      <p:bldP spid="21" grpId="0" animBg="1"/>
      <p:bldP spid="22" grpId="0"/>
      <p:bldP spid="23" grpId="0"/>
      <p:bldP spid="24" grpId="0"/>
      <p:bldP spid="25" grpId="0"/>
      <p:bldP spid="26" grpId="0" animBg="1"/>
      <p:bldP spid="27" grpId="0" animBg="1"/>
      <p:bldP spid="28" grpId="0" animBg="1"/>
      <p:bldP spid="29" grpId="0" animBg="1"/>
      <p:bldP spid="30" grpId="0"/>
      <p:bldP spid="31" grpId="0"/>
      <p:bldP spid="32" grpId="0"/>
      <p:bldP spid="3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BEBA8EAE-BF5A-486C-A8C5-ECC9F3942E4B}">
                <a14:imgProps xmlns:a14="http://schemas.microsoft.com/office/drawing/2010/main">
                  <a14:imgLayer r:embed="rId3">
                    <a14:imgEffect>
                      <a14:backgroundRemoval t="3970" b="97270" l="10000" r="90000">
                        <a14:foregroundMark x1="39836" y1="33002" x2="39344" y2="31762"/>
                      </a14:backgroundRemoval>
                    </a14:imgEffect>
                  </a14:imgLayer>
                </a14:imgProps>
              </a:ext>
              <a:ext uri="{28A0092B-C50C-407E-A947-70E740481C1C}">
                <a14:useLocalDpi xmlns:a14="http://schemas.microsoft.com/office/drawing/2010/main" val="0"/>
              </a:ext>
            </a:extLst>
          </a:blip>
          <a:stretch>
            <a:fillRect/>
          </a:stretch>
        </p:blipFill>
        <p:spPr>
          <a:xfrm>
            <a:off x="10740390" y="160421"/>
            <a:ext cx="1451610" cy="959485"/>
          </a:xfrm>
          <a:prstGeom prst="rect">
            <a:avLst/>
          </a:prstGeom>
        </p:spPr>
      </p:pic>
      <p:sp>
        <p:nvSpPr>
          <p:cNvPr id="3" name="文本框 32"/>
          <p:cNvSpPr txBox="1"/>
          <p:nvPr/>
        </p:nvSpPr>
        <p:spPr>
          <a:xfrm>
            <a:off x="5662863" y="379178"/>
            <a:ext cx="5259070" cy="523220"/>
          </a:xfrm>
          <a:prstGeom prst="rect">
            <a:avLst/>
          </a:prstGeom>
          <a:noFill/>
        </p:spPr>
        <p:txBody>
          <a:bodyPr wrap="square" rtlCol="0">
            <a:spAutoFit/>
          </a:bodyPr>
          <a:lstStyle/>
          <a:p>
            <a:pPr algn="r" defTabSz="914377">
              <a:defRPr/>
            </a:pPr>
            <a:r>
              <a:rPr lang="zh-CN" altLang="en-US" sz="2800" b="1" kern="0" dirty="0">
                <a:solidFill>
                  <a:srgbClr val="C7020C"/>
                </a:solidFill>
                <a:latin typeface="微软雅黑" pitchFamily="34" charset="-122"/>
                <a:ea typeface="微软雅黑" pitchFamily="34" charset="-122"/>
              </a:rPr>
              <a:t>五年工作的主要体会</a:t>
            </a:r>
          </a:p>
        </p:txBody>
      </p:sp>
      <p:grpSp>
        <p:nvGrpSpPr>
          <p:cNvPr id="4" name="组 3"/>
          <p:cNvGrpSpPr/>
          <p:nvPr/>
        </p:nvGrpSpPr>
        <p:grpSpPr>
          <a:xfrm>
            <a:off x="-192422" y="235133"/>
            <a:ext cx="4186263" cy="667265"/>
            <a:chOff x="593641" y="4046189"/>
            <a:chExt cx="4186263" cy="667265"/>
          </a:xfrm>
        </p:grpSpPr>
        <p:sp>
          <p:nvSpPr>
            <p:cNvPr id="5" name="TextBox 20">
              <a:extLst>
                <a:ext uri="{FF2B5EF4-FFF2-40B4-BE49-F238E27FC236}">
                  <a16:creationId xmlns:a16="http://schemas.microsoft.com/office/drawing/2014/main" id="{F5C0829D-0943-475C-BD27-A03D488DA8C6}"/>
                </a:ext>
              </a:extLst>
            </p:cNvPr>
            <p:cNvSpPr txBox="1"/>
            <p:nvPr/>
          </p:nvSpPr>
          <p:spPr>
            <a:xfrm>
              <a:off x="593641" y="4046189"/>
              <a:ext cx="4186263" cy="461665"/>
            </a:xfrm>
            <a:prstGeom prst="rect">
              <a:avLst/>
            </a:prstGeom>
            <a:noFill/>
            <a:effectLst/>
          </p:spPr>
          <p:txBody>
            <a:bodyPr wrap="square" rtlCol="0">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F3D016"/>
                  </a:solidFill>
                  <a:effectLst/>
                  <a:uLnTx/>
                  <a:uFillTx/>
                  <a:latin typeface="微软雅黑" panose="020B0503020204020204" pitchFamily="34" charset="-122"/>
                  <a:ea typeface="微软雅黑" panose="020B0503020204020204" pitchFamily="34" charset="-122"/>
                  <a:cs typeface="+mn-cs"/>
                </a:rPr>
                <a:t>中国共产党</a:t>
              </a:r>
              <a:endParaRPr kumimoji="0" lang="en-US" altLang="zh-CN" sz="2400" b="1" i="0" u="none" strike="noStrike" kern="1200" cap="none" spc="0" normalizeH="0" baseline="0" noProof="0" dirty="0">
                <a:ln>
                  <a:noFill/>
                </a:ln>
                <a:solidFill>
                  <a:srgbClr val="F3D016"/>
                </a:solidFill>
                <a:effectLst/>
                <a:uLnTx/>
                <a:uFillTx/>
                <a:latin typeface="微软雅黑" panose="020B0503020204020204" pitchFamily="34" charset="-122"/>
                <a:ea typeface="微软雅黑" panose="020B0503020204020204" pitchFamily="34" charset="-122"/>
                <a:cs typeface="+mn-cs"/>
              </a:endParaRPr>
            </a:p>
          </p:txBody>
        </p:sp>
        <p:sp>
          <p:nvSpPr>
            <p:cNvPr id="6" name="TextBox 19">
              <a:extLst>
                <a:ext uri="{FF2B5EF4-FFF2-40B4-BE49-F238E27FC236}">
                  <a16:creationId xmlns:a16="http://schemas.microsoft.com/office/drawing/2014/main" id="{AD6F1C92-46EA-46C7-9886-F8ACE63514CF}"/>
                </a:ext>
              </a:extLst>
            </p:cNvPr>
            <p:cNvSpPr txBox="1"/>
            <p:nvPr/>
          </p:nvSpPr>
          <p:spPr>
            <a:xfrm>
              <a:off x="1742748" y="4467233"/>
              <a:ext cx="1887055" cy="246221"/>
            </a:xfrm>
            <a:prstGeom prst="rect">
              <a:avLst/>
            </a:prstGeom>
            <a:noFill/>
            <a:effectLst/>
          </p:spPr>
          <p:txBody>
            <a:bodyPr wrap="none" rtlCol="0">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altLang="zh-CN" sz="1000" b="1" i="0" u="none" strike="noStrike" kern="1200" cap="none" spc="0" normalizeH="0" baseline="0" noProof="0" dirty="0">
                  <a:ln>
                    <a:noFill/>
                  </a:ln>
                  <a:solidFill>
                    <a:srgbClr val="F3D016"/>
                  </a:solidFill>
                  <a:effectLst/>
                  <a:uLnTx/>
                  <a:uFillTx/>
                  <a:latin typeface="微软雅黑" panose="020B0503020204020204" pitchFamily="34" charset="-122"/>
                  <a:ea typeface="微软雅黑" panose="020B0503020204020204" pitchFamily="34" charset="-122"/>
                  <a:cs typeface="+mn-cs"/>
                </a:rPr>
                <a:t>Communist Party of China</a:t>
              </a:r>
              <a:endParaRPr kumimoji="0" lang="zh-CN" altLang="en-US" sz="1000" b="1" i="0" u="none" strike="noStrike" kern="1200" cap="none" spc="0" normalizeH="0" baseline="0" noProof="0" dirty="0">
                <a:ln>
                  <a:noFill/>
                </a:ln>
                <a:solidFill>
                  <a:srgbClr val="F3D016"/>
                </a:solidFill>
                <a:effectLst/>
                <a:uLnTx/>
                <a:uFillTx/>
                <a:latin typeface="微软雅黑" panose="020B0503020204020204" pitchFamily="34" charset="-122"/>
                <a:ea typeface="微软雅黑" panose="020B0503020204020204" pitchFamily="34" charset="-122"/>
                <a:cs typeface="+mn-cs"/>
              </a:endParaRPr>
            </a:p>
          </p:txBody>
        </p:sp>
      </p:grpSp>
      <p:grpSp>
        <p:nvGrpSpPr>
          <p:cNvPr id="7" name="Group 28">
            <a:extLst>
              <a:ext uri="{FF2B5EF4-FFF2-40B4-BE49-F238E27FC236}">
                <a16:creationId xmlns:a16="http://schemas.microsoft.com/office/drawing/2014/main" id="{7A5820B9-7498-4521-A3D8-875142151F52}"/>
              </a:ext>
            </a:extLst>
          </p:cNvPr>
          <p:cNvGrpSpPr>
            <a:grpSpLocks/>
          </p:cNvGrpSpPr>
          <p:nvPr/>
        </p:nvGrpSpPr>
        <p:grpSpPr bwMode="auto">
          <a:xfrm>
            <a:off x="1554848" y="1117842"/>
            <a:ext cx="9632527" cy="889531"/>
            <a:chOff x="816" y="2304"/>
            <a:chExt cx="1440" cy="448"/>
          </a:xfrm>
        </p:grpSpPr>
        <p:sp>
          <p:nvSpPr>
            <p:cNvPr id="8" name="Freeform: Shape 29">
              <a:extLst>
                <a:ext uri="{FF2B5EF4-FFF2-40B4-BE49-F238E27FC236}">
                  <a16:creationId xmlns:a16="http://schemas.microsoft.com/office/drawing/2014/main" id="{8E6AD966-54C7-4972-B4DB-F692AB7C335F}"/>
                </a:ext>
              </a:extLst>
            </p:cNvPr>
            <p:cNvSpPr>
              <a:spLocks/>
            </p:cNvSpPr>
            <p:nvPr/>
          </p:nvSpPr>
          <p:spPr bwMode="gray">
            <a:xfrm>
              <a:off x="901" y="2562"/>
              <a:ext cx="1270" cy="190"/>
            </a:xfrm>
            <a:custGeom>
              <a:avLst/>
              <a:gdLst>
                <a:gd name="T0" fmla="*/ 1120 w 1120"/>
                <a:gd name="T1" fmla="*/ 252 h 252"/>
                <a:gd name="T2" fmla="*/ 1116 w 1120"/>
                <a:gd name="T3" fmla="*/ 250 h 252"/>
                <a:gd name="T4" fmla="*/ 1100 w 1120"/>
                <a:gd name="T5" fmla="*/ 246 h 252"/>
                <a:gd name="T6" fmla="*/ 1074 w 1120"/>
                <a:gd name="T7" fmla="*/ 240 h 252"/>
                <a:gd name="T8" fmla="*/ 1038 w 1120"/>
                <a:gd name="T9" fmla="*/ 232 h 252"/>
                <a:gd name="T10" fmla="*/ 992 w 1120"/>
                <a:gd name="T11" fmla="*/ 222 h 252"/>
                <a:gd name="T12" fmla="*/ 938 w 1120"/>
                <a:gd name="T13" fmla="*/ 212 h 252"/>
                <a:gd name="T14" fmla="*/ 876 w 1120"/>
                <a:gd name="T15" fmla="*/ 204 h 252"/>
                <a:gd name="T16" fmla="*/ 806 w 1120"/>
                <a:gd name="T17" fmla="*/ 196 h 252"/>
                <a:gd name="T18" fmla="*/ 730 w 1120"/>
                <a:gd name="T19" fmla="*/ 190 h 252"/>
                <a:gd name="T20" fmla="*/ 646 w 1120"/>
                <a:gd name="T21" fmla="*/ 184 h 252"/>
                <a:gd name="T22" fmla="*/ 556 w 1120"/>
                <a:gd name="T23" fmla="*/ 184 h 252"/>
                <a:gd name="T24" fmla="*/ 466 w 1120"/>
                <a:gd name="T25" fmla="*/ 184 h 252"/>
                <a:gd name="T26" fmla="*/ 384 w 1120"/>
                <a:gd name="T27" fmla="*/ 190 h 252"/>
                <a:gd name="T28" fmla="*/ 308 w 1120"/>
                <a:gd name="T29" fmla="*/ 196 h 252"/>
                <a:gd name="T30" fmla="*/ 238 w 1120"/>
                <a:gd name="T31" fmla="*/ 204 h 252"/>
                <a:gd name="T32" fmla="*/ 178 w 1120"/>
                <a:gd name="T33" fmla="*/ 212 h 252"/>
                <a:gd name="T34" fmla="*/ 126 w 1120"/>
                <a:gd name="T35" fmla="*/ 222 h 252"/>
                <a:gd name="T36" fmla="*/ 82 w 1120"/>
                <a:gd name="T37" fmla="*/ 232 h 252"/>
                <a:gd name="T38" fmla="*/ 46 w 1120"/>
                <a:gd name="T39" fmla="*/ 240 h 252"/>
                <a:gd name="T40" fmla="*/ 20 w 1120"/>
                <a:gd name="T41" fmla="*/ 246 h 252"/>
                <a:gd name="T42" fmla="*/ 6 w 1120"/>
                <a:gd name="T43" fmla="*/ 250 h 252"/>
                <a:gd name="T44" fmla="*/ 0 w 1120"/>
                <a:gd name="T45" fmla="*/ 252 h 252"/>
                <a:gd name="T46" fmla="*/ 0 w 1120"/>
                <a:gd name="T47" fmla="*/ 62 h 252"/>
                <a:gd name="T48" fmla="*/ 560 w 1120"/>
                <a:gd name="T49" fmla="*/ 0 h 252"/>
                <a:gd name="T50" fmla="*/ 1120 w 1120"/>
                <a:gd name="T51" fmla="*/ 62 h 252"/>
                <a:gd name="T52" fmla="*/ 1120 w 1120"/>
                <a:gd name="T53" fmla="*/ 252 h 252"/>
                <a:gd name="T54" fmla="*/ 1120 w 1120"/>
                <a:gd name="T55" fmla="*/ 25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lnTo>
                    <a:pt x="1120" y="252"/>
                  </a:lnTo>
                  <a:close/>
                </a:path>
              </a:pathLst>
            </a:custGeom>
            <a:solidFill>
              <a:srgbClr val="C0C0C0"/>
            </a:solidFill>
            <a:ln>
              <a:noFill/>
            </a:ln>
            <a:extLst>
              <a:ext uri="{91240B29-F687-4F45-9708-019B960494DF}">
                <a14:hiddenLine xmlns:a14="http://schemas.microsoft.com/office/drawing/2010/main" w="0">
                  <a:solidFill>
                    <a:srgbClr val="DF5908"/>
                  </a:solidFill>
                  <a:prstDash val="solid"/>
                  <a:round/>
                  <a:headEnd/>
                  <a:tailEnd/>
                </a14:hiddenLine>
              </a:ext>
            </a:extLst>
          </p:spPr>
          <p:txBody>
            <a:bodyPr anchor="ctr"/>
            <a:lstStyle/>
            <a:p>
              <a:pPr algn="ctr" defTabSz="914377"/>
              <a:endParaRPr sz="2400">
                <a:solidFill>
                  <a:prstClr val="black"/>
                </a:solidFill>
                <a:latin typeface="微软雅黑" panose="020B0503020204020204" pitchFamily="34" charset="-122"/>
                <a:ea typeface="微软雅黑" panose="020B0503020204020204" pitchFamily="34" charset="-122"/>
              </a:endParaRPr>
            </a:p>
          </p:txBody>
        </p:sp>
        <p:sp>
          <p:nvSpPr>
            <p:cNvPr id="9" name="Rectangle 30">
              <a:extLst>
                <a:ext uri="{FF2B5EF4-FFF2-40B4-BE49-F238E27FC236}">
                  <a16:creationId xmlns:a16="http://schemas.microsoft.com/office/drawing/2014/main" id="{25E9C922-6E09-42D3-871B-B5D716C57DBA}"/>
                </a:ext>
              </a:extLst>
            </p:cNvPr>
            <p:cNvSpPr>
              <a:spLocks/>
            </p:cNvSpPr>
            <p:nvPr/>
          </p:nvSpPr>
          <p:spPr bwMode="gray">
            <a:xfrm>
              <a:off x="816" y="2304"/>
              <a:ext cx="1440" cy="393"/>
            </a:xfrm>
            <a:prstGeom prst="rect">
              <a:avLst/>
            </a:prstGeom>
            <a:solidFill>
              <a:srgbClr val="C7000B"/>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normAutofit/>
            </a:bodyPr>
            <a:lstStyle/>
            <a:p>
              <a:pPr algn="ctr" defTabSz="914377"/>
              <a:r>
                <a:rPr lang="zh-CN" altLang="en-US" sz="2400" dirty="0">
                  <a:solidFill>
                    <a:prstClr val="white"/>
                  </a:solidFill>
                  <a:latin typeface="微软雅黑" panose="020B0503020204020204" pitchFamily="34" charset="-122"/>
                  <a:ea typeface="微软雅黑" panose="020B0503020204020204" pitchFamily="34" charset="-122"/>
                </a:rPr>
                <a:t>坚持人民政协性质定位。这是人民政协工作的基石。</a:t>
              </a:r>
            </a:p>
          </p:txBody>
        </p:sp>
      </p:grpSp>
      <p:sp>
        <p:nvSpPr>
          <p:cNvPr id="10" name="TextBox 43">
            <a:extLst>
              <a:ext uri="{FF2B5EF4-FFF2-40B4-BE49-F238E27FC236}">
                <a16:creationId xmlns:a16="http://schemas.microsoft.com/office/drawing/2014/main" id="{741737F6-168E-460B-93F0-71DC41D9BB2B}"/>
              </a:ext>
            </a:extLst>
          </p:cNvPr>
          <p:cNvSpPr txBox="1"/>
          <p:nvPr/>
        </p:nvSpPr>
        <p:spPr>
          <a:xfrm>
            <a:off x="1554848" y="2113611"/>
            <a:ext cx="9632527" cy="830997"/>
          </a:xfrm>
          <a:prstGeom prst="rect">
            <a:avLst/>
          </a:prstGeom>
          <a:noFill/>
        </p:spPr>
        <p:txBody>
          <a:bodyPr wrap="square" rtlCol="0">
            <a:spAutoFit/>
          </a:bodyPr>
          <a:lstStyle/>
          <a:p>
            <a:pPr marL="285750" indent="-285750" defTabSz="1219170">
              <a:lnSpc>
                <a:spcPct val="150000"/>
              </a:lnSpc>
              <a:buFont typeface="Wingdings" charset="2"/>
              <a:buChar char="l"/>
            </a:pPr>
            <a:r>
              <a:rPr lang="zh-CN" altLang="en-US" sz="1600" dirty="0">
                <a:solidFill>
                  <a:srgbClr val="C7020C"/>
                </a:solidFill>
                <a:latin typeface="微软雅黑" pitchFamily="34" charset="-122"/>
                <a:ea typeface="微软雅黑"/>
                <a:sym typeface="Gill Sans" charset="0"/>
              </a:rPr>
              <a:t>人民政协作为统一战线的组织、多党合作和政治协商的重要机构、人民民主的重要实现形式，是国家治理体系的重要组成部分，是具有中国特色的制度安排。</a:t>
            </a:r>
          </a:p>
        </p:txBody>
      </p:sp>
      <p:sp>
        <p:nvSpPr>
          <p:cNvPr id="11" name="文本框 10">
            <a:extLst>
              <a:ext uri="{FF2B5EF4-FFF2-40B4-BE49-F238E27FC236}">
                <a16:creationId xmlns:a16="http://schemas.microsoft.com/office/drawing/2014/main" id="{1177CA91-7455-4DF5-9B89-5674F1FB0319}"/>
              </a:ext>
            </a:extLst>
          </p:cNvPr>
          <p:cNvSpPr txBox="1"/>
          <p:nvPr/>
        </p:nvSpPr>
        <p:spPr>
          <a:xfrm>
            <a:off x="1554848" y="2999590"/>
            <a:ext cx="8971844" cy="830997"/>
          </a:xfrm>
          <a:prstGeom prst="rect">
            <a:avLst/>
          </a:prstGeom>
          <a:noFill/>
        </p:spPr>
        <p:txBody>
          <a:bodyPr wrap="square" rtlCol="0">
            <a:spAutoFit/>
          </a:bodyPr>
          <a:lstStyle/>
          <a:p>
            <a:pPr marL="285750" indent="-285750" defTabSz="1219170" fontAlgn="base">
              <a:lnSpc>
                <a:spcPct val="150000"/>
              </a:lnSpc>
              <a:spcBef>
                <a:spcPct val="0"/>
              </a:spcBef>
              <a:spcAft>
                <a:spcPct val="0"/>
              </a:spcAft>
              <a:buFont typeface="Wingdings" charset="2"/>
              <a:buChar char="l"/>
              <a:defRPr/>
            </a:pPr>
            <a:r>
              <a:rPr lang="zh-CN" altLang="en-US" sz="1600" kern="0" dirty="0">
                <a:solidFill>
                  <a:srgbClr val="C7020C"/>
                </a:solidFill>
                <a:latin typeface="微软雅黑" panose="020B0503020204020204" pitchFamily="34" charset="-122"/>
                <a:ea typeface="微软雅黑"/>
                <a:cs typeface="Clear Sans" panose="020B0503030202020304" pitchFamily="34" charset="0"/>
              </a:rPr>
              <a:t>政协不是权力机关，不是决策机构，而是各党派团体和各族各界人士发扬民主、参与国是、团结合作的重要平台，发挥作用不是靠强制约束力，而是靠政治影响力。</a:t>
            </a:r>
            <a:endParaRPr lang="zh-CN" altLang="en-US" sz="1600" dirty="0">
              <a:solidFill>
                <a:srgbClr val="C7020C"/>
              </a:solidFill>
              <a:latin typeface="微软雅黑" pitchFamily="34" charset="-122"/>
              <a:ea typeface="微软雅黑"/>
              <a:sym typeface="Gill Sans" charset="0"/>
            </a:endParaRPr>
          </a:p>
        </p:txBody>
      </p:sp>
      <p:sp>
        <p:nvSpPr>
          <p:cNvPr id="12" name="文本框 11">
            <a:extLst>
              <a:ext uri="{FF2B5EF4-FFF2-40B4-BE49-F238E27FC236}">
                <a16:creationId xmlns:a16="http://schemas.microsoft.com/office/drawing/2014/main" id="{5FBDB6E1-0C86-4932-9BF3-A8D1F07FAD10}"/>
              </a:ext>
            </a:extLst>
          </p:cNvPr>
          <p:cNvSpPr txBox="1"/>
          <p:nvPr/>
        </p:nvSpPr>
        <p:spPr>
          <a:xfrm>
            <a:off x="1554848" y="4037326"/>
            <a:ext cx="9021932" cy="830997"/>
          </a:xfrm>
          <a:prstGeom prst="rect">
            <a:avLst/>
          </a:prstGeom>
          <a:noFill/>
        </p:spPr>
        <p:txBody>
          <a:bodyPr wrap="square" rtlCol="0">
            <a:spAutoFit/>
          </a:bodyPr>
          <a:lstStyle/>
          <a:p>
            <a:pPr marL="285750" indent="-285750" defTabSz="1219170" fontAlgn="base">
              <a:lnSpc>
                <a:spcPct val="150000"/>
              </a:lnSpc>
              <a:spcBef>
                <a:spcPct val="0"/>
              </a:spcBef>
              <a:spcAft>
                <a:spcPct val="0"/>
              </a:spcAft>
              <a:buFont typeface="Wingdings" charset="2"/>
              <a:buChar char="l"/>
              <a:defRPr/>
            </a:pPr>
            <a:r>
              <a:rPr lang="zh-CN" altLang="en-US" sz="1600" kern="0" dirty="0">
                <a:solidFill>
                  <a:srgbClr val="C7020C"/>
                </a:solidFill>
                <a:latin typeface="微软雅黑" panose="020B0503020204020204" pitchFamily="34" charset="-122"/>
                <a:ea typeface="微软雅黑"/>
                <a:cs typeface="Clear Sans" panose="020B0503030202020304" pitchFamily="34" charset="0"/>
              </a:rPr>
              <a:t>把握政协性质定位，事关坚持中国特色社会主义制度优势和特点，事关人民政协事业的方向和使命，必须具体地落实到政协的工作原则、职能任务、方式方法中。</a:t>
            </a:r>
            <a:endParaRPr lang="zh-CN" altLang="en-US" sz="1600" dirty="0">
              <a:solidFill>
                <a:srgbClr val="C7020C"/>
              </a:solidFill>
              <a:latin typeface="微软雅黑" pitchFamily="34" charset="-122"/>
              <a:ea typeface="微软雅黑"/>
              <a:sym typeface="Gill Sans" charset="0"/>
            </a:endParaRPr>
          </a:p>
        </p:txBody>
      </p:sp>
      <p:sp>
        <p:nvSpPr>
          <p:cNvPr id="13" name="文本框 12">
            <a:extLst>
              <a:ext uri="{FF2B5EF4-FFF2-40B4-BE49-F238E27FC236}">
                <a16:creationId xmlns:a16="http://schemas.microsoft.com/office/drawing/2014/main" id="{420FE2EB-6205-4CF3-934F-6A1D1B0D0592}"/>
              </a:ext>
            </a:extLst>
          </p:cNvPr>
          <p:cNvSpPr txBox="1"/>
          <p:nvPr/>
        </p:nvSpPr>
        <p:spPr>
          <a:xfrm>
            <a:off x="1554848" y="5046994"/>
            <a:ext cx="9154279" cy="830997"/>
          </a:xfrm>
          <a:prstGeom prst="rect">
            <a:avLst/>
          </a:prstGeom>
          <a:noFill/>
        </p:spPr>
        <p:txBody>
          <a:bodyPr wrap="square" rtlCol="0">
            <a:spAutoFit/>
          </a:bodyPr>
          <a:lstStyle/>
          <a:p>
            <a:pPr marL="285750" indent="-285750" defTabSz="1219170" fontAlgn="base">
              <a:lnSpc>
                <a:spcPct val="150000"/>
              </a:lnSpc>
              <a:spcBef>
                <a:spcPct val="0"/>
              </a:spcBef>
              <a:spcAft>
                <a:spcPct val="0"/>
              </a:spcAft>
              <a:buFont typeface="Wingdings" charset="2"/>
              <a:buChar char="l"/>
              <a:defRPr/>
            </a:pPr>
            <a:r>
              <a:rPr lang="zh-CN" altLang="en-US" sz="1600" kern="0" dirty="0">
                <a:solidFill>
                  <a:srgbClr val="C7020C"/>
                </a:solidFill>
                <a:latin typeface="微软雅黑" panose="020B0503020204020204" pitchFamily="34" charset="-122"/>
                <a:ea typeface="微软雅黑"/>
                <a:cs typeface="Clear Sans" panose="020B0503030202020304" pitchFamily="34" charset="0"/>
              </a:rPr>
              <a:t>要牢牢把握政协性质定位的基本要义，不忘初心，抓住关键，筑牢根基，始终不含糊、不动摇，坚定不移走中国特色社会主义政治发展道路，把新时代人民政协事业不断推向前进。</a:t>
            </a:r>
            <a:endParaRPr lang="zh-CN" altLang="en-US" sz="1600" dirty="0">
              <a:solidFill>
                <a:srgbClr val="C7020C"/>
              </a:solidFill>
              <a:latin typeface="微软雅黑" pitchFamily="34" charset="-122"/>
              <a:ea typeface="微软雅黑"/>
              <a:sym typeface="Gill Sans" charset="0"/>
            </a:endParaRPr>
          </a:p>
        </p:txBody>
      </p:sp>
    </p:spTree>
    <p:extLst>
      <p:ext uri="{BB962C8B-B14F-4D97-AF65-F5344CB8AC3E}">
        <p14:creationId xmlns:p14="http://schemas.microsoft.com/office/powerpoint/2010/main" val="92839293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0.70"/>
                                          </p:val>
                                        </p:tav>
                                        <p:tav tm="100000">
                                          <p:val>
                                            <p:strVal val="#ppt_w"/>
                                          </p:val>
                                        </p:tav>
                                      </p:tavLst>
                                    </p:anim>
                                    <p:anim calcmode="lin" valueType="num">
                                      <p:cBhvr>
                                        <p:cTn id="8" dur="1000" fill="hold"/>
                                        <p:tgtEl>
                                          <p:spTgt spid="7"/>
                                        </p:tgtEl>
                                        <p:attrNameLst>
                                          <p:attrName>ppt_h</p:attrName>
                                        </p:attrNameLst>
                                      </p:cBhvr>
                                      <p:tavLst>
                                        <p:tav tm="0">
                                          <p:val>
                                            <p:strVal val="#ppt_h"/>
                                          </p:val>
                                        </p:tav>
                                        <p:tav tm="100000">
                                          <p:val>
                                            <p:strVal val="#ppt_h"/>
                                          </p:val>
                                        </p:tav>
                                      </p:tavLst>
                                    </p:anim>
                                    <p:animEffect transition="in" filter="fade">
                                      <p:cBhvr>
                                        <p:cTn id="9" dur="1000"/>
                                        <p:tgtEl>
                                          <p:spTgt spid="7"/>
                                        </p:tgtEl>
                                      </p:cBhvr>
                                    </p:animEffect>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left)">
                                      <p:cBhvr>
                                        <p:cTn id="13" dur="1000"/>
                                        <p:tgtEl>
                                          <p:spTgt spid="10"/>
                                        </p:tgtEl>
                                      </p:cBhvr>
                                    </p:animEffect>
                                  </p:childTnLst>
                                </p:cTn>
                              </p:par>
                            </p:childTnLst>
                          </p:cTn>
                        </p:par>
                        <p:par>
                          <p:cTn id="14" fill="hold">
                            <p:stCondLst>
                              <p:cond delay="2000"/>
                            </p:stCondLst>
                            <p:childTnLst>
                              <p:par>
                                <p:cTn id="15" presetID="22" presetClass="entr" presetSubtype="8"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500"/>
                                        <p:tgtEl>
                                          <p:spTgt spid="11"/>
                                        </p:tgtEl>
                                      </p:cBhvr>
                                    </p:animEffect>
                                  </p:childTnLst>
                                </p:cTn>
                              </p:par>
                            </p:childTnLst>
                          </p:cTn>
                        </p:par>
                        <p:par>
                          <p:cTn id="18" fill="hold">
                            <p:stCondLst>
                              <p:cond delay="2500"/>
                            </p:stCondLst>
                            <p:childTnLst>
                              <p:par>
                                <p:cTn id="19" presetID="22" presetClass="entr" presetSubtype="8"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left)">
                                      <p:cBhvr>
                                        <p:cTn id="21" dur="500"/>
                                        <p:tgtEl>
                                          <p:spTgt spid="12"/>
                                        </p:tgtEl>
                                      </p:cBhvr>
                                    </p:animEffect>
                                  </p:childTnLst>
                                </p:cTn>
                              </p:par>
                            </p:childTnLst>
                          </p:cTn>
                        </p:par>
                        <p:par>
                          <p:cTn id="22" fill="hold">
                            <p:stCondLst>
                              <p:cond delay="3000"/>
                            </p:stCondLst>
                            <p:childTnLst>
                              <p:par>
                                <p:cTn id="23" presetID="22" presetClass="entr" presetSubtype="8"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left)">
                                      <p:cBhvr>
                                        <p:cTn id="2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BEBA8EAE-BF5A-486C-A8C5-ECC9F3942E4B}">
                <a14:imgProps xmlns:a14="http://schemas.microsoft.com/office/drawing/2010/main">
                  <a14:imgLayer r:embed="rId3">
                    <a14:imgEffect>
                      <a14:backgroundRemoval t="3970" b="97270" l="10000" r="90000">
                        <a14:foregroundMark x1="39836" y1="33002" x2="39344" y2="31762"/>
                      </a14:backgroundRemoval>
                    </a14:imgEffect>
                  </a14:imgLayer>
                </a14:imgProps>
              </a:ext>
              <a:ext uri="{28A0092B-C50C-407E-A947-70E740481C1C}">
                <a14:useLocalDpi xmlns:a14="http://schemas.microsoft.com/office/drawing/2010/main" val="0"/>
              </a:ext>
            </a:extLst>
          </a:blip>
          <a:stretch>
            <a:fillRect/>
          </a:stretch>
        </p:blipFill>
        <p:spPr>
          <a:xfrm>
            <a:off x="10740390" y="160421"/>
            <a:ext cx="1451610" cy="959485"/>
          </a:xfrm>
          <a:prstGeom prst="rect">
            <a:avLst/>
          </a:prstGeom>
        </p:spPr>
      </p:pic>
      <p:sp>
        <p:nvSpPr>
          <p:cNvPr id="3" name="文本框 32"/>
          <p:cNvSpPr txBox="1"/>
          <p:nvPr/>
        </p:nvSpPr>
        <p:spPr>
          <a:xfrm>
            <a:off x="5662863" y="379178"/>
            <a:ext cx="5259070" cy="523220"/>
          </a:xfrm>
          <a:prstGeom prst="rect">
            <a:avLst/>
          </a:prstGeom>
          <a:noFill/>
        </p:spPr>
        <p:txBody>
          <a:bodyPr wrap="square" rtlCol="0">
            <a:spAutoFit/>
          </a:bodyPr>
          <a:lstStyle/>
          <a:p>
            <a:pPr algn="r" defTabSz="914377">
              <a:defRPr/>
            </a:pPr>
            <a:r>
              <a:rPr lang="zh-CN" altLang="en-US" sz="2800" b="1" kern="0" dirty="0">
                <a:solidFill>
                  <a:srgbClr val="C7020C"/>
                </a:solidFill>
                <a:latin typeface="微软雅黑" pitchFamily="34" charset="-122"/>
                <a:ea typeface="微软雅黑" pitchFamily="34" charset="-122"/>
              </a:rPr>
              <a:t>五年工作的主要体会</a:t>
            </a:r>
          </a:p>
        </p:txBody>
      </p:sp>
      <p:grpSp>
        <p:nvGrpSpPr>
          <p:cNvPr id="4" name="组 3"/>
          <p:cNvGrpSpPr/>
          <p:nvPr/>
        </p:nvGrpSpPr>
        <p:grpSpPr>
          <a:xfrm>
            <a:off x="-192422" y="235133"/>
            <a:ext cx="4186263" cy="667265"/>
            <a:chOff x="593641" y="4046189"/>
            <a:chExt cx="4186263" cy="667265"/>
          </a:xfrm>
        </p:grpSpPr>
        <p:sp>
          <p:nvSpPr>
            <p:cNvPr id="5" name="TextBox 20">
              <a:extLst>
                <a:ext uri="{FF2B5EF4-FFF2-40B4-BE49-F238E27FC236}">
                  <a16:creationId xmlns:a16="http://schemas.microsoft.com/office/drawing/2014/main" id="{F5C0829D-0943-475C-BD27-A03D488DA8C6}"/>
                </a:ext>
              </a:extLst>
            </p:cNvPr>
            <p:cNvSpPr txBox="1"/>
            <p:nvPr/>
          </p:nvSpPr>
          <p:spPr>
            <a:xfrm>
              <a:off x="593641" y="4046189"/>
              <a:ext cx="4186263" cy="461665"/>
            </a:xfrm>
            <a:prstGeom prst="rect">
              <a:avLst/>
            </a:prstGeom>
            <a:noFill/>
            <a:effectLst/>
          </p:spPr>
          <p:txBody>
            <a:bodyPr wrap="square" rtlCol="0">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F3D016"/>
                  </a:solidFill>
                  <a:effectLst/>
                  <a:uLnTx/>
                  <a:uFillTx/>
                  <a:latin typeface="微软雅黑" panose="020B0503020204020204" pitchFamily="34" charset="-122"/>
                  <a:ea typeface="微软雅黑" panose="020B0503020204020204" pitchFamily="34" charset="-122"/>
                  <a:cs typeface="+mn-cs"/>
                </a:rPr>
                <a:t>中国共产党</a:t>
              </a:r>
              <a:endParaRPr kumimoji="0" lang="en-US" altLang="zh-CN" sz="2400" b="1" i="0" u="none" strike="noStrike" kern="1200" cap="none" spc="0" normalizeH="0" baseline="0" noProof="0" dirty="0">
                <a:ln>
                  <a:noFill/>
                </a:ln>
                <a:solidFill>
                  <a:srgbClr val="F3D016"/>
                </a:solidFill>
                <a:effectLst/>
                <a:uLnTx/>
                <a:uFillTx/>
                <a:latin typeface="微软雅黑" panose="020B0503020204020204" pitchFamily="34" charset="-122"/>
                <a:ea typeface="微软雅黑" panose="020B0503020204020204" pitchFamily="34" charset="-122"/>
                <a:cs typeface="+mn-cs"/>
              </a:endParaRPr>
            </a:p>
          </p:txBody>
        </p:sp>
        <p:sp>
          <p:nvSpPr>
            <p:cNvPr id="6" name="TextBox 19">
              <a:extLst>
                <a:ext uri="{FF2B5EF4-FFF2-40B4-BE49-F238E27FC236}">
                  <a16:creationId xmlns:a16="http://schemas.microsoft.com/office/drawing/2014/main" id="{AD6F1C92-46EA-46C7-9886-F8ACE63514CF}"/>
                </a:ext>
              </a:extLst>
            </p:cNvPr>
            <p:cNvSpPr txBox="1"/>
            <p:nvPr/>
          </p:nvSpPr>
          <p:spPr>
            <a:xfrm>
              <a:off x="1742748" y="4467233"/>
              <a:ext cx="1887055" cy="246221"/>
            </a:xfrm>
            <a:prstGeom prst="rect">
              <a:avLst/>
            </a:prstGeom>
            <a:noFill/>
            <a:effectLst/>
          </p:spPr>
          <p:txBody>
            <a:bodyPr wrap="none" rtlCol="0">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altLang="zh-CN" sz="1000" b="1" i="0" u="none" strike="noStrike" kern="1200" cap="none" spc="0" normalizeH="0" baseline="0" noProof="0" dirty="0">
                  <a:ln>
                    <a:noFill/>
                  </a:ln>
                  <a:solidFill>
                    <a:srgbClr val="F3D016"/>
                  </a:solidFill>
                  <a:effectLst/>
                  <a:uLnTx/>
                  <a:uFillTx/>
                  <a:latin typeface="微软雅黑" panose="020B0503020204020204" pitchFamily="34" charset="-122"/>
                  <a:ea typeface="微软雅黑" panose="020B0503020204020204" pitchFamily="34" charset="-122"/>
                  <a:cs typeface="+mn-cs"/>
                </a:rPr>
                <a:t>Communist Party of China</a:t>
              </a:r>
              <a:endParaRPr kumimoji="0" lang="zh-CN" altLang="en-US" sz="1000" b="1" i="0" u="none" strike="noStrike" kern="1200" cap="none" spc="0" normalizeH="0" baseline="0" noProof="0" dirty="0">
                <a:ln>
                  <a:noFill/>
                </a:ln>
                <a:solidFill>
                  <a:srgbClr val="F3D016"/>
                </a:solidFill>
                <a:effectLst/>
                <a:uLnTx/>
                <a:uFillTx/>
                <a:latin typeface="微软雅黑" panose="020B0503020204020204" pitchFamily="34" charset="-122"/>
                <a:ea typeface="微软雅黑" panose="020B0503020204020204" pitchFamily="34" charset="-122"/>
                <a:cs typeface="+mn-cs"/>
              </a:endParaRPr>
            </a:p>
          </p:txBody>
        </p:sp>
      </p:grpSp>
      <p:grpSp>
        <p:nvGrpSpPr>
          <p:cNvPr id="7" name="Group 28">
            <a:extLst>
              <a:ext uri="{FF2B5EF4-FFF2-40B4-BE49-F238E27FC236}">
                <a16:creationId xmlns:a16="http://schemas.microsoft.com/office/drawing/2014/main" id="{7A5820B9-7498-4521-A3D8-875142151F52}"/>
              </a:ext>
            </a:extLst>
          </p:cNvPr>
          <p:cNvGrpSpPr>
            <a:grpSpLocks/>
          </p:cNvGrpSpPr>
          <p:nvPr/>
        </p:nvGrpSpPr>
        <p:grpSpPr bwMode="auto">
          <a:xfrm>
            <a:off x="1554848" y="1117842"/>
            <a:ext cx="9632527" cy="889531"/>
            <a:chOff x="816" y="2304"/>
            <a:chExt cx="1440" cy="448"/>
          </a:xfrm>
        </p:grpSpPr>
        <p:sp>
          <p:nvSpPr>
            <p:cNvPr id="8" name="Freeform: Shape 29">
              <a:extLst>
                <a:ext uri="{FF2B5EF4-FFF2-40B4-BE49-F238E27FC236}">
                  <a16:creationId xmlns:a16="http://schemas.microsoft.com/office/drawing/2014/main" id="{8E6AD966-54C7-4972-B4DB-F692AB7C335F}"/>
                </a:ext>
              </a:extLst>
            </p:cNvPr>
            <p:cNvSpPr>
              <a:spLocks/>
            </p:cNvSpPr>
            <p:nvPr/>
          </p:nvSpPr>
          <p:spPr bwMode="gray">
            <a:xfrm>
              <a:off x="901" y="2562"/>
              <a:ext cx="1270" cy="190"/>
            </a:xfrm>
            <a:custGeom>
              <a:avLst/>
              <a:gdLst>
                <a:gd name="T0" fmla="*/ 1120 w 1120"/>
                <a:gd name="T1" fmla="*/ 252 h 252"/>
                <a:gd name="T2" fmla="*/ 1116 w 1120"/>
                <a:gd name="T3" fmla="*/ 250 h 252"/>
                <a:gd name="T4" fmla="*/ 1100 w 1120"/>
                <a:gd name="T5" fmla="*/ 246 h 252"/>
                <a:gd name="T6" fmla="*/ 1074 w 1120"/>
                <a:gd name="T7" fmla="*/ 240 h 252"/>
                <a:gd name="T8" fmla="*/ 1038 w 1120"/>
                <a:gd name="T9" fmla="*/ 232 h 252"/>
                <a:gd name="T10" fmla="*/ 992 w 1120"/>
                <a:gd name="T11" fmla="*/ 222 h 252"/>
                <a:gd name="T12" fmla="*/ 938 w 1120"/>
                <a:gd name="T13" fmla="*/ 212 h 252"/>
                <a:gd name="T14" fmla="*/ 876 w 1120"/>
                <a:gd name="T15" fmla="*/ 204 h 252"/>
                <a:gd name="T16" fmla="*/ 806 w 1120"/>
                <a:gd name="T17" fmla="*/ 196 h 252"/>
                <a:gd name="T18" fmla="*/ 730 w 1120"/>
                <a:gd name="T19" fmla="*/ 190 h 252"/>
                <a:gd name="T20" fmla="*/ 646 w 1120"/>
                <a:gd name="T21" fmla="*/ 184 h 252"/>
                <a:gd name="T22" fmla="*/ 556 w 1120"/>
                <a:gd name="T23" fmla="*/ 184 h 252"/>
                <a:gd name="T24" fmla="*/ 466 w 1120"/>
                <a:gd name="T25" fmla="*/ 184 h 252"/>
                <a:gd name="T26" fmla="*/ 384 w 1120"/>
                <a:gd name="T27" fmla="*/ 190 h 252"/>
                <a:gd name="T28" fmla="*/ 308 w 1120"/>
                <a:gd name="T29" fmla="*/ 196 h 252"/>
                <a:gd name="T30" fmla="*/ 238 w 1120"/>
                <a:gd name="T31" fmla="*/ 204 h 252"/>
                <a:gd name="T32" fmla="*/ 178 w 1120"/>
                <a:gd name="T33" fmla="*/ 212 h 252"/>
                <a:gd name="T34" fmla="*/ 126 w 1120"/>
                <a:gd name="T35" fmla="*/ 222 h 252"/>
                <a:gd name="T36" fmla="*/ 82 w 1120"/>
                <a:gd name="T37" fmla="*/ 232 h 252"/>
                <a:gd name="T38" fmla="*/ 46 w 1120"/>
                <a:gd name="T39" fmla="*/ 240 h 252"/>
                <a:gd name="T40" fmla="*/ 20 w 1120"/>
                <a:gd name="T41" fmla="*/ 246 h 252"/>
                <a:gd name="T42" fmla="*/ 6 w 1120"/>
                <a:gd name="T43" fmla="*/ 250 h 252"/>
                <a:gd name="T44" fmla="*/ 0 w 1120"/>
                <a:gd name="T45" fmla="*/ 252 h 252"/>
                <a:gd name="T46" fmla="*/ 0 w 1120"/>
                <a:gd name="T47" fmla="*/ 62 h 252"/>
                <a:gd name="T48" fmla="*/ 560 w 1120"/>
                <a:gd name="T49" fmla="*/ 0 h 252"/>
                <a:gd name="T50" fmla="*/ 1120 w 1120"/>
                <a:gd name="T51" fmla="*/ 62 h 252"/>
                <a:gd name="T52" fmla="*/ 1120 w 1120"/>
                <a:gd name="T53" fmla="*/ 252 h 252"/>
                <a:gd name="T54" fmla="*/ 1120 w 1120"/>
                <a:gd name="T55" fmla="*/ 25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lnTo>
                    <a:pt x="1120" y="252"/>
                  </a:lnTo>
                  <a:close/>
                </a:path>
              </a:pathLst>
            </a:custGeom>
            <a:solidFill>
              <a:srgbClr val="C0C0C0"/>
            </a:solidFill>
            <a:ln>
              <a:noFill/>
            </a:ln>
            <a:extLst>
              <a:ext uri="{91240B29-F687-4F45-9708-019B960494DF}">
                <a14:hiddenLine xmlns:a14="http://schemas.microsoft.com/office/drawing/2010/main" w="0">
                  <a:solidFill>
                    <a:srgbClr val="DF5908"/>
                  </a:solidFill>
                  <a:prstDash val="solid"/>
                  <a:round/>
                  <a:headEnd/>
                  <a:tailEnd/>
                </a14:hiddenLine>
              </a:ext>
            </a:extLst>
          </p:spPr>
          <p:txBody>
            <a:bodyPr anchor="ctr"/>
            <a:lstStyle/>
            <a:p>
              <a:pPr algn="ctr" defTabSz="914377"/>
              <a:endParaRPr sz="2400">
                <a:solidFill>
                  <a:prstClr val="black"/>
                </a:solidFill>
                <a:latin typeface="微软雅黑" panose="020B0503020204020204" pitchFamily="34" charset="-122"/>
                <a:ea typeface="微软雅黑" panose="020B0503020204020204" pitchFamily="34" charset="-122"/>
              </a:endParaRPr>
            </a:p>
          </p:txBody>
        </p:sp>
        <p:sp>
          <p:nvSpPr>
            <p:cNvPr id="9" name="Rectangle 30">
              <a:extLst>
                <a:ext uri="{FF2B5EF4-FFF2-40B4-BE49-F238E27FC236}">
                  <a16:creationId xmlns:a16="http://schemas.microsoft.com/office/drawing/2014/main" id="{25E9C922-6E09-42D3-871B-B5D716C57DBA}"/>
                </a:ext>
              </a:extLst>
            </p:cNvPr>
            <p:cNvSpPr>
              <a:spLocks/>
            </p:cNvSpPr>
            <p:nvPr/>
          </p:nvSpPr>
          <p:spPr bwMode="gray">
            <a:xfrm>
              <a:off x="816" y="2304"/>
              <a:ext cx="1440" cy="393"/>
            </a:xfrm>
            <a:prstGeom prst="rect">
              <a:avLst/>
            </a:prstGeom>
            <a:solidFill>
              <a:srgbClr val="C7000B"/>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normAutofit/>
            </a:bodyPr>
            <a:lstStyle/>
            <a:p>
              <a:pPr algn="ctr" defTabSz="914377"/>
              <a:r>
                <a:rPr lang="zh-CN" altLang="en-US" sz="2400" dirty="0">
                  <a:solidFill>
                    <a:prstClr val="white"/>
                  </a:solidFill>
                  <a:latin typeface="微软雅黑" panose="020B0503020204020204" pitchFamily="34" charset="-122"/>
                  <a:ea typeface="微软雅黑" panose="020B0503020204020204" pitchFamily="34" charset="-122"/>
                </a:rPr>
                <a:t>坚持发挥政协委员主体作用。这是人民政协工作的优势所在、活力所在</a:t>
              </a:r>
            </a:p>
          </p:txBody>
        </p:sp>
      </p:grpSp>
      <p:sp>
        <p:nvSpPr>
          <p:cNvPr id="14" name="TextBox 37">
            <a:extLst>
              <a:ext uri="{FF2B5EF4-FFF2-40B4-BE49-F238E27FC236}">
                <a16:creationId xmlns:a16="http://schemas.microsoft.com/office/drawing/2014/main" id="{007F2020-24D5-43B9-8483-17E3858AE2C9}"/>
              </a:ext>
            </a:extLst>
          </p:cNvPr>
          <p:cNvSpPr txBox="1"/>
          <p:nvPr/>
        </p:nvSpPr>
        <p:spPr>
          <a:xfrm>
            <a:off x="1212667" y="2519648"/>
            <a:ext cx="2619639" cy="307777"/>
          </a:xfrm>
          <a:prstGeom prst="rect">
            <a:avLst/>
          </a:prstGeom>
        </p:spPr>
        <p:txBody>
          <a:bodyPr wrap="none">
            <a:noAutofit/>
          </a:bodyPr>
          <a:lstStyle/>
          <a:p>
            <a:pPr defTabSz="914377">
              <a:buClr>
                <a:srgbClr val="000000">
                  <a:lumMod val="85000"/>
                  <a:lumOff val="15000"/>
                </a:srgbClr>
              </a:buClr>
              <a:buSzPct val="105000"/>
            </a:pPr>
            <a:r>
              <a:rPr lang="zh-CN" altLang="en-US" sz="2133" b="1">
                <a:solidFill>
                  <a:srgbClr val="C7020C"/>
                </a:solidFill>
                <a:latin typeface="微软雅黑" panose="020B0503020204020204" pitchFamily="34" charset="-122"/>
                <a:ea typeface="微软雅黑" panose="020B0503020204020204" pitchFamily="34" charset="-122"/>
              </a:rPr>
              <a:t>要尊重委员主体地位，保障委员民主权利，完善委员联络制度</a:t>
            </a:r>
            <a:endParaRPr lang="zh-CN" altLang="en-US" sz="2133" b="1" dirty="0">
              <a:solidFill>
                <a:srgbClr val="C7020C"/>
              </a:solidFill>
              <a:latin typeface="微软雅黑" panose="020B0503020204020204" pitchFamily="34" charset="-122"/>
              <a:ea typeface="微软雅黑" panose="020B0503020204020204" pitchFamily="34" charset="-122"/>
            </a:endParaRPr>
          </a:p>
        </p:txBody>
      </p:sp>
      <p:sp>
        <p:nvSpPr>
          <p:cNvPr id="15" name="Rectangle 43">
            <a:extLst>
              <a:ext uri="{FF2B5EF4-FFF2-40B4-BE49-F238E27FC236}">
                <a16:creationId xmlns:a16="http://schemas.microsoft.com/office/drawing/2014/main" id="{9196BDD2-2DC3-415E-AB59-B5D9DE184387}"/>
              </a:ext>
            </a:extLst>
          </p:cNvPr>
          <p:cNvSpPr/>
          <p:nvPr/>
        </p:nvSpPr>
        <p:spPr>
          <a:xfrm>
            <a:off x="1256425" y="2977644"/>
            <a:ext cx="9809761" cy="879597"/>
          </a:xfrm>
          <a:prstGeom prst="rect">
            <a:avLst/>
          </a:prstGeom>
        </p:spPr>
        <p:txBody>
          <a:bodyPr wrap="square" lIns="0" tIns="0" rIns="0" bIns="0">
            <a:noAutofit/>
          </a:bodyPr>
          <a:lstStyle/>
          <a:p>
            <a:pPr defTabSz="914377">
              <a:lnSpc>
                <a:spcPct val="150000"/>
              </a:lnSpc>
              <a:defRPr/>
            </a:pPr>
            <a:r>
              <a:rPr lang="zh-CN" altLang="en-US" sz="1600" dirty="0">
                <a:solidFill>
                  <a:srgbClr val="C7020C"/>
                </a:solidFill>
                <a:latin typeface="微软雅黑" panose="020B0503020204020204" pitchFamily="34" charset="-122"/>
                <a:ea typeface="微软雅黑" panose="020B0503020204020204" pitchFamily="34" charset="-122"/>
                <a:sym typeface="Gill Sans" charset="0"/>
              </a:rPr>
              <a:t>发挥政协专委会、界别、机关等联络服务委员的作用，功夫用在平时，联络贵在经常，服务贯穿始终，让每一位委员都有组织依托、有联络渠道、有平台发挥作用，把人民政协打造成团结之家、民主之家、和谐之家。</a:t>
            </a:r>
          </a:p>
        </p:txBody>
      </p:sp>
      <p:sp>
        <p:nvSpPr>
          <p:cNvPr id="16" name="TextBox 37">
            <a:extLst>
              <a:ext uri="{FF2B5EF4-FFF2-40B4-BE49-F238E27FC236}">
                <a16:creationId xmlns:a16="http://schemas.microsoft.com/office/drawing/2014/main" id="{098089AD-0D01-435D-B405-BE7ED205BC16}"/>
              </a:ext>
            </a:extLst>
          </p:cNvPr>
          <p:cNvSpPr txBox="1"/>
          <p:nvPr/>
        </p:nvSpPr>
        <p:spPr>
          <a:xfrm>
            <a:off x="1212667" y="4159720"/>
            <a:ext cx="2619639" cy="307777"/>
          </a:xfrm>
          <a:prstGeom prst="rect">
            <a:avLst/>
          </a:prstGeom>
        </p:spPr>
        <p:txBody>
          <a:bodyPr wrap="none">
            <a:noAutofit/>
          </a:bodyPr>
          <a:lstStyle/>
          <a:p>
            <a:pPr defTabSz="914377">
              <a:buClr>
                <a:srgbClr val="000000">
                  <a:lumMod val="85000"/>
                  <a:lumOff val="15000"/>
                </a:srgbClr>
              </a:buClr>
              <a:buSzPct val="105000"/>
            </a:pPr>
            <a:r>
              <a:rPr lang="zh-CN" altLang="en-US" sz="2133" b="1" dirty="0">
                <a:solidFill>
                  <a:srgbClr val="C7020C"/>
                </a:solidFill>
                <a:latin typeface="微软雅黑" panose="020B0503020204020204" pitchFamily="34" charset="-122"/>
                <a:ea typeface="微软雅黑" panose="020B0503020204020204" pitchFamily="34" charset="-122"/>
              </a:rPr>
              <a:t>要全面加强委员队伍建设，坚持思想政治引领</a:t>
            </a:r>
          </a:p>
        </p:txBody>
      </p:sp>
      <p:sp>
        <p:nvSpPr>
          <p:cNvPr id="17" name="Rectangle 43">
            <a:extLst>
              <a:ext uri="{FF2B5EF4-FFF2-40B4-BE49-F238E27FC236}">
                <a16:creationId xmlns:a16="http://schemas.microsoft.com/office/drawing/2014/main" id="{E796D9AA-E142-4427-BCD3-010137D7362E}"/>
              </a:ext>
            </a:extLst>
          </p:cNvPr>
          <p:cNvSpPr/>
          <p:nvPr/>
        </p:nvSpPr>
        <p:spPr>
          <a:xfrm>
            <a:off x="1307225" y="4643116"/>
            <a:ext cx="9809761" cy="879597"/>
          </a:xfrm>
          <a:prstGeom prst="rect">
            <a:avLst/>
          </a:prstGeom>
        </p:spPr>
        <p:txBody>
          <a:bodyPr wrap="square" lIns="0" tIns="0" rIns="0" bIns="0">
            <a:noAutofit/>
          </a:bodyPr>
          <a:lstStyle/>
          <a:p>
            <a:pPr defTabSz="914377">
              <a:lnSpc>
                <a:spcPct val="150000"/>
              </a:lnSpc>
              <a:defRPr/>
            </a:pPr>
            <a:r>
              <a:rPr lang="zh-CN" altLang="en-US" sz="1333">
                <a:solidFill>
                  <a:srgbClr val="C7020C"/>
                </a:solidFill>
                <a:latin typeface="微软雅黑" panose="020B0503020204020204" pitchFamily="34" charset="-122"/>
                <a:ea typeface="微软雅黑" panose="020B0503020204020204" pitchFamily="34" charset="-122"/>
                <a:sym typeface="Gill Sans" charset="0"/>
              </a:rPr>
              <a:t>增强“四个意识”，坚定“四个自信”，在道路、方向、目标上形成统一意志和步调；坚持懂政协、会协商、善议政，深入调查研究，勤勉履职尽责，做到建言建在需要时、议政议到点子上、监督监在关键处；坚持守纪律、讲规矩、重品行，拒绝冷漠和懈怠、拒绝浮躁和脱离国情的极端主张、拒绝奢靡和一切利用权力或影响力谋取私利的行为，树立政协委员良好形象。</a:t>
            </a:r>
            <a:endParaRPr lang="zh-CN" altLang="en-US" sz="1333" dirty="0">
              <a:solidFill>
                <a:srgbClr val="C7020C"/>
              </a:solidFill>
              <a:latin typeface="微软雅黑" panose="020B0503020204020204" pitchFamily="34" charset="-122"/>
              <a:ea typeface="微软雅黑" panose="020B0503020204020204" pitchFamily="34" charset="-122"/>
              <a:sym typeface="Gill Sans" charset="0"/>
            </a:endParaRPr>
          </a:p>
        </p:txBody>
      </p:sp>
    </p:spTree>
    <p:extLst>
      <p:ext uri="{BB962C8B-B14F-4D97-AF65-F5344CB8AC3E}">
        <p14:creationId xmlns:p14="http://schemas.microsoft.com/office/powerpoint/2010/main" val="385336251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0.70"/>
                                          </p:val>
                                        </p:tav>
                                        <p:tav tm="100000">
                                          <p:val>
                                            <p:strVal val="#ppt_w"/>
                                          </p:val>
                                        </p:tav>
                                      </p:tavLst>
                                    </p:anim>
                                    <p:anim calcmode="lin" valueType="num">
                                      <p:cBhvr>
                                        <p:cTn id="8" dur="1000" fill="hold"/>
                                        <p:tgtEl>
                                          <p:spTgt spid="7"/>
                                        </p:tgtEl>
                                        <p:attrNameLst>
                                          <p:attrName>ppt_h</p:attrName>
                                        </p:attrNameLst>
                                      </p:cBhvr>
                                      <p:tavLst>
                                        <p:tav tm="0">
                                          <p:val>
                                            <p:strVal val="#ppt_h"/>
                                          </p:val>
                                        </p:tav>
                                        <p:tav tm="100000">
                                          <p:val>
                                            <p:strVal val="#ppt_h"/>
                                          </p:val>
                                        </p:tav>
                                      </p:tavLst>
                                    </p:anim>
                                    <p:animEffect transition="in" filter="fade">
                                      <p:cBhvr>
                                        <p:cTn id="9" dur="1000"/>
                                        <p:tgtEl>
                                          <p:spTgt spid="7"/>
                                        </p:tgtEl>
                                      </p:cBhvr>
                                    </p:animEffect>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500"/>
                                        <p:tgtEl>
                                          <p:spTgt spid="14"/>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left)">
                                      <p:cBhvr>
                                        <p:cTn id="17" dur="900"/>
                                        <p:tgtEl>
                                          <p:spTgt spid="15"/>
                                        </p:tgtEl>
                                      </p:cBhvr>
                                    </p:animEffect>
                                  </p:childTnLst>
                                </p:cTn>
                              </p:par>
                            </p:childTnLst>
                          </p:cTn>
                        </p:par>
                        <p:par>
                          <p:cTn id="18" fill="hold">
                            <p:stCondLst>
                              <p:cond delay="2400"/>
                            </p:stCondLst>
                            <p:childTnLst>
                              <p:par>
                                <p:cTn id="19" presetID="10" presetClass="entr" presetSubtype="0"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500"/>
                                        <p:tgtEl>
                                          <p:spTgt spid="16"/>
                                        </p:tgtEl>
                                      </p:cBhvr>
                                    </p:animEffect>
                                  </p:childTnLst>
                                </p:cTn>
                              </p:par>
                            </p:childTnLst>
                          </p:cTn>
                        </p:par>
                        <p:par>
                          <p:cTn id="22" fill="hold">
                            <p:stCondLst>
                              <p:cond delay="2900"/>
                            </p:stCondLst>
                            <p:childTnLst>
                              <p:par>
                                <p:cTn id="23" presetID="22" presetClass="entr" presetSubtype="8"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wipe(left)">
                                      <p:cBhvr>
                                        <p:cTn id="25" dur="9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BEBA8EAE-BF5A-486C-A8C5-ECC9F3942E4B}">
                <a14:imgProps xmlns:a14="http://schemas.microsoft.com/office/drawing/2010/main">
                  <a14:imgLayer r:embed="rId3">
                    <a14:imgEffect>
                      <a14:backgroundRemoval t="3970" b="97270" l="10000" r="90000">
                        <a14:foregroundMark x1="39836" y1="33002" x2="39344" y2="31762"/>
                      </a14:backgroundRemoval>
                    </a14:imgEffect>
                  </a14:imgLayer>
                </a14:imgProps>
              </a:ext>
              <a:ext uri="{28A0092B-C50C-407E-A947-70E740481C1C}">
                <a14:useLocalDpi xmlns:a14="http://schemas.microsoft.com/office/drawing/2010/main" val="0"/>
              </a:ext>
            </a:extLst>
          </a:blip>
          <a:stretch>
            <a:fillRect/>
          </a:stretch>
        </p:blipFill>
        <p:spPr>
          <a:xfrm>
            <a:off x="10740390" y="160421"/>
            <a:ext cx="1451610" cy="959485"/>
          </a:xfrm>
          <a:prstGeom prst="rect">
            <a:avLst/>
          </a:prstGeom>
        </p:spPr>
      </p:pic>
      <p:sp>
        <p:nvSpPr>
          <p:cNvPr id="3" name="文本框 32"/>
          <p:cNvSpPr txBox="1"/>
          <p:nvPr/>
        </p:nvSpPr>
        <p:spPr>
          <a:xfrm>
            <a:off x="5662863" y="379178"/>
            <a:ext cx="5259070" cy="523220"/>
          </a:xfrm>
          <a:prstGeom prst="rect">
            <a:avLst/>
          </a:prstGeom>
          <a:noFill/>
        </p:spPr>
        <p:txBody>
          <a:bodyPr wrap="square" rtlCol="0">
            <a:spAutoFit/>
          </a:bodyPr>
          <a:lstStyle/>
          <a:p>
            <a:pPr algn="r" defTabSz="914377">
              <a:defRPr/>
            </a:pPr>
            <a:r>
              <a:rPr lang="zh-CN" altLang="en-US" sz="2800" b="1" kern="0" dirty="0">
                <a:solidFill>
                  <a:srgbClr val="C7020C"/>
                </a:solidFill>
                <a:latin typeface="微软雅黑" pitchFamily="34" charset="-122"/>
                <a:ea typeface="微软雅黑" pitchFamily="34" charset="-122"/>
              </a:rPr>
              <a:t>五年工作的主要体会</a:t>
            </a:r>
          </a:p>
        </p:txBody>
      </p:sp>
      <p:grpSp>
        <p:nvGrpSpPr>
          <p:cNvPr id="4" name="组 3"/>
          <p:cNvGrpSpPr/>
          <p:nvPr/>
        </p:nvGrpSpPr>
        <p:grpSpPr>
          <a:xfrm>
            <a:off x="-192422" y="235133"/>
            <a:ext cx="4186263" cy="667265"/>
            <a:chOff x="593641" y="4046189"/>
            <a:chExt cx="4186263" cy="667265"/>
          </a:xfrm>
        </p:grpSpPr>
        <p:sp>
          <p:nvSpPr>
            <p:cNvPr id="5" name="TextBox 20">
              <a:extLst>
                <a:ext uri="{FF2B5EF4-FFF2-40B4-BE49-F238E27FC236}">
                  <a16:creationId xmlns:a16="http://schemas.microsoft.com/office/drawing/2014/main" id="{F5C0829D-0943-475C-BD27-A03D488DA8C6}"/>
                </a:ext>
              </a:extLst>
            </p:cNvPr>
            <p:cNvSpPr txBox="1"/>
            <p:nvPr/>
          </p:nvSpPr>
          <p:spPr>
            <a:xfrm>
              <a:off x="593641" y="4046189"/>
              <a:ext cx="4186263" cy="461665"/>
            </a:xfrm>
            <a:prstGeom prst="rect">
              <a:avLst/>
            </a:prstGeom>
            <a:noFill/>
            <a:effectLst/>
          </p:spPr>
          <p:txBody>
            <a:bodyPr wrap="square" rtlCol="0">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F3D016"/>
                  </a:solidFill>
                  <a:effectLst/>
                  <a:uLnTx/>
                  <a:uFillTx/>
                  <a:latin typeface="微软雅黑" panose="020B0503020204020204" pitchFamily="34" charset="-122"/>
                  <a:ea typeface="微软雅黑" panose="020B0503020204020204" pitchFamily="34" charset="-122"/>
                  <a:cs typeface="+mn-cs"/>
                </a:rPr>
                <a:t>中国共产党</a:t>
              </a:r>
              <a:endParaRPr kumimoji="0" lang="en-US" altLang="zh-CN" sz="2400" b="1" i="0" u="none" strike="noStrike" kern="1200" cap="none" spc="0" normalizeH="0" baseline="0" noProof="0" dirty="0">
                <a:ln>
                  <a:noFill/>
                </a:ln>
                <a:solidFill>
                  <a:srgbClr val="F3D016"/>
                </a:solidFill>
                <a:effectLst/>
                <a:uLnTx/>
                <a:uFillTx/>
                <a:latin typeface="微软雅黑" panose="020B0503020204020204" pitchFamily="34" charset="-122"/>
                <a:ea typeface="微软雅黑" panose="020B0503020204020204" pitchFamily="34" charset="-122"/>
                <a:cs typeface="+mn-cs"/>
              </a:endParaRPr>
            </a:p>
          </p:txBody>
        </p:sp>
        <p:sp>
          <p:nvSpPr>
            <p:cNvPr id="6" name="TextBox 19">
              <a:extLst>
                <a:ext uri="{FF2B5EF4-FFF2-40B4-BE49-F238E27FC236}">
                  <a16:creationId xmlns:a16="http://schemas.microsoft.com/office/drawing/2014/main" id="{AD6F1C92-46EA-46C7-9886-F8ACE63514CF}"/>
                </a:ext>
              </a:extLst>
            </p:cNvPr>
            <p:cNvSpPr txBox="1"/>
            <p:nvPr/>
          </p:nvSpPr>
          <p:spPr>
            <a:xfrm>
              <a:off x="1742748" y="4467233"/>
              <a:ext cx="1887055" cy="246221"/>
            </a:xfrm>
            <a:prstGeom prst="rect">
              <a:avLst/>
            </a:prstGeom>
            <a:noFill/>
            <a:effectLst/>
          </p:spPr>
          <p:txBody>
            <a:bodyPr wrap="none" rtlCol="0">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altLang="zh-CN" sz="1000" b="1" i="0" u="none" strike="noStrike" kern="1200" cap="none" spc="0" normalizeH="0" baseline="0" noProof="0" dirty="0">
                  <a:ln>
                    <a:noFill/>
                  </a:ln>
                  <a:solidFill>
                    <a:srgbClr val="F3D016"/>
                  </a:solidFill>
                  <a:effectLst/>
                  <a:uLnTx/>
                  <a:uFillTx/>
                  <a:latin typeface="微软雅黑" panose="020B0503020204020204" pitchFamily="34" charset="-122"/>
                  <a:ea typeface="微软雅黑" panose="020B0503020204020204" pitchFamily="34" charset="-122"/>
                  <a:cs typeface="+mn-cs"/>
                </a:rPr>
                <a:t>Communist Party of China</a:t>
              </a:r>
              <a:endParaRPr kumimoji="0" lang="zh-CN" altLang="en-US" sz="1000" b="1" i="0" u="none" strike="noStrike" kern="1200" cap="none" spc="0" normalizeH="0" baseline="0" noProof="0" dirty="0">
                <a:ln>
                  <a:noFill/>
                </a:ln>
                <a:solidFill>
                  <a:srgbClr val="F3D016"/>
                </a:solidFill>
                <a:effectLst/>
                <a:uLnTx/>
                <a:uFillTx/>
                <a:latin typeface="微软雅黑" panose="020B0503020204020204" pitchFamily="34" charset="-122"/>
                <a:ea typeface="微软雅黑" panose="020B0503020204020204" pitchFamily="34" charset="-122"/>
                <a:cs typeface="+mn-cs"/>
              </a:endParaRPr>
            </a:p>
          </p:txBody>
        </p:sp>
      </p:grpSp>
      <p:grpSp>
        <p:nvGrpSpPr>
          <p:cNvPr id="7" name="Group 28">
            <a:extLst>
              <a:ext uri="{FF2B5EF4-FFF2-40B4-BE49-F238E27FC236}">
                <a16:creationId xmlns:a16="http://schemas.microsoft.com/office/drawing/2014/main" id="{7A5820B9-7498-4521-A3D8-875142151F52}"/>
              </a:ext>
            </a:extLst>
          </p:cNvPr>
          <p:cNvGrpSpPr>
            <a:grpSpLocks/>
          </p:cNvGrpSpPr>
          <p:nvPr/>
        </p:nvGrpSpPr>
        <p:grpSpPr bwMode="auto">
          <a:xfrm>
            <a:off x="1554848" y="1117842"/>
            <a:ext cx="9632527" cy="889531"/>
            <a:chOff x="816" y="2304"/>
            <a:chExt cx="1440" cy="448"/>
          </a:xfrm>
        </p:grpSpPr>
        <p:sp>
          <p:nvSpPr>
            <p:cNvPr id="8" name="Freeform: Shape 29">
              <a:extLst>
                <a:ext uri="{FF2B5EF4-FFF2-40B4-BE49-F238E27FC236}">
                  <a16:creationId xmlns:a16="http://schemas.microsoft.com/office/drawing/2014/main" id="{8E6AD966-54C7-4972-B4DB-F692AB7C335F}"/>
                </a:ext>
              </a:extLst>
            </p:cNvPr>
            <p:cNvSpPr>
              <a:spLocks/>
            </p:cNvSpPr>
            <p:nvPr/>
          </p:nvSpPr>
          <p:spPr bwMode="gray">
            <a:xfrm>
              <a:off x="901" y="2562"/>
              <a:ext cx="1270" cy="190"/>
            </a:xfrm>
            <a:custGeom>
              <a:avLst/>
              <a:gdLst>
                <a:gd name="T0" fmla="*/ 1120 w 1120"/>
                <a:gd name="T1" fmla="*/ 252 h 252"/>
                <a:gd name="T2" fmla="*/ 1116 w 1120"/>
                <a:gd name="T3" fmla="*/ 250 h 252"/>
                <a:gd name="T4" fmla="*/ 1100 w 1120"/>
                <a:gd name="T5" fmla="*/ 246 h 252"/>
                <a:gd name="T6" fmla="*/ 1074 w 1120"/>
                <a:gd name="T7" fmla="*/ 240 h 252"/>
                <a:gd name="T8" fmla="*/ 1038 w 1120"/>
                <a:gd name="T9" fmla="*/ 232 h 252"/>
                <a:gd name="T10" fmla="*/ 992 w 1120"/>
                <a:gd name="T11" fmla="*/ 222 h 252"/>
                <a:gd name="T12" fmla="*/ 938 w 1120"/>
                <a:gd name="T13" fmla="*/ 212 h 252"/>
                <a:gd name="T14" fmla="*/ 876 w 1120"/>
                <a:gd name="T15" fmla="*/ 204 h 252"/>
                <a:gd name="T16" fmla="*/ 806 w 1120"/>
                <a:gd name="T17" fmla="*/ 196 h 252"/>
                <a:gd name="T18" fmla="*/ 730 w 1120"/>
                <a:gd name="T19" fmla="*/ 190 h 252"/>
                <a:gd name="T20" fmla="*/ 646 w 1120"/>
                <a:gd name="T21" fmla="*/ 184 h 252"/>
                <a:gd name="T22" fmla="*/ 556 w 1120"/>
                <a:gd name="T23" fmla="*/ 184 h 252"/>
                <a:gd name="T24" fmla="*/ 466 w 1120"/>
                <a:gd name="T25" fmla="*/ 184 h 252"/>
                <a:gd name="T26" fmla="*/ 384 w 1120"/>
                <a:gd name="T27" fmla="*/ 190 h 252"/>
                <a:gd name="T28" fmla="*/ 308 w 1120"/>
                <a:gd name="T29" fmla="*/ 196 h 252"/>
                <a:gd name="T30" fmla="*/ 238 w 1120"/>
                <a:gd name="T31" fmla="*/ 204 h 252"/>
                <a:gd name="T32" fmla="*/ 178 w 1120"/>
                <a:gd name="T33" fmla="*/ 212 h 252"/>
                <a:gd name="T34" fmla="*/ 126 w 1120"/>
                <a:gd name="T35" fmla="*/ 222 h 252"/>
                <a:gd name="T36" fmla="*/ 82 w 1120"/>
                <a:gd name="T37" fmla="*/ 232 h 252"/>
                <a:gd name="T38" fmla="*/ 46 w 1120"/>
                <a:gd name="T39" fmla="*/ 240 h 252"/>
                <a:gd name="T40" fmla="*/ 20 w 1120"/>
                <a:gd name="T41" fmla="*/ 246 h 252"/>
                <a:gd name="T42" fmla="*/ 6 w 1120"/>
                <a:gd name="T43" fmla="*/ 250 h 252"/>
                <a:gd name="T44" fmla="*/ 0 w 1120"/>
                <a:gd name="T45" fmla="*/ 252 h 252"/>
                <a:gd name="T46" fmla="*/ 0 w 1120"/>
                <a:gd name="T47" fmla="*/ 62 h 252"/>
                <a:gd name="T48" fmla="*/ 560 w 1120"/>
                <a:gd name="T49" fmla="*/ 0 h 252"/>
                <a:gd name="T50" fmla="*/ 1120 w 1120"/>
                <a:gd name="T51" fmla="*/ 62 h 252"/>
                <a:gd name="T52" fmla="*/ 1120 w 1120"/>
                <a:gd name="T53" fmla="*/ 252 h 252"/>
                <a:gd name="T54" fmla="*/ 1120 w 1120"/>
                <a:gd name="T55" fmla="*/ 25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lnTo>
                    <a:pt x="1120" y="252"/>
                  </a:lnTo>
                  <a:close/>
                </a:path>
              </a:pathLst>
            </a:custGeom>
            <a:solidFill>
              <a:srgbClr val="C0C0C0"/>
            </a:solidFill>
            <a:ln>
              <a:noFill/>
            </a:ln>
            <a:extLst>
              <a:ext uri="{91240B29-F687-4F45-9708-019B960494DF}">
                <a14:hiddenLine xmlns:a14="http://schemas.microsoft.com/office/drawing/2010/main" w="0">
                  <a:solidFill>
                    <a:srgbClr val="DF5908"/>
                  </a:solidFill>
                  <a:prstDash val="solid"/>
                  <a:round/>
                  <a:headEnd/>
                  <a:tailEnd/>
                </a14:hiddenLine>
              </a:ext>
            </a:extLst>
          </p:spPr>
          <p:txBody>
            <a:bodyPr anchor="ctr"/>
            <a:lstStyle/>
            <a:p>
              <a:pPr algn="ctr" defTabSz="914377"/>
              <a:endParaRPr sz="2400">
                <a:solidFill>
                  <a:prstClr val="black"/>
                </a:solidFill>
                <a:latin typeface="微软雅黑" panose="020B0503020204020204" pitchFamily="34" charset="-122"/>
                <a:ea typeface="微软雅黑" panose="020B0503020204020204" pitchFamily="34" charset="-122"/>
              </a:endParaRPr>
            </a:p>
          </p:txBody>
        </p:sp>
        <p:sp>
          <p:nvSpPr>
            <p:cNvPr id="9" name="Rectangle 30">
              <a:extLst>
                <a:ext uri="{FF2B5EF4-FFF2-40B4-BE49-F238E27FC236}">
                  <a16:creationId xmlns:a16="http://schemas.microsoft.com/office/drawing/2014/main" id="{25E9C922-6E09-42D3-871B-B5D716C57DBA}"/>
                </a:ext>
              </a:extLst>
            </p:cNvPr>
            <p:cNvSpPr>
              <a:spLocks/>
            </p:cNvSpPr>
            <p:nvPr/>
          </p:nvSpPr>
          <p:spPr bwMode="gray">
            <a:xfrm>
              <a:off x="816" y="2304"/>
              <a:ext cx="1440" cy="393"/>
            </a:xfrm>
            <a:prstGeom prst="rect">
              <a:avLst/>
            </a:prstGeom>
            <a:solidFill>
              <a:srgbClr val="C7000B"/>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normAutofit/>
            </a:bodyPr>
            <a:lstStyle/>
            <a:p>
              <a:pPr algn="ctr" defTabSz="914377"/>
              <a:r>
                <a:rPr lang="zh-CN" altLang="en-US" sz="2400" dirty="0">
                  <a:solidFill>
                    <a:prstClr val="white"/>
                  </a:solidFill>
                  <a:latin typeface="微软雅黑" panose="020B0503020204020204" pitchFamily="34" charset="-122"/>
                  <a:ea typeface="微软雅黑" panose="020B0503020204020204" pitchFamily="34" charset="-122"/>
                </a:rPr>
                <a:t>坚持团结和民主两大主题。这是人民政协组织的本质要求和标志性特征</a:t>
              </a:r>
            </a:p>
          </p:txBody>
        </p:sp>
      </p:grpSp>
      <p:sp>
        <p:nvSpPr>
          <p:cNvPr id="18" name="矩形: 圆角 24">
            <a:extLst>
              <a:ext uri="{FF2B5EF4-FFF2-40B4-BE49-F238E27FC236}">
                <a16:creationId xmlns:a16="http://schemas.microsoft.com/office/drawing/2014/main" id="{7FF840E2-3CCF-47C0-AD69-D056E6B6D064}"/>
              </a:ext>
            </a:extLst>
          </p:cNvPr>
          <p:cNvSpPr/>
          <p:nvPr/>
        </p:nvSpPr>
        <p:spPr>
          <a:xfrm>
            <a:off x="1784751" y="2319211"/>
            <a:ext cx="4127860" cy="1658978"/>
          </a:xfrm>
          <a:prstGeom prst="roundRect">
            <a:avLst/>
          </a:prstGeom>
          <a:solidFill>
            <a:srgbClr val="B701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lnSpc>
                <a:spcPct val="150000"/>
              </a:lnSpc>
              <a:spcBef>
                <a:spcPct val="0"/>
              </a:spcBef>
              <a:spcAft>
                <a:spcPct val="0"/>
              </a:spcAft>
              <a:defRPr/>
            </a:pPr>
            <a:r>
              <a:rPr lang="zh-CN" altLang="en-US" sz="1200" b="1" kern="0" dirty="0">
                <a:solidFill>
                  <a:schemeClr val="bg1"/>
                </a:solidFill>
                <a:latin typeface="微软雅黑" pitchFamily="34" charset="-122"/>
                <a:ea typeface="微软雅黑"/>
                <a:cs typeface="Clear Sans" panose="020B0503030202020304" pitchFamily="34" charset="0"/>
              </a:rPr>
              <a:t>要高举爱国主义、社会主义旗帜</a:t>
            </a:r>
            <a:r>
              <a:rPr lang="zh-CN" altLang="en-US" sz="1200" kern="0" dirty="0">
                <a:solidFill>
                  <a:schemeClr val="bg1"/>
                </a:solidFill>
                <a:latin typeface="微软雅黑" pitchFamily="34" charset="-122"/>
                <a:ea typeface="微软雅黑"/>
                <a:cs typeface="Clear Sans" panose="020B0503030202020304" pitchFamily="34" charset="0"/>
              </a:rPr>
              <a:t>，</a:t>
            </a:r>
            <a:r>
              <a:rPr lang="zh-CN" altLang="en-US" sz="1200" b="1" kern="0" dirty="0">
                <a:solidFill>
                  <a:schemeClr val="bg1"/>
                </a:solidFill>
                <a:latin typeface="微软雅黑" pitchFamily="34" charset="-122"/>
                <a:ea typeface="微软雅黑"/>
                <a:cs typeface="Clear Sans" panose="020B0503030202020304" pitchFamily="34" charset="0"/>
              </a:rPr>
              <a:t>坚持大团结大联合，</a:t>
            </a:r>
            <a:r>
              <a:rPr lang="zh-CN" altLang="en-US" sz="1200" kern="0" dirty="0">
                <a:solidFill>
                  <a:schemeClr val="bg1"/>
                </a:solidFill>
                <a:latin typeface="微软雅黑" pitchFamily="34" charset="-122"/>
                <a:ea typeface="微软雅黑"/>
                <a:cs typeface="Clear Sans" panose="020B0503030202020304" pitchFamily="34" charset="0"/>
              </a:rPr>
              <a:t>坚持一致性和多样性统一，深刻认识一致性是共同思想政治基础的一致、多样性是利益多元和思想多样的反映，在坚持一致性中尊重多样性，在包容多样性中寻求一致性，找到最大公约数，画出最大同心圆。</a:t>
            </a:r>
            <a:endParaRPr lang="zh-CN" altLang="en-US" sz="1200" dirty="0">
              <a:solidFill>
                <a:schemeClr val="bg1"/>
              </a:solidFill>
              <a:latin typeface="微软雅黑" pitchFamily="34" charset="-122"/>
              <a:ea typeface="微软雅黑"/>
              <a:sym typeface="Gill Sans" charset="0"/>
            </a:endParaRPr>
          </a:p>
        </p:txBody>
      </p:sp>
      <p:sp>
        <p:nvSpPr>
          <p:cNvPr id="19" name="矩形: 圆角 24">
            <a:extLst>
              <a:ext uri="{FF2B5EF4-FFF2-40B4-BE49-F238E27FC236}">
                <a16:creationId xmlns:a16="http://schemas.microsoft.com/office/drawing/2014/main" id="{7FF840E2-3CCF-47C0-AD69-D056E6B6D064}"/>
              </a:ext>
            </a:extLst>
          </p:cNvPr>
          <p:cNvSpPr/>
          <p:nvPr/>
        </p:nvSpPr>
        <p:spPr>
          <a:xfrm>
            <a:off x="6490929" y="2319211"/>
            <a:ext cx="4127860" cy="1658978"/>
          </a:xfrm>
          <a:prstGeom prst="roundRect">
            <a:avLst/>
          </a:prstGeom>
          <a:solidFill>
            <a:srgbClr val="B701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lnSpc>
                <a:spcPct val="150000"/>
              </a:lnSpc>
            </a:pPr>
            <a:r>
              <a:rPr lang="zh-CN" altLang="en-US" sz="1000" b="1" dirty="0">
                <a:solidFill>
                  <a:schemeClr val="bg1"/>
                </a:solidFill>
                <a:latin typeface="微软雅黑" pitchFamily="34" charset="-122"/>
                <a:ea typeface="微软雅黑"/>
                <a:sym typeface="Gill Sans" charset="0"/>
              </a:rPr>
              <a:t>要充分发挥人民政协作为社会主义协商民主的重要渠道和专门协商机构作用</a:t>
            </a:r>
            <a:r>
              <a:rPr lang="zh-CN" altLang="en-US" sz="1000" dirty="0">
                <a:solidFill>
                  <a:schemeClr val="bg1"/>
                </a:solidFill>
                <a:latin typeface="微软雅黑" pitchFamily="34" charset="-122"/>
                <a:ea typeface="微软雅黑"/>
                <a:sym typeface="Gill Sans" charset="0"/>
              </a:rPr>
              <a:t>，把协商民主贯穿履行职能全过程，坚持协商就要真协商，坚持商以求同，弘扬民主精神，践行协商理念，营造良好氛围，让委员愿讲话、敢讲话、讲真话，提倡热烈而不对立的讨论、真诚而不敷衍的交流、尖锐而不极端的批评，努力增进共识、促进团结。</a:t>
            </a:r>
          </a:p>
        </p:txBody>
      </p:sp>
      <p:sp>
        <p:nvSpPr>
          <p:cNvPr id="20" name="矩形: 圆角 24">
            <a:extLst>
              <a:ext uri="{FF2B5EF4-FFF2-40B4-BE49-F238E27FC236}">
                <a16:creationId xmlns:a16="http://schemas.microsoft.com/office/drawing/2014/main" id="{7FF840E2-3CCF-47C0-AD69-D056E6B6D064}"/>
              </a:ext>
            </a:extLst>
          </p:cNvPr>
          <p:cNvSpPr/>
          <p:nvPr/>
        </p:nvSpPr>
        <p:spPr>
          <a:xfrm>
            <a:off x="1784751" y="4290027"/>
            <a:ext cx="4127860" cy="1658978"/>
          </a:xfrm>
          <a:prstGeom prst="roundRect">
            <a:avLst/>
          </a:prstGeom>
          <a:solidFill>
            <a:srgbClr val="B701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lnSpc>
                <a:spcPct val="150000"/>
              </a:lnSpc>
              <a:spcBef>
                <a:spcPct val="0"/>
              </a:spcBef>
              <a:spcAft>
                <a:spcPct val="0"/>
              </a:spcAft>
              <a:defRPr/>
            </a:pPr>
            <a:r>
              <a:rPr lang="zh-CN" altLang="en-US" sz="2000" b="1" kern="0" dirty="0">
                <a:solidFill>
                  <a:schemeClr val="bg1"/>
                </a:solidFill>
                <a:latin typeface="微软雅黑" pitchFamily="34" charset="-122"/>
                <a:ea typeface="微软雅黑"/>
                <a:cs typeface="Clear Sans" panose="020B0503030202020304" pitchFamily="34" charset="0"/>
              </a:rPr>
              <a:t>要不忘老朋友，结交新朋友，多交挚友和诤友，把更多的人团结在中国共产党周围。</a:t>
            </a:r>
            <a:endParaRPr lang="zh-CN" altLang="en-US" sz="2000" b="1" dirty="0">
              <a:solidFill>
                <a:schemeClr val="bg1"/>
              </a:solidFill>
              <a:latin typeface="微软雅黑" pitchFamily="34" charset="-122"/>
              <a:ea typeface="微软雅黑"/>
              <a:sym typeface="Gill Sans" charset="0"/>
            </a:endParaRPr>
          </a:p>
        </p:txBody>
      </p:sp>
      <p:sp>
        <p:nvSpPr>
          <p:cNvPr id="21" name="矩形: 圆角 24">
            <a:extLst>
              <a:ext uri="{FF2B5EF4-FFF2-40B4-BE49-F238E27FC236}">
                <a16:creationId xmlns:a16="http://schemas.microsoft.com/office/drawing/2014/main" id="{7FF840E2-3CCF-47C0-AD69-D056E6B6D064}"/>
              </a:ext>
            </a:extLst>
          </p:cNvPr>
          <p:cNvSpPr/>
          <p:nvPr/>
        </p:nvSpPr>
        <p:spPr>
          <a:xfrm>
            <a:off x="6490929" y="4290027"/>
            <a:ext cx="4127860" cy="1658978"/>
          </a:xfrm>
          <a:prstGeom prst="roundRect">
            <a:avLst/>
          </a:prstGeom>
          <a:solidFill>
            <a:srgbClr val="B701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lnSpc>
                <a:spcPct val="150000"/>
              </a:lnSpc>
              <a:spcBef>
                <a:spcPct val="0"/>
              </a:spcBef>
              <a:spcAft>
                <a:spcPct val="0"/>
              </a:spcAft>
              <a:defRPr/>
            </a:pPr>
            <a:r>
              <a:rPr lang="zh-CN" altLang="en-US" b="1" kern="0" dirty="0">
                <a:solidFill>
                  <a:schemeClr val="bg1"/>
                </a:solidFill>
                <a:latin typeface="微软雅黑" pitchFamily="34" charset="-122"/>
                <a:ea typeface="微软雅黑"/>
                <a:cs typeface="Clear Sans" panose="020B0503030202020304" pitchFamily="34" charset="0"/>
              </a:rPr>
              <a:t>有事好商量，众人的事情由众人商量，是人民民主的真谛，也是社会主义协商民主的重要原则。</a:t>
            </a:r>
            <a:endParaRPr lang="zh-CN" altLang="en-US" b="1" dirty="0">
              <a:solidFill>
                <a:schemeClr val="bg1"/>
              </a:solidFill>
              <a:latin typeface="微软雅黑" pitchFamily="34" charset="-122"/>
              <a:ea typeface="微软雅黑"/>
              <a:sym typeface="Gill Sans" charset="0"/>
            </a:endParaRPr>
          </a:p>
        </p:txBody>
      </p:sp>
    </p:spTree>
    <p:extLst>
      <p:ext uri="{BB962C8B-B14F-4D97-AF65-F5344CB8AC3E}">
        <p14:creationId xmlns:p14="http://schemas.microsoft.com/office/powerpoint/2010/main" val="180634143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0.70"/>
                                          </p:val>
                                        </p:tav>
                                        <p:tav tm="100000">
                                          <p:val>
                                            <p:strVal val="#ppt_w"/>
                                          </p:val>
                                        </p:tav>
                                      </p:tavLst>
                                    </p:anim>
                                    <p:anim calcmode="lin" valueType="num">
                                      <p:cBhvr>
                                        <p:cTn id="8" dur="1000" fill="hold"/>
                                        <p:tgtEl>
                                          <p:spTgt spid="7"/>
                                        </p:tgtEl>
                                        <p:attrNameLst>
                                          <p:attrName>ppt_h</p:attrName>
                                        </p:attrNameLst>
                                      </p:cBhvr>
                                      <p:tavLst>
                                        <p:tav tm="0">
                                          <p:val>
                                            <p:strVal val="#ppt_h"/>
                                          </p:val>
                                        </p:tav>
                                        <p:tav tm="100000">
                                          <p:val>
                                            <p:strVal val="#ppt_h"/>
                                          </p:val>
                                        </p:tav>
                                      </p:tavLst>
                                    </p:anim>
                                    <p:animEffect transition="in" filter="fade">
                                      <p:cBhvr>
                                        <p:cTn id="9" dur="1000"/>
                                        <p:tgtEl>
                                          <p:spTgt spid="7"/>
                                        </p:tgtEl>
                                      </p:cBhvr>
                                    </p:animEffect>
                                  </p:childTnLst>
                                </p:cTn>
                              </p:par>
                            </p:childTnLst>
                          </p:cTn>
                        </p:par>
                        <p:par>
                          <p:cTn id="10" fill="hold">
                            <p:stCondLst>
                              <p:cond delay="1000"/>
                            </p:stCondLst>
                            <p:childTnLst>
                              <p:par>
                                <p:cTn id="11" presetID="16" presetClass="entr" presetSubtype="21"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barn(inVertical)">
                                      <p:cBhvr>
                                        <p:cTn id="13" dur="500"/>
                                        <p:tgtEl>
                                          <p:spTgt spid="18"/>
                                        </p:tgtEl>
                                      </p:cBhvr>
                                    </p:animEffect>
                                  </p:childTnLst>
                                </p:cTn>
                              </p:par>
                            </p:childTnLst>
                          </p:cTn>
                        </p:par>
                        <p:par>
                          <p:cTn id="14" fill="hold">
                            <p:stCondLst>
                              <p:cond delay="1500"/>
                            </p:stCondLst>
                            <p:childTnLst>
                              <p:par>
                                <p:cTn id="15" presetID="16" presetClass="entr" presetSubtype="21"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barn(inVertical)">
                                      <p:cBhvr>
                                        <p:cTn id="17" dur="500"/>
                                        <p:tgtEl>
                                          <p:spTgt spid="19"/>
                                        </p:tgtEl>
                                      </p:cBhvr>
                                    </p:animEffect>
                                  </p:childTnLst>
                                </p:cTn>
                              </p:par>
                            </p:childTnLst>
                          </p:cTn>
                        </p:par>
                        <p:par>
                          <p:cTn id="18" fill="hold">
                            <p:stCondLst>
                              <p:cond delay="2000"/>
                            </p:stCondLst>
                            <p:childTnLst>
                              <p:par>
                                <p:cTn id="19" presetID="16" presetClass="entr" presetSubtype="21" fill="hold" grpId="0" nodeType="after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barn(inVertical)">
                                      <p:cBhvr>
                                        <p:cTn id="21" dur="500"/>
                                        <p:tgtEl>
                                          <p:spTgt spid="20"/>
                                        </p:tgtEl>
                                      </p:cBhvr>
                                    </p:animEffect>
                                  </p:childTnLst>
                                </p:cTn>
                              </p:par>
                            </p:childTnLst>
                          </p:cTn>
                        </p:par>
                        <p:par>
                          <p:cTn id="22" fill="hold">
                            <p:stCondLst>
                              <p:cond delay="2500"/>
                            </p:stCondLst>
                            <p:childTnLst>
                              <p:par>
                                <p:cTn id="23" presetID="16" presetClass="entr" presetSubtype="21"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barn(inVertical)">
                                      <p:cBhvr>
                                        <p:cTn id="2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0">
            <a:extLst>
              <a:ext uri="{FF2B5EF4-FFF2-40B4-BE49-F238E27FC236}">
                <a16:creationId xmlns:a16="http://schemas.microsoft.com/office/drawing/2014/main" id="{F5C0829D-0943-475C-BD27-A03D488DA8C6}"/>
              </a:ext>
            </a:extLst>
          </p:cNvPr>
          <p:cNvSpPr txBox="1"/>
          <p:nvPr/>
        </p:nvSpPr>
        <p:spPr>
          <a:xfrm>
            <a:off x="4523958" y="1849058"/>
            <a:ext cx="4186263" cy="830997"/>
          </a:xfrm>
          <a:prstGeom prst="rect">
            <a:avLst/>
          </a:prstGeom>
          <a:noFill/>
          <a:effectLst/>
        </p:spPr>
        <p:txBody>
          <a:bodyPr wrap="square" rtlCol="0">
            <a:spAutoFit/>
          </a:bodyPr>
          <a:lstStyle/>
          <a:p>
            <a:pPr marL="0" marR="0" lvl="0" indent="0" defTabSz="914377"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rPr>
              <a:t>中国共产党</a:t>
            </a:r>
            <a:endParaRPr kumimoji="0" lang="en-US" altLang="zh-CN" sz="4800"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endParaRPr>
          </a:p>
        </p:txBody>
      </p:sp>
      <p:sp>
        <p:nvSpPr>
          <p:cNvPr id="3" name="TextBox 19">
            <a:extLst>
              <a:ext uri="{FF2B5EF4-FFF2-40B4-BE49-F238E27FC236}">
                <a16:creationId xmlns:a16="http://schemas.microsoft.com/office/drawing/2014/main" id="{AD6F1C92-46EA-46C7-9886-F8ACE63514CF}"/>
              </a:ext>
            </a:extLst>
          </p:cNvPr>
          <p:cNvSpPr txBox="1"/>
          <p:nvPr/>
        </p:nvSpPr>
        <p:spPr>
          <a:xfrm>
            <a:off x="4523958" y="2680055"/>
            <a:ext cx="3919022" cy="430887"/>
          </a:xfrm>
          <a:prstGeom prst="rect">
            <a:avLst/>
          </a:prstGeom>
          <a:noFill/>
          <a:effectLst/>
        </p:spPr>
        <p:txBody>
          <a:bodyPr wrap="none" rtlCol="0">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altLang="zh-CN" sz="2200"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rPr>
              <a:t>Communist Party of China</a:t>
            </a:r>
            <a:endParaRPr kumimoji="0" lang="zh-CN" altLang="en-US" sz="2200"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endParaRPr>
          </a:p>
        </p:txBody>
      </p:sp>
      <p:sp>
        <p:nvSpPr>
          <p:cNvPr id="4" name="圆角矩形 10">
            <a:extLst>
              <a:ext uri="{FF2B5EF4-FFF2-40B4-BE49-F238E27FC236}">
                <a16:creationId xmlns:a16="http://schemas.microsoft.com/office/drawing/2014/main" id="{A2966399-7DFE-4061-81C8-91659F66FB3D}"/>
              </a:ext>
            </a:extLst>
          </p:cNvPr>
          <p:cNvSpPr/>
          <p:nvPr/>
        </p:nvSpPr>
        <p:spPr>
          <a:xfrm>
            <a:off x="4523958" y="3511052"/>
            <a:ext cx="6240000" cy="864000"/>
          </a:xfrm>
          <a:prstGeom prst="roundRect">
            <a:avLst>
              <a:gd name="adj" fmla="val 50000"/>
            </a:avLst>
          </a:prstGeom>
          <a:solidFill>
            <a:srgbClr val="C7000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377">
              <a:defRPr/>
            </a:pPr>
            <a:r>
              <a:rPr lang="zh-CN" altLang="en-US" sz="3200" b="1" kern="0" dirty="0">
                <a:solidFill>
                  <a:schemeClr val="bg1"/>
                </a:solidFill>
                <a:latin typeface="微软雅黑" pitchFamily="34" charset="-122"/>
                <a:ea typeface="微软雅黑" pitchFamily="34" charset="-122"/>
              </a:rPr>
              <a:t>今后工作的建议</a:t>
            </a:r>
          </a:p>
        </p:txBody>
      </p:sp>
    </p:spTree>
    <p:extLst>
      <p:ext uri="{BB962C8B-B14F-4D97-AF65-F5344CB8AC3E}">
        <p14:creationId xmlns:p14="http://schemas.microsoft.com/office/powerpoint/2010/main" val="368803951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randombar(horizontal)">
                                      <p:cBhvr>
                                        <p:cTn id="13" dur="500"/>
                                        <p:tgtEl>
                                          <p:spTgt spid="3"/>
                                        </p:tgtEl>
                                      </p:cBhvr>
                                    </p:animEffect>
                                  </p:childTnLst>
                                </p:cTn>
                              </p:par>
                            </p:childTnLst>
                          </p:cTn>
                        </p:par>
                        <p:par>
                          <p:cTn id="14" fill="hold">
                            <p:stCondLst>
                              <p:cond delay="1500"/>
                            </p:stCondLst>
                            <p:childTnLst>
                              <p:par>
                                <p:cTn id="15" presetID="16" presetClass="entr" presetSubtype="21"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arn(inVertical)">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9">
            <a:extLst>
              <a:ext uri="{FF2B5EF4-FFF2-40B4-BE49-F238E27FC236}">
                <a16:creationId xmlns:a16="http://schemas.microsoft.com/office/drawing/2014/main" id="{CA1273DA-D251-4B94-9619-4534217BEAA0}"/>
              </a:ext>
            </a:extLst>
          </p:cNvPr>
          <p:cNvSpPr txBox="1"/>
          <p:nvPr/>
        </p:nvSpPr>
        <p:spPr>
          <a:xfrm>
            <a:off x="748823" y="3158125"/>
            <a:ext cx="10736180" cy="2585323"/>
          </a:xfrm>
          <a:prstGeom prst="rect">
            <a:avLst/>
          </a:prstGeom>
          <a:noFill/>
        </p:spPr>
        <p:txBody>
          <a:bodyPr wrap="square" lIns="0" tIns="0" rIns="0" bIns="0">
            <a:spAutoFit/>
          </a:bodyPr>
          <a:lstStyle/>
          <a:p>
            <a:pPr defTabSz="1219170">
              <a:lnSpc>
                <a:spcPct val="150000"/>
              </a:lnSpc>
              <a:defRPr/>
            </a:pPr>
            <a:r>
              <a:rPr lang="zh-CN" altLang="en-US" sz="2800" b="1" kern="0" dirty="0">
                <a:solidFill>
                  <a:srgbClr val="C7000B"/>
                </a:solidFill>
                <a:latin typeface="Arial"/>
                <a:ea typeface="微软雅黑 Light" panose="020B0502040204020203" pitchFamily="34" charset="-122"/>
                <a:cs typeface="+mn-ea"/>
                <a:sym typeface="+mn-lt"/>
              </a:rPr>
              <a:t>       全国政协十三届一次会议于</a:t>
            </a:r>
            <a:r>
              <a:rPr lang="en-US" altLang="zh-CN" sz="2800" b="1" kern="0" dirty="0">
                <a:solidFill>
                  <a:srgbClr val="C7000B"/>
                </a:solidFill>
                <a:latin typeface="Arial"/>
                <a:ea typeface="微软雅黑 Light" panose="020B0502040204020203" pitchFamily="34" charset="-122"/>
                <a:cs typeface="+mn-ea"/>
                <a:sym typeface="+mn-lt"/>
              </a:rPr>
              <a:t>3</a:t>
            </a:r>
            <a:r>
              <a:rPr lang="zh-CN" altLang="en-US" sz="2800" b="1" kern="0" dirty="0">
                <a:solidFill>
                  <a:srgbClr val="C7000B"/>
                </a:solidFill>
                <a:latin typeface="Arial"/>
                <a:ea typeface="微软雅黑 Light" panose="020B0502040204020203" pitchFamily="34" charset="-122"/>
                <a:cs typeface="+mn-ea"/>
                <a:sym typeface="+mn-lt"/>
              </a:rPr>
              <a:t>月</a:t>
            </a:r>
            <a:r>
              <a:rPr lang="en-US" altLang="zh-CN" sz="2800" b="1" kern="0" dirty="0">
                <a:solidFill>
                  <a:srgbClr val="C7000B"/>
                </a:solidFill>
                <a:latin typeface="Arial"/>
                <a:ea typeface="微软雅黑 Light" panose="020B0502040204020203" pitchFamily="34" charset="-122"/>
                <a:cs typeface="+mn-ea"/>
                <a:sym typeface="+mn-lt"/>
              </a:rPr>
              <a:t>3</a:t>
            </a:r>
            <a:r>
              <a:rPr lang="zh-CN" altLang="en-US" sz="2800" b="1" kern="0" dirty="0">
                <a:solidFill>
                  <a:srgbClr val="C7000B"/>
                </a:solidFill>
                <a:latin typeface="Arial"/>
                <a:ea typeface="微软雅黑 Light" panose="020B0502040204020203" pitchFamily="34" charset="-122"/>
                <a:cs typeface="+mn-ea"/>
                <a:sym typeface="+mn-lt"/>
              </a:rPr>
              <a:t>日下午</a:t>
            </a:r>
            <a:r>
              <a:rPr lang="en-US" altLang="zh-CN" sz="2800" b="1" kern="0" dirty="0">
                <a:solidFill>
                  <a:srgbClr val="C7000B"/>
                </a:solidFill>
                <a:latin typeface="Arial"/>
                <a:ea typeface="微软雅黑 Light" panose="020B0502040204020203" pitchFamily="34" charset="-122"/>
                <a:cs typeface="+mn-ea"/>
                <a:sym typeface="+mn-lt"/>
              </a:rPr>
              <a:t>3</a:t>
            </a:r>
            <a:r>
              <a:rPr lang="zh-CN" altLang="en-US" sz="2800" b="1" kern="0" dirty="0">
                <a:solidFill>
                  <a:srgbClr val="C7000B"/>
                </a:solidFill>
                <a:latin typeface="Arial"/>
                <a:ea typeface="微软雅黑 Light" panose="020B0502040204020203" pitchFamily="34" charset="-122"/>
                <a:cs typeface="+mn-ea"/>
                <a:sym typeface="+mn-lt"/>
              </a:rPr>
              <a:t>时在北京人民大会堂开幕。俞正声同志代表政协第十二届全国委员会常务委员会作工作报告。</a:t>
            </a:r>
            <a:endParaRPr lang="en-US" altLang="zh-CN" sz="2800" b="1" kern="0" dirty="0">
              <a:solidFill>
                <a:srgbClr val="C7000B"/>
              </a:solidFill>
              <a:latin typeface="Arial"/>
              <a:ea typeface="微软雅黑 Light" panose="020B0502040204020203" pitchFamily="34" charset="-122"/>
              <a:cs typeface="+mn-ea"/>
              <a:sym typeface="+mn-lt"/>
            </a:endParaRPr>
          </a:p>
          <a:p>
            <a:pPr defTabSz="1219170">
              <a:lnSpc>
                <a:spcPct val="150000"/>
              </a:lnSpc>
              <a:defRPr/>
            </a:pPr>
            <a:r>
              <a:rPr lang="zh-CN" altLang="en-US" sz="2800" b="1" kern="0" dirty="0">
                <a:solidFill>
                  <a:srgbClr val="C7000B"/>
                </a:solidFill>
                <a:latin typeface="Arial"/>
                <a:ea typeface="微软雅黑 Light" panose="020B0502040204020203" pitchFamily="34" charset="-122"/>
                <a:cs typeface="+mn-ea"/>
                <a:sym typeface="+mn-lt"/>
              </a:rPr>
              <a:t>       主要汇报过去五年工作、五年工作的主要体会以及提出今后工作的建议。</a:t>
            </a:r>
          </a:p>
        </p:txBody>
      </p:sp>
      <p:sp>
        <p:nvSpPr>
          <p:cNvPr id="5" name="TextBox 20">
            <a:extLst>
              <a:ext uri="{FF2B5EF4-FFF2-40B4-BE49-F238E27FC236}">
                <a16:creationId xmlns:a16="http://schemas.microsoft.com/office/drawing/2014/main" id="{F5C0829D-0943-475C-BD27-A03D488DA8C6}"/>
              </a:ext>
            </a:extLst>
          </p:cNvPr>
          <p:cNvSpPr txBox="1"/>
          <p:nvPr/>
        </p:nvSpPr>
        <p:spPr>
          <a:xfrm>
            <a:off x="1299495" y="1496131"/>
            <a:ext cx="4186263" cy="830997"/>
          </a:xfrm>
          <a:prstGeom prst="rect">
            <a:avLst/>
          </a:prstGeom>
          <a:noFill/>
          <a:effectLst/>
        </p:spPr>
        <p:txBody>
          <a:bodyPr wrap="square" rtlCol="0">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rPr>
              <a:t>中国共产党</a:t>
            </a:r>
            <a:endParaRPr kumimoji="0" lang="en-US" altLang="zh-CN" sz="4800"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endParaRPr>
          </a:p>
        </p:txBody>
      </p:sp>
      <p:sp>
        <p:nvSpPr>
          <p:cNvPr id="6" name="TextBox 19">
            <a:extLst>
              <a:ext uri="{FF2B5EF4-FFF2-40B4-BE49-F238E27FC236}">
                <a16:creationId xmlns:a16="http://schemas.microsoft.com/office/drawing/2014/main" id="{AD6F1C92-46EA-46C7-9886-F8ACE63514CF}"/>
              </a:ext>
            </a:extLst>
          </p:cNvPr>
          <p:cNvSpPr txBox="1"/>
          <p:nvPr/>
        </p:nvSpPr>
        <p:spPr>
          <a:xfrm>
            <a:off x="1769503" y="2327128"/>
            <a:ext cx="3919022" cy="430887"/>
          </a:xfrm>
          <a:prstGeom prst="rect">
            <a:avLst/>
          </a:prstGeom>
          <a:noFill/>
          <a:effectLst/>
        </p:spPr>
        <p:txBody>
          <a:bodyPr wrap="none" rtlCol="0">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altLang="zh-CN" sz="2200"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rPr>
              <a:t>Communist Party of China</a:t>
            </a:r>
            <a:endParaRPr kumimoji="0" lang="zh-CN" altLang="en-US" sz="2200"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endParaRPr>
          </a:p>
        </p:txBody>
      </p:sp>
      <p:cxnSp>
        <p:nvCxnSpPr>
          <p:cNvPr id="8" name="直线连接符 7"/>
          <p:cNvCxnSpPr/>
          <p:nvPr/>
        </p:nvCxnSpPr>
        <p:spPr>
          <a:xfrm>
            <a:off x="1299495" y="2919663"/>
            <a:ext cx="9208084" cy="0"/>
          </a:xfrm>
          <a:prstGeom prst="line">
            <a:avLst/>
          </a:prstGeom>
          <a:ln w="38100">
            <a:solidFill>
              <a:srgbClr val="C7020C"/>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7485173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1000"/>
                            </p:stCondLst>
                            <p:childTnLst>
                              <p:par>
                                <p:cTn id="5" presetID="42"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2000"/>
                            </p:stCondLst>
                            <p:childTnLst>
                              <p:par>
                                <p:cTn id="11" presetID="14" presetClass="entr" presetSubtype="1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randombar(horizontal)">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nodeType="click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500" fill="hold"/>
                                        <p:tgtEl>
                                          <p:spTgt spid="8"/>
                                        </p:tgtEl>
                                        <p:attrNameLst>
                                          <p:attrName>ppt_x</p:attrName>
                                        </p:attrNameLst>
                                      </p:cBhvr>
                                      <p:tavLst>
                                        <p:tav tm="0">
                                          <p:val>
                                            <p:strVal val="0-#ppt_w/2"/>
                                          </p:val>
                                        </p:tav>
                                        <p:tav tm="100000">
                                          <p:val>
                                            <p:strVal val="#ppt_x"/>
                                          </p:val>
                                        </p:tav>
                                      </p:tavLst>
                                    </p:anim>
                                    <p:anim calcmode="lin" valueType="num">
                                      <p:cBhvr additive="base">
                                        <p:cTn id="19" dur="500" fill="hold"/>
                                        <p:tgtEl>
                                          <p:spTgt spid="8"/>
                                        </p:tgtEl>
                                        <p:attrNameLst>
                                          <p:attrName>ppt_y</p:attrName>
                                        </p:attrNameLst>
                                      </p:cBhvr>
                                      <p:tavLst>
                                        <p:tav tm="0">
                                          <p:val>
                                            <p:strVal val="#ppt_y"/>
                                          </p:val>
                                        </p:tav>
                                        <p:tav tm="100000">
                                          <p:val>
                                            <p:strVal val="#ppt_y"/>
                                          </p:val>
                                        </p:tav>
                                      </p:tavLst>
                                    </p:anim>
                                  </p:childTnLst>
                                </p:cTn>
                              </p:par>
                            </p:childTnLst>
                          </p:cTn>
                        </p:par>
                        <p:par>
                          <p:cTn id="20" fill="hold">
                            <p:stCondLst>
                              <p:cond delay="500"/>
                            </p:stCondLst>
                            <p:childTnLst>
                              <p:par>
                                <p:cTn id="21" presetID="42" presetClass="entr" presetSubtype="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1000"/>
                                        <p:tgtEl>
                                          <p:spTgt spid="4"/>
                                        </p:tgtEl>
                                      </p:cBhvr>
                                    </p:animEffect>
                                    <p:anim calcmode="lin" valueType="num">
                                      <p:cBhvr>
                                        <p:cTn id="24" dur="1000" fill="hold"/>
                                        <p:tgtEl>
                                          <p:spTgt spid="4"/>
                                        </p:tgtEl>
                                        <p:attrNameLst>
                                          <p:attrName>ppt_x</p:attrName>
                                        </p:attrNameLst>
                                      </p:cBhvr>
                                      <p:tavLst>
                                        <p:tav tm="0">
                                          <p:val>
                                            <p:strVal val="#ppt_x"/>
                                          </p:val>
                                        </p:tav>
                                        <p:tav tm="100000">
                                          <p:val>
                                            <p:strVal val="#ppt_x"/>
                                          </p:val>
                                        </p:tav>
                                      </p:tavLst>
                                    </p:anim>
                                    <p:anim calcmode="lin" valueType="num">
                                      <p:cBhvr>
                                        <p:cTn id="2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BEBA8EAE-BF5A-486C-A8C5-ECC9F3942E4B}">
                <a14:imgProps xmlns:a14="http://schemas.microsoft.com/office/drawing/2010/main">
                  <a14:imgLayer r:embed="rId3">
                    <a14:imgEffect>
                      <a14:backgroundRemoval t="3970" b="97270" l="10000" r="90000">
                        <a14:foregroundMark x1="39836" y1="33002" x2="39344" y2="31762"/>
                      </a14:backgroundRemoval>
                    </a14:imgEffect>
                  </a14:imgLayer>
                </a14:imgProps>
              </a:ext>
              <a:ext uri="{28A0092B-C50C-407E-A947-70E740481C1C}">
                <a14:useLocalDpi xmlns:a14="http://schemas.microsoft.com/office/drawing/2010/main" val="0"/>
              </a:ext>
            </a:extLst>
          </a:blip>
          <a:stretch>
            <a:fillRect/>
          </a:stretch>
        </p:blipFill>
        <p:spPr>
          <a:xfrm>
            <a:off x="10740390" y="160421"/>
            <a:ext cx="1451610" cy="959485"/>
          </a:xfrm>
          <a:prstGeom prst="rect">
            <a:avLst/>
          </a:prstGeom>
        </p:spPr>
      </p:pic>
      <p:sp>
        <p:nvSpPr>
          <p:cNvPr id="3" name="文本框 32"/>
          <p:cNvSpPr txBox="1"/>
          <p:nvPr/>
        </p:nvSpPr>
        <p:spPr>
          <a:xfrm>
            <a:off x="5662863" y="379178"/>
            <a:ext cx="5259070" cy="523220"/>
          </a:xfrm>
          <a:prstGeom prst="rect">
            <a:avLst/>
          </a:prstGeom>
          <a:noFill/>
        </p:spPr>
        <p:txBody>
          <a:bodyPr wrap="square" rtlCol="0">
            <a:spAutoFit/>
          </a:bodyPr>
          <a:lstStyle/>
          <a:p>
            <a:pPr algn="r" defTabSz="914377">
              <a:defRPr/>
            </a:pPr>
            <a:r>
              <a:rPr lang="zh-CN" altLang="en-US" sz="2800" b="1" kern="0" dirty="0">
                <a:solidFill>
                  <a:srgbClr val="C7020C"/>
                </a:solidFill>
                <a:latin typeface="微软雅黑" pitchFamily="34" charset="-122"/>
                <a:ea typeface="微软雅黑" pitchFamily="34" charset="-122"/>
              </a:rPr>
              <a:t>今后工作的建议</a:t>
            </a:r>
          </a:p>
        </p:txBody>
      </p:sp>
      <p:grpSp>
        <p:nvGrpSpPr>
          <p:cNvPr id="4" name="组 3"/>
          <p:cNvGrpSpPr/>
          <p:nvPr/>
        </p:nvGrpSpPr>
        <p:grpSpPr>
          <a:xfrm>
            <a:off x="-192422" y="235133"/>
            <a:ext cx="4186263" cy="667265"/>
            <a:chOff x="593641" y="4046189"/>
            <a:chExt cx="4186263" cy="667265"/>
          </a:xfrm>
        </p:grpSpPr>
        <p:sp>
          <p:nvSpPr>
            <p:cNvPr id="5" name="TextBox 20">
              <a:extLst>
                <a:ext uri="{FF2B5EF4-FFF2-40B4-BE49-F238E27FC236}">
                  <a16:creationId xmlns:a16="http://schemas.microsoft.com/office/drawing/2014/main" id="{F5C0829D-0943-475C-BD27-A03D488DA8C6}"/>
                </a:ext>
              </a:extLst>
            </p:cNvPr>
            <p:cNvSpPr txBox="1"/>
            <p:nvPr/>
          </p:nvSpPr>
          <p:spPr>
            <a:xfrm>
              <a:off x="593641" y="4046189"/>
              <a:ext cx="4186263" cy="461665"/>
            </a:xfrm>
            <a:prstGeom prst="rect">
              <a:avLst/>
            </a:prstGeom>
            <a:noFill/>
            <a:effectLst/>
          </p:spPr>
          <p:txBody>
            <a:bodyPr wrap="square" rtlCol="0">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F3D016"/>
                  </a:solidFill>
                  <a:effectLst/>
                  <a:uLnTx/>
                  <a:uFillTx/>
                  <a:latin typeface="微软雅黑" panose="020B0503020204020204" pitchFamily="34" charset="-122"/>
                  <a:ea typeface="微软雅黑" panose="020B0503020204020204" pitchFamily="34" charset="-122"/>
                  <a:cs typeface="+mn-cs"/>
                </a:rPr>
                <a:t>中国共产党</a:t>
              </a:r>
              <a:endParaRPr kumimoji="0" lang="en-US" altLang="zh-CN" sz="2400" b="1" i="0" u="none" strike="noStrike" kern="1200" cap="none" spc="0" normalizeH="0" baseline="0" noProof="0" dirty="0">
                <a:ln>
                  <a:noFill/>
                </a:ln>
                <a:solidFill>
                  <a:srgbClr val="F3D016"/>
                </a:solidFill>
                <a:effectLst/>
                <a:uLnTx/>
                <a:uFillTx/>
                <a:latin typeface="微软雅黑" panose="020B0503020204020204" pitchFamily="34" charset="-122"/>
                <a:ea typeface="微软雅黑" panose="020B0503020204020204" pitchFamily="34" charset="-122"/>
                <a:cs typeface="+mn-cs"/>
              </a:endParaRPr>
            </a:p>
          </p:txBody>
        </p:sp>
        <p:sp>
          <p:nvSpPr>
            <p:cNvPr id="6" name="TextBox 19">
              <a:extLst>
                <a:ext uri="{FF2B5EF4-FFF2-40B4-BE49-F238E27FC236}">
                  <a16:creationId xmlns:a16="http://schemas.microsoft.com/office/drawing/2014/main" id="{AD6F1C92-46EA-46C7-9886-F8ACE63514CF}"/>
                </a:ext>
              </a:extLst>
            </p:cNvPr>
            <p:cNvSpPr txBox="1"/>
            <p:nvPr/>
          </p:nvSpPr>
          <p:spPr>
            <a:xfrm>
              <a:off x="1742748" y="4467233"/>
              <a:ext cx="1887055" cy="246221"/>
            </a:xfrm>
            <a:prstGeom prst="rect">
              <a:avLst/>
            </a:prstGeom>
            <a:noFill/>
            <a:effectLst/>
          </p:spPr>
          <p:txBody>
            <a:bodyPr wrap="none" rtlCol="0">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altLang="zh-CN" sz="1000" b="1" i="0" u="none" strike="noStrike" kern="1200" cap="none" spc="0" normalizeH="0" baseline="0" noProof="0" dirty="0">
                  <a:ln>
                    <a:noFill/>
                  </a:ln>
                  <a:solidFill>
                    <a:srgbClr val="F3D016"/>
                  </a:solidFill>
                  <a:effectLst/>
                  <a:uLnTx/>
                  <a:uFillTx/>
                  <a:latin typeface="微软雅黑" panose="020B0503020204020204" pitchFamily="34" charset="-122"/>
                  <a:ea typeface="微软雅黑" panose="020B0503020204020204" pitchFamily="34" charset="-122"/>
                  <a:cs typeface="+mn-cs"/>
                </a:rPr>
                <a:t>Communist Party of China</a:t>
              </a:r>
              <a:endParaRPr kumimoji="0" lang="zh-CN" altLang="en-US" sz="1000" b="1" i="0" u="none" strike="noStrike" kern="1200" cap="none" spc="0" normalizeH="0" baseline="0" noProof="0" dirty="0">
                <a:ln>
                  <a:noFill/>
                </a:ln>
                <a:solidFill>
                  <a:srgbClr val="F3D016"/>
                </a:solidFill>
                <a:effectLst/>
                <a:uLnTx/>
                <a:uFillTx/>
                <a:latin typeface="微软雅黑" panose="020B0503020204020204" pitchFamily="34" charset="-122"/>
                <a:ea typeface="微软雅黑" panose="020B0503020204020204" pitchFamily="34" charset="-122"/>
                <a:cs typeface="+mn-cs"/>
              </a:endParaRPr>
            </a:p>
          </p:txBody>
        </p:sp>
      </p:grpSp>
      <p:sp>
        <p:nvSpPr>
          <p:cNvPr id="9" name="TextBox 43">
            <a:extLst>
              <a:ext uri="{FF2B5EF4-FFF2-40B4-BE49-F238E27FC236}">
                <a16:creationId xmlns:a16="http://schemas.microsoft.com/office/drawing/2014/main" id="{9D666877-A835-4E97-BD12-A3AC9A61CAD7}"/>
              </a:ext>
            </a:extLst>
          </p:cNvPr>
          <p:cNvSpPr txBox="1"/>
          <p:nvPr/>
        </p:nvSpPr>
        <p:spPr>
          <a:xfrm>
            <a:off x="956685" y="1726904"/>
            <a:ext cx="10438536" cy="954364"/>
          </a:xfrm>
          <a:prstGeom prst="rect">
            <a:avLst/>
          </a:prstGeom>
          <a:noFill/>
        </p:spPr>
        <p:txBody>
          <a:bodyPr wrap="square" rtlCol="0">
            <a:spAutoFit/>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kumimoji="0" lang="zh-CN" altLang="en-US" sz="1867" b="1" i="0" u="none" strike="noStrike" kern="1200" cap="none" spc="0" normalizeH="0" baseline="0" noProof="0" dirty="0">
                <a:ln>
                  <a:noFill/>
                </a:ln>
                <a:solidFill>
                  <a:srgbClr val="C7020C"/>
                </a:solidFill>
                <a:effectLst/>
                <a:uLnTx/>
                <a:uFillTx/>
                <a:latin typeface="微软雅黑" pitchFamily="34" charset="-122"/>
                <a:ea typeface="微软雅黑"/>
                <a:cs typeface="+mn-cs"/>
                <a:sym typeface="Gill Sans" charset="0"/>
              </a:rPr>
              <a:t>中共十九大</a:t>
            </a:r>
            <a:r>
              <a:rPr kumimoji="0" lang="zh-CN" altLang="en-US" sz="1867" b="0" i="0" u="none" strike="noStrike" kern="1200" cap="none" spc="0" normalizeH="0" baseline="0" noProof="0" dirty="0">
                <a:ln>
                  <a:noFill/>
                </a:ln>
                <a:solidFill>
                  <a:srgbClr val="C7020C"/>
                </a:solidFill>
                <a:effectLst/>
                <a:uLnTx/>
                <a:uFillTx/>
                <a:latin typeface="微软雅黑" pitchFamily="34" charset="-122"/>
                <a:ea typeface="微软雅黑"/>
                <a:cs typeface="+mn-cs"/>
                <a:sym typeface="Gill Sans" charset="0"/>
              </a:rPr>
              <a:t>描绘了决胜全面建成小康社会、夺取新时代中国特色社会主义伟大胜利的宏伟蓝图，进一步指明了党和国家事业的前进方向。</a:t>
            </a:r>
          </a:p>
        </p:txBody>
      </p:sp>
      <p:sp>
        <p:nvSpPr>
          <p:cNvPr id="11" name="矩形 10">
            <a:extLst>
              <a:ext uri="{FF2B5EF4-FFF2-40B4-BE49-F238E27FC236}">
                <a16:creationId xmlns:a16="http://schemas.microsoft.com/office/drawing/2014/main" id="{BBEA9C6F-ADBA-4D44-B3DA-47B509EA8137}"/>
              </a:ext>
            </a:extLst>
          </p:cNvPr>
          <p:cNvSpPr/>
          <p:nvPr/>
        </p:nvSpPr>
        <p:spPr>
          <a:xfrm>
            <a:off x="3029160" y="3045008"/>
            <a:ext cx="6920230" cy="646331"/>
          </a:xfrm>
          <a:prstGeom prst="rect">
            <a:avLst/>
          </a:prstGeom>
        </p:spPr>
        <p:txBody>
          <a:bodyPr wrap="square">
            <a:spAutoFit/>
          </a:bodyPr>
          <a:lstStyle/>
          <a:p>
            <a:pPr marL="380990" indent="-380990" defTabSz="914377">
              <a:lnSpc>
                <a:spcPct val="150000"/>
              </a:lnSpc>
              <a:buFont typeface="Wingdings" panose="05000000000000000000" pitchFamily="2" charset="2"/>
              <a:buChar char="Ø"/>
            </a:pPr>
            <a:r>
              <a:rPr lang="zh-CN" altLang="en-US" sz="2400" b="1" dirty="0">
                <a:solidFill>
                  <a:srgbClr val="C7020C"/>
                </a:solidFill>
                <a:latin typeface="微软雅黑" panose="020B0503020204020204" pitchFamily="34" charset="-122"/>
                <a:ea typeface="微软雅黑" panose="020B0503020204020204" pitchFamily="34" charset="-122"/>
              </a:rPr>
              <a:t>学习贯彻中共十九大精神作为重大政治任务</a:t>
            </a:r>
          </a:p>
        </p:txBody>
      </p:sp>
      <p:sp>
        <p:nvSpPr>
          <p:cNvPr id="12" name="圆角矩形 12">
            <a:extLst>
              <a:ext uri="{FF2B5EF4-FFF2-40B4-BE49-F238E27FC236}">
                <a16:creationId xmlns:a16="http://schemas.microsoft.com/office/drawing/2014/main" id="{FA403C86-5EF4-47D7-BE0D-D2788EDBEC7E}"/>
              </a:ext>
            </a:extLst>
          </p:cNvPr>
          <p:cNvSpPr/>
          <p:nvPr/>
        </p:nvSpPr>
        <p:spPr>
          <a:xfrm>
            <a:off x="2843740" y="3047362"/>
            <a:ext cx="7258050" cy="711547"/>
          </a:xfrm>
          <a:prstGeom prst="roundRect">
            <a:avLst>
              <a:gd name="adj" fmla="val 7465"/>
            </a:avLst>
          </a:prstGeom>
          <a:noFill/>
          <a:ln w="12700" cap="flat" cmpd="sng" algn="ctr">
            <a:solidFill>
              <a:srgbClr val="C00000"/>
            </a:solidFill>
            <a:prstDash val="dash"/>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600" b="0" i="0" u="none" strike="noStrike" kern="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13" name="TextBox 9">
            <a:hlinkClick r:id="" action="ppaction://hlinkshowjump?jump=nextslide"/>
            <a:extLst>
              <a:ext uri="{FF2B5EF4-FFF2-40B4-BE49-F238E27FC236}">
                <a16:creationId xmlns:a16="http://schemas.microsoft.com/office/drawing/2014/main" id="{3E56F4BD-E517-4E72-AC13-327D07A0C59B}"/>
              </a:ext>
            </a:extLst>
          </p:cNvPr>
          <p:cNvSpPr txBox="1"/>
          <p:nvPr/>
        </p:nvSpPr>
        <p:spPr>
          <a:xfrm>
            <a:off x="1110191" y="3010630"/>
            <a:ext cx="1366519" cy="715089"/>
          </a:xfrm>
          <a:prstGeom prst="roundRect">
            <a:avLst/>
          </a:prstGeom>
          <a:solidFill>
            <a:srgbClr val="C00000"/>
          </a:solidFill>
        </p:spPr>
        <p:txBody>
          <a:bodyPr wrap="squar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itchFamily="34" charset="-122"/>
                <a:ea typeface="微软雅黑" pitchFamily="34" charset="-122"/>
              </a:defRPr>
            </a:lvl1pPr>
            <a:lvl2pPr fontAlgn="base">
              <a:spcBef>
                <a:spcPct val="0"/>
              </a:spcBef>
              <a:spcAft>
                <a:spcPct val="0"/>
              </a:spcAft>
              <a:defRPr>
                <a:latin typeface="Arial" charset="0"/>
                <a:ea typeface="宋体" charset="-122"/>
              </a:defRPr>
            </a:lvl2pPr>
            <a:lvl3pPr fontAlgn="base">
              <a:spcBef>
                <a:spcPct val="0"/>
              </a:spcBef>
              <a:spcAft>
                <a:spcPct val="0"/>
              </a:spcAft>
              <a:defRPr>
                <a:latin typeface="Arial" charset="0"/>
                <a:ea typeface="宋体" charset="-122"/>
              </a:defRPr>
            </a:lvl3pPr>
            <a:lvl4pPr fontAlgn="base">
              <a:spcBef>
                <a:spcPct val="0"/>
              </a:spcBef>
              <a:spcAft>
                <a:spcPct val="0"/>
              </a:spcAft>
              <a:defRPr>
                <a:latin typeface="Arial" charset="0"/>
                <a:ea typeface="宋体" charset="-122"/>
              </a:defRPr>
            </a:lvl4pPr>
            <a:lvl5pPr fontAlgn="base">
              <a:spcBef>
                <a:spcPct val="0"/>
              </a:spcBef>
              <a:spcAft>
                <a:spcPct val="0"/>
              </a:spcAft>
              <a:defRPr>
                <a:latin typeface="Arial" charset="0"/>
                <a:ea typeface="宋体" charset="-122"/>
              </a:defRPr>
            </a:lvl5pPr>
            <a:lvl6pPr>
              <a:defRPr>
                <a:latin typeface="Arial" charset="0"/>
                <a:ea typeface="宋体" charset="-122"/>
              </a:defRPr>
            </a:lvl6pPr>
            <a:lvl7pPr>
              <a:defRPr>
                <a:latin typeface="Arial" charset="0"/>
                <a:ea typeface="宋体" charset="-122"/>
              </a:defRPr>
            </a:lvl7pPr>
            <a:lvl8pPr>
              <a:defRPr>
                <a:latin typeface="Arial" charset="0"/>
                <a:ea typeface="宋体" charset="-122"/>
              </a:defRPr>
            </a:lvl8pPr>
            <a:lvl9pPr>
              <a:defRPr>
                <a:latin typeface="Arial" charset="0"/>
                <a:ea typeface="宋体" charset="-122"/>
              </a:defRPr>
            </a:lvl9pPr>
          </a:lstStyle>
          <a:p>
            <a:pPr algn="ctr"/>
            <a:r>
              <a:rPr lang="zh-CN" altLang="en-US" sz="3600" dirty="0">
                <a:solidFill>
                  <a:prstClr val="white"/>
                </a:solidFill>
                <a:sym typeface="微软雅黑" pitchFamily="34" charset="-122"/>
              </a:rPr>
              <a:t>要把</a:t>
            </a:r>
            <a:endParaRPr lang="en-US" altLang="zh-CN" sz="3600" dirty="0">
              <a:solidFill>
                <a:prstClr val="white"/>
              </a:solidFill>
              <a:sym typeface="微软雅黑" pitchFamily="34" charset="-122"/>
            </a:endParaRPr>
          </a:p>
        </p:txBody>
      </p:sp>
      <p:sp>
        <p:nvSpPr>
          <p:cNvPr id="17" name="矩形 16">
            <a:extLst>
              <a:ext uri="{FF2B5EF4-FFF2-40B4-BE49-F238E27FC236}">
                <a16:creationId xmlns:a16="http://schemas.microsoft.com/office/drawing/2014/main" id="{BBEA9C6F-ADBA-4D44-B3DA-47B509EA8137}"/>
              </a:ext>
            </a:extLst>
          </p:cNvPr>
          <p:cNvSpPr/>
          <p:nvPr/>
        </p:nvSpPr>
        <p:spPr>
          <a:xfrm>
            <a:off x="3029160" y="4052725"/>
            <a:ext cx="6920230" cy="646331"/>
          </a:xfrm>
          <a:prstGeom prst="rect">
            <a:avLst/>
          </a:prstGeom>
        </p:spPr>
        <p:txBody>
          <a:bodyPr wrap="square">
            <a:spAutoFit/>
          </a:bodyPr>
          <a:lstStyle/>
          <a:p>
            <a:pPr marL="380990" indent="-380990" defTabSz="914377">
              <a:lnSpc>
                <a:spcPct val="150000"/>
              </a:lnSpc>
              <a:buFont typeface="Wingdings" panose="05000000000000000000" pitchFamily="2" charset="2"/>
              <a:buChar char="Ø"/>
            </a:pPr>
            <a:r>
              <a:rPr lang="zh-CN" altLang="en-US" sz="2400" b="1" dirty="0">
                <a:solidFill>
                  <a:srgbClr val="C7020C"/>
                </a:solidFill>
                <a:latin typeface="微软雅黑" panose="020B0503020204020204" pitchFamily="34" charset="-122"/>
                <a:ea typeface="微软雅黑" panose="020B0503020204020204" pitchFamily="34" charset="-122"/>
              </a:rPr>
              <a:t>决胜全面建成小康社会</a:t>
            </a:r>
          </a:p>
        </p:txBody>
      </p:sp>
      <p:sp>
        <p:nvSpPr>
          <p:cNvPr id="18" name="圆角矩形 12">
            <a:extLst>
              <a:ext uri="{FF2B5EF4-FFF2-40B4-BE49-F238E27FC236}">
                <a16:creationId xmlns:a16="http://schemas.microsoft.com/office/drawing/2014/main" id="{FA403C86-5EF4-47D7-BE0D-D2788EDBEC7E}"/>
              </a:ext>
            </a:extLst>
          </p:cNvPr>
          <p:cNvSpPr/>
          <p:nvPr/>
        </p:nvSpPr>
        <p:spPr>
          <a:xfrm>
            <a:off x="2843740" y="4055079"/>
            <a:ext cx="7258050" cy="711547"/>
          </a:xfrm>
          <a:prstGeom prst="roundRect">
            <a:avLst>
              <a:gd name="adj" fmla="val 7465"/>
            </a:avLst>
          </a:prstGeom>
          <a:noFill/>
          <a:ln w="12700" cap="flat" cmpd="sng" algn="ctr">
            <a:solidFill>
              <a:srgbClr val="C00000"/>
            </a:solidFill>
            <a:prstDash val="dash"/>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600" b="0" i="0" u="none" strike="noStrike" kern="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19" name="TextBox 9">
            <a:hlinkClick r:id="" action="ppaction://hlinkshowjump?jump=nextslide"/>
            <a:extLst>
              <a:ext uri="{FF2B5EF4-FFF2-40B4-BE49-F238E27FC236}">
                <a16:creationId xmlns:a16="http://schemas.microsoft.com/office/drawing/2014/main" id="{3E56F4BD-E517-4E72-AC13-327D07A0C59B}"/>
              </a:ext>
            </a:extLst>
          </p:cNvPr>
          <p:cNvSpPr txBox="1"/>
          <p:nvPr/>
        </p:nvSpPr>
        <p:spPr>
          <a:xfrm>
            <a:off x="1110191" y="4018347"/>
            <a:ext cx="1366519" cy="715089"/>
          </a:xfrm>
          <a:prstGeom prst="roundRect">
            <a:avLst/>
          </a:prstGeom>
          <a:solidFill>
            <a:srgbClr val="C00000"/>
          </a:solidFill>
        </p:spPr>
        <p:txBody>
          <a:bodyPr wrap="squar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itchFamily="34" charset="-122"/>
                <a:ea typeface="微软雅黑" pitchFamily="34" charset="-122"/>
              </a:defRPr>
            </a:lvl1pPr>
            <a:lvl2pPr fontAlgn="base">
              <a:spcBef>
                <a:spcPct val="0"/>
              </a:spcBef>
              <a:spcAft>
                <a:spcPct val="0"/>
              </a:spcAft>
              <a:defRPr>
                <a:latin typeface="Arial" charset="0"/>
                <a:ea typeface="宋体" charset="-122"/>
              </a:defRPr>
            </a:lvl2pPr>
            <a:lvl3pPr fontAlgn="base">
              <a:spcBef>
                <a:spcPct val="0"/>
              </a:spcBef>
              <a:spcAft>
                <a:spcPct val="0"/>
              </a:spcAft>
              <a:defRPr>
                <a:latin typeface="Arial" charset="0"/>
                <a:ea typeface="宋体" charset="-122"/>
              </a:defRPr>
            </a:lvl3pPr>
            <a:lvl4pPr fontAlgn="base">
              <a:spcBef>
                <a:spcPct val="0"/>
              </a:spcBef>
              <a:spcAft>
                <a:spcPct val="0"/>
              </a:spcAft>
              <a:defRPr>
                <a:latin typeface="Arial" charset="0"/>
                <a:ea typeface="宋体" charset="-122"/>
              </a:defRPr>
            </a:lvl4pPr>
            <a:lvl5pPr fontAlgn="base">
              <a:spcBef>
                <a:spcPct val="0"/>
              </a:spcBef>
              <a:spcAft>
                <a:spcPct val="0"/>
              </a:spcAft>
              <a:defRPr>
                <a:latin typeface="Arial" charset="0"/>
                <a:ea typeface="宋体" charset="-122"/>
              </a:defRPr>
            </a:lvl5pPr>
            <a:lvl6pPr>
              <a:defRPr>
                <a:latin typeface="Arial" charset="0"/>
                <a:ea typeface="宋体" charset="-122"/>
              </a:defRPr>
            </a:lvl6pPr>
            <a:lvl7pPr>
              <a:defRPr>
                <a:latin typeface="Arial" charset="0"/>
                <a:ea typeface="宋体" charset="-122"/>
              </a:defRPr>
            </a:lvl7pPr>
            <a:lvl8pPr>
              <a:defRPr>
                <a:latin typeface="Arial" charset="0"/>
                <a:ea typeface="宋体" charset="-122"/>
              </a:defRPr>
            </a:lvl8pPr>
            <a:lvl9pPr>
              <a:defRPr>
                <a:latin typeface="Arial" charset="0"/>
                <a:ea typeface="宋体" charset="-122"/>
              </a:defRPr>
            </a:lvl9pPr>
          </a:lstStyle>
          <a:p>
            <a:pPr algn="ctr"/>
            <a:r>
              <a:rPr lang="zh-CN" altLang="en-US" sz="3600" dirty="0">
                <a:solidFill>
                  <a:prstClr val="white"/>
                </a:solidFill>
                <a:sym typeface="微软雅黑" pitchFamily="34" charset="-122"/>
              </a:rPr>
              <a:t>要把</a:t>
            </a:r>
            <a:endParaRPr lang="en-US" altLang="zh-CN" sz="3600" dirty="0">
              <a:solidFill>
                <a:prstClr val="white"/>
              </a:solidFill>
              <a:sym typeface="微软雅黑" pitchFamily="34" charset="-122"/>
            </a:endParaRPr>
          </a:p>
        </p:txBody>
      </p:sp>
      <p:sp>
        <p:nvSpPr>
          <p:cNvPr id="20" name="矩形 19">
            <a:extLst>
              <a:ext uri="{FF2B5EF4-FFF2-40B4-BE49-F238E27FC236}">
                <a16:creationId xmlns:a16="http://schemas.microsoft.com/office/drawing/2014/main" id="{BBEA9C6F-ADBA-4D44-B3DA-47B509EA8137}"/>
              </a:ext>
            </a:extLst>
          </p:cNvPr>
          <p:cNvSpPr/>
          <p:nvPr/>
        </p:nvSpPr>
        <p:spPr>
          <a:xfrm>
            <a:off x="3029160" y="5125217"/>
            <a:ext cx="6920230" cy="507831"/>
          </a:xfrm>
          <a:prstGeom prst="rect">
            <a:avLst/>
          </a:prstGeom>
        </p:spPr>
        <p:txBody>
          <a:bodyPr wrap="square">
            <a:spAutoFit/>
          </a:bodyPr>
          <a:lstStyle/>
          <a:p>
            <a:pPr marL="380990" indent="-380990" defTabSz="914377">
              <a:lnSpc>
                <a:spcPct val="150000"/>
              </a:lnSpc>
              <a:buFont typeface="Wingdings" panose="05000000000000000000" pitchFamily="2" charset="2"/>
              <a:buChar char="Ø"/>
            </a:pPr>
            <a:r>
              <a:rPr lang="zh-CN" altLang="en-US" b="1" dirty="0">
                <a:solidFill>
                  <a:srgbClr val="C7020C"/>
                </a:solidFill>
                <a:latin typeface="微软雅黑" panose="020B0503020204020204" pitchFamily="34" charset="-122"/>
                <a:ea typeface="微软雅黑" panose="020B0503020204020204" pitchFamily="34" charset="-122"/>
              </a:rPr>
              <a:t>习近平新时代中国特色社会主义思想作为统揽政协工作的总纲</a:t>
            </a:r>
          </a:p>
        </p:txBody>
      </p:sp>
      <p:sp>
        <p:nvSpPr>
          <p:cNvPr id="21" name="圆角矩形 12">
            <a:extLst>
              <a:ext uri="{FF2B5EF4-FFF2-40B4-BE49-F238E27FC236}">
                <a16:creationId xmlns:a16="http://schemas.microsoft.com/office/drawing/2014/main" id="{FA403C86-5EF4-47D7-BE0D-D2788EDBEC7E}"/>
              </a:ext>
            </a:extLst>
          </p:cNvPr>
          <p:cNvSpPr/>
          <p:nvPr/>
        </p:nvSpPr>
        <p:spPr>
          <a:xfrm>
            <a:off x="2843740" y="5026064"/>
            <a:ext cx="7258050" cy="711547"/>
          </a:xfrm>
          <a:prstGeom prst="roundRect">
            <a:avLst>
              <a:gd name="adj" fmla="val 7465"/>
            </a:avLst>
          </a:prstGeom>
          <a:noFill/>
          <a:ln w="12700" cap="flat" cmpd="sng" algn="ctr">
            <a:solidFill>
              <a:srgbClr val="C00000"/>
            </a:solidFill>
            <a:prstDash val="dash"/>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600" b="0" i="0" u="none" strike="noStrike" kern="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22" name="TextBox 9">
            <a:hlinkClick r:id="" action="ppaction://hlinkshowjump?jump=nextslide"/>
            <a:extLst>
              <a:ext uri="{FF2B5EF4-FFF2-40B4-BE49-F238E27FC236}">
                <a16:creationId xmlns:a16="http://schemas.microsoft.com/office/drawing/2014/main" id="{3E56F4BD-E517-4E72-AC13-327D07A0C59B}"/>
              </a:ext>
            </a:extLst>
          </p:cNvPr>
          <p:cNvSpPr txBox="1"/>
          <p:nvPr/>
        </p:nvSpPr>
        <p:spPr>
          <a:xfrm>
            <a:off x="1110191" y="4989332"/>
            <a:ext cx="1366519" cy="715089"/>
          </a:xfrm>
          <a:prstGeom prst="roundRect">
            <a:avLst/>
          </a:prstGeom>
          <a:solidFill>
            <a:srgbClr val="C00000"/>
          </a:solidFill>
        </p:spPr>
        <p:txBody>
          <a:bodyPr wrap="squar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itchFamily="34" charset="-122"/>
                <a:ea typeface="微软雅黑" pitchFamily="34" charset="-122"/>
              </a:defRPr>
            </a:lvl1pPr>
            <a:lvl2pPr fontAlgn="base">
              <a:spcBef>
                <a:spcPct val="0"/>
              </a:spcBef>
              <a:spcAft>
                <a:spcPct val="0"/>
              </a:spcAft>
              <a:defRPr>
                <a:latin typeface="Arial" charset="0"/>
                <a:ea typeface="宋体" charset="-122"/>
              </a:defRPr>
            </a:lvl2pPr>
            <a:lvl3pPr fontAlgn="base">
              <a:spcBef>
                <a:spcPct val="0"/>
              </a:spcBef>
              <a:spcAft>
                <a:spcPct val="0"/>
              </a:spcAft>
              <a:defRPr>
                <a:latin typeface="Arial" charset="0"/>
                <a:ea typeface="宋体" charset="-122"/>
              </a:defRPr>
            </a:lvl3pPr>
            <a:lvl4pPr fontAlgn="base">
              <a:spcBef>
                <a:spcPct val="0"/>
              </a:spcBef>
              <a:spcAft>
                <a:spcPct val="0"/>
              </a:spcAft>
              <a:defRPr>
                <a:latin typeface="Arial" charset="0"/>
                <a:ea typeface="宋体" charset="-122"/>
              </a:defRPr>
            </a:lvl4pPr>
            <a:lvl5pPr fontAlgn="base">
              <a:spcBef>
                <a:spcPct val="0"/>
              </a:spcBef>
              <a:spcAft>
                <a:spcPct val="0"/>
              </a:spcAft>
              <a:defRPr>
                <a:latin typeface="Arial" charset="0"/>
                <a:ea typeface="宋体" charset="-122"/>
              </a:defRPr>
            </a:lvl5pPr>
            <a:lvl6pPr>
              <a:defRPr>
                <a:latin typeface="Arial" charset="0"/>
                <a:ea typeface="宋体" charset="-122"/>
              </a:defRPr>
            </a:lvl6pPr>
            <a:lvl7pPr>
              <a:defRPr>
                <a:latin typeface="Arial" charset="0"/>
                <a:ea typeface="宋体" charset="-122"/>
              </a:defRPr>
            </a:lvl7pPr>
            <a:lvl8pPr>
              <a:defRPr>
                <a:latin typeface="Arial" charset="0"/>
                <a:ea typeface="宋体" charset="-122"/>
              </a:defRPr>
            </a:lvl8pPr>
            <a:lvl9pPr>
              <a:defRPr>
                <a:latin typeface="Arial" charset="0"/>
                <a:ea typeface="宋体" charset="-122"/>
              </a:defRPr>
            </a:lvl9pPr>
          </a:lstStyle>
          <a:p>
            <a:pPr algn="ctr"/>
            <a:r>
              <a:rPr lang="zh-CN" altLang="en-US" sz="3600" dirty="0">
                <a:solidFill>
                  <a:prstClr val="white"/>
                </a:solidFill>
                <a:sym typeface="微软雅黑" pitchFamily="34" charset="-122"/>
              </a:rPr>
              <a:t>要把</a:t>
            </a:r>
            <a:endParaRPr lang="en-US" altLang="zh-CN" sz="3600" dirty="0">
              <a:solidFill>
                <a:prstClr val="white"/>
              </a:solidFill>
              <a:sym typeface="微软雅黑" pitchFamily="34" charset="-122"/>
            </a:endParaRPr>
          </a:p>
        </p:txBody>
      </p:sp>
    </p:spTree>
    <p:extLst>
      <p:ext uri="{BB962C8B-B14F-4D97-AF65-F5344CB8AC3E}">
        <p14:creationId xmlns:p14="http://schemas.microsoft.com/office/powerpoint/2010/main" val="7374239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10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barn(inVertical)">
                                      <p:cBhvr>
                                        <p:cTn id="24" dur="500"/>
                                        <p:tgtEl>
                                          <p:spTgt spid="11"/>
                                        </p:tgtEl>
                                      </p:cBhvr>
                                    </p:animEffect>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fade">
                                      <p:cBhvr>
                                        <p:cTn id="29" dur="1000"/>
                                        <p:tgtEl>
                                          <p:spTgt spid="19"/>
                                        </p:tgtEl>
                                      </p:cBhvr>
                                    </p:animEffect>
                                    <p:anim calcmode="lin" valueType="num">
                                      <p:cBhvr>
                                        <p:cTn id="30" dur="1000" fill="hold"/>
                                        <p:tgtEl>
                                          <p:spTgt spid="19"/>
                                        </p:tgtEl>
                                        <p:attrNameLst>
                                          <p:attrName>ppt_x</p:attrName>
                                        </p:attrNameLst>
                                      </p:cBhvr>
                                      <p:tavLst>
                                        <p:tav tm="0">
                                          <p:val>
                                            <p:strVal val="#ppt_x"/>
                                          </p:val>
                                        </p:tav>
                                        <p:tav tm="100000">
                                          <p:val>
                                            <p:strVal val="#ppt_x"/>
                                          </p:val>
                                        </p:tav>
                                      </p:tavLst>
                                    </p:anim>
                                    <p:anim calcmode="lin" valueType="num">
                                      <p:cBhvr>
                                        <p:cTn id="31"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fade">
                                      <p:cBhvr>
                                        <p:cTn id="36" dur="500"/>
                                        <p:tgtEl>
                                          <p:spTgt spid="18"/>
                                        </p:tgtEl>
                                      </p:cBhvr>
                                    </p:animEffect>
                                  </p:childTnLst>
                                </p:cTn>
                              </p:par>
                            </p:childTnLst>
                          </p:cTn>
                        </p:par>
                      </p:childTnLst>
                    </p:cTn>
                  </p:par>
                  <p:par>
                    <p:cTn id="37" fill="hold">
                      <p:stCondLst>
                        <p:cond delay="indefinite"/>
                      </p:stCondLst>
                      <p:childTnLst>
                        <p:par>
                          <p:cTn id="38" fill="hold">
                            <p:stCondLst>
                              <p:cond delay="0"/>
                            </p:stCondLst>
                            <p:childTnLst>
                              <p:par>
                                <p:cTn id="39" presetID="16" presetClass="entr" presetSubtype="21" fill="hold" grpId="0" nodeType="click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barn(inVertical)">
                                      <p:cBhvr>
                                        <p:cTn id="41" dur="500"/>
                                        <p:tgtEl>
                                          <p:spTgt spid="17"/>
                                        </p:tgtEl>
                                      </p:cBhvr>
                                    </p:animEffect>
                                  </p:childTnLst>
                                </p:cTn>
                              </p:par>
                            </p:childTnLst>
                          </p:cTn>
                        </p:par>
                      </p:childTnLst>
                    </p:cTn>
                  </p:par>
                  <p:par>
                    <p:cTn id="42" fill="hold">
                      <p:stCondLst>
                        <p:cond delay="indefinite"/>
                      </p:stCondLst>
                      <p:childTnLst>
                        <p:par>
                          <p:cTn id="43" fill="hold">
                            <p:stCondLst>
                              <p:cond delay="0"/>
                            </p:stCondLst>
                            <p:childTnLst>
                              <p:par>
                                <p:cTn id="44" presetID="42" presetClass="entr" presetSubtype="0" fill="hold" grpId="0" nodeType="click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fade">
                                      <p:cBhvr>
                                        <p:cTn id="46" dur="1000"/>
                                        <p:tgtEl>
                                          <p:spTgt spid="22"/>
                                        </p:tgtEl>
                                      </p:cBhvr>
                                    </p:animEffect>
                                    <p:anim calcmode="lin" valueType="num">
                                      <p:cBhvr>
                                        <p:cTn id="47" dur="1000" fill="hold"/>
                                        <p:tgtEl>
                                          <p:spTgt spid="22"/>
                                        </p:tgtEl>
                                        <p:attrNameLst>
                                          <p:attrName>ppt_x</p:attrName>
                                        </p:attrNameLst>
                                      </p:cBhvr>
                                      <p:tavLst>
                                        <p:tav tm="0">
                                          <p:val>
                                            <p:strVal val="#ppt_x"/>
                                          </p:val>
                                        </p:tav>
                                        <p:tav tm="100000">
                                          <p:val>
                                            <p:strVal val="#ppt_x"/>
                                          </p:val>
                                        </p:tav>
                                      </p:tavLst>
                                    </p:anim>
                                    <p:anim calcmode="lin" valueType="num">
                                      <p:cBhvr>
                                        <p:cTn id="48"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21"/>
                                        </p:tgtEl>
                                        <p:attrNameLst>
                                          <p:attrName>style.visibility</p:attrName>
                                        </p:attrNameLst>
                                      </p:cBhvr>
                                      <p:to>
                                        <p:strVal val="visible"/>
                                      </p:to>
                                    </p:set>
                                    <p:animEffect transition="in" filter="fade">
                                      <p:cBhvr>
                                        <p:cTn id="53" dur="500"/>
                                        <p:tgtEl>
                                          <p:spTgt spid="21"/>
                                        </p:tgtEl>
                                      </p:cBhvr>
                                    </p:animEffect>
                                  </p:childTnLst>
                                </p:cTn>
                              </p:par>
                            </p:childTnLst>
                          </p:cTn>
                        </p:par>
                      </p:childTnLst>
                    </p:cTn>
                  </p:par>
                  <p:par>
                    <p:cTn id="54" fill="hold">
                      <p:stCondLst>
                        <p:cond delay="indefinite"/>
                      </p:stCondLst>
                      <p:childTnLst>
                        <p:par>
                          <p:cTn id="55" fill="hold">
                            <p:stCondLst>
                              <p:cond delay="0"/>
                            </p:stCondLst>
                            <p:childTnLst>
                              <p:par>
                                <p:cTn id="56" presetID="16" presetClass="entr" presetSubtype="21" fill="hold" grpId="0" nodeType="clickEffect">
                                  <p:stCondLst>
                                    <p:cond delay="0"/>
                                  </p:stCondLst>
                                  <p:childTnLst>
                                    <p:set>
                                      <p:cBhvr>
                                        <p:cTn id="57" dur="1" fill="hold">
                                          <p:stCondLst>
                                            <p:cond delay="0"/>
                                          </p:stCondLst>
                                        </p:cTn>
                                        <p:tgtEl>
                                          <p:spTgt spid="20"/>
                                        </p:tgtEl>
                                        <p:attrNameLst>
                                          <p:attrName>style.visibility</p:attrName>
                                        </p:attrNameLst>
                                      </p:cBhvr>
                                      <p:to>
                                        <p:strVal val="visible"/>
                                      </p:to>
                                    </p:set>
                                    <p:animEffect transition="in" filter="barn(inVertical)">
                                      <p:cBhvr>
                                        <p:cTn id="58"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2" grpId="0" animBg="1"/>
      <p:bldP spid="13" grpId="0" animBg="1"/>
      <p:bldP spid="17" grpId="0"/>
      <p:bldP spid="18" grpId="0" animBg="1"/>
      <p:bldP spid="19" grpId="0" animBg="1"/>
      <p:bldP spid="20" grpId="0"/>
      <p:bldP spid="21" grpId="0" animBg="1"/>
      <p:bldP spid="2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BEBA8EAE-BF5A-486C-A8C5-ECC9F3942E4B}">
                <a14:imgProps xmlns:a14="http://schemas.microsoft.com/office/drawing/2010/main">
                  <a14:imgLayer r:embed="rId3">
                    <a14:imgEffect>
                      <a14:backgroundRemoval t="3970" b="97270" l="10000" r="90000">
                        <a14:foregroundMark x1="39836" y1="33002" x2="39344" y2="31762"/>
                      </a14:backgroundRemoval>
                    </a14:imgEffect>
                  </a14:imgLayer>
                </a14:imgProps>
              </a:ext>
              <a:ext uri="{28A0092B-C50C-407E-A947-70E740481C1C}">
                <a14:useLocalDpi xmlns:a14="http://schemas.microsoft.com/office/drawing/2010/main" val="0"/>
              </a:ext>
            </a:extLst>
          </a:blip>
          <a:stretch>
            <a:fillRect/>
          </a:stretch>
        </p:blipFill>
        <p:spPr>
          <a:xfrm>
            <a:off x="10740390" y="160421"/>
            <a:ext cx="1451610" cy="959485"/>
          </a:xfrm>
          <a:prstGeom prst="rect">
            <a:avLst/>
          </a:prstGeom>
        </p:spPr>
      </p:pic>
      <p:sp>
        <p:nvSpPr>
          <p:cNvPr id="3" name="文本框 32"/>
          <p:cNvSpPr txBox="1"/>
          <p:nvPr/>
        </p:nvSpPr>
        <p:spPr>
          <a:xfrm>
            <a:off x="5662863" y="379178"/>
            <a:ext cx="5259070" cy="523220"/>
          </a:xfrm>
          <a:prstGeom prst="rect">
            <a:avLst/>
          </a:prstGeom>
          <a:noFill/>
        </p:spPr>
        <p:txBody>
          <a:bodyPr wrap="square" rtlCol="0">
            <a:spAutoFit/>
          </a:bodyPr>
          <a:lstStyle/>
          <a:p>
            <a:pPr algn="r" defTabSz="914377">
              <a:defRPr/>
            </a:pPr>
            <a:r>
              <a:rPr lang="zh-CN" altLang="en-US" sz="2800" b="1" kern="0" dirty="0">
                <a:solidFill>
                  <a:srgbClr val="C7020C"/>
                </a:solidFill>
                <a:latin typeface="微软雅黑" pitchFamily="34" charset="-122"/>
                <a:ea typeface="微软雅黑" pitchFamily="34" charset="-122"/>
              </a:rPr>
              <a:t>今后工作的建议</a:t>
            </a:r>
          </a:p>
        </p:txBody>
      </p:sp>
      <p:sp>
        <p:nvSpPr>
          <p:cNvPr id="4" name="TextBox 43">
            <a:extLst>
              <a:ext uri="{FF2B5EF4-FFF2-40B4-BE49-F238E27FC236}">
                <a16:creationId xmlns:a16="http://schemas.microsoft.com/office/drawing/2014/main" id="{9D666877-A835-4E97-BD12-A3AC9A61CAD7}"/>
              </a:ext>
            </a:extLst>
          </p:cNvPr>
          <p:cNvSpPr txBox="1"/>
          <p:nvPr/>
        </p:nvSpPr>
        <p:spPr>
          <a:xfrm>
            <a:off x="956685" y="1726904"/>
            <a:ext cx="10438536" cy="954364"/>
          </a:xfrm>
          <a:prstGeom prst="rect">
            <a:avLst/>
          </a:prstGeom>
          <a:noFill/>
        </p:spPr>
        <p:txBody>
          <a:bodyPr wrap="square" rtlCol="0">
            <a:spAutoFit/>
          </a:bodyPr>
          <a:lstStyle/>
          <a:p>
            <a:pPr lvl="0" defTabSz="1219170">
              <a:lnSpc>
                <a:spcPct val="150000"/>
              </a:lnSpc>
            </a:pPr>
            <a:r>
              <a:rPr lang="zh-CN" altLang="en-US" sz="1867" b="1" dirty="0">
                <a:solidFill>
                  <a:srgbClr val="C7020C"/>
                </a:solidFill>
                <a:latin typeface="微软雅黑" pitchFamily="34" charset="-122"/>
                <a:ea typeface="微软雅黑"/>
                <a:sym typeface="Gill Sans" charset="0"/>
              </a:rPr>
              <a:t>围绕统筹推进“五位一体”总体布局、协调推进“四个全面”战略布局，认真履行政治协商、民主监督、参政议政职能</a:t>
            </a:r>
            <a:r>
              <a:rPr lang="zh-CN" altLang="en-US" sz="1867" dirty="0">
                <a:solidFill>
                  <a:srgbClr val="C7020C"/>
                </a:solidFill>
                <a:latin typeface="微软雅黑" pitchFamily="34" charset="-122"/>
                <a:ea typeface="微软雅黑"/>
                <a:sym typeface="Gill Sans" charset="0"/>
              </a:rPr>
              <a:t>，为全面建成小康社会、全面建设社会主义现代化国家作出新的贡献。</a:t>
            </a:r>
          </a:p>
        </p:txBody>
      </p:sp>
      <p:sp>
        <p:nvSpPr>
          <p:cNvPr id="5" name="矩形 4">
            <a:extLst>
              <a:ext uri="{FF2B5EF4-FFF2-40B4-BE49-F238E27FC236}">
                <a16:creationId xmlns:a16="http://schemas.microsoft.com/office/drawing/2014/main" id="{BBEA9C6F-ADBA-4D44-B3DA-47B509EA8137}"/>
              </a:ext>
            </a:extLst>
          </p:cNvPr>
          <p:cNvSpPr/>
          <p:nvPr/>
        </p:nvSpPr>
        <p:spPr>
          <a:xfrm>
            <a:off x="3029160" y="3045008"/>
            <a:ext cx="6920230" cy="646331"/>
          </a:xfrm>
          <a:prstGeom prst="rect">
            <a:avLst/>
          </a:prstGeom>
        </p:spPr>
        <p:txBody>
          <a:bodyPr wrap="square">
            <a:spAutoFit/>
          </a:bodyPr>
          <a:lstStyle/>
          <a:p>
            <a:pPr marL="380990" indent="-380990" defTabSz="914377">
              <a:lnSpc>
                <a:spcPct val="150000"/>
              </a:lnSpc>
              <a:buFont typeface="Wingdings" panose="05000000000000000000" pitchFamily="2" charset="2"/>
              <a:buChar char="Ø"/>
            </a:pPr>
            <a:r>
              <a:rPr lang="zh-CN" altLang="en-US" sz="2400" b="1" dirty="0">
                <a:solidFill>
                  <a:srgbClr val="C7020C"/>
                </a:solidFill>
                <a:latin typeface="微软雅黑" panose="020B0503020204020204" pitchFamily="34" charset="-122"/>
                <a:ea typeface="微软雅黑" panose="020B0503020204020204" pitchFamily="34" charset="-122"/>
              </a:rPr>
              <a:t>稳中求进工作总基调</a:t>
            </a:r>
          </a:p>
        </p:txBody>
      </p:sp>
      <p:sp>
        <p:nvSpPr>
          <p:cNvPr id="6" name="圆角矩形 12">
            <a:extLst>
              <a:ext uri="{FF2B5EF4-FFF2-40B4-BE49-F238E27FC236}">
                <a16:creationId xmlns:a16="http://schemas.microsoft.com/office/drawing/2014/main" id="{FA403C86-5EF4-47D7-BE0D-D2788EDBEC7E}"/>
              </a:ext>
            </a:extLst>
          </p:cNvPr>
          <p:cNvSpPr/>
          <p:nvPr/>
        </p:nvSpPr>
        <p:spPr>
          <a:xfrm>
            <a:off x="2843740" y="3047362"/>
            <a:ext cx="7258050" cy="711547"/>
          </a:xfrm>
          <a:prstGeom prst="roundRect">
            <a:avLst>
              <a:gd name="adj" fmla="val 7465"/>
            </a:avLst>
          </a:prstGeom>
          <a:noFill/>
          <a:ln w="12700" cap="flat" cmpd="sng" algn="ctr">
            <a:solidFill>
              <a:srgbClr val="C00000"/>
            </a:solidFill>
            <a:prstDash val="dash"/>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600" b="0" i="0" u="none" strike="noStrike" kern="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7" name="TextBox 9">
            <a:hlinkClick r:id="" action="ppaction://hlinkshowjump?jump=nextslide"/>
            <a:extLst>
              <a:ext uri="{FF2B5EF4-FFF2-40B4-BE49-F238E27FC236}">
                <a16:creationId xmlns:a16="http://schemas.microsoft.com/office/drawing/2014/main" id="{3E56F4BD-E517-4E72-AC13-327D07A0C59B}"/>
              </a:ext>
            </a:extLst>
          </p:cNvPr>
          <p:cNvSpPr txBox="1"/>
          <p:nvPr/>
        </p:nvSpPr>
        <p:spPr>
          <a:xfrm>
            <a:off x="1110191" y="3010630"/>
            <a:ext cx="1366519" cy="715089"/>
          </a:xfrm>
          <a:prstGeom prst="roundRect">
            <a:avLst/>
          </a:prstGeom>
          <a:solidFill>
            <a:srgbClr val="C00000"/>
          </a:solidFill>
        </p:spPr>
        <p:txBody>
          <a:bodyPr wrap="squar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itchFamily="34" charset="-122"/>
                <a:ea typeface="微软雅黑" pitchFamily="34" charset="-122"/>
              </a:defRPr>
            </a:lvl1pPr>
            <a:lvl2pPr fontAlgn="base">
              <a:spcBef>
                <a:spcPct val="0"/>
              </a:spcBef>
              <a:spcAft>
                <a:spcPct val="0"/>
              </a:spcAft>
              <a:defRPr>
                <a:latin typeface="Arial" charset="0"/>
                <a:ea typeface="宋体" charset="-122"/>
              </a:defRPr>
            </a:lvl2pPr>
            <a:lvl3pPr fontAlgn="base">
              <a:spcBef>
                <a:spcPct val="0"/>
              </a:spcBef>
              <a:spcAft>
                <a:spcPct val="0"/>
              </a:spcAft>
              <a:defRPr>
                <a:latin typeface="Arial" charset="0"/>
                <a:ea typeface="宋体" charset="-122"/>
              </a:defRPr>
            </a:lvl3pPr>
            <a:lvl4pPr fontAlgn="base">
              <a:spcBef>
                <a:spcPct val="0"/>
              </a:spcBef>
              <a:spcAft>
                <a:spcPct val="0"/>
              </a:spcAft>
              <a:defRPr>
                <a:latin typeface="Arial" charset="0"/>
                <a:ea typeface="宋体" charset="-122"/>
              </a:defRPr>
            </a:lvl4pPr>
            <a:lvl5pPr fontAlgn="base">
              <a:spcBef>
                <a:spcPct val="0"/>
              </a:spcBef>
              <a:spcAft>
                <a:spcPct val="0"/>
              </a:spcAft>
              <a:defRPr>
                <a:latin typeface="Arial" charset="0"/>
                <a:ea typeface="宋体" charset="-122"/>
              </a:defRPr>
            </a:lvl5pPr>
            <a:lvl6pPr>
              <a:defRPr>
                <a:latin typeface="Arial" charset="0"/>
                <a:ea typeface="宋体" charset="-122"/>
              </a:defRPr>
            </a:lvl6pPr>
            <a:lvl7pPr>
              <a:defRPr>
                <a:latin typeface="Arial" charset="0"/>
                <a:ea typeface="宋体" charset="-122"/>
              </a:defRPr>
            </a:lvl7pPr>
            <a:lvl8pPr>
              <a:defRPr>
                <a:latin typeface="Arial" charset="0"/>
                <a:ea typeface="宋体" charset="-122"/>
              </a:defRPr>
            </a:lvl8pPr>
            <a:lvl9pPr>
              <a:defRPr>
                <a:latin typeface="Arial" charset="0"/>
                <a:ea typeface="宋体" charset="-122"/>
              </a:defRPr>
            </a:lvl9pPr>
          </a:lstStyle>
          <a:p>
            <a:pPr algn="ctr"/>
            <a:r>
              <a:rPr lang="zh-CN" altLang="en-US" sz="3600" dirty="0">
                <a:solidFill>
                  <a:prstClr val="white"/>
                </a:solidFill>
                <a:sym typeface="微软雅黑" pitchFamily="34" charset="-122"/>
              </a:rPr>
              <a:t>要把</a:t>
            </a:r>
            <a:endParaRPr lang="en-US" altLang="zh-CN" sz="3600" dirty="0">
              <a:solidFill>
                <a:prstClr val="white"/>
              </a:solidFill>
              <a:sym typeface="微软雅黑" pitchFamily="34" charset="-122"/>
            </a:endParaRPr>
          </a:p>
        </p:txBody>
      </p:sp>
      <p:sp>
        <p:nvSpPr>
          <p:cNvPr id="8" name="矩形 7">
            <a:extLst>
              <a:ext uri="{FF2B5EF4-FFF2-40B4-BE49-F238E27FC236}">
                <a16:creationId xmlns:a16="http://schemas.microsoft.com/office/drawing/2014/main" id="{BBEA9C6F-ADBA-4D44-B3DA-47B509EA8137}"/>
              </a:ext>
            </a:extLst>
          </p:cNvPr>
          <p:cNvSpPr/>
          <p:nvPr/>
        </p:nvSpPr>
        <p:spPr>
          <a:xfrm>
            <a:off x="3029160" y="4052725"/>
            <a:ext cx="6920230" cy="646331"/>
          </a:xfrm>
          <a:prstGeom prst="rect">
            <a:avLst/>
          </a:prstGeom>
        </p:spPr>
        <p:txBody>
          <a:bodyPr wrap="square">
            <a:spAutoFit/>
          </a:bodyPr>
          <a:lstStyle/>
          <a:p>
            <a:pPr marL="380990" indent="-380990" defTabSz="914377">
              <a:lnSpc>
                <a:spcPct val="150000"/>
              </a:lnSpc>
              <a:buFont typeface="Wingdings" panose="05000000000000000000" pitchFamily="2" charset="2"/>
              <a:buChar char="Ø"/>
            </a:pPr>
            <a:r>
              <a:rPr lang="zh-CN" altLang="en-US" sz="2400" b="1" dirty="0">
                <a:solidFill>
                  <a:srgbClr val="C7020C"/>
                </a:solidFill>
                <a:latin typeface="微软雅黑" panose="020B0503020204020204" pitchFamily="34" charset="-122"/>
                <a:ea typeface="微软雅黑" panose="020B0503020204020204" pitchFamily="34" charset="-122"/>
              </a:rPr>
              <a:t>新发展理念</a:t>
            </a:r>
          </a:p>
        </p:txBody>
      </p:sp>
      <p:sp>
        <p:nvSpPr>
          <p:cNvPr id="9" name="圆角矩形 12">
            <a:extLst>
              <a:ext uri="{FF2B5EF4-FFF2-40B4-BE49-F238E27FC236}">
                <a16:creationId xmlns:a16="http://schemas.microsoft.com/office/drawing/2014/main" id="{FA403C86-5EF4-47D7-BE0D-D2788EDBEC7E}"/>
              </a:ext>
            </a:extLst>
          </p:cNvPr>
          <p:cNvSpPr/>
          <p:nvPr/>
        </p:nvSpPr>
        <p:spPr>
          <a:xfrm>
            <a:off x="2843740" y="4055079"/>
            <a:ext cx="7258050" cy="711547"/>
          </a:xfrm>
          <a:prstGeom prst="roundRect">
            <a:avLst>
              <a:gd name="adj" fmla="val 7465"/>
            </a:avLst>
          </a:prstGeom>
          <a:noFill/>
          <a:ln w="12700" cap="flat" cmpd="sng" algn="ctr">
            <a:solidFill>
              <a:srgbClr val="C00000"/>
            </a:solidFill>
            <a:prstDash val="dash"/>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600" b="0" i="0" u="none" strike="noStrike" kern="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10" name="TextBox 9">
            <a:hlinkClick r:id="" action="ppaction://hlinkshowjump?jump=nextslide"/>
            <a:extLst>
              <a:ext uri="{FF2B5EF4-FFF2-40B4-BE49-F238E27FC236}">
                <a16:creationId xmlns:a16="http://schemas.microsoft.com/office/drawing/2014/main" id="{3E56F4BD-E517-4E72-AC13-327D07A0C59B}"/>
              </a:ext>
            </a:extLst>
          </p:cNvPr>
          <p:cNvSpPr txBox="1"/>
          <p:nvPr/>
        </p:nvSpPr>
        <p:spPr>
          <a:xfrm>
            <a:off x="1110191" y="4018347"/>
            <a:ext cx="1366519" cy="715089"/>
          </a:xfrm>
          <a:prstGeom prst="roundRect">
            <a:avLst/>
          </a:prstGeom>
          <a:solidFill>
            <a:srgbClr val="C00000"/>
          </a:solidFill>
        </p:spPr>
        <p:txBody>
          <a:bodyPr wrap="squar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itchFamily="34" charset="-122"/>
                <a:ea typeface="微软雅黑" pitchFamily="34" charset="-122"/>
              </a:defRPr>
            </a:lvl1pPr>
            <a:lvl2pPr fontAlgn="base">
              <a:spcBef>
                <a:spcPct val="0"/>
              </a:spcBef>
              <a:spcAft>
                <a:spcPct val="0"/>
              </a:spcAft>
              <a:defRPr>
                <a:latin typeface="Arial" charset="0"/>
                <a:ea typeface="宋体" charset="-122"/>
              </a:defRPr>
            </a:lvl2pPr>
            <a:lvl3pPr fontAlgn="base">
              <a:spcBef>
                <a:spcPct val="0"/>
              </a:spcBef>
              <a:spcAft>
                <a:spcPct val="0"/>
              </a:spcAft>
              <a:defRPr>
                <a:latin typeface="Arial" charset="0"/>
                <a:ea typeface="宋体" charset="-122"/>
              </a:defRPr>
            </a:lvl3pPr>
            <a:lvl4pPr fontAlgn="base">
              <a:spcBef>
                <a:spcPct val="0"/>
              </a:spcBef>
              <a:spcAft>
                <a:spcPct val="0"/>
              </a:spcAft>
              <a:defRPr>
                <a:latin typeface="Arial" charset="0"/>
                <a:ea typeface="宋体" charset="-122"/>
              </a:defRPr>
            </a:lvl4pPr>
            <a:lvl5pPr fontAlgn="base">
              <a:spcBef>
                <a:spcPct val="0"/>
              </a:spcBef>
              <a:spcAft>
                <a:spcPct val="0"/>
              </a:spcAft>
              <a:defRPr>
                <a:latin typeface="Arial" charset="0"/>
                <a:ea typeface="宋体" charset="-122"/>
              </a:defRPr>
            </a:lvl5pPr>
            <a:lvl6pPr>
              <a:defRPr>
                <a:latin typeface="Arial" charset="0"/>
                <a:ea typeface="宋体" charset="-122"/>
              </a:defRPr>
            </a:lvl6pPr>
            <a:lvl7pPr>
              <a:defRPr>
                <a:latin typeface="Arial" charset="0"/>
                <a:ea typeface="宋体" charset="-122"/>
              </a:defRPr>
            </a:lvl7pPr>
            <a:lvl8pPr>
              <a:defRPr>
                <a:latin typeface="Arial" charset="0"/>
                <a:ea typeface="宋体" charset="-122"/>
              </a:defRPr>
            </a:lvl8pPr>
            <a:lvl9pPr>
              <a:defRPr>
                <a:latin typeface="Arial" charset="0"/>
                <a:ea typeface="宋体" charset="-122"/>
              </a:defRPr>
            </a:lvl9pPr>
          </a:lstStyle>
          <a:p>
            <a:pPr algn="ctr"/>
            <a:r>
              <a:rPr lang="zh-CN" altLang="en-US" sz="3600" dirty="0">
                <a:solidFill>
                  <a:prstClr val="white"/>
                </a:solidFill>
                <a:sym typeface="微软雅黑" pitchFamily="34" charset="-122"/>
              </a:rPr>
              <a:t>要把</a:t>
            </a:r>
            <a:endParaRPr lang="en-US" altLang="zh-CN" sz="3600" dirty="0">
              <a:solidFill>
                <a:prstClr val="white"/>
              </a:solidFill>
              <a:sym typeface="微软雅黑" pitchFamily="34" charset="-122"/>
            </a:endParaRPr>
          </a:p>
        </p:txBody>
      </p:sp>
      <p:sp>
        <p:nvSpPr>
          <p:cNvPr id="11" name="矩形 10">
            <a:extLst>
              <a:ext uri="{FF2B5EF4-FFF2-40B4-BE49-F238E27FC236}">
                <a16:creationId xmlns:a16="http://schemas.microsoft.com/office/drawing/2014/main" id="{BBEA9C6F-ADBA-4D44-B3DA-47B509EA8137}"/>
              </a:ext>
            </a:extLst>
          </p:cNvPr>
          <p:cNvSpPr/>
          <p:nvPr/>
        </p:nvSpPr>
        <p:spPr>
          <a:xfrm>
            <a:off x="3029160" y="5125217"/>
            <a:ext cx="6920230" cy="646331"/>
          </a:xfrm>
          <a:prstGeom prst="rect">
            <a:avLst/>
          </a:prstGeom>
        </p:spPr>
        <p:txBody>
          <a:bodyPr wrap="square">
            <a:spAutoFit/>
          </a:bodyPr>
          <a:lstStyle/>
          <a:p>
            <a:pPr marL="380990" indent="-380990" defTabSz="914377">
              <a:lnSpc>
                <a:spcPct val="150000"/>
              </a:lnSpc>
              <a:buFont typeface="Wingdings" panose="05000000000000000000" pitchFamily="2" charset="2"/>
              <a:buChar char="Ø"/>
            </a:pPr>
            <a:r>
              <a:rPr lang="zh-CN" altLang="en-US" sz="2400" b="1" dirty="0">
                <a:solidFill>
                  <a:srgbClr val="C7020C"/>
                </a:solidFill>
                <a:latin typeface="微软雅黑" panose="020B0503020204020204" pitchFamily="34" charset="-122"/>
                <a:ea typeface="微软雅黑" panose="020B0503020204020204" pitchFamily="34" charset="-122"/>
              </a:rPr>
              <a:t>以人民为中心的发展思想</a:t>
            </a:r>
          </a:p>
        </p:txBody>
      </p:sp>
      <p:sp>
        <p:nvSpPr>
          <p:cNvPr id="12" name="圆角矩形 12">
            <a:extLst>
              <a:ext uri="{FF2B5EF4-FFF2-40B4-BE49-F238E27FC236}">
                <a16:creationId xmlns:a16="http://schemas.microsoft.com/office/drawing/2014/main" id="{FA403C86-5EF4-47D7-BE0D-D2788EDBEC7E}"/>
              </a:ext>
            </a:extLst>
          </p:cNvPr>
          <p:cNvSpPr/>
          <p:nvPr/>
        </p:nvSpPr>
        <p:spPr>
          <a:xfrm>
            <a:off x="2843740" y="5026064"/>
            <a:ext cx="7258050" cy="711547"/>
          </a:xfrm>
          <a:prstGeom prst="roundRect">
            <a:avLst>
              <a:gd name="adj" fmla="val 7465"/>
            </a:avLst>
          </a:prstGeom>
          <a:noFill/>
          <a:ln w="12700" cap="flat" cmpd="sng" algn="ctr">
            <a:solidFill>
              <a:srgbClr val="C00000"/>
            </a:solidFill>
            <a:prstDash val="dash"/>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600" b="0" i="0" u="none" strike="noStrike" kern="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13" name="TextBox 9">
            <a:hlinkClick r:id="" action="ppaction://hlinkshowjump?jump=nextslide"/>
            <a:extLst>
              <a:ext uri="{FF2B5EF4-FFF2-40B4-BE49-F238E27FC236}">
                <a16:creationId xmlns:a16="http://schemas.microsoft.com/office/drawing/2014/main" id="{3E56F4BD-E517-4E72-AC13-327D07A0C59B}"/>
              </a:ext>
            </a:extLst>
          </p:cNvPr>
          <p:cNvSpPr txBox="1"/>
          <p:nvPr/>
        </p:nvSpPr>
        <p:spPr>
          <a:xfrm>
            <a:off x="1110191" y="4989332"/>
            <a:ext cx="1366519" cy="715089"/>
          </a:xfrm>
          <a:prstGeom prst="roundRect">
            <a:avLst/>
          </a:prstGeom>
          <a:solidFill>
            <a:srgbClr val="C00000"/>
          </a:solidFill>
        </p:spPr>
        <p:txBody>
          <a:bodyPr wrap="squar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itchFamily="34" charset="-122"/>
                <a:ea typeface="微软雅黑" pitchFamily="34" charset="-122"/>
              </a:defRPr>
            </a:lvl1pPr>
            <a:lvl2pPr fontAlgn="base">
              <a:spcBef>
                <a:spcPct val="0"/>
              </a:spcBef>
              <a:spcAft>
                <a:spcPct val="0"/>
              </a:spcAft>
              <a:defRPr>
                <a:latin typeface="Arial" charset="0"/>
                <a:ea typeface="宋体" charset="-122"/>
              </a:defRPr>
            </a:lvl2pPr>
            <a:lvl3pPr fontAlgn="base">
              <a:spcBef>
                <a:spcPct val="0"/>
              </a:spcBef>
              <a:spcAft>
                <a:spcPct val="0"/>
              </a:spcAft>
              <a:defRPr>
                <a:latin typeface="Arial" charset="0"/>
                <a:ea typeface="宋体" charset="-122"/>
              </a:defRPr>
            </a:lvl3pPr>
            <a:lvl4pPr fontAlgn="base">
              <a:spcBef>
                <a:spcPct val="0"/>
              </a:spcBef>
              <a:spcAft>
                <a:spcPct val="0"/>
              </a:spcAft>
              <a:defRPr>
                <a:latin typeface="Arial" charset="0"/>
                <a:ea typeface="宋体" charset="-122"/>
              </a:defRPr>
            </a:lvl4pPr>
            <a:lvl5pPr fontAlgn="base">
              <a:spcBef>
                <a:spcPct val="0"/>
              </a:spcBef>
              <a:spcAft>
                <a:spcPct val="0"/>
              </a:spcAft>
              <a:defRPr>
                <a:latin typeface="Arial" charset="0"/>
                <a:ea typeface="宋体" charset="-122"/>
              </a:defRPr>
            </a:lvl5pPr>
            <a:lvl6pPr>
              <a:defRPr>
                <a:latin typeface="Arial" charset="0"/>
                <a:ea typeface="宋体" charset="-122"/>
              </a:defRPr>
            </a:lvl6pPr>
            <a:lvl7pPr>
              <a:defRPr>
                <a:latin typeface="Arial" charset="0"/>
                <a:ea typeface="宋体" charset="-122"/>
              </a:defRPr>
            </a:lvl7pPr>
            <a:lvl8pPr>
              <a:defRPr>
                <a:latin typeface="Arial" charset="0"/>
                <a:ea typeface="宋体" charset="-122"/>
              </a:defRPr>
            </a:lvl8pPr>
            <a:lvl9pPr>
              <a:defRPr>
                <a:latin typeface="Arial" charset="0"/>
                <a:ea typeface="宋体" charset="-122"/>
              </a:defRPr>
            </a:lvl9pPr>
          </a:lstStyle>
          <a:p>
            <a:pPr algn="ctr"/>
            <a:r>
              <a:rPr lang="zh-CN" altLang="en-US" sz="3600" dirty="0">
                <a:solidFill>
                  <a:prstClr val="white"/>
                </a:solidFill>
                <a:sym typeface="微软雅黑" pitchFamily="34" charset="-122"/>
              </a:rPr>
              <a:t>要把</a:t>
            </a:r>
            <a:endParaRPr lang="en-US" altLang="zh-CN" sz="3600" dirty="0">
              <a:solidFill>
                <a:prstClr val="white"/>
              </a:solidFill>
              <a:sym typeface="微软雅黑" pitchFamily="34" charset="-122"/>
            </a:endParaRPr>
          </a:p>
        </p:txBody>
      </p:sp>
      <p:grpSp>
        <p:nvGrpSpPr>
          <p:cNvPr id="18" name="组 17"/>
          <p:cNvGrpSpPr/>
          <p:nvPr/>
        </p:nvGrpSpPr>
        <p:grpSpPr>
          <a:xfrm>
            <a:off x="-192422" y="235133"/>
            <a:ext cx="4186263" cy="667265"/>
            <a:chOff x="593641" y="4046189"/>
            <a:chExt cx="4186263" cy="667265"/>
          </a:xfrm>
        </p:grpSpPr>
        <p:sp>
          <p:nvSpPr>
            <p:cNvPr id="19" name="TextBox 20">
              <a:extLst>
                <a:ext uri="{FF2B5EF4-FFF2-40B4-BE49-F238E27FC236}">
                  <a16:creationId xmlns:a16="http://schemas.microsoft.com/office/drawing/2014/main" id="{F5C0829D-0943-475C-BD27-A03D488DA8C6}"/>
                </a:ext>
              </a:extLst>
            </p:cNvPr>
            <p:cNvSpPr txBox="1"/>
            <p:nvPr/>
          </p:nvSpPr>
          <p:spPr>
            <a:xfrm>
              <a:off x="593641" y="4046189"/>
              <a:ext cx="4186263" cy="461665"/>
            </a:xfrm>
            <a:prstGeom prst="rect">
              <a:avLst/>
            </a:prstGeom>
            <a:noFill/>
            <a:effectLst/>
          </p:spPr>
          <p:txBody>
            <a:bodyPr wrap="square" rtlCol="0">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F3D016"/>
                  </a:solidFill>
                  <a:effectLst/>
                  <a:uLnTx/>
                  <a:uFillTx/>
                  <a:latin typeface="微软雅黑" panose="020B0503020204020204" pitchFamily="34" charset="-122"/>
                  <a:ea typeface="微软雅黑" panose="020B0503020204020204" pitchFamily="34" charset="-122"/>
                  <a:cs typeface="+mn-cs"/>
                </a:rPr>
                <a:t>中国共产党</a:t>
              </a:r>
              <a:endParaRPr kumimoji="0" lang="en-US" altLang="zh-CN" sz="2400" b="1" i="0" u="none" strike="noStrike" kern="1200" cap="none" spc="0" normalizeH="0" baseline="0" noProof="0" dirty="0">
                <a:ln>
                  <a:noFill/>
                </a:ln>
                <a:solidFill>
                  <a:srgbClr val="F3D016"/>
                </a:solidFill>
                <a:effectLst/>
                <a:uLnTx/>
                <a:uFillTx/>
                <a:latin typeface="微软雅黑" panose="020B0503020204020204" pitchFamily="34" charset="-122"/>
                <a:ea typeface="微软雅黑" panose="020B0503020204020204" pitchFamily="34" charset="-122"/>
                <a:cs typeface="+mn-cs"/>
              </a:endParaRPr>
            </a:p>
          </p:txBody>
        </p:sp>
        <p:sp>
          <p:nvSpPr>
            <p:cNvPr id="20" name="TextBox 19">
              <a:extLst>
                <a:ext uri="{FF2B5EF4-FFF2-40B4-BE49-F238E27FC236}">
                  <a16:creationId xmlns:a16="http://schemas.microsoft.com/office/drawing/2014/main" id="{AD6F1C92-46EA-46C7-9886-F8ACE63514CF}"/>
                </a:ext>
              </a:extLst>
            </p:cNvPr>
            <p:cNvSpPr txBox="1"/>
            <p:nvPr/>
          </p:nvSpPr>
          <p:spPr>
            <a:xfrm>
              <a:off x="1742748" y="4467233"/>
              <a:ext cx="1887055" cy="246221"/>
            </a:xfrm>
            <a:prstGeom prst="rect">
              <a:avLst/>
            </a:prstGeom>
            <a:noFill/>
            <a:effectLst/>
          </p:spPr>
          <p:txBody>
            <a:bodyPr wrap="none" rtlCol="0">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altLang="zh-CN" sz="1000" b="1" i="0" u="none" strike="noStrike" kern="1200" cap="none" spc="0" normalizeH="0" baseline="0" noProof="0" dirty="0">
                  <a:ln>
                    <a:noFill/>
                  </a:ln>
                  <a:solidFill>
                    <a:srgbClr val="F3D016"/>
                  </a:solidFill>
                  <a:effectLst/>
                  <a:uLnTx/>
                  <a:uFillTx/>
                  <a:latin typeface="微软雅黑" panose="020B0503020204020204" pitchFamily="34" charset="-122"/>
                  <a:ea typeface="微软雅黑" panose="020B0503020204020204" pitchFamily="34" charset="-122"/>
                  <a:cs typeface="+mn-cs"/>
                </a:rPr>
                <a:t>Communist Party of China</a:t>
              </a:r>
              <a:endParaRPr kumimoji="0" lang="zh-CN" altLang="en-US" sz="1000" b="1" i="0" u="none" strike="noStrike" kern="1200" cap="none" spc="0" normalizeH="0" baseline="0" noProof="0" dirty="0">
                <a:ln>
                  <a:noFill/>
                </a:ln>
                <a:solidFill>
                  <a:srgbClr val="F3D016"/>
                </a:solidFill>
                <a:effectLst/>
                <a:uLnTx/>
                <a:uFillTx/>
                <a:latin typeface="微软雅黑" panose="020B0503020204020204" pitchFamily="34" charset="-122"/>
                <a:ea typeface="微软雅黑" panose="020B0503020204020204" pitchFamily="34" charset="-122"/>
                <a:cs typeface="+mn-cs"/>
              </a:endParaRPr>
            </a:p>
          </p:txBody>
        </p:sp>
      </p:grpSp>
    </p:spTree>
    <p:extLst>
      <p:ext uri="{BB962C8B-B14F-4D97-AF65-F5344CB8AC3E}">
        <p14:creationId xmlns:p14="http://schemas.microsoft.com/office/powerpoint/2010/main" val="350491792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1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barn(inVertical)">
                                      <p:cBhvr>
                                        <p:cTn id="24" dur="500"/>
                                        <p:tgtEl>
                                          <p:spTgt spid="5"/>
                                        </p:tgtEl>
                                      </p:cBhvr>
                                    </p:animEffect>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1000"/>
                                        <p:tgtEl>
                                          <p:spTgt spid="10"/>
                                        </p:tgtEl>
                                      </p:cBhvr>
                                    </p:animEffect>
                                    <p:anim calcmode="lin" valueType="num">
                                      <p:cBhvr>
                                        <p:cTn id="30" dur="1000" fill="hold"/>
                                        <p:tgtEl>
                                          <p:spTgt spid="10"/>
                                        </p:tgtEl>
                                        <p:attrNameLst>
                                          <p:attrName>ppt_x</p:attrName>
                                        </p:attrNameLst>
                                      </p:cBhvr>
                                      <p:tavLst>
                                        <p:tav tm="0">
                                          <p:val>
                                            <p:strVal val="#ppt_x"/>
                                          </p:val>
                                        </p:tav>
                                        <p:tav tm="100000">
                                          <p:val>
                                            <p:strVal val="#ppt_x"/>
                                          </p:val>
                                        </p:tav>
                                      </p:tavLst>
                                    </p:anim>
                                    <p:anim calcmode="lin" valueType="num">
                                      <p:cBhvr>
                                        <p:cTn id="3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500"/>
                                        <p:tgtEl>
                                          <p:spTgt spid="9"/>
                                        </p:tgtEl>
                                      </p:cBhvr>
                                    </p:animEffect>
                                  </p:childTnLst>
                                </p:cTn>
                              </p:par>
                            </p:childTnLst>
                          </p:cTn>
                        </p:par>
                      </p:childTnLst>
                    </p:cTn>
                  </p:par>
                  <p:par>
                    <p:cTn id="37" fill="hold">
                      <p:stCondLst>
                        <p:cond delay="indefinite"/>
                      </p:stCondLst>
                      <p:childTnLst>
                        <p:par>
                          <p:cTn id="38" fill="hold">
                            <p:stCondLst>
                              <p:cond delay="0"/>
                            </p:stCondLst>
                            <p:childTnLst>
                              <p:par>
                                <p:cTn id="39" presetID="16" presetClass="entr" presetSubtype="21" fill="hold" grpId="0" nodeType="click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barn(inVertical)">
                                      <p:cBhvr>
                                        <p:cTn id="41" dur="500"/>
                                        <p:tgtEl>
                                          <p:spTgt spid="8"/>
                                        </p:tgtEl>
                                      </p:cBhvr>
                                    </p:animEffect>
                                  </p:childTnLst>
                                </p:cTn>
                              </p:par>
                            </p:childTnLst>
                          </p:cTn>
                        </p:par>
                      </p:childTnLst>
                    </p:cTn>
                  </p:par>
                  <p:par>
                    <p:cTn id="42" fill="hold">
                      <p:stCondLst>
                        <p:cond delay="indefinite"/>
                      </p:stCondLst>
                      <p:childTnLst>
                        <p:par>
                          <p:cTn id="43" fill="hold">
                            <p:stCondLst>
                              <p:cond delay="0"/>
                            </p:stCondLst>
                            <p:childTnLst>
                              <p:par>
                                <p:cTn id="44" presetID="42" presetClass="entr" presetSubtype="0" fill="hold" grpId="0" nodeType="click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fade">
                                      <p:cBhvr>
                                        <p:cTn id="46" dur="1000"/>
                                        <p:tgtEl>
                                          <p:spTgt spid="13"/>
                                        </p:tgtEl>
                                      </p:cBhvr>
                                    </p:animEffect>
                                    <p:anim calcmode="lin" valueType="num">
                                      <p:cBhvr>
                                        <p:cTn id="47" dur="1000" fill="hold"/>
                                        <p:tgtEl>
                                          <p:spTgt spid="13"/>
                                        </p:tgtEl>
                                        <p:attrNameLst>
                                          <p:attrName>ppt_x</p:attrName>
                                        </p:attrNameLst>
                                      </p:cBhvr>
                                      <p:tavLst>
                                        <p:tav tm="0">
                                          <p:val>
                                            <p:strVal val="#ppt_x"/>
                                          </p:val>
                                        </p:tav>
                                        <p:tav tm="100000">
                                          <p:val>
                                            <p:strVal val="#ppt_x"/>
                                          </p:val>
                                        </p:tav>
                                      </p:tavLst>
                                    </p:anim>
                                    <p:anim calcmode="lin" valueType="num">
                                      <p:cBhvr>
                                        <p:cTn id="48"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fade">
                                      <p:cBhvr>
                                        <p:cTn id="53" dur="500"/>
                                        <p:tgtEl>
                                          <p:spTgt spid="12"/>
                                        </p:tgtEl>
                                      </p:cBhvr>
                                    </p:animEffect>
                                  </p:childTnLst>
                                </p:cTn>
                              </p:par>
                            </p:childTnLst>
                          </p:cTn>
                        </p:par>
                      </p:childTnLst>
                    </p:cTn>
                  </p:par>
                  <p:par>
                    <p:cTn id="54" fill="hold">
                      <p:stCondLst>
                        <p:cond delay="indefinite"/>
                      </p:stCondLst>
                      <p:childTnLst>
                        <p:par>
                          <p:cTn id="55" fill="hold">
                            <p:stCondLst>
                              <p:cond delay="0"/>
                            </p:stCondLst>
                            <p:childTnLst>
                              <p:par>
                                <p:cTn id="56" presetID="16" presetClass="entr" presetSubtype="21" fill="hold" grpId="0" nodeType="clickEffect">
                                  <p:stCondLst>
                                    <p:cond delay="0"/>
                                  </p:stCondLst>
                                  <p:childTnLst>
                                    <p:set>
                                      <p:cBhvr>
                                        <p:cTn id="57" dur="1" fill="hold">
                                          <p:stCondLst>
                                            <p:cond delay="0"/>
                                          </p:stCondLst>
                                        </p:cTn>
                                        <p:tgtEl>
                                          <p:spTgt spid="11"/>
                                        </p:tgtEl>
                                        <p:attrNameLst>
                                          <p:attrName>style.visibility</p:attrName>
                                        </p:attrNameLst>
                                      </p:cBhvr>
                                      <p:to>
                                        <p:strVal val="visible"/>
                                      </p:to>
                                    </p:set>
                                    <p:animEffect transition="in" filter="barn(inVertical)">
                                      <p:cBhvr>
                                        <p:cTn id="5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animBg="1"/>
      <p:bldP spid="7" grpId="0" animBg="1"/>
      <p:bldP spid="8" grpId="0"/>
      <p:bldP spid="9" grpId="0" animBg="1"/>
      <p:bldP spid="10" grpId="0" animBg="1"/>
      <p:bldP spid="11" grpId="0"/>
      <p:bldP spid="12" grpId="0" animBg="1"/>
      <p:bldP spid="1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BEBA8EAE-BF5A-486C-A8C5-ECC9F3942E4B}">
                <a14:imgProps xmlns:a14="http://schemas.microsoft.com/office/drawing/2010/main">
                  <a14:imgLayer r:embed="rId3">
                    <a14:imgEffect>
                      <a14:backgroundRemoval t="3970" b="97270" l="10000" r="90000">
                        <a14:foregroundMark x1="39836" y1="33002" x2="39344" y2="31762"/>
                      </a14:backgroundRemoval>
                    </a14:imgEffect>
                  </a14:imgLayer>
                </a14:imgProps>
              </a:ext>
              <a:ext uri="{28A0092B-C50C-407E-A947-70E740481C1C}">
                <a14:useLocalDpi xmlns:a14="http://schemas.microsoft.com/office/drawing/2010/main" val="0"/>
              </a:ext>
            </a:extLst>
          </a:blip>
          <a:stretch>
            <a:fillRect/>
          </a:stretch>
        </p:blipFill>
        <p:spPr>
          <a:xfrm>
            <a:off x="10740390" y="160421"/>
            <a:ext cx="1451610" cy="959485"/>
          </a:xfrm>
          <a:prstGeom prst="rect">
            <a:avLst/>
          </a:prstGeom>
        </p:spPr>
      </p:pic>
      <p:sp>
        <p:nvSpPr>
          <p:cNvPr id="3" name="文本框 32"/>
          <p:cNvSpPr txBox="1"/>
          <p:nvPr/>
        </p:nvSpPr>
        <p:spPr>
          <a:xfrm>
            <a:off x="5662863" y="379178"/>
            <a:ext cx="5259070" cy="523220"/>
          </a:xfrm>
          <a:prstGeom prst="rect">
            <a:avLst/>
          </a:prstGeom>
          <a:noFill/>
        </p:spPr>
        <p:txBody>
          <a:bodyPr wrap="square" rtlCol="0">
            <a:spAutoFit/>
          </a:bodyPr>
          <a:lstStyle/>
          <a:p>
            <a:pPr algn="r" defTabSz="914377">
              <a:defRPr/>
            </a:pPr>
            <a:r>
              <a:rPr lang="zh-CN" altLang="en-US" sz="2800" b="1" kern="0" dirty="0">
                <a:solidFill>
                  <a:srgbClr val="C7020C"/>
                </a:solidFill>
                <a:latin typeface="微软雅黑" pitchFamily="34" charset="-122"/>
                <a:ea typeface="微软雅黑" pitchFamily="34" charset="-122"/>
              </a:rPr>
              <a:t>今后工作的建议</a:t>
            </a:r>
          </a:p>
        </p:txBody>
      </p:sp>
      <p:sp>
        <p:nvSpPr>
          <p:cNvPr id="13" name="矩形 12">
            <a:extLst>
              <a:ext uri="{FF2B5EF4-FFF2-40B4-BE49-F238E27FC236}">
                <a16:creationId xmlns:a16="http://schemas.microsoft.com/office/drawing/2014/main" id="{0FC7870F-996E-48E7-8F56-8BBDE33D4AB9}"/>
              </a:ext>
            </a:extLst>
          </p:cNvPr>
          <p:cNvSpPr/>
          <p:nvPr/>
        </p:nvSpPr>
        <p:spPr>
          <a:xfrm>
            <a:off x="1881736" y="1976920"/>
            <a:ext cx="8089073" cy="3667639"/>
          </a:xfrm>
          <a:prstGeom prst="rect">
            <a:avLst/>
          </a:prstGeom>
          <a:noFill/>
          <a:ln w="12700" cap="flat" cmpd="sng" algn="ctr">
            <a:solidFill>
              <a:srgbClr val="C00000"/>
            </a:solidFill>
            <a:prstDash val="dash"/>
          </a:ln>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zh-CN" altLang="en-US" sz="2133" b="0" i="0" u="none" strike="noStrike" kern="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14" name="Freeform 5">
            <a:extLst>
              <a:ext uri="{FF2B5EF4-FFF2-40B4-BE49-F238E27FC236}">
                <a16:creationId xmlns:a16="http://schemas.microsoft.com/office/drawing/2014/main" id="{154128A6-D8DC-4AD9-86CF-52C1F6FD3C26}"/>
              </a:ext>
            </a:extLst>
          </p:cNvPr>
          <p:cNvSpPr>
            <a:spLocks/>
          </p:cNvSpPr>
          <p:nvPr/>
        </p:nvSpPr>
        <p:spPr bwMode="auto">
          <a:xfrm flipH="1">
            <a:off x="1801240" y="1598449"/>
            <a:ext cx="6048672" cy="1646684"/>
          </a:xfrm>
          <a:custGeom>
            <a:avLst/>
            <a:gdLst>
              <a:gd name="T0" fmla="*/ 51 w 14043"/>
              <a:gd name="T1" fmla="*/ 2108 h 2636"/>
              <a:gd name="T2" fmla="*/ 1152 w 14043"/>
              <a:gd name="T3" fmla="*/ 1085 h 2636"/>
              <a:gd name="T4" fmla="*/ 0 w 14043"/>
              <a:gd name="T5" fmla="*/ 0 h 2636"/>
              <a:gd name="T6" fmla="*/ 13490 w 14043"/>
              <a:gd name="T7" fmla="*/ 22 h 2636"/>
              <a:gd name="T8" fmla="*/ 14043 w 14043"/>
              <a:gd name="T9" fmla="*/ 421 h 2636"/>
              <a:gd name="T10" fmla="*/ 14021 w 14043"/>
              <a:gd name="T11" fmla="*/ 2304 h 2636"/>
              <a:gd name="T12" fmla="*/ 13689 w 14043"/>
              <a:gd name="T13" fmla="*/ 2636 h 2636"/>
              <a:gd name="T14" fmla="*/ 13689 w 14043"/>
              <a:gd name="T15" fmla="*/ 2108 h 2636"/>
              <a:gd name="T16" fmla="*/ 51 w 14043"/>
              <a:gd name="T17" fmla="*/ 2108 h 2636"/>
              <a:gd name="connsiteX0" fmla="*/ 36 w 10002"/>
              <a:gd name="connsiteY0" fmla="*/ 7997 h 10000"/>
              <a:gd name="connsiteX1" fmla="*/ 820 w 10002"/>
              <a:gd name="connsiteY1" fmla="*/ 4116 h 10000"/>
              <a:gd name="connsiteX2" fmla="*/ 0 w 10002"/>
              <a:gd name="connsiteY2" fmla="*/ 0 h 10000"/>
              <a:gd name="connsiteX3" fmla="*/ 9606 w 10002"/>
              <a:gd name="connsiteY3" fmla="*/ 83 h 10000"/>
              <a:gd name="connsiteX4" fmla="*/ 10000 w 10002"/>
              <a:gd name="connsiteY4" fmla="*/ 1597 h 10000"/>
              <a:gd name="connsiteX5" fmla="*/ 9984 w 10002"/>
              <a:gd name="connsiteY5" fmla="*/ 8741 h 10000"/>
              <a:gd name="connsiteX6" fmla="*/ 9748 w 10002"/>
              <a:gd name="connsiteY6" fmla="*/ 10000 h 10000"/>
              <a:gd name="connsiteX7" fmla="*/ 9748 w 10002"/>
              <a:gd name="connsiteY7" fmla="*/ 7997 h 10000"/>
              <a:gd name="connsiteX8" fmla="*/ 36 w 10002"/>
              <a:gd name="connsiteY8" fmla="*/ 7997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2" h="10000">
                <a:moveTo>
                  <a:pt x="36" y="7997"/>
                </a:moveTo>
                <a:lnTo>
                  <a:pt x="820" y="4116"/>
                </a:lnTo>
                <a:lnTo>
                  <a:pt x="0" y="0"/>
                </a:lnTo>
                <a:lnTo>
                  <a:pt x="9606" y="83"/>
                </a:lnTo>
                <a:cubicBezTo>
                  <a:pt x="9606" y="83"/>
                  <a:pt x="9988" y="-141"/>
                  <a:pt x="10000" y="1597"/>
                </a:cubicBezTo>
                <a:cubicBezTo>
                  <a:pt x="10012" y="3335"/>
                  <a:pt x="9984" y="8741"/>
                  <a:pt x="9984" y="8741"/>
                </a:cubicBezTo>
                <a:cubicBezTo>
                  <a:pt x="9984" y="8741"/>
                  <a:pt x="9969" y="10000"/>
                  <a:pt x="9748" y="10000"/>
                </a:cubicBezTo>
                <a:lnTo>
                  <a:pt x="9748" y="7997"/>
                </a:lnTo>
                <a:lnTo>
                  <a:pt x="36" y="7997"/>
                </a:lnTo>
                <a:close/>
              </a:path>
            </a:pathLst>
          </a:custGeom>
          <a:solidFill>
            <a:srgbClr val="C00000"/>
          </a:solidFill>
          <a:ln w="7938" cap="flat">
            <a:noFill/>
            <a:prstDash val="solid"/>
            <a:miter lim="800000"/>
            <a:headEnd/>
            <a:tailEnd/>
          </a:ln>
        </p:spPr>
        <p:txBody>
          <a:bodyPr vert="horz" wrap="square" lIns="121920" tIns="60960" rIns="121920" bIns="60960" numCol="1" anchor="t" anchorCtr="0" compatLnSpc="1">
            <a:prstTxWarp prst="textNoShape">
              <a:avLst/>
            </a:prstTxWarp>
          </a:bodyPr>
          <a:lstStyle/>
          <a:p>
            <a:pPr marL="0" marR="0" lvl="0" indent="0" defTabSz="1219170" eaLnBrk="1" fontAlgn="base" latinLnBrk="0" hangingPunct="1">
              <a:lnSpc>
                <a:spcPct val="100000"/>
              </a:lnSpc>
              <a:spcBef>
                <a:spcPct val="0"/>
              </a:spcBef>
              <a:spcAft>
                <a:spcPct val="0"/>
              </a:spcAft>
              <a:buClrTx/>
              <a:buSzTx/>
              <a:buFontTx/>
              <a:buNone/>
              <a:tabLst/>
              <a:defRPr/>
            </a:pPr>
            <a:endParaRPr kumimoji="0" lang="zh-CN" altLang="en-US" sz="2133" b="0" i="0" u="none" strike="noStrike" kern="0" cap="none" spc="0" normalizeH="0" baseline="0" noProof="0">
              <a:ln>
                <a:noFill/>
              </a:ln>
              <a:solidFill>
                <a:srgbClr val="000000"/>
              </a:solidFill>
              <a:effectLst/>
              <a:uLnTx/>
              <a:uFillTx/>
              <a:latin typeface="Arial" charset="0"/>
            </a:endParaRPr>
          </a:p>
        </p:txBody>
      </p:sp>
      <p:sp>
        <p:nvSpPr>
          <p:cNvPr id="15" name="TextBox 9">
            <a:hlinkClick r:id="" action="ppaction://hlinkshowjump?jump=nextslide"/>
            <a:extLst>
              <a:ext uri="{FF2B5EF4-FFF2-40B4-BE49-F238E27FC236}">
                <a16:creationId xmlns:a16="http://schemas.microsoft.com/office/drawing/2014/main" id="{9AFDEA6A-5282-4BCC-8372-3554229C5A4F}"/>
              </a:ext>
            </a:extLst>
          </p:cNvPr>
          <p:cNvSpPr txBox="1"/>
          <p:nvPr/>
        </p:nvSpPr>
        <p:spPr>
          <a:xfrm>
            <a:off x="2180004" y="1549306"/>
            <a:ext cx="5211683" cy="1384995"/>
          </a:xfrm>
          <a:prstGeom prst="rect">
            <a:avLst/>
          </a:prstGeom>
        </p:spPr>
        <p:txBody>
          <a:bodyPr wrap="non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itchFamily="34" charset="-122"/>
                <a:ea typeface="微软雅黑" pitchFamily="34" charset="-122"/>
              </a:defRPr>
            </a:lvl1pPr>
            <a:lvl2pPr fontAlgn="base">
              <a:spcBef>
                <a:spcPct val="0"/>
              </a:spcBef>
              <a:spcAft>
                <a:spcPct val="0"/>
              </a:spcAft>
              <a:defRPr>
                <a:latin typeface="Arial" charset="0"/>
                <a:ea typeface="宋体" charset="-122"/>
              </a:defRPr>
            </a:lvl2pPr>
            <a:lvl3pPr fontAlgn="base">
              <a:spcBef>
                <a:spcPct val="0"/>
              </a:spcBef>
              <a:spcAft>
                <a:spcPct val="0"/>
              </a:spcAft>
              <a:defRPr>
                <a:latin typeface="Arial" charset="0"/>
                <a:ea typeface="宋体" charset="-122"/>
              </a:defRPr>
            </a:lvl3pPr>
            <a:lvl4pPr fontAlgn="base">
              <a:spcBef>
                <a:spcPct val="0"/>
              </a:spcBef>
              <a:spcAft>
                <a:spcPct val="0"/>
              </a:spcAft>
              <a:defRPr>
                <a:latin typeface="Arial" charset="0"/>
                <a:ea typeface="宋体" charset="-122"/>
              </a:defRPr>
            </a:lvl4pPr>
            <a:lvl5pPr fontAlgn="base">
              <a:spcBef>
                <a:spcPct val="0"/>
              </a:spcBef>
              <a:spcAft>
                <a:spcPct val="0"/>
              </a:spcAft>
              <a:defRPr>
                <a:latin typeface="Arial" charset="0"/>
                <a:ea typeface="宋体" charset="-122"/>
              </a:defRPr>
            </a:lvl5pPr>
            <a:lvl6pPr>
              <a:defRPr>
                <a:latin typeface="Arial" charset="0"/>
                <a:ea typeface="宋体" charset="-122"/>
              </a:defRPr>
            </a:lvl6pPr>
            <a:lvl7pPr>
              <a:defRPr>
                <a:latin typeface="Arial" charset="0"/>
                <a:ea typeface="宋体" charset="-122"/>
              </a:defRPr>
            </a:lvl7pPr>
            <a:lvl8pPr>
              <a:defRPr>
                <a:latin typeface="Arial" charset="0"/>
                <a:ea typeface="宋体" charset="-122"/>
              </a:defRPr>
            </a:lvl8pPr>
            <a:lvl9pPr>
              <a:defRPr>
                <a:latin typeface="Arial" charset="0"/>
                <a:ea typeface="宋体" charset="-122"/>
              </a:defRPr>
            </a:lvl9pPr>
          </a:lstStyle>
          <a:p>
            <a:pPr algn="ctr" defTabSz="914377">
              <a:lnSpc>
                <a:spcPct val="150000"/>
              </a:lnSpc>
            </a:pPr>
            <a:r>
              <a:rPr lang="zh-CN" altLang="en-US" sz="2800" dirty="0">
                <a:solidFill>
                  <a:schemeClr val="bg1"/>
                </a:solidFill>
              </a:rPr>
              <a:t>充分发挥人民政协作为协商民</a:t>
            </a:r>
            <a:endParaRPr lang="en-US" altLang="zh-CN" sz="2800" dirty="0">
              <a:solidFill>
                <a:schemeClr val="bg1"/>
              </a:solidFill>
            </a:endParaRPr>
          </a:p>
          <a:p>
            <a:pPr algn="ctr" defTabSz="914377">
              <a:lnSpc>
                <a:spcPct val="150000"/>
              </a:lnSpc>
            </a:pPr>
            <a:r>
              <a:rPr lang="zh-CN" altLang="en-US" sz="2800" dirty="0">
                <a:solidFill>
                  <a:schemeClr val="bg1"/>
                </a:solidFill>
              </a:rPr>
              <a:t>主重要渠道和专门协商机构作用</a:t>
            </a:r>
          </a:p>
        </p:txBody>
      </p:sp>
      <p:sp>
        <p:nvSpPr>
          <p:cNvPr id="16" name="TextBox 479">
            <a:extLst>
              <a:ext uri="{FF2B5EF4-FFF2-40B4-BE49-F238E27FC236}">
                <a16:creationId xmlns:a16="http://schemas.microsoft.com/office/drawing/2014/main" id="{3F7E1C7A-EA00-4AE1-9027-B673E3874DB5}"/>
              </a:ext>
            </a:extLst>
          </p:cNvPr>
          <p:cNvSpPr txBox="1"/>
          <p:nvPr/>
        </p:nvSpPr>
        <p:spPr>
          <a:xfrm>
            <a:off x="3064627" y="3088413"/>
            <a:ext cx="6688974" cy="953978"/>
          </a:xfrm>
          <a:prstGeom prst="rect">
            <a:avLst/>
          </a:prstGeom>
          <a:noFill/>
        </p:spPr>
        <p:txBody>
          <a:bodyPr wrap="square" lIns="121792" tIns="60896" rIns="121792" bIns="60896" rtlCol="0">
            <a:spAutoFit/>
          </a:bodyPr>
          <a:lstStyle>
            <a:defPPr>
              <a:defRPr lang="zh-CN"/>
            </a:defPPr>
            <a:lvl1pPr>
              <a:lnSpc>
                <a:spcPct val="125000"/>
              </a:lnSpc>
              <a:defRPr sz="4000" b="1">
                <a:solidFill>
                  <a:schemeClr val="accent2"/>
                </a:solidFill>
                <a:latin typeface="微软雅黑" panose="020B0503020204020204" pitchFamily="34" charset="-122"/>
                <a:ea typeface="微软雅黑" panose="020B0503020204020204" pitchFamily="34" charset="-122"/>
              </a:defRPr>
            </a:lvl1pPr>
          </a:lstStyle>
          <a:p>
            <a:pPr defTabSz="914377">
              <a:lnSpc>
                <a:spcPct val="150000"/>
              </a:lnSpc>
            </a:pPr>
            <a:r>
              <a:rPr lang="zh-CN" altLang="en-US" sz="1200" dirty="0">
                <a:solidFill>
                  <a:srgbClr val="C7000B"/>
                </a:solidFill>
              </a:rPr>
              <a:t>把协商民主贯穿政治协商、民主监督、参政议政全过程，健全政协协商民主制度机制，制定实施年度协商计划，坚持协商议题和协商形式相匹配、视察调研和协商议政相衔接，组织广大委员持续深入协商议政，推动形成完整的制度程序和参与实践。</a:t>
            </a:r>
          </a:p>
        </p:txBody>
      </p:sp>
      <p:sp>
        <p:nvSpPr>
          <p:cNvPr id="17" name="椭圆 16">
            <a:extLst>
              <a:ext uri="{FF2B5EF4-FFF2-40B4-BE49-F238E27FC236}">
                <a16:creationId xmlns:a16="http://schemas.microsoft.com/office/drawing/2014/main" id="{0E24D29B-D874-4BC8-8BBB-D6A9059C20D6}"/>
              </a:ext>
            </a:extLst>
          </p:cNvPr>
          <p:cNvSpPr/>
          <p:nvPr/>
        </p:nvSpPr>
        <p:spPr>
          <a:xfrm>
            <a:off x="2489104" y="3275947"/>
            <a:ext cx="398185" cy="398185"/>
          </a:xfrm>
          <a:prstGeom prst="ellipse">
            <a:avLst/>
          </a:prstGeom>
          <a:solidFill>
            <a:srgbClr val="C00000"/>
          </a:solidFill>
          <a:ln w="25400" cap="flat" cmpd="sng" algn="ctr">
            <a:noFill/>
            <a:prstDash val="solid"/>
          </a:ln>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r>
              <a:rPr kumimoji="0" lang="en-US" altLang="zh-CN" sz="2133" b="1" i="0" u="none" strike="noStrike" kern="0" cap="none" spc="0" normalizeH="0" baseline="0" noProof="0" dirty="0">
                <a:ln>
                  <a:noFill/>
                </a:ln>
                <a:solidFill>
                  <a:srgbClr val="FFFFFF"/>
                </a:solidFill>
                <a:effectLst/>
                <a:uLnTx/>
                <a:uFillTx/>
                <a:latin typeface="Calibri"/>
                <a:ea typeface="宋体" panose="02010600030101010101" pitchFamily="2" charset="-122"/>
                <a:cs typeface="+mn-cs"/>
              </a:rPr>
              <a:t>1</a:t>
            </a:r>
            <a:endParaRPr kumimoji="0" lang="zh-CN" altLang="en-US" sz="2133" b="1" i="0" u="none" strike="noStrike" kern="0" cap="none" spc="0" normalizeH="0" baseline="0" noProof="0" dirty="0">
              <a:ln>
                <a:noFill/>
              </a:ln>
              <a:solidFill>
                <a:srgbClr val="FFFFFF"/>
              </a:solidFill>
              <a:effectLst/>
              <a:uLnTx/>
              <a:uFillTx/>
              <a:latin typeface="Calibri"/>
              <a:ea typeface="宋体" panose="02010600030101010101" pitchFamily="2" charset="-122"/>
              <a:cs typeface="+mn-cs"/>
            </a:endParaRPr>
          </a:p>
        </p:txBody>
      </p:sp>
      <p:sp>
        <p:nvSpPr>
          <p:cNvPr id="18" name="椭圆 17">
            <a:extLst>
              <a:ext uri="{FF2B5EF4-FFF2-40B4-BE49-F238E27FC236}">
                <a16:creationId xmlns:a16="http://schemas.microsoft.com/office/drawing/2014/main" id="{125F1291-EEFE-4B23-B90D-BBB432AD09E1}"/>
              </a:ext>
            </a:extLst>
          </p:cNvPr>
          <p:cNvSpPr/>
          <p:nvPr/>
        </p:nvSpPr>
        <p:spPr>
          <a:xfrm>
            <a:off x="2489104" y="4152594"/>
            <a:ext cx="398185" cy="398185"/>
          </a:xfrm>
          <a:prstGeom prst="ellipse">
            <a:avLst/>
          </a:prstGeom>
          <a:solidFill>
            <a:srgbClr val="C00000"/>
          </a:solidFill>
          <a:ln w="25400" cap="flat" cmpd="sng" algn="ctr">
            <a:noFill/>
            <a:prstDash val="solid"/>
          </a:ln>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r>
              <a:rPr kumimoji="0" lang="en-US" altLang="zh-CN" sz="2133" b="1" i="0" u="none" strike="noStrike" kern="0" cap="none" spc="0" normalizeH="0" baseline="0" noProof="0" dirty="0">
                <a:ln>
                  <a:noFill/>
                </a:ln>
                <a:solidFill>
                  <a:srgbClr val="FFFFFF"/>
                </a:solidFill>
                <a:effectLst/>
                <a:uLnTx/>
                <a:uFillTx/>
                <a:latin typeface="Calibri"/>
                <a:ea typeface="宋体" panose="02010600030101010101" pitchFamily="2" charset="-122"/>
                <a:cs typeface="+mn-cs"/>
              </a:rPr>
              <a:t>2</a:t>
            </a:r>
            <a:endParaRPr kumimoji="0" lang="zh-CN" altLang="en-US" sz="2133" b="1" i="0" u="none" strike="noStrike" kern="0" cap="none" spc="0" normalizeH="0" baseline="0" noProof="0" dirty="0">
              <a:ln>
                <a:noFill/>
              </a:ln>
              <a:solidFill>
                <a:srgbClr val="FFFFFF"/>
              </a:solidFill>
              <a:effectLst/>
              <a:uLnTx/>
              <a:uFillTx/>
              <a:latin typeface="Calibri"/>
              <a:ea typeface="宋体" panose="02010600030101010101" pitchFamily="2" charset="-122"/>
              <a:cs typeface="+mn-cs"/>
            </a:endParaRPr>
          </a:p>
        </p:txBody>
      </p:sp>
      <p:sp>
        <p:nvSpPr>
          <p:cNvPr id="19" name="椭圆 18">
            <a:extLst>
              <a:ext uri="{FF2B5EF4-FFF2-40B4-BE49-F238E27FC236}">
                <a16:creationId xmlns:a16="http://schemas.microsoft.com/office/drawing/2014/main" id="{6B7E49CD-C273-4F34-824A-9C18EF4CF003}"/>
              </a:ext>
            </a:extLst>
          </p:cNvPr>
          <p:cNvSpPr/>
          <p:nvPr/>
        </p:nvSpPr>
        <p:spPr>
          <a:xfrm>
            <a:off x="2489104" y="5134704"/>
            <a:ext cx="398185" cy="398185"/>
          </a:xfrm>
          <a:prstGeom prst="ellipse">
            <a:avLst/>
          </a:prstGeom>
          <a:solidFill>
            <a:srgbClr val="C00000"/>
          </a:solidFill>
          <a:ln w="25400" cap="flat" cmpd="sng" algn="ctr">
            <a:noFill/>
            <a:prstDash val="solid"/>
          </a:ln>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r>
              <a:rPr kumimoji="0" lang="en-US" altLang="zh-CN" sz="2133" b="1" i="0" u="none" strike="noStrike" kern="0" cap="none" spc="0" normalizeH="0" baseline="0" noProof="0" dirty="0">
                <a:ln>
                  <a:noFill/>
                </a:ln>
                <a:solidFill>
                  <a:srgbClr val="FFFFFF"/>
                </a:solidFill>
                <a:effectLst/>
                <a:uLnTx/>
                <a:uFillTx/>
                <a:latin typeface="Calibri"/>
                <a:ea typeface="宋体" panose="02010600030101010101" pitchFamily="2" charset="-122"/>
                <a:cs typeface="+mn-cs"/>
              </a:rPr>
              <a:t>3</a:t>
            </a:r>
            <a:endParaRPr kumimoji="0" lang="zh-CN" altLang="en-US" sz="2133" b="1" i="0" u="none" strike="noStrike" kern="0" cap="none" spc="0" normalizeH="0" baseline="0" noProof="0" dirty="0">
              <a:ln>
                <a:noFill/>
              </a:ln>
              <a:solidFill>
                <a:srgbClr val="FFFFFF"/>
              </a:solidFill>
              <a:effectLst/>
              <a:uLnTx/>
              <a:uFillTx/>
              <a:latin typeface="Calibri"/>
              <a:ea typeface="宋体" panose="02010600030101010101" pitchFamily="2" charset="-122"/>
              <a:cs typeface="+mn-cs"/>
            </a:endParaRPr>
          </a:p>
        </p:txBody>
      </p:sp>
      <p:sp>
        <p:nvSpPr>
          <p:cNvPr id="21" name="TextBox 479">
            <a:extLst>
              <a:ext uri="{FF2B5EF4-FFF2-40B4-BE49-F238E27FC236}">
                <a16:creationId xmlns:a16="http://schemas.microsoft.com/office/drawing/2014/main" id="{200A8D43-C3AE-47BC-98B0-3A5589FB6A3C}"/>
              </a:ext>
            </a:extLst>
          </p:cNvPr>
          <p:cNvSpPr txBox="1"/>
          <p:nvPr/>
        </p:nvSpPr>
        <p:spPr>
          <a:xfrm>
            <a:off x="3064626" y="4141328"/>
            <a:ext cx="6688975" cy="953978"/>
          </a:xfrm>
          <a:prstGeom prst="rect">
            <a:avLst/>
          </a:prstGeom>
          <a:noFill/>
        </p:spPr>
        <p:txBody>
          <a:bodyPr wrap="square" lIns="121792" tIns="60896" rIns="121792" bIns="60896" rtlCol="0">
            <a:spAutoFit/>
          </a:bodyPr>
          <a:lstStyle>
            <a:defPPr>
              <a:defRPr lang="zh-CN"/>
            </a:defPPr>
            <a:lvl1pPr>
              <a:lnSpc>
                <a:spcPct val="125000"/>
              </a:lnSpc>
              <a:defRPr sz="4000" b="1">
                <a:solidFill>
                  <a:schemeClr val="accent2"/>
                </a:solidFill>
                <a:latin typeface="微软雅黑" panose="020B0503020204020204" pitchFamily="34" charset="-122"/>
                <a:ea typeface="微软雅黑" panose="020B0503020204020204" pitchFamily="34" charset="-122"/>
              </a:defRPr>
            </a:lvl1pPr>
          </a:lstStyle>
          <a:p>
            <a:pPr defTabSz="914377">
              <a:lnSpc>
                <a:spcPct val="150000"/>
              </a:lnSpc>
            </a:pPr>
            <a:r>
              <a:rPr lang="zh-CN" altLang="en-US" sz="1200" dirty="0">
                <a:solidFill>
                  <a:srgbClr val="C7000B"/>
                </a:solidFill>
              </a:rPr>
              <a:t>加强政协民主监督，坚持协商式监督特色优势，把握好监督的方向和原则、节奏和力度，重点围绕中共十九大决策部署贯彻落实开展监督工作，增加监督性议题比重，融协商、监督、参与、合作于一体，更好发挥政协民主监督在党和国家监督体系中的独特作用。</a:t>
            </a:r>
          </a:p>
        </p:txBody>
      </p:sp>
      <p:sp>
        <p:nvSpPr>
          <p:cNvPr id="22" name="TextBox 479">
            <a:extLst>
              <a:ext uri="{FF2B5EF4-FFF2-40B4-BE49-F238E27FC236}">
                <a16:creationId xmlns:a16="http://schemas.microsoft.com/office/drawing/2014/main" id="{7E9E8596-C2CF-4ED5-971C-950451D3F2DE}"/>
              </a:ext>
            </a:extLst>
          </p:cNvPr>
          <p:cNvSpPr txBox="1"/>
          <p:nvPr/>
        </p:nvSpPr>
        <p:spPr>
          <a:xfrm>
            <a:off x="3064626" y="5095306"/>
            <a:ext cx="6986679" cy="399980"/>
          </a:xfrm>
          <a:prstGeom prst="rect">
            <a:avLst/>
          </a:prstGeom>
          <a:noFill/>
        </p:spPr>
        <p:txBody>
          <a:bodyPr wrap="square" lIns="121792" tIns="60896" rIns="121792" bIns="60896" rtlCol="0">
            <a:spAutoFit/>
          </a:bodyPr>
          <a:lstStyle>
            <a:defPPr>
              <a:defRPr lang="zh-CN"/>
            </a:defPPr>
            <a:lvl1pPr>
              <a:lnSpc>
                <a:spcPct val="125000"/>
              </a:lnSpc>
              <a:defRPr sz="4000" b="1">
                <a:solidFill>
                  <a:schemeClr val="accent2"/>
                </a:solidFill>
                <a:latin typeface="微软雅黑" panose="020B0503020204020204" pitchFamily="34" charset="-122"/>
                <a:ea typeface="微软雅黑" panose="020B0503020204020204" pitchFamily="34" charset="-122"/>
              </a:defRPr>
            </a:lvl1pPr>
          </a:lstStyle>
          <a:p>
            <a:pPr defTabSz="914377">
              <a:lnSpc>
                <a:spcPct val="150000"/>
              </a:lnSpc>
            </a:pPr>
            <a:r>
              <a:rPr lang="zh-CN" altLang="en-US" sz="1200" dirty="0">
                <a:solidFill>
                  <a:srgbClr val="C7000B"/>
                </a:solidFill>
              </a:rPr>
              <a:t>完善协商成果采纳、落实和反馈机制，加强跟踪督促，推动协商成果有效转化为政策和具体工作举措。</a:t>
            </a:r>
          </a:p>
        </p:txBody>
      </p:sp>
      <p:grpSp>
        <p:nvGrpSpPr>
          <p:cNvPr id="24" name="组 23"/>
          <p:cNvGrpSpPr/>
          <p:nvPr/>
        </p:nvGrpSpPr>
        <p:grpSpPr>
          <a:xfrm>
            <a:off x="-192422" y="235133"/>
            <a:ext cx="4186263" cy="667265"/>
            <a:chOff x="593641" y="4046189"/>
            <a:chExt cx="4186263" cy="667265"/>
          </a:xfrm>
        </p:grpSpPr>
        <p:sp>
          <p:nvSpPr>
            <p:cNvPr id="25" name="TextBox 20">
              <a:extLst>
                <a:ext uri="{FF2B5EF4-FFF2-40B4-BE49-F238E27FC236}">
                  <a16:creationId xmlns:a16="http://schemas.microsoft.com/office/drawing/2014/main" id="{F5C0829D-0943-475C-BD27-A03D488DA8C6}"/>
                </a:ext>
              </a:extLst>
            </p:cNvPr>
            <p:cNvSpPr txBox="1"/>
            <p:nvPr/>
          </p:nvSpPr>
          <p:spPr>
            <a:xfrm>
              <a:off x="593641" y="4046189"/>
              <a:ext cx="4186263" cy="461665"/>
            </a:xfrm>
            <a:prstGeom prst="rect">
              <a:avLst/>
            </a:prstGeom>
            <a:noFill/>
            <a:effectLst/>
          </p:spPr>
          <p:txBody>
            <a:bodyPr wrap="square" rtlCol="0">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F3D016"/>
                  </a:solidFill>
                  <a:effectLst/>
                  <a:uLnTx/>
                  <a:uFillTx/>
                  <a:latin typeface="微软雅黑" panose="020B0503020204020204" pitchFamily="34" charset="-122"/>
                  <a:ea typeface="微软雅黑" panose="020B0503020204020204" pitchFamily="34" charset="-122"/>
                  <a:cs typeface="+mn-cs"/>
                </a:rPr>
                <a:t>中国共产党</a:t>
              </a:r>
              <a:endParaRPr kumimoji="0" lang="en-US" altLang="zh-CN" sz="2400" b="1" i="0" u="none" strike="noStrike" kern="1200" cap="none" spc="0" normalizeH="0" baseline="0" noProof="0" dirty="0">
                <a:ln>
                  <a:noFill/>
                </a:ln>
                <a:solidFill>
                  <a:srgbClr val="F3D016"/>
                </a:solidFill>
                <a:effectLst/>
                <a:uLnTx/>
                <a:uFillTx/>
                <a:latin typeface="微软雅黑" panose="020B0503020204020204" pitchFamily="34" charset="-122"/>
                <a:ea typeface="微软雅黑" panose="020B0503020204020204" pitchFamily="34" charset="-122"/>
                <a:cs typeface="+mn-cs"/>
              </a:endParaRPr>
            </a:p>
          </p:txBody>
        </p:sp>
        <p:sp>
          <p:nvSpPr>
            <p:cNvPr id="26" name="TextBox 19">
              <a:extLst>
                <a:ext uri="{FF2B5EF4-FFF2-40B4-BE49-F238E27FC236}">
                  <a16:creationId xmlns:a16="http://schemas.microsoft.com/office/drawing/2014/main" id="{AD6F1C92-46EA-46C7-9886-F8ACE63514CF}"/>
                </a:ext>
              </a:extLst>
            </p:cNvPr>
            <p:cNvSpPr txBox="1"/>
            <p:nvPr/>
          </p:nvSpPr>
          <p:spPr>
            <a:xfrm>
              <a:off x="1742748" y="4467233"/>
              <a:ext cx="1887055" cy="246221"/>
            </a:xfrm>
            <a:prstGeom prst="rect">
              <a:avLst/>
            </a:prstGeom>
            <a:noFill/>
            <a:effectLst/>
          </p:spPr>
          <p:txBody>
            <a:bodyPr wrap="none" rtlCol="0">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altLang="zh-CN" sz="1000" b="1" i="0" u="none" strike="noStrike" kern="1200" cap="none" spc="0" normalizeH="0" baseline="0" noProof="0" dirty="0">
                  <a:ln>
                    <a:noFill/>
                  </a:ln>
                  <a:solidFill>
                    <a:srgbClr val="F3D016"/>
                  </a:solidFill>
                  <a:effectLst/>
                  <a:uLnTx/>
                  <a:uFillTx/>
                  <a:latin typeface="微软雅黑" panose="020B0503020204020204" pitchFamily="34" charset="-122"/>
                  <a:ea typeface="微软雅黑" panose="020B0503020204020204" pitchFamily="34" charset="-122"/>
                  <a:cs typeface="+mn-cs"/>
                </a:rPr>
                <a:t>Communist Party of China</a:t>
              </a:r>
              <a:endParaRPr kumimoji="0" lang="zh-CN" altLang="en-US" sz="1000" b="1" i="0" u="none" strike="noStrike" kern="1200" cap="none" spc="0" normalizeH="0" baseline="0" noProof="0" dirty="0">
                <a:ln>
                  <a:noFill/>
                </a:ln>
                <a:solidFill>
                  <a:srgbClr val="F3D016"/>
                </a:solidFill>
                <a:effectLst/>
                <a:uLnTx/>
                <a:uFillTx/>
                <a:latin typeface="微软雅黑" panose="020B0503020204020204" pitchFamily="34" charset="-122"/>
                <a:ea typeface="微软雅黑" panose="020B0503020204020204" pitchFamily="34" charset="-122"/>
                <a:cs typeface="+mn-cs"/>
              </a:endParaRPr>
            </a:p>
          </p:txBody>
        </p:sp>
      </p:grpSp>
    </p:spTree>
    <p:extLst>
      <p:ext uri="{BB962C8B-B14F-4D97-AF65-F5344CB8AC3E}">
        <p14:creationId xmlns:p14="http://schemas.microsoft.com/office/powerpoint/2010/main" val="234707066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750"/>
                                        <p:tgtEl>
                                          <p:spTgt spid="15"/>
                                        </p:tgtEl>
                                      </p:cBhvr>
                                    </p:animEffect>
                                    <p:anim calcmode="lin" valueType="num">
                                      <p:cBhvr>
                                        <p:cTn id="16" dur="750" fill="hold"/>
                                        <p:tgtEl>
                                          <p:spTgt spid="15"/>
                                        </p:tgtEl>
                                        <p:attrNameLst>
                                          <p:attrName>ppt_x</p:attrName>
                                        </p:attrNameLst>
                                      </p:cBhvr>
                                      <p:tavLst>
                                        <p:tav tm="0">
                                          <p:val>
                                            <p:strVal val="#ppt_x"/>
                                          </p:val>
                                        </p:tav>
                                        <p:tav tm="100000">
                                          <p:val>
                                            <p:strVal val="#ppt_x"/>
                                          </p:val>
                                        </p:tav>
                                      </p:tavLst>
                                    </p:anim>
                                    <p:anim calcmode="lin" valueType="num">
                                      <p:cBhvr>
                                        <p:cTn id="17" dur="750" fill="hold"/>
                                        <p:tgtEl>
                                          <p:spTgt spid="15"/>
                                        </p:tgtEl>
                                        <p:attrNameLst>
                                          <p:attrName>ppt_y</p:attrName>
                                        </p:attrNameLst>
                                      </p:cBhvr>
                                      <p:tavLst>
                                        <p:tav tm="0">
                                          <p:val>
                                            <p:strVal val="#ppt_y+.1"/>
                                          </p:val>
                                        </p:tav>
                                        <p:tav tm="100000">
                                          <p:val>
                                            <p:strVal val="#ppt_y"/>
                                          </p:val>
                                        </p:tav>
                                      </p:tavLst>
                                    </p:anim>
                                  </p:childTnLst>
                                </p:cTn>
                              </p:par>
                            </p:childTnLst>
                          </p:cTn>
                        </p:par>
                        <p:par>
                          <p:cTn id="18" fill="hold">
                            <p:stCondLst>
                              <p:cond delay="1750"/>
                            </p:stCondLst>
                            <p:childTnLst>
                              <p:par>
                                <p:cTn id="19" presetID="53" presetClass="entr" presetSubtype="16" fill="hold" grpId="0" nodeType="after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p:cTn id="21" dur="500" fill="hold"/>
                                        <p:tgtEl>
                                          <p:spTgt spid="17"/>
                                        </p:tgtEl>
                                        <p:attrNameLst>
                                          <p:attrName>ppt_w</p:attrName>
                                        </p:attrNameLst>
                                      </p:cBhvr>
                                      <p:tavLst>
                                        <p:tav tm="0">
                                          <p:val>
                                            <p:fltVal val="0"/>
                                          </p:val>
                                        </p:tav>
                                        <p:tav tm="100000">
                                          <p:val>
                                            <p:strVal val="#ppt_w"/>
                                          </p:val>
                                        </p:tav>
                                      </p:tavLst>
                                    </p:anim>
                                    <p:anim calcmode="lin" valueType="num">
                                      <p:cBhvr>
                                        <p:cTn id="22" dur="500" fill="hold"/>
                                        <p:tgtEl>
                                          <p:spTgt spid="17"/>
                                        </p:tgtEl>
                                        <p:attrNameLst>
                                          <p:attrName>ppt_h</p:attrName>
                                        </p:attrNameLst>
                                      </p:cBhvr>
                                      <p:tavLst>
                                        <p:tav tm="0">
                                          <p:val>
                                            <p:fltVal val="0"/>
                                          </p:val>
                                        </p:tav>
                                        <p:tav tm="100000">
                                          <p:val>
                                            <p:strVal val="#ppt_h"/>
                                          </p:val>
                                        </p:tav>
                                      </p:tavLst>
                                    </p:anim>
                                    <p:animEffect transition="in" filter="fade">
                                      <p:cBhvr>
                                        <p:cTn id="23" dur="500"/>
                                        <p:tgtEl>
                                          <p:spTgt spid="17"/>
                                        </p:tgtEl>
                                      </p:cBhvr>
                                    </p:animEffect>
                                  </p:childTnLst>
                                </p:cTn>
                              </p:par>
                            </p:childTnLst>
                          </p:cTn>
                        </p:par>
                        <p:par>
                          <p:cTn id="24" fill="hold">
                            <p:stCondLst>
                              <p:cond delay="2250"/>
                            </p:stCondLst>
                            <p:childTnLst>
                              <p:par>
                                <p:cTn id="25" presetID="22" presetClass="entr" presetSubtype="8"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ipe(left)">
                                      <p:cBhvr>
                                        <p:cTn id="27" dur="1000"/>
                                        <p:tgtEl>
                                          <p:spTgt spid="16"/>
                                        </p:tgtEl>
                                      </p:cBhvr>
                                    </p:animEffect>
                                  </p:childTnLst>
                                </p:cTn>
                              </p:par>
                            </p:childTnLst>
                          </p:cTn>
                        </p:par>
                        <p:par>
                          <p:cTn id="28" fill="hold">
                            <p:stCondLst>
                              <p:cond delay="3250"/>
                            </p:stCondLst>
                            <p:childTnLst>
                              <p:par>
                                <p:cTn id="29" presetID="53" presetClass="entr" presetSubtype="16"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p:cTn id="31" dur="500" fill="hold"/>
                                        <p:tgtEl>
                                          <p:spTgt spid="18"/>
                                        </p:tgtEl>
                                        <p:attrNameLst>
                                          <p:attrName>ppt_w</p:attrName>
                                        </p:attrNameLst>
                                      </p:cBhvr>
                                      <p:tavLst>
                                        <p:tav tm="0">
                                          <p:val>
                                            <p:fltVal val="0"/>
                                          </p:val>
                                        </p:tav>
                                        <p:tav tm="100000">
                                          <p:val>
                                            <p:strVal val="#ppt_w"/>
                                          </p:val>
                                        </p:tav>
                                      </p:tavLst>
                                    </p:anim>
                                    <p:anim calcmode="lin" valueType="num">
                                      <p:cBhvr>
                                        <p:cTn id="32" dur="500" fill="hold"/>
                                        <p:tgtEl>
                                          <p:spTgt spid="18"/>
                                        </p:tgtEl>
                                        <p:attrNameLst>
                                          <p:attrName>ppt_h</p:attrName>
                                        </p:attrNameLst>
                                      </p:cBhvr>
                                      <p:tavLst>
                                        <p:tav tm="0">
                                          <p:val>
                                            <p:fltVal val="0"/>
                                          </p:val>
                                        </p:tav>
                                        <p:tav tm="100000">
                                          <p:val>
                                            <p:strVal val="#ppt_h"/>
                                          </p:val>
                                        </p:tav>
                                      </p:tavLst>
                                    </p:anim>
                                    <p:animEffect transition="in" filter="fade">
                                      <p:cBhvr>
                                        <p:cTn id="33" dur="500"/>
                                        <p:tgtEl>
                                          <p:spTgt spid="18"/>
                                        </p:tgtEl>
                                      </p:cBhvr>
                                    </p:animEffect>
                                  </p:childTnLst>
                                </p:cTn>
                              </p:par>
                            </p:childTnLst>
                          </p:cTn>
                        </p:par>
                        <p:par>
                          <p:cTn id="34" fill="hold">
                            <p:stCondLst>
                              <p:cond delay="3750"/>
                            </p:stCondLst>
                            <p:childTnLst>
                              <p:par>
                                <p:cTn id="35" presetID="22" presetClass="entr" presetSubtype="8" fill="hold" grpId="0" nodeType="after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wipe(left)">
                                      <p:cBhvr>
                                        <p:cTn id="37" dur="1000"/>
                                        <p:tgtEl>
                                          <p:spTgt spid="21"/>
                                        </p:tgtEl>
                                      </p:cBhvr>
                                    </p:animEffect>
                                  </p:childTnLst>
                                </p:cTn>
                              </p:par>
                            </p:childTnLst>
                          </p:cTn>
                        </p:par>
                        <p:par>
                          <p:cTn id="38" fill="hold">
                            <p:stCondLst>
                              <p:cond delay="4750"/>
                            </p:stCondLst>
                            <p:childTnLst>
                              <p:par>
                                <p:cTn id="39" presetID="53" presetClass="entr" presetSubtype="16" fill="hold" grpId="0" nodeType="afterEffect">
                                  <p:stCondLst>
                                    <p:cond delay="0"/>
                                  </p:stCondLst>
                                  <p:childTnLst>
                                    <p:set>
                                      <p:cBhvr>
                                        <p:cTn id="40" dur="1" fill="hold">
                                          <p:stCondLst>
                                            <p:cond delay="0"/>
                                          </p:stCondLst>
                                        </p:cTn>
                                        <p:tgtEl>
                                          <p:spTgt spid="19"/>
                                        </p:tgtEl>
                                        <p:attrNameLst>
                                          <p:attrName>style.visibility</p:attrName>
                                        </p:attrNameLst>
                                      </p:cBhvr>
                                      <p:to>
                                        <p:strVal val="visible"/>
                                      </p:to>
                                    </p:set>
                                    <p:anim calcmode="lin" valueType="num">
                                      <p:cBhvr>
                                        <p:cTn id="41" dur="500" fill="hold"/>
                                        <p:tgtEl>
                                          <p:spTgt spid="19"/>
                                        </p:tgtEl>
                                        <p:attrNameLst>
                                          <p:attrName>ppt_w</p:attrName>
                                        </p:attrNameLst>
                                      </p:cBhvr>
                                      <p:tavLst>
                                        <p:tav tm="0">
                                          <p:val>
                                            <p:fltVal val="0"/>
                                          </p:val>
                                        </p:tav>
                                        <p:tav tm="100000">
                                          <p:val>
                                            <p:strVal val="#ppt_w"/>
                                          </p:val>
                                        </p:tav>
                                      </p:tavLst>
                                    </p:anim>
                                    <p:anim calcmode="lin" valueType="num">
                                      <p:cBhvr>
                                        <p:cTn id="42" dur="500" fill="hold"/>
                                        <p:tgtEl>
                                          <p:spTgt spid="19"/>
                                        </p:tgtEl>
                                        <p:attrNameLst>
                                          <p:attrName>ppt_h</p:attrName>
                                        </p:attrNameLst>
                                      </p:cBhvr>
                                      <p:tavLst>
                                        <p:tav tm="0">
                                          <p:val>
                                            <p:fltVal val="0"/>
                                          </p:val>
                                        </p:tav>
                                        <p:tav tm="100000">
                                          <p:val>
                                            <p:strVal val="#ppt_h"/>
                                          </p:val>
                                        </p:tav>
                                      </p:tavLst>
                                    </p:anim>
                                    <p:animEffect transition="in" filter="fade">
                                      <p:cBhvr>
                                        <p:cTn id="43" dur="500"/>
                                        <p:tgtEl>
                                          <p:spTgt spid="19"/>
                                        </p:tgtEl>
                                      </p:cBhvr>
                                    </p:animEffect>
                                  </p:childTnLst>
                                </p:cTn>
                              </p:par>
                            </p:childTnLst>
                          </p:cTn>
                        </p:par>
                        <p:par>
                          <p:cTn id="44" fill="hold">
                            <p:stCondLst>
                              <p:cond delay="5250"/>
                            </p:stCondLst>
                            <p:childTnLst>
                              <p:par>
                                <p:cTn id="45" presetID="22" presetClass="entr" presetSubtype="8" fill="hold" grpId="0" nodeType="after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wipe(left)">
                                      <p:cBhvr>
                                        <p:cTn id="47"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p:bldP spid="16" grpId="0"/>
      <p:bldP spid="17" grpId="0" animBg="1"/>
      <p:bldP spid="18" grpId="0" animBg="1"/>
      <p:bldP spid="19" grpId="0" animBg="1"/>
      <p:bldP spid="21" grpId="0"/>
      <p:bldP spid="2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BEBA8EAE-BF5A-486C-A8C5-ECC9F3942E4B}">
                <a14:imgProps xmlns:a14="http://schemas.microsoft.com/office/drawing/2010/main">
                  <a14:imgLayer r:embed="rId3">
                    <a14:imgEffect>
                      <a14:backgroundRemoval t="3970" b="97270" l="10000" r="90000">
                        <a14:foregroundMark x1="39836" y1="33002" x2="39344" y2="31762"/>
                      </a14:backgroundRemoval>
                    </a14:imgEffect>
                  </a14:imgLayer>
                </a14:imgProps>
              </a:ext>
              <a:ext uri="{28A0092B-C50C-407E-A947-70E740481C1C}">
                <a14:useLocalDpi xmlns:a14="http://schemas.microsoft.com/office/drawing/2010/main" val="0"/>
              </a:ext>
            </a:extLst>
          </a:blip>
          <a:stretch>
            <a:fillRect/>
          </a:stretch>
        </p:blipFill>
        <p:spPr>
          <a:xfrm>
            <a:off x="10740390" y="160421"/>
            <a:ext cx="1451610" cy="959485"/>
          </a:xfrm>
          <a:prstGeom prst="rect">
            <a:avLst/>
          </a:prstGeom>
        </p:spPr>
      </p:pic>
      <p:sp>
        <p:nvSpPr>
          <p:cNvPr id="3" name="文本框 32"/>
          <p:cNvSpPr txBox="1"/>
          <p:nvPr/>
        </p:nvSpPr>
        <p:spPr>
          <a:xfrm>
            <a:off x="5662863" y="379178"/>
            <a:ext cx="5259070" cy="523220"/>
          </a:xfrm>
          <a:prstGeom prst="rect">
            <a:avLst/>
          </a:prstGeom>
          <a:noFill/>
        </p:spPr>
        <p:txBody>
          <a:bodyPr wrap="square" rtlCol="0">
            <a:spAutoFit/>
          </a:bodyPr>
          <a:lstStyle/>
          <a:p>
            <a:pPr algn="r" defTabSz="914377">
              <a:defRPr/>
            </a:pPr>
            <a:r>
              <a:rPr lang="zh-CN" altLang="en-US" sz="2800" b="1" kern="0" dirty="0">
                <a:solidFill>
                  <a:srgbClr val="C7020C"/>
                </a:solidFill>
                <a:latin typeface="微软雅黑" pitchFamily="34" charset="-122"/>
                <a:ea typeface="微软雅黑" pitchFamily="34" charset="-122"/>
              </a:rPr>
              <a:t>今后工作的建议</a:t>
            </a:r>
          </a:p>
        </p:txBody>
      </p:sp>
      <p:sp>
        <p:nvSpPr>
          <p:cNvPr id="6" name="TextBox 20">
            <a:extLst>
              <a:ext uri="{FF2B5EF4-FFF2-40B4-BE49-F238E27FC236}">
                <a16:creationId xmlns:a16="http://schemas.microsoft.com/office/drawing/2014/main" id="{F5C0829D-0943-475C-BD27-A03D488DA8C6}"/>
              </a:ext>
            </a:extLst>
          </p:cNvPr>
          <p:cNvSpPr txBox="1"/>
          <p:nvPr/>
        </p:nvSpPr>
        <p:spPr>
          <a:xfrm>
            <a:off x="3882273" y="1840372"/>
            <a:ext cx="4186263" cy="995209"/>
          </a:xfrm>
          <a:prstGeom prst="rect">
            <a:avLst/>
          </a:prstGeom>
          <a:noFill/>
          <a:effectLst/>
        </p:spPr>
        <p:txBody>
          <a:bodyPr wrap="square" rtlCol="0">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5867"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rPr>
              <a:t>中国共产党</a:t>
            </a:r>
            <a:endParaRPr kumimoji="0" lang="en-US" altLang="zh-CN" sz="5867"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endParaRPr>
          </a:p>
        </p:txBody>
      </p:sp>
      <p:sp>
        <p:nvSpPr>
          <p:cNvPr id="7" name="TextBox 19">
            <a:extLst>
              <a:ext uri="{FF2B5EF4-FFF2-40B4-BE49-F238E27FC236}">
                <a16:creationId xmlns:a16="http://schemas.microsoft.com/office/drawing/2014/main" id="{AD6F1C92-46EA-46C7-9886-F8ACE63514CF}"/>
              </a:ext>
            </a:extLst>
          </p:cNvPr>
          <p:cNvSpPr txBox="1"/>
          <p:nvPr/>
        </p:nvSpPr>
        <p:spPr>
          <a:xfrm>
            <a:off x="4015397" y="2808324"/>
            <a:ext cx="3919022" cy="430887"/>
          </a:xfrm>
          <a:prstGeom prst="rect">
            <a:avLst/>
          </a:prstGeom>
          <a:noFill/>
          <a:effectLst/>
        </p:spPr>
        <p:txBody>
          <a:bodyPr wrap="none" rtlCol="0">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altLang="zh-CN" sz="2200"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rPr>
              <a:t>Communist Party of China</a:t>
            </a:r>
            <a:endParaRPr kumimoji="0" lang="zh-CN" altLang="en-US" sz="2200"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endParaRPr>
          </a:p>
        </p:txBody>
      </p:sp>
      <p:sp>
        <p:nvSpPr>
          <p:cNvPr id="8" name="MH_Text_1">
            <a:extLst>
              <a:ext uri="{FF2B5EF4-FFF2-40B4-BE49-F238E27FC236}">
                <a16:creationId xmlns:a16="http://schemas.microsoft.com/office/drawing/2014/main" id="{ECF491EB-42A0-456D-907D-710F6EE42DB9}"/>
              </a:ext>
            </a:extLst>
          </p:cNvPr>
          <p:cNvSpPr/>
          <p:nvPr/>
        </p:nvSpPr>
        <p:spPr>
          <a:xfrm>
            <a:off x="437150" y="3025832"/>
            <a:ext cx="11241504" cy="3158400"/>
          </a:xfrm>
          <a:prstGeom prst="rect">
            <a:avLst/>
          </a:prstGeom>
          <a:noFill/>
          <a:ln w="3175" cap="flat" cmpd="sng" algn="ctr">
            <a:noFill/>
            <a:prstDash val="solid"/>
            <a:miter lim="800000"/>
          </a:ln>
          <a:effectLst/>
        </p:spPr>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defTabSz="914498" eaLnBrk="1" fontAlgn="auto" hangingPunct="1">
              <a:lnSpc>
                <a:spcPct val="200000"/>
              </a:lnSpc>
              <a:spcBef>
                <a:spcPts val="0"/>
              </a:spcBef>
              <a:spcAft>
                <a:spcPts val="0"/>
              </a:spcAft>
              <a:defRPr/>
            </a:pPr>
            <a:r>
              <a:rPr lang="zh-CN" altLang="en-US" sz="1600" b="1" dirty="0">
                <a:solidFill>
                  <a:srgbClr val="C7020C"/>
                </a:solidFill>
                <a:latin typeface="微软雅黑 Light" panose="020B0502040204020203" pitchFamily="34" charset="-122"/>
                <a:ea typeface="微软雅黑 Light" panose="020B0502040204020203" pitchFamily="34" charset="-122"/>
              </a:rPr>
              <a:t>       中国特色社会主义进入了新时代。我们为中华民族迎来从站起来、富起来到强起来的伟大飞跃而无比振奋，我们为伟大祖国向着“两个一百年”奋斗目标阔步前进而无比自豪。人民政协使命光荣、责任重大。让我们紧密团结在以习近平同志为核心的中共中央周围，以马克思列宁主义、毛泽东思想、邓小平理论、“三个代表”重要思想、科学发展观、习近平新时代中国特色社会主义思想为指导，坚守定力，万众一心，埋头苦干，为决胜全面建成小康社会、夺取新时代中国特色社会主义伟大胜利、实现中华民族伟大复兴的中国梦努力奋斗！</a:t>
            </a:r>
          </a:p>
        </p:txBody>
      </p:sp>
    </p:spTree>
    <p:extLst>
      <p:ext uri="{BB962C8B-B14F-4D97-AF65-F5344CB8AC3E}">
        <p14:creationId xmlns:p14="http://schemas.microsoft.com/office/powerpoint/2010/main" val="209919779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randombar(horizontal)">
                                      <p:cBhvr>
                                        <p:cTn id="13" dur="500"/>
                                        <p:tgtEl>
                                          <p:spTgt spid="7"/>
                                        </p:tgtEl>
                                      </p:cBhvr>
                                    </p:animEffect>
                                  </p:childTnLst>
                                </p:cTn>
                              </p:par>
                            </p:childTnLst>
                          </p:cTn>
                        </p:par>
                        <p:par>
                          <p:cTn id="14" fill="hold">
                            <p:stCondLst>
                              <p:cond delay="1500"/>
                            </p:stCondLst>
                            <p:childTnLst>
                              <p:par>
                                <p:cTn id="15" presetID="22" presetClass="entr" presetSubtype="4"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down)">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E5F86422-8186-4F34-8F4E-AF601AE62207}"/>
              </a:ext>
            </a:extLst>
          </p:cNvPr>
          <p:cNvSpPr txBox="1"/>
          <p:nvPr/>
        </p:nvSpPr>
        <p:spPr>
          <a:xfrm>
            <a:off x="3707933" y="1939862"/>
            <a:ext cx="7348756" cy="1938992"/>
          </a:xfrm>
          <a:prstGeom prst="rect">
            <a:avLst/>
          </a:prstGeom>
          <a:noFill/>
        </p:spPr>
        <p:txBody>
          <a:bodyPr wrap="square" rtlCol="0">
            <a:spAutoFit/>
          </a:bodyPr>
          <a:lstStyle/>
          <a:p>
            <a:pPr algn="ctr"/>
            <a:r>
              <a:rPr lang="zh-CN" altLang="en-US" sz="6000" b="1" dirty="0">
                <a:ln w="6600">
                  <a:solidFill>
                    <a:schemeClr val="accent2"/>
                  </a:solidFill>
                  <a:prstDash val="solid"/>
                </a:ln>
                <a:solidFill>
                  <a:srgbClr val="FFFFFF"/>
                </a:solidFill>
                <a:effectLst>
                  <a:outerShdw dist="38100" dir="2700000" algn="tl" rotWithShape="0">
                    <a:srgbClr val="C00000"/>
                  </a:outerShdw>
                </a:effectLst>
              </a:rPr>
              <a:t>贯彻落实</a:t>
            </a:r>
            <a:endParaRPr lang="en-US" altLang="zh-CN" sz="6000" b="1" dirty="0">
              <a:ln w="6600">
                <a:solidFill>
                  <a:schemeClr val="accent2"/>
                </a:solidFill>
                <a:prstDash val="solid"/>
              </a:ln>
              <a:solidFill>
                <a:srgbClr val="FFFFFF"/>
              </a:solidFill>
              <a:effectLst>
                <a:outerShdw dist="38100" dir="2700000" algn="tl" rotWithShape="0">
                  <a:srgbClr val="C00000"/>
                </a:outerShdw>
              </a:effectLst>
            </a:endParaRPr>
          </a:p>
          <a:p>
            <a:pPr algn="ctr"/>
            <a:r>
              <a:rPr lang="en-US" altLang="zh-CN" sz="6000" b="1" dirty="0">
                <a:ln w="6600">
                  <a:solidFill>
                    <a:schemeClr val="accent2"/>
                  </a:solidFill>
                  <a:prstDash val="solid"/>
                </a:ln>
                <a:solidFill>
                  <a:srgbClr val="FFFFFF"/>
                </a:solidFill>
                <a:effectLst>
                  <a:outerShdw dist="38100" dir="2700000" algn="tl" rotWithShape="0">
                    <a:srgbClr val="C00000"/>
                  </a:outerShdw>
                </a:effectLst>
              </a:rPr>
              <a:t>2018</a:t>
            </a:r>
            <a:r>
              <a:rPr lang="zh-CN" altLang="en-US" sz="6000" b="1" dirty="0">
                <a:ln w="6600">
                  <a:solidFill>
                    <a:schemeClr val="accent2"/>
                  </a:solidFill>
                  <a:prstDash val="solid"/>
                </a:ln>
                <a:solidFill>
                  <a:srgbClr val="FFFFFF"/>
                </a:solidFill>
                <a:effectLst>
                  <a:outerShdw dist="38100" dir="2700000" algn="tl" rotWithShape="0">
                    <a:srgbClr val="C00000"/>
                  </a:outerShdw>
                </a:effectLst>
              </a:rPr>
              <a:t>年全国两会精神</a:t>
            </a:r>
          </a:p>
        </p:txBody>
      </p:sp>
      <p:sp>
        <p:nvSpPr>
          <p:cNvPr id="3" name="文本框 2">
            <a:extLst>
              <a:ext uri="{FF2B5EF4-FFF2-40B4-BE49-F238E27FC236}">
                <a16:creationId xmlns:a16="http://schemas.microsoft.com/office/drawing/2014/main" id="{8DEDD6F7-309B-464B-9F4D-2D8D2572DA7C}"/>
              </a:ext>
            </a:extLst>
          </p:cNvPr>
          <p:cNvSpPr txBox="1"/>
          <p:nvPr/>
        </p:nvSpPr>
        <p:spPr>
          <a:xfrm>
            <a:off x="3466051" y="4297174"/>
            <a:ext cx="7348756" cy="461665"/>
          </a:xfrm>
          <a:prstGeom prst="rect">
            <a:avLst/>
          </a:prstGeom>
          <a:noFill/>
        </p:spPr>
        <p:txBody>
          <a:bodyPr wrap="square" rtlCol="0">
            <a:spAutoFit/>
          </a:bodyPr>
          <a:lstStyle/>
          <a:p>
            <a:pPr algn="ctr"/>
            <a:r>
              <a:rPr lang="zh-CN" altLang="en-US" sz="1200" dirty="0">
                <a:ln w="0"/>
                <a:solidFill>
                  <a:srgbClr val="C7020C"/>
                </a:solidFill>
                <a:effectLst>
                  <a:outerShdw blurRad="38100" dist="19050" dir="2700000" algn="tl" rotWithShape="0">
                    <a:schemeClr val="dk1">
                      <a:alpha val="40000"/>
                    </a:schemeClr>
                  </a:outerShdw>
                </a:effectLst>
              </a:rPr>
              <a:t>喜迎十九届二中全会的召开，能够不忘初心，牢记历史使命，与时俱进</a:t>
            </a:r>
          </a:p>
          <a:p>
            <a:pPr algn="ctr"/>
            <a:r>
              <a:rPr lang="zh-CN" altLang="en-US" sz="1200" dirty="0">
                <a:ln w="0"/>
                <a:solidFill>
                  <a:srgbClr val="C7020C"/>
                </a:solidFill>
                <a:effectLst>
                  <a:outerShdw blurRad="38100" dist="19050" dir="2700000" algn="tl" rotWithShape="0">
                    <a:schemeClr val="dk1">
                      <a:alpha val="40000"/>
                    </a:schemeClr>
                  </a:outerShdw>
                </a:effectLst>
              </a:rPr>
              <a:t>的发展，更加明确的指导方针，为实现中国的伟大梦想更进一步。衷心祝愿十九届二中全会的顺利召开</a:t>
            </a:r>
          </a:p>
        </p:txBody>
      </p:sp>
      <p:pic>
        <p:nvPicPr>
          <p:cNvPr id="4" name="图片 3">
            <a:extLst>
              <a:ext uri="{FF2B5EF4-FFF2-40B4-BE49-F238E27FC236}">
                <a16:creationId xmlns:a16="http://schemas.microsoft.com/office/drawing/2014/main" id="{5D8186B7-DC7F-44BE-AF16-5A6D8B8A09B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322040" y="3878854"/>
            <a:ext cx="8120543" cy="418320"/>
          </a:xfrm>
          <a:prstGeom prst="rect">
            <a:avLst/>
          </a:prstGeom>
        </p:spPr>
      </p:pic>
    </p:spTree>
    <p:extLst>
      <p:ext uri="{BB962C8B-B14F-4D97-AF65-F5344CB8AC3E}">
        <p14:creationId xmlns:p14="http://schemas.microsoft.com/office/powerpoint/2010/main" val="118432284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14">
            <a:extLst>
              <a:ext uri="{FF2B5EF4-FFF2-40B4-BE49-F238E27FC236}">
                <a16:creationId xmlns:a16="http://schemas.microsoft.com/office/drawing/2014/main" id="{CF798732-92AC-4E08-8DEA-2A418EAADFA5}"/>
              </a:ext>
            </a:extLst>
          </p:cNvPr>
          <p:cNvSpPr txBox="1"/>
          <p:nvPr/>
        </p:nvSpPr>
        <p:spPr>
          <a:xfrm>
            <a:off x="122953" y="2407253"/>
            <a:ext cx="5126645"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sz="6400">
                <a:gradFill flip="none" rotWithShape="1">
                  <a:gsLst>
                    <a:gs pos="0">
                      <a:srgbClr val="C00000"/>
                    </a:gs>
                    <a:gs pos="6000">
                      <a:srgbClr val="131D7E"/>
                    </a:gs>
                    <a:gs pos="31000">
                      <a:srgbClr val="151C83"/>
                    </a:gs>
                    <a:gs pos="47000">
                      <a:srgbClr val="C00000"/>
                    </a:gs>
                    <a:gs pos="100000">
                      <a:srgbClr val="C00000"/>
                    </a:gs>
                  </a:gsLst>
                  <a:lin ang="0" scaled="1"/>
                  <a:tileRect/>
                </a:gradFill>
                <a:latin typeface="方正粗谭黑简体" panose="02000000000000000000" pitchFamily="2" charset="-122"/>
                <a:ea typeface="方正粗谭黑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8800" b="1" i="0" u="none" strike="noStrike" kern="0" cap="none" spc="0" normalizeH="0" baseline="0" noProof="0" dirty="0">
                <a:ln>
                  <a:noFill/>
                </a:ln>
                <a:solidFill>
                  <a:srgbClr val="C7000B"/>
                </a:solidFill>
                <a:effectLst/>
                <a:uLnTx/>
                <a:uFillTx/>
                <a:latin typeface="微软雅黑" pitchFamily="34" charset="-122"/>
                <a:ea typeface="微软雅黑" pitchFamily="34" charset="-122"/>
                <a:cs typeface="+mn-cs"/>
              </a:rPr>
              <a:t>目录</a:t>
            </a:r>
          </a:p>
        </p:txBody>
      </p:sp>
      <p:sp>
        <p:nvSpPr>
          <p:cNvPr id="7" name="TextBox 20">
            <a:extLst>
              <a:ext uri="{FF2B5EF4-FFF2-40B4-BE49-F238E27FC236}">
                <a16:creationId xmlns:a16="http://schemas.microsoft.com/office/drawing/2014/main" id="{F5C0829D-0943-475C-BD27-A03D488DA8C6}"/>
              </a:ext>
            </a:extLst>
          </p:cNvPr>
          <p:cNvSpPr txBox="1"/>
          <p:nvPr/>
        </p:nvSpPr>
        <p:spPr>
          <a:xfrm>
            <a:off x="593641" y="3882458"/>
            <a:ext cx="4186263" cy="995209"/>
          </a:xfrm>
          <a:prstGeom prst="rect">
            <a:avLst/>
          </a:prstGeom>
          <a:noFill/>
          <a:effectLst/>
        </p:spPr>
        <p:txBody>
          <a:bodyPr wrap="square" rtlCol="0">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5867"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rPr>
              <a:t>中国共产党</a:t>
            </a:r>
            <a:endParaRPr kumimoji="0" lang="en-US" altLang="zh-CN" sz="5867"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endParaRPr>
          </a:p>
        </p:txBody>
      </p:sp>
      <p:sp>
        <p:nvSpPr>
          <p:cNvPr id="8" name="TextBox 19">
            <a:extLst>
              <a:ext uri="{FF2B5EF4-FFF2-40B4-BE49-F238E27FC236}">
                <a16:creationId xmlns:a16="http://schemas.microsoft.com/office/drawing/2014/main" id="{AD6F1C92-46EA-46C7-9886-F8ACE63514CF}"/>
              </a:ext>
            </a:extLst>
          </p:cNvPr>
          <p:cNvSpPr txBox="1"/>
          <p:nvPr/>
        </p:nvSpPr>
        <p:spPr>
          <a:xfrm>
            <a:off x="726765" y="4850410"/>
            <a:ext cx="3919022" cy="430887"/>
          </a:xfrm>
          <a:prstGeom prst="rect">
            <a:avLst/>
          </a:prstGeom>
          <a:noFill/>
          <a:effectLst/>
        </p:spPr>
        <p:txBody>
          <a:bodyPr wrap="none" rtlCol="0">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altLang="zh-CN" sz="2200"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rPr>
              <a:t>Communist Party of China</a:t>
            </a:r>
            <a:endParaRPr kumimoji="0" lang="zh-CN" altLang="en-US" sz="2200"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endParaRPr>
          </a:p>
        </p:txBody>
      </p:sp>
      <p:sp>
        <p:nvSpPr>
          <p:cNvPr id="9" name="圆角矩形 10">
            <a:extLst>
              <a:ext uri="{FF2B5EF4-FFF2-40B4-BE49-F238E27FC236}">
                <a16:creationId xmlns:a16="http://schemas.microsoft.com/office/drawing/2014/main" id="{A2966399-7DFE-4061-81C8-91659F66FB3D}"/>
              </a:ext>
            </a:extLst>
          </p:cNvPr>
          <p:cNvSpPr/>
          <p:nvPr/>
        </p:nvSpPr>
        <p:spPr>
          <a:xfrm>
            <a:off x="5526697" y="1119517"/>
            <a:ext cx="6240000" cy="864000"/>
          </a:xfrm>
          <a:prstGeom prst="roundRect">
            <a:avLst>
              <a:gd name="adj" fmla="val 50000"/>
            </a:avLst>
          </a:prstGeom>
          <a:solidFill>
            <a:srgbClr val="C7000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r>
              <a:rPr lang="en-US" altLang="zh-CN" sz="3200" b="1" dirty="0">
                <a:solidFill>
                  <a:schemeClr val="bg1"/>
                </a:solidFill>
                <a:latin typeface="微软雅黑" panose="020B0503020204020204" charset="-122"/>
                <a:ea typeface="微软雅黑" panose="020B0503020204020204" charset="-122"/>
              </a:rPr>
              <a:t>2018</a:t>
            </a:r>
            <a:r>
              <a:rPr lang="zh-CN" altLang="en-US" sz="3200" b="1" dirty="0">
                <a:solidFill>
                  <a:schemeClr val="bg1"/>
                </a:solidFill>
                <a:latin typeface="微软雅黑" panose="020B0503020204020204" charset="-122"/>
                <a:ea typeface="微软雅黑" panose="020B0503020204020204" charset="-122"/>
              </a:rPr>
              <a:t>年两会介绍</a:t>
            </a:r>
          </a:p>
        </p:txBody>
      </p:sp>
      <p:sp>
        <p:nvSpPr>
          <p:cNvPr id="10" name="圆角矩形 10">
            <a:extLst>
              <a:ext uri="{FF2B5EF4-FFF2-40B4-BE49-F238E27FC236}">
                <a16:creationId xmlns:a16="http://schemas.microsoft.com/office/drawing/2014/main" id="{A2966399-7DFE-4061-81C8-91659F66FB3D}"/>
              </a:ext>
            </a:extLst>
          </p:cNvPr>
          <p:cNvSpPr/>
          <p:nvPr/>
        </p:nvSpPr>
        <p:spPr>
          <a:xfrm>
            <a:off x="5526697" y="2266528"/>
            <a:ext cx="6240000" cy="864000"/>
          </a:xfrm>
          <a:prstGeom prst="roundRect">
            <a:avLst>
              <a:gd name="adj" fmla="val 50000"/>
            </a:avLst>
          </a:prstGeom>
          <a:solidFill>
            <a:srgbClr val="C7000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r>
              <a:rPr lang="zh-CN" altLang="en-US" sz="3200" b="1" kern="0" dirty="0">
                <a:solidFill>
                  <a:schemeClr val="bg1"/>
                </a:solidFill>
                <a:latin typeface="微软雅黑" pitchFamily="34" charset="-122"/>
                <a:ea typeface="微软雅黑" pitchFamily="34" charset="-122"/>
              </a:rPr>
              <a:t>五年工作的回顾</a:t>
            </a:r>
          </a:p>
        </p:txBody>
      </p:sp>
      <p:sp>
        <p:nvSpPr>
          <p:cNvPr id="11" name="圆角矩形 10">
            <a:extLst>
              <a:ext uri="{FF2B5EF4-FFF2-40B4-BE49-F238E27FC236}">
                <a16:creationId xmlns:a16="http://schemas.microsoft.com/office/drawing/2014/main" id="{A2966399-7DFE-4061-81C8-91659F66FB3D}"/>
              </a:ext>
            </a:extLst>
          </p:cNvPr>
          <p:cNvSpPr/>
          <p:nvPr/>
        </p:nvSpPr>
        <p:spPr>
          <a:xfrm>
            <a:off x="5526697" y="3413539"/>
            <a:ext cx="6240000" cy="864000"/>
          </a:xfrm>
          <a:prstGeom prst="roundRect">
            <a:avLst>
              <a:gd name="adj" fmla="val 50000"/>
            </a:avLst>
          </a:prstGeom>
          <a:solidFill>
            <a:srgbClr val="C7000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r>
              <a:rPr lang="zh-CN" altLang="en-US" sz="3200" b="1" kern="0" dirty="0">
                <a:solidFill>
                  <a:schemeClr val="bg1"/>
                </a:solidFill>
                <a:latin typeface="微软雅黑" pitchFamily="34" charset="-122"/>
                <a:ea typeface="微软雅黑" pitchFamily="34" charset="-122"/>
              </a:rPr>
              <a:t>五年工作的主要体会</a:t>
            </a:r>
          </a:p>
        </p:txBody>
      </p:sp>
      <p:sp>
        <p:nvSpPr>
          <p:cNvPr id="12" name="圆角矩形 10">
            <a:extLst>
              <a:ext uri="{FF2B5EF4-FFF2-40B4-BE49-F238E27FC236}">
                <a16:creationId xmlns:a16="http://schemas.microsoft.com/office/drawing/2014/main" id="{A2966399-7DFE-4061-81C8-91659F66FB3D}"/>
              </a:ext>
            </a:extLst>
          </p:cNvPr>
          <p:cNvSpPr/>
          <p:nvPr/>
        </p:nvSpPr>
        <p:spPr>
          <a:xfrm>
            <a:off x="5526697" y="4560550"/>
            <a:ext cx="6240000" cy="864000"/>
          </a:xfrm>
          <a:prstGeom prst="roundRect">
            <a:avLst>
              <a:gd name="adj" fmla="val 50000"/>
            </a:avLst>
          </a:prstGeom>
          <a:solidFill>
            <a:srgbClr val="C7000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r>
              <a:rPr lang="zh-CN" altLang="en-US" sz="3200" b="1" kern="0" dirty="0">
                <a:solidFill>
                  <a:schemeClr val="bg1"/>
                </a:solidFill>
                <a:latin typeface="微软雅黑" pitchFamily="34" charset="-122"/>
                <a:ea typeface="微软雅黑" pitchFamily="34" charset="-122"/>
              </a:rPr>
              <a:t>今后工作的建议</a:t>
            </a:r>
          </a:p>
        </p:txBody>
      </p:sp>
    </p:spTree>
    <p:extLst>
      <p:ext uri="{BB962C8B-B14F-4D97-AF65-F5344CB8AC3E}">
        <p14:creationId xmlns:p14="http://schemas.microsoft.com/office/powerpoint/2010/main" val="88254631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randombar(horizontal)">
                                      <p:cBhvr>
                                        <p:cTn id="13" dur="500"/>
                                        <p:tgtEl>
                                          <p:spTgt spid="8"/>
                                        </p:tgtEl>
                                      </p:cBhvr>
                                    </p:animEffect>
                                  </p:childTnLst>
                                </p:cTn>
                              </p:par>
                            </p:childTnLst>
                          </p:cTn>
                        </p:par>
                        <p:par>
                          <p:cTn id="14" fill="hold">
                            <p:stCondLst>
                              <p:cond delay="1500"/>
                            </p:stCondLst>
                            <p:childTnLst>
                              <p:par>
                                <p:cTn id="15" presetID="14" presetClass="entr" presetSubtype="10" fill="hold" grpId="0" nodeType="afterEffect">
                                  <p:stCondLst>
                                    <p:cond delay="0"/>
                                  </p:stCondLst>
                                  <p:iterate type="lt">
                                    <p:tmPct val="33333"/>
                                  </p:iterate>
                                  <p:childTnLst>
                                    <p:set>
                                      <p:cBhvr>
                                        <p:cTn id="16" dur="1" fill="hold">
                                          <p:stCondLst>
                                            <p:cond delay="0"/>
                                          </p:stCondLst>
                                        </p:cTn>
                                        <p:tgtEl>
                                          <p:spTgt spid="6"/>
                                        </p:tgtEl>
                                        <p:attrNameLst>
                                          <p:attrName>style.visibility</p:attrName>
                                        </p:attrNameLst>
                                      </p:cBhvr>
                                      <p:to>
                                        <p:strVal val="visible"/>
                                      </p:to>
                                    </p:set>
                                    <p:animEffect transition="in" filter="randombar(horizontal)">
                                      <p:cBhvr>
                                        <p:cTn id="17" dur="500"/>
                                        <p:tgtEl>
                                          <p:spTgt spid="6"/>
                                        </p:tgtEl>
                                      </p:cBhvr>
                                    </p:animEffect>
                                  </p:childTnLst>
                                </p:cTn>
                              </p:par>
                            </p:childTnLst>
                          </p:cTn>
                        </p:par>
                        <p:par>
                          <p:cTn id="18" fill="hold">
                            <p:stCondLst>
                              <p:cond delay="2167"/>
                            </p:stCondLst>
                            <p:childTnLst>
                              <p:par>
                                <p:cTn id="19" presetID="16" presetClass="entr" presetSubtype="21"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barn(inVertical)">
                                      <p:cBhvr>
                                        <p:cTn id="21" dur="500"/>
                                        <p:tgtEl>
                                          <p:spTgt spid="9"/>
                                        </p:tgtEl>
                                      </p:cBhvr>
                                    </p:animEffect>
                                  </p:childTnLst>
                                </p:cTn>
                              </p:par>
                            </p:childTnLst>
                          </p:cTn>
                        </p:par>
                        <p:par>
                          <p:cTn id="22" fill="hold">
                            <p:stCondLst>
                              <p:cond delay="2667"/>
                            </p:stCondLst>
                            <p:childTnLst>
                              <p:par>
                                <p:cTn id="23" presetID="16" presetClass="entr" presetSubtype="21"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barn(inVertical)">
                                      <p:cBhvr>
                                        <p:cTn id="25" dur="500"/>
                                        <p:tgtEl>
                                          <p:spTgt spid="10"/>
                                        </p:tgtEl>
                                      </p:cBhvr>
                                    </p:animEffect>
                                  </p:childTnLst>
                                </p:cTn>
                              </p:par>
                            </p:childTnLst>
                          </p:cTn>
                        </p:par>
                        <p:par>
                          <p:cTn id="26" fill="hold">
                            <p:stCondLst>
                              <p:cond delay="3167"/>
                            </p:stCondLst>
                            <p:childTnLst>
                              <p:par>
                                <p:cTn id="27" presetID="16" presetClass="entr" presetSubtype="21"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barn(inVertical)">
                                      <p:cBhvr>
                                        <p:cTn id="29" dur="500"/>
                                        <p:tgtEl>
                                          <p:spTgt spid="11"/>
                                        </p:tgtEl>
                                      </p:cBhvr>
                                    </p:animEffect>
                                  </p:childTnLst>
                                </p:cTn>
                              </p:par>
                            </p:childTnLst>
                          </p:cTn>
                        </p:par>
                        <p:par>
                          <p:cTn id="30" fill="hold">
                            <p:stCondLst>
                              <p:cond delay="3667"/>
                            </p:stCondLst>
                            <p:childTnLst>
                              <p:par>
                                <p:cTn id="31" presetID="16" presetClass="entr" presetSubtype="21"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barn(inVertical)">
                                      <p:cBhvr>
                                        <p:cTn id="3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animBg="1"/>
      <p:bldP spid="10" grpId="0" animBg="1"/>
      <p:bldP spid="11" grpId="0" animBg="1"/>
      <p:bldP spid="1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0">
            <a:extLst>
              <a:ext uri="{FF2B5EF4-FFF2-40B4-BE49-F238E27FC236}">
                <a16:creationId xmlns:a16="http://schemas.microsoft.com/office/drawing/2014/main" id="{F5C0829D-0943-475C-BD27-A03D488DA8C6}"/>
              </a:ext>
            </a:extLst>
          </p:cNvPr>
          <p:cNvSpPr txBox="1"/>
          <p:nvPr/>
        </p:nvSpPr>
        <p:spPr>
          <a:xfrm>
            <a:off x="4523958" y="1849058"/>
            <a:ext cx="4186263" cy="830997"/>
          </a:xfrm>
          <a:prstGeom prst="rect">
            <a:avLst/>
          </a:prstGeom>
          <a:noFill/>
          <a:effectLst/>
        </p:spPr>
        <p:txBody>
          <a:bodyPr wrap="square" rtlCol="0">
            <a:spAutoFit/>
          </a:bodyPr>
          <a:lstStyle/>
          <a:p>
            <a:pPr marL="0" marR="0" lvl="0" indent="0" defTabSz="914377"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rPr>
              <a:t>中国共产党</a:t>
            </a:r>
            <a:endParaRPr kumimoji="0" lang="en-US" altLang="zh-CN" sz="4800"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endParaRPr>
          </a:p>
        </p:txBody>
      </p:sp>
      <p:sp>
        <p:nvSpPr>
          <p:cNvPr id="3" name="TextBox 19">
            <a:extLst>
              <a:ext uri="{FF2B5EF4-FFF2-40B4-BE49-F238E27FC236}">
                <a16:creationId xmlns:a16="http://schemas.microsoft.com/office/drawing/2014/main" id="{AD6F1C92-46EA-46C7-9886-F8ACE63514CF}"/>
              </a:ext>
            </a:extLst>
          </p:cNvPr>
          <p:cNvSpPr txBox="1"/>
          <p:nvPr/>
        </p:nvSpPr>
        <p:spPr>
          <a:xfrm>
            <a:off x="4523958" y="2680055"/>
            <a:ext cx="3919022" cy="430887"/>
          </a:xfrm>
          <a:prstGeom prst="rect">
            <a:avLst/>
          </a:prstGeom>
          <a:noFill/>
          <a:effectLst/>
        </p:spPr>
        <p:txBody>
          <a:bodyPr wrap="none" rtlCol="0">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altLang="zh-CN" sz="2200"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rPr>
              <a:t>Communist Party of China</a:t>
            </a:r>
            <a:endParaRPr kumimoji="0" lang="zh-CN" altLang="en-US" sz="2200"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endParaRPr>
          </a:p>
        </p:txBody>
      </p:sp>
      <p:sp>
        <p:nvSpPr>
          <p:cNvPr id="4" name="圆角矩形 10">
            <a:extLst>
              <a:ext uri="{FF2B5EF4-FFF2-40B4-BE49-F238E27FC236}">
                <a16:creationId xmlns:a16="http://schemas.microsoft.com/office/drawing/2014/main" id="{A2966399-7DFE-4061-81C8-91659F66FB3D}"/>
              </a:ext>
            </a:extLst>
          </p:cNvPr>
          <p:cNvSpPr/>
          <p:nvPr/>
        </p:nvSpPr>
        <p:spPr>
          <a:xfrm>
            <a:off x="4523958" y="3511052"/>
            <a:ext cx="6240000" cy="864000"/>
          </a:xfrm>
          <a:prstGeom prst="roundRect">
            <a:avLst>
              <a:gd name="adj" fmla="val 50000"/>
            </a:avLst>
          </a:prstGeom>
          <a:solidFill>
            <a:srgbClr val="C7000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3765"/>
            <a:r>
              <a:rPr lang="en-US" altLang="zh-CN" sz="3200" b="1" dirty="0">
                <a:solidFill>
                  <a:schemeClr val="bg1"/>
                </a:solidFill>
                <a:latin typeface="微软雅黑" panose="020B0503020204020204" charset="-122"/>
                <a:ea typeface="微软雅黑" panose="020B0503020204020204" charset="-122"/>
              </a:rPr>
              <a:t>2018</a:t>
            </a:r>
            <a:r>
              <a:rPr lang="zh-CN" altLang="en-US" sz="3200" b="1" dirty="0">
                <a:solidFill>
                  <a:schemeClr val="bg1"/>
                </a:solidFill>
                <a:latin typeface="微软雅黑" panose="020B0503020204020204" charset="-122"/>
                <a:ea typeface="微软雅黑" panose="020B0503020204020204" charset="-122"/>
              </a:rPr>
              <a:t>年两会介绍</a:t>
            </a:r>
          </a:p>
        </p:txBody>
      </p:sp>
    </p:spTree>
    <p:extLst>
      <p:ext uri="{BB962C8B-B14F-4D97-AF65-F5344CB8AC3E}">
        <p14:creationId xmlns:p14="http://schemas.microsoft.com/office/powerpoint/2010/main" val="345184034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randombar(horizontal)">
                                      <p:cBhvr>
                                        <p:cTn id="13" dur="500"/>
                                        <p:tgtEl>
                                          <p:spTgt spid="3"/>
                                        </p:tgtEl>
                                      </p:cBhvr>
                                    </p:animEffect>
                                  </p:childTnLst>
                                </p:cTn>
                              </p:par>
                            </p:childTnLst>
                          </p:cTn>
                        </p:par>
                        <p:par>
                          <p:cTn id="14" fill="hold">
                            <p:stCondLst>
                              <p:cond delay="1500"/>
                            </p:stCondLst>
                            <p:childTnLst>
                              <p:par>
                                <p:cTn id="15" presetID="16" presetClass="entr" presetSubtype="21"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arn(inVertical)">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BEBA8EAE-BF5A-486C-A8C5-ECC9F3942E4B}">
                <a14:imgProps xmlns:a14="http://schemas.microsoft.com/office/drawing/2010/main">
                  <a14:imgLayer r:embed="rId3">
                    <a14:imgEffect>
                      <a14:backgroundRemoval t="3970" b="97270" l="10000" r="90000">
                        <a14:foregroundMark x1="39836" y1="33002" x2="39344" y2="31762"/>
                      </a14:backgroundRemoval>
                    </a14:imgEffect>
                  </a14:imgLayer>
                </a14:imgProps>
              </a:ext>
              <a:ext uri="{28A0092B-C50C-407E-A947-70E740481C1C}">
                <a14:useLocalDpi xmlns:a14="http://schemas.microsoft.com/office/drawing/2010/main" val="0"/>
              </a:ext>
            </a:extLst>
          </a:blip>
          <a:stretch>
            <a:fillRect/>
          </a:stretch>
        </p:blipFill>
        <p:spPr>
          <a:xfrm>
            <a:off x="10740390" y="160421"/>
            <a:ext cx="1451610" cy="959485"/>
          </a:xfrm>
          <a:prstGeom prst="rect">
            <a:avLst/>
          </a:prstGeom>
        </p:spPr>
      </p:pic>
      <p:sp>
        <p:nvSpPr>
          <p:cNvPr id="3" name="文本框 32"/>
          <p:cNvSpPr txBox="1"/>
          <p:nvPr/>
        </p:nvSpPr>
        <p:spPr>
          <a:xfrm>
            <a:off x="5662863" y="379178"/>
            <a:ext cx="5259070" cy="523220"/>
          </a:xfrm>
          <a:prstGeom prst="rect">
            <a:avLst/>
          </a:prstGeom>
          <a:noFill/>
        </p:spPr>
        <p:txBody>
          <a:bodyPr wrap="square" rtlCol="0">
            <a:spAutoFit/>
          </a:bodyPr>
          <a:lstStyle/>
          <a:p>
            <a:pPr algn="r" defTabSz="913765"/>
            <a:r>
              <a:rPr lang="en-US" altLang="zh-CN" sz="2800" b="1" dirty="0">
                <a:solidFill>
                  <a:srgbClr val="C7020C"/>
                </a:solidFill>
                <a:latin typeface="微软雅黑" panose="020B0503020204020204" charset="-122"/>
                <a:ea typeface="微软雅黑" panose="020B0503020204020204" charset="-122"/>
              </a:rPr>
              <a:t>2018</a:t>
            </a:r>
            <a:r>
              <a:rPr lang="zh-CN" altLang="en-US" sz="2800" b="1" dirty="0">
                <a:solidFill>
                  <a:srgbClr val="C7020C"/>
                </a:solidFill>
                <a:latin typeface="微软雅黑" panose="020B0503020204020204" charset="-122"/>
                <a:ea typeface="微软雅黑" panose="020B0503020204020204" charset="-122"/>
              </a:rPr>
              <a:t>年两会介绍</a:t>
            </a:r>
          </a:p>
        </p:txBody>
      </p:sp>
      <p:grpSp>
        <p:nvGrpSpPr>
          <p:cNvPr id="6" name="组 5"/>
          <p:cNvGrpSpPr/>
          <p:nvPr/>
        </p:nvGrpSpPr>
        <p:grpSpPr>
          <a:xfrm>
            <a:off x="-192422" y="235133"/>
            <a:ext cx="4186263" cy="667265"/>
            <a:chOff x="593641" y="4046189"/>
            <a:chExt cx="4186263" cy="667265"/>
          </a:xfrm>
        </p:grpSpPr>
        <p:sp>
          <p:nvSpPr>
            <p:cNvPr id="4" name="TextBox 20">
              <a:extLst>
                <a:ext uri="{FF2B5EF4-FFF2-40B4-BE49-F238E27FC236}">
                  <a16:creationId xmlns:a16="http://schemas.microsoft.com/office/drawing/2014/main" id="{F5C0829D-0943-475C-BD27-A03D488DA8C6}"/>
                </a:ext>
              </a:extLst>
            </p:cNvPr>
            <p:cNvSpPr txBox="1"/>
            <p:nvPr/>
          </p:nvSpPr>
          <p:spPr>
            <a:xfrm>
              <a:off x="593641" y="4046189"/>
              <a:ext cx="4186263" cy="461665"/>
            </a:xfrm>
            <a:prstGeom prst="rect">
              <a:avLst/>
            </a:prstGeom>
            <a:noFill/>
            <a:effectLst/>
          </p:spPr>
          <p:txBody>
            <a:bodyPr wrap="square" rtlCol="0">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F3D016"/>
                  </a:solidFill>
                  <a:effectLst/>
                  <a:uLnTx/>
                  <a:uFillTx/>
                  <a:latin typeface="微软雅黑" panose="020B0503020204020204" pitchFamily="34" charset="-122"/>
                  <a:ea typeface="微软雅黑" panose="020B0503020204020204" pitchFamily="34" charset="-122"/>
                  <a:cs typeface="+mn-cs"/>
                </a:rPr>
                <a:t>中国共产党</a:t>
              </a:r>
              <a:endParaRPr kumimoji="0" lang="en-US" altLang="zh-CN" sz="2400" b="1" i="0" u="none" strike="noStrike" kern="1200" cap="none" spc="0" normalizeH="0" baseline="0" noProof="0" dirty="0">
                <a:ln>
                  <a:noFill/>
                </a:ln>
                <a:solidFill>
                  <a:srgbClr val="F3D016"/>
                </a:solidFill>
                <a:effectLst/>
                <a:uLnTx/>
                <a:uFillTx/>
                <a:latin typeface="微软雅黑" panose="020B0503020204020204" pitchFamily="34" charset="-122"/>
                <a:ea typeface="微软雅黑" panose="020B0503020204020204" pitchFamily="34" charset="-122"/>
                <a:cs typeface="+mn-cs"/>
              </a:endParaRPr>
            </a:p>
          </p:txBody>
        </p:sp>
        <p:sp>
          <p:nvSpPr>
            <p:cNvPr id="5" name="TextBox 19">
              <a:extLst>
                <a:ext uri="{FF2B5EF4-FFF2-40B4-BE49-F238E27FC236}">
                  <a16:creationId xmlns:a16="http://schemas.microsoft.com/office/drawing/2014/main" id="{AD6F1C92-46EA-46C7-9886-F8ACE63514CF}"/>
                </a:ext>
              </a:extLst>
            </p:cNvPr>
            <p:cNvSpPr txBox="1"/>
            <p:nvPr/>
          </p:nvSpPr>
          <p:spPr>
            <a:xfrm>
              <a:off x="1742748" y="4467233"/>
              <a:ext cx="1887055" cy="246221"/>
            </a:xfrm>
            <a:prstGeom prst="rect">
              <a:avLst/>
            </a:prstGeom>
            <a:noFill/>
            <a:effectLst/>
          </p:spPr>
          <p:txBody>
            <a:bodyPr wrap="none" rtlCol="0">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altLang="zh-CN" sz="1000" b="1" i="0" u="none" strike="noStrike" kern="1200" cap="none" spc="0" normalizeH="0" baseline="0" noProof="0" dirty="0">
                  <a:ln>
                    <a:noFill/>
                  </a:ln>
                  <a:solidFill>
                    <a:srgbClr val="F3D016"/>
                  </a:solidFill>
                  <a:effectLst/>
                  <a:uLnTx/>
                  <a:uFillTx/>
                  <a:latin typeface="微软雅黑" panose="020B0503020204020204" pitchFamily="34" charset="-122"/>
                  <a:ea typeface="微软雅黑" panose="020B0503020204020204" pitchFamily="34" charset="-122"/>
                  <a:cs typeface="+mn-cs"/>
                </a:rPr>
                <a:t>Communist Party of China</a:t>
              </a:r>
              <a:endParaRPr kumimoji="0" lang="zh-CN" altLang="en-US" sz="1000" b="1" i="0" u="none" strike="noStrike" kern="1200" cap="none" spc="0" normalizeH="0" baseline="0" noProof="0" dirty="0">
                <a:ln>
                  <a:noFill/>
                </a:ln>
                <a:solidFill>
                  <a:srgbClr val="F3D016"/>
                </a:solidFill>
                <a:effectLst/>
                <a:uLnTx/>
                <a:uFillTx/>
                <a:latin typeface="微软雅黑" panose="020B0503020204020204" pitchFamily="34" charset="-122"/>
                <a:ea typeface="微软雅黑" panose="020B0503020204020204" pitchFamily="34" charset="-122"/>
                <a:cs typeface="+mn-cs"/>
              </a:endParaRPr>
            </a:p>
          </p:txBody>
        </p:sp>
      </p:grpSp>
      <p:sp>
        <p:nvSpPr>
          <p:cNvPr id="7" name="文本框 6">
            <a:extLst>
              <a:ext uri="{FF2B5EF4-FFF2-40B4-BE49-F238E27FC236}">
                <a16:creationId xmlns:a16="http://schemas.microsoft.com/office/drawing/2014/main" id="{0650E000-E1C1-4591-ABF0-13943F3B456A}"/>
              </a:ext>
            </a:extLst>
          </p:cNvPr>
          <p:cNvSpPr txBox="1"/>
          <p:nvPr/>
        </p:nvSpPr>
        <p:spPr>
          <a:xfrm>
            <a:off x="0" y="1691945"/>
            <a:ext cx="12192000" cy="707886"/>
          </a:xfrm>
          <a:prstGeom prst="rect">
            <a:avLst/>
          </a:prstGeom>
          <a:noFill/>
        </p:spPr>
        <p:txBody>
          <a:bodyPr wrap="square" rtlCol="0">
            <a:spAutoFit/>
          </a:bodyPr>
          <a:lstStyle/>
          <a:p>
            <a:pPr algn="ctr" defTabSz="914377"/>
            <a:r>
              <a:rPr lang="zh-CN" altLang="en-US" sz="4000" b="1" dirty="0">
                <a:solidFill>
                  <a:srgbClr val="C7000B"/>
                </a:solidFill>
                <a:latin typeface="微软雅黑" panose="020B0503020204020204" pitchFamily="34" charset="-122"/>
                <a:ea typeface="微软雅黑" panose="020B0503020204020204" pitchFamily="34" charset="-122"/>
              </a:rPr>
              <a:t>★全国政协十三届一次会议简介★</a:t>
            </a:r>
          </a:p>
        </p:txBody>
      </p:sp>
      <p:sp>
        <p:nvSpPr>
          <p:cNvPr id="8" name="TextBox 9">
            <a:extLst>
              <a:ext uri="{FF2B5EF4-FFF2-40B4-BE49-F238E27FC236}">
                <a16:creationId xmlns:a16="http://schemas.microsoft.com/office/drawing/2014/main" id="{4A237FB2-8890-4346-8C7A-4A69A38AAAE0}"/>
              </a:ext>
            </a:extLst>
          </p:cNvPr>
          <p:cNvSpPr txBox="1"/>
          <p:nvPr/>
        </p:nvSpPr>
        <p:spPr>
          <a:xfrm>
            <a:off x="7096873" y="2850124"/>
            <a:ext cx="3825060" cy="1938992"/>
          </a:xfrm>
          <a:prstGeom prst="rect">
            <a:avLst/>
          </a:prstGeom>
          <a:noFill/>
        </p:spPr>
        <p:txBody>
          <a:bodyPr wrap="square" lIns="91440" tIns="45720" rIns="91440" bIns="45720" rtlCol="0">
            <a:spAutoFit/>
          </a:bodyPr>
          <a:lstStyle/>
          <a:p>
            <a:pPr algn="ctr" defTabSz="914377" eaLnBrk="0" hangingPunct="0">
              <a:lnSpc>
                <a:spcPct val="150000"/>
              </a:lnSpc>
              <a:defRPr/>
            </a:pPr>
            <a:r>
              <a:rPr lang="zh-CN" altLang="en-US" sz="1600" b="1" kern="0" dirty="0">
                <a:solidFill>
                  <a:srgbClr val="C7000B"/>
                </a:solidFill>
                <a:latin typeface="微软雅黑" pitchFamily="34" charset="-122"/>
                <a:ea typeface="微软雅黑" pitchFamily="34" charset="-122"/>
                <a:sym typeface="微软雅黑" pitchFamily="34" charset="-122"/>
              </a:rPr>
              <a:t>中共中央总书记、国家主席、中央军委主席习近平等党和国家领导同志，中共中央、全国人大常委会、国务院有关部门负责同志，以及外国驻华使节、新闻官和海外侨胞等应邀参加今天的会议</a:t>
            </a:r>
          </a:p>
        </p:txBody>
      </p:sp>
      <p:sp>
        <p:nvSpPr>
          <p:cNvPr id="9" name="文本框 8">
            <a:extLst>
              <a:ext uri="{FF2B5EF4-FFF2-40B4-BE49-F238E27FC236}">
                <a16:creationId xmlns:a16="http://schemas.microsoft.com/office/drawing/2014/main" id="{2A2DBF1F-6535-407B-845A-448324EEE1EF}"/>
              </a:ext>
            </a:extLst>
          </p:cNvPr>
          <p:cNvSpPr txBox="1"/>
          <p:nvPr/>
        </p:nvSpPr>
        <p:spPr>
          <a:xfrm>
            <a:off x="2041850" y="2876564"/>
            <a:ext cx="3796150" cy="646331"/>
          </a:xfrm>
          <a:prstGeom prst="rect">
            <a:avLst/>
          </a:prstGeom>
          <a:noFill/>
        </p:spPr>
        <p:txBody>
          <a:bodyPr wrap="square" rtlCol="0">
            <a:spAutoFit/>
          </a:bodyPr>
          <a:lstStyle/>
          <a:p>
            <a:pPr defTabSz="914377">
              <a:lnSpc>
                <a:spcPct val="150000"/>
              </a:lnSpc>
            </a:pPr>
            <a:r>
              <a:rPr lang="zh-CN" altLang="en-US" sz="2400" b="1" dirty="0">
                <a:solidFill>
                  <a:srgbClr val="C7000B"/>
                </a:solidFill>
                <a:latin typeface="微软雅黑" panose="020B0503020204020204" pitchFamily="34" charset="-122"/>
                <a:ea typeface="微软雅黑" panose="020B0503020204020204" pitchFamily="34" charset="-122"/>
              </a:rPr>
              <a:t>时间：</a:t>
            </a:r>
            <a:r>
              <a:rPr lang="en-US" altLang="zh-CN" sz="2400" b="1" dirty="0">
                <a:solidFill>
                  <a:srgbClr val="C7000B"/>
                </a:solidFill>
                <a:latin typeface="微软雅黑" panose="020B0503020204020204" pitchFamily="34" charset="-122"/>
                <a:ea typeface="微软雅黑" panose="020B0503020204020204" pitchFamily="34" charset="-122"/>
              </a:rPr>
              <a:t>2018</a:t>
            </a:r>
            <a:r>
              <a:rPr lang="zh-CN" altLang="en-US" sz="2400" b="1" dirty="0">
                <a:solidFill>
                  <a:srgbClr val="C7000B"/>
                </a:solidFill>
                <a:latin typeface="微软雅黑" panose="020B0503020204020204" pitchFamily="34" charset="-122"/>
                <a:ea typeface="微软雅黑" panose="020B0503020204020204" pitchFamily="34" charset="-122"/>
              </a:rPr>
              <a:t>年</a:t>
            </a:r>
            <a:r>
              <a:rPr lang="en-US" altLang="zh-CN" sz="2400" b="1" dirty="0">
                <a:solidFill>
                  <a:srgbClr val="C7000B"/>
                </a:solidFill>
                <a:latin typeface="微软雅黑" panose="020B0503020204020204" pitchFamily="34" charset="-122"/>
                <a:ea typeface="微软雅黑" panose="020B0503020204020204" pitchFamily="34" charset="-122"/>
              </a:rPr>
              <a:t>03</a:t>
            </a:r>
            <a:r>
              <a:rPr lang="zh-CN" altLang="en-US" sz="2400" b="1" dirty="0">
                <a:solidFill>
                  <a:srgbClr val="C7000B"/>
                </a:solidFill>
                <a:latin typeface="微软雅黑" panose="020B0503020204020204" pitchFamily="34" charset="-122"/>
                <a:ea typeface="微软雅黑" panose="020B0503020204020204" pitchFamily="34" charset="-122"/>
              </a:rPr>
              <a:t>月</a:t>
            </a:r>
            <a:r>
              <a:rPr lang="en-US" altLang="zh-CN" sz="2400" b="1" dirty="0">
                <a:solidFill>
                  <a:srgbClr val="C7000B"/>
                </a:solidFill>
                <a:latin typeface="微软雅黑" panose="020B0503020204020204" pitchFamily="34" charset="-122"/>
                <a:ea typeface="微软雅黑" panose="020B0503020204020204" pitchFamily="34" charset="-122"/>
              </a:rPr>
              <a:t>03</a:t>
            </a:r>
            <a:r>
              <a:rPr lang="zh-CN" altLang="en-US" sz="2400" b="1" dirty="0">
                <a:solidFill>
                  <a:srgbClr val="C7000B"/>
                </a:solidFill>
                <a:latin typeface="微软雅黑" panose="020B0503020204020204" pitchFamily="34" charset="-122"/>
                <a:ea typeface="微软雅黑" panose="020B0503020204020204" pitchFamily="34" charset="-122"/>
              </a:rPr>
              <a:t>日 </a:t>
            </a:r>
            <a:endParaRPr lang="en-US" altLang="zh-CN" sz="2400" b="1" dirty="0">
              <a:solidFill>
                <a:srgbClr val="C7000B"/>
              </a:solidFill>
              <a:latin typeface="微软雅黑" panose="020B0503020204020204" pitchFamily="34" charset="-122"/>
              <a:ea typeface="微软雅黑" panose="020B0503020204020204" pitchFamily="34" charset="-122"/>
            </a:endParaRPr>
          </a:p>
        </p:txBody>
      </p:sp>
      <p:sp>
        <p:nvSpPr>
          <p:cNvPr id="10" name="文本框 9">
            <a:extLst>
              <a:ext uri="{FF2B5EF4-FFF2-40B4-BE49-F238E27FC236}">
                <a16:creationId xmlns:a16="http://schemas.microsoft.com/office/drawing/2014/main" id="{B92AB545-32AD-4166-B501-B5C563AB05FF}"/>
              </a:ext>
            </a:extLst>
          </p:cNvPr>
          <p:cNvSpPr txBox="1"/>
          <p:nvPr/>
        </p:nvSpPr>
        <p:spPr>
          <a:xfrm>
            <a:off x="2041850" y="3496455"/>
            <a:ext cx="3489832" cy="646331"/>
          </a:xfrm>
          <a:prstGeom prst="rect">
            <a:avLst/>
          </a:prstGeom>
          <a:noFill/>
        </p:spPr>
        <p:txBody>
          <a:bodyPr wrap="square" rtlCol="0">
            <a:spAutoFit/>
          </a:bodyPr>
          <a:lstStyle/>
          <a:p>
            <a:pPr defTabSz="914377">
              <a:lnSpc>
                <a:spcPct val="150000"/>
              </a:lnSpc>
            </a:pPr>
            <a:r>
              <a:rPr lang="zh-CN" altLang="en-US" sz="2400" b="1" dirty="0">
                <a:solidFill>
                  <a:srgbClr val="C7000B"/>
                </a:solidFill>
                <a:latin typeface="微软雅黑" panose="020B0503020204020204" pitchFamily="34" charset="-122"/>
                <a:ea typeface="微软雅黑" panose="020B0503020204020204" pitchFamily="34" charset="-122"/>
              </a:rPr>
              <a:t>地点：北京人民大会堂</a:t>
            </a:r>
            <a:endParaRPr lang="en-US" altLang="zh-CN" sz="2400" b="1" dirty="0">
              <a:solidFill>
                <a:srgbClr val="C7000B"/>
              </a:solidFill>
              <a:latin typeface="微软雅黑" panose="020B0503020204020204" pitchFamily="34" charset="-122"/>
              <a:ea typeface="微软雅黑" panose="020B0503020204020204" pitchFamily="34" charset="-122"/>
            </a:endParaRPr>
          </a:p>
        </p:txBody>
      </p:sp>
      <p:sp>
        <p:nvSpPr>
          <p:cNvPr id="11" name="TextBox 147">
            <a:extLst>
              <a:ext uri="{FF2B5EF4-FFF2-40B4-BE49-F238E27FC236}">
                <a16:creationId xmlns:a16="http://schemas.microsoft.com/office/drawing/2014/main" id="{8F09D2E6-67E6-46C2-B489-AC329ADB81F3}"/>
              </a:ext>
            </a:extLst>
          </p:cNvPr>
          <p:cNvSpPr txBox="1">
            <a:spLocks noChangeArrowheads="1"/>
          </p:cNvSpPr>
          <p:nvPr/>
        </p:nvSpPr>
        <p:spPr bwMode="auto">
          <a:xfrm>
            <a:off x="2041850" y="4285654"/>
            <a:ext cx="5318468" cy="650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lIns="138208" tIns="69103" rIns="138208" bIns="69103"/>
          <a:lstStyle>
            <a:defPPr>
              <a:defRPr lang="en-US"/>
            </a:defPPr>
            <a:lvl1pPr algn="ctr" defTabSz="1217613" fontAlgn="base">
              <a:spcBef>
                <a:spcPct val="0"/>
              </a:spcBef>
              <a:spcAft>
                <a:spcPct val="0"/>
              </a:spcAft>
              <a:defRPr sz="3600" b="1">
                <a:solidFill>
                  <a:srgbClr val="E62921"/>
                </a:solidFill>
                <a:latin typeface="微软雅黑" panose="020B0503020204020204" pitchFamily="34" charset="-122"/>
                <a:ea typeface="微软雅黑" panose="020B0503020204020204" pitchFamily="34" charset="-122"/>
              </a:defRPr>
            </a:lvl1pPr>
            <a:lvl2pPr marL="742950" indent="-285750" defTabSz="1217613" eaLnBrk="0" hangingPunct="0">
              <a:defRPr>
                <a:latin typeface="Arial" panose="020B0604020202020204" pitchFamily="34" charset="0"/>
                <a:ea typeface="宋体" panose="02010600030101010101" pitchFamily="2" charset="-122"/>
              </a:defRPr>
            </a:lvl2pPr>
            <a:lvl3pPr marL="1143000" indent="-228600" defTabSz="1217613" eaLnBrk="0" hangingPunct="0">
              <a:defRPr>
                <a:latin typeface="Arial" panose="020B0604020202020204" pitchFamily="34" charset="0"/>
                <a:ea typeface="宋体" panose="02010600030101010101" pitchFamily="2" charset="-122"/>
              </a:defRPr>
            </a:lvl3pPr>
            <a:lvl4pPr marL="1600200" indent="-228600" defTabSz="1217613" eaLnBrk="0" hangingPunct="0">
              <a:defRPr>
                <a:latin typeface="Arial" panose="020B0604020202020204" pitchFamily="34" charset="0"/>
                <a:ea typeface="宋体" panose="02010600030101010101" pitchFamily="2" charset="-122"/>
              </a:defRPr>
            </a:lvl4pPr>
            <a:lvl5pPr marL="2057400" indent="-228600" defTabSz="1217613" eaLnBrk="0" hangingPunct="0">
              <a:defRPr>
                <a:latin typeface="Arial" panose="020B0604020202020204" pitchFamily="34" charset="0"/>
                <a:ea typeface="宋体" panose="02010600030101010101" pitchFamily="2" charset="-122"/>
              </a:defRPr>
            </a:lvl5pPr>
            <a:lvl6pPr marL="2514600" indent="-228600" defTabSz="1217613"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defTabSz="1217613"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defTabSz="1217613"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defTabSz="1217613" eaLnBrk="0" fontAlgn="base" hangingPunct="0">
              <a:spcBef>
                <a:spcPct val="0"/>
              </a:spcBef>
              <a:spcAft>
                <a:spcPct val="0"/>
              </a:spcAft>
              <a:defRPr>
                <a:latin typeface="Arial" panose="020B0604020202020204" pitchFamily="34" charset="0"/>
                <a:ea typeface="宋体" panose="02010600030101010101" pitchFamily="2" charset="-122"/>
              </a:defRPr>
            </a:lvl9pPr>
          </a:lstStyle>
          <a:p>
            <a:pPr algn="l">
              <a:defRPr/>
            </a:pPr>
            <a:r>
              <a:rPr kumimoji="0" lang="zh-CN" altLang="en-US" sz="2400" b="1" i="0" u="none" strike="noStrike" kern="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rPr>
              <a:t>出席人员</a:t>
            </a:r>
            <a:r>
              <a:rPr kumimoji="0" lang="en-US" altLang="zh-CN" sz="2400" b="1" i="0" u="none" strike="noStrike" kern="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rPr>
              <a:t> </a:t>
            </a:r>
            <a:r>
              <a:rPr lang="zh-CN" altLang="en-US" sz="2400" dirty="0">
                <a:solidFill>
                  <a:srgbClr val="C7000B"/>
                </a:solidFill>
              </a:rPr>
              <a:t>应出席委员：</a:t>
            </a:r>
            <a:r>
              <a:rPr lang="en-US" altLang="zh-CN" sz="2400" dirty="0">
                <a:solidFill>
                  <a:srgbClr val="C7000B"/>
                </a:solidFill>
              </a:rPr>
              <a:t>2158</a:t>
            </a:r>
            <a:r>
              <a:rPr lang="zh-CN" altLang="en-US" sz="2400" dirty="0">
                <a:solidFill>
                  <a:srgbClr val="C7000B"/>
                </a:solidFill>
              </a:rPr>
              <a:t>人</a:t>
            </a:r>
          </a:p>
        </p:txBody>
      </p:sp>
    </p:spTree>
    <p:extLst>
      <p:ext uri="{BB962C8B-B14F-4D97-AF65-F5344CB8AC3E}">
        <p14:creationId xmlns:p14="http://schemas.microsoft.com/office/powerpoint/2010/main" val="83743816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Effect transition="in" filter="fade">
                                      <p:cBhvr>
                                        <p:cTn id="9" dur="1000"/>
                                        <p:tgtEl>
                                          <p:spTgt spid="7"/>
                                        </p:tgtEl>
                                      </p:cBhvr>
                                    </p:animEffect>
                                  </p:childTnLst>
                                </p:cTn>
                              </p:par>
                            </p:childTnLst>
                          </p:cTn>
                        </p:par>
                        <p:par>
                          <p:cTn id="10" fill="hold">
                            <p:stCondLst>
                              <p:cond delay="1000"/>
                            </p:stCondLst>
                            <p:childTnLst>
                              <p:par>
                                <p:cTn id="11" presetID="14" presetClass="entr" presetSubtype="10"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randombar(horizontal)">
                                      <p:cBhvr>
                                        <p:cTn id="13" dur="900"/>
                                        <p:tgtEl>
                                          <p:spTgt spid="9"/>
                                        </p:tgtEl>
                                      </p:cBhvr>
                                    </p:animEffect>
                                  </p:childTnLst>
                                </p:cTn>
                              </p:par>
                            </p:childTnLst>
                          </p:cTn>
                        </p:par>
                        <p:par>
                          <p:cTn id="14" fill="hold">
                            <p:stCondLst>
                              <p:cond delay="1900"/>
                            </p:stCondLst>
                            <p:childTnLst>
                              <p:par>
                                <p:cTn id="15" presetID="14" presetClass="entr" presetSubtype="10"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randombar(horizontal)">
                                      <p:cBhvr>
                                        <p:cTn id="17" dur="900"/>
                                        <p:tgtEl>
                                          <p:spTgt spid="10"/>
                                        </p:tgtEl>
                                      </p:cBhvr>
                                    </p:animEffect>
                                  </p:childTnLst>
                                </p:cTn>
                              </p:par>
                            </p:childTnLst>
                          </p:cTn>
                        </p:par>
                        <p:par>
                          <p:cTn id="18" fill="hold">
                            <p:stCondLst>
                              <p:cond delay="2800"/>
                            </p:stCondLst>
                            <p:childTnLst>
                              <p:par>
                                <p:cTn id="19" presetID="53" presetClass="entr" presetSubtype="16"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p:cTn id="21" dur="500" fill="hold"/>
                                        <p:tgtEl>
                                          <p:spTgt spid="11"/>
                                        </p:tgtEl>
                                        <p:attrNameLst>
                                          <p:attrName>ppt_w</p:attrName>
                                        </p:attrNameLst>
                                      </p:cBhvr>
                                      <p:tavLst>
                                        <p:tav tm="0">
                                          <p:val>
                                            <p:fltVal val="0"/>
                                          </p:val>
                                        </p:tav>
                                        <p:tav tm="100000">
                                          <p:val>
                                            <p:strVal val="#ppt_w"/>
                                          </p:val>
                                        </p:tav>
                                      </p:tavLst>
                                    </p:anim>
                                    <p:anim calcmode="lin" valueType="num">
                                      <p:cBhvr>
                                        <p:cTn id="22" dur="500" fill="hold"/>
                                        <p:tgtEl>
                                          <p:spTgt spid="11"/>
                                        </p:tgtEl>
                                        <p:attrNameLst>
                                          <p:attrName>ppt_h</p:attrName>
                                        </p:attrNameLst>
                                      </p:cBhvr>
                                      <p:tavLst>
                                        <p:tav tm="0">
                                          <p:val>
                                            <p:fltVal val="0"/>
                                          </p:val>
                                        </p:tav>
                                        <p:tav tm="100000">
                                          <p:val>
                                            <p:strVal val="#ppt_h"/>
                                          </p:val>
                                        </p:tav>
                                      </p:tavLst>
                                    </p:anim>
                                    <p:animEffect transition="in" filter="fade">
                                      <p:cBhvr>
                                        <p:cTn id="23" dur="500"/>
                                        <p:tgtEl>
                                          <p:spTgt spid="11"/>
                                        </p:tgtEl>
                                      </p:cBhvr>
                                    </p:animEffect>
                                  </p:childTnLst>
                                </p:cTn>
                              </p:par>
                            </p:childTnLst>
                          </p:cTn>
                        </p:par>
                        <p:par>
                          <p:cTn id="24" fill="hold">
                            <p:stCondLst>
                              <p:cond delay="3300"/>
                            </p:stCondLst>
                            <p:childTnLst>
                              <p:par>
                                <p:cTn id="25" presetID="22" presetClass="entr" presetSubtype="1"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up)">
                                      <p:cBhvr>
                                        <p:cTn id="27" dur="12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BEBA8EAE-BF5A-486C-A8C5-ECC9F3942E4B}">
                <a14:imgProps xmlns:a14="http://schemas.microsoft.com/office/drawing/2010/main">
                  <a14:imgLayer r:embed="rId3">
                    <a14:imgEffect>
                      <a14:backgroundRemoval t="3970" b="97270" l="10000" r="90000">
                        <a14:foregroundMark x1="39836" y1="33002" x2="39344" y2="31762"/>
                      </a14:backgroundRemoval>
                    </a14:imgEffect>
                  </a14:imgLayer>
                </a14:imgProps>
              </a:ext>
              <a:ext uri="{28A0092B-C50C-407E-A947-70E740481C1C}">
                <a14:useLocalDpi xmlns:a14="http://schemas.microsoft.com/office/drawing/2010/main" val="0"/>
              </a:ext>
            </a:extLst>
          </a:blip>
          <a:stretch>
            <a:fillRect/>
          </a:stretch>
        </p:blipFill>
        <p:spPr>
          <a:xfrm>
            <a:off x="10740390" y="160421"/>
            <a:ext cx="1451610" cy="959485"/>
          </a:xfrm>
          <a:prstGeom prst="rect">
            <a:avLst/>
          </a:prstGeom>
        </p:spPr>
      </p:pic>
      <p:sp>
        <p:nvSpPr>
          <p:cNvPr id="3" name="文本框 32"/>
          <p:cNvSpPr txBox="1"/>
          <p:nvPr/>
        </p:nvSpPr>
        <p:spPr>
          <a:xfrm>
            <a:off x="5662863" y="379178"/>
            <a:ext cx="5259070" cy="523220"/>
          </a:xfrm>
          <a:prstGeom prst="rect">
            <a:avLst/>
          </a:prstGeom>
          <a:noFill/>
        </p:spPr>
        <p:txBody>
          <a:bodyPr wrap="square" rtlCol="0">
            <a:spAutoFit/>
          </a:bodyPr>
          <a:lstStyle/>
          <a:p>
            <a:pPr algn="r" defTabSz="913765"/>
            <a:r>
              <a:rPr lang="en-US" altLang="zh-CN" sz="2800" b="1" dirty="0">
                <a:solidFill>
                  <a:srgbClr val="C7020C"/>
                </a:solidFill>
                <a:latin typeface="微软雅黑" panose="020B0503020204020204" charset="-122"/>
                <a:ea typeface="微软雅黑" panose="020B0503020204020204" charset="-122"/>
              </a:rPr>
              <a:t>2018</a:t>
            </a:r>
            <a:r>
              <a:rPr lang="zh-CN" altLang="en-US" sz="2800" b="1" dirty="0">
                <a:solidFill>
                  <a:srgbClr val="C7020C"/>
                </a:solidFill>
                <a:latin typeface="微软雅黑" panose="020B0503020204020204" charset="-122"/>
                <a:ea typeface="微软雅黑" panose="020B0503020204020204" charset="-122"/>
              </a:rPr>
              <a:t>年两会介绍</a:t>
            </a:r>
          </a:p>
        </p:txBody>
      </p:sp>
      <p:grpSp>
        <p:nvGrpSpPr>
          <p:cNvPr id="4" name="组 3"/>
          <p:cNvGrpSpPr/>
          <p:nvPr/>
        </p:nvGrpSpPr>
        <p:grpSpPr>
          <a:xfrm>
            <a:off x="-192422" y="235133"/>
            <a:ext cx="4186263" cy="667265"/>
            <a:chOff x="593641" y="4046189"/>
            <a:chExt cx="4186263" cy="667265"/>
          </a:xfrm>
        </p:grpSpPr>
        <p:sp>
          <p:nvSpPr>
            <p:cNvPr id="5" name="TextBox 20">
              <a:extLst>
                <a:ext uri="{FF2B5EF4-FFF2-40B4-BE49-F238E27FC236}">
                  <a16:creationId xmlns:a16="http://schemas.microsoft.com/office/drawing/2014/main" id="{F5C0829D-0943-475C-BD27-A03D488DA8C6}"/>
                </a:ext>
              </a:extLst>
            </p:cNvPr>
            <p:cNvSpPr txBox="1"/>
            <p:nvPr/>
          </p:nvSpPr>
          <p:spPr>
            <a:xfrm>
              <a:off x="593641" y="4046189"/>
              <a:ext cx="4186263" cy="461665"/>
            </a:xfrm>
            <a:prstGeom prst="rect">
              <a:avLst/>
            </a:prstGeom>
            <a:noFill/>
            <a:effectLst/>
          </p:spPr>
          <p:txBody>
            <a:bodyPr wrap="square" rtlCol="0">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F3D016"/>
                  </a:solidFill>
                  <a:effectLst/>
                  <a:uLnTx/>
                  <a:uFillTx/>
                  <a:latin typeface="微软雅黑" panose="020B0503020204020204" pitchFamily="34" charset="-122"/>
                  <a:ea typeface="微软雅黑" panose="020B0503020204020204" pitchFamily="34" charset="-122"/>
                  <a:cs typeface="+mn-cs"/>
                </a:rPr>
                <a:t>中国共产党</a:t>
              </a:r>
              <a:endParaRPr kumimoji="0" lang="en-US" altLang="zh-CN" sz="2400" b="1" i="0" u="none" strike="noStrike" kern="1200" cap="none" spc="0" normalizeH="0" baseline="0" noProof="0" dirty="0">
                <a:ln>
                  <a:noFill/>
                </a:ln>
                <a:solidFill>
                  <a:srgbClr val="F3D016"/>
                </a:solidFill>
                <a:effectLst/>
                <a:uLnTx/>
                <a:uFillTx/>
                <a:latin typeface="微软雅黑" panose="020B0503020204020204" pitchFamily="34" charset="-122"/>
                <a:ea typeface="微软雅黑" panose="020B0503020204020204" pitchFamily="34" charset="-122"/>
                <a:cs typeface="+mn-cs"/>
              </a:endParaRPr>
            </a:p>
          </p:txBody>
        </p:sp>
        <p:sp>
          <p:nvSpPr>
            <p:cNvPr id="6" name="TextBox 19">
              <a:extLst>
                <a:ext uri="{FF2B5EF4-FFF2-40B4-BE49-F238E27FC236}">
                  <a16:creationId xmlns:a16="http://schemas.microsoft.com/office/drawing/2014/main" id="{AD6F1C92-46EA-46C7-9886-F8ACE63514CF}"/>
                </a:ext>
              </a:extLst>
            </p:cNvPr>
            <p:cNvSpPr txBox="1"/>
            <p:nvPr/>
          </p:nvSpPr>
          <p:spPr>
            <a:xfrm>
              <a:off x="1742748" y="4467233"/>
              <a:ext cx="1887055" cy="246221"/>
            </a:xfrm>
            <a:prstGeom prst="rect">
              <a:avLst/>
            </a:prstGeom>
            <a:noFill/>
            <a:effectLst/>
          </p:spPr>
          <p:txBody>
            <a:bodyPr wrap="none" rtlCol="0">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altLang="zh-CN" sz="1000" b="1" i="0" u="none" strike="noStrike" kern="1200" cap="none" spc="0" normalizeH="0" baseline="0" noProof="0" dirty="0">
                  <a:ln>
                    <a:noFill/>
                  </a:ln>
                  <a:solidFill>
                    <a:srgbClr val="F3D016"/>
                  </a:solidFill>
                  <a:effectLst/>
                  <a:uLnTx/>
                  <a:uFillTx/>
                  <a:latin typeface="微软雅黑" panose="020B0503020204020204" pitchFamily="34" charset="-122"/>
                  <a:ea typeface="微软雅黑" panose="020B0503020204020204" pitchFamily="34" charset="-122"/>
                  <a:cs typeface="+mn-cs"/>
                </a:rPr>
                <a:t>Communist Party of China</a:t>
              </a:r>
              <a:endParaRPr kumimoji="0" lang="zh-CN" altLang="en-US" sz="1000" b="1" i="0" u="none" strike="noStrike" kern="1200" cap="none" spc="0" normalizeH="0" baseline="0" noProof="0" dirty="0">
                <a:ln>
                  <a:noFill/>
                </a:ln>
                <a:solidFill>
                  <a:srgbClr val="F3D016"/>
                </a:solidFill>
                <a:effectLst/>
                <a:uLnTx/>
                <a:uFillTx/>
                <a:latin typeface="微软雅黑" panose="020B0503020204020204" pitchFamily="34" charset="-122"/>
                <a:ea typeface="微软雅黑" panose="020B0503020204020204" pitchFamily="34" charset="-122"/>
                <a:cs typeface="+mn-cs"/>
              </a:endParaRPr>
            </a:p>
          </p:txBody>
        </p:sp>
      </p:grpSp>
      <p:sp>
        <p:nvSpPr>
          <p:cNvPr id="7" name="文本框 6">
            <a:extLst>
              <a:ext uri="{FF2B5EF4-FFF2-40B4-BE49-F238E27FC236}">
                <a16:creationId xmlns:a16="http://schemas.microsoft.com/office/drawing/2014/main" id="{0650E000-E1C1-4591-ABF0-13943F3B456A}"/>
              </a:ext>
            </a:extLst>
          </p:cNvPr>
          <p:cNvSpPr txBox="1"/>
          <p:nvPr/>
        </p:nvSpPr>
        <p:spPr>
          <a:xfrm>
            <a:off x="0" y="1900493"/>
            <a:ext cx="12192000" cy="707886"/>
          </a:xfrm>
          <a:prstGeom prst="rect">
            <a:avLst/>
          </a:prstGeom>
          <a:noFill/>
        </p:spPr>
        <p:txBody>
          <a:bodyPr wrap="square" rtlCol="0">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4000"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rPr>
              <a:t>★全国政协会议议程★</a:t>
            </a:r>
          </a:p>
        </p:txBody>
      </p:sp>
      <p:grpSp>
        <p:nvGrpSpPr>
          <p:cNvPr id="10" name="组 9"/>
          <p:cNvGrpSpPr/>
          <p:nvPr/>
        </p:nvGrpSpPr>
        <p:grpSpPr>
          <a:xfrm>
            <a:off x="1168962" y="2871536"/>
            <a:ext cx="4305126" cy="513348"/>
            <a:chOff x="691990" y="2759241"/>
            <a:chExt cx="4305126" cy="513348"/>
          </a:xfrm>
        </p:grpSpPr>
        <p:sp>
          <p:nvSpPr>
            <p:cNvPr id="8" name="矩形 7"/>
            <p:cNvSpPr/>
            <p:nvPr/>
          </p:nvSpPr>
          <p:spPr>
            <a:xfrm>
              <a:off x="691990" y="2759242"/>
              <a:ext cx="529390" cy="513347"/>
            </a:xfrm>
            <a:prstGeom prst="rect">
              <a:avLst/>
            </a:prstGeom>
            <a:solidFill>
              <a:srgbClr val="C7020C"/>
            </a:solidFill>
            <a:ln>
              <a:solidFill>
                <a:srgbClr val="C702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2800" dirty="0"/>
                <a:t>1</a:t>
              </a:r>
              <a:endParaRPr kumimoji="1" lang="zh-CN" altLang="en-US" sz="2800" dirty="0"/>
            </a:p>
          </p:txBody>
        </p:sp>
        <p:sp>
          <p:nvSpPr>
            <p:cNvPr id="9" name="矩形 8"/>
            <p:cNvSpPr/>
            <p:nvPr/>
          </p:nvSpPr>
          <p:spPr>
            <a:xfrm>
              <a:off x="1221380" y="2759241"/>
              <a:ext cx="3775736" cy="513347"/>
            </a:xfrm>
            <a:prstGeom prst="rect">
              <a:avLst/>
            </a:prstGeom>
            <a:noFill/>
            <a:ln>
              <a:solidFill>
                <a:srgbClr val="C702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lnSpc>
                  <a:spcPct val="150000"/>
                </a:lnSpc>
                <a:spcBef>
                  <a:spcPct val="0"/>
                </a:spcBef>
                <a:spcAft>
                  <a:spcPct val="0"/>
                </a:spcAft>
                <a:defRPr/>
              </a:pPr>
              <a:r>
                <a:rPr lang="zh-CN" altLang="en-US" sz="1100" b="1" kern="0" dirty="0">
                  <a:ln w="3175">
                    <a:noFill/>
                  </a:ln>
                  <a:solidFill>
                    <a:srgbClr val="C7000B"/>
                  </a:solidFill>
                  <a:latin typeface="微软雅黑" panose="020B0503020204020204" pitchFamily="34" charset="-122"/>
                  <a:ea typeface="微软雅黑" panose="020B0503020204020204" pitchFamily="34" charset="-122"/>
                </a:rPr>
                <a:t>听取和审议政协全国委员会常务委员会工作报告</a:t>
              </a:r>
            </a:p>
          </p:txBody>
        </p:sp>
      </p:grpSp>
      <p:grpSp>
        <p:nvGrpSpPr>
          <p:cNvPr id="11" name="组 10"/>
          <p:cNvGrpSpPr/>
          <p:nvPr/>
        </p:nvGrpSpPr>
        <p:grpSpPr>
          <a:xfrm>
            <a:off x="6616807" y="2871536"/>
            <a:ext cx="4305126" cy="513348"/>
            <a:chOff x="691990" y="2759241"/>
            <a:chExt cx="4305126" cy="513348"/>
          </a:xfrm>
        </p:grpSpPr>
        <p:sp>
          <p:nvSpPr>
            <p:cNvPr id="12" name="矩形 11"/>
            <p:cNvSpPr/>
            <p:nvPr/>
          </p:nvSpPr>
          <p:spPr>
            <a:xfrm>
              <a:off x="691990" y="2759242"/>
              <a:ext cx="529390" cy="513347"/>
            </a:xfrm>
            <a:prstGeom prst="rect">
              <a:avLst/>
            </a:prstGeom>
            <a:solidFill>
              <a:srgbClr val="C7020C"/>
            </a:solidFill>
            <a:ln>
              <a:solidFill>
                <a:srgbClr val="C702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2800" dirty="0"/>
                <a:t>2</a:t>
              </a:r>
              <a:endParaRPr kumimoji="1" lang="zh-CN" altLang="en-US" sz="2800" dirty="0"/>
            </a:p>
          </p:txBody>
        </p:sp>
        <p:sp>
          <p:nvSpPr>
            <p:cNvPr id="13" name="矩形 12"/>
            <p:cNvSpPr/>
            <p:nvPr/>
          </p:nvSpPr>
          <p:spPr>
            <a:xfrm>
              <a:off x="1221380" y="2759241"/>
              <a:ext cx="3775736" cy="513347"/>
            </a:xfrm>
            <a:prstGeom prst="rect">
              <a:avLst/>
            </a:prstGeom>
            <a:noFill/>
            <a:ln>
              <a:solidFill>
                <a:srgbClr val="C702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lnSpc>
                  <a:spcPct val="150000"/>
                </a:lnSpc>
                <a:spcBef>
                  <a:spcPct val="0"/>
                </a:spcBef>
                <a:spcAft>
                  <a:spcPct val="0"/>
                </a:spcAft>
                <a:defRPr/>
              </a:pPr>
              <a:r>
                <a:rPr lang="zh-CN" altLang="en-US" sz="1100" b="1" kern="0" dirty="0">
                  <a:ln w="3175">
                    <a:noFill/>
                  </a:ln>
                  <a:solidFill>
                    <a:srgbClr val="C7000B"/>
                  </a:solidFill>
                  <a:latin typeface="微软雅黑" panose="020B0503020204020204" pitchFamily="34" charset="-122"/>
                  <a:ea typeface="微软雅黑" panose="020B0503020204020204" pitchFamily="34" charset="-122"/>
                </a:rPr>
                <a:t>听取和审议政协全国委员会常务委员会关于提案工作情况的报告</a:t>
              </a:r>
            </a:p>
          </p:txBody>
        </p:sp>
      </p:grpSp>
      <p:grpSp>
        <p:nvGrpSpPr>
          <p:cNvPr id="14" name="组 13"/>
          <p:cNvGrpSpPr/>
          <p:nvPr/>
        </p:nvGrpSpPr>
        <p:grpSpPr>
          <a:xfrm>
            <a:off x="1168962" y="3667695"/>
            <a:ext cx="4305126" cy="513348"/>
            <a:chOff x="691990" y="2759241"/>
            <a:chExt cx="4305126" cy="513348"/>
          </a:xfrm>
        </p:grpSpPr>
        <p:sp>
          <p:nvSpPr>
            <p:cNvPr id="15" name="矩形 14"/>
            <p:cNvSpPr/>
            <p:nvPr/>
          </p:nvSpPr>
          <p:spPr>
            <a:xfrm>
              <a:off x="691990" y="2759242"/>
              <a:ext cx="529390" cy="513347"/>
            </a:xfrm>
            <a:prstGeom prst="rect">
              <a:avLst/>
            </a:prstGeom>
            <a:solidFill>
              <a:srgbClr val="C7020C"/>
            </a:solidFill>
            <a:ln>
              <a:solidFill>
                <a:srgbClr val="C702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2800" dirty="0"/>
                <a:t>3</a:t>
              </a:r>
              <a:endParaRPr kumimoji="1" lang="zh-CN" altLang="en-US" sz="2800" dirty="0"/>
            </a:p>
          </p:txBody>
        </p:sp>
        <p:sp>
          <p:nvSpPr>
            <p:cNvPr id="16" name="矩形 15"/>
            <p:cNvSpPr/>
            <p:nvPr/>
          </p:nvSpPr>
          <p:spPr>
            <a:xfrm>
              <a:off x="1221380" y="2759241"/>
              <a:ext cx="3775736" cy="513347"/>
            </a:xfrm>
            <a:prstGeom prst="rect">
              <a:avLst/>
            </a:prstGeom>
            <a:noFill/>
            <a:ln>
              <a:solidFill>
                <a:srgbClr val="C702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lnSpc>
                  <a:spcPct val="150000"/>
                </a:lnSpc>
                <a:spcBef>
                  <a:spcPct val="0"/>
                </a:spcBef>
                <a:spcAft>
                  <a:spcPct val="0"/>
                </a:spcAft>
                <a:defRPr/>
              </a:pPr>
              <a:r>
                <a:rPr lang="zh-CN" altLang="en-US" sz="1000" b="1" kern="0" dirty="0">
                  <a:ln w="3175">
                    <a:noFill/>
                  </a:ln>
                  <a:solidFill>
                    <a:srgbClr val="C7000B"/>
                  </a:solidFill>
                  <a:latin typeface="微软雅黑" panose="020B0503020204020204" pitchFamily="34" charset="-122"/>
                  <a:ea typeface="微软雅黑" panose="020B0503020204020204" pitchFamily="34" charset="-122"/>
                </a:rPr>
                <a:t>列席第十三届全国人民代表大会第一次会议，听取并讨论政府工作报告及其他有关报告，讨论宪法修正案草案和监察法草案等</a:t>
              </a:r>
            </a:p>
          </p:txBody>
        </p:sp>
      </p:grpSp>
      <p:grpSp>
        <p:nvGrpSpPr>
          <p:cNvPr id="17" name="组 16"/>
          <p:cNvGrpSpPr/>
          <p:nvPr/>
        </p:nvGrpSpPr>
        <p:grpSpPr>
          <a:xfrm>
            <a:off x="6616807" y="3667695"/>
            <a:ext cx="4305126" cy="513348"/>
            <a:chOff x="691990" y="2759241"/>
            <a:chExt cx="4305126" cy="513348"/>
          </a:xfrm>
        </p:grpSpPr>
        <p:sp>
          <p:nvSpPr>
            <p:cNvPr id="18" name="矩形 17"/>
            <p:cNvSpPr/>
            <p:nvPr/>
          </p:nvSpPr>
          <p:spPr>
            <a:xfrm>
              <a:off x="691990" y="2759242"/>
              <a:ext cx="529390" cy="513347"/>
            </a:xfrm>
            <a:prstGeom prst="rect">
              <a:avLst/>
            </a:prstGeom>
            <a:solidFill>
              <a:srgbClr val="C7020C"/>
            </a:solidFill>
            <a:ln>
              <a:solidFill>
                <a:srgbClr val="C702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2800" dirty="0"/>
                <a:t>4</a:t>
              </a:r>
              <a:endParaRPr kumimoji="1" lang="zh-CN" altLang="en-US" sz="2800" dirty="0"/>
            </a:p>
          </p:txBody>
        </p:sp>
        <p:sp>
          <p:nvSpPr>
            <p:cNvPr id="19" name="矩形 18"/>
            <p:cNvSpPr/>
            <p:nvPr/>
          </p:nvSpPr>
          <p:spPr>
            <a:xfrm>
              <a:off x="1221380" y="2759241"/>
              <a:ext cx="3775736" cy="513347"/>
            </a:xfrm>
            <a:prstGeom prst="rect">
              <a:avLst/>
            </a:prstGeom>
            <a:noFill/>
            <a:ln>
              <a:solidFill>
                <a:srgbClr val="C702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lnSpc>
                  <a:spcPct val="150000"/>
                </a:lnSpc>
                <a:spcBef>
                  <a:spcPct val="0"/>
                </a:spcBef>
                <a:spcAft>
                  <a:spcPct val="0"/>
                </a:spcAft>
                <a:defRPr/>
              </a:pPr>
              <a:r>
                <a:rPr lang="zh-CN" altLang="en-US" sz="1100" b="1" kern="0" dirty="0">
                  <a:ln w="3175">
                    <a:noFill/>
                  </a:ln>
                  <a:solidFill>
                    <a:srgbClr val="C7000B"/>
                  </a:solidFill>
                  <a:latin typeface="微软雅黑" panose="020B0503020204020204" pitchFamily="34" charset="-122"/>
                  <a:ea typeface="微软雅黑" panose="020B0503020204020204" pitchFamily="34" charset="-122"/>
                </a:rPr>
                <a:t>审议通过中国人民政治协商会议章程修正案</a:t>
              </a:r>
            </a:p>
          </p:txBody>
        </p:sp>
      </p:grpSp>
      <p:grpSp>
        <p:nvGrpSpPr>
          <p:cNvPr id="20" name="组 19"/>
          <p:cNvGrpSpPr/>
          <p:nvPr/>
        </p:nvGrpSpPr>
        <p:grpSpPr>
          <a:xfrm>
            <a:off x="1168962" y="4463853"/>
            <a:ext cx="4305126" cy="513348"/>
            <a:chOff x="691990" y="2759241"/>
            <a:chExt cx="4305126" cy="513348"/>
          </a:xfrm>
        </p:grpSpPr>
        <p:sp>
          <p:nvSpPr>
            <p:cNvPr id="21" name="矩形 20"/>
            <p:cNvSpPr/>
            <p:nvPr/>
          </p:nvSpPr>
          <p:spPr>
            <a:xfrm>
              <a:off x="691990" y="2759242"/>
              <a:ext cx="529390" cy="513347"/>
            </a:xfrm>
            <a:prstGeom prst="rect">
              <a:avLst/>
            </a:prstGeom>
            <a:solidFill>
              <a:srgbClr val="C7020C"/>
            </a:solidFill>
            <a:ln>
              <a:solidFill>
                <a:srgbClr val="C702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2800" dirty="0"/>
                <a:t>5</a:t>
              </a:r>
              <a:endParaRPr kumimoji="1" lang="zh-CN" altLang="en-US" sz="2800" dirty="0"/>
            </a:p>
          </p:txBody>
        </p:sp>
        <p:sp>
          <p:nvSpPr>
            <p:cNvPr id="22" name="矩形 21"/>
            <p:cNvSpPr/>
            <p:nvPr/>
          </p:nvSpPr>
          <p:spPr>
            <a:xfrm>
              <a:off x="1221380" y="2759241"/>
              <a:ext cx="3775736" cy="513347"/>
            </a:xfrm>
            <a:prstGeom prst="rect">
              <a:avLst/>
            </a:prstGeom>
            <a:noFill/>
            <a:ln>
              <a:solidFill>
                <a:srgbClr val="C702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lnSpc>
                  <a:spcPct val="150000"/>
                </a:lnSpc>
                <a:spcBef>
                  <a:spcPct val="0"/>
                </a:spcBef>
                <a:spcAft>
                  <a:spcPct val="0"/>
                </a:spcAft>
                <a:defRPr/>
              </a:pPr>
              <a:r>
                <a:rPr lang="zh-CN" altLang="en-US" sz="1100" b="1" kern="0" dirty="0">
                  <a:ln w="3175">
                    <a:noFill/>
                  </a:ln>
                  <a:solidFill>
                    <a:srgbClr val="C7000B"/>
                  </a:solidFill>
                  <a:latin typeface="微软雅黑" panose="020B0503020204020204" pitchFamily="34" charset="-122"/>
                  <a:ea typeface="微软雅黑" panose="020B0503020204020204" pitchFamily="34" charset="-122"/>
                </a:rPr>
                <a:t>选举政协第十三届全国委员会主席、副主席、秘书长、常务委员</a:t>
              </a:r>
            </a:p>
          </p:txBody>
        </p:sp>
      </p:grpSp>
      <p:grpSp>
        <p:nvGrpSpPr>
          <p:cNvPr id="23" name="组 22"/>
          <p:cNvGrpSpPr/>
          <p:nvPr/>
        </p:nvGrpSpPr>
        <p:grpSpPr>
          <a:xfrm>
            <a:off x="6616807" y="4463853"/>
            <a:ext cx="4305126" cy="513348"/>
            <a:chOff x="691990" y="2759241"/>
            <a:chExt cx="4305126" cy="513348"/>
          </a:xfrm>
        </p:grpSpPr>
        <p:sp>
          <p:nvSpPr>
            <p:cNvPr id="24" name="矩形 23"/>
            <p:cNvSpPr/>
            <p:nvPr/>
          </p:nvSpPr>
          <p:spPr>
            <a:xfrm>
              <a:off x="691990" y="2759242"/>
              <a:ext cx="529390" cy="513347"/>
            </a:xfrm>
            <a:prstGeom prst="rect">
              <a:avLst/>
            </a:prstGeom>
            <a:solidFill>
              <a:srgbClr val="C7020C"/>
            </a:solidFill>
            <a:ln>
              <a:solidFill>
                <a:srgbClr val="C702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2800" dirty="0"/>
                <a:t>6</a:t>
              </a:r>
              <a:endParaRPr kumimoji="1" lang="zh-CN" altLang="en-US" sz="2800" dirty="0"/>
            </a:p>
          </p:txBody>
        </p:sp>
        <p:sp>
          <p:nvSpPr>
            <p:cNvPr id="25" name="矩形 24"/>
            <p:cNvSpPr/>
            <p:nvPr/>
          </p:nvSpPr>
          <p:spPr>
            <a:xfrm>
              <a:off x="1221380" y="2759241"/>
              <a:ext cx="3775736" cy="513347"/>
            </a:xfrm>
            <a:prstGeom prst="rect">
              <a:avLst/>
            </a:prstGeom>
            <a:noFill/>
            <a:ln>
              <a:solidFill>
                <a:srgbClr val="C702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lnSpc>
                  <a:spcPct val="150000"/>
                </a:lnSpc>
                <a:spcBef>
                  <a:spcPct val="0"/>
                </a:spcBef>
                <a:spcAft>
                  <a:spcPct val="0"/>
                </a:spcAft>
                <a:defRPr/>
              </a:pPr>
              <a:r>
                <a:rPr lang="zh-CN" altLang="en-US" sz="1100" b="1" kern="0" dirty="0">
                  <a:ln w="3175">
                    <a:noFill/>
                  </a:ln>
                  <a:solidFill>
                    <a:srgbClr val="C7000B"/>
                  </a:solidFill>
                  <a:latin typeface="微软雅黑" panose="020B0503020204020204" pitchFamily="34" charset="-122"/>
                  <a:ea typeface="微软雅黑" panose="020B0503020204020204" pitchFamily="34" charset="-122"/>
                </a:rPr>
                <a:t>审议通过政协第十三届全国委员会第一次会议政治决议</a:t>
              </a:r>
            </a:p>
          </p:txBody>
        </p:sp>
      </p:grpSp>
      <p:grpSp>
        <p:nvGrpSpPr>
          <p:cNvPr id="26" name="组 25"/>
          <p:cNvGrpSpPr/>
          <p:nvPr/>
        </p:nvGrpSpPr>
        <p:grpSpPr>
          <a:xfrm>
            <a:off x="1168962" y="5260012"/>
            <a:ext cx="4305126" cy="513348"/>
            <a:chOff x="691990" y="2759241"/>
            <a:chExt cx="4305126" cy="513348"/>
          </a:xfrm>
        </p:grpSpPr>
        <p:sp>
          <p:nvSpPr>
            <p:cNvPr id="27" name="矩形 26"/>
            <p:cNvSpPr/>
            <p:nvPr/>
          </p:nvSpPr>
          <p:spPr>
            <a:xfrm>
              <a:off x="691990" y="2759242"/>
              <a:ext cx="529390" cy="513347"/>
            </a:xfrm>
            <a:prstGeom prst="rect">
              <a:avLst/>
            </a:prstGeom>
            <a:solidFill>
              <a:srgbClr val="C7020C"/>
            </a:solidFill>
            <a:ln>
              <a:solidFill>
                <a:srgbClr val="C702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2800" dirty="0"/>
                <a:t>7</a:t>
              </a:r>
              <a:endParaRPr kumimoji="1" lang="zh-CN" altLang="en-US" sz="2800" dirty="0"/>
            </a:p>
          </p:txBody>
        </p:sp>
        <p:sp>
          <p:nvSpPr>
            <p:cNvPr id="28" name="矩形 27"/>
            <p:cNvSpPr/>
            <p:nvPr/>
          </p:nvSpPr>
          <p:spPr>
            <a:xfrm>
              <a:off x="1221380" y="2759241"/>
              <a:ext cx="3775736" cy="513347"/>
            </a:xfrm>
            <a:prstGeom prst="rect">
              <a:avLst/>
            </a:prstGeom>
            <a:noFill/>
            <a:ln>
              <a:solidFill>
                <a:srgbClr val="C702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lnSpc>
                  <a:spcPct val="150000"/>
                </a:lnSpc>
                <a:spcBef>
                  <a:spcPct val="0"/>
                </a:spcBef>
                <a:spcAft>
                  <a:spcPct val="0"/>
                </a:spcAft>
                <a:defRPr/>
              </a:pPr>
              <a:r>
                <a:rPr lang="zh-CN" altLang="en-US" sz="1100" b="1" kern="0" dirty="0">
                  <a:ln w="3175">
                    <a:noFill/>
                  </a:ln>
                  <a:solidFill>
                    <a:srgbClr val="C7000B"/>
                  </a:solidFill>
                  <a:latin typeface="微软雅黑" panose="020B0503020204020204" pitchFamily="34" charset="-122"/>
                  <a:ea typeface="微软雅黑" panose="020B0503020204020204" pitchFamily="34" charset="-122"/>
                </a:rPr>
                <a:t>审议通过政协第十三届全国委员会第一次会议关于常务委员会工作报告的决议</a:t>
              </a:r>
            </a:p>
          </p:txBody>
        </p:sp>
      </p:grpSp>
      <p:grpSp>
        <p:nvGrpSpPr>
          <p:cNvPr id="29" name="组 28"/>
          <p:cNvGrpSpPr/>
          <p:nvPr/>
        </p:nvGrpSpPr>
        <p:grpSpPr>
          <a:xfrm>
            <a:off x="6616807" y="5260012"/>
            <a:ext cx="4305126" cy="513348"/>
            <a:chOff x="691990" y="2759241"/>
            <a:chExt cx="4305126" cy="513348"/>
          </a:xfrm>
        </p:grpSpPr>
        <p:sp>
          <p:nvSpPr>
            <p:cNvPr id="30" name="矩形 29"/>
            <p:cNvSpPr/>
            <p:nvPr/>
          </p:nvSpPr>
          <p:spPr>
            <a:xfrm>
              <a:off x="691990" y="2759242"/>
              <a:ext cx="529390" cy="513347"/>
            </a:xfrm>
            <a:prstGeom prst="rect">
              <a:avLst/>
            </a:prstGeom>
            <a:solidFill>
              <a:srgbClr val="C7020C"/>
            </a:solidFill>
            <a:ln>
              <a:solidFill>
                <a:srgbClr val="C702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2800" dirty="0"/>
                <a:t>8</a:t>
              </a:r>
              <a:endParaRPr kumimoji="1" lang="zh-CN" altLang="en-US" sz="2800" dirty="0"/>
            </a:p>
          </p:txBody>
        </p:sp>
        <p:sp>
          <p:nvSpPr>
            <p:cNvPr id="31" name="矩形 30"/>
            <p:cNvSpPr/>
            <p:nvPr/>
          </p:nvSpPr>
          <p:spPr>
            <a:xfrm>
              <a:off x="1221380" y="2759241"/>
              <a:ext cx="3775736" cy="513347"/>
            </a:xfrm>
            <a:prstGeom prst="rect">
              <a:avLst/>
            </a:prstGeom>
            <a:noFill/>
            <a:ln>
              <a:solidFill>
                <a:srgbClr val="C702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lnSpc>
                  <a:spcPct val="150000"/>
                </a:lnSpc>
                <a:spcBef>
                  <a:spcPct val="0"/>
                </a:spcBef>
                <a:spcAft>
                  <a:spcPct val="0"/>
                </a:spcAft>
                <a:defRPr/>
              </a:pPr>
              <a:r>
                <a:rPr lang="zh-CN" altLang="en-US" sz="1100" b="1" kern="0" dirty="0">
                  <a:ln w="3175">
                    <a:noFill/>
                  </a:ln>
                  <a:solidFill>
                    <a:srgbClr val="C7000B"/>
                  </a:solidFill>
                  <a:latin typeface="微软雅黑" panose="020B0503020204020204" pitchFamily="34" charset="-122"/>
                  <a:ea typeface="微软雅黑" panose="020B0503020204020204" pitchFamily="34" charset="-122"/>
                </a:rPr>
                <a:t>审议通过政协第十三届全国委员会第一次会议提案审查委员会关于政协十三届一次会议提案审查情况的报告</a:t>
              </a:r>
            </a:p>
          </p:txBody>
        </p:sp>
      </p:grpSp>
    </p:spTree>
    <p:extLst>
      <p:ext uri="{BB962C8B-B14F-4D97-AF65-F5344CB8AC3E}">
        <p14:creationId xmlns:p14="http://schemas.microsoft.com/office/powerpoint/2010/main" val="348167007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Effect transition="in" filter="fade">
                                      <p:cBhvr>
                                        <p:cTn id="9" dur="10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additive="base">
                                        <p:cTn id="14" dur="500" fill="hold"/>
                                        <p:tgtEl>
                                          <p:spTgt spid="10"/>
                                        </p:tgtEl>
                                        <p:attrNameLst>
                                          <p:attrName>ppt_x</p:attrName>
                                        </p:attrNameLst>
                                      </p:cBhvr>
                                      <p:tavLst>
                                        <p:tav tm="0">
                                          <p:val>
                                            <p:strVal val="#ppt_x"/>
                                          </p:val>
                                        </p:tav>
                                        <p:tav tm="100000">
                                          <p:val>
                                            <p:strVal val="#ppt_x"/>
                                          </p:val>
                                        </p:tav>
                                      </p:tavLst>
                                    </p:anim>
                                    <p:anim calcmode="lin" valueType="num">
                                      <p:cBhvr additive="base">
                                        <p:cTn id="15"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500" fill="hold"/>
                                        <p:tgtEl>
                                          <p:spTgt spid="11"/>
                                        </p:tgtEl>
                                        <p:attrNameLst>
                                          <p:attrName>ppt_x</p:attrName>
                                        </p:attrNameLst>
                                      </p:cBhvr>
                                      <p:tavLst>
                                        <p:tav tm="0">
                                          <p:val>
                                            <p:strVal val="#ppt_x"/>
                                          </p:val>
                                        </p:tav>
                                        <p:tav tm="100000">
                                          <p:val>
                                            <p:strVal val="#ppt_x"/>
                                          </p:val>
                                        </p:tav>
                                      </p:tavLst>
                                    </p:anim>
                                    <p:anim calcmode="lin" valueType="num">
                                      <p:cBhvr additive="base">
                                        <p:cTn id="21"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additive="base">
                                        <p:cTn id="26" dur="500" fill="hold"/>
                                        <p:tgtEl>
                                          <p:spTgt spid="14"/>
                                        </p:tgtEl>
                                        <p:attrNameLst>
                                          <p:attrName>ppt_x</p:attrName>
                                        </p:attrNameLst>
                                      </p:cBhvr>
                                      <p:tavLst>
                                        <p:tav tm="0">
                                          <p:val>
                                            <p:strVal val="#ppt_x"/>
                                          </p:val>
                                        </p:tav>
                                        <p:tav tm="100000">
                                          <p:val>
                                            <p:strVal val="#ppt_x"/>
                                          </p:val>
                                        </p:tav>
                                      </p:tavLst>
                                    </p:anim>
                                    <p:anim calcmode="lin" valueType="num">
                                      <p:cBhvr additive="base">
                                        <p:cTn id="27"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additive="base">
                                        <p:cTn id="32" dur="500" fill="hold"/>
                                        <p:tgtEl>
                                          <p:spTgt spid="17"/>
                                        </p:tgtEl>
                                        <p:attrNameLst>
                                          <p:attrName>ppt_x</p:attrName>
                                        </p:attrNameLst>
                                      </p:cBhvr>
                                      <p:tavLst>
                                        <p:tav tm="0">
                                          <p:val>
                                            <p:strVal val="#ppt_x"/>
                                          </p:val>
                                        </p:tav>
                                        <p:tav tm="100000">
                                          <p:val>
                                            <p:strVal val="#ppt_x"/>
                                          </p:val>
                                        </p:tav>
                                      </p:tavLst>
                                    </p:anim>
                                    <p:anim calcmode="lin" valueType="num">
                                      <p:cBhvr additive="base">
                                        <p:cTn id="33"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nodeType="clickEffect">
                                  <p:stCondLst>
                                    <p:cond delay="0"/>
                                  </p:stCondLst>
                                  <p:childTnLst>
                                    <p:set>
                                      <p:cBhvr>
                                        <p:cTn id="37" dur="1" fill="hold">
                                          <p:stCondLst>
                                            <p:cond delay="0"/>
                                          </p:stCondLst>
                                        </p:cTn>
                                        <p:tgtEl>
                                          <p:spTgt spid="20"/>
                                        </p:tgtEl>
                                        <p:attrNameLst>
                                          <p:attrName>style.visibility</p:attrName>
                                        </p:attrNameLst>
                                      </p:cBhvr>
                                      <p:to>
                                        <p:strVal val="visible"/>
                                      </p:to>
                                    </p:set>
                                    <p:anim calcmode="lin" valueType="num">
                                      <p:cBhvr additive="base">
                                        <p:cTn id="38" dur="500" fill="hold"/>
                                        <p:tgtEl>
                                          <p:spTgt spid="20"/>
                                        </p:tgtEl>
                                        <p:attrNameLst>
                                          <p:attrName>ppt_x</p:attrName>
                                        </p:attrNameLst>
                                      </p:cBhvr>
                                      <p:tavLst>
                                        <p:tav tm="0">
                                          <p:val>
                                            <p:strVal val="#ppt_x"/>
                                          </p:val>
                                        </p:tav>
                                        <p:tav tm="100000">
                                          <p:val>
                                            <p:strVal val="#ppt_x"/>
                                          </p:val>
                                        </p:tav>
                                      </p:tavLst>
                                    </p:anim>
                                    <p:anim calcmode="lin" valueType="num">
                                      <p:cBhvr additive="base">
                                        <p:cTn id="39"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nodeType="clickEffect">
                                  <p:stCondLst>
                                    <p:cond delay="0"/>
                                  </p:stCondLst>
                                  <p:childTnLst>
                                    <p:set>
                                      <p:cBhvr>
                                        <p:cTn id="43" dur="1" fill="hold">
                                          <p:stCondLst>
                                            <p:cond delay="0"/>
                                          </p:stCondLst>
                                        </p:cTn>
                                        <p:tgtEl>
                                          <p:spTgt spid="23"/>
                                        </p:tgtEl>
                                        <p:attrNameLst>
                                          <p:attrName>style.visibility</p:attrName>
                                        </p:attrNameLst>
                                      </p:cBhvr>
                                      <p:to>
                                        <p:strVal val="visible"/>
                                      </p:to>
                                    </p:set>
                                    <p:anim calcmode="lin" valueType="num">
                                      <p:cBhvr additive="base">
                                        <p:cTn id="44" dur="500" fill="hold"/>
                                        <p:tgtEl>
                                          <p:spTgt spid="23"/>
                                        </p:tgtEl>
                                        <p:attrNameLst>
                                          <p:attrName>ppt_x</p:attrName>
                                        </p:attrNameLst>
                                      </p:cBhvr>
                                      <p:tavLst>
                                        <p:tav tm="0">
                                          <p:val>
                                            <p:strVal val="#ppt_x"/>
                                          </p:val>
                                        </p:tav>
                                        <p:tav tm="100000">
                                          <p:val>
                                            <p:strVal val="#ppt_x"/>
                                          </p:val>
                                        </p:tav>
                                      </p:tavLst>
                                    </p:anim>
                                    <p:anim calcmode="lin" valueType="num">
                                      <p:cBhvr additive="base">
                                        <p:cTn id="45"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 presetClass="entr" presetSubtype="4" fill="hold" nodeType="clickEffect">
                                  <p:stCondLst>
                                    <p:cond delay="0"/>
                                  </p:stCondLst>
                                  <p:childTnLst>
                                    <p:set>
                                      <p:cBhvr>
                                        <p:cTn id="49" dur="1" fill="hold">
                                          <p:stCondLst>
                                            <p:cond delay="0"/>
                                          </p:stCondLst>
                                        </p:cTn>
                                        <p:tgtEl>
                                          <p:spTgt spid="26"/>
                                        </p:tgtEl>
                                        <p:attrNameLst>
                                          <p:attrName>style.visibility</p:attrName>
                                        </p:attrNameLst>
                                      </p:cBhvr>
                                      <p:to>
                                        <p:strVal val="visible"/>
                                      </p:to>
                                    </p:set>
                                    <p:anim calcmode="lin" valueType="num">
                                      <p:cBhvr additive="base">
                                        <p:cTn id="50" dur="500" fill="hold"/>
                                        <p:tgtEl>
                                          <p:spTgt spid="26"/>
                                        </p:tgtEl>
                                        <p:attrNameLst>
                                          <p:attrName>ppt_x</p:attrName>
                                        </p:attrNameLst>
                                      </p:cBhvr>
                                      <p:tavLst>
                                        <p:tav tm="0">
                                          <p:val>
                                            <p:strVal val="#ppt_x"/>
                                          </p:val>
                                        </p:tav>
                                        <p:tav tm="100000">
                                          <p:val>
                                            <p:strVal val="#ppt_x"/>
                                          </p:val>
                                        </p:tav>
                                      </p:tavLst>
                                    </p:anim>
                                    <p:anim calcmode="lin" valueType="num">
                                      <p:cBhvr additive="base">
                                        <p:cTn id="51"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2" presetClass="entr" presetSubtype="4" fill="hold" nodeType="clickEffect">
                                  <p:stCondLst>
                                    <p:cond delay="0"/>
                                  </p:stCondLst>
                                  <p:childTnLst>
                                    <p:set>
                                      <p:cBhvr>
                                        <p:cTn id="55" dur="1" fill="hold">
                                          <p:stCondLst>
                                            <p:cond delay="0"/>
                                          </p:stCondLst>
                                        </p:cTn>
                                        <p:tgtEl>
                                          <p:spTgt spid="29"/>
                                        </p:tgtEl>
                                        <p:attrNameLst>
                                          <p:attrName>style.visibility</p:attrName>
                                        </p:attrNameLst>
                                      </p:cBhvr>
                                      <p:to>
                                        <p:strVal val="visible"/>
                                      </p:to>
                                    </p:set>
                                    <p:anim calcmode="lin" valueType="num">
                                      <p:cBhvr additive="base">
                                        <p:cTn id="56" dur="500" fill="hold"/>
                                        <p:tgtEl>
                                          <p:spTgt spid="29"/>
                                        </p:tgtEl>
                                        <p:attrNameLst>
                                          <p:attrName>ppt_x</p:attrName>
                                        </p:attrNameLst>
                                      </p:cBhvr>
                                      <p:tavLst>
                                        <p:tav tm="0">
                                          <p:val>
                                            <p:strVal val="#ppt_x"/>
                                          </p:val>
                                        </p:tav>
                                        <p:tav tm="100000">
                                          <p:val>
                                            <p:strVal val="#ppt_x"/>
                                          </p:val>
                                        </p:tav>
                                      </p:tavLst>
                                    </p:anim>
                                    <p:anim calcmode="lin" valueType="num">
                                      <p:cBhvr additive="base">
                                        <p:cTn id="57"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BEBA8EAE-BF5A-486C-A8C5-ECC9F3942E4B}">
                <a14:imgProps xmlns:a14="http://schemas.microsoft.com/office/drawing/2010/main">
                  <a14:imgLayer r:embed="rId3">
                    <a14:imgEffect>
                      <a14:backgroundRemoval t="3970" b="97270" l="10000" r="90000">
                        <a14:foregroundMark x1="39836" y1="33002" x2="39344" y2="31762"/>
                      </a14:backgroundRemoval>
                    </a14:imgEffect>
                  </a14:imgLayer>
                </a14:imgProps>
              </a:ext>
              <a:ext uri="{28A0092B-C50C-407E-A947-70E740481C1C}">
                <a14:useLocalDpi xmlns:a14="http://schemas.microsoft.com/office/drawing/2010/main" val="0"/>
              </a:ext>
            </a:extLst>
          </a:blip>
          <a:stretch>
            <a:fillRect/>
          </a:stretch>
        </p:blipFill>
        <p:spPr>
          <a:xfrm>
            <a:off x="10740390" y="160421"/>
            <a:ext cx="1451610" cy="959485"/>
          </a:xfrm>
          <a:prstGeom prst="rect">
            <a:avLst/>
          </a:prstGeom>
        </p:spPr>
      </p:pic>
      <p:sp>
        <p:nvSpPr>
          <p:cNvPr id="3" name="文本框 32"/>
          <p:cNvSpPr txBox="1"/>
          <p:nvPr/>
        </p:nvSpPr>
        <p:spPr>
          <a:xfrm>
            <a:off x="5662863" y="379178"/>
            <a:ext cx="5259070" cy="523220"/>
          </a:xfrm>
          <a:prstGeom prst="rect">
            <a:avLst/>
          </a:prstGeom>
          <a:noFill/>
        </p:spPr>
        <p:txBody>
          <a:bodyPr wrap="square" rtlCol="0">
            <a:spAutoFit/>
          </a:bodyPr>
          <a:lstStyle/>
          <a:p>
            <a:pPr algn="r" defTabSz="913765"/>
            <a:r>
              <a:rPr lang="en-US" altLang="zh-CN" sz="2800" b="1" dirty="0">
                <a:solidFill>
                  <a:srgbClr val="C7020C"/>
                </a:solidFill>
                <a:latin typeface="微软雅黑" panose="020B0503020204020204" charset="-122"/>
                <a:ea typeface="微软雅黑" panose="020B0503020204020204" charset="-122"/>
              </a:rPr>
              <a:t>2018</a:t>
            </a:r>
            <a:r>
              <a:rPr lang="zh-CN" altLang="en-US" sz="2800" b="1" dirty="0">
                <a:solidFill>
                  <a:srgbClr val="C7020C"/>
                </a:solidFill>
                <a:latin typeface="微软雅黑" panose="020B0503020204020204" charset="-122"/>
                <a:ea typeface="微软雅黑" panose="020B0503020204020204" charset="-122"/>
              </a:rPr>
              <a:t>年两会介绍</a:t>
            </a:r>
          </a:p>
        </p:txBody>
      </p:sp>
      <p:grpSp>
        <p:nvGrpSpPr>
          <p:cNvPr id="4" name="组 3"/>
          <p:cNvGrpSpPr/>
          <p:nvPr/>
        </p:nvGrpSpPr>
        <p:grpSpPr>
          <a:xfrm>
            <a:off x="-192422" y="235133"/>
            <a:ext cx="4186263" cy="667265"/>
            <a:chOff x="593641" y="4046189"/>
            <a:chExt cx="4186263" cy="667265"/>
          </a:xfrm>
        </p:grpSpPr>
        <p:sp>
          <p:nvSpPr>
            <p:cNvPr id="5" name="TextBox 20">
              <a:extLst>
                <a:ext uri="{FF2B5EF4-FFF2-40B4-BE49-F238E27FC236}">
                  <a16:creationId xmlns:a16="http://schemas.microsoft.com/office/drawing/2014/main" id="{F5C0829D-0943-475C-BD27-A03D488DA8C6}"/>
                </a:ext>
              </a:extLst>
            </p:cNvPr>
            <p:cNvSpPr txBox="1"/>
            <p:nvPr/>
          </p:nvSpPr>
          <p:spPr>
            <a:xfrm>
              <a:off x="593641" y="4046189"/>
              <a:ext cx="4186263" cy="461665"/>
            </a:xfrm>
            <a:prstGeom prst="rect">
              <a:avLst/>
            </a:prstGeom>
            <a:noFill/>
            <a:effectLst/>
          </p:spPr>
          <p:txBody>
            <a:bodyPr wrap="square" rtlCol="0">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F3D016"/>
                  </a:solidFill>
                  <a:effectLst/>
                  <a:uLnTx/>
                  <a:uFillTx/>
                  <a:latin typeface="微软雅黑" panose="020B0503020204020204" pitchFamily="34" charset="-122"/>
                  <a:ea typeface="微软雅黑" panose="020B0503020204020204" pitchFamily="34" charset="-122"/>
                  <a:cs typeface="+mn-cs"/>
                </a:rPr>
                <a:t>中国共产党</a:t>
              </a:r>
              <a:endParaRPr kumimoji="0" lang="en-US" altLang="zh-CN" sz="2400" b="1" i="0" u="none" strike="noStrike" kern="1200" cap="none" spc="0" normalizeH="0" baseline="0" noProof="0" dirty="0">
                <a:ln>
                  <a:noFill/>
                </a:ln>
                <a:solidFill>
                  <a:srgbClr val="F3D016"/>
                </a:solidFill>
                <a:effectLst/>
                <a:uLnTx/>
                <a:uFillTx/>
                <a:latin typeface="微软雅黑" panose="020B0503020204020204" pitchFamily="34" charset="-122"/>
                <a:ea typeface="微软雅黑" panose="020B0503020204020204" pitchFamily="34" charset="-122"/>
                <a:cs typeface="+mn-cs"/>
              </a:endParaRPr>
            </a:p>
          </p:txBody>
        </p:sp>
        <p:sp>
          <p:nvSpPr>
            <p:cNvPr id="6" name="TextBox 19">
              <a:extLst>
                <a:ext uri="{FF2B5EF4-FFF2-40B4-BE49-F238E27FC236}">
                  <a16:creationId xmlns:a16="http://schemas.microsoft.com/office/drawing/2014/main" id="{AD6F1C92-46EA-46C7-9886-F8ACE63514CF}"/>
                </a:ext>
              </a:extLst>
            </p:cNvPr>
            <p:cNvSpPr txBox="1"/>
            <p:nvPr/>
          </p:nvSpPr>
          <p:spPr>
            <a:xfrm>
              <a:off x="1742748" y="4467233"/>
              <a:ext cx="1887055" cy="246221"/>
            </a:xfrm>
            <a:prstGeom prst="rect">
              <a:avLst/>
            </a:prstGeom>
            <a:noFill/>
            <a:effectLst/>
          </p:spPr>
          <p:txBody>
            <a:bodyPr wrap="none" rtlCol="0">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altLang="zh-CN" sz="1000" b="1" i="0" u="none" strike="noStrike" kern="1200" cap="none" spc="0" normalizeH="0" baseline="0" noProof="0" dirty="0">
                  <a:ln>
                    <a:noFill/>
                  </a:ln>
                  <a:solidFill>
                    <a:srgbClr val="F3D016"/>
                  </a:solidFill>
                  <a:effectLst/>
                  <a:uLnTx/>
                  <a:uFillTx/>
                  <a:latin typeface="微软雅黑" panose="020B0503020204020204" pitchFamily="34" charset="-122"/>
                  <a:ea typeface="微软雅黑" panose="020B0503020204020204" pitchFamily="34" charset="-122"/>
                  <a:cs typeface="+mn-cs"/>
                </a:rPr>
                <a:t>Communist Party of China</a:t>
              </a:r>
              <a:endParaRPr kumimoji="0" lang="zh-CN" altLang="en-US" sz="1000" b="1" i="0" u="none" strike="noStrike" kern="1200" cap="none" spc="0" normalizeH="0" baseline="0" noProof="0" dirty="0">
                <a:ln>
                  <a:noFill/>
                </a:ln>
                <a:solidFill>
                  <a:srgbClr val="F3D016"/>
                </a:solidFill>
                <a:effectLst/>
                <a:uLnTx/>
                <a:uFillTx/>
                <a:latin typeface="微软雅黑" panose="020B0503020204020204" pitchFamily="34" charset="-122"/>
                <a:ea typeface="微软雅黑" panose="020B0503020204020204" pitchFamily="34" charset="-122"/>
                <a:cs typeface="+mn-cs"/>
              </a:endParaRPr>
            </a:p>
          </p:txBody>
        </p:sp>
      </p:grpSp>
      <p:sp>
        <p:nvSpPr>
          <p:cNvPr id="7" name="文本框 6">
            <a:extLst>
              <a:ext uri="{FF2B5EF4-FFF2-40B4-BE49-F238E27FC236}">
                <a16:creationId xmlns:a16="http://schemas.microsoft.com/office/drawing/2014/main" id="{0650E000-E1C1-4591-ABF0-13943F3B456A}"/>
              </a:ext>
            </a:extLst>
          </p:cNvPr>
          <p:cNvSpPr txBox="1"/>
          <p:nvPr/>
        </p:nvSpPr>
        <p:spPr>
          <a:xfrm>
            <a:off x="0" y="1884451"/>
            <a:ext cx="12192000" cy="707886"/>
          </a:xfrm>
          <a:prstGeom prst="rect">
            <a:avLst/>
          </a:prstGeom>
          <a:noFill/>
        </p:spPr>
        <p:txBody>
          <a:bodyPr wrap="square" rtlCol="0">
            <a:spAutoFit/>
          </a:bodyPr>
          <a:lstStyle/>
          <a:p>
            <a:pPr lvl="0" algn="ctr" defTabSz="914377"/>
            <a:r>
              <a:rPr lang="zh-CN" altLang="en-US" sz="4000" b="1" dirty="0">
                <a:solidFill>
                  <a:srgbClr val="C7000B"/>
                </a:solidFill>
                <a:latin typeface="微软雅黑" panose="020B0503020204020204" pitchFamily="34" charset="-122"/>
                <a:ea typeface="微软雅黑" panose="020B0503020204020204" pitchFamily="34" charset="-122"/>
              </a:rPr>
              <a:t>★携手新征程 奋进新时代★</a:t>
            </a:r>
            <a:endParaRPr kumimoji="0" lang="zh-CN" altLang="en-US" sz="4000"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endParaRPr>
          </a:p>
        </p:txBody>
      </p:sp>
      <p:sp>
        <p:nvSpPr>
          <p:cNvPr id="8" name="TextBox 9">
            <a:extLst>
              <a:ext uri="{FF2B5EF4-FFF2-40B4-BE49-F238E27FC236}">
                <a16:creationId xmlns:a16="http://schemas.microsoft.com/office/drawing/2014/main" id="{8305C99C-8D91-4CDC-9F96-F57F91198E88}"/>
              </a:ext>
            </a:extLst>
          </p:cNvPr>
          <p:cNvSpPr txBox="1"/>
          <p:nvPr/>
        </p:nvSpPr>
        <p:spPr>
          <a:xfrm>
            <a:off x="1830805" y="2714532"/>
            <a:ext cx="8530390" cy="2718180"/>
          </a:xfrm>
          <a:prstGeom prst="rect">
            <a:avLst/>
          </a:prstGeom>
          <a:noFill/>
        </p:spPr>
        <p:txBody>
          <a:bodyPr wrap="square" lIns="91440" tIns="45720" rIns="91440" bIns="45720" rtlCol="0">
            <a:spAutoFit/>
          </a:bodyPr>
          <a:lstStyle/>
          <a:p>
            <a:pPr algn="ctr" defTabSz="914377" eaLnBrk="0" hangingPunct="0">
              <a:lnSpc>
                <a:spcPct val="200000"/>
              </a:lnSpc>
              <a:defRPr/>
            </a:pPr>
            <a:r>
              <a:rPr lang="zh-CN" altLang="en-US" sz="2133" b="1" kern="0" dirty="0">
                <a:solidFill>
                  <a:srgbClr val="C7000B"/>
                </a:solidFill>
                <a:latin typeface="微软雅黑" pitchFamily="34" charset="-122"/>
                <a:ea typeface="微软雅黑" pitchFamily="34" charset="-122"/>
                <a:sym typeface="微软雅黑" pitchFamily="34" charset="-122"/>
              </a:rPr>
              <a:t>共商发展大计，共谋发展良策。今年两会是党的十九大后的第一次全国两会。开好今年两会，有利于把全党全国各族人民思想和行动统一到党的十九大精神上来，凝聚起１３亿多人民的智慧和力量，共同为开创新时代中国特色社会主义事业新局面而不懈奋斗。</a:t>
            </a:r>
          </a:p>
        </p:txBody>
      </p:sp>
    </p:spTree>
    <p:extLst>
      <p:ext uri="{BB962C8B-B14F-4D97-AF65-F5344CB8AC3E}">
        <p14:creationId xmlns:p14="http://schemas.microsoft.com/office/powerpoint/2010/main" val="337519708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Effect transition="in" filter="fade">
                                      <p:cBhvr>
                                        <p:cTn id="9" dur="1000"/>
                                        <p:tgtEl>
                                          <p:spTgt spid="7"/>
                                        </p:tgtEl>
                                      </p:cBhvr>
                                    </p:animEffect>
                                  </p:childTnLst>
                                </p:cTn>
                              </p:par>
                            </p:childTnLst>
                          </p:cTn>
                        </p:par>
                        <p:par>
                          <p:cTn id="10" fill="hold">
                            <p:stCondLst>
                              <p:cond delay="1000"/>
                            </p:stCondLst>
                            <p:childTnLst>
                              <p:par>
                                <p:cTn id="11" presetID="22" presetClass="entr" presetSubtype="1"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up)">
                                      <p:cBhvr>
                                        <p:cTn id="13" dur="12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BEBA8EAE-BF5A-486C-A8C5-ECC9F3942E4B}">
                <a14:imgProps xmlns:a14="http://schemas.microsoft.com/office/drawing/2010/main">
                  <a14:imgLayer r:embed="rId3">
                    <a14:imgEffect>
                      <a14:backgroundRemoval t="3970" b="97270" l="10000" r="90000">
                        <a14:foregroundMark x1="39836" y1="33002" x2="39344" y2="31762"/>
                      </a14:backgroundRemoval>
                    </a14:imgEffect>
                  </a14:imgLayer>
                </a14:imgProps>
              </a:ext>
              <a:ext uri="{28A0092B-C50C-407E-A947-70E740481C1C}">
                <a14:useLocalDpi xmlns:a14="http://schemas.microsoft.com/office/drawing/2010/main" val="0"/>
              </a:ext>
            </a:extLst>
          </a:blip>
          <a:stretch>
            <a:fillRect/>
          </a:stretch>
        </p:blipFill>
        <p:spPr>
          <a:xfrm>
            <a:off x="10740390" y="160421"/>
            <a:ext cx="1451610" cy="959485"/>
          </a:xfrm>
          <a:prstGeom prst="rect">
            <a:avLst/>
          </a:prstGeom>
        </p:spPr>
      </p:pic>
      <p:sp>
        <p:nvSpPr>
          <p:cNvPr id="3" name="文本框 32"/>
          <p:cNvSpPr txBox="1"/>
          <p:nvPr/>
        </p:nvSpPr>
        <p:spPr>
          <a:xfrm>
            <a:off x="5662863" y="379178"/>
            <a:ext cx="5259070" cy="523220"/>
          </a:xfrm>
          <a:prstGeom prst="rect">
            <a:avLst/>
          </a:prstGeom>
          <a:noFill/>
        </p:spPr>
        <p:txBody>
          <a:bodyPr wrap="square" rtlCol="0">
            <a:spAutoFit/>
          </a:bodyPr>
          <a:lstStyle/>
          <a:p>
            <a:pPr algn="r" defTabSz="913765"/>
            <a:r>
              <a:rPr lang="en-US" altLang="zh-CN" sz="2800" b="1" dirty="0">
                <a:solidFill>
                  <a:srgbClr val="C7020C"/>
                </a:solidFill>
                <a:latin typeface="微软雅黑" panose="020B0503020204020204" charset="-122"/>
                <a:ea typeface="微软雅黑" panose="020B0503020204020204" charset="-122"/>
              </a:rPr>
              <a:t>2018</a:t>
            </a:r>
            <a:r>
              <a:rPr lang="zh-CN" altLang="en-US" sz="2800" b="1" dirty="0">
                <a:solidFill>
                  <a:srgbClr val="C7020C"/>
                </a:solidFill>
                <a:latin typeface="微软雅黑" panose="020B0503020204020204" charset="-122"/>
                <a:ea typeface="微软雅黑" panose="020B0503020204020204" charset="-122"/>
              </a:rPr>
              <a:t>年两会介绍</a:t>
            </a:r>
          </a:p>
        </p:txBody>
      </p:sp>
      <p:grpSp>
        <p:nvGrpSpPr>
          <p:cNvPr id="4" name="组 3"/>
          <p:cNvGrpSpPr/>
          <p:nvPr/>
        </p:nvGrpSpPr>
        <p:grpSpPr>
          <a:xfrm>
            <a:off x="-192422" y="235133"/>
            <a:ext cx="4186263" cy="667265"/>
            <a:chOff x="593641" y="4046189"/>
            <a:chExt cx="4186263" cy="667265"/>
          </a:xfrm>
        </p:grpSpPr>
        <p:sp>
          <p:nvSpPr>
            <p:cNvPr id="5" name="TextBox 20">
              <a:extLst>
                <a:ext uri="{FF2B5EF4-FFF2-40B4-BE49-F238E27FC236}">
                  <a16:creationId xmlns:a16="http://schemas.microsoft.com/office/drawing/2014/main" id="{F5C0829D-0943-475C-BD27-A03D488DA8C6}"/>
                </a:ext>
              </a:extLst>
            </p:cNvPr>
            <p:cNvSpPr txBox="1"/>
            <p:nvPr/>
          </p:nvSpPr>
          <p:spPr>
            <a:xfrm>
              <a:off x="593641" y="4046189"/>
              <a:ext cx="4186263" cy="461665"/>
            </a:xfrm>
            <a:prstGeom prst="rect">
              <a:avLst/>
            </a:prstGeom>
            <a:noFill/>
            <a:effectLst/>
          </p:spPr>
          <p:txBody>
            <a:bodyPr wrap="square" rtlCol="0">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F3D016"/>
                  </a:solidFill>
                  <a:effectLst/>
                  <a:uLnTx/>
                  <a:uFillTx/>
                  <a:latin typeface="微软雅黑" panose="020B0503020204020204" pitchFamily="34" charset="-122"/>
                  <a:ea typeface="微软雅黑" panose="020B0503020204020204" pitchFamily="34" charset="-122"/>
                  <a:cs typeface="+mn-cs"/>
                </a:rPr>
                <a:t>中国共产党</a:t>
              </a:r>
              <a:endParaRPr kumimoji="0" lang="en-US" altLang="zh-CN" sz="2400" b="1" i="0" u="none" strike="noStrike" kern="1200" cap="none" spc="0" normalizeH="0" baseline="0" noProof="0" dirty="0">
                <a:ln>
                  <a:noFill/>
                </a:ln>
                <a:solidFill>
                  <a:srgbClr val="F3D016"/>
                </a:solidFill>
                <a:effectLst/>
                <a:uLnTx/>
                <a:uFillTx/>
                <a:latin typeface="微软雅黑" panose="020B0503020204020204" pitchFamily="34" charset="-122"/>
                <a:ea typeface="微软雅黑" panose="020B0503020204020204" pitchFamily="34" charset="-122"/>
                <a:cs typeface="+mn-cs"/>
              </a:endParaRPr>
            </a:p>
          </p:txBody>
        </p:sp>
        <p:sp>
          <p:nvSpPr>
            <p:cNvPr id="6" name="TextBox 19">
              <a:extLst>
                <a:ext uri="{FF2B5EF4-FFF2-40B4-BE49-F238E27FC236}">
                  <a16:creationId xmlns:a16="http://schemas.microsoft.com/office/drawing/2014/main" id="{AD6F1C92-46EA-46C7-9886-F8ACE63514CF}"/>
                </a:ext>
              </a:extLst>
            </p:cNvPr>
            <p:cNvSpPr txBox="1"/>
            <p:nvPr/>
          </p:nvSpPr>
          <p:spPr>
            <a:xfrm>
              <a:off x="1742748" y="4467233"/>
              <a:ext cx="1887055" cy="246221"/>
            </a:xfrm>
            <a:prstGeom prst="rect">
              <a:avLst/>
            </a:prstGeom>
            <a:noFill/>
            <a:effectLst/>
          </p:spPr>
          <p:txBody>
            <a:bodyPr wrap="none" rtlCol="0">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altLang="zh-CN" sz="1000" b="1" i="0" u="none" strike="noStrike" kern="1200" cap="none" spc="0" normalizeH="0" baseline="0" noProof="0" dirty="0">
                  <a:ln>
                    <a:noFill/>
                  </a:ln>
                  <a:solidFill>
                    <a:srgbClr val="F3D016"/>
                  </a:solidFill>
                  <a:effectLst/>
                  <a:uLnTx/>
                  <a:uFillTx/>
                  <a:latin typeface="微软雅黑" panose="020B0503020204020204" pitchFamily="34" charset="-122"/>
                  <a:ea typeface="微软雅黑" panose="020B0503020204020204" pitchFamily="34" charset="-122"/>
                  <a:cs typeface="+mn-cs"/>
                </a:rPr>
                <a:t>Communist Party of China</a:t>
              </a:r>
              <a:endParaRPr kumimoji="0" lang="zh-CN" altLang="en-US" sz="1000" b="1" i="0" u="none" strike="noStrike" kern="1200" cap="none" spc="0" normalizeH="0" baseline="0" noProof="0" dirty="0">
                <a:ln>
                  <a:noFill/>
                </a:ln>
                <a:solidFill>
                  <a:srgbClr val="F3D016"/>
                </a:solidFill>
                <a:effectLst/>
                <a:uLnTx/>
                <a:uFillTx/>
                <a:latin typeface="微软雅黑" panose="020B0503020204020204" pitchFamily="34" charset="-122"/>
                <a:ea typeface="微软雅黑" panose="020B0503020204020204" pitchFamily="34" charset="-122"/>
                <a:cs typeface="+mn-cs"/>
              </a:endParaRPr>
            </a:p>
          </p:txBody>
        </p:sp>
      </p:grpSp>
      <p:sp>
        <p:nvSpPr>
          <p:cNvPr id="7" name="文本框 6">
            <a:extLst>
              <a:ext uri="{FF2B5EF4-FFF2-40B4-BE49-F238E27FC236}">
                <a16:creationId xmlns:a16="http://schemas.microsoft.com/office/drawing/2014/main" id="{0650E000-E1C1-4591-ABF0-13943F3B456A}"/>
              </a:ext>
            </a:extLst>
          </p:cNvPr>
          <p:cNvSpPr txBox="1"/>
          <p:nvPr/>
        </p:nvSpPr>
        <p:spPr>
          <a:xfrm>
            <a:off x="0" y="1884451"/>
            <a:ext cx="12192000" cy="707886"/>
          </a:xfrm>
          <a:prstGeom prst="rect">
            <a:avLst/>
          </a:prstGeom>
          <a:noFill/>
        </p:spPr>
        <p:txBody>
          <a:bodyPr wrap="square" rtlCol="0">
            <a:spAutoFit/>
          </a:bodyPr>
          <a:lstStyle/>
          <a:p>
            <a:pPr lvl="0" algn="ctr" defTabSz="914377"/>
            <a:r>
              <a:rPr lang="zh-CN" altLang="en-US" sz="4000" b="1" dirty="0">
                <a:solidFill>
                  <a:srgbClr val="C7000B"/>
                </a:solidFill>
                <a:latin typeface="微软雅黑" panose="020B0503020204020204" pitchFamily="34" charset="-122"/>
                <a:ea typeface="微软雅黑" panose="020B0503020204020204" pitchFamily="34" charset="-122"/>
              </a:rPr>
              <a:t>★携手新征程 奋进新时代★</a:t>
            </a:r>
            <a:endParaRPr kumimoji="0" lang="zh-CN" altLang="en-US" sz="4000"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endParaRPr>
          </a:p>
        </p:txBody>
      </p:sp>
      <p:pic>
        <p:nvPicPr>
          <p:cNvPr id="8" name="图片 7"/>
          <p:cNvPicPr>
            <a:picLocks noChangeAspect="1"/>
          </p:cNvPicPr>
          <p:nvPr/>
        </p:nvPicPr>
        <p:blipFill>
          <a:blip r:embed="rId4"/>
          <a:stretch>
            <a:fillRect/>
          </a:stretch>
        </p:blipFill>
        <p:spPr>
          <a:xfrm>
            <a:off x="956685" y="2816727"/>
            <a:ext cx="10502900" cy="3149600"/>
          </a:xfrm>
          <a:prstGeom prst="rect">
            <a:avLst/>
          </a:prstGeom>
        </p:spPr>
      </p:pic>
    </p:spTree>
    <p:extLst>
      <p:ext uri="{BB962C8B-B14F-4D97-AF65-F5344CB8AC3E}">
        <p14:creationId xmlns:p14="http://schemas.microsoft.com/office/powerpoint/2010/main" val="2932770793"/>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Effect transition="in" filter="fade">
                                      <p:cBhvr>
                                        <p:cTn id="9" dur="10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additive="base">
                                        <p:cTn id="14" dur="500" fill="hold"/>
                                        <p:tgtEl>
                                          <p:spTgt spid="8"/>
                                        </p:tgtEl>
                                        <p:attrNameLst>
                                          <p:attrName>ppt_x</p:attrName>
                                        </p:attrNameLst>
                                      </p:cBhvr>
                                      <p:tavLst>
                                        <p:tav tm="0">
                                          <p:val>
                                            <p:strVal val="#ppt_x"/>
                                          </p:val>
                                        </p:tav>
                                        <p:tav tm="100000">
                                          <p:val>
                                            <p:strVal val="#ppt_x"/>
                                          </p:val>
                                        </p:tav>
                                      </p:tavLst>
                                    </p:anim>
                                    <p:anim calcmode="lin" valueType="num">
                                      <p:cBhvr additive="base">
                                        <p:cTn id="15"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0">
            <a:extLst>
              <a:ext uri="{FF2B5EF4-FFF2-40B4-BE49-F238E27FC236}">
                <a16:creationId xmlns:a16="http://schemas.microsoft.com/office/drawing/2014/main" id="{F5C0829D-0943-475C-BD27-A03D488DA8C6}"/>
              </a:ext>
            </a:extLst>
          </p:cNvPr>
          <p:cNvSpPr txBox="1"/>
          <p:nvPr/>
        </p:nvSpPr>
        <p:spPr>
          <a:xfrm>
            <a:off x="4523958" y="1849058"/>
            <a:ext cx="4186263" cy="830997"/>
          </a:xfrm>
          <a:prstGeom prst="rect">
            <a:avLst/>
          </a:prstGeom>
          <a:noFill/>
          <a:effectLst/>
        </p:spPr>
        <p:txBody>
          <a:bodyPr wrap="square" rtlCol="0">
            <a:spAutoFit/>
          </a:bodyPr>
          <a:lstStyle/>
          <a:p>
            <a:pPr marL="0" marR="0" lvl="0" indent="0" defTabSz="914377"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rPr>
              <a:t>中国共产党</a:t>
            </a:r>
            <a:endParaRPr kumimoji="0" lang="en-US" altLang="zh-CN" sz="4800"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endParaRPr>
          </a:p>
        </p:txBody>
      </p:sp>
      <p:sp>
        <p:nvSpPr>
          <p:cNvPr id="3" name="TextBox 19">
            <a:extLst>
              <a:ext uri="{FF2B5EF4-FFF2-40B4-BE49-F238E27FC236}">
                <a16:creationId xmlns:a16="http://schemas.microsoft.com/office/drawing/2014/main" id="{AD6F1C92-46EA-46C7-9886-F8ACE63514CF}"/>
              </a:ext>
            </a:extLst>
          </p:cNvPr>
          <p:cNvSpPr txBox="1"/>
          <p:nvPr/>
        </p:nvSpPr>
        <p:spPr>
          <a:xfrm>
            <a:off x="4523958" y="2680055"/>
            <a:ext cx="3919022" cy="430887"/>
          </a:xfrm>
          <a:prstGeom prst="rect">
            <a:avLst/>
          </a:prstGeom>
          <a:noFill/>
          <a:effectLst/>
        </p:spPr>
        <p:txBody>
          <a:bodyPr wrap="none" rtlCol="0">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altLang="zh-CN" sz="2200"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rPr>
              <a:t>Communist Party of China</a:t>
            </a:r>
            <a:endParaRPr kumimoji="0" lang="zh-CN" altLang="en-US" sz="2200"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endParaRPr>
          </a:p>
        </p:txBody>
      </p:sp>
      <p:sp>
        <p:nvSpPr>
          <p:cNvPr id="4" name="圆角矩形 10">
            <a:extLst>
              <a:ext uri="{FF2B5EF4-FFF2-40B4-BE49-F238E27FC236}">
                <a16:creationId xmlns:a16="http://schemas.microsoft.com/office/drawing/2014/main" id="{A2966399-7DFE-4061-81C8-91659F66FB3D}"/>
              </a:ext>
            </a:extLst>
          </p:cNvPr>
          <p:cNvSpPr/>
          <p:nvPr/>
        </p:nvSpPr>
        <p:spPr>
          <a:xfrm>
            <a:off x="4523958" y="3511052"/>
            <a:ext cx="6240000" cy="864000"/>
          </a:xfrm>
          <a:prstGeom prst="roundRect">
            <a:avLst>
              <a:gd name="adj" fmla="val 50000"/>
            </a:avLst>
          </a:prstGeom>
          <a:solidFill>
            <a:srgbClr val="C7000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377">
              <a:defRPr/>
            </a:pPr>
            <a:r>
              <a:rPr lang="zh-CN" altLang="en-US" sz="3200" b="1" kern="0" dirty="0">
                <a:solidFill>
                  <a:schemeClr val="bg1"/>
                </a:solidFill>
                <a:latin typeface="微软雅黑" pitchFamily="34" charset="-122"/>
                <a:ea typeface="微软雅黑" pitchFamily="34" charset="-122"/>
              </a:rPr>
              <a:t>五年工作的回顾</a:t>
            </a:r>
          </a:p>
        </p:txBody>
      </p:sp>
    </p:spTree>
    <p:extLst>
      <p:ext uri="{BB962C8B-B14F-4D97-AF65-F5344CB8AC3E}">
        <p14:creationId xmlns:p14="http://schemas.microsoft.com/office/powerpoint/2010/main" val="419715473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randombar(horizontal)">
                                      <p:cBhvr>
                                        <p:cTn id="13" dur="500"/>
                                        <p:tgtEl>
                                          <p:spTgt spid="3"/>
                                        </p:tgtEl>
                                      </p:cBhvr>
                                    </p:animEffect>
                                  </p:childTnLst>
                                </p:cTn>
                              </p:par>
                            </p:childTnLst>
                          </p:cTn>
                        </p:par>
                        <p:par>
                          <p:cTn id="14" fill="hold">
                            <p:stCondLst>
                              <p:cond delay="1500"/>
                            </p:stCondLst>
                            <p:childTnLst>
                              <p:par>
                                <p:cTn id="15" presetID="16" presetClass="entr" presetSubtype="21"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arn(inVertical)">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animBg="1"/>
    </p:bldLst>
  </p:timing>
</p:sld>
</file>

<file path=ppt/theme/theme1.xml><?xml version="1.0" encoding="utf-8"?>
<a:theme xmlns:a="http://schemas.openxmlformats.org/drawingml/2006/main" name="Office Theme">
  <a:themeElements>
    <a:clrScheme name="自定义 2">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79646"/>
      </a:hlink>
      <a:folHlink>
        <a:srgbClr val="F79646"/>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140</TotalTime>
  <Words>2349</Words>
  <Application>Microsoft Office PowerPoint</Application>
  <PresentationFormat>宽屏</PresentationFormat>
  <Paragraphs>174</Paragraphs>
  <Slides>24</Slides>
  <Notes>0</Notes>
  <HiddenSlides>0</HiddenSlides>
  <MMClips>1</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24</vt:i4>
      </vt:variant>
    </vt:vector>
  </HeadingPairs>
  <TitlesOfParts>
    <vt:vector size="34" baseType="lpstr">
      <vt:lpstr>Clear Sans</vt:lpstr>
      <vt:lpstr>Gill Sans</vt:lpstr>
      <vt:lpstr>等线</vt:lpstr>
      <vt:lpstr>宋体</vt:lpstr>
      <vt:lpstr>微软雅黑</vt:lpstr>
      <vt:lpstr>微软雅黑 Light</vt:lpstr>
      <vt:lpstr>Arial</vt:lpstr>
      <vt:lpstr>Calibri</vt:lpstr>
      <vt:lpstr>Wingdings</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sujun</dc:creator>
  <cp:lastModifiedBy>hgfhfhg</cp:lastModifiedBy>
  <cp:revision>66</cp:revision>
  <dcterms:created xsi:type="dcterms:W3CDTF">2017-08-18T03:02:00Z</dcterms:created>
  <dcterms:modified xsi:type="dcterms:W3CDTF">2018-03-17T11:36:02Z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2052-10.1.0.6748</vt:lpwstr>
  </property>
</Properties>
</file>