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56" r:id="rId2"/>
    <p:sldId id="257" r:id="rId3"/>
    <p:sldId id="258" r:id="rId4"/>
    <p:sldId id="310" r:id="rId5"/>
    <p:sldId id="305" r:id="rId6"/>
    <p:sldId id="304" r:id="rId7"/>
    <p:sldId id="306" r:id="rId8"/>
    <p:sldId id="308" r:id="rId9"/>
    <p:sldId id="261" r:id="rId10"/>
    <p:sldId id="263" r:id="rId11"/>
    <p:sldId id="266" r:id="rId12"/>
    <p:sldId id="262" r:id="rId13"/>
    <p:sldId id="265" r:id="rId14"/>
    <p:sldId id="264" r:id="rId15"/>
    <p:sldId id="267" r:id="rId16"/>
    <p:sldId id="268" r:id="rId17"/>
    <p:sldId id="269" r:id="rId18"/>
    <p:sldId id="270" r:id="rId19"/>
    <p:sldId id="271" r:id="rId20"/>
    <p:sldId id="272" r:id="rId21"/>
    <p:sldId id="273" r:id="rId22"/>
    <p:sldId id="274" r:id="rId23"/>
    <p:sldId id="275" r:id="rId24"/>
    <p:sldId id="276" r:id="rId25"/>
    <p:sldId id="279" r:id="rId26"/>
    <p:sldId id="277" r:id="rId27"/>
    <p:sldId id="278" r:id="rId28"/>
    <p:sldId id="280" r:id="rId29"/>
    <p:sldId id="284" r:id="rId30"/>
    <p:sldId id="281" r:id="rId31"/>
    <p:sldId id="285" r:id="rId32"/>
    <p:sldId id="282" r:id="rId33"/>
    <p:sldId id="286" r:id="rId34"/>
    <p:sldId id="283" r:id="rId35"/>
    <p:sldId id="287" r:id="rId36"/>
    <p:sldId id="288" r:id="rId37"/>
    <p:sldId id="289" r:id="rId38"/>
    <p:sldId id="290" r:id="rId39"/>
    <p:sldId id="291" r:id="rId40"/>
    <p:sldId id="292" r:id="rId41"/>
    <p:sldId id="293" r:id="rId42"/>
    <p:sldId id="295" r:id="rId43"/>
    <p:sldId id="294" r:id="rId44"/>
    <p:sldId id="296" r:id="rId45"/>
    <p:sldId id="297" r:id="rId46"/>
    <p:sldId id="298" r:id="rId47"/>
    <p:sldId id="299" r:id="rId48"/>
    <p:sldId id="300" r:id="rId49"/>
    <p:sldId id="302" r:id="rId50"/>
    <p:sldId id="303" r:id="rId51"/>
    <p:sldId id="309" r:id="rId52"/>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1422"/>
    <a:srgbClr val="FDF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5208" autoAdjust="0"/>
  </p:normalViewPr>
  <p:slideViewPr>
    <p:cSldViewPr snapToGrid="0">
      <p:cViewPr>
        <p:scale>
          <a:sx n="70" d="100"/>
          <a:sy n="70" d="100"/>
        </p:scale>
        <p:origin x="738" y="17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AFF01D-685A-4F0D-B4EB-EAA9F666BCAE}" type="datetimeFigureOut">
              <a:rPr lang="zh-CN" altLang="en-US" smtClean="0"/>
              <a:t>2018/3/13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345AFA-456E-49CB-847A-374CC6597435}" type="slidenum">
              <a:rPr lang="zh-CN" altLang="en-US" smtClean="0"/>
              <a:t>‹#›</a:t>
            </a:fld>
            <a:endParaRPr lang="zh-CN" altLang="en-US"/>
          </a:p>
        </p:txBody>
      </p:sp>
    </p:spTree>
    <p:extLst>
      <p:ext uri="{BB962C8B-B14F-4D97-AF65-F5344CB8AC3E}">
        <p14:creationId xmlns:p14="http://schemas.microsoft.com/office/powerpoint/2010/main" val="10421018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1</a:t>
            </a:fld>
            <a:endParaRPr lang="zh-CN" altLang="en-US"/>
          </a:p>
        </p:txBody>
      </p:sp>
    </p:spTree>
    <p:extLst>
      <p:ext uri="{BB962C8B-B14F-4D97-AF65-F5344CB8AC3E}">
        <p14:creationId xmlns:p14="http://schemas.microsoft.com/office/powerpoint/2010/main" val="1260061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10</a:t>
            </a:fld>
            <a:endParaRPr lang="zh-CN" altLang="en-US"/>
          </a:p>
        </p:txBody>
      </p:sp>
    </p:spTree>
    <p:extLst>
      <p:ext uri="{BB962C8B-B14F-4D97-AF65-F5344CB8AC3E}">
        <p14:creationId xmlns:p14="http://schemas.microsoft.com/office/powerpoint/2010/main" val="2459676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11</a:t>
            </a:fld>
            <a:endParaRPr lang="zh-CN" altLang="en-US"/>
          </a:p>
        </p:txBody>
      </p:sp>
    </p:spTree>
    <p:extLst>
      <p:ext uri="{BB962C8B-B14F-4D97-AF65-F5344CB8AC3E}">
        <p14:creationId xmlns:p14="http://schemas.microsoft.com/office/powerpoint/2010/main" val="30695529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12</a:t>
            </a:fld>
            <a:endParaRPr lang="zh-CN" altLang="en-US"/>
          </a:p>
        </p:txBody>
      </p:sp>
    </p:spTree>
    <p:extLst>
      <p:ext uri="{BB962C8B-B14F-4D97-AF65-F5344CB8AC3E}">
        <p14:creationId xmlns:p14="http://schemas.microsoft.com/office/powerpoint/2010/main" val="3576967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13</a:t>
            </a:fld>
            <a:endParaRPr lang="zh-CN" altLang="en-US"/>
          </a:p>
        </p:txBody>
      </p:sp>
    </p:spTree>
    <p:extLst>
      <p:ext uri="{BB962C8B-B14F-4D97-AF65-F5344CB8AC3E}">
        <p14:creationId xmlns:p14="http://schemas.microsoft.com/office/powerpoint/2010/main" val="5718495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14</a:t>
            </a:fld>
            <a:endParaRPr lang="zh-CN" altLang="en-US"/>
          </a:p>
        </p:txBody>
      </p:sp>
    </p:spTree>
    <p:extLst>
      <p:ext uri="{BB962C8B-B14F-4D97-AF65-F5344CB8AC3E}">
        <p14:creationId xmlns:p14="http://schemas.microsoft.com/office/powerpoint/2010/main" val="13129002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15</a:t>
            </a:fld>
            <a:endParaRPr lang="zh-CN" altLang="en-US"/>
          </a:p>
        </p:txBody>
      </p:sp>
    </p:spTree>
    <p:extLst>
      <p:ext uri="{BB962C8B-B14F-4D97-AF65-F5344CB8AC3E}">
        <p14:creationId xmlns:p14="http://schemas.microsoft.com/office/powerpoint/2010/main" val="1974811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16</a:t>
            </a:fld>
            <a:endParaRPr lang="zh-CN" altLang="en-US"/>
          </a:p>
        </p:txBody>
      </p:sp>
    </p:spTree>
    <p:extLst>
      <p:ext uri="{BB962C8B-B14F-4D97-AF65-F5344CB8AC3E}">
        <p14:creationId xmlns:p14="http://schemas.microsoft.com/office/powerpoint/2010/main" val="3638082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17</a:t>
            </a:fld>
            <a:endParaRPr lang="zh-CN" altLang="en-US"/>
          </a:p>
        </p:txBody>
      </p:sp>
    </p:spTree>
    <p:extLst>
      <p:ext uri="{BB962C8B-B14F-4D97-AF65-F5344CB8AC3E}">
        <p14:creationId xmlns:p14="http://schemas.microsoft.com/office/powerpoint/2010/main" val="738163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18</a:t>
            </a:fld>
            <a:endParaRPr lang="zh-CN" altLang="en-US"/>
          </a:p>
        </p:txBody>
      </p:sp>
    </p:spTree>
    <p:extLst>
      <p:ext uri="{BB962C8B-B14F-4D97-AF65-F5344CB8AC3E}">
        <p14:creationId xmlns:p14="http://schemas.microsoft.com/office/powerpoint/2010/main" val="11625935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19</a:t>
            </a:fld>
            <a:endParaRPr lang="zh-CN" altLang="en-US"/>
          </a:p>
        </p:txBody>
      </p:sp>
    </p:spTree>
    <p:extLst>
      <p:ext uri="{BB962C8B-B14F-4D97-AF65-F5344CB8AC3E}">
        <p14:creationId xmlns:p14="http://schemas.microsoft.com/office/powerpoint/2010/main" val="2059486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2</a:t>
            </a:fld>
            <a:endParaRPr lang="zh-CN" altLang="en-US"/>
          </a:p>
        </p:txBody>
      </p:sp>
    </p:spTree>
    <p:extLst>
      <p:ext uri="{BB962C8B-B14F-4D97-AF65-F5344CB8AC3E}">
        <p14:creationId xmlns:p14="http://schemas.microsoft.com/office/powerpoint/2010/main" val="34840733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20</a:t>
            </a:fld>
            <a:endParaRPr lang="zh-CN" altLang="en-US"/>
          </a:p>
        </p:txBody>
      </p:sp>
    </p:spTree>
    <p:extLst>
      <p:ext uri="{BB962C8B-B14F-4D97-AF65-F5344CB8AC3E}">
        <p14:creationId xmlns:p14="http://schemas.microsoft.com/office/powerpoint/2010/main" val="11391921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21</a:t>
            </a:fld>
            <a:endParaRPr lang="zh-CN" altLang="en-US"/>
          </a:p>
        </p:txBody>
      </p:sp>
    </p:spTree>
    <p:extLst>
      <p:ext uri="{BB962C8B-B14F-4D97-AF65-F5344CB8AC3E}">
        <p14:creationId xmlns:p14="http://schemas.microsoft.com/office/powerpoint/2010/main" val="13454826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22</a:t>
            </a:fld>
            <a:endParaRPr lang="zh-CN" altLang="en-US"/>
          </a:p>
        </p:txBody>
      </p:sp>
    </p:spTree>
    <p:extLst>
      <p:ext uri="{BB962C8B-B14F-4D97-AF65-F5344CB8AC3E}">
        <p14:creationId xmlns:p14="http://schemas.microsoft.com/office/powerpoint/2010/main" val="35943335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23</a:t>
            </a:fld>
            <a:endParaRPr lang="zh-CN" altLang="en-US"/>
          </a:p>
        </p:txBody>
      </p:sp>
    </p:spTree>
    <p:extLst>
      <p:ext uri="{BB962C8B-B14F-4D97-AF65-F5344CB8AC3E}">
        <p14:creationId xmlns:p14="http://schemas.microsoft.com/office/powerpoint/2010/main" val="34666373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24</a:t>
            </a:fld>
            <a:endParaRPr lang="zh-CN" altLang="en-US"/>
          </a:p>
        </p:txBody>
      </p:sp>
    </p:spTree>
    <p:extLst>
      <p:ext uri="{BB962C8B-B14F-4D97-AF65-F5344CB8AC3E}">
        <p14:creationId xmlns:p14="http://schemas.microsoft.com/office/powerpoint/2010/main" val="20451124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25</a:t>
            </a:fld>
            <a:endParaRPr lang="zh-CN" altLang="en-US"/>
          </a:p>
        </p:txBody>
      </p:sp>
    </p:spTree>
    <p:extLst>
      <p:ext uri="{BB962C8B-B14F-4D97-AF65-F5344CB8AC3E}">
        <p14:creationId xmlns:p14="http://schemas.microsoft.com/office/powerpoint/2010/main" val="21419792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26</a:t>
            </a:fld>
            <a:endParaRPr lang="zh-CN" altLang="en-US"/>
          </a:p>
        </p:txBody>
      </p:sp>
    </p:spTree>
    <p:extLst>
      <p:ext uri="{BB962C8B-B14F-4D97-AF65-F5344CB8AC3E}">
        <p14:creationId xmlns:p14="http://schemas.microsoft.com/office/powerpoint/2010/main" val="10441298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27</a:t>
            </a:fld>
            <a:endParaRPr lang="zh-CN" altLang="en-US"/>
          </a:p>
        </p:txBody>
      </p:sp>
    </p:spTree>
    <p:extLst>
      <p:ext uri="{BB962C8B-B14F-4D97-AF65-F5344CB8AC3E}">
        <p14:creationId xmlns:p14="http://schemas.microsoft.com/office/powerpoint/2010/main" val="28601007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28</a:t>
            </a:fld>
            <a:endParaRPr lang="zh-CN" altLang="en-US"/>
          </a:p>
        </p:txBody>
      </p:sp>
    </p:spTree>
    <p:extLst>
      <p:ext uri="{BB962C8B-B14F-4D97-AF65-F5344CB8AC3E}">
        <p14:creationId xmlns:p14="http://schemas.microsoft.com/office/powerpoint/2010/main" val="19968220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29</a:t>
            </a:fld>
            <a:endParaRPr lang="zh-CN" altLang="en-US"/>
          </a:p>
        </p:txBody>
      </p:sp>
    </p:spTree>
    <p:extLst>
      <p:ext uri="{BB962C8B-B14F-4D97-AF65-F5344CB8AC3E}">
        <p14:creationId xmlns:p14="http://schemas.microsoft.com/office/powerpoint/2010/main" val="2404451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3</a:t>
            </a:fld>
            <a:endParaRPr lang="zh-CN" altLang="en-US"/>
          </a:p>
        </p:txBody>
      </p:sp>
    </p:spTree>
    <p:extLst>
      <p:ext uri="{BB962C8B-B14F-4D97-AF65-F5344CB8AC3E}">
        <p14:creationId xmlns:p14="http://schemas.microsoft.com/office/powerpoint/2010/main" val="37257682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30</a:t>
            </a:fld>
            <a:endParaRPr lang="zh-CN" altLang="en-US"/>
          </a:p>
        </p:txBody>
      </p:sp>
    </p:spTree>
    <p:extLst>
      <p:ext uri="{BB962C8B-B14F-4D97-AF65-F5344CB8AC3E}">
        <p14:creationId xmlns:p14="http://schemas.microsoft.com/office/powerpoint/2010/main" val="18979871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31</a:t>
            </a:fld>
            <a:endParaRPr lang="zh-CN" altLang="en-US"/>
          </a:p>
        </p:txBody>
      </p:sp>
    </p:spTree>
    <p:extLst>
      <p:ext uri="{BB962C8B-B14F-4D97-AF65-F5344CB8AC3E}">
        <p14:creationId xmlns:p14="http://schemas.microsoft.com/office/powerpoint/2010/main" val="8811767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32</a:t>
            </a:fld>
            <a:endParaRPr lang="zh-CN" altLang="en-US"/>
          </a:p>
        </p:txBody>
      </p:sp>
    </p:spTree>
    <p:extLst>
      <p:ext uri="{BB962C8B-B14F-4D97-AF65-F5344CB8AC3E}">
        <p14:creationId xmlns:p14="http://schemas.microsoft.com/office/powerpoint/2010/main" val="6053719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33</a:t>
            </a:fld>
            <a:endParaRPr lang="zh-CN" altLang="en-US"/>
          </a:p>
        </p:txBody>
      </p:sp>
    </p:spTree>
    <p:extLst>
      <p:ext uri="{BB962C8B-B14F-4D97-AF65-F5344CB8AC3E}">
        <p14:creationId xmlns:p14="http://schemas.microsoft.com/office/powerpoint/2010/main" val="40736510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34</a:t>
            </a:fld>
            <a:endParaRPr lang="zh-CN" altLang="en-US"/>
          </a:p>
        </p:txBody>
      </p:sp>
    </p:spTree>
    <p:extLst>
      <p:ext uri="{BB962C8B-B14F-4D97-AF65-F5344CB8AC3E}">
        <p14:creationId xmlns:p14="http://schemas.microsoft.com/office/powerpoint/2010/main" val="20783417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35</a:t>
            </a:fld>
            <a:endParaRPr lang="zh-CN" altLang="en-US"/>
          </a:p>
        </p:txBody>
      </p:sp>
    </p:spTree>
    <p:extLst>
      <p:ext uri="{BB962C8B-B14F-4D97-AF65-F5344CB8AC3E}">
        <p14:creationId xmlns:p14="http://schemas.microsoft.com/office/powerpoint/2010/main" val="26509885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36</a:t>
            </a:fld>
            <a:endParaRPr lang="zh-CN" altLang="en-US"/>
          </a:p>
        </p:txBody>
      </p:sp>
    </p:spTree>
    <p:extLst>
      <p:ext uri="{BB962C8B-B14F-4D97-AF65-F5344CB8AC3E}">
        <p14:creationId xmlns:p14="http://schemas.microsoft.com/office/powerpoint/2010/main" val="34688394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37</a:t>
            </a:fld>
            <a:endParaRPr lang="zh-CN" altLang="en-US"/>
          </a:p>
        </p:txBody>
      </p:sp>
    </p:spTree>
    <p:extLst>
      <p:ext uri="{BB962C8B-B14F-4D97-AF65-F5344CB8AC3E}">
        <p14:creationId xmlns:p14="http://schemas.microsoft.com/office/powerpoint/2010/main" val="27466167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38</a:t>
            </a:fld>
            <a:endParaRPr lang="zh-CN" altLang="en-US"/>
          </a:p>
        </p:txBody>
      </p:sp>
    </p:spTree>
    <p:extLst>
      <p:ext uri="{BB962C8B-B14F-4D97-AF65-F5344CB8AC3E}">
        <p14:creationId xmlns:p14="http://schemas.microsoft.com/office/powerpoint/2010/main" val="22334187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39</a:t>
            </a:fld>
            <a:endParaRPr lang="zh-CN" altLang="en-US"/>
          </a:p>
        </p:txBody>
      </p:sp>
    </p:spTree>
    <p:extLst>
      <p:ext uri="{BB962C8B-B14F-4D97-AF65-F5344CB8AC3E}">
        <p14:creationId xmlns:p14="http://schemas.microsoft.com/office/powerpoint/2010/main" val="4220842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4</a:t>
            </a:fld>
            <a:endParaRPr lang="zh-CN" altLang="en-US"/>
          </a:p>
        </p:txBody>
      </p:sp>
    </p:spTree>
    <p:extLst>
      <p:ext uri="{BB962C8B-B14F-4D97-AF65-F5344CB8AC3E}">
        <p14:creationId xmlns:p14="http://schemas.microsoft.com/office/powerpoint/2010/main" val="26036028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40</a:t>
            </a:fld>
            <a:endParaRPr lang="zh-CN" altLang="en-US"/>
          </a:p>
        </p:txBody>
      </p:sp>
    </p:spTree>
    <p:extLst>
      <p:ext uri="{BB962C8B-B14F-4D97-AF65-F5344CB8AC3E}">
        <p14:creationId xmlns:p14="http://schemas.microsoft.com/office/powerpoint/2010/main" val="221648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41</a:t>
            </a:fld>
            <a:endParaRPr lang="zh-CN" altLang="en-US"/>
          </a:p>
        </p:txBody>
      </p:sp>
    </p:spTree>
    <p:extLst>
      <p:ext uri="{BB962C8B-B14F-4D97-AF65-F5344CB8AC3E}">
        <p14:creationId xmlns:p14="http://schemas.microsoft.com/office/powerpoint/2010/main" val="17619508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42</a:t>
            </a:fld>
            <a:endParaRPr lang="zh-CN" altLang="en-US"/>
          </a:p>
        </p:txBody>
      </p:sp>
    </p:spTree>
    <p:extLst>
      <p:ext uri="{BB962C8B-B14F-4D97-AF65-F5344CB8AC3E}">
        <p14:creationId xmlns:p14="http://schemas.microsoft.com/office/powerpoint/2010/main" val="399073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43</a:t>
            </a:fld>
            <a:endParaRPr lang="zh-CN" altLang="en-US"/>
          </a:p>
        </p:txBody>
      </p:sp>
    </p:spTree>
    <p:extLst>
      <p:ext uri="{BB962C8B-B14F-4D97-AF65-F5344CB8AC3E}">
        <p14:creationId xmlns:p14="http://schemas.microsoft.com/office/powerpoint/2010/main" val="18516945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44</a:t>
            </a:fld>
            <a:endParaRPr lang="zh-CN" altLang="en-US"/>
          </a:p>
        </p:txBody>
      </p:sp>
    </p:spTree>
    <p:extLst>
      <p:ext uri="{BB962C8B-B14F-4D97-AF65-F5344CB8AC3E}">
        <p14:creationId xmlns:p14="http://schemas.microsoft.com/office/powerpoint/2010/main" val="29682471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45</a:t>
            </a:fld>
            <a:endParaRPr lang="zh-CN" altLang="en-US"/>
          </a:p>
        </p:txBody>
      </p:sp>
    </p:spTree>
    <p:extLst>
      <p:ext uri="{BB962C8B-B14F-4D97-AF65-F5344CB8AC3E}">
        <p14:creationId xmlns:p14="http://schemas.microsoft.com/office/powerpoint/2010/main" val="209435416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46</a:t>
            </a:fld>
            <a:endParaRPr lang="zh-CN" altLang="en-US"/>
          </a:p>
        </p:txBody>
      </p:sp>
    </p:spTree>
    <p:extLst>
      <p:ext uri="{BB962C8B-B14F-4D97-AF65-F5344CB8AC3E}">
        <p14:creationId xmlns:p14="http://schemas.microsoft.com/office/powerpoint/2010/main" val="15653557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47</a:t>
            </a:fld>
            <a:endParaRPr lang="zh-CN" altLang="en-US"/>
          </a:p>
        </p:txBody>
      </p:sp>
    </p:spTree>
    <p:extLst>
      <p:ext uri="{BB962C8B-B14F-4D97-AF65-F5344CB8AC3E}">
        <p14:creationId xmlns:p14="http://schemas.microsoft.com/office/powerpoint/2010/main" val="21375881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48</a:t>
            </a:fld>
            <a:endParaRPr lang="zh-CN" altLang="en-US"/>
          </a:p>
        </p:txBody>
      </p:sp>
    </p:spTree>
    <p:extLst>
      <p:ext uri="{BB962C8B-B14F-4D97-AF65-F5344CB8AC3E}">
        <p14:creationId xmlns:p14="http://schemas.microsoft.com/office/powerpoint/2010/main" val="87386918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49</a:t>
            </a:fld>
            <a:endParaRPr lang="zh-CN" altLang="en-US"/>
          </a:p>
        </p:txBody>
      </p:sp>
    </p:spTree>
    <p:extLst>
      <p:ext uri="{BB962C8B-B14F-4D97-AF65-F5344CB8AC3E}">
        <p14:creationId xmlns:p14="http://schemas.microsoft.com/office/powerpoint/2010/main" val="662980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5</a:t>
            </a:fld>
            <a:endParaRPr lang="zh-CN" altLang="en-US"/>
          </a:p>
        </p:txBody>
      </p:sp>
    </p:spTree>
    <p:extLst>
      <p:ext uri="{BB962C8B-B14F-4D97-AF65-F5344CB8AC3E}">
        <p14:creationId xmlns:p14="http://schemas.microsoft.com/office/powerpoint/2010/main" val="107062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50</a:t>
            </a:fld>
            <a:endParaRPr lang="zh-CN" altLang="en-US"/>
          </a:p>
        </p:txBody>
      </p:sp>
    </p:spTree>
    <p:extLst>
      <p:ext uri="{BB962C8B-B14F-4D97-AF65-F5344CB8AC3E}">
        <p14:creationId xmlns:p14="http://schemas.microsoft.com/office/powerpoint/2010/main" val="35022562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51</a:t>
            </a:fld>
            <a:endParaRPr lang="zh-CN" altLang="en-US"/>
          </a:p>
        </p:txBody>
      </p:sp>
    </p:spTree>
    <p:extLst>
      <p:ext uri="{BB962C8B-B14F-4D97-AF65-F5344CB8AC3E}">
        <p14:creationId xmlns:p14="http://schemas.microsoft.com/office/powerpoint/2010/main" val="1575480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6</a:t>
            </a:fld>
            <a:endParaRPr lang="zh-CN" altLang="en-US"/>
          </a:p>
        </p:txBody>
      </p:sp>
    </p:spTree>
    <p:extLst>
      <p:ext uri="{BB962C8B-B14F-4D97-AF65-F5344CB8AC3E}">
        <p14:creationId xmlns:p14="http://schemas.microsoft.com/office/powerpoint/2010/main" val="1032011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7</a:t>
            </a:fld>
            <a:endParaRPr lang="zh-CN" altLang="en-US"/>
          </a:p>
        </p:txBody>
      </p:sp>
    </p:spTree>
    <p:extLst>
      <p:ext uri="{BB962C8B-B14F-4D97-AF65-F5344CB8AC3E}">
        <p14:creationId xmlns:p14="http://schemas.microsoft.com/office/powerpoint/2010/main" val="37153999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8</a:t>
            </a:fld>
            <a:endParaRPr lang="zh-CN" altLang="en-US"/>
          </a:p>
        </p:txBody>
      </p:sp>
    </p:spTree>
    <p:extLst>
      <p:ext uri="{BB962C8B-B14F-4D97-AF65-F5344CB8AC3E}">
        <p14:creationId xmlns:p14="http://schemas.microsoft.com/office/powerpoint/2010/main" val="4131289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345AFA-456E-49CB-847A-374CC6597435}" type="slidenum">
              <a:rPr lang="zh-CN" altLang="en-US" smtClean="0"/>
              <a:t>9</a:t>
            </a:fld>
            <a:endParaRPr lang="zh-CN" altLang="en-US"/>
          </a:p>
        </p:txBody>
      </p:sp>
    </p:spTree>
    <p:extLst>
      <p:ext uri="{BB962C8B-B14F-4D97-AF65-F5344CB8AC3E}">
        <p14:creationId xmlns:p14="http://schemas.microsoft.com/office/powerpoint/2010/main" val="26093636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5578518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ACE8290-029F-4D16-B3D2-D0E5F5903B8E}"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E51426-67FB-46A7-8A84-025B6F052B5F}" type="slidenum">
              <a:rPr lang="zh-CN" altLang="en-US" smtClean="0"/>
              <a:t>‹#›</a:t>
            </a:fld>
            <a:endParaRPr lang="zh-CN" altLang="en-US"/>
          </a:p>
        </p:txBody>
      </p:sp>
    </p:spTree>
    <p:extLst>
      <p:ext uri="{BB962C8B-B14F-4D97-AF65-F5344CB8AC3E}">
        <p14:creationId xmlns:p14="http://schemas.microsoft.com/office/powerpoint/2010/main" val="370953624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ACE8290-029F-4D16-B3D2-D0E5F5903B8E}"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E51426-67FB-46A7-8A84-025B6F052B5F}" type="slidenum">
              <a:rPr lang="zh-CN" altLang="en-US" smtClean="0"/>
              <a:t>‹#›</a:t>
            </a:fld>
            <a:endParaRPr lang="zh-CN" altLang="en-US"/>
          </a:p>
        </p:txBody>
      </p:sp>
    </p:spTree>
    <p:extLst>
      <p:ext uri="{BB962C8B-B14F-4D97-AF65-F5344CB8AC3E}">
        <p14:creationId xmlns:p14="http://schemas.microsoft.com/office/powerpoint/2010/main" val="31369413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ACE8290-029F-4D16-B3D2-D0E5F5903B8E}"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E51426-67FB-46A7-8A84-025B6F052B5F}" type="slidenum">
              <a:rPr lang="zh-CN" altLang="en-US" smtClean="0"/>
              <a:t>‹#›</a:t>
            </a:fld>
            <a:endParaRPr lang="zh-CN" altLang="en-US"/>
          </a:p>
        </p:txBody>
      </p:sp>
    </p:spTree>
    <p:extLst>
      <p:ext uri="{BB962C8B-B14F-4D97-AF65-F5344CB8AC3E}">
        <p14:creationId xmlns:p14="http://schemas.microsoft.com/office/powerpoint/2010/main" val="361158926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ACE8290-029F-4D16-B3D2-D0E5F5903B8E}"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E51426-67FB-46A7-8A84-025B6F052B5F}" type="slidenum">
              <a:rPr lang="zh-CN" altLang="en-US" smtClean="0"/>
              <a:t>‹#›</a:t>
            </a:fld>
            <a:endParaRPr lang="zh-CN" altLang="en-US"/>
          </a:p>
        </p:txBody>
      </p:sp>
    </p:spTree>
    <p:extLst>
      <p:ext uri="{BB962C8B-B14F-4D97-AF65-F5344CB8AC3E}">
        <p14:creationId xmlns:p14="http://schemas.microsoft.com/office/powerpoint/2010/main" val="144548120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ACE8290-029F-4D16-B3D2-D0E5F5903B8E}" type="datetimeFigureOut">
              <a:rPr lang="zh-CN" altLang="en-US" smtClean="0"/>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E51426-67FB-46A7-8A84-025B6F052B5F}" type="slidenum">
              <a:rPr lang="zh-CN" altLang="en-US" smtClean="0"/>
              <a:t>‹#›</a:t>
            </a:fld>
            <a:endParaRPr lang="zh-CN" altLang="en-US"/>
          </a:p>
        </p:txBody>
      </p:sp>
    </p:spTree>
    <p:extLst>
      <p:ext uri="{BB962C8B-B14F-4D97-AF65-F5344CB8AC3E}">
        <p14:creationId xmlns:p14="http://schemas.microsoft.com/office/powerpoint/2010/main" val="24173296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ACE8290-029F-4D16-B3D2-D0E5F5903B8E}" type="datetimeFigureOut">
              <a:rPr lang="zh-CN" altLang="en-US" smtClean="0"/>
              <a:t>2018/3/13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E51426-67FB-46A7-8A84-025B6F052B5F}" type="slidenum">
              <a:rPr lang="zh-CN" altLang="en-US" smtClean="0"/>
              <a:t>‹#›</a:t>
            </a:fld>
            <a:endParaRPr lang="zh-CN" altLang="en-US"/>
          </a:p>
        </p:txBody>
      </p:sp>
    </p:spTree>
    <p:extLst>
      <p:ext uri="{BB962C8B-B14F-4D97-AF65-F5344CB8AC3E}">
        <p14:creationId xmlns:p14="http://schemas.microsoft.com/office/powerpoint/2010/main" val="787314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ACE8290-029F-4D16-B3D2-D0E5F5903B8E}" type="datetimeFigureOut">
              <a:rPr lang="zh-CN" altLang="en-US" smtClean="0"/>
              <a:t>2018/3/13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E51426-67FB-46A7-8A84-025B6F052B5F}" type="slidenum">
              <a:rPr lang="zh-CN" altLang="en-US" smtClean="0"/>
              <a:t>‹#›</a:t>
            </a:fld>
            <a:endParaRPr lang="zh-CN" altLang="en-US"/>
          </a:p>
        </p:txBody>
      </p:sp>
    </p:spTree>
    <p:extLst>
      <p:ext uri="{BB962C8B-B14F-4D97-AF65-F5344CB8AC3E}">
        <p14:creationId xmlns:p14="http://schemas.microsoft.com/office/powerpoint/2010/main" val="149754886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CE8290-029F-4D16-B3D2-D0E5F5903B8E}" type="datetimeFigureOut">
              <a:rPr lang="zh-CN" altLang="en-US" smtClean="0"/>
              <a:t>2018/3/13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E51426-67FB-46A7-8A84-025B6F052B5F}" type="slidenum">
              <a:rPr lang="zh-CN" altLang="en-US" smtClean="0"/>
              <a:t>‹#›</a:t>
            </a:fld>
            <a:endParaRPr lang="zh-CN" altLang="en-US"/>
          </a:p>
        </p:txBody>
      </p:sp>
    </p:spTree>
    <p:extLst>
      <p:ext uri="{BB962C8B-B14F-4D97-AF65-F5344CB8AC3E}">
        <p14:creationId xmlns:p14="http://schemas.microsoft.com/office/powerpoint/2010/main" val="1447961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ACE8290-029F-4D16-B3D2-D0E5F5903B8E}" type="datetimeFigureOut">
              <a:rPr lang="zh-CN" altLang="en-US" smtClean="0"/>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E51426-67FB-46A7-8A84-025B6F052B5F}" type="slidenum">
              <a:rPr lang="zh-CN" altLang="en-US" smtClean="0"/>
              <a:t>‹#›</a:t>
            </a:fld>
            <a:endParaRPr lang="zh-CN" altLang="en-US"/>
          </a:p>
        </p:txBody>
      </p:sp>
    </p:spTree>
    <p:extLst>
      <p:ext uri="{BB962C8B-B14F-4D97-AF65-F5344CB8AC3E}">
        <p14:creationId xmlns:p14="http://schemas.microsoft.com/office/powerpoint/2010/main" val="11485900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ACE8290-029F-4D16-B3D2-D0E5F5903B8E}" type="datetimeFigureOut">
              <a:rPr lang="zh-CN" altLang="en-US" smtClean="0"/>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E51426-67FB-46A7-8A84-025B6F052B5F}" type="slidenum">
              <a:rPr lang="zh-CN" altLang="en-US" smtClean="0"/>
              <a:t>‹#›</a:t>
            </a:fld>
            <a:endParaRPr lang="zh-CN" altLang="en-US"/>
          </a:p>
        </p:txBody>
      </p:sp>
    </p:spTree>
    <p:extLst>
      <p:ext uri="{BB962C8B-B14F-4D97-AF65-F5344CB8AC3E}">
        <p14:creationId xmlns:p14="http://schemas.microsoft.com/office/powerpoint/2010/main" val="5757254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E8290-029F-4D16-B3D2-D0E5F5903B8E}" type="datetimeFigureOut">
              <a:rPr lang="zh-CN" altLang="en-US" smtClean="0"/>
              <a:t>2018/3/13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E51426-67FB-46A7-8A84-025B6F052B5F}" type="slidenum">
              <a:rPr lang="zh-CN" altLang="en-US" smtClean="0"/>
              <a:t>‹#›</a:t>
            </a:fld>
            <a:endParaRPr lang="zh-CN" altLang="en-US"/>
          </a:p>
        </p:txBody>
      </p:sp>
    </p:spTree>
    <p:extLst>
      <p:ext uri="{BB962C8B-B14F-4D97-AF65-F5344CB8AC3E}">
        <p14:creationId xmlns:p14="http://schemas.microsoft.com/office/powerpoint/2010/main" val="11933688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rcRect r="66687" b="70230"/>
          <a:stretch>
            <a:fillRect/>
          </a:stretch>
        </p:blipFill>
        <p:spPr>
          <a:xfrm>
            <a:off x="-1" y="0"/>
            <a:ext cx="5571689" cy="2489200"/>
          </a:xfrm>
          <a:custGeom>
            <a:avLst/>
            <a:gdLst>
              <a:gd name="connsiteX0" fmla="*/ 0 w 4061578"/>
              <a:gd name="connsiteY0" fmla="*/ 0 h 1814545"/>
              <a:gd name="connsiteX1" fmla="*/ 4061578 w 4061578"/>
              <a:gd name="connsiteY1" fmla="*/ 0 h 1814545"/>
              <a:gd name="connsiteX2" fmla="*/ 3982720 w 4061578"/>
              <a:gd name="connsiteY2" fmla="*/ 329770 h 1814545"/>
              <a:gd name="connsiteX3" fmla="*/ 2153920 w 4061578"/>
              <a:gd name="connsiteY3" fmla="*/ 908890 h 1814545"/>
              <a:gd name="connsiteX4" fmla="*/ 1412240 w 4061578"/>
              <a:gd name="connsiteY4" fmla="*/ 1081610 h 1814545"/>
              <a:gd name="connsiteX5" fmla="*/ 0 w 4061578"/>
              <a:gd name="connsiteY5" fmla="*/ 1814545 h 181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1578" h="1814545">
                <a:moveTo>
                  <a:pt x="0" y="0"/>
                </a:moveTo>
                <a:lnTo>
                  <a:pt x="4061578" y="0"/>
                </a:lnTo>
                <a:lnTo>
                  <a:pt x="3982720" y="329770"/>
                </a:lnTo>
                <a:lnTo>
                  <a:pt x="2153920" y="908890"/>
                </a:lnTo>
                <a:lnTo>
                  <a:pt x="1412240" y="1081610"/>
                </a:lnTo>
                <a:lnTo>
                  <a:pt x="0" y="1814545"/>
                </a:lnTo>
                <a:close/>
              </a:path>
            </a:pathLst>
          </a:cu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rcRect t="41627"/>
          <a:stretch>
            <a:fillRect/>
          </a:stretch>
        </p:blipFill>
        <p:spPr>
          <a:xfrm>
            <a:off x="0" y="3300104"/>
            <a:ext cx="12192000" cy="3557896"/>
          </a:xfrm>
          <a:custGeom>
            <a:avLst/>
            <a:gdLst>
              <a:gd name="connsiteX0" fmla="*/ 12192000 w 12192000"/>
              <a:gd name="connsiteY0" fmla="*/ 0 h 3557896"/>
              <a:gd name="connsiteX1" fmla="*/ 12192000 w 12192000"/>
              <a:gd name="connsiteY1" fmla="*/ 3557896 h 3557896"/>
              <a:gd name="connsiteX2" fmla="*/ 0 w 12192000"/>
              <a:gd name="connsiteY2" fmla="*/ 3557896 h 3557896"/>
              <a:gd name="connsiteX3" fmla="*/ 0 w 12192000"/>
              <a:gd name="connsiteY3" fmla="*/ 1452292 h 3557896"/>
              <a:gd name="connsiteX4" fmla="*/ 1016000 w 12192000"/>
              <a:gd name="connsiteY4" fmla="*/ 1277406 h 3557896"/>
              <a:gd name="connsiteX5" fmla="*/ 3210560 w 12192000"/>
              <a:gd name="connsiteY5" fmla="*/ 1338366 h 3557896"/>
              <a:gd name="connsiteX6" fmla="*/ 3383280 w 12192000"/>
              <a:gd name="connsiteY6" fmla="*/ 1338366 h 3557896"/>
              <a:gd name="connsiteX7" fmla="*/ 5953760 w 12192000"/>
              <a:gd name="connsiteY7" fmla="*/ 728766 h 355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57896">
                <a:moveTo>
                  <a:pt x="12192000" y="0"/>
                </a:moveTo>
                <a:lnTo>
                  <a:pt x="12192000" y="3557896"/>
                </a:lnTo>
                <a:lnTo>
                  <a:pt x="0" y="3557896"/>
                </a:lnTo>
                <a:lnTo>
                  <a:pt x="0" y="1452292"/>
                </a:lnTo>
                <a:lnTo>
                  <a:pt x="1016000" y="1277406"/>
                </a:lnTo>
                <a:lnTo>
                  <a:pt x="3210560" y="1338366"/>
                </a:lnTo>
                <a:lnTo>
                  <a:pt x="3383280" y="1338366"/>
                </a:lnTo>
                <a:lnTo>
                  <a:pt x="5953760" y="728766"/>
                </a:lnTo>
                <a:close/>
              </a:path>
            </a:pathLst>
          </a:custGeom>
        </p:spPr>
      </p:pic>
      <p:sp>
        <p:nvSpPr>
          <p:cNvPr id="6" name="文本框 5"/>
          <p:cNvSpPr txBox="1"/>
          <p:nvPr/>
        </p:nvSpPr>
        <p:spPr>
          <a:xfrm>
            <a:off x="3168122" y="1603495"/>
            <a:ext cx="1723549" cy="923330"/>
          </a:xfrm>
          <a:prstGeom prst="rect">
            <a:avLst/>
          </a:prstGeom>
          <a:noFill/>
        </p:spPr>
        <p:txBody>
          <a:bodyPr wrap="none" rtlCol="0">
            <a:spAutoFit/>
          </a:bodyPr>
          <a:lstStyle/>
          <a:p>
            <a:r>
              <a:rPr lang="en-US" altLang="zh-CN" sz="5400" b="1" dirty="0">
                <a:gradFill>
                  <a:gsLst>
                    <a:gs pos="0">
                      <a:srgbClr val="C00000"/>
                    </a:gs>
                    <a:gs pos="51000">
                      <a:srgbClr val="FF0000"/>
                    </a:gs>
                    <a:gs pos="100000">
                      <a:srgbClr val="EE6B00"/>
                    </a:gs>
                  </a:gsLst>
                  <a:lin ang="5400000" scaled="0"/>
                </a:gradFill>
                <a:cs typeface="+mn-ea"/>
                <a:sym typeface="+mn-lt"/>
              </a:rPr>
              <a:t>2018</a:t>
            </a:r>
            <a:endParaRPr lang="en-US" sz="5400" b="1" dirty="0">
              <a:gradFill>
                <a:gsLst>
                  <a:gs pos="0">
                    <a:srgbClr val="C00000"/>
                  </a:gs>
                  <a:gs pos="51000">
                    <a:srgbClr val="FF0000"/>
                  </a:gs>
                  <a:gs pos="100000">
                    <a:srgbClr val="EE6B00"/>
                  </a:gs>
                </a:gsLst>
                <a:lin ang="5400000" scaled="0"/>
              </a:gradFill>
              <a:cs typeface="+mn-ea"/>
              <a:sym typeface="+mn-lt"/>
            </a:endParaRPr>
          </a:p>
        </p:txBody>
      </p:sp>
      <p:sp>
        <p:nvSpPr>
          <p:cNvPr id="7" name="文本框 6"/>
          <p:cNvSpPr txBox="1"/>
          <p:nvPr/>
        </p:nvSpPr>
        <p:spPr>
          <a:xfrm>
            <a:off x="6744608" y="2027535"/>
            <a:ext cx="3531736" cy="923330"/>
          </a:xfrm>
          <a:prstGeom prst="rect">
            <a:avLst/>
          </a:prstGeom>
          <a:noFill/>
        </p:spPr>
        <p:txBody>
          <a:bodyPr wrap="none" rtlCol="0">
            <a:spAutoFit/>
          </a:bodyPr>
          <a:lstStyle/>
          <a:p>
            <a:r>
              <a:rPr lang="zh-CN" altLang="en-US" sz="5400" b="1" dirty="0">
                <a:gradFill>
                  <a:gsLst>
                    <a:gs pos="0">
                      <a:srgbClr val="C00000"/>
                    </a:gs>
                    <a:gs pos="51000">
                      <a:srgbClr val="FF0000"/>
                    </a:gs>
                    <a:gs pos="100000">
                      <a:srgbClr val="EE6B00"/>
                    </a:gs>
                  </a:gsLst>
                  <a:lin ang="5400000" scaled="0"/>
                </a:gradFill>
                <a:cs typeface="+mn-ea"/>
                <a:sym typeface="+mn-lt"/>
              </a:rPr>
              <a:t>全 国 两 会</a:t>
            </a:r>
            <a:endParaRPr lang="en-US" sz="5400" b="1" dirty="0">
              <a:gradFill>
                <a:gsLst>
                  <a:gs pos="0">
                    <a:srgbClr val="C00000"/>
                  </a:gs>
                  <a:gs pos="51000">
                    <a:srgbClr val="FF0000"/>
                  </a:gs>
                  <a:gs pos="100000">
                    <a:srgbClr val="EE6B00"/>
                  </a:gs>
                </a:gsLst>
                <a:lin ang="5400000" scaled="0"/>
              </a:gradFill>
              <a:cs typeface="+mn-ea"/>
              <a:sym typeface="+mn-lt"/>
            </a:endParaRPr>
          </a:p>
        </p:txBody>
      </p:sp>
      <p:cxnSp>
        <p:nvCxnSpPr>
          <p:cNvPr id="10" name="直接连接符 9"/>
          <p:cNvCxnSpPr/>
          <p:nvPr/>
        </p:nvCxnSpPr>
        <p:spPr>
          <a:xfrm>
            <a:off x="6746271" y="2900334"/>
            <a:ext cx="365383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783570" y="2895722"/>
            <a:ext cx="8670963" cy="830997"/>
          </a:xfrm>
          <a:prstGeom prst="rect">
            <a:avLst/>
          </a:prstGeom>
          <a:noFill/>
        </p:spPr>
        <p:txBody>
          <a:bodyPr wrap="none" rtlCol="0">
            <a:spAutoFit/>
          </a:bodyPr>
          <a:lstStyle/>
          <a:p>
            <a:r>
              <a:rPr lang="zh-CN" altLang="en-US" sz="4800" b="1" dirty="0">
                <a:gradFill>
                  <a:gsLst>
                    <a:gs pos="0">
                      <a:srgbClr val="C00000"/>
                    </a:gs>
                    <a:gs pos="51000">
                      <a:srgbClr val="FF0000"/>
                    </a:gs>
                    <a:gs pos="100000">
                      <a:srgbClr val="EE6B00"/>
                    </a:gs>
                  </a:gsLst>
                  <a:lin ang="5400000" scaled="0"/>
                </a:gradFill>
                <a:cs typeface="+mn-ea"/>
                <a:sym typeface="+mn-lt"/>
              </a:rPr>
              <a:t>全 国 政 协 常 委 会 工 作 报 告</a:t>
            </a:r>
            <a:endParaRPr lang="en-US" sz="4800" b="1" dirty="0">
              <a:gradFill>
                <a:gsLst>
                  <a:gs pos="0">
                    <a:srgbClr val="C00000"/>
                  </a:gs>
                  <a:gs pos="51000">
                    <a:srgbClr val="FF0000"/>
                  </a:gs>
                  <a:gs pos="100000">
                    <a:srgbClr val="EE6B00"/>
                  </a:gs>
                </a:gsLst>
                <a:lin ang="5400000" scaled="0"/>
              </a:gradFill>
              <a:cs typeface="+mn-ea"/>
              <a:sym typeface="+mn-lt"/>
            </a:endParaRPr>
          </a:p>
        </p:txBody>
      </p:sp>
      <p:sp>
        <p:nvSpPr>
          <p:cNvPr id="18" name="文本框 17"/>
          <p:cNvSpPr txBox="1"/>
          <p:nvPr/>
        </p:nvSpPr>
        <p:spPr>
          <a:xfrm>
            <a:off x="4640058" y="1182690"/>
            <a:ext cx="1314784" cy="1446550"/>
          </a:xfrm>
          <a:prstGeom prst="rect">
            <a:avLst/>
          </a:prstGeom>
          <a:noFill/>
        </p:spPr>
        <p:txBody>
          <a:bodyPr wrap="none" rtlCol="0">
            <a:spAutoFit/>
          </a:bodyPr>
          <a:lstStyle/>
          <a:p>
            <a:r>
              <a:rPr lang="zh-CN" altLang="en-US" sz="88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聚</a:t>
            </a:r>
            <a:endParaRPr lang="en-US" sz="88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cxnSp>
        <p:nvCxnSpPr>
          <p:cNvPr id="19" name="直接连接符 18"/>
          <p:cNvCxnSpPr/>
          <p:nvPr/>
        </p:nvCxnSpPr>
        <p:spPr>
          <a:xfrm>
            <a:off x="1783570" y="2900334"/>
            <a:ext cx="365383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404885" y="1741995"/>
            <a:ext cx="1417376" cy="1569660"/>
          </a:xfrm>
          <a:prstGeom prst="rect">
            <a:avLst/>
          </a:prstGeom>
          <a:noFill/>
        </p:spPr>
        <p:txBody>
          <a:bodyPr wrap="none" rtlCol="0">
            <a:spAutoFit/>
          </a:bodyPr>
          <a:lstStyle/>
          <a:p>
            <a:r>
              <a:rPr lang="zh-CN" altLang="en-US" sz="96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焦</a:t>
            </a:r>
            <a:endParaRPr lang="en-US" sz="96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sp>
        <p:nvSpPr>
          <p:cNvPr id="21" name="文本框 20"/>
          <p:cNvSpPr txBox="1"/>
          <p:nvPr/>
        </p:nvSpPr>
        <p:spPr>
          <a:xfrm>
            <a:off x="2139491" y="2304534"/>
            <a:ext cx="3082895" cy="646331"/>
          </a:xfrm>
          <a:prstGeom prst="rect">
            <a:avLst/>
          </a:prstGeom>
          <a:noFill/>
        </p:spPr>
        <p:txBody>
          <a:bodyPr wrap="none" rtlCol="0">
            <a:spAutoFit/>
          </a:bodyPr>
          <a:lstStyle/>
          <a:p>
            <a:r>
              <a:rPr lang="en-US" altLang="zh-CN" sz="3600" dirty="0">
                <a:gradFill>
                  <a:gsLst>
                    <a:gs pos="0">
                      <a:srgbClr val="C00000"/>
                    </a:gs>
                    <a:gs pos="51000">
                      <a:srgbClr val="FF0000"/>
                    </a:gs>
                    <a:gs pos="100000">
                      <a:srgbClr val="EE6B00"/>
                    </a:gs>
                  </a:gsLst>
                  <a:lin ang="5400000" scaled="0"/>
                </a:gradFill>
                <a:cs typeface="+mn-ea"/>
                <a:sym typeface="+mn-lt"/>
              </a:rPr>
              <a:t>NPC&amp;CPPCC</a:t>
            </a:r>
            <a:endParaRPr lang="en-US" sz="3600" dirty="0">
              <a:gradFill>
                <a:gsLst>
                  <a:gs pos="0">
                    <a:srgbClr val="C00000"/>
                  </a:gs>
                  <a:gs pos="51000">
                    <a:srgbClr val="FF0000"/>
                  </a:gs>
                  <a:gs pos="100000">
                    <a:srgbClr val="EE6B00"/>
                  </a:gs>
                </a:gsLst>
                <a:lin ang="5400000" scaled="0"/>
              </a:gradFill>
              <a:cs typeface="+mn-ea"/>
              <a:sym typeface="+mn-lt"/>
            </a:endParaRPr>
          </a:p>
        </p:txBody>
      </p:sp>
      <p:pic>
        <p:nvPicPr>
          <p:cNvPr id="25" name="图片 24"/>
          <p:cNvPicPr>
            <a:picLocks noChangeAspect="1"/>
          </p:cNvPicPr>
          <p:nvPr/>
        </p:nvPicPr>
        <p:blipFill>
          <a:blip r:embed="rId7" cstate="print">
            <a:extLst>
              <a:ext uri="{28A0092B-C50C-407E-A947-70E740481C1C}">
                <a14:useLocalDpi xmlns:a14="http://schemas.microsoft.com/office/drawing/2010/main" val="0"/>
              </a:ext>
            </a:extLst>
          </a:blip>
          <a:srcRect l="6833" t="19412" r="84083" b="59085"/>
          <a:stretch>
            <a:fillRect/>
          </a:stretch>
        </p:blipFill>
        <p:spPr>
          <a:xfrm>
            <a:off x="498491" y="1724546"/>
            <a:ext cx="1463040" cy="1731488"/>
          </a:xfrm>
          <a:custGeom>
            <a:avLst/>
            <a:gdLst>
              <a:gd name="connsiteX0" fmla="*/ 553720 w 1107440"/>
              <a:gd name="connsiteY0" fmla="*/ 0 h 1310640"/>
              <a:gd name="connsiteX1" fmla="*/ 1107440 w 1107440"/>
              <a:gd name="connsiteY1" fmla="*/ 655320 h 1310640"/>
              <a:gd name="connsiteX2" fmla="*/ 553720 w 1107440"/>
              <a:gd name="connsiteY2" fmla="*/ 1310640 h 1310640"/>
              <a:gd name="connsiteX3" fmla="*/ 0 w 1107440"/>
              <a:gd name="connsiteY3" fmla="*/ 655320 h 1310640"/>
              <a:gd name="connsiteX4" fmla="*/ 553720 w 1107440"/>
              <a:gd name="connsiteY4" fmla="*/ 0 h 131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7440" h="1310640">
                <a:moveTo>
                  <a:pt x="553720" y="0"/>
                </a:moveTo>
                <a:cubicBezTo>
                  <a:pt x="859531" y="0"/>
                  <a:pt x="1107440" y="293397"/>
                  <a:pt x="1107440" y="655320"/>
                </a:cubicBezTo>
                <a:cubicBezTo>
                  <a:pt x="1107440" y="1017243"/>
                  <a:pt x="859531" y="1310640"/>
                  <a:pt x="553720" y="1310640"/>
                </a:cubicBezTo>
                <a:cubicBezTo>
                  <a:pt x="247909" y="1310640"/>
                  <a:pt x="0" y="1017243"/>
                  <a:pt x="0" y="655320"/>
                </a:cubicBezTo>
                <a:cubicBezTo>
                  <a:pt x="0" y="293397"/>
                  <a:pt x="247909" y="0"/>
                  <a:pt x="553720" y="0"/>
                </a:cubicBezTo>
                <a:close/>
              </a:path>
            </a:pathLst>
          </a:custGeom>
        </p:spPr>
      </p:pic>
      <p:pic>
        <p:nvPicPr>
          <p:cNvPr id="26" name="图片 25"/>
          <p:cNvPicPr>
            <a:picLocks noChangeAspect="1"/>
          </p:cNvPicPr>
          <p:nvPr/>
        </p:nvPicPr>
        <p:blipFill>
          <a:blip r:embed="rId8" cstate="print">
            <a:extLst>
              <a:ext uri="{28A0092B-C50C-407E-A947-70E740481C1C}">
                <a14:useLocalDpi xmlns:a14="http://schemas.microsoft.com/office/drawing/2010/main" val="0"/>
              </a:ext>
            </a:extLst>
          </a:blip>
          <a:srcRect l="84917" t="13290" r="3250" b="58373"/>
          <a:stretch>
            <a:fillRect/>
          </a:stretch>
        </p:blipFill>
        <p:spPr>
          <a:xfrm>
            <a:off x="10530722" y="2526825"/>
            <a:ext cx="1263534" cy="1512682"/>
          </a:xfrm>
          <a:custGeom>
            <a:avLst/>
            <a:gdLst>
              <a:gd name="connsiteX0" fmla="*/ 721360 w 1442720"/>
              <a:gd name="connsiteY0" fmla="*/ 0 h 1727200"/>
              <a:gd name="connsiteX1" fmla="*/ 1442720 w 1442720"/>
              <a:gd name="connsiteY1" fmla="*/ 863600 h 1727200"/>
              <a:gd name="connsiteX2" fmla="*/ 721360 w 1442720"/>
              <a:gd name="connsiteY2" fmla="*/ 1727200 h 1727200"/>
              <a:gd name="connsiteX3" fmla="*/ 0 w 1442720"/>
              <a:gd name="connsiteY3" fmla="*/ 863600 h 1727200"/>
              <a:gd name="connsiteX4" fmla="*/ 721360 w 1442720"/>
              <a:gd name="connsiteY4" fmla="*/ 0 h 172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2720" h="1727200">
                <a:moveTo>
                  <a:pt x="721360" y="0"/>
                </a:moveTo>
                <a:cubicBezTo>
                  <a:pt x="1119756" y="0"/>
                  <a:pt x="1442720" y="386647"/>
                  <a:pt x="1442720" y="863600"/>
                </a:cubicBezTo>
                <a:cubicBezTo>
                  <a:pt x="1442720" y="1340553"/>
                  <a:pt x="1119756" y="1727200"/>
                  <a:pt x="721360" y="1727200"/>
                </a:cubicBezTo>
                <a:cubicBezTo>
                  <a:pt x="322964" y="1727200"/>
                  <a:pt x="0" y="1340553"/>
                  <a:pt x="0" y="863600"/>
                </a:cubicBezTo>
                <a:cubicBezTo>
                  <a:pt x="0" y="386647"/>
                  <a:pt x="322964" y="0"/>
                  <a:pt x="721360" y="0"/>
                </a:cubicBezTo>
                <a:close/>
              </a:path>
            </a:pathLst>
          </a:custGeom>
        </p:spPr>
      </p:pic>
      <p:pic>
        <p:nvPicPr>
          <p:cNvPr id="29" name="图片 28"/>
          <p:cNvPicPr>
            <a:picLocks noChangeAspect="1"/>
          </p:cNvPicPr>
          <p:nvPr/>
        </p:nvPicPr>
        <p:blipFill rotWithShape="1">
          <a:blip r:embed="rId9">
            <a:extLst>
              <a:ext uri="{28A0092B-C50C-407E-A947-70E740481C1C}">
                <a14:useLocalDpi xmlns:a14="http://schemas.microsoft.com/office/drawing/2010/main" val="0"/>
              </a:ext>
            </a:extLst>
          </a:blip>
          <a:srcRect l="58034" t="49872" r="10555" b="28461"/>
          <a:stretch/>
        </p:blipFill>
        <p:spPr>
          <a:xfrm>
            <a:off x="9769438" y="-291668"/>
            <a:ext cx="2513402" cy="1733734"/>
          </a:xfrm>
          <a:prstGeom prst="rect">
            <a:avLst/>
          </a:prstGeom>
        </p:spPr>
      </p:pic>
      <p:sp>
        <p:nvSpPr>
          <p:cNvPr id="27" name="圆角矩形 26"/>
          <p:cNvSpPr/>
          <p:nvPr/>
        </p:nvSpPr>
        <p:spPr>
          <a:xfrm>
            <a:off x="4891671" y="3769021"/>
            <a:ext cx="1985421" cy="347669"/>
          </a:xfrm>
          <a:prstGeom prst="roundRect">
            <a:avLst>
              <a:gd name="adj" fmla="val 50000"/>
            </a:avLst>
          </a:prstGeom>
          <a:gradFill>
            <a:gsLst>
              <a:gs pos="0">
                <a:srgbClr val="FF3302"/>
              </a:gs>
              <a:gs pos="100000">
                <a:srgbClr val="CB0800"/>
              </a:gs>
            </a:gsLst>
            <a:lin ang="5400000" scaled="1"/>
          </a:gra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kern="0" dirty="0">
                <a:solidFill>
                  <a:srgbClr val="FFFFFF"/>
                </a:solidFill>
                <a:latin typeface="Calibri"/>
                <a:ea typeface="微软雅黑"/>
              </a:rPr>
              <a:t>锦素图文素材坊</a:t>
            </a:r>
            <a:endParaRPr kumimoji="0" lang="zh-CN" altLang="en-US" b="0" i="0" u="none" strike="noStrike" kern="0" cap="none" spc="0" normalizeH="0" baseline="0" noProof="0" dirty="0">
              <a:ln>
                <a:noFill/>
              </a:ln>
              <a:solidFill>
                <a:srgbClr val="FFFFFF"/>
              </a:solidFill>
              <a:effectLst/>
              <a:uLnTx/>
              <a:uFillTx/>
              <a:latin typeface="Calibri"/>
              <a:ea typeface="微软雅黑"/>
            </a:endParaRPr>
          </a:p>
        </p:txBody>
      </p:sp>
      <p:pic>
        <p:nvPicPr>
          <p:cNvPr id="28" name="陈笠笠 - 红旗颂 (伴奏)">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219450" y="-828966"/>
            <a:ext cx="609600" cy="609600"/>
          </a:xfrm>
          <a:prstGeom prst="rect">
            <a:avLst/>
          </a:prstGeom>
        </p:spPr>
      </p:pic>
    </p:spTree>
    <p:extLst>
      <p:ext uri="{BB962C8B-B14F-4D97-AF65-F5344CB8AC3E}">
        <p14:creationId xmlns:p14="http://schemas.microsoft.com/office/powerpoint/2010/main" val="7818242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strVal val="#ppt_h"/>
                                          </p:val>
                                        </p:tav>
                                        <p:tav tm="100000">
                                          <p:val>
                                            <p:strVal val="#ppt_h"/>
                                          </p:val>
                                        </p:tav>
                                      </p:tavLst>
                                    </p:anim>
                                  </p:childTnLst>
                                </p:cTn>
                              </p:par>
                              <p:par>
                                <p:cTn id="32" presetID="17" presetClass="entr" presetSubtype="10" fill="hold" grpId="0" nodeType="withEffect">
                                  <p:stCondLst>
                                    <p:cond delay="25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1"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63" presetClass="path" presetSubtype="0" accel="50000" decel="50000" fill="hold" grpId="0" nodeType="withEffect">
                                  <p:stCondLst>
                                    <p:cond delay="0"/>
                                  </p:stCondLst>
                                  <p:childTnLst>
                                    <p:animMotion origin="layout" path="M -0.15495 2.59259E-6 L 1.25E-6 2.59259E-6 " pathEditMode="relative" rAng="0" ptsTypes="AA">
                                      <p:cBhvr>
                                        <p:cTn id="42" dur="1500" fill="hold"/>
                                        <p:tgtEl>
                                          <p:spTgt spid="6"/>
                                        </p:tgtEl>
                                        <p:attrNameLst>
                                          <p:attrName>ppt_x</p:attrName>
                                          <p:attrName>ppt_y</p:attrName>
                                        </p:attrNameLst>
                                      </p:cBhvr>
                                      <p:rCtr x="7747" y="0"/>
                                    </p:animMotion>
                                  </p:childTnLst>
                                </p:cTn>
                              </p:par>
                              <p:par>
                                <p:cTn id="43" presetID="10" presetClass="entr" presetSubtype="0" fill="hold" grpId="1"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35" presetClass="path" presetSubtype="0" accel="50000" decel="50000" fill="hold" grpId="0" nodeType="withEffect">
                                  <p:stCondLst>
                                    <p:cond delay="0"/>
                                  </p:stCondLst>
                                  <p:childTnLst>
                                    <p:animMotion origin="layout" path="M 0.16823 -2.96296E-6 L 3.125E-6 -2.96296E-6 " pathEditMode="relative" rAng="0" ptsTypes="AA">
                                      <p:cBhvr>
                                        <p:cTn id="47" dur="1500" fill="hold"/>
                                        <p:tgtEl>
                                          <p:spTgt spid="7"/>
                                        </p:tgtEl>
                                        <p:attrNameLst>
                                          <p:attrName>ppt_x</p:attrName>
                                          <p:attrName>ppt_y</p:attrName>
                                        </p:attrNameLst>
                                      </p:cBhvr>
                                      <p:rCtr x="-8411" y="0"/>
                                    </p:animMotion>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par>
                                <p:cTn id="58" presetID="22" presetClass="entr" presetSubtype="2" fill="hold"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ppt_x</p:attrName>
                                        </p:attrNameLst>
                                      </p:cBhvr>
                                      <p:tavLst>
                                        <p:tav tm="0">
                                          <p:val>
                                            <p:strVal val="#ppt_x"/>
                                          </p:val>
                                        </p:tav>
                                        <p:tav tm="100000">
                                          <p:val>
                                            <p:strVal val="#ppt_x"/>
                                          </p:val>
                                        </p:tav>
                                      </p:tavLst>
                                    </p:anim>
                                    <p:anim calcmode="lin" valueType="num">
                                      <p:cBhvr>
                                        <p:cTn id="67" dur="1000" fill="hold"/>
                                        <p:tgtEl>
                                          <p:spTgt spid="15"/>
                                        </p:tgtEl>
                                        <p:attrNameLst>
                                          <p:attrName>ppt_y</p:attrName>
                                        </p:attrNameLst>
                                      </p:cBhvr>
                                      <p:tavLst>
                                        <p:tav tm="0">
                                          <p:val>
                                            <p:strVal val="#ppt_y+.1"/>
                                          </p:val>
                                        </p:tav>
                                        <p:tav tm="100000">
                                          <p:val>
                                            <p:strVal val="#ppt_y"/>
                                          </p:val>
                                        </p:tav>
                                      </p:tavLst>
                                    </p:anim>
                                  </p:childTnLst>
                                </p:cTn>
                              </p:par>
                              <p:par>
                                <p:cTn id="68" presetID="53" presetClass="entr" presetSubtype="16" fill="hold" grpId="0" nodeType="withEffect">
                                  <p:stCondLst>
                                    <p:cond delay="50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animEffect transition="in" filter="fade">
                                      <p:cBhvr>
                                        <p:cTn id="72" dur="500"/>
                                        <p:tgtEl>
                                          <p:spTgt spid="27"/>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12" fill="hold" nodeType="click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0-#ppt_w/2"/>
                                          </p:val>
                                        </p:tav>
                                        <p:tav tm="100000">
                                          <p:val>
                                            <p:strVal val="#ppt_x"/>
                                          </p:val>
                                        </p:tav>
                                      </p:tavLst>
                                    </p:anim>
                                    <p:anim calcmode="lin" valueType="num">
                                      <p:cBhvr additive="base">
                                        <p:cTn id="78" dur="500" fill="hold"/>
                                        <p:tgtEl>
                                          <p:spTgt spid="25"/>
                                        </p:tgtEl>
                                        <p:attrNameLst>
                                          <p:attrName>ppt_y</p:attrName>
                                        </p:attrNameLst>
                                      </p:cBhvr>
                                      <p:tavLst>
                                        <p:tav tm="0">
                                          <p:val>
                                            <p:strVal val="1+#ppt_h/2"/>
                                          </p:val>
                                        </p:tav>
                                        <p:tav tm="100000">
                                          <p:val>
                                            <p:strVal val="#ppt_y"/>
                                          </p:val>
                                        </p:tav>
                                      </p:tavLst>
                                    </p:anim>
                                  </p:childTnLst>
                                </p:cTn>
                              </p:par>
                              <p:par>
                                <p:cTn id="79" presetID="2" presetClass="entr" presetSubtype="6" fill="hold" nodeType="with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500" fill="hold"/>
                                        <p:tgtEl>
                                          <p:spTgt spid="26"/>
                                        </p:tgtEl>
                                        <p:attrNameLst>
                                          <p:attrName>ppt_x</p:attrName>
                                        </p:attrNameLst>
                                      </p:cBhvr>
                                      <p:tavLst>
                                        <p:tav tm="0">
                                          <p:val>
                                            <p:strVal val="1+#ppt_w/2"/>
                                          </p:val>
                                        </p:tav>
                                        <p:tav tm="100000">
                                          <p:val>
                                            <p:strVal val="#ppt_x"/>
                                          </p:val>
                                        </p:tav>
                                      </p:tavLst>
                                    </p:anim>
                                    <p:anim calcmode="lin" valueType="num">
                                      <p:cBhvr additive="base">
                                        <p:cTn id="8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3" repeatCount="indefinite" fill="remove" display="0">
                  <p:stCondLst>
                    <p:cond delay="indefinite"/>
                  </p:stCondLst>
                  <p:endCondLst>
                    <p:cond evt="onStopAudio" delay="0">
                      <p:tgtEl>
                        <p:sldTgt/>
                      </p:tgtEl>
                    </p:cond>
                  </p:endCondLst>
                </p:cTn>
                <p:tgtEl>
                  <p:spTgt spid="28"/>
                </p:tgtEl>
              </p:cMediaNode>
            </p:audio>
          </p:childTnLst>
        </p:cTn>
      </p:par>
    </p:tnLst>
    <p:bldLst>
      <p:bldP spid="6" grpId="0"/>
      <p:bldP spid="6" grpId="1"/>
      <p:bldP spid="7" grpId="0"/>
      <p:bldP spid="7" grpId="1"/>
      <p:bldP spid="15" grpId="0"/>
      <p:bldP spid="18" grpId="0"/>
      <p:bldP spid="20" grpId="0"/>
      <p:bldP spid="21" grpId="0"/>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sp>
        <p:nvSpPr>
          <p:cNvPr id="7" name="文本框 6"/>
          <p:cNvSpPr txBox="1"/>
          <p:nvPr/>
        </p:nvSpPr>
        <p:spPr>
          <a:xfrm>
            <a:off x="2051732" y="1813745"/>
            <a:ext cx="8186857" cy="46166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2400" dirty="0"/>
              <a:t>以思想政治建设为统领，打牢团结奋斗的共同思想政治基础</a:t>
            </a:r>
            <a:endParaRPr lang="zh-CN" altLang="en-US" sz="2400" dirty="0">
              <a:gradFill>
                <a:gsLst>
                  <a:gs pos="0">
                    <a:srgbClr val="C00000"/>
                  </a:gs>
                  <a:gs pos="55000">
                    <a:srgbClr val="FF0000"/>
                  </a:gs>
                  <a:gs pos="100000">
                    <a:srgbClr val="C00000"/>
                  </a:gs>
                </a:gsLst>
                <a:lin ang="5400000" scaled="0"/>
              </a:gradFill>
              <a:latin typeface="+mn-lt"/>
              <a:ea typeface="+mn-ea"/>
              <a:cs typeface="+mn-ea"/>
              <a:sym typeface="+mn-lt"/>
            </a:endParaRPr>
          </a:p>
        </p:txBody>
      </p:sp>
      <p:cxnSp>
        <p:nvCxnSpPr>
          <p:cNvPr id="10" name="直接连接符 9"/>
          <p:cNvCxnSpPr/>
          <p:nvPr/>
        </p:nvCxnSpPr>
        <p:spPr>
          <a:xfrm>
            <a:off x="666277" y="2045980"/>
            <a:ext cx="1385455"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0134895" y="2045980"/>
            <a:ext cx="1385455" cy="0"/>
          </a:xfrm>
          <a:prstGeom prst="line">
            <a:avLst/>
          </a:prstGeom>
          <a:ln>
            <a:solidFill>
              <a:srgbClr val="C00000"/>
            </a:solidFill>
            <a:headEnd type="ova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4393449" y="1020297"/>
            <a:ext cx="986167" cy="523220"/>
          </a:xfrm>
          <a:prstGeom prst="rect">
            <a:avLst/>
          </a:prstGeom>
          <a:noFill/>
        </p:spPr>
        <p:txBody>
          <a:bodyPr wrap="none" rtlCol="0">
            <a:spAutoFit/>
          </a:bodyPr>
          <a:lstStyle/>
          <a:p>
            <a:r>
              <a:rPr lang="en-US" altLang="zh-CN" sz="2800" b="1" dirty="0">
                <a:gradFill>
                  <a:gsLst>
                    <a:gs pos="0">
                      <a:srgbClr val="C00000"/>
                    </a:gs>
                    <a:gs pos="51000">
                      <a:srgbClr val="FF0000"/>
                    </a:gs>
                    <a:gs pos="100000">
                      <a:srgbClr val="EE6B00"/>
                    </a:gs>
                  </a:gsLst>
                  <a:lin ang="5400000" scaled="0"/>
                </a:gradFill>
                <a:cs typeface="+mn-ea"/>
                <a:sym typeface="+mn-lt"/>
              </a:rPr>
              <a:t>2018</a:t>
            </a:r>
            <a:endParaRPr lang="en-US" sz="2800" b="1" dirty="0">
              <a:gradFill>
                <a:gsLst>
                  <a:gs pos="0">
                    <a:srgbClr val="C00000"/>
                  </a:gs>
                  <a:gs pos="51000">
                    <a:srgbClr val="FF0000"/>
                  </a:gs>
                  <a:gs pos="100000">
                    <a:srgbClr val="EE6B00"/>
                  </a:gs>
                </a:gsLst>
                <a:lin ang="5400000" scaled="0"/>
              </a:gradFill>
              <a:cs typeface="+mn-ea"/>
              <a:sym typeface="+mn-lt"/>
            </a:endParaRPr>
          </a:p>
        </p:txBody>
      </p:sp>
      <p:sp>
        <p:nvSpPr>
          <p:cNvPr id="20" name="文本框 19"/>
          <p:cNvSpPr txBox="1"/>
          <p:nvPr/>
        </p:nvSpPr>
        <p:spPr>
          <a:xfrm>
            <a:off x="6524667" y="1148689"/>
            <a:ext cx="2167581" cy="584775"/>
          </a:xfrm>
          <a:prstGeom prst="rect">
            <a:avLst/>
          </a:prstGeom>
          <a:noFill/>
        </p:spPr>
        <p:txBody>
          <a:bodyPr wrap="none" rtlCol="0">
            <a:spAutoFit/>
          </a:bodyPr>
          <a:lstStyle/>
          <a:p>
            <a:r>
              <a:rPr lang="zh-CN" altLang="en-US" sz="3200" b="1" dirty="0">
                <a:gradFill>
                  <a:gsLst>
                    <a:gs pos="0">
                      <a:srgbClr val="C00000"/>
                    </a:gs>
                    <a:gs pos="51000">
                      <a:srgbClr val="FF0000"/>
                    </a:gs>
                    <a:gs pos="100000">
                      <a:srgbClr val="EE6B00"/>
                    </a:gs>
                  </a:gsLst>
                  <a:lin ang="5400000" scaled="0"/>
                </a:gradFill>
                <a:cs typeface="+mn-ea"/>
                <a:sym typeface="+mn-lt"/>
              </a:rPr>
              <a:t>全 国 两 会</a:t>
            </a:r>
            <a:endParaRPr lang="en-US" sz="3200" b="1" dirty="0">
              <a:gradFill>
                <a:gsLst>
                  <a:gs pos="0">
                    <a:srgbClr val="C00000"/>
                  </a:gs>
                  <a:gs pos="51000">
                    <a:srgbClr val="FF0000"/>
                  </a:gs>
                  <a:gs pos="100000">
                    <a:srgbClr val="EE6B00"/>
                  </a:gs>
                </a:gsLst>
                <a:lin ang="5400000" scaled="0"/>
              </a:gradFill>
              <a:cs typeface="+mn-ea"/>
              <a:sym typeface="+mn-lt"/>
            </a:endParaRPr>
          </a:p>
        </p:txBody>
      </p:sp>
      <p:cxnSp>
        <p:nvCxnSpPr>
          <p:cNvPr id="21" name="直接连接符 20"/>
          <p:cNvCxnSpPr/>
          <p:nvPr/>
        </p:nvCxnSpPr>
        <p:spPr>
          <a:xfrm>
            <a:off x="6524667" y="1733464"/>
            <a:ext cx="22091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119301" y="687024"/>
            <a:ext cx="877163" cy="923330"/>
          </a:xfrm>
          <a:prstGeom prst="rect">
            <a:avLst/>
          </a:prstGeom>
          <a:noFill/>
        </p:spPr>
        <p:txBody>
          <a:bodyPr wrap="none" rtlCol="0">
            <a:spAutoFit/>
          </a:bodyPr>
          <a:lstStyle/>
          <a:p>
            <a:r>
              <a:rPr lang="zh-CN" altLang="en-US" sz="54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聚</a:t>
            </a:r>
            <a:endParaRPr lang="en-US" sz="54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cxnSp>
        <p:nvCxnSpPr>
          <p:cNvPr id="23" name="直接连接符 22"/>
          <p:cNvCxnSpPr/>
          <p:nvPr/>
        </p:nvCxnSpPr>
        <p:spPr>
          <a:xfrm>
            <a:off x="3529215" y="1733464"/>
            <a:ext cx="215340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5627282" y="966945"/>
            <a:ext cx="954107" cy="1015663"/>
          </a:xfrm>
          <a:prstGeom prst="rect">
            <a:avLst/>
          </a:prstGeom>
          <a:noFill/>
        </p:spPr>
        <p:txBody>
          <a:bodyPr wrap="none" rtlCol="0">
            <a:spAutoFit/>
          </a:bodyPr>
          <a:lstStyle/>
          <a:p>
            <a:r>
              <a:rPr lang="zh-CN" altLang="en-US" sz="6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焦</a:t>
            </a:r>
            <a:endParaRPr lang="en-US" sz="6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sp>
        <p:nvSpPr>
          <p:cNvPr id="25" name="文本框 24"/>
          <p:cNvSpPr txBox="1"/>
          <p:nvPr/>
        </p:nvSpPr>
        <p:spPr>
          <a:xfrm>
            <a:off x="3745835" y="1383645"/>
            <a:ext cx="1633781" cy="369332"/>
          </a:xfrm>
          <a:prstGeom prst="rect">
            <a:avLst/>
          </a:prstGeom>
          <a:noFill/>
        </p:spPr>
        <p:txBody>
          <a:bodyPr wrap="none" rtlCol="0">
            <a:spAutoFit/>
          </a:bodyPr>
          <a:lstStyle/>
          <a:p>
            <a:r>
              <a:rPr lang="en-US" altLang="zh-CN" dirty="0">
                <a:gradFill>
                  <a:gsLst>
                    <a:gs pos="0">
                      <a:srgbClr val="C00000"/>
                    </a:gs>
                    <a:gs pos="51000">
                      <a:srgbClr val="FF0000"/>
                    </a:gs>
                    <a:gs pos="100000">
                      <a:srgbClr val="EE6B00"/>
                    </a:gs>
                  </a:gsLst>
                  <a:lin ang="5400000" scaled="0"/>
                </a:gradFill>
                <a:cs typeface="+mn-ea"/>
                <a:sym typeface="+mn-lt"/>
              </a:rPr>
              <a:t>NPC&amp;CPPCC</a:t>
            </a:r>
            <a:endParaRPr lang="en-US" dirty="0">
              <a:gradFill>
                <a:gsLst>
                  <a:gs pos="0">
                    <a:srgbClr val="C00000"/>
                  </a:gs>
                  <a:gs pos="51000">
                    <a:srgbClr val="FF0000"/>
                  </a:gs>
                  <a:gs pos="100000">
                    <a:srgbClr val="EE6B00"/>
                  </a:gs>
                </a:gsLst>
                <a:lin ang="5400000" scaled="0"/>
              </a:gradFill>
              <a:cs typeface="+mn-ea"/>
              <a:sym typeface="+mn-lt"/>
            </a:endParaRPr>
          </a:p>
        </p:txBody>
      </p:sp>
      <p:sp>
        <p:nvSpPr>
          <p:cNvPr id="26" name="矩形 25"/>
          <p:cNvSpPr/>
          <p:nvPr/>
        </p:nvSpPr>
        <p:spPr>
          <a:xfrm>
            <a:off x="1281865" y="2374395"/>
            <a:ext cx="9702510" cy="2980254"/>
          </a:xfrm>
          <a:prstGeom prst="rect">
            <a:avLst/>
          </a:prstGeom>
          <a:noFill/>
          <a:ln>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文本框 26"/>
          <p:cNvSpPr txBox="1"/>
          <p:nvPr/>
        </p:nvSpPr>
        <p:spPr>
          <a:xfrm>
            <a:off x="1304080" y="2322395"/>
            <a:ext cx="9599271" cy="3000821"/>
          </a:xfrm>
          <a:prstGeom prst="rect">
            <a:avLst/>
          </a:prstGeom>
          <a:noFill/>
        </p:spPr>
        <p:txBody>
          <a:bodyPr wrap="square" rtlCol="0">
            <a:spAutoFit/>
          </a:bodyPr>
          <a:lstStyle/>
          <a:p>
            <a:pPr>
              <a:lnSpc>
                <a:spcPct val="150000"/>
              </a:lnSpc>
            </a:pPr>
            <a:r>
              <a:rPr lang="zh-CN" altLang="en-US" sz="1400" dirty="0">
                <a:solidFill>
                  <a:srgbClr val="AC1422"/>
                </a:solidFill>
              </a:rPr>
              <a:t>      深入学习中共十八大精神，召开常委会议专题学习贯彻中共十八届三中、四中、五中、六中全会精神，深刻理解全面深化改革、全面依法治国、全面建成小康社会、全面从严治党重大部署，结合实际贯彻落实。有计划、分专题学习领会习近平总书记系列重要讲话精神，召开主席会议、理论研讨会和座谈交流会等，集中学习习近平总书记在庆祝人民政协成立</a:t>
            </a:r>
            <a:r>
              <a:rPr lang="en-US" altLang="zh-CN" sz="1400" dirty="0">
                <a:solidFill>
                  <a:srgbClr val="AC1422"/>
                </a:solidFill>
              </a:rPr>
              <a:t>65</a:t>
            </a:r>
            <a:r>
              <a:rPr lang="zh-CN" altLang="en-US" sz="1400" dirty="0">
                <a:solidFill>
                  <a:srgbClr val="AC1422"/>
                </a:solidFill>
              </a:rPr>
              <a:t>周年大会上的重要讲话，向地方政协发出学习通知，在人民政协形成学讲话、抓落实、促工作的良好氛围；采取常委会学习讲座、报告会等形式，认真学习习近平总书记在庆祝中国共产党成立</a:t>
            </a:r>
            <a:r>
              <a:rPr lang="en-US" altLang="zh-CN" sz="1400" dirty="0">
                <a:solidFill>
                  <a:srgbClr val="AC1422"/>
                </a:solidFill>
              </a:rPr>
              <a:t>95</a:t>
            </a:r>
            <a:r>
              <a:rPr lang="zh-CN" altLang="en-US" sz="1400" dirty="0">
                <a:solidFill>
                  <a:srgbClr val="AC1422"/>
                </a:solidFill>
              </a:rPr>
              <a:t>周年、纪念中国人民抗日战争暨世界反法西斯战争胜利</a:t>
            </a:r>
            <a:r>
              <a:rPr lang="en-US" altLang="zh-CN" sz="1400" dirty="0">
                <a:solidFill>
                  <a:srgbClr val="AC1422"/>
                </a:solidFill>
              </a:rPr>
              <a:t>70</a:t>
            </a:r>
            <a:r>
              <a:rPr lang="zh-CN" altLang="en-US" sz="1400" dirty="0">
                <a:solidFill>
                  <a:srgbClr val="AC1422"/>
                </a:solidFill>
              </a:rPr>
              <a:t>周年、纪念红军长征胜利</a:t>
            </a:r>
            <a:r>
              <a:rPr lang="en-US" altLang="zh-CN" sz="1400" dirty="0">
                <a:solidFill>
                  <a:srgbClr val="AC1422"/>
                </a:solidFill>
              </a:rPr>
              <a:t>80</a:t>
            </a:r>
            <a:r>
              <a:rPr lang="zh-CN" altLang="en-US" sz="1400" dirty="0">
                <a:solidFill>
                  <a:srgbClr val="AC1422"/>
                </a:solidFill>
              </a:rPr>
              <a:t>周年、纪念孙中山先生诞辰</a:t>
            </a:r>
            <a:r>
              <a:rPr lang="en-US" altLang="zh-CN" sz="1400" dirty="0">
                <a:solidFill>
                  <a:srgbClr val="AC1422"/>
                </a:solidFill>
              </a:rPr>
              <a:t>150</a:t>
            </a:r>
            <a:r>
              <a:rPr lang="zh-CN" altLang="en-US" sz="1400" dirty="0">
                <a:solidFill>
                  <a:srgbClr val="AC1422"/>
                </a:solidFill>
              </a:rPr>
              <a:t>周年、庆祝中国人民解放军建军</a:t>
            </a:r>
            <a:r>
              <a:rPr lang="en-US" altLang="zh-CN" sz="1400" dirty="0">
                <a:solidFill>
                  <a:srgbClr val="AC1422"/>
                </a:solidFill>
              </a:rPr>
              <a:t>90</a:t>
            </a:r>
            <a:r>
              <a:rPr lang="zh-CN" altLang="en-US" sz="1400" dirty="0">
                <a:solidFill>
                  <a:srgbClr val="AC1422"/>
                </a:solidFill>
              </a:rPr>
              <a:t>周年、庆祝香港回归祖国</a:t>
            </a:r>
            <a:r>
              <a:rPr lang="en-US" altLang="zh-CN" sz="1400" dirty="0">
                <a:solidFill>
                  <a:srgbClr val="AC1422"/>
                </a:solidFill>
              </a:rPr>
              <a:t>20</a:t>
            </a:r>
            <a:r>
              <a:rPr lang="zh-CN" altLang="en-US" sz="1400" dirty="0">
                <a:solidFill>
                  <a:srgbClr val="AC1422"/>
                </a:solidFill>
              </a:rPr>
              <a:t>周年等大会上的重要讲话，引导广大委员从中华民族迎来了站起来、富起来到强起来伟大飞跃的历史进程中深化认识，坚定道路自信、理论自信、制度自信、文化自信，增强政治意识、大局意识、核心意识、看齐意识，坚决维护习近平总书记的核心地位，坚决维护中共中央权威和集中统一领导。</a:t>
            </a:r>
            <a:endParaRPr lang="zh-CN" altLang="en-US" sz="1400" b="1" dirty="0">
              <a:solidFill>
                <a:srgbClr val="AC1422"/>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41551557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63" presetClass="path" presetSubtype="0" accel="50000" decel="50000" fill="hold" grpId="0" nodeType="withEffect">
                                  <p:stCondLst>
                                    <p:cond delay="0"/>
                                  </p:stCondLst>
                                  <p:childTnLst>
                                    <p:animMotion origin="layout" path="M -0.15495 4.44444E-6 L -1.25E-6 4.44444E-6 " pathEditMode="relative" rAng="0" ptsTypes="AA">
                                      <p:cBhvr>
                                        <p:cTn id="19" dur="1500" fill="hold"/>
                                        <p:tgtEl>
                                          <p:spTgt spid="19"/>
                                        </p:tgtEl>
                                        <p:attrNameLst>
                                          <p:attrName>ppt_x</p:attrName>
                                          <p:attrName>ppt_y</p:attrName>
                                        </p:attrNameLst>
                                      </p:cBhvr>
                                      <p:rCtr x="7747" y="0"/>
                                    </p:animMotion>
                                  </p:childTnLst>
                                </p:cTn>
                              </p:par>
                              <p:par>
                                <p:cTn id="20" presetID="10" presetClass="entr" presetSubtype="0" fill="hold" grpId="1"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35" presetClass="path" presetSubtype="0" accel="50000" decel="50000" fill="hold" grpId="0" nodeType="withEffect">
                                  <p:stCondLst>
                                    <p:cond delay="0"/>
                                  </p:stCondLst>
                                  <p:childTnLst>
                                    <p:animMotion origin="layout" path="M 0.16823 4.81481E-6 L 1.66667E-6 4.81481E-6 " pathEditMode="relative" rAng="0" ptsTypes="AA">
                                      <p:cBhvr>
                                        <p:cTn id="24" dur="1500" fill="hold"/>
                                        <p:tgtEl>
                                          <p:spTgt spid="20"/>
                                        </p:tgtEl>
                                        <p:attrNameLst>
                                          <p:attrName>ppt_x</p:attrName>
                                          <p:attrName>ppt_y</p:attrName>
                                        </p:attrNameLst>
                                      </p:cBhvr>
                                      <p:rCtr x="-8411" y="0"/>
                                    </p:animMotion>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par>
                                <p:cTn id="35" presetID="22" presetClass="entr" presetSubtype="2"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childTnLst>
                          </p:cTn>
                        </p:par>
                        <p:par>
                          <p:cTn id="38" fill="hold">
                            <p:stCondLst>
                              <p:cond delay="500"/>
                            </p:stCondLst>
                            <p:childTnLst>
                              <p:par>
                                <p:cTn id="39" presetID="16" presetClass="entr" presetSubtype="21"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arn(inVertical)">
                                      <p:cBhvr>
                                        <p:cTn id="41" dur="500"/>
                                        <p:tgtEl>
                                          <p:spTgt spid="7"/>
                                        </p:tgtEl>
                                      </p:cBhvr>
                                    </p:animEffec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4" fill="hold"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barn(inVertical)">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P spid="19" grpId="1"/>
      <p:bldP spid="20" grpId="0"/>
      <p:bldP spid="20" grpId="1"/>
      <p:bldP spid="22" grpId="0"/>
      <p:bldP spid="24" grpId="0"/>
      <p:bldP spid="25" grpId="0"/>
      <p:bldP spid="26" grpId="0" animBg="1"/>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sp>
        <p:nvSpPr>
          <p:cNvPr id="7" name="文本框 6"/>
          <p:cNvSpPr txBox="1"/>
          <p:nvPr/>
        </p:nvSpPr>
        <p:spPr>
          <a:xfrm>
            <a:off x="2051732" y="1813745"/>
            <a:ext cx="8186857" cy="46166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2400" dirty="0"/>
              <a:t>以思想政治建设为统领，打牢团结奋斗的共同思想政治基础</a:t>
            </a:r>
            <a:endParaRPr lang="zh-CN" altLang="en-US" sz="2400" dirty="0">
              <a:gradFill>
                <a:gsLst>
                  <a:gs pos="0">
                    <a:srgbClr val="C00000"/>
                  </a:gs>
                  <a:gs pos="55000">
                    <a:srgbClr val="FF0000"/>
                  </a:gs>
                  <a:gs pos="100000">
                    <a:srgbClr val="C00000"/>
                  </a:gs>
                </a:gsLst>
                <a:lin ang="5400000" scaled="0"/>
              </a:gradFill>
              <a:latin typeface="+mn-lt"/>
              <a:ea typeface="+mn-ea"/>
              <a:cs typeface="+mn-ea"/>
              <a:sym typeface="+mn-lt"/>
            </a:endParaRPr>
          </a:p>
        </p:txBody>
      </p:sp>
      <p:cxnSp>
        <p:nvCxnSpPr>
          <p:cNvPr id="10" name="直接连接符 9"/>
          <p:cNvCxnSpPr/>
          <p:nvPr/>
        </p:nvCxnSpPr>
        <p:spPr>
          <a:xfrm>
            <a:off x="666277" y="2045980"/>
            <a:ext cx="1385455"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0134895" y="2045980"/>
            <a:ext cx="1385455" cy="0"/>
          </a:xfrm>
          <a:prstGeom prst="line">
            <a:avLst/>
          </a:prstGeom>
          <a:ln>
            <a:solidFill>
              <a:srgbClr val="C00000"/>
            </a:solidFill>
            <a:headEnd type="ova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4393449" y="1020297"/>
            <a:ext cx="986167" cy="523220"/>
          </a:xfrm>
          <a:prstGeom prst="rect">
            <a:avLst/>
          </a:prstGeom>
          <a:noFill/>
        </p:spPr>
        <p:txBody>
          <a:bodyPr wrap="none" rtlCol="0">
            <a:spAutoFit/>
          </a:bodyPr>
          <a:lstStyle/>
          <a:p>
            <a:r>
              <a:rPr lang="en-US" altLang="zh-CN" sz="2800" b="1" dirty="0">
                <a:gradFill>
                  <a:gsLst>
                    <a:gs pos="0">
                      <a:srgbClr val="C00000"/>
                    </a:gs>
                    <a:gs pos="51000">
                      <a:srgbClr val="FF0000"/>
                    </a:gs>
                    <a:gs pos="100000">
                      <a:srgbClr val="EE6B00"/>
                    </a:gs>
                  </a:gsLst>
                  <a:lin ang="5400000" scaled="0"/>
                </a:gradFill>
                <a:cs typeface="+mn-ea"/>
                <a:sym typeface="+mn-lt"/>
              </a:rPr>
              <a:t>2018</a:t>
            </a:r>
            <a:endParaRPr lang="en-US" sz="2800" b="1" dirty="0">
              <a:gradFill>
                <a:gsLst>
                  <a:gs pos="0">
                    <a:srgbClr val="C00000"/>
                  </a:gs>
                  <a:gs pos="51000">
                    <a:srgbClr val="FF0000"/>
                  </a:gs>
                  <a:gs pos="100000">
                    <a:srgbClr val="EE6B00"/>
                  </a:gs>
                </a:gsLst>
                <a:lin ang="5400000" scaled="0"/>
              </a:gradFill>
              <a:cs typeface="+mn-ea"/>
              <a:sym typeface="+mn-lt"/>
            </a:endParaRPr>
          </a:p>
        </p:txBody>
      </p:sp>
      <p:sp>
        <p:nvSpPr>
          <p:cNvPr id="20" name="文本框 19"/>
          <p:cNvSpPr txBox="1"/>
          <p:nvPr/>
        </p:nvSpPr>
        <p:spPr>
          <a:xfrm>
            <a:off x="6524667" y="1148689"/>
            <a:ext cx="2167581" cy="584775"/>
          </a:xfrm>
          <a:prstGeom prst="rect">
            <a:avLst/>
          </a:prstGeom>
          <a:noFill/>
        </p:spPr>
        <p:txBody>
          <a:bodyPr wrap="none" rtlCol="0">
            <a:spAutoFit/>
          </a:bodyPr>
          <a:lstStyle/>
          <a:p>
            <a:r>
              <a:rPr lang="zh-CN" altLang="en-US" sz="3200" b="1" dirty="0">
                <a:gradFill>
                  <a:gsLst>
                    <a:gs pos="0">
                      <a:srgbClr val="C00000"/>
                    </a:gs>
                    <a:gs pos="51000">
                      <a:srgbClr val="FF0000"/>
                    </a:gs>
                    <a:gs pos="100000">
                      <a:srgbClr val="EE6B00"/>
                    </a:gs>
                  </a:gsLst>
                  <a:lin ang="5400000" scaled="0"/>
                </a:gradFill>
                <a:cs typeface="+mn-ea"/>
                <a:sym typeface="+mn-lt"/>
              </a:rPr>
              <a:t>全 国 两 会</a:t>
            </a:r>
            <a:endParaRPr lang="en-US" sz="3200" b="1" dirty="0">
              <a:gradFill>
                <a:gsLst>
                  <a:gs pos="0">
                    <a:srgbClr val="C00000"/>
                  </a:gs>
                  <a:gs pos="51000">
                    <a:srgbClr val="FF0000"/>
                  </a:gs>
                  <a:gs pos="100000">
                    <a:srgbClr val="EE6B00"/>
                  </a:gs>
                </a:gsLst>
                <a:lin ang="5400000" scaled="0"/>
              </a:gradFill>
              <a:cs typeface="+mn-ea"/>
              <a:sym typeface="+mn-lt"/>
            </a:endParaRPr>
          </a:p>
        </p:txBody>
      </p:sp>
      <p:cxnSp>
        <p:nvCxnSpPr>
          <p:cNvPr id="21" name="直接连接符 20"/>
          <p:cNvCxnSpPr/>
          <p:nvPr/>
        </p:nvCxnSpPr>
        <p:spPr>
          <a:xfrm>
            <a:off x="6524667" y="1733464"/>
            <a:ext cx="22091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119301" y="687024"/>
            <a:ext cx="877163" cy="923330"/>
          </a:xfrm>
          <a:prstGeom prst="rect">
            <a:avLst/>
          </a:prstGeom>
          <a:noFill/>
        </p:spPr>
        <p:txBody>
          <a:bodyPr wrap="none" rtlCol="0">
            <a:spAutoFit/>
          </a:bodyPr>
          <a:lstStyle/>
          <a:p>
            <a:r>
              <a:rPr lang="zh-CN" altLang="en-US" sz="54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聚</a:t>
            </a:r>
            <a:endParaRPr lang="en-US" sz="54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cxnSp>
        <p:nvCxnSpPr>
          <p:cNvPr id="23" name="直接连接符 22"/>
          <p:cNvCxnSpPr/>
          <p:nvPr/>
        </p:nvCxnSpPr>
        <p:spPr>
          <a:xfrm>
            <a:off x="3529215" y="1733464"/>
            <a:ext cx="215340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5627282" y="966945"/>
            <a:ext cx="954107" cy="1015663"/>
          </a:xfrm>
          <a:prstGeom prst="rect">
            <a:avLst/>
          </a:prstGeom>
          <a:noFill/>
        </p:spPr>
        <p:txBody>
          <a:bodyPr wrap="none" rtlCol="0">
            <a:spAutoFit/>
          </a:bodyPr>
          <a:lstStyle/>
          <a:p>
            <a:r>
              <a:rPr lang="zh-CN" altLang="en-US" sz="6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焦</a:t>
            </a:r>
            <a:endParaRPr lang="en-US" sz="6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sp>
        <p:nvSpPr>
          <p:cNvPr id="25" name="文本框 24"/>
          <p:cNvSpPr txBox="1"/>
          <p:nvPr/>
        </p:nvSpPr>
        <p:spPr>
          <a:xfrm>
            <a:off x="3745835" y="1383645"/>
            <a:ext cx="1633781" cy="369332"/>
          </a:xfrm>
          <a:prstGeom prst="rect">
            <a:avLst/>
          </a:prstGeom>
          <a:noFill/>
        </p:spPr>
        <p:txBody>
          <a:bodyPr wrap="none" rtlCol="0">
            <a:spAutoFit/>
          </a:bodyPr>
          <a:lstStyle/>
          <a:p>
            <a:r>
              <a:rPr lang="en-US" altLang="zh-CN" dirty="0">
                <a:gradFill>
                  <a:gsLst>
                    <a:gs pos="0">
                      <a:srgbClr val="C00000"/>
                    </a:gs>
                    <a:gs pos="51000">
                      <a:srgbClr val="FF0000"/>
                    </a:gs>
                    <a:gs pos="100000">
                      <a:srgbClr val="EE6B00"/>
                    </a:gs>
                  </a:gsLst>
                  <a:lin ang="5400000" scaled="0"/>
                </a:gradFill>
                <a:cs typeface="+mn-ea"/>
                <a:sym typeface="+mn-lt"/>
              </a:rPr>
              <a:t>NPC&amp;CPPCC</a:t>
            </a:r>
            <a:endParaRPr lang="en-US" dirty="0">
              <a:gradFill>
                <a:gsLst>
                  <a:gs pos="0">
                    <a:srgbClr val="C00000"/>
                  </a:gs>
                  <a:gs pos="51000">
                    <a:srgbClr val="FF0000"/>
                  </a:gs>
                  <a:gs pos="100000">
                    <a:srgbClr val="EE6B00"/>
                  </a:gs>
                </a:gsLst>
                <a:lin ang="5400000" scaled="0"/>
              </a:gradFill>
              <a:cs typeface="+mn-ea"/>
              <a:sym typeface="+mn-lt"/>
            </a:endParaRPr>
          </a:p>
        </p:txBody>
      </p:sp>
      <p:sp>
        <p:nvSpPr>
          <p:cNvPr id="26" name="矩形 25"/>
          <p:cNvSpPr/>
          <p:nvPr/>
        </p:nvSpPr>
        <p:spPr>
          <a:xfrm>
            <a:off x="1281865" y="2374395"/>
            <a:ext cx="9702510" cy="2980254"/>
          </a:xfrm>
          <a:prstGeom prst="rect">
            <a:avLst/>
          </a:prstGeom>
          <a:noFill/>
          <a:ln>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文本框 26"/>
          <p:cNvSpPr txBox="1"/>
          <p:nvPr/>
        </p:nvSpPr>
        <p:spPr>
          <a:xfrm>
            <a:off x="1304080" y="2322395"/>
            <a:ext cx="9599271" cy="2677656"/>
          </a:xfrm>
          <a:prstGeom prst="rect">
            <a:avLst/>
          </a:prstGeom>
          <a:noFill/>
        </p:spPr>
        <p:txBody>
          <a:bodyPr wrap="square" rtlCol="0">
            <a:spAutoFit/>
          </a:bodyPr>
          <a:lstStyle/>
          <a:p>
            <a:pPr>
              <a:lnSpc>
                <a:spcPct val="150000"/>
              </a:lnSpc>
            </a:pPr>
            <a:r>
              <a:rPr lang="en-US" altLang="zh-CN" sz="1600" dirty="0">
                <a:solidFill>
                  <a:srgbClr val="AC1422"/>
                </a:solidFill>
              </a:rPr>
              <a:t>       2017</a:t>
            </a:r>
            <a:r>
              <a:rPr lang="zh-CN" altLang="en-US" sz="1600" dirty="0">
                <a:solidFill>
                  <a:srgbClr val="AC1422"/>
                </a:solidFill>
              </a:rPr>
              <a:t>年，坚持把迎接十九大、服务十九大、学习贯彻十九大精神作为重大政治任务，落实到履行职能、开展工作的全过程和各方面，加强政治引领，积极正面发声，广泛凝心聚力，促进经济社会大局保持稳定，为十九大胜利召开营造良好社会环境。十九大后，迅速兴起学习贯彻大会精神热潮，着力在学懂弄通做实上下功夫，及时召开常委会议集中学习，作出学习贯彻中共十九大精神决议，明确提出坚持中国共产党对人民政协的领导、聚焦新时代新使命履职尽责、全面增强履职本领等具体要求，号召人民政协各参加单位、各级组织和广大委员，在习近平新时代中国特色社会主义思想指引下，广泛凝聚共识、凝聚人心、凝聚智慧、凝聚力量，共同为落实中共十九大确定的目标任务而奋斗。</a:t>
            </a:r>
            <a:endParaRPr lang="zh-CN" altLang="en-US" sz="1600" b="1" dirty="0">
              <a:solidFill>
                <a:srgbClr val="AC1422"/>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250268011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63" presetClass="path" presetSubtype="0" accel="50000" decel="50000" fill="hold" grpId="0" nodeType="withEffect">
                                  <p:stCondLst>
                                    <p:cond delay="0"/>
                                  </p:stCondLst>
                                  <p:childTnLst>
                                    <p:animMotion origin="layout" path="M -0.15495 4.44444E-6 L -1.25E-6 4.44444E-6 " pathEditMode="relative" rAng="0" ptsTypes="AA">
                                      <p:cBhvr>
                                        <p:cTn id="19" dur="1500" fill="hold"/>
                                        <p:tgtEl>
                                          <p:spTgt spid="19"/>
                                        </p:tgtEl>
                                        <p:attrNameLst>
                                          <p:attrName>ppt_x</p:attrName>
                                          <p:attrName>ppt_y</p:attrName>
                                        </p:attrNameLst>
                                      </p:cBhvr>
                                      <p:rCtr x="7747" y="0"/>
                                    </p:animMotion>
                                  </p:childTnLst>
                                </p:cTn>
                              </p:par>
                              <p:par>
                                <p:cTn id="20" presetID="10" presetClass="entr" presetSubtype="0" fill="hold" grpId="1"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35" presetClass="path" presetSubtype="0" accel="50000" decel="50000" fill="hold" grpId="0" nodeType="withEffect">
                                  <p:stCondLst>
                                    <p:cond delay="0"/>
                                  </p:stCondLst>
                                  <p:childTnLst>
                                    <p:animMotion origin="layout" path="M 0.16823 4.81481E-6 L 1.66667E-6 4.81481E-6 " pathEditMode="relative" rAng="0" ptsTypes="AA">
                                      <p:cBhvr>
                                        <p:cTn id="24" dur="1500" fill="hold"/>
                                        <p:tgtEl>
                                          <p:spTgt spid="20"/>
                                        </p:tgtEl>
                                        <p:attrNameLst>
                                          <p:attrName>ppt_x</p:attrName>
                                          <p:attrName>ppt_y</p:attrName>
                                        </p:attrNameLst>
                                      </p:cBhvr>
                                      <p:rCtr x="-8411" y="0"/>
                                    </p:animMotion>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par>
                                <p:cTn id="35" presetID="22" presetClass="entr" presetSubtype="2"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childTnLst>
                          </p:cTn>
                        </p:par>
                        <p:par>
                          <p:cTn id="38" fill="hold">
                            <p:stCondLst>
                              <p:cond delay="500"/>
                            </p:stCondLst>
                            <p:childTnLst>
                              <p:par>
                                <p:cTn id="39" presetID="16" presetClass="entr" presetSubtype="21"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arn(inVertical)">
                                      <p:cBhvr>
                                        <p:cTn id="41" dur="500"/>
                                        <p:tgtEl>
                                          <p:spTgt spid="7"/>
                                        </p:tgtEl>
                                      </p:cBhvr>
                                    </p:animEffec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4" fill="hold"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barn(inVertical)">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P spid="19" grpId="1"/>
      <p:bldP spid="20" grpId="0"/>
      <p:bldP spid="20" grpId="1"/>
      <p:bldP spid="22" grpId="0"/>
      <p:bldP spid="24" grpId="0"/>
      <p:bldP spid="25" grpId="0"/>
      <p:bldP spid="26" grpId="0" animBg="1"/>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04776" y="2139503"/>
            <a:ext cx="6811222" cy="6282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194558" cy="307777"/>
          </a:xfrm>
          <a:prstGeom prst="rect">
            <a:avLst/>
          </a:prstGeom>
          <a:noFill/>
        </p:spPr>
        <p:txBody>
          <a:bodyPr wrap="none" rtlCol="0">
            <a:spAutoFit/>
          </a:bodyPr>
          <a:lstStyle/>
          <a:p>
            <a:r>
              <a:rPr lang="en-US" altLang="zh-CN" sz="1400" dirty="0">
                <a:solidFill>
                  <a:schemeClr val="bg1"/>
                </a:solidFill>
                <a:cs typeface="+mn-ea"/>
                <a:sym typeface="+mn-lt"/>
              </a:rPr>
              <a:t>NPC&amp;CPCC</a:t>
            </a:r>
            <a:endParaRPr lang="en-US" sz="1400" dirty="0">
              <a:solidFill>
                <a:schemeClr val="bg1"/>
              </a:solidFill>
              <a:cs typeface="+mn-ea"/>
              <a:sym typeface="+mn-lt"/>
            </a:endParaRPr>
          </a:p>
        </p:txBody>
      </p:sp>
      <p:sp>
        <p:nvSpPr>
          <p:cNvPr id="7" name="流程图: 文档 6">
            <a:extLst>
              <a:ext uri="{FF2B5EF4-FFF2-40B4-BE49-F238E27FC236}">
                <a16:creationId xmlns:a16="http://schemas.microsoft.com/office/drawing/2014/main" id="{4F441C6C-B103-4E4E-B424-11F3638B178B}"/>
              </a:ext>
            </a:extLst>
          </p:cNvPr>
          <p:cNvSpPr/>
          <p:nvPr/>
        </p:nvSpPr>
        <p:spPr>
          <a:xfrm>
            <a:off x="609600" y="1359893"/>
            <a:ext cx="2521531" cy="3216999"/>
          </a:xfrm>
          <a:prstGeom prst="flowChartDocumen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10" name="Freeform 29">
            <a:extLst>
              <a:ext uri="{FF2B5EF4-FFF2-40B4-BE49-F238E27FC236}">
                <a16:creationId xmlns:a16="http://schemas.microsoft.com/office/drawing/2014/main" id="{18796854-9A5C-4243-A1B9-C4A1284DA642}"/>
              </a:ext>
            </a:extLst>
          </p:cNvPr>
          <p:cNvSpPr/>
          <p:nvPr/>
        </p:nvSpPr>
        <p:spPr bwMode="auto">
          <a:xfrm>
            <a:off x="1203793" y="1454783"/>
            <a:ext cx="1333144" cy="119129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11" name="矩形 10">
            <a:extLst>
              <a:ext uri="{FF2B5EF4-FFF2-40B4-BE49-F238E27FC236}">
                <a16:creationId xmlns:a16="http://schemas.microsoft.com/office/drawing/2014/main" id="{6BE022B7-A966-47A5-A39D-DC9B44838873}"/>
              </a:ext>
            </a:extLst>
          </p:cNvPr>
          <p:cNvSpPr/>
          <p:nvPr/>
        </p:nvSpPr>
        <p:spPr>
          <a:xfrm>
            <a:off x="545611" y="2740965"/>
            <a:ext cx="2646878" cy="1200329"/>
          </a:xfrm>
          <a:prstGeom prst="rect">
            <a:avLst/>
          </a:prstGeom>
        </p:spPr>
        <p:txBody>
          <a:bodyPr wrap="square">
            <a:spAutoFit/>
          </a:bodyPr>
          <a:lstStyle/>
          <a:p>
            <a:pPr algn="ctr"/>
            <a:r>
              <a:rPr lang="zh-CN" altLang="en-US" sz="3600" b="1" dirty="0">
                <a:solidFill>
                  <a:schemeClr val="bg1"/>
                </a:solidFill>
                <a:cs typeface="+mn-ea"/>
                <a:sym typeface="+mn-lt"/>
              </a:rPr>
              <a:t>五年</a:t>
            </a:r>
            <a:endParaRPr lang="en-US" altLang="zh-CN" sz="3600" b="1" dirty="0">
              <a:solidFill>
                <a:schemeClr val="bg1"/>
              </a:solidFill>
              <a:cs typeface="+mn-ea"/>
              <a:sym typeface="+mn-lt"/>
            </a:endParaRPr>
          </a:p>
          <a:p>
            <a:pPr algn="ctr"/>
            <a:r>
              <a:rPr lang="zh-CN" altLang="en-US" sz="3600" b="1" dirty="0">
                <a:solidFill>
                  <a:schemeClr val="bg1"/>
                </a:solidFill>
                <a:cs typeface="+mn-ea"/>
                <a:sym typeface="+mn-lt"/>
              </a:rPr>
              <a:t>工作回顾</a:t>
            </a:r>
            <a:endParaRPr lang="zh-CN" altLang="en-US" sz="6000" b="1" dirty="0">
              <a:solidFill>
                <a:schemeClr val="bg1"/>
              </a:solidFill>
              <a:cs typeface="+mn-ea"/>
              <a:sym typeface="+mn-lt"/>
            </a:endParaRPr>
          </a:p>
        </p:txBody>
      </p:sp>
      <p:sp>
        <p:nvSpPr>
          <p:cNvPr id="25" name="TextBox 22">
            <a:extLst>
              <a:ext uri="{FF2B5EF4-FFF2-40B4-BE49-F238E27FC236}">
                <a16:creationId xmlns:a16="http://schemas.microsoft.com/office/drawing/2014/main" id="{08CBC3F9-B820-48AA-9FC6-E134D9313151}"/>
              </a:ext>
            </a:extLst>
          </p:cNvPr>
          <p:cNvSpPr txBox="1"/>
          <p:nvPr/>
        </p:nvSpPr>
        <p:spPr>
          <a:xfrm>
            <a:off x="3604776" y="2139503"/>
            <a:ext cx="811857" cy="639556"/>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01</a:t>
            </a:r>
            <a:endParaRPr lang="zh-CN" altLang="en-US" sz="3200" b="1" dirty="0">
              <a:solidFill>
                <a:schemeClr val="bg1"/>
              </a:solidFill>
              <a:cs typeface="+mn-ea"/>
              <a:sym typeface="+mn-lt"/>
            </a:endParaRPr>
          </a:p>
        </p:txBody>
      </p:sp>
      <p:sp>
        <p:nvSpPr>
          <p:cNvPr id="3" name="矩形 2"/>
          <p:cNvSpPr/>
          <p:nvPr/>
        </p:nvSpPr>
        <p:spPr>
          <a:xfrm>
            <a:off x="4343148" y="2144303"/>
            <a:ext cx="6096000" cy="584775"/>
          </a:xfrm>
          <a:prstGeom prst="rect">
            <a:avLst/>
          </a:prstGeom>
        </p:spPr>
        <p:txBody>
          <a:bodyPr>
            <a:spAutoFit/>
          </a:bodyPr>
          <a:lstStyle/>
          <a:p>
            <a:r>
              <a:rPr lang="zh-CN" altLang="en-US" sz="1600" b="0" i="0" dirty="0">
                <a:solidFill>
                  <a:srgbClr val="AC1422"/>
                </a:solidFill>
                <a:effectLst/>
                <a:latin typeface="微软雅黑" panose="020B0503020204020204" pitchFamily="34" charset="-122"/>
                <a:ea typeface="微软雅黑" panose="020B0503020204020204" pitchFamily="34" charset="-122"/>
              </a:rPr>
              <a:t>牢牢把握正确的政治方向，坚决维护以习近平同志为核心的中共中央集中统一领导</a:t>
            </a:r>
            <a:r>
              <a:rPr lang="en-US" altLang="zh-CN" sz="1600" b="0" i="0" dirty="0">
                <a:solidFill>
                  <a:srgbClr val="AC1422"/>
                </a:solidFill>
                <a:effectLst/>
                <a:latin typeface="微软雅黑" panose="020B0503020204020204" pitchFamily="34" charset="-122"/>
                <a:ea typeface="微软雅黑" panose="020B0503020204020204" pitchFamily="34" charset="-122"/>
              </a:rPr>
              <a:t>.</a:t>
            </a:r>
            <a:endParaRPr lang="zh-CN" altLang="en-US" sz="1600" dirty="0">
              <a:solidFill>
                <a:srgbClr val="AC1422"/>
              </a:solidFill>
            </a:endParaRPr>
          </a:p>
        </p:txBody>
      </p:sp>
      <p:sp>
        <p:nvSpPr>
          <p:cNvPr id="26" name="矩形 25"/>
          <p:cNvSpPr/>
          <p:nvPr/>
        </p:nvSpPr>
        <p:spPr>
          <a:xfrm>
            <a:off x="3604776" y="3014035"/>
            <a:ext cx="6811222" cy="6282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2">
            <a:extLst>
              <a:ext uri="{FF2B5EF4-FFF2-40B4-BE49-F238E27FC236}">
                <a16:creationId xmlns:a16="http://schemas.microsoft.com/office/drawing/2014/main" id="{08CBC3F9-B820-48AA-9FC6-E134D9313151}"/>
              </a:ext>
            </a:extLst>
          </p:cNvPr>
          <p:cNvSpPr txBox="1"/>
          <p:nvPr/>
        </p:nvSpPr>
        <p:spPr>
          <a:xfrm>
            <a:off x="3604776" y="3014035"/>
            <a:ext cx="811857" cy="639556"/>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02</a:t>
            </a:r>
            <a:endParaRPr lang="zh-CN" altLang="en-US" sz="3200" b="1" dirty="0">
              <a:solidFill>
                <a:schemeClr val="bg1"/>
              </a:solidFill>
              <a:cs typeface="+mn-ea"/>
              <a:sym typeface="+mn-lt"/>
            </a:endParaRPr>
          </a:p>
        </p:txBody>
      </p:sp>
      <p:sp>
        <p:nvSpPr>
          <p:cNvPr id="28" name="矩形 27"/>
          <p:cNvSpPr/>
          <p:nvPr/>
        </p:nvSpPr>
        <p:spPr>
          <a:xfrm>
            <a:off x="4343148" y="3018835"/>
            <a:ext cx="6096000" cy="584775"/>
          </a:xfrm>
          <a:prstGeom prst="rect">
            <a:avLst/>
          </a:prstGeom>
        </p:spPr>
        <p:txBody>
          <a:bodyPr>
            <a:spAutoFit/>
          </a:bodyPr>
          <a:lstStyle/>
          <a:p>
            <a:r>
              <a:rPr lang="zh-CN" altLang="en-US" sz="1600" dirty="0">
                <a:solidFill>
                  <a:srgbClr val="AC1422"/>
                </a:solidFill>
              </a:rPr>
              <a:t>聚焦党和国家中心任务，围绕统筹推进“五位一体”总体布局和协调推进“四个全面”战略布局协商议政</a:t>
            </a:r>
            <a:r>
              <a:rPr lang="en-US" altLang="zh-CN" sz="1600" dirty="0">
                <a:solidFill>
                  <a:srgbClr val="AC1422"/>
                </a:solidFill>
              </a:rPr>
              <a:t>.</a:t>
            </a:r>
            <a:endParaRPr lang="zh-CN" altLang="en-US" sz="1600" dirty="0">
              <a:solidFill>
                <a:srgbClr val="AC1422"/>
              </a:solidFill>
            </a:endParaRPr>
          </a:p>
        </p:txBody>
      </p:sp>
      <p:sp>
        <p:nvSpPr>
          <p:cNvPr id="29" name="矩形 28"/>
          <p:cNvSpPr/>
          <p:nvPr/>
        </p:nvSpPr>
        <p:spPr>
          <a:xfrm>
            <a:off x="3604776" y="3883767"/>
            <a:ext cx="6811222" cy="6282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2">
            <a:extLst>
              <a:ext uri="{FF2B5EF4-FFF2-40B4-BE49-F238E27FC236}">
                <a16:creationId xmlns:a16="http://schemas.microsoft.com/office/drawing/2014/main" id="{08CBC3F9-B820-48AA-9FC6-E134D9313151}"/>
              </a:ext>
            </a:extLst>
          </p:cNvPr>
          <p:cNvSpPr txBox="1"/>
          <p:nvPr/>
        </p:nvSpPr>
        <p:spPr>
          <a:xfrm>
            <a:off x="3604776" y="3883767"/>
            <a:ext cx="811857" cy="639556"/>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03</a:t>
            </a:r>
            <a:endParaRPr lang="zh-CN" altLang="en-US" sz="3200" b="1" dirty="0">
              <a:solidFill>
                <a:schemeClr val="bg1"/>
              </a:solidFill>
              <a:cs typeface="+mn-ea"/>
              <a:sym typeface="+mn-lt"/>
            </a:endParaRPr>
          </a:p>
        </p:txBody>
      </p:sp>
      <p:sp>
        <p:nvSpPr>
          <p:cNvPr id="31" name="矩形 30"/>
          <p:cNvSpPr/>
          <p:nvPr/>
        </p:nvSpPr>
        <p:spPr>
          <a:xfrm>
            <a:off x="4343148" y="4034818"/>
            <a:ext cx="6096000" cy="338554"/>
          </a:xfrm>
          <a:prstGeom prst="rect">
            <a:avLst/>
          </a:prstGeom>
        </p:spPr>
        <p:txBody>
          <a:bodyPr>
            <a:spAutoFit/>
          </a:bodyPr>
          <a:lstStyle/>
          <a:p>
            <a:r>
              <a:rPr lang="zh-CN" altLang="en-US" sz="1600" dirty="0">
                <a:solidFill>
                  <a:srgbClr val="AC1422"/>
                </a:solidFill>
              </a:rPr>
              <a:t>贯彻以人民为中心的发展思想，为保障和改善民生建言献策</a:t>
            </a:r>
            <a:r>
              <a:rPr lang="en-US" altLang="zh-CN" sz="1600" dirty="0">
                <a:solidFill>
                  <a:srgbClr val="AC1422"/>
                </a:solidFill>
              </a:rPr>
              <a:t>.</a:t>
            </a:r>
            <a:endParaRPr lang="zh-CN" altLang="en-US" sz="1600" dirty="0">
              <a:solidFill>
                <a:srgbClr val="AC1422"/>
              </a:solidFill>
            </a:endParaRPr>
          </a:p>
        </p:txBody>
      </p:sp>
      <p:sp>
        <p:nvSpPr>
          <p:cNvPr id="32" name="矩形 31"/>
          <p:cNvSpPr/>
          <p:nvPr/>
        </p:nvSpPr>
        <p:spPr>
          <a:xfrm>
            <a:off x="3604776" y="4800840"/>
            <a:ext cx="6811222" cy="6282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22">
            <a:extLst>
              <a:ext uri="{FF2B5EF4-FFF2-40B4-BE49-F238E27FC236}">
                <a16:creationId xmlns:a16="http://schemas.microsoft.com/office/drawing/2014/main" id="{08CBC3F9-B820-48AA-9FC6-E134D9313151}"/>
              </a:ext>
            </a:extLst>
          </p:cNvPr>
          <p:cNvSpPr txBox="1"/>
          <p:nvPr/>
        </p:nvSpPr>
        <p:spPr>
          <a:xfrm>
            <a:off x="3604776" y="4800840"/>
            <a:ext cx="811857" cy="639556"/>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04</a:t>
            </a:r>
            <a:endParaRPr lang="zh-CN" altLang="en-US" sz="3200" b="1" dirty="0">
              <a:solidFill>
                <a:schemeClr val="bg1"/>
              </a:solidFill>
              <a:cs typeface="+mn-ea"/>
              <a:sym typeface="+mn-lt"/>
            </a:endParaRPr>
          </a:p>
        </p:txBody>
      </p:sp>
      <p:sp>
        <p:nvSpPr>
          <p:cNvPr id="34" name="矩形 33"/>
          <p:cNvSpPr/>
          <p:nvPr/>
        </p:nvSpPr>
        <p:spPr>
          <a:xfrm>
            <a:off x="4343148" y="4954531"/>
            <a:ext cx="6096000" cy="338554"/>
          </a:xfrm>
          <a:prstGeom prst="rect">
            <a:avLst/>
          </a:prstGeom>
        </p:spPr>
        <p:txBody>
          <a:bodyPr>
            <a:spAutoFit/>
          </a:bodyPr>
          <a:lstStyle/>
          <a:p>
            <a:r>
              <a:rPr lang="zh-CN" altLang="en-US" sz="1600" dirty="0">
                <a:solidFill>
                  <a:srgbClr val="AC1422"/>
                </a:solidFill>
              </a:rPr>
              <a:t>推进政协协商民主建设，形成协商议政新局面</a:t>
            </a:r>
            <a:r>
              <a:rPr lang="en-US" altLang="zh-CN" sz="1600" dirty="0">
                <a:solidFill>
                  <a:srgbClr val="AC1422"/>
                </a:solidFill>
              </a:rPr>
              <a:t>.</a:t>
            </a:r>
            <a:endParaRPr lang="zh-CN" altLang="en-US" sz="1600" dirty="0">
              <a:solidFill>
                <a:srgbClr val="AC1422"/>
              </a:solidFill>
            </a:endParaRPr>
          </a:p>
        </p:txBody>
      </p:sp>
      <p:sp>
        <p:nvSpPr>
          <p:cNvPr id="38" name="文本框 37"/>
          <p:cNvSpPr txBox="1"/>
          <p:nvPr/>
        </p:nvSpPr>
        <p:spPr>
          <a:xfrm>
            <a:off x="7808433" y="1081317"/>
            <a:ext cx="986167" cy="523220"/>
          </a:xfrm>
          <a:prstGeom prst="rect">
            <a:avLst/>
          </a:prstGeom>
          <a:noFill/>
        </p:spPr>
        <p:txBody>
          <a:bodyPr wrap="none" rtlCol="0">
            <a:spAutoFit/>
          </a:bodyPr>
          <a:lstStyle/>
          <a:p>
            <a:r>
              <a:rPr lang="en-US" altLang="zh-CN" sz="2800" b="1" dirty="0">
                <a:gradFill>
                  <a:gsLst>
                    <a:gs pos="0">
                      <a:srgbClr val="C00000"/>
                    </a:gs>
                    <a:gs pos="51000">
                      <a:srgbClr val="FF0000"/>
                    </a:gs>
                    <a:gs pos="100000">
                      <a:srgbClr val="EE6B00"/>
                    </a:gs>
                  </a:gsLst>
                  <a:lin ang="5400000" scaled="0"/>
                </a:gradFill>
                <a:cs typeface="+mn-ea"/>
                <a:sym typeface="+mn-lt"/>
              </a:rPr>
              <a:t>2018</a:t>
            </a:r>
            <a:endParaRPr lang="en-US" sz="2800" b="1" dirty="0">
              <a:gradFill>
                <a:gsLst>
                  <a:gs pos="0">
                    <a:srgbClr val="C00000"/>
                  </a:gs>
                  <a:gs pos="51000">
                    <a:srgbClr val="FF0000"/>
                  </a:gs>
                  <a:gs pos="100000">
                    <a:srgbClr val="EE6B00"/>
                  </a:gs>
                </a:gsLst>
                <a:lin ang="5400000" scaled="0"/>
              </a:gradFill>
              <a:cs typeface="+mn-ea"/>
              <a:sym typeface="+mn-lt"/>
            </a:endParaRPr>
          </a:p>
        </p:txBody>
      </p:sp>
      <p:sp>
        <p:nvSpPr>
          <p:cNvPr id="39" name="文本框 38"/>
          <p:cNvSpPr txBox="1"/>
          <p:nvPr/>
        </p:nvSpPr>
        <p:spPr>
          <a:xfrm>
            <a:off x="9939651" y="1209709"/>
            <a:ext cx="2167581" cy="584775"/>
          </a:xfrm>
          <a:prstGeom prst="rect">
            <a:avLst/>
          </a:prstGeom>
          <a:noFill/>
        </p:spPr>
        <p:txBody>
          <a:bodyPr wrap="none" rtlCol="0">
            <a:spAutoFit/>
          </a:bodyPr>
          <a:lstStyle/>
          <a:p>
            <a:r>
              <a:rPr lang="zh-CN" altLang="en-US" sz="3200" b="1" dirty="0">
                <a:gradFill>
                  <a:gsLst>
                    <a:gs pos="0">
                      <a:srgbClr val="C00000"/>
                    </a:gs>
                    <a:gs pos="51000">
                      <a:srgbClr val="FF0000"/>
                    </a:gs>
                    <a:gs pos="100000">
                      <a:srgbClr val="EE6B00"/>
                    </a:gs>
                  </a:gsLst>
                  <a:lin ang="5400000" scaled="0"/>
                </a:gradFill>
                <a:cs typeface="+mn-ea"/>
                <a:sym typeface="+mn-lt"/>
              </a:rPr>
              <a:t>全 国 两 会</a:t>
            </a:r>
            <a:endParaRPr lang="en-US" sz="3200" b="1" dirty="0">
              <a:gradFill>
                <a:gsLst>
                  <a:gs pos="0">
                    <a:srgbClr val="C00000"/>
                  </a:gs>
                  <a:gs pos="51000">
                    <a:srgbClr val="FF0000"/>
                  </a:gs>
                  <a:gs pos="100000">
                    <a:srgbClr val="EE6B00"/>
                  </a:gs>
                </a:gsLst>
                <a:lin ang="5400000" scaled="0"/>
              </a:gradFill>
              <a:cs typeface="+mn-ea"/>
              <a:sym typeface="+mn-lt"/>
            </a:endParaRPr>
          </a:p>
        </p:txBody>
      </p:sp>
      <p:cxnSp>
        <p:nvCxnSpPr>
          <p:cNvPr id="40" name="直接连接符 39"/>
          <p:cNvCxnSpPr/>
          <p:nvPr/>
        </p:nvCxnSpPr>
        <p:spPr>
          <a:xfrm>
            <a:off x="9939651" y="1794484"/>
            <a:ext cx="22091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8534285" y="748044"/>
            <a:ext cx="877163" cy="923330"/>
          </a:xfrm>
          <a:prstGeom prst="rect">
            <a:avLst/>
          </a:prstGeom>
          <a:noFill/>
        </p:spPr>
        <p:txBody>
          <a:bodyPr wrap="none" rtlCol="0">
            <a:spAutoFit/>
          </a:bodyPr>
          <a:lstStyle/>
          <a:p>
            <a:r>
              <a:rPr lang="zh-CN" altLang="en-US" sz="54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聚</a:t>
            </a:r>
            <a:endParaRPr lang="en-US" sz="54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cxnSp>
        <p:nvCxnSpPr>
          <p:cNvPr id="42" name="直接连接符 41"/>
          <p:cNvCxnSpPr/>
          <p:nvPr/>
        </p:nvCxnSpPr>
        <p:spPr>
          <a:xfrm>
            <a:off x="6944199" y="1794484"/>
            <a:ext cx="215340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9042266" y="1027965"/>
            <a:ext cx="954107" cy="1015663"/>
          </a:xfrm>
          <a:prstGeom prst="rect">
            <a:avLst/>
          </a:prstGeom>
          <a:noFill/>
        </p:spPr>
        <p:txBody>
          <a:bodyPr wrap="none" rtlCol="0">
            <a:spAutoFit/>
          </a:bodyPr>
          <a:lstStyle/>
          <a:p>
            <a:r>
              <a:rPr lang="zh-CN" altLang="en-US" sz="6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焦</a:t>
            </a:r>
            <a:endParaRPr lang="en-US" sz="6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sp>
        <p:nvSpPr>
          <p:cNvPr id="44" name="文本框 43"/>
          <p:cNvSpPr txBox="1"/>
          <p:nvPr/>
        </p:nvSpPr>
        <p:spPr>
          <a:xfrm>
            <a:off x="7160819" y="1444665"/>
            <a:ext cx="1633781" cy="369332"/>
          </a:xfrm>
          <a:prstGeom prst="rect">
            <a:avLst/>
          </a:prstGeom>
          <a:noFill/>
        </p:spPr>
        <p:txBody>
          <a:bodyPr wrap="none" rtlCol="0">
            <a:spAutoFit/>
          </a:bodyPr>
          <a:lstStyle/>
          <a:p>
            <a:r>
              <a:rPr lang="en-US" altLang="zh-CN" dirty="0">
                <a:gradFill>
                  <a:gsLst>
                    <a:gs pos="0">
                      <a:srgbClr val="C00000"/>
                    </a:gs>
                    <a:gs pos="51000">
                      <a:srgbClr val="FF0000"/>
                    </a:gs>
                    <a:gs pos="100000">
                      <a:srgbClr val="EE6B00"/>
                    </a:gs>
                  </a:gsLst>
                  <a:lin ang="5400000" scaled="0"/>
                </a:gradFill>
                <a:cs typeface="+mn-ea"/>
                <a:sym typeface="+mn-lt"/>
              </a:rPr>
              <a:t>NPC&amp;CPPCC</a:t>
            </a:r>
            <a:endParaRPr lang="en-US" dirty="0">
              <a:gradFill>
                <a:gsLst>
                  <a:gs pos="0">
                    <a:srgbClr val="C00000"/>
                  </a:gs>
                  <a:gs pos="51000">
                    <a:srgbClr val="FF0000"/>
                  </a:gs>
                  <a:gs pos="100000">
                    <a:srgbClr val="EE6B00"/>
                  </a:gs>
                </a:gsLst>
                <a:lin ang="5400000" scaled="0"/>
              </a:gradFill>
              <a:cs typeface="+mn-ea"/>
              <a:sym typeface="+mn-lt"/>
            </a:endParaRPr>
          </a:p>
        </p:txBody>
      </p:sp>
      <p:pic>
        <p:nvPicPr>
          <p:cNvPr id="45" name="图片 44"/>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Tree>
    <p:extLst>
      <p:ext uri="{BB962C8B-B14F-4D97-AF65-F5344CB8AC3E}">
        <p14:creationId xmlns:p14="http://schemas.microsoft.com/office/powerpoint/2010/main" val="179705050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p:cTn id="24" dur="500" fill="hold"/>
                                        <p:tgtEl>
                                          <p:spTgt spid="41"/>
                                        </p:tgtEl>
                                        <p:attrNameLst>
                                          <p:attrName>ppt_w</p:attrName>
                                        </p:attrNameLst>
                                      </p:cBhvr>
                                      <p:tavLst>
                                        <p:tav tm="0">
                                          <p:val>
                                            <p:fltVal val="0"/>
                                          </p:val>
                                        </p:tav>
                                        <p:tav tm="100000">
                                          <p:val>
                                            <p:strVal val="#ppt_w"/>
                                          </p:val>
                                        </p:tav>
                                      </p:tavLst>
                                    </p:anim>
                                    <p:anim calcmode="lin" valueType="num">
                                      <p:cBhvr>
                                        <p:cTn id="25" dur="500" fill="hold"/>
                                        <p:tgtEl>
                                          <p:spTgt spid="41"/>
                                        </p:tgtEl>
                                        <p:attrNameLst>
                                          <p:attrName>ppt_h</p:attrName>
                                        </p:attrNameLst>
                                      </p:cBhvr>
                                      <p:tavLst>
                                        <p:tav tm="0">
                                          <p:val>
                                            <p:strVal val="#ppt_h"/>
                                          </p:val>
                                        </p:tav>
                                        <p:tav tm="100000">
                                          <p:val>
                                            <p:strVal val="#ppt_h"/>
                                          </p:val>
                                        </p:tav>
                                      </p:tavLst>
                                    </p:anim>
                                  </p:childTnLst>
                                </p:cTn>
                              </p:par>
                              <p:par>
                                <p:cTn id="26" presetID="17" presetClass="entr" presetSubtype="10" fill="hold" grpId="0" nodeType="withEffect">
                                  <p:stCondLst>
                                    <p:cond delay="250"/>
                                  </p:stCondLst>
                                  <p:childTnLst>
                                    <p:set>
                                      <p:cBhvr>
                                        <p:cTn id="27" dur="1" fill="hold">
                                          <p:stCondLst>
                                            <p:cond delay="0"/>
                                          </p:stCondLst>
                                        </p:cTn>
                                        <p:tgtEl>
                                          <p:spTgt spid="43"/>
                                        </p:tgtEl>
                                        <p:attrNameLst>
                                          <p:attrName>style.visibility</p:attrName>
                                        </p:attrNameLst>
                                      </p:cBhvr>
                                      <p:to>
                                        <p:strVal val="visible"/>
                                      </p:to>
                                    </p:set>
                                    <p:anim calcmode="lin" valueType="num">
                                      <p:cBhvr>
                                        <p:cTn id="28" dur="500" fill="hold"/>
                                        <p:tgtEl>
                                          <p:spTgt spid="43"/>
                                        </p:tgtEl>
                                        <p:attrNameLst>
                                          <p:attrName>ppt_w</p:attrName>
                                        </p:attrNameLst>
                                      </p:cBhvr>
                                      <p:tavLst>
                                        <p:tav tm="0">
                                          <p:val>
                                            <p:fltVal val="0"/>
                                          </p:val>
                                        </p:tav>
                                        <p:tav tm="100000">
                                          <p:val>
                                            <p:strVal val="#ppt_w"/>
                                          </p:val>
                                        </p:tav>
                                      </p:tavLst>
                                    </p:anim>
                                    <p:anim calcmode="lin" valueType="num">
                                      <p:cBhvr>
                                        <p:cTn id="29" dur="500" fill="hold"/>
                                        <p:tgtEl>
                                          <p:spTgt spid="43"/>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1" nodeType="click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63" presetClass="path" presetSubtype="0" accel="50000" decel="50000" fill="hold" grpId="0" nodeType="withEffect">
                                  <p:stCondLst>
                                    <p:cond delay="0"/>
                                  </p:stCondLst>
                                  <p:childTnLst>
                                    <p:animMotion origin="layout" path="M -0.15495 -3.33333E-6 L 6.25E-7 -3.33333E-6 " pathEditMode="relative" rAng="0" ptsTypes="AA">
                                      <p:cBhvr>
                                        <p:cTn id="36" dur="1500" fill="hold"/>
                                        <p:tgtEl>
                                          <p:spTgt spid="38"/>
                                        </p:tgtEl>
                                        <p:attrNameLst>
                                          <p:attrName>ppt_x</p:attrName>
                                          <p:attrName>ppt_y</p:attrName>
                                        </p:attrNameLst>
                                      </p:cBhvr>
                                      <p:rCtr x="7747" y="0"/>
                                    </p:animMotion>
                                  </p:childTnLst>
                                </p:cTn>
                              </p:par>
                              <p:par>
                                <p:cTn id="37" presetID="10" presetClass="entr" presetSubtype="0" fill="hold" grpId="1"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35" presetClass="path" presetSubtype="0" accel="50000" decel="50000" fill="hold" grpId="0" nodeType="withEffect">
                                  <p:stCondLst>
                                    <p:cond delay="0"/>
                                  </p:stCondLst>
                                  <p:childTnLst>
                                    <p:animMotion origin="layout" path="M 0.16823 -1.48148E-6 L 3.33333E-6 -1.48148E-6 " pathEditMode="relative" rAng="0" ptsTypes="AA">
                                      <p:cBhvr>
                                        <p:cTn id="41" dur="1500" fill="hold"/>
                                        <p:tgtEl>
                                          <p:spTgt spid="39"/>
                                        </p:tgtEl>
                                        <p:attrNameLst>
                                          <p:attrName>ppt_x</p:attrName>
                                          <p:attrName>ppt_y</p:attrName>
                                        </p:attrNameLst>
                                      </p:cBhvr>
                                      <p:rCtr x="-8411" y="0"/>
                                    </p:animMotion>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par>
                                <p:cTn id="52" presetID="22" presetClass="entr" presetSubtype="2"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right)">
                                      <p:cBhvr>
                                        <p:cTn id="54" dur="500"/>
                                        <p:tgtEl>
                                          <p:spTgt spid="4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1"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35" presetClass="path" presetSubtype="0" accel="50000" decel="50000" fill="hold" grpId="0" nodeType="withEffect">
                                  <p:stCondLst>
                                    <p:cond delay="0"/>
                                  </p:stCondLst>
                                  <p:childTnLst>
                                    <p:animMotion origin="layout" path="M 0.14817 -4.81481E-6 L 3.75E-6 -4.81481E-6 " pathEditMode="relative" rAng="0" ptsTypes="AA">
                                      <p:cBhvr>
                                        <p:cTn id="61" dur="1250" fill="hold"/>
                                        <p:tgtEl>
                                          <p:spTgt spid="25"/>
                                        </p:tgtEl>
                                        <p:attrNameLst>
                                          <p:attrName>ppt_x</p:attrName>
                                          <p:attrName>ppt_y</p:attrName>
                                        </p:attrNameLst>
                                      </p:cBhvr>
                                      <p:rCtr x="-7409" y="0"/>
                                    </p:animMotion>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wipe(left)">
                                      <p:cBhvr>
                                        <p:cTn id="66" dur="500"/>
                                        <p:tgtEl>
                                          <p:spTgt spid="2"/>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iterate type="wd">
                                    <p:tmPct val="10000"/>
                                  </p:iterate>
                                  <p:childTnLst>
                                    <p:set>
                                      <p:cBhvr>
                                        <p:cTn id="70" dur="1" fill="hold">
                                          <p:stCondLst>
                                            <p:cond delay="0"/>
                                          </p:stCondLst>
                                        </p:cTn>
                                        <p:tgtEl>
                                          <p:spTgt spid="3"/>
                                        </p:tgtEl>
                                        <p:attrNameLst>
                                          <p:attrName>style.visibility</p:attrName>
                                        </p:attrNameLst>
                                      </p:cBhvr>
                                      <p:to>
                                        <p:strVal val="visible"/>
                                      </p:to>
                                    </p:set>
                                    <p:anim calcmode="lin" valueType="num">
                                      <p:cBhvr>
                                        <p:cTn id="71" dur="500" fill="hold"/>
                                        <p:tgtEl>
                                          <p:spTgt spid="3"/>
                                        </p:tgtEl>
                                        <p:attrNameLst>
                                          <p:attrName>ppt_w</p:attrName>
                                        </p:attrNameLst>
                                      </p:cBhvr>
                                      <p:tavLst>
                                        <p:tav tm="0">
                                          <p:val>
                                            <p:fltVal val="0"/>
                                          </p:val>
                                        </p:tav>
                                        <p:tav tm="100000">
                                          <p:val>
                                            <p:strVal val="#ppt_w"/>
                                          </p:val>
                                        </p:tav>
                                      </p:tavLst>
                                    </p:anim>
                                    <p:anim calcmode="lin" valueType="num">
                                      <p:cBhvr>
                                        <p:cTn id="72" dur="500" fill="hold"/>
                                        <p:tgtEl>
                                          <p:spTgt spid="3"/>
                                        </p:tgtEl>
                                        <p:attrNameLst>
                                          <p:attrName>ppt_h</p:attrName>
                                        </p:attrNameLst>
                                      </p:cBhvr>
                                      <p:tavLst>
                                        <p:tav tm="0">
                                          <p:val>
                                            <p:fltVal val="0"/>
                                          </p:val>
                                        </p:tav>
                                        <p:tav tm="100000">
                                          <p:val>
                                            <p:strVal val="#ppt_h"/>
                                          </p:val>
                                        </p:tav>
                                      </p:tavLst>
                                    </p:anim>
                                    <p:animEffect transition="in" filter="fade">
                                      <p:cBhvr>
                                        <p:cTn id="73" dur="500"/>
                                        <p:tgtEl>
                                          <p:spTgt spid="3"/>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1" nodeType="click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par>
                                <p:cTn id="79" presetID="35" presetClass="path" presetSubtype="0" accel="50000" decel="50000" fill="hold" grpId="0" nodeType="withEffect">
                                  <p:stCondLst>
                                    <p:cond delay="0"/>
                                  </p:stCondLst>
                                  <p:childTnLst>
                                    <p:animMotion origin="layout" path="M 0.14817 -1.11111E-6 L 3.75E-6 -1.11111E-6 " pathEditMode="relative" rAng="0" ptsTypes="AA">
                                      <p:cBhvr>
                                        <p:cTn id="80" dur="1250" fill="hold"/>
                                        <p:tgtEl>
                                          <p:spTgt spid="27"/>
                                        </p:tgtEl>
                                        <p:attrNameLst>
                                          <p:attrName>ppt_x</p:attrName>
                                          <p:attrName>ppt_y</p:attrName>
                                        </p:attrNameLst>
                                      </p:cBhvr>
                                      <p:rCtr x="-7409" y="0"/>
                                    </p:animMotion>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iterate type="wd">
                                    <p:tmPct val="10000"/>
                                  </p:iterate>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1" nodeType="click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par>
                                <p:cTn id="98" presetID="35" presetClass="path" presetSubtype="0" accel="50000" decel="50000" fill="hold" grpId="0" nodeType="withEffect">
                                  <p:stCondLst>
                                    <p:cond delay="0"/>
                                  </p:stCondLst>
                                  <p:childTnLst>
                                    <p:animMotion origin="layout" path="M 0.14817 -1.48148E-6 L 3.75E-6 -1.48148E-6 " pathEditMode="relative" rAng="0" ptsTypes="AA">
                                      <p:cBhvr>
                                        <p:cTn id="99" dur="1250" fill="hold"/>
                                        <p:tgtEl>
                                          <p:spTgt spid="30"/>
                                        </p:tgtEl>
                                        <p:attrNameLst>
                                          <p:attrName>ppt_x</p:attrName>
                                          <p:attrName>ppt_y</p:attrName>
                                        </p:attrNameLst>
                                      </p:cBhvr>
                                      <p:rCtr x="-7409" y="0"/>
                                    </p:animMotion>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500"/>
                                        <p:tgtEl>
                                          <p:spTgt spid="29"/>
                                        </p:tgtEl>
                                      </p:cBhvr>
                                    </p:animEffect>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grpId="0" nodeType="clickEffect">
                                  <p:stCondLst>
                                    <p:cond delay="0"/>
                                  </p:stCondLst>
                                  <p:iterate type="wd">
                                    <p:tmPct val="10000"/>
                                  </p:iterate>
                                  <p:childTnLst>
                                    <p:set>
                                      <p:cBhvr>
                                        <p:cTn id="108" dur="1" fill="hold">
                                          <p:stCondLst>
                                            <p:cond delay="0"/>
                                          </p:stCondLst>
                                        </p:cTn>
                                        <p:tgtEl>
                                          <p:spTgt spid="31"/>
                                        </p:tgtEl>
                                        <p:attrNameLst>
                                          <p:attrName>style.visibility</p:attrName>
                                        </p:attrNameLst>
                                      </p:cBhvr>
                                      <p:to>
                                        <p:strVal val="visible"/>
                                      </p:to>
                                    </p:set>
                                    <p:anim calcmode="lin" valueType="num">
                                      <p:cBhvr>
                                        <p:cTn id="109" dur="500" fill="hold"/>
                                        <p:tgtEl>
                                          <p:spTgt spid="31"/>
                                        </p:tgtEl>
                                        <p:attrNameLst>
                                          <p:attrName>ppt_w</p:attrName>
                                        </p:attrNameLst>
                                      </p:cBhvr>
                                      <p:tavLst>
                                        <p:tav tm="0">
                                          <p:val>
                                            <p:fltVal val="0"/>
                                          </p:val>
                                        </p:tav>
                                        <p:tav tm="100000">
                                          <p:val>
                                            <p:strVal val="#ppt_w"/>
                                          </p:val>
                                        </p:tav>
                                      </p:tavLst>
                                    </p:anim>
                                    <p:anim calcmode="lin" valueType="num">
                                      <p:cBhvr>
                                        <p:cTn id="110" dur="500" fill="hold"/>
                                        <p:tgtEl>
                                          <p:spTgt spid="31"/>
                                        </p:tgtEl>
                                        <p:attrNameLst>
                                          <p:attrName>ppt_h</p:attrName>
                                        </p:attrNameLst>
                                      </p:cBhvr>
                                      <p:tavLst>
                                        <p:tav tm="0">
                                          <p:val>
                                            <p:fltVal val="0"/>
                                          </p:val>
                                        </p:tav>
                                        <p:tav tm="100000">
                                          <p:val>
                                            <p:strVal val="#ppt_h"/>
                                          </p:val>
                                        </p:tav>
                                      </p:tavLst>
                                    </p:anim>
                                    <p:animEffect transition="in" filter="fade">
                                      <p:cBhvr>
                                        <p:cTn id="111" dur="500"/>
                                        <p:tgtEl>
                                          <p:spTgt spid="31"/>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1" nodeType="clickEffect">
                                  <p:stCondLst>
                                    <p:cond delay="0"/>
                                  </p:stCondLst>
                                  <p:childTnLst>
                                    <p:set>
                                      <p:cBhvr>
                                        <p:cTn id="115" dur="1" fill="hold">
                                          <p:stCondLst>
                                            <p:cond delay="0"/>
                                          </p:stCondLst>
                                        </p:cTn>
                                        <p:tgtEl>
                                          <p:spTgt spid="33"/>
                                        </p:tgtEl>
                                        <p:attrNameLst>
                                          <p:attrName>style.visibility</p:attrName>
                                        </p:attrNameLst>
                                      </p:cBhvr>
                                      <p:to>
                                        <p:strVal val="visible"/>
                                      </p:to>
                                    </p:set>
                                    <p:animEffect transition="in" filter="fade">
                                      <p:cBhvr>
                                        <p:cTn id="116" dur="500"/>
                                        <p:tgtEl>
                                          <p:spTgt spid="33"/>
                                        </p:tgtEl>
                                      </p:cBhvr>
                                    </p:animEffect>
                                  </p:childTnLst>
                                </p:cTn>
                              </p:par>
                              <p:par>
                                <p:cTn id="117" presetID="35" presetClass="path" presetSubtype="0" accel="50000" decel="50000" fill="hold" grpId="0" nodeType="withEffect">
                                  <p:stCondLst>
                                    <p:cond delay="0"/>
                                  </p:stCondLst>
                                  <p:childTnLst>
                                    <p:animMotion origin="layout" path="M 0.14817 2.22222E-6 L 3.75E-6 2.22222E-6 " pathEditMode="relative" rAng="0" ptsTypes="AA">
                                      <p:cBhvr>
                                        <p:cTn id="118" dur="1250" fill="hold"/>
                                        <p:tgtEl>
                                          <p:spTgt spid="33"/>
                                        </p:tgtEl>
                                        <p:attrNameLst>
                                          <p:attrName>ppt_x</p:attrName>
                                          <p:attrName>ppt_y</p:attrName>
                                        </p:attrNameLst>
                                      </p:cBhvr>
                                      <p:rCtr x="-7409" y="0"/>
                                    </p:animMotion>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wipe(left)">
                                      <p:cBhvr>
                                        <p:cTn id="123" dur="500"/>
                                        <p:tgtEl>
                                          <p:spTgt spid="32"/>
                                        </p:tgtEl>
                                      </p:cBhvr>
                                    </p:animEffect>
                                  </p:childTnLst>
                                </p:cTn>
                              </p:par>
                            </p:childTnLst>
                          </p:cTn>
                        </p:par>
                      </p:childTnLst>
                    </p:cTn>
                  </p:par>
                  <p:par>
                    <p:cTn id="124" fill="hold">
                      <p:stCondLst>
                        <p:cond delay="indefinite"/>
                      </p:stCondLst>
                      <p:childTnLst>
                        <p:par>
                          <p:cTn id="125" fill="hold">
                            <p:stCondLst>
                              <p:cond delay="0"/>
                            </p:stCondLst>
                            <p:childTnLst>
                              <p:par>
                                <p:cTn id="126" presetID="53" presetClass="entr" presetSubtype="16" fill="hold" grpId="0" nodeType="clickEffect">
                                  <p:stCondLst>
                                    <p:cond delay="0"/>
                                  </p:stCondLst>
                                  <p:iterate type="wd">
                                    <p:tmPct val="10000"/>
                                  </p:iterate>
                                  <p:childTnLst>
                                    <p:set>
                                      <p:cBhvr>
                                        <p:cTn id="127" dur="1" fill="hold">
                                          <p:stCondLst>
                                            <p:cond delay="0"/>
                                          </p:stCondLst>
                                        </p:cTn>
                                        <p:tgtEl>
                                          <p:spTgt spid="34"/>
                                        </p:tgtEl>
                                        <p:attrNameLst>
                                          <p:attrName>style.visibility</p:attrName>
                                        </p:attrNameLst>
                                      </p:cBhvr>
                                      <p:to>
                                        <p:strVal val="visible"/>
                                      </p:to>
                                    </p:set>
                                    <p:anim calcmode="lin" valueType="num">
                                      <p:cBhvr>
                                        <p:cTn id="128" dur="500" fill="hold"/>
                                        <p:tgtEl>
                                          <p:spTgt spid="34"/>
                                        </p:tgtEl>
                                        <p:attrNameLst>
                                          <p:attrName>ppt_w</p:attrName>
                                        </p:attrNameLst>
                                      </p:cBhvr>
                                      <p:tavLst>
                                        <p:tav tm="0">
                                          <p:val>
                                            <p:fltVal val="0"/>
                                          </p:val>
                                        </p:tav>
                                        <p:tav tm="100000">
                                          <p:val>
                                            <p:strVal val="#ppt_w"/>
                                          </p:val>
                                        </p:tav>
                                      </p:tavLst>
                                    </p:anim>
                                    <p:anim calcmode="lin" valueType="num">
                                      <p:cBhvr>
                                        <p:cTn id="129" dur="500" fill="hold"/>
                                        <p:tgtEl>
                                          <p:spTgt spid="34"/>
                                        </p:tgtEl>
                                        <p:attrNameLst>
                                          <p:attrName>ppt_h</p:attrName>
                                        </p:attrNameLst>
                                      </p:cBhvr>
                                      <p:tavLst>
                                        <p:tav tm="0">
                                          <p:val>
                                            <p:fltVal val="0"/>
                                          </p:val>
                                        </p:tav>
                                        <p:tav tm="100000">
                                          <p:val>
                                            <p:strVal val="#ppt_h"/>
                                          </p:val>
                                        </p:tav>
                                      </p:tavLst>
                                    </p:anim>
                                    <p:animEffect transition="in" filter="fade">
                                      <p:cBhvr>
                                        <p:cTn id="13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1" grpId="0"/>
      <p:bldP spid="25" grpId="0" animBg="1"/>
      <p:bldP spid="25" grpId="1" animBg="1"/>
      <p:bldP spid="3" grpId="0"/>
      <p:bldP spid="26" grpId="0" animBg="1"/>
      <p:bldP spid="27" grpId="0" animBg="1"/>
      <p:bldP spid="27" grpId="1" animBg="1"/>
      <p:bldP spid="28" grpId="0"/>
      <p:bldP spid="29" grpId="0" animBg="1"/>
      <p:bldP spid="30" grpId="0" animBg="1"/>
      <p:bldP spid="30" grpId="1" animBg="1"/>
      <p:bldP spid="31" grpId="0"/>
      <p:bldP spid="32" grpId="0" animBg="1"/>
      <p:bldP spid="33" grpId="0" animBg="1"/>
      <p:bldP spid="33" grpId="1" animBg="1"/>
      <p:bldP spid="34" grpId="0"/>
      <p:bldP spid="38" grpId="0"/>
      <p:bldP spid="38" grpId="1"/>
      <p:bldP spid="39" grpId="0"/>
      <p:bldP spid="39" grpId="1"/>
      <p:bldP spid="41"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04776" y="2139503"/>
            <a:ext cx="6811222" cy="6282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194558" cy="307777"/>
          </a:xfrm>
          <a:prstGeom prst="rect">
            <a:avLst/>
          </a:prstGeom>
          <a:noFill/>
        </p:spPr>
        <p:txBody>
          <a:bodyPr wrap="none" rtlCol="0">
            <a:spAutoFit/>
          </a:bodyPr>
          <a:lstStyle/>
          <a:p>
            <a:r>
              <a:rPr lang="en-US" altLang="zh-CN" sz="1400" dirty="0">
                <a:solidFill>
                  <a:schemeClr val="bg1"/>
                </a:solidFill>
                <a:cs typeface="+mn-ea"/>
                <a:sym typeface="+mn-lt"/>
              </a:rPr>
              <a:t>NPC&amp;CPCC</a:t>
            </a:r>
            <a:endParaRPr lang="en-US" sz="1400" dirty="0">
              <a:solidFill>
                <a:schemeClr val="bg1"/>
              </a:solidFill>
              <a:cs typeface="+mn-ea"/>
              <a:sym typeface="+mn-lt"/>
            </a:endParaRPr>
          </a:p>
        </p:txBody>
      </p:sp>
      <p:sp>
        <p:nvSpPr>
          <p:cNvPr id="7" name="流程图: 文档 6">
            <a:extLst>
              <a:ext uri="{FF2B5EF4-FFF2-40B4-BE49-F238E27FC236}">
                <a16:creationId xmlns:a16="http://schemas.microsoft.com/office/drawing/2014/main" id="{4F441C6C-B103-4E4E-B424-11F3638B178B}"/>
              </a:ext>
            </a:extLst>
          </p:cNvPr>
          <p:cNvSpPr/>
          <p:nvPr/>
        </p:nvSpPr>
        <p:spPr>
          <a:xfrm>
            <a:off x="609600" y="1359893"/>
            <a:ext cx="2521531" cy="3216999"/>
          </a:xfrm>
          <a:prstGeom prst="flowChartDocumen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0" name="Freeform 29">
            <a:extLst>
              <a:ext uri="{FF2B5EF4-FFF2-40B4-BE49-F238E27FC236}">
                <a16:creationId xmlns:a16="http://schemas.microsoft.com/office/drawing/2014/main" id="{18796854-9A5C-4243-A1B9-C4A1284DA642}"/>
              </a:ext>
            </a:extLst>
          </p:cNvPr>
          <p:cNvSpPr/>
          <p:nvPr/>
        </p:nvSpPr>
        <p:spPr bwMode="auto">
          <a:xfrm>
            <a:off x="1203793" y="1454783"/>
            <a:ext cx="1333144" cy="119129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1" name="矩形 10">
            <a:extLst>
              <a:ext uri="{FF2B5EF4-FFF2-40B4-BE49-F238E27FC236}">
                <a16:creationId xmlns:a16="http://schemas.microsoft.com/office/drawing/2014/main" id="{6BE022B7-A966-47A5-A39D-DC9B44838873}"/>
              </a:ext>
            </a:extLst>
          </p:cNvPr>
          <p:cNvSpPr/>
          <p:nvPr/>
        </p:nvSpPr>
        <p:spPr>
          <a:xfrm>
            <a:off x="545611" y="2740965"/>
            <a:ext cx="2646878" cy="1200329"/>
          </a:xfrm>
          <a:prstGeom prst="rect">
            <a:avLst/>
          </a:prstGeom>
        </p:spPr>
        <p:txBody>
          <a:bodyPr wrap="square">
            <a:spAutoFit/>
          </a:bodyPr>
          <a:lstStyle/>
          <a:p>
            <a:pPr algn="ctr"/>
            <a:r>
              <a:rPr lang="zh-CN" altLang="en-US" sz="3600" b="1" dirty="0">
                <a:solidFill>
                  <a:schemeClr val="bg1"/>
                </a:solidFill>
                <a:cs typeface="+mn-ea"/>
                <a:sym typeface="+mn-lt"/>
              </a:rPr>
              <a:t>五年</a:t>
            </a:r>
            <a:endParaRPr lang="en-US" altLang="zh-CN" sz="3600" b="1" dirty="0">
              <a:solidFill>
                <a:schemeClr val="bg1"/>
              </a:solidFill>
              <a:cs typeface="+mn-ea"/>
              <a:sym typeface="+mn-lt"/>
            </a:endParaRPr>
          </a:p>
          <a:p>
            <a:pPr algn="ctr"/>
            <a:r>
              <a:rPr lang="zh-CN" altLang="en-US" sz="3600" b="1" dirty="0">
                <a:solidFill>
                  <a:schemeClr val="bg1"/>
                </a:solidFill>
                <a:cs typeface="+mn-ea"/>
                <a:sym typeface="+mn-lt"/>
              </a:rPr>
              <a:t>工作回顾</a:t>
            </a:r>
            <a:endParaRPr lang="zh-CN" altLang="en-US" sz="6000" b="1" dirty="0">
              <a:solidFill>
                <a:schemeClr val="bg1"/>
              </a:solidFill>
              <a:cs typeface="+mn-ea"/>
              <a:sym typeface="+mn-lt"/>
            </a:endParaRPr>
          </a:p>
        </p:txBody>
      </p:sp>
      <p:sp>
        <p:nvSpPr>
          <p:cNvPr id="25" name="TextBox 22">
            <a:extLst>
              <a:ext uri="{FF2B5EF4-FFF2-40B4-BE49-F238E27FC236}">
                <a16:creationId xmlns:a16="http://schemas.microsoft.com/office/drawing/2014/main" id="{08CBC3F9-B820-48AA-9FC6-E134D9313151}"/>
              </a:ext>
            </a:extLst>
          </p:cNvPr>
          <p:cNvSpPr txBox="1"/>
          <p:nvPr/>
        </p:nvSpPr>
        <p:spPr>
          <a:xfrm>
            <a:off x="3604776" y="2139503"/>
            <a:ext cx="811857" cy="639556"/>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05</a:t>
            </a:r>
            <a:endParaRPr lang="zh-CN" altLang="en-US" sz="3200" b="1" dirty="0">
              <a:solidFill>
                <a:schemeClr val="bg1"/>
              </a:solidFill>
              <a:cs typeface="+mn-ea"/>
              <a:sym typeface="+mn-lt"/>
            </a:endParaRPr>
          </a:p>
        </p:txBody>
      </p:sp>
      <p:sp>
        <p:nvSpPr>
          <p:cNvPr id="3" name="矩形 2"/>
          <p:cNvSpPr/>
          <p:nvPr/>
        </p:nvSpPr>
        <p:spPr>
          <a:xfrm>
            <a:off x="4343148" y="2144303"/>
            <a:ext cx="6096000" cy="584775"/>
          </a:xfrm>
          <a:prstGeom prst="rect">
            <a:avLst/>
          </a:prstGeom>
        </p:spPr>
        <p:txBody>
          <a:bodyPr>
            <a:spAutoFit/>
          </a:bodyPr>
          <a:lstStyle/>
          <a:p>
            <a:r>
              <a:rPr lang="zh-CN" altLang="en-US" sz="1600" dirty="0">
                <a:solidFill>
                  <a:srgbClr val="AC1422"/>
                </a:solidFill>
              </a:rPr>
              <a:t>加强和改进民主监督工作，推动党和国家重大方针政策和重要决策部署贯彻落实。</a:t>
            </a:r>
          </a:p>
        </p:txBody>
      </p:sp>
      <p:sp>
        <p:nvSpPr>
          <p:cNvPr id="26" name="矩形 25"/>
          <p:cNvSpPr/>
          <p:nvPr/>
        </p:nvSpPr>
        <p:spPr>
          <a:xfrm>
            <a:off x="3604776" y="3014035"/>
            <a:ext cx="6811222" cy="6282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2">
            <a:extLst>
              <a:ext uri="{FF2B5EF4-FFF2-40B4-BE49-F238E27FC236}">
                <a16:creationId xmlns:a16="http://schemas.microsoft.com/office/drawing/2014/main" id="{08CBC3F9-B820-48AA-9FC6-E134D9313151}"/>
              </a:ext>
            </a:extLst>
          </p:cNvPr>
          <p:cNvSpPr txBox="1"/>
          <p:nvPr/>
        </p:nvSpPr>
        <p:spPr>
          <a:xfrm>
            <a:off x="3604776" y="3014035"/>
            <a:ext cx="811857" cy="639556"/>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06</a:t>
            </a:r>
            <a:endParaRPr lang="zh-CN" altLang="en-US" sz="3200" b="1" dirty="0">
              <a:solidFill>
                <a:schemeClr val="bg1"/>
              </a:solidFill>
              <a:cs typeface="+mn-ea"/>
              <a:sym typeface="+mn-lt"/>
            </a:endParaRPr>
          </a:p>
        </p:txBody>
      </p:sp>
      <p:sp>
        <p:nvSpPr>
          <p:cNvPr id="28" name="矩形 27"/>
          <p:cNvSpPr/>
          <p:nvPr/>
        </p:nvSpPr>
        <p:spPr>
          <a:xfrm>
            <a:off x="4343148" y="3156042"/>
            <a:ext cx="6096000" cy="338554"/>
          </a:xfrm>
          <a:prstGeom prst="rect">
            <a:avLst/>
          </a:prstGeom>
        </p:spPr>
        <p:txBody>
          <a:bodyPr>
            <a:spAutoFit/>
          </a:bodyPr>
          <a:lstStyle/>
          <a:p>
            <a:r>
              <a:rPr lang="zh-CN" altLang="en-US" sz="1600" dirty="0">
                <a:solidFill>
                  <a:srgbClr val="AC1422"/>
                </a:solidFill>
              </a:rPr>
              <a:t>充分发挥统一战线组织作用，做好凝心聚力工作。</a:t>
            </a:r>
          </a:p>
        </p:txBody>
      </p:sp>
      <p:sp>
        <p:nvSpPr>
          <p:cNvPr id="29" name="矩形 28"/>
          <p:cNvSpPr/>
          <p:nvPr/>
        </p:nvSpPr>
        <p:spPr>
          <a:xfrm>
            <a:off x="3604776" y="3883767"/>
            <a:ext cx="6811222" cy="6282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2">
            <a:extLst>
              <a:ext uri="{FF2B5EF4-FFF2-40B4-BE49-F238E27FC236}">
                <a16:creationId xmlns:a16="http://schemas.microsoft.com/office/drawing/2014/main" id="{08CBC3F9-B820-48AA-9FC6-E134D9313151}"/>
              </a:ext>
            </a:extLst>
          </p:cNvPr>
          <p:cNvSpPr txBox="1"/>
          <p:nvPr/>
        </p:nvSpPr>
        <p:spPr>
          <a:xfrm>
            <a:off x="3604776" y="3883767"/>
            <a:ext cx="811857" cy="639556"/>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07</a:t>
            </a:r>
            <a:endParaRPr lang="zh-CN" altLang="en-US" sz="3200" b="1" dirty="0">
              <a:solidFill>
                <a:schemeClr val="bg1"/>
              </a:solidFill>
              <a:cs typeface="+mn-ea"/>
              <a:sym typeface="+mn-lt"/>
            </a:endParaRPr>
          </a:p>
        </p:txBody>
      </p:sp>
      <p:sp>
        <p:nvSpPr>
          <p:cNvPr id="31" name="矩形 30"/>
          <p:cNvSpPr/>
          <p:nvPr/>
        </p:nvSpPr>
        <p:spPr>
          <a:xfrm>
            <a:off x="4343148" y="4034818"/>
            <a:ext cx="6096000" cy="338554"/>
          </a:xfrm>
          <a:prstGeom prst="rect">
            <a:avLst/>
          </a:prstGeom>
        </p:spPr>
        <p:txBody>
          <a:bodyPr>
            <a:spAutoFit/>
          </a:bodyPr>
          <a:lstStyle/>
          <a:p>
            <a:r>
              <a:rPr lang="zh-CN" altLang="en-US" sz="1600" dirty="0">
                <a:solidFill>
                  <a:srgbClr val="AC1422"/>
                </a:solidFill>
              </a:rPr>
              <a:t>广泛开展对外友好交往，为营造良好外部环境作出积极贡献</a:t>
            </a:r>
            <a:r>
              <a:rPr lang="en-US" altLang="zh-CN" sz="1600" dirty="0">
                <a:solidFill>
                  <a:srgbClr val="AC1422"/>
                </a:solidFill>
              </a:rPr>
              <a:t>.</a:t>
            </a:r>
            <a:endParaRPr lang="zh-CN" altLang="en-US" sz="1600" dirty="0">
              <a:solidFill>
                <a:srgbClr val="AC1422"/>
              </a:solidFill>
            </a:endParaRPr>
          </a:p>
        </p:txBody>
      </p:sp>
      <p:sp>
        <p:nvSpPr>
          <p:cNvPr id="32" name="矩形 31"/>
          <p:cNvSpPr/>
          <p:nvPr/>
        </p:nvSpPr>
        <p:spPr>
          <a:xfrm>
            <a:off x="3604776" y="4800840"/>
            <a:ext cx="6811222" cy="6282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22">
            <a:extLst>
              <a:ext uri="{FF2B5EF4-FFF2-40B4-BE49-F238E27FC236}">
                <a16:creationId xmlns:a16="http://schemas.microsoft.com/office/drawing/2014/main" id="{08CBC3F9-B820-48AA-9FC6-E134D9313151}"/>
              </a:ext>
            </a:extLst>
          </p:cNvPr>
          <p:cNvSpPr txBox="1"/>
          <p:nvPr/>
        </p:nvSpPr>
        <p:spPr>
          <a:xfrm>
            <a:off x="3604776" y="4800840"/>
            <a:ext cx="811857" cy="639556"/>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08</a:t>
            </a:r>
            <a:endParaRPr lang="zh-CN" altLang="en-US" sz="3200" b="1" dirty="0">
              <a:solidFill>
                <a:schemeClr val="bg1"/>
              </a:solidFill>
              <a:cs typeface="+mn-ea"/>
              <a:sym typeface="+mn-lt"/>
            </a:endParaRPr>
          </a:p>
        </p:txBody>
      </p:sp>
      <p:sp>
        <p:nvSpPr>
          <p:cNvPr id="34" name="矩形 33"/>
          <p:cNvSpPr/>
          <p:nvPr/>
        </p:nvSpPr>
        <p:spPr>
          <a:xfrm>
            <a:off x="4343148" y="4954531"/>
            <a:ext cx="6096000" cy="338554"/>
          </a:xfrm>
          <a:prstGeom prst="rect">
            <a:avLst/>
          </a:prstGeom>
        </p:spPr>
        <p:txBody>
          <a:bodyPr>
            <a:spAutoFit/>
          </a:bodyPr>
          <a:lstStyle/>
          <a:p>
            <a:r>
              <a:rPr lang="zh-CN" altLang="en-US" sz="1600" dirty="0">
                <a:solidFill>
                  <a:srgbClr val="AC1422"/>
                </a:solidFill>
              </a:rPr>
              <a:t>大力加强自身建设，提高政协履职能力和水平</a:t>
            </a:r>
            <a:r>
              <a:rPr lang="en-US" altLang="zh-CN" sz="1600" dirty="0">
                <a:solidFill>
                  <a:srgbClr val="AC1422"/>
                </a:solidFill>
              </a:rPr>
              <a:t>.</a:t>
            </a:r>
            <a:endParaRPr lang="zh-CN" altLang="en-US" sz="1600" dirty="0">
              <a:solidFill>
                <a:srgbClr val="AC1422"/>
              </a:solidFill>
            </a:endParaRPr>
          </a:p>
        </p:txBody>
      </p:sp>
      <p:sp>
        <p:nvSpPr>
          <p:cNvPr id="38" name="文本框 37"/>
          <p:cNvSpPr txBox="1"/>
          <p:nvPr/>
        </p:nvSpPr>
        <p:spPr>
          <a:xfrm>
            <a:off x="7808433" y="1081317"/>
            <a:ext cx="986167" cy="523220"/>
          </a:xfrm>
          <a:prstGeom prst="rect">
            <a:avLst/>
          </a:prstGeom>
          <a:noFill/>
        </p:spPr>
        <p:txBody>
          <a:bodyPr wrap="none" rtlCol="0">
            <a:spAutoFit/>
          </a:bodyPr>
          <a:lstStyle/>
          <a:p>
            <a:r>
              <a:rPr lang="en-US" altLang="zh-CN" sz="2800" b="1" dirty="0">
                <a:gradFill>
                  <a:gsLst>
                    <a:gs pos="0">
                      <a:srgbClr val="C00000"/>
                    </a:gs>
                    <a:gs pos="51000">
                      <a:srgbClr val="FF0000"/>
                    </a:gs>
                    <a:gs pos="100000">
                      <a:srgbClr val="EE6B00"/>
                    </a:gs>
                  </a:gsLst>
                  <a:lin ang="5400000" scaled="0"/>
                </a:gradFill>
                <a:cs typeface="+mn-ea"/>
                <a:sym typeface="+mn-lt"/>
              </a:rPr>
              <a:t>2018</a:t>
            </a:r>
            <a:endParaRPr lang="en-US" sz="2800" b="1" dirty="0">
              <a:gradFill>
                <a:gsLst>
                  <a:gs pos="0">
                    <a:srgbClr val="C00000"/>
                  </a:gs>
                  <a:gs pos="51000">
                    <a:srgbClr val="FF0000"/>
                  </a:gs>
                  <a:gs pos="100000">
                    <a:srgbClr val="EE6B00"/>
                  </a:gs>
                </a:gsLst>
                <a:lin ang="5400000" scaled="0"/>
              </a:gradFill>
              <a:cs typeface="+mn-ea"/>
              <a:sym typeface="+mn-lt"/>
            </a:endParaRPr>
          </a:p>
        </p:txBody>
      </p:sp>
      <p:sp>
        <p:nvSpPr>
          <p:cNvPr id="39" name="文本框 38"/>
          <p:cNvSpPr txBox="1"/>
          <p:nvPr/>
        </p:nvSpPr>
        <p:spPr>
          <a:xfrm>
            <a:off x="9939651" y="1209709"/>
            <a:ext cx="2167581" cy="584775"/>
          </a:xfrm>
          <a:prstGeom prst="rect">
            <a:avLst/>
          </a:prstGeom>
          <a:noFill/>
        </p:spPr>
        <p:txBody>
          <a:bodyPr wrap="none" rtlCol="0">
            <a:spAutoFit/>
          </a:bodyPr>
          <a:lstStyle/>
          <a:p>
            <a:r>
              <a:rPr lang="zh-CN" altLang="en-US" sz="3200" b="1" dirty="0">
                <a:gradFill>
                  <a:gsLst>
                    <a:gs pos="0">
                      <a:srgbClr val="C00000"/>
                    </a:gs>
                    <a:gs pos="51000">
                      <a:srgbClr val="FF0000"/>
                    </a:gs>
                    <a:gs pos="100000">
                      <a:srgbClr val="EE6B00"/>
                    </a:gs>
                  </a:gsLst>
                  <a:lin ang="5400000" scaled="0"/>
                </a:gradFill>
                <a:cs typeface="+mn-ea"/>
                <a:sym typeface="+mn-lt"/>
              </a:rPr>
              <a:t>全 国 两 会</a:t>
            </a:r>
            <a:endParaRPr lang="en-US" sz="3200" b="1" dirty="0">
              <a:gradFill>
                <a:gsLst>
                  <a:gs pos="0">
                    <a:srgbClr val="C00000"/>
                  </a:gs>
                  <a:gs pos="51000">
                    <a:srgbClr val="FF0000"/>
                  </a:gs>
                  <a:gs pos="100000">
                    <a:srgbClr val="EE6B00"/>
                  </a:gs>
                </a:gsLst>
                <a:lin ang="5400000" scaled="0"/>
              </a:gradFill>
              <a:cs typeface="+mn-ea"/>
              <a:sym typeface="+mn-lt"/>
            </a:endParaRPr>
          </a:p>
        </p:txBody>
      </p:sp>
      <p:cxnSp>
        <p:nvCxnSpPr>
          <p:cNvPr id="40" name="直接连接符 39"/>
          <p:cNvCxnSpPr/>
          <p:nvPr/>
        </p:nvCxnSpPr>
        <p:spPr>
          <a:xfrm>
            <a:off x="9939651" y="1794484"/>
            <a:ext cx="22091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8534285" y="748044"/>
            <a:ext cx="877163" cy="923330"/>
          </a:xfrm>
          <a:prstGeom prst="rect">
            <a:avLst/>
          </a:prstGeom>
          <a:noFill/>
        </p:spPr>
        <p:txBody>
          <a:bodyPr wrap="none" rtlCol="0">
            <a:spAutoFit/>
          </a:bodyPr>
          <a:lstStyle/>
          <a:p>
            <a:r>
              <a:rPr lang="zh-CN" altLang="en-US" sz="54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聚</a:t>
            </a:r>
            <a:endParaRPr lang="en-US" sz="54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cxnSp>
        <p:nvCxnSpPr>
          <p:cNvPr id="42" name="直接连接符 41"/>
          <p:cNvCxnSpPr/>
          <p:nvPr/>
        </p:nvCxnSpPr>
        <p:spPr>
          <a:xfrm>
            <a:off x="6944199" y="1794484"/>
            <a:ext cx="215340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9042266" y="1027965"/>
            <a:ext cx="954107" cy="1015663"/>
          </a:xfrm>
          <a:prstGeom prst="rect">
            <a:avLst/>
          </a:prstGeom>
          <a:noFill/>
        </p:spPr>
        <p:txBody>
          <a:bodyPr wrap="none" rtlCol="0">
            <a:spAutoFit/>
          </a:bodyPr>
          <a:lstStyle/>
          <a:p>
            <a:r>
              <a:rPr lang="zh-CN" altLang="en-US" sz="6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焦</a:t>
            </a:r>
            <a:endParaRPr lang="en-US" sz="6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sp>
        <p:nvSpPr>
          <p:cNvPr id="44" name="文本框 43"/>
          <p:cNvSpPr txBox="1"/>
          <p:nvPr/>
        </p:nvSpPr>
        <p:spPr>
          <a:xfrm>
            <a:off x="7160819" y="1444665"/>
            <a:ext cx="1633781" cy="369332"/>
          </a:xfrm>
          <a:prstGeom prst="rect">
            <a:avLst/>
          </a:prstGeom>
          <a:noFill/>
        </p:spPr>
        <p:txBody>
          <a:bodyPr wrap="none" rtlCol="0">
            <a:spAutoFit/>
          </a:bodyPr>
          <a:lstStyle/>
          <a:p>
            <a:r>
              <a:rPr lang="en-US" altLang="zh-CN" dirty="0">
                <a:gradFill>
                  <a:gsLst>
                    <a:gs pos="0">
                      <a:srgbClr val="C00000"/>
                    </a:gs>
                    <a:gs pos="51000">
                      <a:srgbClr val="FF0000"/>
                    </a:gs>
                    <a:gs pos="100000">
                      <a:srgbClr val="EE6B00"/>
                    </a:gs>
                  </a:gsLst>
                  <a:lin ang="5400000" scaled="0"/>
                </a:gradFill>
                <a:cs typeface="+mn-ea"/>
                <a:sym typeface="+mn-lt"/>
              </a:rPr>
              <a:t>NPC&amp;CPPCC</a:t>
            </a:r>
            <a:endParaRPr lang="en-US" dirty="0">
              <a:gradFill>
                <a:gsLst>
                  <a:gs pos="0">
                    <a:srgbClr val="C00000"/>
                  </a:gs>
                  <a:gs pos="51000">
                    <a:srgbClr val="FF0000"/>
                  </a:gs>
                  <a:gs pos="100000">
                    <a:srgbClr val="EE6B00"/>
                  </a:gs>
                </a:gsLst>
                <a:lin ang="5400000" scaled="0"/>
              </a:gradFill>
              <a:cs typeface="+mn-ea"/>
              <a:sym typeface="+mn-lt"/>
            </a:endParaRPr>
          </a:p>
        </p:txBody>
      </p:sp>
      <p:pic>
        <p:nvPicPr>
          <p:cNvPr id="45" name="图片 44"/>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Tree>
    <p:extLst>
      <p:ext uri="{BB962C8B-B14F-4D97-AF65-F5344CB8AC3E}">
        <p14:creationId xmlns:p14="http://schemas.microsoft.com/office/powerpoint/2010/main" val="30274744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p:cTn id="24" dur="500" fill="hold"/>
                                        <p:tgtEl>
                                          <p:spTgt spid="41"/>
                                        </p:tgtEl>
                                        <p:attrNameLst>
                                          <p:attrName>ppt_w</p:attrName>
                                        </p:attrNameLst>
                                      </p:cBhvr>
                                      <p:tavLst>
                                        <p:tav tm="0">
                                          <p:val>
                                            <p:fltVal val="0"/>
                                          </p:val>
                                        </p:tav>
                                        <p:tav tm="100000">
                                          <p:val>
                                            <p:strVal val="#ppt_w"/>
                                          </p:val>
                                        </p:tav>
                                      </p:tavLst>
                                    </p:anim>
                                    <p:anim calcmode="lin" valueType="num">
                                      <p:cBhvr>
                                        <p:cTn id="25" dur="500" fill="hold"/>
                                        <p:tgtEl>
                                          <p:spTgt spid="41"/>
                                        </p:tgtEl>
                                        <p:attrNameLst>
                                          <p:attrName>ppt_h</p:attrName>
                                        </p:attrNameLst>
                                      </p:cBhvr>
                                      <p:tavLst>
                                        <p:tav tm="0">
                                          <p:val>
                                            <p:strVal val="#ppt_h"/>
                                          </p:val>
                                        </p:tav>
                                        <p:tav tm="100000">
                                          <p:val>
                                            <p:strVal val="#ppt_h"/>
                                          </p:val>
                                        </p:tav>
                                      </p:tavLst>
                                    </p:anim>
                                  </p:childTnLst>
                                </p:cTn>
                              </p:par>
                              <p:par>
                                <p:cTn id="26" presetID="17" presetClass="entr" presetSubtype="10" fill="hold" grpId="0" nodeType="withEffect">
                                  <p:stCondLst>
                                    <p:cond delay="250"/>
                                  </p:stCondLst>
                                  <p:childTnLst>
                                    <p:set>
                                      <p:cBhvr>
                                        <p:cTn id="27" dur="1" fill="hold">
                                          <p:stCondLst>
                                            <p:cond delay="0"/>
                                          </p:stCondLst>
                                        </p:cTn>
                                        <p:tgtEl>
                                          <p:spTgt spid="43"/>
                                        </p:tgtEl>
                                        <p:attrNameLst>
                                          <p:attrName>style.visibility</p:attrName>
                                        </p:attrNameLst>
                                      </p:cBhvr>
                                      <p:to>
                                        <p:strVal val="visible"/>
                                      </p:to>
                                    </p:set>
                                    <p:anim calcmode="lin" valueType="num">
                                      <p:cBhvr>
                                        <p:cTn id="28" dur="500" fill="hold"/>
                                        <p:tgtEl>
                                          <p:spTgt spid="43"/>
                                        </p:tgtEl>
                                        <p:attrNameLst>
                                          <p:attrName>ppt_w</p:attrName>
                                        </p:attrNameLst>
                                      </p:cBhvr>
                                      <p:tavLst>
                                        <p:tav tm="0">
                                          <p:val>
                                            <p:fltVal val="0"/>
                                          </p:val>
                                        </p:tav>
                                        <p:tav tm="100000">
                                          <p:val>
                                            <p:strVal val="#ppt_w"/>
                                          </p:val>
                                        </p:tav>
                                      </p:tavLst>
                                    </p:anim>
                                    <p:anim calcmode="lin" valueType="num">
                                      <p:cBhvr>
                                        <p:cTn id="29" dur="500" fill="hold"/>
                                        <p:tgtEl>
                                          <p:spTgt spid="43"/>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1" nodeType="click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63" presetClass="path" presetSubtype="0" accel="50000" decel="50000" fill="hold" grpId="0" nodeType="withEffect">
                                  <p:stCondLst>
                                    <p:cond delay="0"/>
                                  </p:stCondLst>
                                  <p:childTnLst>
                                    <p:animMotion origin="layout" path="M -0.15495 -3.33333E-6 L 6.25E-7 -3.33333E-6 " pathEditMode="relative" rAng="0" ptsTypes="AA">
                                      <p:cBhvr>
                                        <p:cTn id="36" dur="1500" fill="hold"/>
                                        <p:tgtEl>
                                          <p:spTgt spid="38"/>
                                        </p:tgtEl>
                                        <p:attrNameLst>
                                          <p:attrName>ppt_x</p:attrName>
                                          <p:attrName>ppt_y</p:attrName>
                                        </p:attrNameLst>
                                      </p:cBhvr>
                                      <p:rCtr x="7747" y="0"/>
                                    </p:animMotion>
                                  </p:childTnLst>
                                </p:cTn>
                              </p:par>
                              <p:par>
                                <p:cTn id="37" presetID="10" presetClass="entr" presetSubtype="0" fill="hold" grpId="1"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35" presetClass="path" presetSubtype="0" accel="50000" decel="50000" fill="hold" grpId="0" nodeType="withEffect">
                                  <p:stCondLst>
                                    <p:cond delay="0"/>
                                  </p:stCondLst>
                                  <p:childTnLst>
                                    <p:animMotion origin="layout" path="M 0.16823 -1.48148E-6 L 3.33333E-6 -1.48148E-6 " pathEditMode="relative" rAng="0" ptsTypes="AA">
                                      <p:cBhvr>
                                        <p:cTn id="41" dur="1500" fill="hold"/>
                                        <p:tgtEl>
                                          <p:spTgt spid="39"/>
                                        </p:tgtEl>
                                        <p:attrNameLst>
                                          <p:attrName>ppt_x</p:attrName>
                                          <p:attrName>ppt_y</p:attrName>
                                        </p:attrNameLst>
                                      </p:cBhvr>
                                      <p:rCtr x="-8411" y="0"/>
                                    </p:animMotion>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par>
                                <p:cTn id="52" presetID="22" presetClass="entr" presetSubtype="2"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right)">
                                      <p:cBhvr>
                                        <p:cTn id="54" dur="500"/>
                                        <p:tgtEl>
                                          <p:spTgt spid="4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1"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35" presetClass="path" presetSubtype="0" accel="50000" decel="50000" fill="hold" grpId="0" nodeType="withEffect">
                                  <p:stCondLst>
                                    <p:cond delay="0"/>
                                  </p:stCondLst>
                                  <p:childTnLst>
                                    <p:animMotion origin="layout" path="M 0.14817 -4.81481E-6 L 3.75E-6 -4.81481E-6 " pathEditMode="relative" rAng="0" ptsTypes="AA">
                                      <p:cBhvr>
                                        <p:cTn id="61" dur="1250" fill="hold"/>
                                        <p:tgtEl>
                                          <p:spTgt spid="25"/>
                                        </p:tgtEl>
                                        <p:attrNameLst>
                                          <p:attrName>ppt_x</p:attrName>
                                          <p:attrName>ppt_y</p:attrName>
                                        </p:attrNameLst>
                                      </p:cBhvr>
                                      <p:rCtr x="-7409" y="0"/>
                                    </p:animMotion>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wipe(left)">
                                      <p:cBhvr>
                                        <p:cTn id="66" dur="500"/>
                                        <p:tgtEl>
                                          <p:spTgt spid="2"/>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iterate type="wd">
                                    <p:tmPct val="10000"/>
                                  </p:iterate>
                                  <p:childTnLst>
                                    <p:set>
                                      <p:cBhvr>
                                        <p:cTn id="70" dur="1" fill="hold">
                                          <p:stCondLst>
                                            <p:cond delay="0"/>
                                          </p:stCondLst>
                                        </p:cTn>
                                        <p:tgtEl>
                                          <p:spTgt spid="3"/>
                                        </p:tgtEl>
                                        <p:attrNameLst>
                                          <p:attrName>style.visibility</p:attrName>
                                        </p:attrNameLst>
                                      </p:cBhvr>
                                      <p:to>
                                        <p:strVal val="visible"/>
                                      </p:to>
                                    </p:set>
                                    <p:anim calcmode="lin" valueType="num">
                                      <p:cBhvr>
                                        <p:cTn id="71" dur="500" fill="hold"/>
                                        <p:tgtEl>
                                          <p:spTgt spid="3"/>
                                        </p:tgtEl>
                                        <p:attrNameLst>
                                          <p:attrName>ppt_w</p:attrName>
                                        </p:attrNameLst>
                                      </p:cBhvr>
                                      <p:tavLst>
                                        <p:tav tm="0">
                                          <p:val>
                                            <p:fltVal val="0"/>
                                          </p:val>
                                        </p:tav>
                                        <p:tav tm="100000">
                                          <p:val>
                                            <p:strVal val="#ppt_w"/>
                                          </p:val>
                                        </p:tav>
                                      </p:tavLst>
                                    </p:anim>
                                    <p:anim calcmode="lin" valueType="num">
                                      <p:cBhvr>
                                        <p:cTn id="72" dur="500" fill="hold"/>
                                        <p:tgtEl>
                                          <p:spTgt spid="3"/>
                                        </p:tgtEl>
                                        <p:attrNameLst>
                                          <p:attrName>ppt_h</p:attrName>
                                        </p:attrNameLst>
                                      </p:cBhvr>
                                      <p:tavLst>
                                        <p:tav tm="0">
                                          <p:val>
                                            <p:fltVal val="0"/>
                                          </p:val>
                                        </p:tav>
                                        <p:tav tm="100000">
                                          <p:val>
                                            <p:strVal val="#ppt_h"/>
                                          </p:val>
                                        </p:tav>
                                      </p:tavLst>
                                    </p:anim>
                                    <p:animEffect transition="in" filter="fade">
                                      <p:cBhvr>
                                        <p:cTn id="73" dur="500"/>
                                        <p:tgtEl>
                                          <p:spTgt spid="3"/>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1" nodeType="click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par>
                                <p:cTn id="79" presetID="35" presetClass="path" presetSubtype="0" accel="50000" decel="50000" fill="hold" grpId="0" nodeType="withEffect">
                                  <p:stCondLst>
                                    <p:cond delay="0"/>
                                  </p:stCondLst>
                                  <p:childTnLst>
                                    <p:animMotion origin="layout" path="M 0.14817 -1.11111E-6 L 3.75E-6 -1.11111E-6 " pathEditMode="relative" rAng="0" ptsTypes="AA">
                                      <p:cBhvr>
                                        <p:cTn id="80" dur="1250" fill="hold"/>
                                        <p:tgtEl>
                                          <p:spTgt spid="27"/>
                                        </p:tgtEl>
                                        <p:attrNameLst>
                                          <p:attrName>ppt_x</p:attrName>
                                          <p:attrName>ppt_y</p:attrName>
                                        </p:attrNameLst>
                                      </p:cBhvr>
                                      <p:rCtr x="-7409" y="0"/>
                                    </p:animMotion>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iterate type="wd">
                                    <p:tmPct val="10000"/>
                                  </p:iterate>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1" nodeType="click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par>
                                <p:cTn id="98" presetID="35" presetClass="path" presetSubtype="0" accel="50000" decel="50000" fill="hold" grpId="0" nodeType="withEffect">
                                  <p:stCondLst>
                                    <p:cond delay="0"/>
                                  </p:stCondLst>
                                  <p:childTnLst>
                                    <p:animMotion origin="layout" path="M 0.14817 -1.48148E-6 L 3.75E-6 -1.48148E-6 " pathEditMode="relative" rAng="0" ptsTypes="AA">
                                      <p:cBhvr>
                                        <p:cTn id="99" dur="1250" fill="hold"/>
                                        <p:tgtEl>
                                          <p:spTgt spid="30"/>
                                        </p:tgtEl>
                                        <p:attrNameLst>
                                          <p:attrName>ppt_x</p:attrName>
                                          <p:attrName>ppt_y</p:attrName>
                                        </p:attrNameLst>
                                      </p:cBhvr>
                                      <p:rCtr x="-7409" y="0"/>
                                    </p:animMotion>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500"/>
                                        <p:tgtEl>
                                          <p:spTgt spid="29"/>
                                        </p:tgtEl>
                                      </p:cBhvr>
                                    </p:animEffect>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grpId="0" nodeType="clickEffect">
                                  <p:stCondLst>
                                    <p:cond delay="0"/>
                                  </p:stCondLst>
                                  <p:iterate type="wd">
                                    <p:tmPct val="10000"/>
                                  </p:iterate>
                                  <p:childTnLst>
                                    <p:set>
                                      <p:cBhvr>
                                        <p:cTn id="108" dur="1" fill="hold">
                                          <p:stCondLst>
                                            <p:cond delay="0"/>
                                          </p:stCondLst>
                                        </p:cTn>
                                        <p:tgtEl>
                                          <p:spTgt spid="31"/>
                                        </p:tgtEl>
                                        <p:attrNameLst>
                                          <p:attrName>style.visibility</p:attrName>
                                        </p:attrNameLst>
                                      </p:cBhvr>
                                      <p:to>
                                        <p:strVal val="visible"/>
                                      </p:to>
                                    </p:set>
                                    <p:anim calcmode="lin" valueType="num">
                                      <p:cBhvr>
                                        <p:cTn id="109" dur="500" fill="hold"/>
                                        <p:tgtEl>
                                          <p:spTgt spid="31"/>
                                        </p:tgtEl>
                                        <p:attrNameLst>
                                          <p:attrName>ppt_w</p:attrName>
                                        </p:attrNameLst>
                                      </p:cBhvr>
                                      <p:tavLst>
                                        <p:tav tm="0">
                                          <p:val>
                                            <p:fltVal val="0"/>
                                          </p:val>
                                        </p:tav>
                                        <p:tav tm="100000">
                                          <p:val>
                                            <p:strVal val="#ppt_w"/>
                                          </p:val>
                                        </p:tav>
                                      </p:tavLst>
                                    </p:anim>
                                    <p:anim calcmode="lin" valueType="num">
                                      <p:cBhvr>
                                        <p:cTn id="110" dur="500" fill="hold"/>
                                        <p:tgtEl>
                                          <p:spTgt spid="31"/>
                                        </p:tgtEl>
                                        <p:attrNameLst>
                                          <p:attrName>ppt_h</p:attrName>
                                        </p:attrNameLst>
                                      </p:cBhvr>
                                      <p:tavLst>
                                        <p:tav tm="0">
                                          <p:val>
                                            <p:fltVal val="0"/>
                                          </p:val>
                                        </p:tav>
                                        <p:tav tm="100000">
                                          <p:val>
                                            <p:strVal val="#ppt_h"/>
                                          </p:val>
                                        </p:tav>
                                      </p:tavLst>
                                    </p:anim>
                                    <p:animEffect transition="in" filter="fade">
                                      <p:cBhvr>
                                        <p:cTn id="111" dur="500"/>
                                        <p:tgtEl>
                                          <p:spTgt spid="31"/>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1" nodeType="clickEffect">
                                  <p:stCondLst>
                                    <p:cond delay="0"/>
                                  </p:stCondLst>
                                  <p:childTnLst>
                                    <p:set>
                                      <p:cBhvr>
                                        <p:cTn id="115" dur="1" fill="hold">
                                          <p:stCondLst>
                                            <p:cond delay="0"/>
                                          </p:stCondLst>
                                        </p:cTn>
                                        <p:tgtEl>
                                          <p:spTgt spid="33"/>
                                        </p:tgtEl>
                                        <p:attrNameLst>
                                          <p:attrName>style.visibility</p:attrName>
                                        </p:attrNameLst>
                                      </p:cBhvr>
                                      <p:to>
                                        <p:strVal val="visible"/>
                                      </p:to>
                                    </p:set>
                                    <p:animEffect transition="in" filter="fade">
                                      <p:cBhvr>
                                        <p:cTn id="116" dur="500"/>
                                        <p:tgtEl>
                                          <p:spTgt spid="33"/>
                                        </p:tgtEl>
                                      </p:cBhvr>
                                    </p:animEffect>
                                  </p:childTnLst>
                                </p:cTn>
                              </p:par>
                              <p:par>
                                <p:cTn id="117" presetID="35" presetClass="path" presetSubtype="0" accel="50000" decel="50000" fill="hold" grpId="0" nodeType="withEffect">
                                  <p:stCondLst>
                                    <p:cond delay="0"/>
                                  </p:stCondLst>
                                  <p:childTnLst>
                                    <p:animMotion origin="layout" path="M 0.14817 2.22222E-6 L 3.75E-6 2.22222E-6 " pathEditMode="relative" rAng="0" ptsTypes="AA">
                                      <p:cBhvr>
                                        <p:cTn id="118" dur="1250" fill="hold"/>
                                        <p:tgtEl>
                                          <p:spTgt spid="33"/>
                                        </p:tgtEl>
                                        <p:attrNameLst>
                                          <p:attrName>ppt_x</p:attrName>
                                          <p:attrName>ppt_y</p:attrName>
                                        </p:attrNameLst>
                                      </p:cBhvr>
                                      <p:rCtr x="-7409" y="0"/>
                                    </p:animMotion>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wipe(left)">
                                      <p:cBhvr>
                                        <p:cTn id="123" dur="500"/>
                                        <p:tgtEl>
                                          <p:spTgt spid="32"/>
                                        </p:tgtEl>
                                      </p:cBhvr>
                                    </p:animEffect>
                                  </p:childTnLst>
                                </p:cTn>
                              </p:par>
                            </p:childTnLst>
                          </p:cTn>
                        </p:par>
                      </p:childTnLst>
                    </p:cTn>
                  </p:par>
                  <p:par>
                    <p:cTn id="124" fill="hold">
                      <p:stCondLst>
                        <p:cond delay="indefinite"/>
                      </p:stCondLst>
                      <p:childTnLst>
                        <p:par>
                          <p:cTn id="125" fill="hold">
                            <p:stCondLst>
                              <p:cond delay="0"/>
                            </p:stCondLst>
                            <p:childTnLst>
                              <p:par>
                                <p:cTn id="126" presetID="53" presetClass="entr" presetSubtype="16" fill="hold" grpId="0" nodeType="clickEffect">
                                  <p:stCondLst>
                                    <p:cond delay="0"/>
                                  </p:stCondLst>
                                  <p:iterate type="wd">
                                    <p:tmPct val="10000"/>
                                  </p:iterate>
                                  <p:childTnLst>
                                    <p:set>
                                      <p:cBhvr>
                                        <p:cTn id="127" dur="1" fill="hold">
                                          <p:stCondLst>
                                            <p:cond delay="0"/>
                                          </p:stCondLst>
                                        </p:cTn>
                                        <p:tgtEl>
                                          <p:spTgt spid="34"/>
                                        </p:tgtEl>
                                        <p:attrNameLst>
                                          <p:attrName>style.visibility</p:attrName>
                                        </p:attrNameLst>
                                      </p:cBhvr>
                                      <p:to>
                                        <p:strVal val="visible"/>
                                      </p:to>
                                    </p:set>
                                    <p:anim calcmode="lin" valueType="num">
                                      <p:cBhvr>
                                        <p:cTn id="128" dur="500" fill="hold"/>
                                        <p:tgtEl>
                                          <p:spTgt spid="34"/>
                                        </p:tgtEl>
                                        <p:attrNameLst>
                                          <p:attrName>ppt_w</p:attrName>
                                        </p:attrNameLst>
                                      </p:cBhvr>
                                      <p:tavLst>
                                        <p:tav tm="0">
                                          <p:val>
                                            <p:fltVal val="0"/>
                                          </p:val>
                                        </p:tav>
                                        <p:tav tm="100000">
                                          <p:val>
                                            <p:strVal val="#ppt_w"/>
                                          </p:val>
                                        </p:tav>
                                      </p:tavLst>
                                    </p:anim>
                                    <p:anim calcmode="lin" valueType="num">
                                      <p:cBhvr>
                                        <p:cTn id="129" dur="500" fill="hold"/>
                                        <p:tgtEl>
                                          <p:spTgt spid="34"/>
                                        </p:tgtEl>
                                        <p:attrNameLst>
                                          <p:attrName>ppt_h</p:attrName>
                                        </p:attrNameLst>
                                      </p:cBhvr>
                                      <p:tavLst>
                                        <p:tav tm="0">
                                          <p:val>
                                            <p:fltVal val="0"/>
                                          </p:val>
                                        </p:tav>
                                        <p:tav tm="100000">
                                          <p:val>
                                            <p:strVal val="#ppt_h"/>
                                          </p:val>
                                        </p:tav>
                                      </p:tavLst>
                                    </p:anim>
                                    <p:animEffect transition="in" filter="fade">
                                      <p:cBhvr>
                                        <p:cTn id="13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1" grpId="0"/>
      <p:bldP spid="25" grpId="0" animBg="1"/>
      <p:bldP spid="25" grpId="1" animBg="1"/>
      <p:bldP spid="3" grpId="0"/>
      <p:bldP spid="26" grpId="0" animBg="1"/>
      <p:bldP spid="27" grpId="0" animBg="1"/>
      <p:bldP spid="27" grpId="1" animBg="1"/>
      <p:bldP spid="28" grpId="0"/>
      <p:bldP spid="29" grpId="0" animBg="1"/>
      <p:bldP spid="30" grpId="0" animBg="1"/>
      <p:bldP spid="30" grpId="1" animBg="1"/>
      <p:bldP spid="31" grpId="0"/>
      <p:bldP spid="32" grpId="0" animBg="1"/>
      <p:bldP spid="33" grpId="0" animBg="1"/>
      <p:bldP spid="33" grpId="1" animBg="1"/>
      <p:bldP spid="34" grpId="0"/>
      <p:bldP spid="38" grpId="0"/>
      <p:bldP spid="38" grpId="1"/>
      <p:bldP spid="39" grpId="0"/>
      <p:bldP spid="39" grpId="1"/>
      <p:bldP spid="41" grpId="0"/>
      <p:bldP spid="43" grpId="0"/>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4840643" y="2667496"/>
            <a:ext cx="2372600" cy="2372600"/>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文本框 9"/>
          <p:cNvSpPr txBox="1"/>
          <p:nvPr/>
        </p:nvSpPr>
        <p:spPr>
          <a:xfrm>
            <a:off x="1806624" y="1428134"/>
            <a:ext cx="8494633" cy="369332"/>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1800" dirty="0"/>
              <a:t>牢牢把握正确的政治方向，坚决维护以习近平同志为核心的中共中央集中统一领导</a:t>
            </a:r>
            <a:endParaRPr lang="zh-CN" altLang="en-US" sz="1800" dirty="0">
              <a:gradFill>
                <a:gsLst>
                  <a:gs pos="0">
                    <a:srgbClr val="C00000"/>
                  </a:gs>
                  <a:gs pos="55000">
                    <a:srgbClr val="FF0000"/>
                  </a:gs>
                  <a:gs pos="100000">
                    <a:srgbClr val="C00000"/>
                  </a:gs>
                </a:gsLst>
                <a:lin ang="5400000" scaled="0"/>
              </a:gradFill>
            </a:endParaRPr>
          </a:p>
        </p:txBody>
      </p:sp>
      <p:cxnSp>
        <p:nvCxnSpPr>
          <p:cNvPr id="11" name="直接连接符 10"/>
          <p:cNvCxnSpPr/>
          <p:nvPr/>
        </p:nvCxnSpPr>
        <p:spPr>
          <a:xfrm>
            <a:off x="362161" y="1599969"/>
            <a:ext cx="1385455"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0301257" y="1599969"/>
            <a:ext cx="1385455" cy="0"/>
          </a:xfrm>
          <a:prstGeom prst="line">
            <a:avLst/>
          </a:prstGeom>
          <a:ln>
            <a:solidFill>
              <a:srgbClr val="C00000"/>
            </a:solidFill>
            <a:headEnd type="oval"/>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1955899" y="1895818"/>
            <a:ext cx="8026400" cy="417833"/>
          </a:xfrm>
          <a:prstGeom prst="roundRec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以思想政治建设为统领，打牢团结奋斗的共同思想政治基础</a:t>
            </a:r>
            <a:endParaRPr lang="zh-CN" altLang="en-US" b="1" dirty="0">
              <a:solidFill>
                <a:schemeClr val="bg1"/>
              </a:solidFill>
              <a:cs typeface="+mn-ea"/>
              <a:sym typeface="+mn-lt"/>
            </a:endParaRPr>
          </a:p>
        </p:txBody>
      </p:sp>
      <p:sp>
        <p:nvSpPr>
          <p:cNvPr id="14" name="Freeform 29">
            <a:extLst>
              <a:ext uri="{FF2B5EF4-FFF2-40B4-BE49-F238E27FC236}">
                <a16:creationId xmlns:a16="http://schemas.microsoft.com/office/drawing/2014/main" id="{18796854-9A5C-4243-A1B9-C4A1284DA642}"/>
              </a:ext>
            </a:extLst>
          </p:cNvPr>
          <p:cNvSpPr/>
          <p:nvPr/>
        </p:nvSpPr>
        <p:spPr bwMode="auto">
          <a:xfrm>
            <a:off x="5198160" y="2900365"/>
            <a:ext cx="1835973" cy="164061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5" name="剪去对角的矩形 14"/>
          <p:cNvSpPr/>
          <p:nvPr/>
        </p:nvSpPr>
        <p:spPr>
          <a:xfrm>
            <a:off x="1484559" y="2850035"/>
            <a:ext cx="2474369" cy="2224334"/>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1484559" y="3211052"/>
            <a:ext cx="2579802" cy="1600438"/>
          </a:xfrm>
          <a:prstGeom prst="rect">
            <a:avLst/>
          </a:prstGeom>
        </p:spPr>
        <p:txBody>
          <a:bodyPr wrap="square">
            <a:spAutoFit/>
          </a:bodyPr>
          <a:lstStyle/>
          <a:p>
            <a:r>
              <a:rPr lang="zh-CN" altLang="en-US" sz="1400" dirty="0">
                <a:solidFill>
                  <a:srgbClr val="AC1422"/>
                </a:solidFill>
                <a:latin typeface="微软雅黑" panose="020B0503020204020204" pitchFamily="34" charset="-122"/>
                <a:ea typeface="微软雅黑" panose="020B0503020204020204" pitchFamily="34" charset="-122"/>
              </a:rPr>
              <a:t>深入学习中共十八大精神，召开常委会议专题学习贯彻中共十八届三中、四中、五中、六中全会精神，深刻理解全面深化改革、全面依法治国、全面建成小康社会、全面从严治党重大部署，结合实际贯彻落实。</a:t>
            </a:r>
            <a:endParaRPr lang="zh-CN" altLang="en-US" sz="1400" dirty="0">
              <a:solidFill>
                <a:srgbClr val="AC1422"/>
              </a:solidFill>
            </a:endParaRPr>
          </a:p>
        </p:txBody>
      </p:sp>
      <p:sp>
        <p:nvSpPr>
          <p:cNvPr id="16" name="剪去对角的矩形 15"/>
          <p:cNvSpPr/>
          <p:nvPr/>
        </p:nvSpPr>
        <p:spPr>
          <a:xfrm>
            <a:off x="7989526" y="2644032"/>
            <a:ext cx="2474369" cy="2669674"/>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7989526" y="3008771"/>
            <a:ext cx="2579802" cy="2031325"/>
          </a:xfrm>
          <a:prstGeom prst="rect">
            <a:avLst/>
          </a:prstGeom>
        </p:spPr>
        <p:txBody>
          <a:bodyPr wrap="square">
            <a:spAutoFit/>
          </a:bodyPr>
          <a:lstStyle/>
          <a:p>
            <a:r>
              <a:rPr lang="zh-CN" altLang="en-US" sz="1400" dirty="0">
                <a:solidFill>
                  <a:srgbClr val="AC1422"/>
                </a:solidFill>
              </a:rPr>
              <a:t>引导广大委员从中华民族迎来了站起来、富起来到强起来伟大飞跃的历史进程中深化认识，坚定道路自信、理论自信、制度自信、文化自信，增强政治意识、大局意识、核心意识、看齐意识，坚决维护习近平总书记的核心地位，坚决维护中共中央权威和集中统一领导。</a:t>
            </a:r>
          </a:p>
        </p:txBody>
      </p:sp>
      <p:sp>
        <p:nvSpPr>
          <p:cNvPr id="18" name="右箭头 17"/>
          <p:cNvSpPr/>
          <p:nvPr/>
        </p:nvSpPr>
        <p:spPr>
          <a:xfrm rot="10800000">
            <a:off x="4105703" y="3608699"/>
            <a:ext cx="556181" cy="490194"/>
          </a:xfrm>
          <a:prstGeom prst="rightArrow">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右箭头 18"/>
          <p:cNvSpPr/>
          <p:nvPr/>
        </p:nvSpPr>
        <p:spPr>
          <a:xfrm>
            <a:off x="7328947" y="3608699"/>
            <a:ext cx="556181" cy="490194"/>
          </a:xfrm>
          <a:prstGeom prst="rightArrow">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88911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22" presetClass="entr" presetSubtype="4"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75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right)">
                                      <p:cBhvr>
                                        <p:cTn id="37" dur="500"/>
                                        <p:tgtEl>
                                          <p:spTgt spid="18"/>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inVertical)">
                                      <p:cBhvr>
                                        <p:cTn id="45" dur="500"/>
                                        <p:tgtEl>
                                          <p:spTgt spid="15"/>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up)">
                                      <p:cBhvr>
                                        <p:cTn id="53" dur="1000"/>
                                        <p:tgtEl>
                                          <p:spTgt spid="2"/>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up)">
                                      <p:cBhvr>
                                        <p:cTn id="5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3" grpId="0" animBg="1"/>
      <p:bldP spid="14" grpId="0" animBg="1"/>
      <p:bldP spid="15" grpId="0" animBg="1"/>
      <p:bldP spid="2" grpId="0"/>
      <p:bldP spid="16" grpId="0" animBg="1"/>
      <p:bldP spid="17" grpId="0"/>
      <p:bldP spid="18"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文本框 9"/>
          <p:cNvSpPr txBox="1"/>
          <p:nvPr/>
        </p:nvSpPr>
        <p:spPr>
          <a:xfrm>
            <a:off x="1806624" y="1428134"/>
            <a:ext cx="8494633" cy="369332"/>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1800" dirty="0"/>
              <a:t>牢牢把握正确的政治方向，坚决维护以习近平同志为核心的中共中央集中统一领导</a:t>
            </a:r>
            <a:endParaRPr lang="zh-CN" altLang="en-US" sz="1800" dirty="0">
              <a:gradFill>
                <a:gsLst>
                  <a:gs pos="0">
                    <a:srgbClr val="C00000"/>
                  </a:gs>
                  <a:gs pos="55000">
                    <a:srgbClr val="FF0000"/>
                  </a:gs>
                  <a:gs pos="100000">
                    <a:srgbClr val="C00000"/>
                  </a:gs>
                </a:gsLst>
                <a:lin ang="5400000" scaled="0"/>
              </a:gradFill>
            </a:endParaRPr>
          </a:p>
        </p:txBody>
      </p:sp>
      <p:cxnSp>
        <p:nvCxnSpPr>
          <p:cNvPr id="11" name="直接连接符 10"/>
          <p:cNvCxnSpPr/>
          <p:nvPr/>
        </p:nvCxnSpPr>
        <p:spPr>
          <a:xfrm>
            <a:off x="362161" y="1599969"/>
            <a:ext cx="1385455"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0301257" y="1599969"/>
            <a:ext cx="1385455" cy="0"/>
          </a:xfrm>
          <a:prstGeom prst="line">
            <a:avLst/>
          </a:prstGeom>
          <a:ln>
            <a:solidFill>
              <a:srgbClr val="C00000"/>
            </a:solidFill>
            <a:headEnd type="oval"/>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1955899" y="1895818"/>
            <a:ext cx="8026400" cy="417833"/>
          </a:xfrm>
          <a:prstGeom prst="roundRec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学习领会习近平总书记系列重要讲话精神</a:t>
            </a:r>
            <a:endParaRPr lang="zh-CN" altLang="en-US" b="1" dirty="0">
              <a:solidFill>
                <a:schemeClr val="bg1"/>
              </a:solidFill>
              <a:cs typeface="+mn-ea"/>
              <a:sym typeface="+mn-lt"/>
            </a:endParaRPr>
          </a:p>
        </p:txBody>
      </p:sp>
      <p:sp>
        <p:nvSpPr>
          <p:cNvPr id="16" name="剪去对角的矩形 15"/>
          <p:cNvSpPr/>
          <p:nvPr/>
        </p:nvSpPr>
        <p:spPr>
          <a:xfrm>
            <a:off x="2042001" y="3036499"/>
            <a:ext cx="8497740" cy="530328"/>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2182510" y="3050452"/>
            <a:ext cx="8311299" cy="523220"/>
          </a:xfrm>
          <a:prstGeom prst="rect">
            <a:avLst/>
          </a:prstGeom>
        </p:spPr>
        <p:txBody>
          <a:bodyPr wrap="square">
            <a:spAutoFit/>
          </a:bodyPr>
          <a:lstStyle/>
          <a:p>
            <a:r>
              <a:rPr lang="zh-CN" altLang="en-US" sz="1400" dirty="0">
                <a:solidFill>
                  <a:srgbClr val="AC1422"/>
                </a:solidFill>
                <a:latin typeface="微软雅黑" panose="020B0503020204020204" pitchFamily="34" charset="-122"/>
                <a:ea typeface="微软雅黑" panose="020B0503020204020204" pitchFamily="34" charset="-122"/>
              </a:rPr>
              <a:t>召开主席会议、理论研讨会和座谈交流会等，集中学习习近平总书记在庆祝人民政协成立</a:t>
            </a:r>
            <a:r>
              <a:rPr lang="en-US" altLang="zh-CN" sz="1400" dirty="0">
                <a:solidFill>
                  <a:srgbClr val="AC1422"/>
                </a:solidFill>
                <a:latin typeface="微软雅黑" panose="020B0503020204020204" pitchFamily="34" charset="-122"/>
                <a:ea typeface="微软雅黑" panose="020B0503020204020204" pitchFamily="34" charset="-122"/>
              </a:rPr>
              <a:t>65</a:t>
            </a:r>
            <a:r>
              <a:rPr lang="zh-CN" altLang="en-US" sz="1400" dirty="0">
                <a:solidFill>
                  <a:srgbClr val="AC1422"/>
                </a:solidFill>
                <a:latin typeface="微软雅黑" panose="020B0503020204020204" pitchFamily="34" charset="-122"/>
                <a:ea typeface="微软雅黑" panose="020B0503020204020204" pitchFamily="34" charset="-122"/>
              </a:rPr>
              <a:t>周年大会上的重要讲话，向地方政协发出学习通知，在人民政协形成学讲话、抓落实、促工作的良好氛围</a:t>
            </a:r>
            <a:endParaRPr lang="zh-CN" altLang="en-US" sz="1400" dirty="0">
              <a:solidFill>
                <a:srgbClr val="AC1422"/>
              </a:solidFill>
            </a:endParaRPr>
          </a:p>
        </p:txBody>
      </p:sp>
      <p:sp>
        <p:nvSpPr>
          <p:cNvPr id="17" name="Freeform 29">
            <a:extLst>
              <a:ext uri="{FF2B5EF4-FFF2-40B4-BE49-F238E27FC236}">
                <a16:creationId xmlns:a16="http://schemas.microsoft.com/office/drawing/2014/main" id="{18796854-9A5C-4243-A1B9-C4A1284DA642}"/>
              </a:ext>
            </a:extLst>
          </p:cNvPr>
          <p:cNvSpPr/>
          <p:nvPr/>
        </p:nvSpPr>
        <p:spPr bwMode="auto">
          <a:xfrm>
            <a:off x="1353569" y="2990432"/>
            <a:ext cx="618178" cy="55240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8" name="剪去对角的矩形 17"/>
          <p:cNvSpPr/>
          <p:nvPr/>
        </p:nvSpPr>
        <p:spPr>
          <a:xfrm>
            <a:off x="2042001" y="4190676"/>
            <a:ext cx="8497740" cy="752617"/>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2182510" y="4204629"/>
            <a:ext cx="8311299" cy="738664"/>
          </a:xfrm>
          <a:prstGeom prst="rect">
            <a:avLst/>
          </a:prstGeom>
        </p:spPr>
        <p:txBody>
          <a:bodyPr wrap="square">
            <a:spAutoFit/>
          </a:bodyPr>
          <a:lstStyle/>
          <a:p>
            <a:r>
              <a:rPr lang="zh-CN" altLang="en-US" sz="1400" dirty="0">
                <a:solidFill>
                  <a:srgbClr val="AC1422"/>
                </a:solidFill>
              </a:rPr>
              <a:t>采取常委会学习讲座、报告会等形式，认真学习习近平总书记在庆祝中国共产党成立</a:t>
            </a:r>
            <a:r>
              <a:rPr lang="en-US" altLang="zh-CN" sz="1400" dirty="0">
                <a:solidFill>
                  <a:srgbClr val="AC1422"/>
                </a:solidFill>
              </a:rPr>
              <a:t>95</a:t>
            </a:r>
            <a:r>
              <a:rPr lang="zh-CN" altLang="en-US" sz="1400" dirty="0">
                <a:solidFill>
                  <a:srgbClr val="AC1422"/>
                </a:solidFill>
              </a:rPr>
              <a:t>周年、纪念中国人民抗日战争暨世界反法西斯战争胜利</a:t>
            </a:r>
            <a:r>
              <a:rPr lang="en-US" altLang="zh-CN" sz="1400" dirty="0">
                <a:solidFill>
                  <a:srgbClr val="AC1422"/>
                </a:solidFill>
              </a:rPr>
              <a:t>70</a:t>
            </a:r>
            <a:r>
              <a:rPr lang="zh-CN" altLang="en-US" sz="1400" dirty="0">
                <a:solidFill>
                  <a:srgbClr val="AC1422"/>
                </a:solidFill>
              </a:rPr>
              <a:t>周年、纪念红军长征胜利</a:t>
            </a:r>
            <a:r>
              <a:rPr lang="en-US" altLang="zh-CN" sz="1400" dirty="0">
                <a:solidFill>
                  <a:srgbClr val="AC1422"/>
                </a:solidFill>
              </a:rPr>
              <a:t>80</a:t>
            </a:r>
            <a:r>
              <a:rPr lang="zh-CN" altLang="en-US" sz="1400" dirty="0">
                <a:solidFill>
                  <a:srgbClr val="AC1422"/>
                </a:solidFill>
              </a:rPr>
              <a:t>周年、纪念孙中山先生诞辰</a:t>
            </a:r>
            <a:r>
              <a:rPr lang="en-US" altLang="zh-CN" sz="1400" dirty="0">
                <a:solidFill>
                  <a:srgbClr val="AC1422"/>
                </a:solidFill>
              </a:rPr>
              <a:t>150</a:t>
            </a:r>
            <a:r>
              <a:rPr lang="zh-CN" altLang="en-US" sz="1400" dirty="0">
                <a:solidFill>
                  <a:srgbClr val="AC1422"/>
                </a:solidFill>
              </a:rPr>
              <a:t>周年、庆祝中国人民解放军建军</a:t>
            </a:r>
            <a:r>
              <a:rPr lang="en-US" altLang="zh-CN" sz="1400" dirty="0">
                <a:solidFill>
                  <a:srgbClr val="AC1422"/>
                </a:solidFill>
              </a:rPr>
              <a:t>90</a:t>
            </a:r>
            <a:r>
              <a:rPr lang="zh-CN" altLang="en-US" sz="1400" dirty="0">
                <a:solidFill>
                  <a:srgbClr val="AC1422"/>
                </a:solidFill>
              </a:rPr>
              <a:t>周年、庆祝香港回归祖国</a:t>
            </a:r>
            <a:r>
              <a:rPr lang="en-US" altLang="zh-CN" sz="1400" dirty="0">
                <a:solidFill>
                  <a:srgbClr val="AC1422"/>
                </a:solidFill>
              </a:rPr>
              <a:t>20</a:t>
            </a:r>
            <a:r>
              <a:rPr lang="zh-CN" altLang="en-US" sz="1400" dirty="0">
                <a:solidFill>
                  <a:srgbClr val="AC1422"/>
                </a:solidFill>
              </a:rPr>
              <a:t>周年等大会上的重要讲话</a:t>
            </a:r>
          </a:p>
        </p:txBody>
      </p:sp>
      <p:sp>
        <p:nvSpPr>
          <p:cNvPr id="20" name="Freeform 29">
            <a:extLst>
              <a:ext uri="{FF2B5EF4-FFF2-40B4-BE49-F238E27FC236}">
                <a16:creationId xmlns:a16="http://schemas.microsoft.com/office/drawing/2014/main" id="{18796854-9A5C-4243-A1B9-C4A1284DA642}"/>
              </a:ext>
            </a:extLst>
          </p:cNvPr>
          <p:cNvSpPr/>
          <p:nvPr/>
        </p:nvSpPr>
        <p:spPr bwMode="auto">
          <a:xfrm>
            <a:off x="1353569" y="4290783"/>
            <a:ext cx="618178" cy="55240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21" name="右箭头 20"/>
          <p:cNvSpPr/>
          <p:nvPr/>
        </p:nvSpPr>
        <p:spPr>
          <a:xfrm rot="5400000">
            <a:off x="5751575" y="2407743"/>
            <a:ext cx="437569" cy="490194"/>
          </a:xfrm>
          <a:prstGeom prst="rightArrow">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5725262" y="3637076"/>
            <a:ext cx="490195" cy="490195"/>
            <a:chOff x="5290368" y="3666541"/>
            <a:chExt cx="490195" cy="490195"/>
          </a:xfrm>
          <a:gradFill>
            <a:gsLst>
              <a:gs pos="0">
                <a:srgbClr val="FF0000"/>
              </a:gs>
              <a:gs pos="100000">
                <a:srgbClr val="C00000"/>
              </a:gs>
            </a:gsLst>
            <a:lin ang="5400000" scaled="1"/>
          </a:gradFill>
        </p:grpSpPr>
        <p:sp>
          <p:nvSpPr>
            <p:cNvPr id="22" name="矩形 21"/>
            <p:cNvSpPr/>
            <p:nvPr/>
          </p:nvSpPr>
          <p:spPr>
            <a:xfrm>
              <a:off x="5290368" y="3845080"/>
              <a:ext cx="490195" cy="1602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5400000">
              <a:off x="5290367" y="3831511"/>
              <a:ext cx="490195" cy="1602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5729094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22" presetClass="entr" presetSubtype="4"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inVertic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iterate type="wd">
                                    <p:tmPct val="10000"/>
                                  </p:iterate>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Effect transition="in" filter="fade">
                                      <p:cBhvr>
                                        <p:cTn id="44" dur="500"/>
                                        <p:tgtEl>
                                          <p:spTgt spid="2"/>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barn(inVertical)">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iterate type="wd">
                                    <p:tmPct val="10000"/>
                                  </p:iterate>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Effect transition="in" filter="fade">
                                      <p:cBhvr>
                                        <p:cTn id="7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animBg="1"/>
      <p:bldP spid="16" grpId="0" animBg="1"/>
      <p:bldP spid="2" grpId="0"/>
      <p:bldP spid="17" grpId="0" animBg="1"/>
      <p:bldP spid="18" grpId="0" animBg="1"/>
      <p:bldP spid="19" grpId="0"/>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084995" y="4437165"/>
            <a:ext cx="6929144" cy="1169551"/>
          </a:xfrm>
          <a:prstGeom prst="rect">
            <a:avLst/>
          </a:prstGeom>
        </p:spPr>
        <p:txBody>
          <a:bodyPr wrap="square">
            <a:spAutoFit/>
          </a:bodyPr>
          <a:lstStyle/>
          <a:p>
            <a:r>
              <a:rPr lang="zh-CN" altLang="en-US" sz="1400" dirty="0">
                <a:solidFill>
                  <a:srgbClr val="AC1422"/>
                </a:solidFill>
              </a:rPr>
              <a:t>着力在学懂弄通做实上下功夫，及时召开常委会议集中学习，作出学习贯彻中共十九大精神决议，明确提出坚持中国共产党对人民政协的领导、聚焦新时代新使命履职尽责、全面增强履职本领等具体要求，号召人民政协各参加单位、各级组织和广大委员，在习近平新时代中国特色社会主义思想指引下，广泛凝聚共识、凝聚人心、凝聚智慧、凝聚力量，共同为落实中共十九大确定的目标任务而奋斗。</a:t>
            </a:r>
          </a:p>
        </p:txBody>
      </p:sp>
      <p:sp>
        <p:nvSpPr>
          <p:cNvPr id="21" name="剪去对角的矩形 20"/>
          <p:cNvSpPr/>
          <p:nvPr/>
        </p:nvSpPr>
        <p:spPr>
          <a:xfrm>
            <a:off x="2070574" y="4411444"/>
            <a:ext cx="7546241" cy="1252528"/>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剪去对角的矩形 16"/>
          <p:cNvSpPr/>
          <p:nvPr/>
        </p:nvSpPr>
        <p:spPr>
          <a:xfrm>
            <a:off x="2219849" y="2769515"/>
            <a:ext cx="6914724" cy="1252528"/>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文本框 9"/>
          <p:cNvSpPr txBox="1"/>
          <p:nvPr/>
        </p:nvSpPr>
        <p:spPr>
          <a:xfrm>
            <a:off x="1806624" y="1428134"/>
            <a:ext cx="8494633" cy="369332"/>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1800" dirty="0"/>
              <a:t>牢牢把握正确的政治方向，坚决维护以习近平同志为核心的中共中央集中统一领导</a:t>
            </a:r>
            <a:endParaRPr lang="zh-CN" altLang="en-US" sz="1800" dirty="0">
              <a:gradFill>
                <a:gsLst>
                  <a:gs pos="0">
                    <a:srgbClr val="C00000"/>
                  </a:gs>
                  <a:gs pos="55000">
                    <a:srgbClr val="FF0000"/>
                  </a:gs>
                  <a:gs pos="100000">
                    <a:srgbClr val="C00000"/>
                  </a:gs>
                </a:gsLst>
                <a:lin ang="5400000" scaled="0"/>
              </a:gradFill>
            </a:endParaRPr>
          </a:p>
        </p:txBody>
      </p:sp>
      <p:cxnSp>
        <p:nvCxnSpPr>
          <p:cNvPr id="11" name="直接连接符 10"/>
          <p:cNvCxnSpPr/>
          <p:nvPr/>
        </p:nvCxnSpPr>
        <p:spPr>
          <a:xfrm>
            <a:off x="362161" y="1599969"/>
            <a:ext cx="1385455"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0301257" y="1599969"/>
            <a:ext cx="1385455" cy="0"/>
          </a:xfrm>
          <a:prstGeom prst="line">
            <a:avLst/>
          </a:prstGeom>
          <a:ln>
            <a:solidFill>
              <a:srgbClr val="C00000"/>
            </a:solidFill>
            <a:headEnd type="oval"/>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1955899" y="1895818"/>
            <a:ext cx="8026400" cy="417833"/>
          </a:xfrm>
          <a:prstGeom prst="roundRec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喜迎十九大  服务十九大  学习贯彻十九大</a:t>
            </a:r>
            <a:endParaRPr lang="zh-CN" altLang="en-US" b="1" dirty="0">
              <a:solidFill>
                <a:schemeClr val="bg1"/>
              </a:solidFill>
              <a:cs typeface="+mn-ea"/>
              <a:sym typeface="+mn-lt"/>
            </a:endParaRPr>
          </a:p>
        </p:txBody>
      </p:sp>
      <p:sp>
        <p:nvSpPr>
          <p:cNvPr id="14" name="对角圆角矩形 13"/>
          <p:cNvSpPr/>
          <p:nvPr/>
        </p:nvSpPr>
        <p:spPr>
          <a:xfrm>
            <a:off x="1166006" y="2747273"/>
            <a:ext cx="2107686" cy="1306989"/>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1156579" y="3413235"/>
            <a:ext cx="1980029"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2800" dirty="0">
                <a:solidFill>
                  <a:schemeClr val="bg1"/>
                </a:solidFill>
                <a:latin typeface="+mn-lt"/>
                <a:ea typeface="+mn-ea"/>
                <a:cs typeface="+mn-ea"/>
                <a:sym typeface="+mn-lt"/>
              </a:rPr>
              <a:t>喜迎十九大</a:t>
            </a:r>
          </a:p>
        </p:txBody>
      </p:sp>
      <p:sp>
        <p:nvSpPr>
          <p:cNvPr id="16" name="Freeform 29">
            <a:extLst>
              <a:ext uri="{FF2B5EF4-FFF2-40B4-BE49-F238E27FC236}">
                <a16:creationId xmlns:a16="http://schemas.microsoft.com/office/drawing/2014/main" id="{18796854-9A5C-4243-A1B9-C4A1284DA642}"/>
              </a:ext>
            </a:extLst>
          </p:cNvPr>
          <p:cNvSpPr/>
          <p:nvPr/>
        </p:nvSpPr>
        <p:spPr bwMode="auto">
          <a:xfrm>
            <a:off x="1910759" y="2846736"/>
            <a:ext cx="618178" cy="55240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2" name="矩形 1"/>
          <p:cNvSpPr/>
          <p:nvPr/>
        </p:nvSpPr>
        <p:spPr>
          <a:xfrm>
            <a:off x="3273691" y="2815954"/>
            <a:ext cx="5860881" cy="954107"/>
          </a:xfrm>
          <a:prstGeom prst="rect">
            <a:avLst/>
          </a:prstGeom>
        </p:spPr>
        <p:txBody>
          <a:bodyPr wrap="square">
            <a:spAutoFit/>
          </a:bodyPr>
          <a:lstStyle/>
          <a:p>
            <a:r>
              <a:rPr lang="en-US" altLang="zh-CN" sz="1400" dirty="0">
                <a:solidFill>
                  <a:srgbClr val="AC1422"/>
                </a:solidFill>
                <a:latin typeface="微软雅黑" panose="020B0503020204020204" pitchFamily="34" charset="-122"/>
                <a:ea typeface="微软雅黑" panose="020B0503020204020204" pitchFamily="34" charset="-122"/>
              </a:rPr>
              <a:t>2017</a:t>
            </a:r>
            <a:r>
              <a:rPr lang="zh-CN" altLang="en-US" sz="1400" dirty="0">
                <a:solidFill>
                  <a:srgbClr val="AC1422"/>
                </a:solidFill>
                <a:latin typeface="微软雅黑" panose="020B0503020204020204" pitchFamily="34" charset="-122"/>
                <a:ea typeface="微软雅黑" panose="020B0503020204020204" pitchFamily="34" charset="-122"/>
              </a:rPr>
              <a:t>年，坚持把迎接十九大、服务十九大、学习贯彻十九大精神作为重大政治任务，落实到履行职能、开展工作的全过程和各方面，加强政治引领，积极正面发声，广泛凝心聚力，促进经济社会大局保持稳定，为十九大胜利召开营造良好社会环境。</a:t>
            </a:r>
            <a:endParaRPr lang="zh-CN" altLang="en-US" sz="1400" dirty="0">
              <a:solidFill>
                <a:srgbClr val="AC1422"/>
              </a:solidFill>
            </a:endParaRPr>
          </a:p>
        </p:txBody>
      </p:sp>
      <p:sp>
        <p:nvSpPr>
          <p:cNvPr id="18" name="对角圆角矩形 17"/>
          <p:cNvSpPr/>
          <p:nvPr/>
        </p:nvSpPr>
        <p:spPr>
          <a:xfrm>
            <a:off x="8792328" y="4368447"/>
            <a:ext cx="2107686" cy="1306989"/>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Freeform 29">
            <a:extLst>
              <a:ext uri="{FF2B5EF4-FFF2-40B4-BE49-F238E27FC236}">
                <a16:creationId xmlns:a16="http://schemas.microsoft.com/office/drawing/2014/main" id="{18796854-9A5C-4243-A1B9-C4A1284DA642}"/>
              </a:ext>
            </a:extLst>
          </p:cNvPr>
          <p:cNvSpPr/>
          <p:nvPr/>
        </p:nvSpPr>
        <p:spPr bwMode="auto">
          <a:xfrm>
            <a:off x="9537082" y="4481595"/>
            <a:ext cx="618178" cy="55240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20" name="文本框 19"/>
          <p:cNvSpPr txBox="1"/>
          <p:nvPr/>
        </p:nvSpPr>
        <p:spPr>
          <a:xfrm>
            <a:off x="8792328" y="5021941"/>
            <a:ext cx="1980029"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2800" dirty="0">
                <a:solidFill>
                  <a:schemeClr val="bg1"/>
                </a:solidFill>
                <a:latin typeface="+mn-lt"/>
                <a:ea typeface="+mn-ea"/>
                <a:cs typeface="+mn-ea"/>
                <a:sym typeface="+mn-lt"/>
              </a:rPr>
              <a:t>学习十九大</a:t>
            </a:r>
          </a:p>
        </p:txBody>
      </p:sp>
    </p:spTree>
    <p:extLst>
      <p:ext uri="{BB962C8B-B14F-4D97-AF65-F5344CB8AC3E}">
        <p14:creationId xmlns:p14="http://schemas.microsoft.com/office/powerpoint/2010/main" val="36863113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22" presetClass="entr" presetSubtype="4"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14:presetBounceEnd="48000">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14:bounceEnd="48000">
                                          <p:cBhvr additive="base">
                                            <p:cTn id="25" dur="500" fill="hold"/>
                                            <p:tgtEl>
                                              <p:spTgt spid="14"/>
                                            </p:tgtEl>
                                            <p:attrNameLst>
                                              <p:attrName>ppt_x</p:attrName>
                                            </p:attrNameLst>
                                          </p:cBhvr>
                                          <p:tavLst>
                                            <p:tav tm="0">
                                              <p:val>
                                                <p:strVal val="0-#ppt_w/2"/>
                                              </p:val>
                                            </p:tav>
                                            <p:tav tm="100000">
                                              <p:val>
                                                <p:strVal val="#ppt_x"/>
                                              </p:val>
                                            </p:tav>
                                          </p:tavLst>
                                        </p:anim>
                                        <p:anim calcmode="lin" valueType="num" p14:bounceEnd="48000">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par>
                              <p:cTn id="34" fill="hold">
                                <p:stCondLst>
                                  <p:cond delay="500"/>
                                </p:stCondLst>
                                <p:childTnLst>
                                  <p:par>
                                    <p:cTn id="35" presetID="16" presetClass="entr" presetSubtype="21"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up)">
                                          <p:cBhvr>
                                            <p:cTn id="47" dur="5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14:presetBounceEnd="48000">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14:bounceEnd="48000">
                                          <p:cBhvr additive="base">
                                            <p:cTn id="52" dur="500" fill="hold"/>
                                            <p:tgtEl>
                                              <p:spTgt spid="18"/>
                                            </p:tgtEl>
                                            <p:attrNameLst>
                                              <p:attrName>ppt_x</p:attrName>
                                            </p:attrNameLst>
                                          </p:cBhvr>
                                          <p:tavLst>
                                            <p:tav tm="0">
                                              <p:val>
                                                <p:strVal val="0-#ppt_w/2"/>
                                              </p:val>
                                            </p:tav>
                                            <p:tav tm="100000">
                                              <p:val>
                                                <p:strVal val="#ppt_x"/>
                                              </p:val>
                                            </p:tav>
                                          </p:tavLst>
                                        </p:anim>
                                        <p:anim calcmode="lin" valueType="num" p14:bounceEnd="48000">
                                          <p:cBhvr additive="base">
                                            <p:cTn id="53"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par>
                              <p:cTn id="61" fill="hold">
                                <p:stCondLst>
                                  <p:cond delay="500"/>
                                </p:stCondLst>
                                <p:childTnLst>
                                  <p:par>
                                    <p:cTn id="62" presetID="16" presetClass="entr" presetSubtype="2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barn(inVertical)">
                                          <p:cBhvr>
                                            <p:cTn id="64" dur="500"/>
                                            <p:tgtEl>
                                              <p:spTgt spid="20"/>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barn(inVertical)">
                                          <p:cBhvr>
                                            <p:cTn id="69" dur="50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up)">
                                          <p:cBhvr>
                                            <p:cTn id="7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1" grpId="0" animBg="1"/>
          <p:bldP spid="17" grpId="0" animBg="1"/>
          <p:bldP spid="10" grpId="0"/>
          <p:bldP spid="13" grpId="0" animBg="1"/>
          <p:bldP spid="14" grpId="0" animBg="1"/>
          <p:bldP spid="15" grpId="0"/>
          <p:bldP spid="16" grpId="0" animBg="1"/>
          <p:bldP spid="2" grpId="0"/>
          <p:bldP spid="18" grpId="0" animBg="1"/>
          <p:bldP spid="19"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22" presetClass="entr" presetSubtype="4"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par>
                              <p:cTn id="34" fill="hold">
                                <p:stCondLst>
                                  <p:cond delay="500"/>
                                </p:stCondLst>
                                <p:childTnLst>
                                  <p:par>
                                    <p:cTn id="35" presetID="16" presetClass="entr" presetSubtype="21"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up)">
                                          <p:cBhvr>
                                            <p:cTn id="47" dur="5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0-#ppt_w/2"/>
                                              </p:val>
                                            </p:tav>
                                            <p:tav tm="100000">
                                              <p:val>
                                                <p:strVal val="#ppt_x"/>
                                              </p:val>
                                            </p:tav>
                                          </p:tavLst>
                                        </p:anim>
                                        <p:anim calcmode="lin" valueType="num">
                                          <p:cBhvr additive="base">
                                            <p:cTn id="53"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par>
                              <p:cTn id="61" fill="hold">
                                <p:stCondLst>
                                  <p:cond delay="500"/>
                                </p:stCondLst>
                                <p:childTnLst>
                                  <p:par>
                                    <p:cTn id="62" presetID="16" presetClass="entr" presetSubtype="2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barn(inVertical)">
                                          <p:cBhvr>
                                            <p:cTn id="64" dur="500"/>
                                            <p:tgtEl>
                                              <p:spTgt spid="20"/>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barn(inVertical)">
                                          <p:cBhvr>
                                            <p:cTn id="69" dur="50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up)">
                                          <p:cBhvr>
                                            <p:cTn id="7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1" grpId="0" animBg="1"/>
          <p:bldP spid="17" grpId="0" animBg="1"/>
          <p:bldP spid="10" grpId="0"/>
          <p:bldP spid="13" grpId="0" animBg="1"/>
          <p:bldP spid="14" grpId="0" animBg="1"/>
          <p:bldP spid="15" grpId="0"/>
          <p:bldP spid="16" grpId="0" animBg="1"/>
          <p:bldP spid="2" grpId="0"/>
          <p:bldP spid="18" grpId="0" animBg="1"/>
          <p:bldP spid="19" grpId="0" animBg="1"/>
          <p:bldP spid="2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6581" y="1523306"/>
            <a:ext cx="10802957" cy="369332"/>
          </a:xfrm>
          <a:prstGeom prst="roundRec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cs typeface="+mn-ea"/>
              <a:sym typeface="+mn-lt"/>
            </a:endParaRPr>
          </a:p>
        </p:txBody>
      </p:sp>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文本框 9"/>
          <p:cNvSpPr txBox="1"/>
          <p:nvPr/>
        </p:nvSpPr>
        <p:spPr>
          <a:xfrm>
            <a:off x="778025" y="1513578"/>
            <a:ext cx="10802957" cy="369332"/>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1800" dirty="0">
                <a:solidFill>
                  <a:schemeClr val="bg1"/>
                </a:solidFill>
              </a:rPr>
              <a:t>聚焦党和国家中心任务，围绕统筹推进“五位一体”总体布局和协调推进“四个全面”战略布局协商议政</a:t>
            </a:r>
          </a:p>
        </p:txBody>
      </p:sp>
      <p:sp>
        <p:nvSpPr>
          <p:cNvPr id="2" name="五角星 1"/>
          <p:cNvSpPr/>
          <p:nvPr/>
        </p:nvSpPr>
        <p:spPr>
          <a:xfrm>
            <a:off x="280357" y="1468130"/>
            <a:ext cx="414780" cy="414780"/>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五角星 11"/>
          <p:cNvSpPr/>
          <p:nvPr/>
        </p:nvSpPr>
        <p:spPr>
          <a:xfrm>
            <a:off x="11602994" y="1468130"/>
            <a:ext cx="414780" cy="414780"/>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文档 12">
            <a:extLst>
              <a:ext uri="{FF2B5EF4-FFF2-40B4-BE49-F238E27FC236}">
                <a16:creationId xmlns:a16="http://schemas.microsoft.com/office/drawing/2014/main" id="{4F441C6C-B103-4E4E-B424-11F3638B178B}"/>
              </a:ext>
            </a:extLst>
          </p:cNvPr>
          <p:cNvSpPr/>
          <p:nvPr/>
        </p:nvSpPr>
        <p:spPr>
          <a:xfrm>
            <a:off x="1315353" y="2637249"/>
            <a:ext cx="2521531" cy="3028526"/>
          </a:xfrm>
          <a:prstGeom prst="flowChartDocumen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 name="矩形 2"/>
          <p:cNvSpPr/>
          <p:nvPr/>
        </p:nvSpPr>
        <p:spPr>
          <a:xfrm>
            <a:off x="1315353" y="3422645"/>
            <a:ext cx="2504388" cy="1477328"/>
          </a:xfrm>
          <a:prstGeom prst="rect">
            <a:avLst/>
          </a:prstGeom>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rPr>
              <a:t>坚持稳中求进工作总基调，围绕统筹做好稳增长、促改革、调结构、惠民生、防风险各项工作调研议政</a:t>
            </a:r>
            <a:endParaRPr lang="zh-CN" altLang="en-US" b="1" dirty="0">
              <a:solidFill>
                <a:schemeClr val="bg1"/>
              </a:solidFill>
            </a:endParaRPr>
          </a:p>
        </p:txBody>
      </p:sp>
      <p:sp>
        <p:nvSpPr>
          <p:cNvPr id="15" name="Freeform 29">
            <a:extLst>
              <a:ext uri="{FF2B5EF4-FFF2-40B4-BE49-F238E27FC236}">
                <a16:creationId xmlns:a16="http://schemas.microsoft.com/office/drawing/2014/main" id="{18796854-9A5C-4243-A1B9-C4A1284DA642}"/>
              </a:ext>
            </a:extLst>
          </p:cNvPr>
          <p:cNvSpPr/>
          <p:nvPr/>
        </p:nvSpPr>
        <p:spPr bwMode="auto">
          <a:xfrm>
            <a:off x="2258458" y="2753747"/>
            <a:ext cx="618178" cy="55240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6" name="流程图: 文档 15">
            <a:extLst>
              <a:ext uri="{FF2B5EF4-FFF2-40B4-BE49-F238E27FC236}">
                <a16:creationId xmlns:a16="http://schemas.microsoft.com/office/drawing/2014/main" id="{4F441C6C-B103-4E4E-B424-11F3638B178B}"/>
              </a:ext>
            </a:extLst>
          </p:cNvPr>
          <p:cNvSpPr/>
          <p:nvPr/>
        </p:nvSpPr>
        <p:spPr>
          <a:xfrm>
            <a:off x="4762846" y="2637249"/>
            <a:ext cx="2521531" cy="3028526"/>
          </a:xfrm>
          <a:prstGeom prst="flowChartDocumen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7" name="矩形 16"/>
          <p:cNvSpPr/>
          <p:nvPr/>
        </p:nvSpPr>
        <p:spPr>
          <a:xfrm>
            <a:off x="4762846" y="3422645"/>
            <a:ext cx="2504388" cy="923330"/>
          </a:xfrm>
          <a:prstGeom prst="rect">
            <a:avLst/>
          </a:prstGeom>
        </p:spPr>
        <p:txBody>
          <a:bodyPr wrap="square">
            <a:spAutoFit/>
          </a:bodyPr>
          <a:lstStyle/>
          <a:p>
            <a:r>
              <a:rPr lang="zh-CN" altLang="en-US" b="1" dirty="0">
                <a:solidFill>
                  <a:schemeClr val="bg1"/>
                </a:solidFill>
              </a:rPr>
              <a:t>瞄准全面深化改革和全面依法治国重大任务精准建言</a:t>
            </a:r>
          </a:p>
        </p:txBody>
      </p:sp>
      <p:sp>
        <p:nvSpPr>
          <p:cNvPr id="18" name="Freeform 29">
            <a:extLst>
              <a:ext uri="{FF2B5EF4-FFF2-40B4-BE49-F238E27FC236}">
                <a16:creationId xmlns:a16="http://schemas.microsoft.com/office/drawing/2014/main" id="{18796854-9A5C-4243-A1B9-C4A1284DA642}"/>
              </a:ext>
            </a:extLst>
          </p:cNvPr>
          <p:cNvSpPr/>
          <p:nvPr/>
        </p:nvSpPr>
        <p:spPr bwMode="auto">
          <a:xfrm>
            <a:off x="5705951" y="2753747"/>
            <a:ext cx="618178" cy="55240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9" name="流程图: 文档 18">
            <a:extLst>
              <a:ext uri="{FF2B5EF4-FFF2-40B4-BE49-F238E27FC236}">
                <a16:creationId xmlns:a16="http://schemas.microsoft.com/office/drawing/2014/main" id="{4F441C6C-B103-4E4E-B424-11F3638B178B}"/>
              </a:ext>
            </a:extLst>
          </p:cNvPr>
          <p:cNvSpPr/>
          <p:nvPr/>
        </p:nvSpPr>
        <p:spPr>
          <a:xfrm>
            <a:off x="8210339" y="2637249"/>
            <a:ext cx="2521531" cy="3028526"/>
          </a:xfrm>
          <a:prstGeom prst="flowChartDocumen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20" name="矩形 19"/>
          <p:cNvSpPr/>
          <p:nvPr/>
        </p:nvSpPr>
        <p:spPr>
          <a:xfrm>
            <a:off x="8210339" y="3422645"/>
            <a:ext cx="2504388" cy="646331"/>
          </a:xfrm>
          <a:prstGeom prst="rect">
            <a:avLst/>
          </a:prstGeom>
        </p:spPr>
        <p:txBody>
          <a:bodyPr wrap="square">
            <a:spAutoFit/>
          </a:bodyPr>
          <a:lstStyle/>
          <a:p>
            <a:r>
              <a:rPr lang="zh-CN" altLang="en-US" b="1" dirty="0">
                <a:solidFill>
                  <a:schemeClr val="bg1"/>
                </a:solidFill>
              </a:rPr>
              <a:t>配合跟进全面从严治党战略部署贯彻落实</a:t>
            </a:r>
          </a:p>
        </p:txBody>
      </p:sp>
      <p:sp>
        <p:nvSpPr>
          <p:cNvPr id="21" name="Freeform 29">
            <a:extLst>
              <a:ext uri="{FF2B5EF4-FFF2-40B4-BE49-F238E27FC236}">
                <a16:creationId xmlns:a16="http://schemas.microsoft.com/office/drawing/2014/main" id="{18796854-9A5C-4243-A1B9-C4A1284DA642}"/>
              </a:ext>
            </a:extLst>
          </p:cNvPr>
          <p:cNvSpPr/>
          <p:nvPr/>
        </p:nvSpPr>
        <p:spPr bwMode="auto">
          <a:xfrm>
            <a:off x="9153444" y="2753747"/>
            <a:ext cx="618178" cy="55240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Tree>
    <p:extLst>
      <p:ext uri="{BB962C8B-B14F-4D97-AF65-F5344CB8AC3E}">
        <p14:creationId xmlns:p14="http://schemas.microsoft.com/office/powerpoint/2010/main" val="11314338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1+#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500"/>
                                        <p:tgtEl>
                                          <p:spTgt spid="3"/>
                                        </p:tgtEl>
                                      </p:cBhvr>
                                    </p:animEffect>
                                  </p:childTnLst>
                                </p:cTn>
                              </p:par>
                            </p:childTnLst>
                          </p:cTn>
                        </p:par>
                        <p:par>
                          <p:cTn id="40" fill="hold">
                            <p:stCondLst>
                              <p:cond delay="5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500"/>
                                        <p:tgtEl>
                                          <p:spTgt spid="17"/>
                                        </p:tgtEl>
                                      </p:cBhvr>
                                    </p:animEffect>
                                  </p:childTnLst>
                                </p:cTn>
                              </p:par>
                            </p:childTnLst>
                          </p:cTn>
                        </p:par>
                        <p:par>
                          <p:cTn id="58" fill="hold">
                            <p:stCondLst>
                              <p:cond delay="500"/>
                            </p:stCondLst>
                            <p:childTnLst>
                              <p:par>
                                <p:cTn id="59" presetID="42"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fltVal val="0"/>
                                          </p:val>
                                        </p:tav>
                                        <p:tav tm="100000">
                                          <p:val>
                                            <p:strVal val="#ppt_w"/>
                                          </p:val>
                                        </p:tav>
                                      </p:tavLst>
                                    </p:anim>
                                    <p:anim calcmode="lin" valueType="num">
                                      <p:cBhvr>
                                        <p:cTn id="69" dur="500" fill="hold"/>
                                        <p:tgtEl>
                                          <p:spTgt spid="21"/>
                                        </p:tgtEl>
                                        <p:attrNameLst>
                                          <p:attrName>ppt_h</p:attrName>
                                        </p:attrNameLst>
                                      </p:cBhvr>
                                      <p:tavLst>
                                        <p:tav tm="0">
                                          <p:val>
                                            <p:fltVal val="0"/>
                                          </p:val>
                                        </p:tav>
                                        <p:tav tm="100000">
                                          <p:val>
                                            <p:strVal val="#ppt_h"/>
                                          </p:val>
                                        </p:tav>
                                      </p:tavLst>
                                    </p:anim>
                                    <p:animEffect transition="in" filter="fade">
                                      <p:cBhvr>
                                        <p:cTn id="70" dur="500"/>
                                        <p:tgtEl>
                                          <p:spTgt spid="2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up)">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2" grpId="0" animBg="1"/>
      <p:bldP spid="12" grpId="0" animBg="1"/>
      <p:bldP spid="13" grpId="0" animBg="1"/>
      <p:bldP spid="3" grpId="0"/>
      <p:bldP spid="15" grpId="0" animBg="1"/>
      <p:bldP spid="16" grpId="0" animBg="1"/>
      <p:bldP spid="17" grpId="0"/>
      <p:bldP spid="18" grpId="0" animBg="1"/>
      <p:bldP spid="19" grpId="0" animBg="1"/>
      <p:bldP spid="20" grpId="0"/>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1" name="文本框 10"/>
          <p:cNvSpPr txBox="1"/>
          <p:nvPr/>
        </p:nvSpPr>
        <p:spPr>
          <a:xfrm>
            <a:off x="392252" y="1588769"/>
            <a:ext cx="11982768" cy="40011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2000" dirty="0"/>
              <a:t>坚持稳中求进工作总基调，围绕统筹做好稳增长、促改革、调结构、惠民生、防风险各项工作调研议政。</a:t>
            </a:r>
            <a:endParaRPr lang="zh-CN" altLang="en-US" sz="2000" dirty="0">
              <a:gradFill>
                <a:gsLst>
                  <a:gs pos="0">
                    <a:srgbClr val="C00000"/>
                  </a:gs>
                  <a:gs pos="55000">
                    <a:srgbClr val="FF0000"/>
                  </a:gs>
                  <a:gs pos="100000">
                    <a:srgbClr val="C00000"/>
                  </a:gs>
                </a:gsLst>
                <a:lin ang="5400000" scaled="0"/>
              </a:gradFill>
            </a:endParaRPr>
          </a:p>
        </p:txBody>
      </p:sp>
      <p:sp>
        <p:nvSpPr>
          <p:cNvPr id="15" name="五角星 14"/>
          <p:cNvSpPr/>
          <p:nvPr/>
        </p:nvSpPr>
        <p:spPr>
          <a:xfrm>
            <a:off x="457182" y="2130561"/>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3"/>
          <p:cNvSpPr txBox="1"/>
          <p:nvPr/>
        </p:nvSpPr>
        <p:spPr>
          <a:xfrm>
            <a:off x="1048822" y="2102280"/>
            <a:ext cx="10522232" cy="523220"/>
          </a:xfrm>
          <a:prstGeom prst="rect">
            <a:avLst/>
          </a:prstGeom>
          <a:noFill/>
        </p:spPr>
        <p:txBody>
          <a:bodyPr wrap="square" rtlCol="0">
            <a:spAutoFit/>
          </a:bodyPr>
          <a:lstStyle/>
          <a:p>
            <a:r>
              <a:rPr lang="zh-CN" altLang="en-US" sz="1400" b="1" dirty="0">
                <a:solidFill>
                  <a:srgbClr val="AC1422"/>
                </a:solidFill>
                <a:cs typeface="+mn-ea"/>
                <a:sym typeface="+mn-lt"/>
              </a:rPr>
              <a:t>把围绕“十三五”规划制定和实施献计出力作为工作主线</a:t>
            </a:r>
            <a:r>
              <a:rPr lang="zh-CN" altLang="en-US" sz="1400" dirty="0">
                <a:solidFill>
                  <a:srgbClr val="AC1422"/>
                </a:solidFill>
                <a:cs typeface="+mn-ea"/>
                <a:sym typeface="+mn-lt"/>
              </a:rPr>
              <a:t>，就规划制定用</a:t>
            </a:r>
            <a:r>
              <a:rPr lang="en-US" altLang="zh-CN" sz="1400" dirty="0">
                <a:solidFill>
                  <a:srgbClr val="AC1422"/>
                </a:solidFill>
                <a:cs typeface="+mn-ea"/>
                <a:sym typeface="+mn-lt"/>
              </a:rPr>
              <a:t>3</a:t>
            </a:r>
            <a:r>
              <a:rPr lang="zh-CN" altLang="en-US" sz="1400" dirty="0">
                <a:solidFill>
                  <a:srgbClr val="AC1422"/>
                </a:solidFill>
                <a:cs typeface="+mn-ea"/>
                <a:sym typeface="+mn-lt"/>
              </a:rPr>
              <a:t>个月时间密集开展</a:t>
            </a:r>
            <a:r>
              <a:rPr lang="en-US" altLang="zh-CN" sz="1400" dirty="0">
                <a:solidFill>
                  <a:srgbClr val="AC1422"/>
                </a:solidFill>
                <a:cs typeface="+mn-ea"/>
                <a:sym typeface="+mn-lt"/>
              </a:rPr>
              <a:t>56</a:t>
            </a:r>
            <a:r>
              <a:rPr lang="zh-CN" altLang="en-US" sz="1400" dirty="0">
                <a:solidFill>
                  <a:srgbClr val="AC1422"/>
                </a:solidFill>
                <a:cs typeface="+mn-ea"/>
                <a:sym typeface="+mn-lt"/>
              </a:rPr>
              <a:t>次议政活动，召开专题议政性常委会议集中献计献策，形成专题报告。</a:t>
            </a:r>
          </a:p>
        </p:txBody>
      </p:sp>
      <p:sp>
        <p:nvSpPr>
          <p:cNvPr id="22" name="剪去对角的矩形 21"/>
          <p:cNvSpPr/>
          <p:nvPr/>
        </p:nvSpPr>
        <p:spPr>
          <a:xfrm>
            <a:off x="1082214" y="2094644"/>
            <a:ext cx="10438947" cy="530856"/>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五角星 22"/>
          <p:cNvSpPr/>
          <p:nvPr/>
        </p:nvSpPr>
        <p:spPr>
          <a:xfrm>
            <a:off x="457182" y="2843160"/>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3"/>
          <p:cNvSpPr txBox="1"/>
          <p:nvPr/>
        </p:nvSpPr>
        <p:spPr>
          <a:xfrm>
            <a:off x="1048822" y="2814879"/>
            <a:ext cx="10522232" cy="377026"/>
          </a:xfrm>
          <a:prstGeom prst="rect">
            <a:avLst/>
          </a:prstGeom>
          <a:noFill/>
        </p:spPr>
        <p:txBody>
          <a:bodyPr wrap="square" rtlCol="0">
            <a:spAutoFit/>
          </a:bodyPr>
          <a:lstStyle/>
          <a:p>
            <a:pPr>
              <a:lnSpc>
                <a:spcPct val="150000"/>
              </a:lnSpc>
            </a:pPr>
            <a:r>
              <a:rPr lang="zh-CN" altLang="en-US" sz="1400" b="1" dirty="0">
                <a:solidFill>
                  <a:srgbClr val="AC1422"/>
                </a:solidFill>
                <a:cs typeface="+mn-ea"/>
                <a:sym typeface="+mn-lt"/>
              </a:rPr>
              <a:t>着眼贯彻新发展理念和实施“十三五”规划</a:t>
            </a:r>
            <a:r>
              <a:rPr lang="zh-CN" altLang="en-US" sz="1400" dirty="0">
                <a:solidFill>
                  <a:srgbClr val="AC1422"/>
                </a:solidFill>
                <a:cs typeface="+mn-ea"/>
                <a:sym typeface="+mn-lt"/>
              </a:rPr>
              <a:t>，科学选题，合力攻坚，推动全面建成小康社会重点任务贯彻落实。</a:t>
            </a:r>
          </a:p>
        </p:txBody>
      </p:sp>
      <p:sp>
        <p:nvSpPr>
          <p:cNvPr id="25" name="剪去对角的矩形 24"/>
          <p:cNvSpPr/>
          <p:nvPr/>
        </p:nvSpPr>
        <p:spPr>
          <a:xfrm>
            <a:off x="1082214" y="2807243"/>
            <a:ext cx="10438947" cy="530856"/>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五角星 25"/>
          <p:cNvSpPr/>
          <p:nvPr/>
        </p:nvSpPr>
        <p:spPr>
          <a:xfrm>
            <a:off x="457182" y="3541321"/>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3"/>
          <p:cNvSpPr txBox="1"/>
          <p:nvPr/>
        </p:nvSpPr>
        <p:spPr>
          <a:xfrm>
            <a:off x="1048822" y="3513040"/>
            <a:ext cx="10522232" cy="523220"/>
          </a:xfrm>
          <a:prstGeom prst="rect">
            <a:avLst/>
          </a:prstGeom>
          <a:noFill/>
        </p:spPr>
        <p:txBody>
          <a:bodyPr wrap="square" rtlCol="0">
            <a:spAutoFit/>
          </a:bodyPr>
          <a:lstStyle/>
          <a:p>
            <a:r>
              <a:rPr lang="zh-CN" altLang="en-US" sz="1400" b="1" dirty="0">
                <a:solidFill>
                  <a:srgbClr val="AC1422"/>
                </a:solidFill>
                <a:cs typeface="+mn-ea"/>
                <a:sym typeface="+mn-lt"/>
              </a:rPr>
              <a:t>紧扣深化供给侧结构性改革</a:t>
            </a:r>
            <a:r>
              <a:rPr lang="zh-CN" altLang="en-US" sz="1400" dirty="0">
                <a:solidFill>
                  <a:srgbClr val="AC1422"/>
                </a:solidFill>
                <a:cs typeface="+mn-ea"/>
                <a:sym typeface="+mn-lt"/>
              </a:rPr>
              <a:t>，分</a:t>
            </a:r>
            <a:r>
              <a:rPr lang="en-US" altLang="zh-CN" sz="1400" dirty="0">
                <a:solidFill>
                  <a:srgbClr val="AC1422"/>
                </a:solidFill>
                <a:cs typeface="+mn-ea"/>
                <a:sym typeface="+mn-lt"/>
              </a:rPr>
              <a:t>8</a:t>
            </a:r>
            <a:r>
              <a:rPr lang="zh-CN" altLang="en-US" sz="1400" dirty="0">
                <a:solidFill>
                  <a:srgbClr val="AC1422"/>
                </a:solidFill>
                <a:cs typeface="+mn-ea"/>
                <a:sym typeface="+mn-lt"/>
              </a:rPr>
              <a:t>次深入</a:t>
            </a:r>
            <a:r>
              <a:rPr lang="en-US" altLang="zh-CN" sz="1400" dirty="0">
                <a:solidFill>
                  <a:srgbClr val="AC1422"/>
                </a:solidFill>
                <a:cs typeface="+mn-ea"/>
                <a:sym typeface="+mn-lt"/>
              </a:rPr>
              <a:t>13</a:t>
            </a:r>
            <a:r>
              <a:rPr lang="zh-CN" altLang="en-US" sz="1400" dirty="0">
                <a:solidFill>
                  <a:srgbClr val="AC1422"/>
                </a:solidFill>
                <a:cs typeface="+mn-ea"/>
                <a:sym typeface="+mn-lt"/>
              </a:rPr>
              <a:t>个省区调研，既有专题议政性常委会议的综合献策，也有专题协商会、双周协商座谈会的专项议政，议题涉及“三去一降一补”、振兴实体经济、创新驱动发展、培育发展新动能、军民融合发展、品牌建设等方面。</a:t>
            </a:r>
          </a:p>
        </p:txBody>
      </p:sp>
      <p:sp>
        <p:nvSpPr>
          <p:cNvPr id="28" name="剪去对角的矩形 27"/>
          <p:cNvSpPr/>
          <p:nvPr/>
        </p:nvSpPr>
        <p:spPr>
          <a:xfrm>
            <a:off x="1082214" y="3505404"/>
            <a:ext cx="10438947" cy="530856"/>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五角星 28"/>
          <p:cNvSpPr/>
          <p:nvPr/>
        </p:nvSpPr>
        <p:spPr>
          <a:xfrm>
            <a:off x="457182" y="4279926"/>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3"/>
          <p:cNvSpPr txBox="1"/>
          <p:nvPr/>
        </p:nvSpPr>
        <p:spPr>
          <a:xfrm>
            <a:off x="1048822" y="4251645"/>
            <a:ext cx="10522232" cy="377026"/>
          </a:xfrm>
          <a:prstGeom prst="rect">
            <a:avLst/>
          </a:prstGeom>
          <a:noFill/>
        </p:spPr>
        <p:txBody>
          <a:bodyPr wrap="square" rtlCol="0">
            <a:spAutoFit/>
          </a:bodyPr>
          <a:lstStyle/>
          <a:p>
            <a:pPr>
              <a:lnSpc>
                <a:spcPct val="150000"/>
              </a:lnSpc>
            </a:pPr>
            <a:r>
              <a:rPr lang="zh-CN" altLang="en-US" sz="1400" b="1" dirty="0">
                <a:solidFill>
                  <a:srgbClr val="AC1422"/>
                </a:solidFill>
                <a:cs typeface="+mn-ea"/>
                <a:sym typeface="+mn-lt"/>
              </a:rPr>
              <a:t>适应经济发展新常态</a:t>
            </a:r>
            <a:r>
              <a:rPr lang="zh-CN" altLang="en-US" sz="1400" dirty="0">
                <a:solidFill>
                  <a:srgbClr val="AC1422"/>
                </a:solidFill>
                <a:cs typeface="+mn-ea"/>
                <a:sym typeface="+mn-lt"/>
              </a:rPr>
              <a:t>，每季度召开宏观经济形势分析会。</a:t>
            </a:r>
          </a:p>
        </p:txBody>
      </p:sp>
      <p:sp>
        <p:nvSpPr>
          <p:cNvPr id="31" name="剪去对角的矩形 30"/>
          <p:cNvSpPr/>
          <p:nvPr/>
        </p:nvSpPr>
        <p:spPr>
          <a:xfrm>
            <a:off x="1082214" y="4244009"/>
            <a:ext cx="10438947" cy="530856"/>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五角星 31"/>
          <p:cNvSpPr/>
          <p:nvPr/>
        </p:nvSpPr>
        <p:spPr>
          <a:xfrm>
            <a:off x="457182" y="4967736"/>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
          <p:cNvSpPr txBox="1"/>
          <p:nvPr/>
        </p:nvSpPr>
        <p:spPr>
          <a:xfrm>
            <a:off x="1048822" y="4939455"/>
            <a:ext cx="10522232" cy="738664"/>
          </a:xfrm>
          <a:prstGeom prst="rect">
            <a:avLst/>
          </a:prstGeom>
          <a:noFill/>
        </p:spPr>
        <p:txBody>
          <a:bodyPr wrap="square" rtlCol="0">
            <a:spAutoFit/>
          </a:bodyPr>
          <a:lstStyle/>
          <a:p>
            <a:r>
              <a:rPr lang="zh-CN" altLang="en-US" sz="1400" b="1" dirty="0">
                <a:solidFill>
                  <a:srgbClr val="AC1422"/>
                </a:solidFill>
                <a:cs typeface="+mn-ea"/>
                <a:sym typeface="+mn-lt"/>
              </a:rPr>
              <a:t>践行绿水青山就是金山银山的理念</a:t>
            </a:r>
            <a:r>
              <a:rPr lang="zh-CN" altLang="en-US" sz="1400" dirty="0">
                <a:solidFill>
                  <a:srgbClr val="AC1422"/>
                </a:solidFill>
                <a:cs typeface="+mn-ea"/>
                <a:sym typeface="+mn-lt"/>
              </a:rPr>
              <a:t>，抓住突出环境问题，围绕主体功能区规划建设、大气水土壤污染防治、森林草原等生态系统保护和修复、完善生态补偿机制、小型农田水利建设、推进国家公园体制试点、治理过度包装和垃圾资源化处理等调研议政，每年专题分析资源环境态势，助力美丽中国建设。</a:t>
            </a:r>
          </a:p>
        </p:txBody>
      </p:sp>
      <p:sp>
        <p:nvSpPr>
          <p:cNvPr id="34" name="剪去对角的矩形 33"/>
          <p:cNvSpPr/>
          <p:nvPr/>
        </p:nvSpPr>
        <p:spPr>
          <a:xfrm>
            <a:off x="1082214" y="4931819"/>
            <a:ext cx="10438947" cy="763390"/>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对角圆角矩形 36"/>
          <p:cNvSpPr/>
          <p:nvPr/>
        </p:nvSpPr>
        <p:spPr>
          <a:xfrm>
            <a:off x="469055" y="963195"/>
            <a:ext cx="1002569" cy="563535"/>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8" name="文本框 37"/>
          <p:cNvSpPr txBox="1"/>
          <p:nvPr/>
        </p:nvSpPr>
        <p:spPr>
          <a:xfrm>
            <a:off x="591033" y="944388"/>
            <a:ext cx="755335" cy="646331"/>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3600" dirty="0">
                <a:solidFill>
                  <a:schemeClr val="bg1"/>
                </a:solidFill>
              </a:rPr>
              <a:t>01</a:t>
            </a:r>
            <a:endParaRPr lang="zh-CN" altLang="en-US" sz="3600" dirty="0">
              <a:solidFill>
                <a:schemeClr val="bg1"/>
              </a:solidFill>
            </a:endParaRPr>
          </a:p>
        </p:txBody>
      </p:sp>
    </p:spTree>
    <p:extLst>
      <p:ext uri="{BB962C8B-B14F-4D97-AF65-F5344CB8AC3E}">
        <p14:creationId xmlns:p14="http://schemas.microsoft.com/office/powerpoint/2010/main" val="400807524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48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48000">
                                          <p:cBhvr additive="base">
                                            <p:cTn id="7" dur="500" fill="hold"/>
                                            <p:tgtEl>
                                              <p:spTgt spid="37"/>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arn(inVertical)">
                                          <p:cBhvr>
                                            <p:cTn id="12" dur="500"/>
                                            <p:tgtEl>
                                              <p:spTgt spid="38"/>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1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0-#ppt_w/2"/>
                                              </p:val>
                                            </p:tav>
                                            <p:tav tm="100000">
                                              <p:val>
                                                <p:strVal val="#ppt_x"/>
                                              </p:val>
                                            </p:tav>
                                          </p:tavLst>
                                        </p:anim>
                                        <p:anim calcmode="lin" valueType="num">
                                          <p:cBhvr additive="base">
                                            <p:cTn id="37"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barn(inVertical)">
                                          <p:cBhvr>
                                            <p:cTn id="42" dur="500"/>
                                            <p:tgtEl>
                                              <p:spTgt spid="25"/>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1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0-#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barn(inVertical)">
                                          <p:cBhvr>
                                            <p:cTn id="57" dur="500"/>
                                            <p:tgtEl>
                                              <p:spTgt spid="28"/>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1500"/>
                                            <p:tgtEl>
                                              <p:spTgt spid="27"/>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barn(inVertical)">
                                          <p:cBhvr>
                                            <p:cTn id="72" dur="500"/>
                                            <p:tgtEl>
                                              <p:spTgt spid="31"/>
                                            </p:tgtEl>
                                          </p:cBhvr>
                                        </p:animEffect>
                                      </p:childTnLst>
                                    </p:cTn>
                                  </p:par>
                                </p:childTnLst>
                              </p:cTn>
                            </p:par>
                            <p:par>
                              <p:cTn id="73" fill="hold">
                                <p:stCondLst>
                                  <p:cond delay="500"/>
                                </p:stCondLst>
                                <p:childTnLst>
                                  <p:par>
                                    <p:cTn id="74" presetID="22" presetClass="entr" presetSubtype="8" fill="hold" grpId="0"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left)">
                                          <p:cBhvr>
                                            <p:cTn id="76" dur="1500"/>
                                            <p:tgtEl>
                                              <p:spTgt spid="30"/>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additive="base">
                                            <p:cTn id="81" dur="500" fill="hold"/>
                                            <p:tgtEl>
                                              <p:spTgt spid="32"/>
                                            </p:tgtEl>
                                            <p:attrNameLst>
                                              <p:attrName>ppt_x</p:attrName>
                                            </p:attrNameLst>
                                          </p:cBhvr>
                                          <p:tavLst>
                                            <p:tav tm="0">
                                              <p:val>
                                                <p:strVal val="0-#ppt_w/2"/>
                                              </p:val>
                                            </p:tav>
                                            <p:tav tm="100000">
                                              <p:val>
                                                <p:strVal val="#ppt_x"/>
                                              </p:val>
                                            </p:tav>
                                          </p:tavLst>
                                        </p:anim>
                                        <p:anim calcmode="lin" valueType="num">
                                          <p:cBhvr additive="base">
                                            <p:cTn id="8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barn(inVertical)">
                                          <p:cBhvr>
                                            <p:cTn id="87" dur="500"/>
                                            <p:tgtEl>
                                              <p:spTgt spid="34"/>
                                            </p:tgtEl>
                                          </p:cBhvr>
                                        </p:animEffect>
                                      </p:childTnLst>
                                    </p:cTn>
                                  </p:par>
                                </p:childTnLst>
                              </p:cTn>
                            </p:par>
                            <p:par>
                              <p:cTn id="88" fill="hold">
                                <p:stCondLst>
                                  <p:cond delay="500"/>
                                </p:stCondLst>
                                <p:childTnLst>
                                  <p:par>
                                    <p:cTn id="89" presetID="22" presetClass="entr" presetSubtype="8"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wipe(left)">
                                          <p:cBhvr>
                                            <p:cTn id="91" dur="1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17" grpId="0"/>
          <p:bldP spid="22" grpId="0" animBg="1"/>
          <p:bldP spid="23" grpId="0" animBg="1"/>
          <p:bldP spid="24" grpId="0"/>
          <p:bldP spid="25" grpId="0" animBg="1"/>
          <p:bldP spid="26" grpId="0" animBg="1"/>
          <p:bldP spid="27" grpId="0"/>
          <p:bldP spid="28" grpId="0" animBg="1"/>
          <p:bldP spid="29" grpId="0" animBg="1"/>
          <p:bldP spid="30" grpId="0"/>
          <p:bldP spid="31" grpId="0" animBg="1"/>
          <p:bldP spid="32" grpId="0" animBg="1"/>
          <p:bldP spid="33" grpId="0"/>
          <p:bldP spid="34" grpId="0" animBg="1"/>
          <p:bldP spid="37" grpId="0" animBg="1"/>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arn(inVertical)">
                                          <p:cBhvr>
                                            <p:cTn id="12" dur="500"/>
                                            <p:tgtEl>
                                              <p:spTgt spid="38"/>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1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0-#ppt_w/2"/>
                                              </p:val>
                                            </p:tav>
                                            <p:tav tm="100000">
                                              <p:val>
                                                <p:strVal val="#ppt_x"/>
                                              </p:val>
                                            </p:tav>
                                          </p:tavLst>
                                        </p:anim>
                                        <p:anim calcmode="lin" valueType="num">
                                          <p:cBhvr additive="base">
                                            <p:cTn id="37"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barn(inVertical)">
                                          <p:cBhvr>
                                            <p:cTn id="42" dur="500"/>
                                            <p:tgtEl>
                                              <p:spTgt spid="25"/>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1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0-#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barn(inVertical)">
                                          <p:cBhvr>
                                            <p:cTn id="57" dur="500"/>
                                            <p:tgtEl>
                                              <p:spTgt spid="28"/>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1500"/>
                                            <p:tgtEl>
                                              <p:spTgt spid="27"/>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barn(inVertical)">
                                          <p:cBhvr>
                                            <p:cTn id="72" dur="500"/>
                                            <p:tgtEl>
                                              <p:spTgt spid="31"/>
                                            </p:tgtEl>
                                          </p:cBhvr>
                                        </p:animEffect>
                                      </p:childTnLst>
                                    </p:cTn>
                                  </p:par>
                                </p:childTnLst>
                              </p:cTn>
                            </p:par>
                            <p:par>
                              <p:cTn id="73" fill="hold">
                                <p:stCondLst>
                                  <p:cond delay="500"/>
                                </p:stCondLst>
                                <p:childTnLst>
                                  <p:par>
                                    <p:cTn id="74" presetID="22" presetClass="entr" presetSubtype="8" fill="hold" grpId="0"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left)">
                                          <p:cBhvr>
                                            <p:cTn id="76" dur="1500"/>
                                            <p:tgtEl>
                                              <p:spTgt spid="30"/>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additive="base">
                                            <p:cTn id="81" dur="500" fill="hold"/>
                                            <p:tgtEl>
                                              <p:spTgt spid="32"/>
                                            </p:tgtEl>
                                            <p:attrNameLst>
                                              <p:attrName>ppt_x</p:attrName>
                                            </p:attrNameLst>
                                          </p:cBhvr>
                                          <p:tavLst>
                                            <p:tav tm="0">
                                              <p:val>
                                                <p:strVal val="0-#ppt_w/2"/>
                                              </p:val>
                                            </p:tav>
                                            <p:tav tm="100000">
                                              <p:val>
                                                <p:strVal val="#ppt_x"/>
                                              </p:val>
                                            </p:tav>
                                          </p:tavLst>
                                        </p:anim>
                                        <p:anim calcmode="lin" valueType="num">
                                          <p:cBhvr additive="base">
                                            <p:cTn id="8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barn(inVertical)">
                                          <p:cBhvr>
                                            <p:cTn id="87" dur="500"/>
                                            <p:tgtEl>
                                              <p:spTgt spid="34"/>
                                            </p:tgtEl>
                                          </p:cBhvr>
                                        </p:animEffect>
                                      </p:childTnLst>
                                    </p:cTn>
                                  </p:par>
                                </p:childTnLst>
                              </p:cTn>
                            </p:par>
                            <p:par>
                              <p:cTn id="88" fill="hold">
                                <p:stCondLst>
                                  <p:cond delay="500"/>
                                </p:stCondLst>
                                <p:childTnLst>
                                  <p:par>
                                    <p:cTn id="89" presetID="22" presetClass="entr" presetSubtype="8"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wipe(left)">
                                          <p:cBhvr>
                                            <p:cTn id="91" dur="1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17" grpId="0"/>
          <p:bldP spid="22" grpId="0" animBg="1"/>
          <p:bldP spid="23" grpId="0" animBg="1"/>
          <p:bldP spid="24" grpId="0"/>
          <p:bldP spid="25" grpId="0" animBg="1"/>
          <p:bldP spid="26" grpId="0" animBg="1"/>
          <p:bldP spid="27" grpId="0"/>
          <p:bldP spid="28" grpId="0" animBg="1"/>
          <p:bldP spid="29" grpId="0" animBg="1"/>
          <p:bldP spid="30" grpId="0"/>
          <p:bldP spid="31" grpId="0" animBg="1"/>
          <p:bldP spid="32" grpId="0" animBg="1"/>
          <p:bldP spid="33" grpId="0"/>
          <p:bldP spid="34" grpId="0" animBg="1"/>
          <p:bldP spid="37" grpId="0" animBg="1"/>
          <p:bldP spid="3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文本框 9"/>
          <p:cNvSpPr txBox="1"/>
          <p:nvPr/>
        </p:nvSpPr>
        <p:spPr>
          <a:xfrm>
            <a:off x="392252" y="1588769"/>
            <a:ext cx="6340197" cy="40011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defTabSz="685800"/>
            <a:r>
              <a:rPr lang="zh-CN" altLang="en-US" sz="2000" dirty="0">
                <a:gradFill>
                  <a:gsLst>
                    <a:gs pos="0">
                      <a:srgbClr val="FF3302"/>
                    </a:gs>
                    <a:gs pos="100000">
                      <a:srgbClr val="CB0800"/>
                    </a:gs>
                  </a:gsLst>
                  <a:lin ang="5400000" scaled="1"/>
                </a:gradFill>
                <a:cs typeface="+mn-ea"/>
                <a:sym typeface="+mn-lt"/>
              </a:rPr>
              <a:t>瞄准全面深化改革和全面依法治国重大任务精准建言。</a:t>
            </a:r>
          </a:p>
        </p:txBody>
      </p:sp>
      <p:sp>
        <p:nvSpPr>
          <p:cNvPr id="11" name="对角圆角矩形 10"/>
          <p:cNvSpPr/>
          <p:nvPr/>
        </p:nvSpPr>
        <p:spPr>
          <a:xfrm>
            <a:off x="469055" y="963195"/>
            <a:ext cx="1002569" cy="563535"/>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2" name="文本框 11"/>
          <p:cNvSpPr txBox="1"/>
          <p:nvPr/>
        </p:nvSpPr>
        <p:spPr>
          <a:xfrm>
            <a:off x="591033" y="944388"/>
            <a:ext cx="755335" cy="646331"/>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3600" dirty="0">
                <a:solidFill>
                  <a:schemeClr val="bg1"/>
                </a:solidFill>
              </a:rPr>
              <a:t>02</a:t>
            </a:r>
            <a:endParaRPr lang="zh-CN" altLang="en-US" sz="3600" dirty="0">
              <a:solidFill>
                <a:schemeClr val="bg1"/>
              </a:solidFill>
            </a:endParaRPr>
          </a:p>
        </p:txBody>
      </p:sp>
      <p:sp>
        <p:nvSpPr>
          <p:cNvPr id="13" name="五角星 12"/>
          <p:cNvSpPr/>
          <p:nvPr/>
        </p:nvSpPr>
        <p:spPr>
          <a:xfrm>
            <a:off x="457182" y="2130561"/>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3"/>
          <p:cNvSpPr txBox="1"/>
          <p:nvPr/>
        </p:nvSpPr>
        <p:spPr>
          <a:xfrm>
            <a:off x="1048822" y="2139988"/>
            <a:ext cx="10522232" cy="377026"/>
          </a:xfrm>
          <a:prstGeom prst="rect">
            <a:avLst/>
          </a:prstGeom>
          <a:noFill/>
        </p:spPr>
        <p:txBody>
          <a:bodyPr wrap="square" rtlCol="0">
            <a:spAutoFit/>
          </a:bodyPr>
          <a:lstStyle/>
          <a:p>
            <a:pPr>
              <a:lnSpc>
                <a:spcPct val="150000"/>
              </a:lnSpc>
            </a:pPr>
            <a:r>
              <a:rPr lang="zh-CN" altLang="en-US" sz="1400" b="1" dirty="0">
                <a:solidFill>
                  <a:srgbClr val="AC1422"/>
                </a:solidFill>
                <a:cs typeface="+mn-ea"/>
                <a:sym typeface="+mn-lt"/>
              </a:rPr>
              <a:t>坚持支持改革、服务改革</a:t>
            </a:r>
            <a:r>
              <a:rPr lang="zh-CN" altLang="en-US" sz="1400" dirty="0">
                <a:solidFill>
                  <a:srgbClr val="AC1422"/>
                </a:solidFill>
                <a:cs typeface="+mn-ea"/>
                <a:sym typeface="+mn-lt"/>
              </a:rPr>
              <a:t>，共开展</a:t>
            </a:r>
            <a:r>
              <a:rPr lang="en-US" altLang="zh-CN" sz="1400" dirty="0">
                <a:solidFill>
                  <a:srgbClr val="AC1422"/>
                </a:solidFill>
                <a:cs typeface="+mn-ea"/>
                <a:sym typeface="+mn-lt"/>
              </a:rPr>
              <a:t>185</a:t>
            </a:r>
            <a:r>
              <a:rPr lang="zh-CN" altLang="en-US" sz="1400" dirty="0">
                <a:solidFill>
                  <a:srgbClr val="AC1422"/>
                </a:solidFill>
                <a:cs typeface="+mn-ea"/>
                <a:sym typeface="+mn-lt"/>
              </a:rPr>
              <a:t>次视察调研和协商议政活动，报送</a:t>
            </a:r>
            <a:r>
              <a:rPr lang="en-US" altLang="zh-CN" sz="1400" dirty="0">
                <a:solidFill>
                  <a:srgbClr val="AC1422"/>
                </a:solidFill>
                <a:cs typeface="+mn-ea"/>
                <a:sym typeface="+mn-lt"/>
              </a:rPr>
              <a:t>74</a:t>
            </a:r>
            <a:r>
              <a:rPr lang="zh-CN" altLang="en-US" sz="1400" dirty="0">
                <a:solidFill>
                  <a:srgbClr val="AC1422"/>
                </a:solidFill>
                <a:cs typeface="+mn-ea"/>
                <a:sym typeface="+mn-lt"/>
              </a:rPr>
              <a:t>份专题报告和信息。</a:t>
            </a:r>
          </a:p>
        </p:txBody>
      </p:sp>
      <p:sp>
        <p:nvSpPr>
          <p:cNvPr id="15" name="剪去对角的矩形 14"/>
          <p:cNvSpPr/>
          <p:nvPr/>
        </p:nvSpPr>
        <p:spPr>
          <a:xfrm>
            <a:off x="1082214" y="2094644"/>
            <a:ext cx="10438947" cy="530856"/>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五角星 15"/>
          <p:cNvSpPr/>
          <p:nvPr/>
        </p:nvSpPr>
        <p:spPr>
          <a:xfrm>
            <a:off x="457182" y="2843160"/>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3"/>
          <p:cNvSpPr txBox="1"/>
          <p:nvPr/>
        </p:nvSpPr>
        <p:spPr>
          <a:xfrm>
            <a:off x="1048822" y="2814879"/>
            <a:ext cx="10522232" cy="523220"/>
          </a:xfrm>
          <a:prstGeom prst="rect">
            <a:avLst/>
          </a:prstGeom>
          <a:noFill/>
        </p:spPr>
        <p:txBody>
          <a:bodyPr wrap="square" rtlCol="0">
            <a:spAutoFit/>
          </a:bodyPr>
          <a:lstStyle/>
          <a:p>
            <a:r>
              <a:rPr lang="zh-CN" altLang="en-US" sz="1400" b="1" dirty="0">
                <a:solidFill>
                  <a:srgbClr val="AC1422"/>
                </a:solidFill>
                <a:cs typeface="+mn-ea"/>
                <a:sym typeface="+mn-lt"/>
              </a:rPr>
              <a:t>抓住经济体制改革重大问题</a:t>
            </a:r>
            <a:r>
              <a:rPr lang="zh-CN" altLang="en-US" sz="1400" dirty="0">
                <a:solidFill>
                  <a:srgbClr val="AC1422"/>
                </a:solidFill>
                <a:cs typeface="+mn-ea"/>
                <a:sym typeface="+mn-lt"/>
              </a:rPr>
              <a:t>，就发挥市场在资源配置中的决定性作用和更好发挥政府作用深入调研，提出探索基本经济制度有效实现形式、深化行政审批制度改革、深化农村集体产权制度改革等建议。</a:t>
            </a:r>
          </a:p>
        </p:txBody>
      </p:sp>
      <p:sp>
        <p:nvSpPr>
          <p:cNvPr id="18" name="剪去对角的矩形 17"/>
          <p:cNvSpPr/>
          <p:nvPr/>
        </p:nvSpPr>
        <p:spPr>
          <a:xfrm>
            <a:off x="1082214" y="2807243"/>
            <a:ext cx="10438947" cy="530856"/>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五角星 18"/>
          <p:cNvSpPr/>
          <p:nvPr/>
        </p:nvSpPr>
        <p:spPr>
          <a:xfrm>
            <a:off x="457182" y="3541321"/>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3"/>
          <p:cNvSpPr txBox="1"/>
          <p:nvPr/>
        </p:nvSpPr>
        <p:spPr>
          <a:xfrm>
            <a:off x="1048822" y="3513040"/>
            <a:ext cx="10522232" cy="523220"/>
          </a:xfrm>
          <a:prstGeom prst="rect">
            <a:avLst/>
          </a:prstGeom>
          <a:noFill/>
        </p:spPr>
        <p:txBody>
          <a:bodyPr wrap="square" rtlCol="0">
            <a:spAutoFit/>
          </a:bodyPr>
          <a:lstStyle/>
          <a:p>
            <a:r>
              <a:rPr lang="zh-CN" altLang="en-US" sz="1400" b="1" dirty="0">
                <a:solidFill>
                  <a:srgbClr val="AC1422"/>
                </a:solidFill>
                <a:cs typeface="+mn-ea"/>
                <a:sym typeface="+mn-lt"/>
              </a:rPr>
              <a:t>围绕深化改革关键问题</a:t>
            </a:r>
            <a:r>
              <a:rPr lang="zh-CN" altLang="en-US" sz="1400" dirty="0">
                <a:solidFill>
                  <a:srgbClr val="AC1422"/>
                </a:solidFill>
                <a:cs typeface="+mn-ea"/>
                <a:sym typeface="+mn-lt"/>
              </a:rPr>
              <a:t>，就简政放权、防范化解金融风险、加强基础研究提升原始创新能力、改革科技评价体系、发展混合所有制经济、促进京津冀协同发展等协商议政。</a:t>
            </a:r>
          </a:p>
        </p:txBody>
      </p:sp>
      <p:sp>
        <p:nvSpPr>
          <p:cNvPr id="21" name="剪去对角的矩形 20"/>
          <p:cNvSpPr/>
          <p:nvPr/>
        </p:nvSpPr>
        <p:spPr>
          <a:xfrm>
            <a:off x="1082214" y="3505404"/>
            <a:ext cx="10438947" cy="530856"/>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五角星 21"/>
          <p:cNvSpPr/>
          <p:nvPr/>
        </p:nvSpPr>
        <p:spPr>
          <a:xfrm>
            <a:off x="457182" y="4279926"/>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3"/>
          <p:cNvSpPr txBox="1"/>
          <p:nvPr/>
        </p:nvSpPr>
        <p:spPr>
          <a:xfrm>
            <a:off x="1048822" y="4251645"/>
            <a:ext cx="10522232" cy="523220"/>
          </a:xfrm>
          <a:prstGeom prst="rect">
            <a:avLst/>
          </a:prstGeom>
          <a:noFill/>
        </p:spPr>
        <p:txBody>
          <a:bodyPr wrap="square" rtlCol="0">
            <a:spAutoFit/>
          </a:bodyPr>
          <a:lstStyle/>
          <a:p>
            <a:r>
              <a:rPr lang="zh-CN" altLang="en-US" sz="1400" b="1" dirty="0">
                <a:solidFill>
                  <a:srgbClr val="AC1422"/>
                </a:solidFill>
                <a:cs typeface="+mn-ea"/>
                <a:sym typeface="+mn-lt"/>
              </a:rPr>
              <a:t>针对东北三省工业转型升级难点问题</a:t>
            </a:r>
            <a:r>
              <a:rPr lang="zh-CN" altLang="en-US" sz="1400" dirty="0">
                <a:solidFill>
                  <a:srgbClr val="AC1422"/>
                </a:solidFill>
                <a:cs typeface="+mn-ea"/>
                <a:sym typeface="+mn-lt"/>
              </a:rPr>
              <a:t>，由</a:t>
            </a:r>
            <a:r>
              <a:rPr lang="en-US" altLang="zh-CN" sz="1400" dirty="0">
                <a:solidFill>
                  <a:srgbClr val="AC1422"/>
                </a:solidFill>
                <a:cs typeface="+mn-ea"/>
                <a:sym typeface="+mn-lt"/>
              </a:rPr>
              <a:t>3</a:t>
            </a:r>
            <a:r>
              <a:rPr lang="zh-CN" altLang="en-US" sz="1400" dirty="0">
                <a:solidFill>
                  <a:srgbClr val="AC1422"/>
                </a:solidFill>
                <a:cs typeface="+mn-ea"/>
                <a:sym typeface="+mn-lt"/>
              </a:rPr>
              <a:t>位副主席带队，分</a:t>
            </a:r>
            <a:r>
              <a:rPr lang="en-US" altLang="zh-CN" sz="1400" dirty="0">
                <a:solidFill>
                  <a:srgbClr val="AC1422"/>
                </a:solidFill>
                <a:cs typeface="+mn-ea"/>
                <a:sym typeface="+mn-lt"/>
              </a:rPr>
              <a:t>16</a:t>
            </a:r>
            <a:r>
              <a:rPr lang="zh-CN" altLang="en-US" sz="1400" dirty="0">
                <a:solidFill>
                  <a:srgbClr val="AC1422"/>
                </a:solidFill>
                <a:cs typeface="+mn-ea"/>
                <a:sym typeface="+mn-lt"/>
              </a:rPr>
              <a:t>个子课题，深入</a:t>
            </a:r>
            <a:r>
              <a:rPr lang="en-US" altLang="zh-CN" sz="1400" dirty="0">
                <a:solidFill>
                  <a:srgbClr val="AC1422"/>
                </a:solidFill>
                <a:cs typeface="+mn-ea"/>
                <a:sym typeface="+mn-lt"/>
              </a:rPr>
              <a:t>22</a:t>
            </a:r>
            <a:r>
              <a:rPr lang="zh-CN" altLang="en-US" sz="1400" dirty="0">
                <a:solidFill>
                  <a:srgbClr val="AC1422"/>
                </a:solidFill>
                <a:cs typeface="+mn-ea"/>
                <a:sym typeface="+mn-lt"/>
              </a:rPr>
              <a:t>个市地、</a:t>
            </a:r>
            <a:r>
              <a:rPr lang="en-US" altLang="zh-CN" sz="1400" dirty="0">
                <a:solidFill>
                  <a:srgbClr val="AC1422"/>
                </a:solidFill>
                <a:cs typeface="+mn-ea"/>
                <a:sym typeface="+mn-lt"/>
              </a:rPr>
              <a:t>87</a:t>
            </a:r>
            <a:r>
              <a:rPr lang="zh-CN" altLang="en-US" sz="1400" dirty="0">
                <a:solidFill>
                  <a:srgbClr val="AC1422"/>
                </a:solidFill>
                <a:cs typeface="+mn-ea"/>
                <a:sym typeface="+mn-lt"/>
              </a:rPr>
              <a:t>家企业座谈讨论，形成专题报告，并召开专题协商会集中提出建议。</a:t>
            </a:r>
          </a:p>
        </p:txBody>
      </p:sp>
      <p:sp>
        <p:nvSpPr>
          <p:cNvPr id="24" name="剪去对角的矩形 23"/>
          <p:cNvSpPr/>
          <p:nvPr/>
        </p:nvSpPr>
        <p:spPr>
          <a:xfrm>
            <a:off x="1082214" y="4244009"/>
            <a:ext cx="10438947" cy="530856"/>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五角星 24"/>
          <p:cNvSpPr/>
          <p:nvPr/>
        </p:nvSpPr>
        <p:spPr>
          <a:xfrm>
            <a:off x="457182" y="4967736"/>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3"/>
          <p:cNvSpPr txBox="1"/>
          <p:nvPr/>
        </p:nvSpPr>
        <p:spPr>
          <a:xfrm>
            <a:off x="1048822" y="4939455"/>
            <a:ext cx="10522232" cy="523220"/>
          </a:xfrm>
          <a:prstGeom prst="rect">
            <a:avLst/>
          </a:prstGeom>
          <a:noFill/>
        </p:spPr>
        <p:txBody>
          <a:bodyPr wrap="square" rtlCol="0">
            <a:spAutoFit/>
          </a:bodyPr>
          <a:lstStyle/>
          <a:p>
            <a:r>
              <a:rPr lang="zh-CN" altLang="en-US" sz="1400" b="1" dirty="0">
                <a:solidFill>
                  <a:srgbClr val="AC1422"/>
                </a:solidFill>
                <a:cs typeface="+mn-ea"/>
                <a:sym typeface="+mn-lt"/>
              </a:rPr>
              <a:t>结合全面依法治国重大课题，召开法治政府建设、司法体制改革等专题座谈会</a:t>
            </a:r>
            <a:r>
              <a:rPr lang="zh-CN" altLang="en-US" sz="1400" dirty="0">
                <a:solidFill>
                  <a:srgbClr val="AC1422"/>
                </a:solidFill>
                <a:cs typeface="+mn-ea"/>
                <a:sym typeface="+mn-lt"/>
              </a:rPr>
              <a:t>，每年安排法律法规方面的重点议题开展协商，对慈善法、安全生产法、促进科技成果转化法、快递条例等的制定修订提出建议。</a:t>
            </a:r>
          </a:p>
        </p:txBody>
      </p:sp>
      <p:sp>
        <p:nvSpPr>
          <p:cNvPr id="27" name="剪去对角的矩形 26"/>
          <p:cNvSpPr/>
          <p:nvPr/>
        </p:nvSpPr>
        <p:spPr>
          <a:xfrm>
            <a:off x="1082214" y="4931819"/>
            <a:ext cx="10438947" cy="530856"/>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424060152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48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48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1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arn(inVertical)">
                                          <p:cBhvr>
                                            <p:cTn id="42" dur="500"/>
                                            <p:tgtEl>
                                              <p:spTgt spid="18"/>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15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0-#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inVertical)">
                                          <p:cBhvr>
                                            <p:cTn id="57" dur="500"/>
                                            <p:tgtEl>
                                              <p:spTgt spid="21"/>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15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fill="hold"/>
                                            <p:tgtEl>
                                              <p:spTgt spid="22"/>
                                            </p:tgtEl>
                                            <p:attrNameLst>
                                              <p:attrName>ppt_x</p:attrName>
                                            </p:attrNameLst>
                                          </p:cBhvr>
                                          <p:tavLst>
                                            <p:tav tm="0">
                                              <p:val>
                                                <p:strVal val="0-#ppt_w/2"/>
                                              </p:val>
                                            </p:tav>
                                            <p:tav tm="100000">
                                              <p:val>
                                                <p:strVal val="#ppt_x"/>
                                              </p:val>
                                            </p:tav>
                                          </p:tavLst>
                                        </p:anim>
                                        <p:anim calcmode="lin" valueType="num">
                                          <p:cBhvr additive="base">
                                            <p:cTn id="67"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barn(inVertical)">
                                          <p:cBhvr>
                                            <p:cTn id="72" dur="500"/>
                                            <p:tgtEl>
                                              <p:spTgt spid="24"/>
                                            </p:tgtEl>
                                          </p:cBhvr>
                                        </p:animEffect>
                                      </p:childTnLst>
                                    </p:cTn>
                                  </p:par>
                                </p:childTnLst>
                              </p:cTn>
                            </p:par>
                            <p:par>
                              <p:cTn id="73" fill="hold">
                                <p:stCondLst>
                                  <p:cond delay="500"/>
                                </p:stCondLst>
                                <p:childTnLst>
                                  <p:par>
                                    <p:cTn id="74" presetID="22" presetClass="entr" presetSubtype="8"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left)">
                                          <p:cBhvr>
                                            <p:cTn id="76" dur="1500"/>
                                            <p:tgtEl>
                                              <p:spTgt spid="23"/>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0-#ppt_w/2"/>
                                              </p:val>
                                            </p:tav>
                                            <p:tav tm="100000">
                                              <p:val>
                                                <p:strVal val="#ppt_x"/>
                                              </p:val>
                                            </p:tav>
                                          </p:tavLst>
                                        </p:anim>
                                        <p:anim calcmode="lin" valueType="num">
                                          <p:cBhvr additive="base">
                                            <p:cTn id="82"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barn(inVertical)">
                                          <p:cBhvr>
                                            <p:cTn id="87" dur="500"/>
                                            <p:tgtEl>
                                              <p:spTgt spid="27"/>
                                            </p:tgtEl>
                                          </p:cBhvr>
                                        </p:animEffect>
                                      </p:childTnLst>
                                    </p:cTn>
                                  </p:par>
                                </p:childTnLst>
                              </p:cTn>
                            </p:par>
                            <p:par>
                              <p:cTn id="88" fill="hold">
                                <p:stCondLst>
                                  <p:cond delay="500"/>
                                </p:stCondLst>
                                <p:childTnLst>
                                  <p:par>
                                    <p:cTn id="89" presetID="22" presetClass="entr" presetSubtype="8"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left)">
                                          <p:cBhvr>
                                            <p:cTn id="91"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4" grpId="0" animBg="1"/>
          <p:bldP spid="25" grpId="0" animBg="1"/>
          <p:bldP spid="26" grpId="0"/>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1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arn(inVertical)">
                                          <p:cBhvr>
                                            <p:cTn id="42" dur="500"/>
                                            <p:tgtEl>
                                              <p:spTgt spid="18"/>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15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0-#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inVertical)">
                                          <p:cBhvr>
                                            <p:cTn id="57" dur="500"/>
                                            <p:tgtEl>
                                              <p:spTgt spid="21"/>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15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fill="hold"/>
                                            <p:tgtEl>
                                              <p:spTgt spid="22"/>
                                            </p:tgtEl>
                                            <p:attrNameLst>
                                              <p:attrName>ppt_x</p:attrName>
                                            </p:attrNameLst>
                                          </p:cBhvr>
                                          <p:tavLst>
                                            <p:tav tm="0">
                                              <p:val>
                                                <p:strVal val="0-#ppt_w/2"/>
                                              </p:val>
                                            </p:tav>
                                            <p:tav tm="100000">
                                              <p:val>
                                                <p:strVal val="#ppt_x"/>
                                              </p:val>
                                            </p:tav>
                                          </p:tavLst>
                                        </p:anim>
                                        <p:anim calcmode="lin" valueType="num">
                                          <p:cBhvr additive="base">
                                            <p:cTn id="67"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barn(inVertical)">
                                          <p:cBhvr>
                                            <p:cTn id="72" dur="500"/>
                                            <p:tgtEl>
                                              <p:spTgt spid="24"/>
                                            </p:tgtEl>
                                          </p:cBhvr>
                                        </p:animEffect>
                                      </p:childTnLst>
                                    </p:cTn>
                                  </p:par>
                                </p:childTnLst>
                              </p:cTn>
                            </p:par>
                            <p:par>
                              <p:cTn id="73" fill="hold">
                                <p:stCondLst>
                                  <p:cond delay="500"/>
                                </p:stCondLst>
                                <p:childTnLst>
                                  <p:par>
                                    <p:cTn id="74" presetID="22" presetClass="entr" presetSubtype="8"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left)">
                                          <p:cBhvr>
                                            <p:cTn id="76" dur="1500"/>
                                            <p:tgtEl>
                                              <p:spTgt spid="23"/>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0-#ppt_w/2"/>
                                              </p:val>
                                            </p:tav>
                                            <p:tav tm="100000">
                                              <p:val>
                                                <p:strVal val="#ppt_x"/>
                                              </p:val>
                                            </p:tav>
                                          </p:tavLst>
                                        </p:anim>
                                        <p:anim calcmode="lin" valueType="num">
                                          <p:cBhvr additive="base">
                                            <p:cTn id="82"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barn(inVertical)">
                                          <p:cBhvr>
                                            <p:cTn id="87" dur="500"/>
                                            <p:tgtEl>
                                              <p:spTgt spid="27"/>
                                            </p:tgtEl>
                                          </p:cBhvr>
                                        </p:animEffect>
                                      </p:childTnLst>
                                    </p:cTn>
                                  </p:par>
                                </p:childTnLst>
                              </p:cTn>
                            </p:par>
                            <p:par>
                              <p:cTn id="88" fill="hold">
                                <p:stCondLst>
                                  <p:cond delay="500"/>
                                </p:stCondLst>
                                <p:childTnLst>
                                  <p:par>
                                    <p:cTn id="89" presetID="22" presetClass="entr" presetSubtype="8"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left)">
                                          <p:cBhvr>
                                            <p:cTn id="91"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4" grpId="0" animBg="1"/>
          <p:bldP spid="25" grpId="0" animBg="1"/>
          <p:bldP spid="26" grpId="0"/>
          <p:bldP spid="27"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l="6833" t="19412" r="84083" b="59085"/>
          <a:stretch>
            <a:fillRect/>
          </a:stretch>
        </p:blipFill>
        <p:spPr>
          <a:xfrm>
            <a:off x="132952" y="1353773"/>
            <a:ext cx="1463040" cy="1731488"/>
          </a:xfrm>
          <a:custGeom>
            <a:avLst/>
            <a:gdLst>
              <a:gd name="connsiteX0" fmla="*/ 553720 w 1107440"/>
              <a:gd name="connsiteY0" fmla="*/ 0 h 1310640"/>
              <a:gd name="connsiteX1" fmla="*/ 1107440 w 1107440"/>
              <a:gd name="connsiteY1" fmla="*/ 655320 h 1310640"/>
              <a:gd name="connsiteX2" fmla="*/ 553720 w 1107440"/>
              <a:gd name="connsiteY2" fmla="*/ 1310640 h 1310640"/>
              <a:gd name="connsiteX3" fmla="*/ 0 w 1107440"/>
              <a:gd name="connsiteY3" fmla="*/ 655320 h 1310640"/>
              <a:gd name="connsiteX4" fmla="*/ 553720 w 1107440"/>
              <a:gd name="connsiteY4" fmla="*/ 0 h 131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7440" h="1310640">
                <a:moveTo>
                  <a:pt x="553720" y="0"/>
                </a:moveTo>
                <a:cubicBezTo>
                  <a:pt x="859531" y="0"/>
                  <a:pt x="1107440" y="293397"/>
                  <a:pt x="1107440" y="655320"/>
                </a:cubicBezTo>
                <a:cubicBezTo>
                  <a:pt x="1107440" y="1017243"/>
                  <a:pt x="859531" y="1310640"/>
                  <a:pt x="553720" y="1310640"/>
                </a:cubicBezTo>
                <a:cubicBezTo>
                  <a:pt x="247909" y="1310640"/>
                  <a:pt x="0" y="1017243"/>
                  <a:pt x="0" y="655320"/>
                </a:cubicBezTo>
                <a:cubicBezTo>
                  <a:pt x="0" y="293397"/>
                  <a:pt x="247909" y="0"/>
                  <a:pt x="553720" y="0"/>
                </a:cubicBezTo>
                <a:close/>
              </a:path>
            </a:pathLst>
          </a:cu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rcRect t="41627"/>
          <a:stretch>
            <a:fillRect/>
          </a:stretch>
        </p:blipFill>
        <p:spPr>
          <a:xfrm>
            <a:off x="0" y="3300104"/>
            <a:ext cx="12192000" cy="3557896"/>
          </a:xfrm>
          <a:custGeom>
            <a:avLst/>
            <a:gdLst>
              <a:gd name="connsiteX0" fmla="*/ 12192000 w 12192000"/>
              <a:gd name="connsiteY0" fmla="*/ 0 h 3557896"/>
              <a:gd name="connsiteX1" fmla="*/ 12192000 w 12192000"/>
              <a:gd name="connsiteY1" fmla="*/ 3557896 h 3557896"/>
              <a:gd name="connsiteX2" fmla="*/ 0 w 12192000"/>
              <a:gd name="connsiteY2" fmla="*/ 3557896 h 3557896"/>
              <a:gd name="connsiteX3" fmla="*/ 0 w 12192000"/>
              <a:gd name="connsiteY3" fmla="*/ 1452292 h 3557896"/>
              <a:gd name="connsiteX4" fmla="*/ 1016000 w 12192000"/>
              <a:gd name="connsiteY4" fmla="*/ 1277406 h 3557896"/>
              <a:gd name="connsiteX5" fmla="*/ 3210560 w 12192000"/>
              <a:gd name="connsiteY5" fmla="*/ 1338366 h 3557896"/>
              <a:gd name="connsiteX6" fmla="*/ 3383280 w 12192000"/>
              <a:gd name="connsiteY6" fmla="*/ 1338366 h 3557896"/>
              <a:gd name="connsiteX7" fmla="*/ 5953760 w 12192000"/>
              <a:gd name="connsiteY7" fmla="*/ 728766 h 355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57896">
                <a:moveTo>
                  <a:pt x="12192000" y="0"/>
                </a:moveTo>
                <a:lnTo>
                  <a:pt x="12192000" y="3557896"/>
                </a:lnTo>
                <a:lnTo>
                  <a:pt x="0" y="3557896"/>
                </a:lnTo>
                <a:lnTo>
                  <a:pt x="0" y="1452292"/>
                </a:lnTo>
                <a:lnTo>
                  <a:pt x="1016000" y="1277406"/>
                </a:lnTo>
                <a:lnTo>
                  <a:pt x="3210560" y="1338366"/>
                </a:lnTo>
                <a:lnTo>
                  <a:pt x="3383280" y="1338366"/>
                </a:lnTo>
                <a:lnTo>
                  <a:pt x="5953760" y="728766"/>
                </a:lnTo>
                <a:close/>
              </a:path>
            </a:pathLst>
          </a:cu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l="84917" t="13290" r="3250" b="58373"/>
          <a:stretch>
            <a:fillRect/>
          </a:stretch>
        </p:blipFill>
        <p:spPr>
          <a:xfrm>
            <a:off x="10568835" y="2762343"/>
            <a:ext cx="1442720" cy="1727200"/>
          </a:xfrm>
          <a:custGeom>
            <a:avLst/>
            <a:gdLst>
              <a:gd name="connsiteX0" fmla="*/ 721360 w 1442720"/>
              <a:gd name="connsiteY0" fmla="*/ 0 h 1727200"/>
              <a:gd name="connsiteX1" fmla="*/ 1442720 w 1442720"/>
              <a:gd name="connsiteY1" fmla="*/ 863600 h 1727200"/>
              <a:gd name="connsiteX2" fmla="*/ 721360 w 1442720"/>
              <a:gd name="connsiteY2" fmla="*/ 1727200 h 1727200"/>
              <a:gd name="connsiteX3" fmla="*/ 0 w 1442720"/>
              <a:gd name="connsiteY3" fmla="*/ 863600 h 1727200"/>
              <a:gd name="connsiteX4" fmla="*/ 721360 w 1442720"/>
              <a:gd name="connsiteY4" fmla="*/ 0 h 172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2720" h="1727200">
                <a:moveTo>
                  <a:pt x="721360" y="0"/>
                </a:moveTo>
                <a:cubicBezTo>
                  <a:pt x="1119756" y="0"/>
                  <a:pt x="1442720" y="386647"/>
                  <a:pt x="1442720" y="863600"/>
                </a:cubicBezTo>
                <a:cubicBezTo>
                  <a:pt x="1442720" y="1340553"/>
                  <a:pt x="1119756" y="1727200"/>
                  <a:pt x="721360" y="1727200"/>
                </a:cubicBezTo>
                <a:cubicBezTo>
                  <a:pt x="322964" y="1727200"/>
                  <a:pt x="0" y="1340553"/>
                  <a:pt x="0" y="863600"/>
                </a:cubicBezTo>
                <a:cubicBezTo>
                  <a:pt x="0" y="386647"/>
                  <a:pt x="322964" y="0"/>
                  <a:pt x="721360" y="0"/>
                </a:cubicBezTo>
                <a:close/>
              </a:path>
            </a:pathLst>
          </a:custGeom>
        </p:spPr>
      </p:pic>
      <p:sp>
        <p:nvSpPr>
          <p:cNvPr id="7" name="矩形 6"/>
          <p:cNvSpPr/>
          <p:nvPr/>
        </p:nvSpPr>
        <p:spPr>
          <a:xfrm>
            <a:off x="1475172" y="1680980"/>
            <a:ext cx="9194163" cy="2439252"/>
          </a:xfrm>
          <a:prstGeom prst="rect">
            <a:avLst/>
          </a:prstGeom>
          <a:solidFill>
            <a:schemeClr val="bg1">
              <a:alpha val="13000"/>
            </a:schemeClr>
          </a:solidFill>
          <a:ln>
            <a:solidFill>
              <a:srgbClr val="D9002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文本框 13"/>
          <p:cNvSpPr txBox="1"/>
          <p:nvPr/>
        </p:nvSpPr>
        <p:spPr>
          <a:xfrm>
            <a:off x="4307071" y="834087"/>
            <a:ext cx="986167" cy="523220"/>
          </a:xfrm>
          <a:prstGeom prst="rect">
            <a:avLst/>
          </a:prstGeom>
          <a:noFill/>
        </p:spPr>
        <p:txBody>
          <a:bodyPr wrap="none" rtlCol="0">
            <a:spAutoFit/>
          </a:bodyPr>
          <a:lstStyle/>
          <a:p>
            <a:r>
              <a:rPr lang="en-US" altLang="zh-CN" sz="2800" b="1" dirty="0">
                <a:gradFill>
                  <a:gsLst>
                    <a:gs pos="0">
                      <a:srgbClr val="C00000"/>
                    </a:gs>
                    <a:gs pos="51000">
                      <a:srgbClr val="FF0000"/>
                    </a:gs>
                    <a:gs pos="100000">
                      <a:srgbClr val="EE6B00"/>
                    </a:gs>
                  </a:gsLst>
                  <a:lin ang="5400000" scaled="0"/>
                </a:gradFill>
                <a:cs typeface="+mn-ea"/>
                <a:sym typeface="+mn-lt"/>
              </a:rPr>
              <a:t>2018</a:t>
            </a:r>
            <a:endParaRPr lang="en-US" sz="2800" b="1" dirty="0">
              <a:gradFill>
                <a:gsLst>
                  <a:gs pos="0">
                    <a:srgbClr val="C00000"/>
                  </a:gs>
                  <a:gs pos="51000">
                    <a:srgbClr val="FF0000"/>
                  </a:gs>
                  <a:gs pos="100000">
                    <a:srgbClr val="EE6B00"/>
                  </a:gs>
                </a:gsLst>
                <a:lin ang="5400000" scaled="0"/>
              </a:gradFill>
              <a:cs typeface="+mn-ea"/>
              <a:sym typeface="+mn-lt"/>
            </a:endParaRPr>
          </a:p>
        </p:txBody>
      </p:sp>
      <p:sp>
        <p:nvSpPr>
          <p:cNvPr id="15" name="文本框 14"/>
          <p:cNvSpPr txBox="1"/>
          <p:nvPr/>
        </p:nvSpPr>
        <p:spPr>
          <a:xfrm>
            <a:off x="6438289" y="962479"/>
            <a:ext cx="2167581" cy="584775"/>
          </a:xfrm>
          <a:prstGeom prst="rect">
            <a:avLst/>
          </a:prstGeom>
          <a:noFill/>
        </p:spPr>
        <p:txBody>
          <a:bodyPr wrap="none" rtlCol="0">
            <a:spAutoFit/>
          </a:bodyPr>
          <a:lstStyle/>
          <a:p>
            <a:r>
              <a:rPr lang="zh-CN" altLang="en-US" sz="3200" b="1" dirty="0">
                <a:gradFill>
                  <a:gsLst>
                    <a:gs pos="0">
                      <a:srgbClr val="C00000"/>
                    </a:gs>
                    <a:gs pos="51000">
                      <a:srgbClr val="FF0000"/>
                    </a:gs>
                    <a:gs pos="100000">
                      <a:srgbClr val="EE6B00"/>
                    </a:gs>
                  </a:gsLst>
                  <a:lin ang="5400000" scaled="0"/>
                </a:gradFill>
                <a:cs typeface="+mn-ea"/>
                <a:sym typeface="+mn-lt"/>
              </a:rPr>
              <a:t>全 国 两 会</a:t>
            </a:r>
            <a:endParaRPr lang="en-US" sz="3200" b="1" dirty="0">
              <a:gradFill>
                <a:gsLst>
                  <a:gs pos="0">
                    <a:srgbClr val="C00000"/>
                  </a:gs>
                  <a:gs pos="51000">
                    <a:srgbClr val="FF0000"/>
                  </a:gs>
                  <a:gs pos="100000">
                    <a:srgbClr val="EE6B00"/>
                  </a:gs>
                </a:gsLst>
                <a:lin ang="5400000" scaled="0"/>
              </a:gradFill>
              <a:cs typeface="+mn-ea"/>
              <a:sym typeface="+mn-lt"/>
            </a:endParaRPr>
          </a:p>
        </p:txBody>
      </p:sp>
      <p:cxnSp>
        <p:nvCxnSpPr>
          <p:cNvPr id="16" name="直接连接符 15"/>
          <p:cNvCxnSpPr/>
          <p:nvPr/>
        </p:nvCxnSpPr>
        <p:spPr>
          <a:xfrm>
            <a:off x="6438289" y="1547254"/>
            <a:ext cx="22091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5032923" y="500814"/>
            <a:ext cx="877163" cy="923330"/>
          </a:xfrm>
          <a:prstGeom prst="rect">
            <a:avLst/>
          </a:prstGeom>
          <a:noFill/>
        </p:spPr>
        <p:txBody>
          <a:bodyPr wrap="none" rtlCol="0">
            <a:spAutoFit/>
          </a:bodyPr>
          <a:lstStyle/>
          <a:p>
            <a:r>
              <a:rPr lang="zh-CN" altLang="en-US" sz="54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聚</a:t>
            </a:r>
            <a:endParaRPr lang="en-US" sz="54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cxnSp>
        <p:nvCxnSpPr>
          <p:cNvPr id="18" name="直接连接符 17"/>
          <p:cNvCxnSpPr/>
          <p:nvPr/>
        </p:nvCxnSpPr>
        <p:spPr>
          <a:xfrm>
            <a:off x="3442837" y="1547254"/>
            <a:ext cx="215340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540904" y="780735"/>
            <a:ext cx="954107" cy="1015663"/>
          </a:xfrm>
          <a:prstGeom prst="rect">
            <a:avLst/>
          </a:prstGeom>
          <a:noFill/>
        </p:spPr>
        <p:txBody>
          <a:bodyPr wrap="none" rtlCol="0">
            <a:spAutoFit/>
          </a:bodyPr>
          <a:lstStyle/>
          <a:p>
            <a:r>
              <a:rPr lang="zh-CN" altLang="en-US" sz="6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焦</a:t>
            </a:r>
            <a:endParaRPr lang="en-US" sz="6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sp>
        <p:nvSpPr>
          <p:cNvPr id="20" name="文本框 19"/>
          <p:cNvSpPr txBox="1"/>
          <p:nvPr/>
        </p:nvSpPr>
        <p:spPr>
          <a:xfrm>
            <a:off x="3659457" y="1197435"/>
            <a:ext cx="1633781" cy="369332"/>
          </a:xfrm>
          <a:prstGeom prst="rect">
            <a:avLst/>
          </a:prstGeom>
          <a:noFill/>
        </p:spPr>
        <p:txBody>
          <a:bodyPr wrap="none" rtlCol="0">
            <a:spAutoFit/>
          </a:bodyPr>
          <a:lstStyle/>
          <a:p>
            <a:r>
              <a:rPr lang="en-US" altLang="zh-CN" dirty="0">
                <a:gradFill>
                  <a:gsLst>
                    <a:gs pos="0">
                      <a:srgbClr val="C00000"/>
                    </a:gs>
                    <a:gs pos="51000">
                      <a:srgbClr val="FF0000"/>
                    </a:gs>
                    <a:gs pos="100000">
                      <a:srgbClr val="EE6B00"/>
                    </a:gs>
                  </a:gsLst>
                  <a:lin ang="5400000" scaled="0"/>
                </a:gradFill>
                <a:cs typeface="+mn-ea"/>
                <a:sym typeface="+mn-lt"/>
              </a:rPr>
              <a:t>NPC&amp;CPPCC</a:t>
            </a:r>
            <a:endParaRPr lang="en-US" dirty="0">
              <a:gradFill>
                <a:gsLst>
                  <a:gs pos="0">
                    <a:srgbClr val="C00000"/>
                  </a:gs>
                  <a:gs pos="51000">
                    <a:srgbClr val="FF0000"/>
                  </a:gs>
                  <a:gs pos="100000">
                    <a:srgbClr val="EE6B00"/>
                  </a:gs>
                </a:gsLst>
                <a:lin ang="5400000" scaled="0"/>
              </a:gradFill>
              <a:cs typeface="+mn-ea"/>
              <a:sym typeface="+mn-lt"/>
            </a:endParaRPr>
          </a:p>
        </p:txBody>
      </p:sp>
      <p:sp>
        <p:nvSpPr>
          <p:cNvPr id="24" name="矩形 23"/>
          <p:cNvSpPr/>
          <p:nvPr/>
        </p:nvSpPr>
        <p:spPr>
          <a:xfrm>
            <a:off x="1423432" y="1698955"/>
            <a:ext cx="9213763" cy="2243050"/>
          </a:xfrm>
          <a:prstGeom prst="rect">
            <a:avLst/>
          </a:prstGeom>
        </p:spPr>
        <p:txBody>
          <a:bodyPr wrap="square">
            <a:spAutoFit/>
          </a:bodyPr>
          <a:lstStyle/>
          <a:p>
            <a:pPr lvl="0" algn="ctr" eaLnBrk="0" hangingPunct="0">
              <a:lnSpc>
                <a:spcPct val="150000"/>
              </a:lnSpc>
              <a:defRPr/>
            </a:pPr>
            <a:r>
              <a:rPr lang="zh-CN" altLang="en-US" sz="2400" kern="0" dirty="0">
                <a:solidFill>
                  <a:srgbClr val="AC1422"/>
                </a:solidFill>
                <a:latin typeface="微软雅黑" panose="020B0503020204020204" pitchFamily="34" charset="-122"/>
                <a:ea typeface="微软雅黑" panose="020B0503020204020204" pitchFamily="34" charset="-122"/>
                <a:sym typeface="微软雅黑" pitchFamily="34" charset="-122"/>
              </a:rPr>
              <a:t>全国政协十三届一次会议于</a:t>
            </a:r>
            <a:r>
              <a:rPr lang="en-US" altLang="zh-CN" sz="2400" kern="0" dirty="0">
                <a:solidFill>
                  <a:srgbClr val="AC1422"/>
                </a:solidFill>
                <a:latin typeface="微软雅黑" panose="020B0503020204020204" pitchFamily="34" charset="-122"/>
                <a:ea typeface="微软雅黑" panose="020B0503020204020204" pitchFamily="34" charset="-122"/>
                <a:sym typeface="微软雅黑" pitchFamily="34" charset="-122"/>
              </a:rPr>
              <a:t>3</a:t>
            </a:r>
            <a:r>
              <a:rPr lang="zh-CN" altLang="en-US" sz="2400" kern="0" dirty="0">
                <a:solidFill>
                  <a:srgbClr val="AC1422"/>
                </a:solidFill>
                <a:latin typeface="微软雅黑" panose="020B0503020204020204" pitchFamily="34" charset="-122"/>
                <a:ea typeface="微软雅黑" panose="020B0503020204020204" pitchFamily="34" charset="-122"/>
                <a:sym typeface="微软雅黑" pitchFamily="34" charset="-122"/>
              </a:rPr>
              <a:t>月</a:t>
            </a:r>
            <a:r>
              <a:rPr lang="en-US" altLang="zh-CN" sz="2400" kern="0" dirty="0">
                <a:solidFill>
                  <a:srgbClr val="AC1422"/>
                </a:solidFill>
                <a:latin typeface="微软雅黑" panose="020B0503020204020204" pitchFamily="34" charset="-122"/>
                <a:ea typeface="微软雅黑" panose="020B0503020204020204" pitchFamily="34" charset="-122"/>
                <a:sym typeface="微软雅黑" pitchFamily="34" charset="-122"/>
              </a:rPr>
              <a:t>3</a:t>
            </a:r>
            <a:r>
              <a:rPr lang="zh-CN" altLang="en-US" sz="2400" kern="0" dirty="0">
                <a:solidFill>
                  <a:srgbClr val="AC1422"/>
                </a:solidFill>
                <a:latin typeface="微软雅黑" panose="020B0503020204020204" pitchFamily="34" charset="-122"/>
                <a:ea typeface="微软雅黑" panose="020B0503020204020204" pitchFamily="34" charset="-122"/>
                <a:sym typeface="微软雅黑" pitchFamily="34" charset="-122"/>
              </a:rPr>
              <a:t>日下午</a:t>
            </a:r>
            <a:r>
              <a:rPr lang="en-US" altLang="zh-CN" sz="2400" kern="0" dirty="0">
                <a:solidFill>
                  <a:srgbClr val="AC1422"/>
                </a:solidFill>
                <a:latin typeface="微软雅黑" panose="020B0503020204020204" pitchFamily="34" charset="-122"/>
                <a:ea typeface="微软雅黑" panose="020B0503020204020204" pitchFamily="34" charset="-122"/>
                <a:sym typeface="微软雅黑" pitchFamily="34" charset="-122"/>
              </a:rPr>
              <a:t>3</a:t>
            </a:r>
            <a:r>
              <a:rPr lang="zh-CN" altLang="en-US" sz="2400" kern="0" dirty="0">
                <a:solidFill>
                  <a:srgbClr val="AC1422"/>
                </a:solidFill>
                <a:latin typeface="微软雅黑" panose="020B0503020204020204" pitchFamily="34" charset="-122"/>
                <a:ea typeface="微软雅黑" panose="020B0503020204020204" pitchFamily="34" charset="-122"/>
                <a:sym typeface="微软雅黑" pitchFamily="34" charset="-122"/>
              </a:rPr>
              <a:t>时在北京人民大会堂开幕。俞正声同志代表政协第十二届全国委员会常务委员会作工作报告。主要汇报过去五年工作、五年工作的主要体会以及提出今后工作的建议。</a:t>
            </a:r>
          </a:p>
        </p:txBody>
      </p:sp>
      <p:sp>
        <p:nvSpPr>
          <p:cNvPr id="25" name="文本框 24"/>
          <p:cNvSpPr txBox="1"/>
          <p:nvPr/>
        </p:nvSpPr>
        <p:spPr>
          <a:xfrm>
            <a:off x="132747" y="76027"/>
            <a:ext cx="2206880" cy="900244"/>
          </a:xfrm>
          <a:prstGeom prst="rect">
            <a:avLst/>
          </a:prstGeom>
          <a:noFill/>
        </p:spPr>
        <p:txBody>
          <a:bodyPr wrap="square" lIns="68579" tIns="34289" rIns="68579" bIns="34289" rtlCol="0">
            <a:spAutoFit/>
          </a:bodyPr>
          <a:lstStyle/>
          <a:p>
            <a:r>
              <a:rPr lang="zh-CN" altLang="en-US" sz="5400" b="1" dirty="0">
                <a:gradFill>
                  <a:gsLst>
                    <a:gs pos="4587">
                      <a:srgbClr val="CD0503"/>
                    </a:gs>
                    <a:gs pos="57000">
                      <a:srgbClr val="FF0000"/>
                    </a:gs>
                    <a:gs pos="100000">
                      <a:srgbClr val="FFC000"/>
                    </a:gs>
                  </a:gsLst>
                  <a:lin ang="5400000" scaled="1"/>
                </a:gradFill>
                <a:effectLst>
                  <a:outerShdw sx="1000" sy="1000" algn="ctr" rotWithShape="0">
                    <a:prstClr val="black"/>
                  </a:outerShdw>
                </a:effectLst>
                <a:latin typeface="微软雅黑" panose="020B0503020204020204" pitchFamily="34" charset="-122"/>
                <a:ea typeface="微软雅黑" panose="020B0503020204020204" pitchFamily="34" charset="-122"/>
                <a:cs typeface="Arial" panose="020B0604020202020204" pitchFamily="34" charset="0"/>
              </a:rPr>
              <a:t>前言</a:t>
            </a:r>
          </a:p>
        </p:txBody>
      </p:sp>
    </p:spTree>
    <p:extLst>
      <p:ext uri="{BB962C8B-B14F-4D97-AF65-F5344CB8AC3E}">
        <p14:creationId xmlns:p14="http://schemas.microsoft.com/office/powerpoint/2010/main" val="183031913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12"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par>
                                <p:cTn id="16" presetID="2" presetClass="entr" presetSubtype="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1"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randombar(horizontal)">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25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1"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63" presetClass="path" presetSubtype="0" accel="50000" decel="50000" fill="hold" grpId="0" nodeType="withEffect">
                                  <p:stCondLst>
                                    <p:cond delay="0"/>
                                  </p:stCondLst>
                                  <p:childTnLst>
                                    <p:animMotion origin="layout" path="M -0.15495 -2.22222E-6 L 2.08333E-7 -2.22222E-6 " pathEditMode="relative" rAng="0" ptsTypes="AA">
                                      <p:cBhvr>
                                        <p:cTn id="41" dur="1500" fill="hold"/>
                                        <p:tgtEl>
                                          <p:spTgt spid="14"/>
                                        </p:tgtEl>
                                        <p:attrNameLst>
                                          <p:attrName>ppt_x</p:attrName>
                                          <p:attrName>ppt_y</p:attrName>
                                        </p:attrNameLst>
                                      </p:cBhvr>
                                      <p:rCtr x="7747" y="0"/>
                                    </p:animMotion>
                                  </p:childTnLst>
                                </p:cTn>
                              </p:par>
                              <p:par>
                                <p:cTn id="42" presetID="10" presetClass="entr" presetSubtype="0" fill="hold" grpId="1"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35" presetClass="path" presetSubtype="0" accel="50000" decel="50000" fill="hold" grpId="0" nodeType="withEffect">
                                  <p:stCondLst>
                                    <p:cond delay="0"/>
                                  </p:stCondLst>
                                  <p:childTnLst>
                                    <p:animMotion origin="layout" path="M 0.16823 -3.7037E-7 L 2.91667E-6 -3.7037E-7 " pathEditMode="relative" rAng="0" ptsTypes="AA">
                                      <p:cBhvr>
                                        <p:cTn id="46" dur="1500" fill="hold"/>
                                        <p:tgtEl>
                                          <p:spTgt spid="15"/>
                                        </p:tgtEl>
                                        <p:attrNameLst>
                                          <p:attrName>ppt_x</p:attrName>
                                          <p:attrName>ppt_y</p:attrName>
                                        </p:attrNameLst>
                                      </p:cBhvr>
                                      <p:rCtr x="-8411" y="0"/>
                                    </p:animMotion>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par>
                                <p:cTn id="57" presetID="22" presetClass="entr" presetSubtype="2"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right)">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barn(inVertical)">
                                      <p:cBhvr>
                                        <p:cTn id="64" dur="500"/>
                                        <p:tgtEl>
                                          <p:spTgt spid="7"/>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iterate type="wd">
                                    <p:tmPct val="10000"/>
                                  </p:iterate>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14" grpId="1"/>
      <p:bldP spid="15" grpId="0"/>
      <p:bldP spid="15" grpId="1"/>
      <p:bldP spid="17" grpId="0"/>
      <p:bldP spid="19" grpId="0"/>
      <p:bldP spid="20" grpId="0"/>
      <p:bldP spid="24" grpId="0"/>
      <p:bldP spid="2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文本框 9"/>
          <p:cNvSpPr txBox="1"/>
          <p:nvPr/>
        </p:nvSpPr>
        <p:spPr>
          <a:xfrm>
            <a:off x="3582135" y="1982216"/>
            <a:ext cx="4875053" cy="40011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defTabSz="685800"/>
            <a:r>
              <a:rPr lang="zh-CN" altLang="en-US" sz="2000" dirty="0">
                <a:gradFill>
                  <a:gsLst>
                    <a:gs pos="0">
                      <a:srgbClr val="FF3302"/>
                    </a:gs>
                    <a:gs pos="100000">
                      <a:srgbClr val="CB0800"/>
                    </a:gs>
                  </a:gsLst>
                  <a:lin ang="5400000" scaled="1"/>
                </a:gradFill>
                <a:cs typeface="+mn-ea"/>
                <a:sym typeface="+mn-lt"/>
              </a:rPr>
              <a:t>配合跟进全面从严治党战略部署贯彻落实</a:t>
            </a:r>
            <a:r>
              <a:rPr lang="en-US" altLang="zh-CN" sz="2000" dirty="0">
                <a:gradFill>
                  <a:gsLst>
                    <a:gs pos="0">
                      <a:srgbClr val="FF3302"/>
                    </a:gs>
                    <a:gs pos="100000">
                      <a:srgbClr val="CB0800"/>
                    </a:gs>
                  </a:gsLst>
                  <a:lin ang="5400000" scaled="1"/>
                </a:gradFill>
                <a:cs typeface="+mn-ea"/>
                <a:sym typeface="+mn-lt"/>
              </a:rPr>
              <a:t>.</a:t>
            </a:r>
            <a:endParaRPr lang="zh-CN" altLang="en-US" sz="2000" dirty="0">
              <a:gradFill>
                <a:gsLst>
                  <a:gs pos="0">
                    <a:srgbClr val="FF3302"/>
                  </a:gs>
                  <a:gs pos="100000">
                    <a:srgbClr val="CB0800"/>
                  </a:gs>
                </a:gsLst>
                <a:lin ang="5400000" scaled="1"/>
              </a:gradFill>
              <a:cs typeface="+mn-ea"/>
              <a:sym typeface="+mn-lt"/>
            </a:endParaRPr>
          </a:p>
        </p:txBody>
      </p:sp>
      <p:sp>
        <p:nvSpPr>
          <p:cNvPr id="11" name="对角圆角矩形 10"/>
          <p:cNvSpPr/>
          <p:nvPr/>
        </p:nvSpPr>
        <p:spPr>
          <a:xfrm>
            <a:off x="5389846" y="1295725"/>
            <a:ext cx="1002569" cy="563535"/>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2" name="文本框 11"/>
          <p:cNvSpPr txBox="1"/>
          <p:nvPr/>
        </p:nvSpPr>
        <p:spPr>
          <a:xfrm>
            <a:off x="5511824" y="1276918"/>
            <a:ext cx="755335" cy="646331"/>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3600" dirty="0">
                <a:solidFill>
                  <a:schemeClr val="bg1"/>
                </a:solidFill>
              </a:rPr>
              <a:t>03</a:t>
            </a:r>
            <a:endParaRPr lang="zh-CN" altLang="en-US" sz="3600" dirty="0">
              <a:solidFill>
                <a:schemeClr val="bg1"/>
              </a:solidFill>
            </a:endParaRPr>
          </a:p>
        </p:txBody>
      </p:sp>
      <p:sp>
        <p:nvSpPr>
          <p:cNvPr id="13" name="椭圆 12"/>
          <p:cNvSpPr/>
          <p:nvPr/>
        </p:nvSpPr>
        <p:spPr>
          <a:xfrm>
            <a:off x="4925484" y="2539133"/>
            <a:ext cx="2372600" cy="2372600"/>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29">
            <a:extLst>
              <a:ext uri="{FF2B5EF4-FFF2-40B4-BE49-F238E27FC236}">
                <a16:creationId xmlns:a16="http://schemas.microsoft.com/office/drawing/2014/main" id="{18796854-9A5C-4243-A1B9-C4A1284DA642}"/>
              </a:ext>
            </a:extLst>
          </p:cNvPr>
          <p:cNvSpPr/>
          <p:nvPr/>
        </p:nvSpPr>
        <p:spPr bwMode="auto">
          <a:xfrm>
            <a:off x="5283001" y="2772002"/>
            <a:ext cx="1835973" cy="164061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5" name="剪去对角的矩形 14"/>
          <p:cNvSpPr/>
          <p:nvPr/>
        </p:nvSpPr>
        <p:spPr>
          <a:xfrm>
            <a:off x="1569400" y="2721672"/>
            <a:ext cx="2474369" cy="2224334"/>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1556465" y="2995337"/>
            <a:ext cx="2579802" cy="1708160"/>
          </a:xfrm>
          <a:prstGeom prst="rect">
            <a:avLst/>
          </a:prstGeom>
        </p:spPr>
        <p:txBody>
          <a:bodyPr wrap="square">
            <a:spAutoFit/>
          </a:bodyPr>
          <a:lstStyle/>
          <a:p>
            <a:pPr>
              <a:lnSpc>
                <a:spcPct val="150000"/>
              </a:lnSpc>
            </a:pPr>
            <a:r>
              <a:rPr lang="zh-CN" altLang="en-US" sz="1400" b="1" dirty="0">
                <a:solidFill>
                  <a:srgbClr val="AC1422"/>
                </a:solidFill>
                <a:cs typeface="+mn-ea"/>
                <a:sym typeface="+mn-lt"/>
              </a:rPr>
              <a:t>将党风廉政建设列为重点协商议题</a:t>
            </a:r>
            <a:r>
              <a:rPr lang="zh-CN" altLang="en-US" sz="1400" dirty="0">
                <a:solidFill>
                  <a:srgbClr val="AC1422"/>
                </a:solidFill>
                <a:cs typeface="+mn-ea"/>
                <a:sym typeface="+mn-lt"/>
              </a:rPr>
              <a:t>，先后两次召开常委会议，从巩固落实中央八项规定精神成果、完善监督体系、营造良好政治生态等方面提出建议。</a:t>
            </a:r>
          </a:p>
        </p:txBody>
      </p:sp>
      <p:sp>
        <p:nvSpPr>
          <p:cNvPr id="17" name="剪去对角的矩形 16"/>
          <p:cNvSpPr/>
          <p:nvPr/>
        </p:nvSpPr>
        <p:spPr>
          <a:xfrm>
            <a:off x="8074367" y="2721671"/>
            <a:ext cx="2474369" cy="2190061"/>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8085673" y="3375337"/>
            <a:ext cx="2579802" cy="700192"/>
          </a:xfrm>
          <a:prstGeom prst="rect">
            <a:avLst/>
          </a:prstGeom>
        </p:spPr>
        <p:txBody>
          <a:bodyPr wrap="square">
            <a:spAutoFit/>
          </a:bodyPr>
          <a:lstStyle/>
          <a:p>
            <a:pPr>
              <a:lnSpc>
                <a:spcPct val="150000"/>
              </a:lnSpc>
            </a:pPr>
            <a:r>
              <a:rPr lang="zh-CN" altLang="en-US" sz="1400" b="1" dirty="0">
                <a:solidFill>
                  <a:srgbClr val="AC1422"/>
                </a:solidFill>
                <a:cs typeface="+mn-ea"/>
                <a:sym typeface="+mn-lt"/>
              </a:rPr>
              <a:t>支持委员围绕加强党的建设重要问题务实建言。</a:t>
            </a:r>
          </a:p>
        </p:txBody>
      </p:sp>
      <p:sp>
        <p:nvSpPr>
          <p:cNvPr id="19" name="右箭头 18"/>
          <p:cNvSpPr/>
          <p:nvPr/>
        </p:nvSpPr>
        <p:spPr>
          <a:xfrm rot="10800000">
            <a:off x="4190544" y="3480336"/>
            <a:ext cx="556181" cy="490194"/>
          </a:xfrm>
          <a:prstGeom prst="rightArrow">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右箭头 19"/>
          <p:cNvSpPr/>
          <p:nvPr/>
        </p:nvSpPr>
        <p:spPr>
          <a:xfrm>
            <a:off x="7413788" y="3480336"/>
            <a:ext cx="556181" cy="490194"/>
          </a:xfrm>
          <a:prstGeom prst="rightArrow">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4211822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48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48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75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right)">
                                          <p:cBhvr>
                                            <p:cTn id="33" dur="500"/>
                                            <p:tgtEl>
                                              <p:spTgt spid="1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inVertical)">
                                          <p:cBhvr>
                                            <p:cTn id="41" dur="500"/>
                                            <p:tgtEl>
                                              <p:spTgt spid="15"/>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barn(inVertical)">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1000"/>
                                            <p:tgtEl>
                                              <p:spTgt spid="16"/>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up)">
                                          <p:cBhvr>
                                            <p:cTn id="5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animBg="1"/>
          <p:bldP spid="14" grpId="0" animBg="1"/>
          <p:bldP spid="15" grpId="0" animBg="1"/>
          <p:bldP spid="16" grpId="0"/>
          <p:bldP spid="17" grpId="0" animBg="1"/>
          <p:bldP spid="18" grpId="0"/>
          <p:bldP spid="19" grpId="0" animBg="1"/>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75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right)">
                                          <p:cBhvr>
                                            <p:cTn id="33" dur="500"/>
                                            <p:tgtEl>
                                              <p:spTgt spid="1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inVertical)">
                                          <p:cBhvr>
                                            <p:cTn id="41" dur="500"/>
                                            <p:tgtEl>
                                              <p:spTgt spid="15"/>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barn(inVertical)">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1000"/>
                                            <p:tgtEl>
                                              <p:spTgt spid="16"/>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up)">
                                          <p:cBhvr>
                                            <p:cTn id="5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animBg="1"/>
          <p:bldP spid="14" grpId="0" animBg="1"/>
          <p:bldP spid="15" grpId="0" animBg="1"/>
          <p:bldP spid="16" grpId="0"/>
          <p:bldP spid="17" grpId="0" animBg="1"/>
          <p:bldP spid="18" grpId="0"/>
          <p:bldP spid="19" grpId="0" animBg="1"/>
          <p:bldP spid="20"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36" name="TextBox 14"/>
          <p:cNvSpPr txBox="1"/>
          <p:nvPr/>
        </p:nvSpPr>
        <p:spPr>
          <a:xfrm>
            <a:off x="-27354" y="1070356"/>
            <a:ext cx="11961256"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2933" b="1" kern="0" dirty="0">
                <a:gradFill>
                  <a:gsLst>
                    <a:gs pos="0">
                      <a:srgbClr val="FF0000"/>
                    </a:gs>
                    <a:gs pos="100000">
                      <a:srgbClr val="C00000"/>
                    </a:gs>
                  </a:gsLst>
                  <a:lin ang="5400000" scaled="0"/>
                </a:gradFill>
                <a:latin typeface="+mn-lt"/>
                <a:ea typeface="+mn-ea"/>
                <a:cs typeface="+mn-ea"/>
                <a:sym typeface="+mn-lt"/>
              </a:rPr>
              <a:t>★贯彻以人民为中心的发展思想，为保障和改善民生建言献策★</a:t>
            </a:r>
          </a:p>
        </p:txBody>
      </p:sp>
      <p:sp>
        <p:nvSpPr>
          <p:cNvPr id="61" name="文本框 3"/>
          <p:cNvSpPr txBox="1"/>
          <p:nvPr/>
        </p:nvSpPr>
        <p:spPr>
          <a:xfrm>
            <a:off x="573706" y="1548281"/>
            <a:ext cx="10799776" cy="903132"/>
          </a:xfrm>
          <a:prstGeom prst="rect">
            <a:avLst/>
          </a:prstGeom>
          <a:noFill/>
        </p:spPr>
        <p:txBody>
          <a:bodyPr wrap="square" rtlCol="0">
            <a:spAutoFit/>
          </a:bodyPr>
          <a:lstStyle/>
          <a:p>
            <a:pPr algn="ctr">
              <a:lnSpc>
                <a:spcPct val="150000"/>
              </a:lnSpc>
            </a:pPr>
            <a:r>
              <a:rPr lang="zh-CN" altLang="en-US" sz="1867" b="1" dirty="0">
                <a:solidFill>
                  <a:srgbClr val="AC1422"/>
                </a:solidFill>
                <a:cs typeface="+mn-ea"/>
                <a:sym typeface="+mn-lt"/>
              </a:rPr>
              <a:t>坚持履职为民，抓住涉及人民群众切身利益的实际问题，共开展</a:t>
            </a:r>
            <a:r>
              <a:rPr lang="en-US" altLang="zh-CN" sz="1867" b="1" dirty="0">
                <a:solidFill>
                  <a:srgbClr val="AC1422"/>
                </a:solidFill>
                <a:cs typeface="+mn-ea"/>
                <a:sym typeface="+mn-lt"/>
              </a:rPr>
              <a:t>171</a:t>
            </a:r>
            <a:r>
              <a:rPr lang="zh-CN" altLang="en-US" sz="1867" b="1" dirty="0">
                <a:solidFill>
                  <a:srgbClr val="AC1422"/>
                </a:solidFill>
                <a:cs typeface="+mn-ea"/>
                <a:sym typeface="+mn-lt"/>
              </a:rPr>
              <a:t>次视察调研和协商议政活动，每年组织委员开展教师节慰问和科技、文化、卫生、体育下基层活动。</a:t>
            </a:r>
          </a:p>
        </p:txBody>
      </p:sp>
      <p:sp>
        <p:nvSpPr>
          <p:cNvPr id="64" name="KSO_Shape"/>
          <p:cNvSpPr>
            <a:spLocks/>
          </p:cNvSpPr>
          <p:nvPr/>
        </p:nvSpPr>
        <p:spPr bwMode="auto">
          <a:xfrm>
            <a:off x="1042288" y="2581949"/>
            <a:ext cx="831804" cy="567014"/>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5" name="矩形 64"/>
          <p:cNvSpPr/>
          <p:nvPr/>
        </p:nvSpPr>
        <p:spPr>
          <a:xfrm>
            <a:off x="210499" y="3656972"/>
            <a:ext cx="2767997" cy="1444370"/>
          </a:xfrm>
          <a:prstGeom prst="rect">
            <a:avLst/>
          </a:prstGeom>
          <a:ln>
            <a:noFill/>
          </a:ln>
        </p:spPr>
        <p:txBody>
          <a:bodyPr wrap="square">
            <a:spAutoFit/>
          </a:bodyPr>
          <a:lstStyle/>
          <a:p>
            <a:pPr algn="ctr">
              <a:lnSpc>
                <a:spcPct val="150000"/>
              </a:lnSpc>
            </a:pPr>
            <a:r>
              <a:rPr lang="zh-CN" altLang="en-US" sz="1200" dirty="0">
                <a:solidFill>
                  <a:srgbClr val="AC1422"/>
                </a:solidFill>
                <a:cs typeface="+mn-ea"/>
                <a:sym typeface="+mn-lt"/>
              </a:rPr>
              <a:t>针对学前教育、义务教育、高中教育、高等教育、职业教育、特殊教育和乡村教师队伍建设、困难学生资助等问题深度建言，推动教育事业全链条发展</a:t>
            </a:r>
            <a:endParaRPr lang="en-US" altLang="zh-CN" sz="1200" dirty="0">
              <a:solidFill>
                <a:srgbClr val="AC1422"/>
              </a:solidFill>
              <a:cs typeface="+mn-ea"/>
              <a:sym typeface="+mn-lt"/>
            </a:endParaRPr>
          </a:p>
        </p:txBody>
      </p:sp>
      <p:grpSp>
        <p:nvGrpSpPr>
          <p:cNvPr id="68" name="组合 67"/>
          <p:cNvGrpSpPr/>
          <p:nvPr/>
        </p:nvGrpSpPr>
        <p:grpSpPr>
          <a:xfrm>
            <a:off x="498439" y="3189009"/>
            <a:ext cx="2192118" cy="467965"/>
            <a:chOff x="1012855" y="3189009"/>
            <a:chExt cx="2192118" cy="467965"/>
          </a:xfrm>
        </p:grpSpPr>
        <p:sp>
          <p:nvSpPr>
            <p:cNvPr id="2" name="圆角矩形 1"/>
            <p:cNvSpPr/>
            <p:nvPr/>
          </p:nvSpPr>
          <p:spPr>
            <a:xfrm>
              <a:off x="1012855" y="3189009"/>
              <a:ext cx="2192118" cy="467965"/>
            </a:xfrm>
            <a:prstGeom prst="roundRect">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矩形 2"/>
            <p:cNvSpPr/>
            <p:nvPr/>
          </p:nvSpPr>
          <p:spPr>
            <a:xfrm>
              <a:off x="1029131" y="3269102"/>
              <a:ext cx="2159566" cy="307777"/>
            </a:xfrm>
            <a:prstGeom prst="rect">
              <a:avLst/>
            </a:prstGeom>
          </p:spPr>
          <p:txBody>
            <a:bodyPr wrap="none">
              <a:spAutoFit/>
            </a:bodyPr>
            <a:lstStyle/>
            <a:p>
              <a:pPr algn="ctr"/>
              <a:r>
                <a:rPr lang="zh-CN" altLang="en-US" sz="1400" b="1" dirty="0">
                  <a:solidFill>
                    <a:schemeClr val="bg1"/>
                  </a:solidFill>
                  <a:cs typeface="+mn-ea"/>
                  <a:sym typeface="+mn-lt"/>
                </a:rPr>
                <a:t>着眼办好人民满意的教育</a:t>
              </a:r>
            </a:p>
          </p:txBody>
        </p:sp>
      </p:grpSp>
      <p:sp>
        <p:nvSpPr>
          <p:cNvPr id="67" name="矩形 66"/>
          <p:cNvSpPr/>
          <p:nvPr/>
        </p:nvSpPr>
        <p:spPr>
          <a:xfrm>
            <a:off x="227264" y="3656974"/>
            <a:ext cx="2755614" cy="20274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KSO_Shape"/>
          <p:cNvSpPr>
            <a:spLocks/>
          </p:cNvSpPr>
          <p:nvPr/>
        </p:nvSpPr>
        <p:spPr bwMode="auto">
          <a:xfrm>
            <a:off x="4019168" y="2581949"/>
            <a:ext cx="831804" cy="567014"/>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0" name="矩形 69"/>
          <p:cNvSpPr/>
          <p:nvPr/>
        </p:nvSpPr>
        <p:spPr>
          <a:xfrm>
            <a:off x="3187379" y="3656972"/>
            <a:ext cx="2793526" cy="2031325"/>
          </a:xfrm>
          <a:prstGeom prst="rect">
            <a:avLst/>
          </a:prstGeom>
          <a:ln>
            <a:noFill/>
          </a:ln>
        </p:spPr>
        <p:txBody>
          <a:bodyPr wrap="square">
            <a:spAutoFit/>
          </a:bodyPr>
          <a:lstStyle/>
          <a:p>
            <a:pPr algn="ctr">
              <a:lnSpc>
                <a:spcPct val="150000"/>
              </a:lnSpc>
            </a:pPr>
            <a:r>
              <a:rPr lang="zh-CN" altLang="en-US" sz="1200" dirty="0">
                <a:solidFill>
                  <a:srgbClr val="AC1422"/>
                </a:solidFill>
                <a:cs typeface="+mn-ea"/>
                <a:sym typeface="+mn-lt"/>
              </a:rPr>
              <a:t>深化医药卫生体制改革，紧扣医疗、医保、医药“三医”联动，从优生健康检查、青少年疾病预防、职业病防治、全民健身和体育产业到安宁疗护，从公立医院改革、民营医院发展、仿制药质量到医患关系改善，开展系列履职活动，促进人民健康全周期保障</a:t>
            </a:r>
            <a:endParaRPr lang="en-US" altLang="zh-CN" sz="1200" dirty="0">
              <a:solidFill>
                <a:srgbClr val="AC1422"/>
              </a:solidFill>
              <a:cs typeface="+mn-ea"/>
              <a:sym typeface="+mn-lt"/>
            </a:endParaRPr>
          </a:p>
        </p:txBody>
      </p:sp>
      <p:grpSp>
        <p:nvGrpSpPr>
          <p:cNvPr id="71" name="组合 70"/>
          <p:cNvGrpSpPr/>
          <p:nvPr/>
        </p:nvGrpSpPr>
        <p:grpSpPr>
          <a:xfrm>
            <a:off x="3475319" y="3189009"/>
            <a:ext cx="2192118" cy="467965"/>
            <a:chOff x="1012855" y="3189009"/>
            <a:chExt cx="2192118" cy="467965"/>
          </a:xfrm>
        </p:grpSpPr>
        <p:sp>
          <p:nvSpPr>
            <p:cNvPr id="72" name="圆角矩形 71"/>
            <p:cNvSpPr/>
            <p:nvPr/>
          </p:nvSpPr>
          <p:spPr>
            <a:xfrm>
              <a:off x="1012855" y="3189009"/>
              <a:ext cx="2192118" cy="467965"/>
            </a:xfrm>
            <a:prstGeom prst="roundRect">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矩形 72"/>
            <p:cNvSpPr/>
            <p:nvPr/>
          </p:nvSpPr>
          <p:spPr>
            <a:xfrm>
              <a:off x="1298435" y="3269102"/>
              <a:ext cx="1620957" cy="307777"/>
            </a:xfrm>
            <a:prstGeom prst="rect">
              <a:avLst/>
            </a:prstGeom>
          </p:spPr>
          <p:txBody>
            <a:bodyPr wrap="none">
              <a:spAutoFit/>
            </a:bodyPr>
            <a:lstStyle/>
            <a:p>
              <a:pPr lvl="0" algn="ctr"/>
              <a:r>
                <a:rPr lang="zh-CN" altLang="en-US" sz="1400" b="1" dirty="0">
                  <a:solidFill>
                    <a:schemeClr val="bg1"/>
                  </a:solidFill>
                  <a:cs typeface="+mn-ea"/>
                  <a:sym typeface="+mn-lt"/>
                </a:rPr>
                <a:t>着眼健康中国建设</a:t>
              </a:r>
            </a:p>
          </p:txBody>
        </p:sp>
      </p:grpSp>
      <p:sp>
        <p:nvSpPr>
          <p:cNvPr id="74" name="矩形 73"/>
          <p:cNvSpPr/>
          <p:nvPr/>
        </p:nvSpPr>
        <p:spPr>
          <a:xfrm>
            <a:off x="3204144" y="3656974"/>
            <a:ext cx="2755614" cy="20274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KSO_Shape"/>
          <p:cNvSpPr>
            <a:spLocks/>
          </p:cNvSpPr>
          <p:nvPr/>
        </p:nvSpPr>
        <p:spPr bwMode="auto">
          <a:xfrm>
            <a:off x="7008431" y="2581949"/>
            <a:ext cx="831804" cy="567014"/>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6" name="矩形 75"/>
          <p:cNvSpPr/>
          <p:nvPr/>
        </p:nvSpPr>
        <p:spPr>
          <a:xfrm>
            <a:off x="6176642" y="3656972"/>
            <a:ext cx="2845438" cy="1754326"/>
          </a:xfrm>
          <a:prstGeom prst="rect">
            <a:avLst/>
          </a:prstGeom>
          <a:ln>
            <a:noFill/>
          </a:ln>
        </p:spPr>
        <p:txBody>
          <a:bodyPr wrap="square">
            <a:spAutoFit/>
          </a:bodyPr>
          <a:lstStyle/>
          <a:p>
            <a:pPr algn="ctr">
              <a:lnSpc>
                <a:spcPct val="150000"/>
              </a:lnSpc>
            </a:pPr>
            <a:r>
              <a:rPr lang="zh-CN" altLang="en-US" sz="1200" dirty="0">
                <a:solidFill>
                  <a:srgbClr val="AC1422"/>
                </a:solidFill>
                <a:cs typeface="+mn-ea"/>
                <a:sym typeface="+mn-lt"/>
              </a:rPr>
              <a:t>围绕培育和践行社会主义核心价值观、坚定文化自信讲好中国故事、社会主义文艺繁荣发展、完善公共文化服务体系、营造风清气正网络空间、非物质文化遗产传承保护等协商议政，助力文化建设全方位推进</a:t>
            </a:r>
            <a:endParaRPr lang="en-US" altLang="zh-CN" sz="1200" dirty="0">
              <a:solidFill>
                <a:srgbClr val="AC1422"/>
              </a:solidFill>
              <a:cs typeface="+mn-ea"/>
              <a:sym typeface="+mn-lt"/>
            </a:endParaRPr>
          </a:p>
        </p:txBody>
      </p:sp>
      <p:grpSp>
        <p:nvGrpSpPr>
          <p:cNvPr id="77" name="组合 76"/>
          <p:cNvGrpSpPr/>
          <p:nvPr/>
        </p:nvGrpSpPr>
        <p:grpSpPr>
          <a:xfrm>
            <a:off x="6343000" y="3189009"/>
            <a:ext cx="2435283" cy="467965"/>
            <a:chOff x="891273" y="3189009"/>
            <a:chExt cx="2435283" cy="467965"/>
          </a:xfrm>
        </p:grpSpPr>
        <p:sp>
          <p:nvSpPr>
            <p:cNvPr id="78" name="圆角矩形 77"/>
            <p:cNvSpPr/>
            <p:nvPr/>
          </p:nvSpPr>
          <p:spPr>
            <a:xfrm>
              <a:off x="1012855" y="3189009"/>
              <a:ext cx="2192118" cy="467965"/>
            </a:xfrm>
            <a:prstGeom prst="roundRect">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矩形 78"/>
            <p:cNvSpPr/>
            <p:nvPr/>
          </p:nvSpPr>
          <p:spPr>
            <a:xfrm>
              <a:off x="891273" y="3269102"/>
              <a:ext cx="2435283" cy="300082"/>
            </a:xfrm>
            <a:prstGeom prst="rect">
              <a:avLst/>
            </a:prstGeom>
          </p:spPr>
          <p:txBody>
            <a:bodyPr wrap="none">
              <a:spAutoFit/>
            </a:bodyPr>
            <a:lstStyle/>
            <a:p>
              <a:pPr lvl="0" algn="ctr"/>
              <a:r>
                <a:rPr lang="zh-CN" altLang="en-US" sz="1300" b="1" dirty="0">
                  <a:solidFill>
                    <a:schemeClr val="bg1"/>
                  </a:solidFill>
                  <a:cs typeface="+mn-ea"/>
                  <a:sym typeface="+mn-lt"/>
                </a:rPr>
                <a:t>眼更好满足人民群众文化需求</a:t>
              </a:r>
            </a:p>
          </p:txBody>
        </p:sp>
      </p:grpSp>
      <p:sp>
        <p:nvSpPr>
          <p:cNvPr id="80" name="矩形 79"/>
          <p:cNvSpPr/>
          <p:nvPr/>
        </p:nvSpPr>
        <p:spPr>
          <a:xfrm>
            <a:off x="6193407" y="3656974"/>
            <a:ext cx="2755614" cy="20274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Shape"/>
          <p:cNvSpPr>
            <a:spLocks/>
          </p:cNvSpPr>
          <p:nvPr/>
        </p:nvSpPr>
        <p:spPr bwMode="auto">
          <a:xfrm>
            <a:off x="9993312" y="2581949"/>
            <a:ext cx="831804" cy="567014"/>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2" name="矩形 81"/>
          <p:cNvSpPr/>
          <p:nvPr/>
        </p:nvSpPr>
        <p:spPr>
          <a:xfrm>
            <a:off x="9161523" y="3656972"/>
            <a:ext cx="2878077" cy="2031325"/>
          </a:xfrm>
          <a:prstGeom prst="rect">
            <a:avLst/>
          </a:prstGeom>
          <a:ln>
            <a:noFill/>
          </a:ln>
        </p:spPr>
        <p:txBody>
          <a:bodyPr wrap="square">
            <a:spAutoFit/>
          </a:bodyPr>
          <a:lstStyle/>
          <a:p>
            <a:pPr algn="ctr">
              <a:lnSpc>
                <a:spcPct val="150000"/>
              </a:lnSpc>
            </a:pPr>
            <a:r>
              <a:rPr lang="zh-CN" altLang="en-US" sz="1200" dirty="0">
                <a:solidFill>
                  <a:srgbClr val="AC1422"/>
                </a:solidFill>
                <a:cs typeface="+mn-ea"/>
                <a:sym typeface="+mn-lt"/>
              </a:rPr>
              <a:t>就食品安全监管、无障碍环境建设、住宅房地产调控、去产能过程中职工就业再就业、大学生和退役士兵就业创业、养老及医养结合等问题，建筑环卫工人、农民工、残疾人、留守儿童等群体权益保障深入协商，对涉及群众生活的问题全景式关注</a:t>
            </a:r>
            <a:endParaRPr lang="en-US" altLang="zh-CN" sz="1200" dirty="0">
              <a:solidFill>
                <a:srgbClr val="AC1422"/>
              </a:solidFill>
              <a:cs typeface="+mn-ea"/>
              <a:sym typeface="+mn-lt"/>
            </a:endParaRPr>
          </a:p>
        </p:txBody>
      </p:sp>
      <p:grpSp>
        <p:nvGrpSpPr>
          <p:cNvPr id="83" name="组合 82"/>
          <p:cNvGrpSpPr/>
          <p:nvPr/>
        </p:nvGrpSpPr>
        <p:grpSpPr>
          <a:xfrm>
            <a:off x="9449463" y="3189009"/>
            <a:ext cx="2192118" cy="467965"/>
            <a:chOff x="1012855" y="3189009"/>
            <a:chExt cx="2192118" cy="467965"/>
          </a:xfrm>
        </p:grpSpPr>
        <p:sp>
          <p:nvSpPr>
            <p:cNvPr id="84" name="圆角矩形 83"/>
            <p:cNvSpPr/>
            <p:nvPr/>
          </p:nvSpPr>
          <p:spPr>
            <a:xfrm>
              <a:off x="1012855" y="3189009"/>
              <a:ext cx="2192118" cy="467965"/>
            </a:xfrm>
            <a:prstGeom prst="roundRect">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5" name="矩形 84"/>
            <p:cNvSpPr/>
            <p:nvPr/>
          </p:nvSpPr>
          <p:spPr>
            <a:xfrm>
              <a:off x="1477972" y="3269102"/>
              <a:ext cx="1261884" cy="307777"/>
            </a:xfrm>
            <a:prstGeom prst="rect">
              <a:avLst/>
            </a:prstGeom>
          </p:spPr>
          <p:txBody>
            <a:bodyPr wrap="none">
              <a:spAutoFit/>
            </a:bodyPr>
            <a:lstStyle/>
            <a:p>
              <a:pPr lvl="0" algn="ctr"/>
              <a:r>
                <a:rPr lang="zh-CN" altLang="en-US" sz="1400" b="1" dirty="0">
                  <a:solidFill>
                    <a:schemeClr val="bg1"/>
                  </a:solidFill>
                  <a:cs typeface="+mn-ea"/>
                  <a:sym typeface="+mn-lt"/>
                </a:rPr>
                <a:t>着眼民生关切</a:t>
              </a:r>
            </a:p>
          </p:txBody>
        </p:sp>
      </p:grpSp>
      <p:sp>
        <p:nvSpPr>
          <p:cNvPr id="86" name="矩形 85"/>
          <p:cNvSpPr/>
          <p:nvPr/>
        </p:nvSpPr>
        <p:spPr>
          <a:xfrm>
            <a:off x="9178288" y="3656974"/>
            <a:ext cx="2755614" cy="20274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917602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1000"/>
                                        <p:tgtEl>
                                          <p:spTgt spid="36"/>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up)">
                                      <p:cBhvr>
                                        <p:cTn id="11" dur="1000"/>
                                        <p:tgtEl>
                                          <p:spTgt spid="61"/>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grpId="0" nodeType="clickEffect">
                                  <p:stCondLst>
                                    <p:cond delay="0"/>
                                  </p:stCondLst>
                                  <p:childTnLst>
                                    <p:set>
                                      <p:cBhvr>
                                        <p:cTn id="15" dur="1" fill="hold">
                                          <p:stCondLst>
                                            <p:cond delay="0"/>
                                          </p:stCondLst>
                                        </p:cTn>
                                        <p:tgtEl>
                                          <p:spTgt spid="64"/>
                                        </p:tgtEl>
                                        <p:attrNameLst>
                                          <p:attrName>style.visibility</p:attrName>
                                        </p:attrNameLst>
                                      </p:cBhvr>
                                      <p:to>
                                        <p:strVal val="visible"/>
                                      </p:to>
                                    </p:set>
                                    <p:anim calcmode="lin" valueType="num">
                                      <p:cBhvr>
                                        <p:cTn id="16" dur="1000" fill="hold"/>
                                        <p:tgtEl>
                                          <p:spTgt spid="64"/>
                                        </p:tgtEl>
                                        <p:attrNameLst>
                                          <p:attrName>ppt_w</p:attrName>
                                        </p:attrNameLst>
                                      </p:cBhvr>
                                      <p:tavLst>
                                        <p:tav tm="0">
                                          <p:val>
                                            <p:strVal val="#ppt_w*0.70"/>
                                          </p:val>
                                        </p:tav>
                                        <p:tav tm="100000">
                                          <p:val>
                                            <p:strVal val="#ppt_w"/>
                                          </p:val>
                                        </p:tav>
                                      </p:tavLst>
                                    </p:anim>
                                    <p:anim calcmode="lin" valueType="num">
                                      <p:cBhvr>
                                        <p:cTn id="17" dur="1000" fill="hold"/>
                                        <p:tgtEl>
                                          <p:spTgt spid="64"/>
                                        </p:tgtEl>
                                        <p:attrNameLst>
                                          <p:attrName>ppt_h</p:attrName>
                                        </p:attrNameLst>
                                      </p:cBhvr>
                                      <p:tavLst>
                                        <p:tav tm="0">
                                          <p:val>
                                            <p:strVal val="#ppt_h"/>
                                          </p:val>
                                        </p:tav>
                                        <p:tav tm="100000">
                                          <p:val>
                                            <p:strVal val="#ppt_h"/>
                                          </p:val>
                                        </p:tav>
                                      </p:tavLst>
                                    </p:anim>
                                    <p:animEffect transition="in" filter="fade">
                                      <p:cBhvr>
                                        <p:cTn id="18" dur="1000"/>
                                        <p:tgtEl>
                                          <p:spTgt spid="64"/>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750"/>
                                        <p:tgtEl>
                                          <p:spTgt spid="68"/>
                                        </p:tgtEl>
                                      </p:cBhvr>
                                    </p:animEffect>
                                    <p:anim calcmode="lin" valueType="num">
                                      <p:cBhvr>
                                        <p:cTn id="24" dur="750" fill="hold"/>
                                        <p:tgtEl>
                                          <p:spTgt spid="68"/>
                                        </p:tgtEl>
                                        <p:attrNameLst>
                                          <p:attrName>ppt_x</p:attrName>
                                        </p:attrNameLst>
                                      </p:cBhvr>
                                      <p:tavLst>
                                        <p:tav tm="0">
                                          <p:val>
                                            <p:strVal val="#ppt_x"/>
                                          </p:val>
                                        </p:tav>
                                        <p:tav tm="100000">
                                          <p:val>
                                            <p:strVal val="#ppt_x"/>
                                          </p:val>
                                        </p:tav>
                                      </p:tavLst>
                                    </p:anim>
                                    <p:anim calcmode="lin" valueType="num">
                                      <p:cBhvr>
                                        <p:cTn id="25" dur="75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wipe(up)">
                                      <p:cBhvr>
                                        <p:cTn id="30" dur="500"/>
                                        <p:tgtEl>
                                          <p:spTgt spid="6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1000" fill="hold"/>
                                        <p:tgtEl>
                                          <p:spTgt spid="69"/>
                                        </p:tgtEl>
                                        <p:attrNameLst>
                                          <p:attrName>ppt_w</p:attrName>
                                        </p:attrNameLst>
                                      </p:cBhvr>
                                      <p:tavLst>
                                        <p:tav tm="0">
                                          <p:val>
                                            <p:strVal val="#ppt_w*0.70"/>
                                          </p:val>
                                        </p:tav>
                                        <p:tav tm="100000">
                                          <p:val>
                                            <p:strVal val="#ppt_w"/>
                                          </p:val>
                                        </p:tav>
                                      </p:tavLst>
                                    </p:anim>
                                    <p:anim calcmode="lin" valueType="num">
                                      <p:cBhvr>
                                        <p:cTn id="41" dur="1000" fill="hold"/>
                                        <p:tgtEl>
                                          <p:spTgt spid="69"/>
                                        </p:tgtEl>
                                        <p:attrNameLst>
                                          <p:attrName>ppt_h</p:attrName>
                                        </p:attrNameLst>
                                      </p:cBhvr>
                                      <p:tavLst>
                                        <p:tav tm="0">
                                          <p:val>
                                            <p:strVal val="#ppt_h"/>
                                          </p:val>
                                        </p:tav>
                                        <p:tav tm="100000">
                                          <p:val>
                                            <p:strVal val="#ppt_h"/>
                                          </p:val>
                                        </p:tav>
                                      </p:tavLst>
                                    </p:anim>
                                    <p:animEffect transition="in" filter="fade">
                                      <p:cBhvr>
                                        <p:cTn id="42" dur="1000"/>
                                        <p:tgtEl>
                                          <p:spTgt spid="69"/>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750"/>
                                        <p:tgtEl>
                                          <p:spTgt spid="71"/>
                                        </p:tgtEl>
                                      </p:cBhvr>
                                    </p:animEffect>
                                    <p:anim calcmode="lin" valueType="num">
                                      <p:cBhvr>
                                        <p:cTn id="48" dur="750" fill="hold"/>
                                        <p:tgtEl>
                                          <p:spTgt spid="71"/>
                                        </p:tgtEl>
                                        <p:attrNameLst>
                                          <p:attrName>ppt_x</p:attrName>
                                        </p:attrNameLst>
                                      </p:cBhvr>
                                      <p:tavLst>
                                        <p:tav tm="0">
                                          <p:val>
                                            <p:strVal val="#ppt_x"/>
                                          </p:val>
                                        </p:tav>
                                        <p:tav tm="100000">
                                          <p:val>
                                            <p:strVal val="#ppt_x"/>
                                          </p:val>
                                        </p:tav>
                                      </p:tavLst>
                                    </p:anim>
                                    <p:anim calcmode="lin" valueType="num">
                                      <p:cBhvr>
                                        <p:cTn id="49" dur="75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wipe(up)">
                                      <p:cBhvr>
                                        <p:cTn id="54" dur="500"/>
                                        <p:tgtEl>
                                          <p:spTgt spid="7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ipe(up)">
                                      <p:cBhvr>
                                        <p:cTn id="59" dur="500"/>
                                        <p:tgtEl>
                                          <p:spTgt spid="70"/>
                                        </p:tgtEl>
                                      </p:cBhvr>
                                    </p:animEffect>
                                  </p:childTnLst>
                                </p:cTn>
                              </p:par>
                            </p:childTnLst>
                          </p:cTn>
                        </p:par>
                      </p:childTnLst>
                    </p:cTn>
                  </p:par>
                  <p:par>
                    <p:cTn id="60" fill="hold">
                      <p:stCondLst>
                        <p:cond delay="indefinite"/>
                      </p:stCondLst>
                      <p:childTnLst>
                        <p:par>
                          <p:cTn id="61" fill="hold">
                            <p:stCondLst>
                              <p:cond delay="0"/>
                            </p:stCondLst>
                            <p:childTnLst>
                              <p:par>
                                <p:cTn id="62" presetID="55" presetClass="entr" presetSubtype="0" fill="hold" grpId="0" nodeType="clickEffect">
                                  <p:stCondLst>
                                    <p:cond delay="0"/>
                                  </p:stCondLst>
                                  <p:childTnLst>
                                    <p:set>
                                      <p:cBhvr>
                                        <p:cTn id="63" dur="1" fill="hold">
                                          <p:stCondLst>
                                            <p:cond delay="0"/>
                                          </p:stCondLst>
                                        </p:cTn>
                                        <p:tgtEl>
                                          <p:spTgt spid="75"/>
                                        </p:tgtEl>
                                        <p:attrNameLst>
                                          <p:attrName>style.visibility</p:attrName>
                                        </p:attrNameLst>
                                      </p:cBhvr>
                                      <p:to>
                                        <p:strVal val="visible"/>
                                      </p:to>
                                    </p:set>
                                    <p:anim calcmode="lin" valueType="num">
                                      <p:cBhvr>
                                        <p:cTn id="64" dur="1000" fill="hold"/>
                                        <p:tgtEl>
                                          <p:spTgt spid="75"/>
                                        </p:tgtEl>
                                        <p:attrNameLst>
                                          <p:attrName>ppt_w</p:attrName>
                                        </p:attrNameLst>
                                      </p:cBhvr>
                                      <p:tavLst>
                                        <p:tav tm="0">
                                          <p:val>
                                            <p:strVal val="#ppt_w*0.70"/>
                                          </p:val>
                                        </p:tav>
                                        <p:tav tm="100000">
                                          <p:val>
                                            <p:strVal val="#ppt_w"/>
                                          </p:val>
                                        </p:tav>
                                      </p:tavLst>
                                    </p:anim>
                                    <p:anim calcmode="lin" valueType="num">
                                      <p:cBhvr>
                                        <p:cTn id="65" dur="1000" fill="hold"/>
                                        <p:tgtEl>
                                          <p:spTgt spid="75"/>
                                        </p:tgtEl>
                                        <p:attrNameLst>
                                          <p:attrName>ppt_h</p:attrName>
                                        </p:attrNameLst>
                                      </p:cBhvr>
                                      <p:tavLst>
                                        <p:tav tm="0">
                                          <p:val>
                                            <p:strVal val="#ppt_h"/>
                                          </p:val>
                                        </p:tav>
                                        <p:tav tm="100000">
                                          <p:val>
                                            <p:strVal val="#ppt_h"/>
                                          </p:val>
                                        </p:tav>
                                      </p:tavLst>
                                    </p:anim>
                                    <p:animEffect transition="in" filter="fade">
                                      <p:cBhvr>
                                        <p:cTn id="66" dur="1000"/>
                                        <p:tgtEl>
                                          <p:spTgt spid="75"/>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77"/>
                                        </p:tgtEl>
                                        <p:attrNameLst>
                                          <p:attrName>style.visibility</p:attrName>
                                        </p:attrNameLst>
                                      </p:cBhvr>
                                      <p:to>
                                        <p:strVal val="visible"/>
                                      </p:to>
                                    </p:set>
                                    <p:animEffect transition="in" filter="fade">
                                      <p:cBhvr>
                                        <p:cTn id="71" dur="750"/>
                                        <p:tgtEl>
                                          <p:spTgt spid="77"/>
                                        </p:tgtEl>
                                      </p:cBhvr>
                                    </p:animEffect>
                                    <p:anim calcmode="lin" valueType="num">
                                      <p:cBhvr>
                                        <p:cTn id="72" dur="750" fill="hold"/>
                                        <p:tgtEl>
                                          <p:spTgt spid="77"/>
                                        </p:tgtEl>
                                        <p:attrNameLst>
                                          <p:attrName>ppt_x</p:attrName>
                                        </p:attrNameLst>
                                      </p:cBhvr>
                                      <p:tavLst>
                                        <p:tav tm="0">
                                          <p:val>
                                            <p:strVal val="#ppt_x"/>
                                          </p:val>
                                        </p:tav>
                                        <p:tav tm="100000">
                                          <p:val>
                                            <p:strVal val="#ppt_x"/>
                                          </p:val>
                                        </p:tav>
                                      </p:tavLst>
                                    </p:anim>
                                    <p:anim calcmode="lin" valueType="num">
                                      <p:cBhvr>
                                        <p:cTn id="73" dur="75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80"/>
                                        </p:tgtEl>
                                        <p:attrNameLst>
                                          <p:attrName>style.visibility</p:attrName>
                                        </p:attrNameLst>
                                      </p:cBhvr>
                                      <p:to>
                                        <p:strVal val="visible"/>
                                      </p:to>
                                    </p:set>
                                    <p:animEffect transition="in" filter="wipe(up)">
                                      <p:cBhvr>
                                        <p:cTn id="78" dur="500"/>
                                        <p:tgtEl>
                                          <p:spTgt spid="80"/>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grpId="0" nodeType="clickEffect">
                                  <p:stCondLst>
                                    <p:cond delay="0"/>
                                  </p:stCondLst>
                                  <p:childTnLst>
                                    <p:set>
                                      <p:cBhvr>
                                        <p:cTn id="82" dur="1" fill="hold">
                                          <p:stCondLst>
                                            <p:cond delay="0"/>
                                          </p:stCondLst>
                                        </p:cTn>
                                        <p:tgtEl>
                                          <p:spTgt spid="76"/>
                                        </p:tgtEl>
                                        <p:attrNameLst>
                                          <p:attrName>style.visibility</p:attrName>
                                        </p:attrNameLst>
                                      </p:cBhvr>
                                      <p:to>
                                        <p:strVal val="visible"/>
                                      </p:to>
                                    </p:set>
                                    <p:animEffect transition="in" filter="wipe(up)">
                                      <p:cBhvr>
                                        <p:cTn id="83" dur="500"/>
                                        <p:tgtEl>
                                          <p:spTgt spid="76"/>
                                        </p:tgtEl>
                                      </p:cBhvr>
                                    </p:animEffect>
                                  </p:childTnLst>
                                </p:cTn>
                              </p:par>
                            </p:childTnLst>
                          </p:cTn>
                        </p:par>
                      </p:childTnLst>
                    </p:cTn>
                  </p:par>
                  <p:par>
                    <p:cTn id="84" fill="hold">
                      <p:stCondLst>
                        <p:cond delay="indefinite"/>
                      </p:stCondLst>
                      <p:childTnLst>
                        <p:par>
                          <p:cTn id="85" fill="hold">
                            <p:stCondLst>
                              <p:cond delay="0"/>
                            </p:stCondLst>
                            <p:childTnLst>
                              <p:par>
                                <p:cTn id="86" presetID="55" presetClass="entr" presetSubtype="0" fill="hold" grpId="0" nodeType="clickEffect">
                                  <p:stCondLst>
                                    <p:cond delay="0"/>
                                  </p:stCondLst>
                                  <p:childTnLst>
                                    <p:set>
                                      <p:cBhvr>
                                        <p:cTn id="87" dur="1" fill="hold">
                                          <p:stCondLst>
                                            <p:cond delay="0"/>
                                          </p:stCondLst>
                                        </p:cTn>
                                        <p:tgtEl>
                                          <p:spTgt spid="81"/>
                                        </p:tgtEl>
                                        <p:attrNameLst>
                                          <p:attrName>style.visibility</p:attrName>
                                        </p:attrNameLst>
                                      </p:cBhvr>
                                      <p:to>
                                        <p:strVal val="visible"/>
                                      </p:to>
                                    </p:set>
                                    <p:anim calcmode="lin" valueType="num">
                                      <p:cBhvr>
                                        <p:cTn id="88" dur="1000" fill="hold"/>
                                        <p:tgtEl>
                                          <p:spTgt spid="81"/>
                                        </p:tgtEl>
                                        <p:attrNameLst>
                                          <p:attrName>ppt_w</p:attrName>
                                        </p:attrNameLst>
                                      </p:cBhvr>
                                      <p:tavLst>
                                        <p:tav tm="0">
                                          <p:val>
                                            <p:strVal val="#ppt_w*0.70"/>
                                          </p:val>
                                        </p:tav>
                                        <p:tav tm="100000">
                                          <p:val>
                                            <p:strVal val="#ppt_w"/>
                                          </p:val>
                                        </p:tav>
                                      </p:tavLst>
                                    </p:anim>
                                    <p:anim calcmode="lin" valueType="num">
                                      <p:cBhvr>
                                        <p:cTn id="89" dur="1000" fill="hold"/>
                                        <p:tgtEl>
                                          <p:spTgt spid="81"/>
                                        </p:tgtEl>
                                        <p:attrNameLst>
                                          <p:attrName>ppt_h</p:attrName>
                                        </p:attrNameLst>
                                      </p:cBhvr>
                                      <p:tavLst>
                                        <p:tav tm="0">
                                          <p:val>
                                            <p:strVal val="#ppt_h"/>
                                          </p:val>
                                        </p:tav>
                                        <p:tav tm="100000">
                                          <p:val>
                                            <p:strVal val="#ppt_h"/>
                                          </p:val>
                                        </p:tav>
                                      </p:tavLst>
                                    </p:anim>
                                    <p:animEffect transition="in" filter="fade">
                                      <p:cBhvr>
                                        <p:cTn id="90" dur="1000"/>
                                        <p:tgtEl>
                                          <p:spTgt spid="81"/>
                                        </p:tgtEl>
                                      </p:cBhvr>
                                    </p:animEffect>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nodeType="clickEffect">
                                  <p:stCondLst>
                                    <p:cond delay="0"/>
                                  </p:stCondLst>
                                  <p:childTnLst>
                                    <p:set>
                                      <p:cBhvr>
                                        <p:cTn id="94" dur="1" fill="hold">
                                          <p:stCondLst>
                                            <p:cond delay="0"/>
                                          </p:stCondLst>
                                        </p:cTn>
                                        <p:tgtEl>
                                          <p:spTgt spid="83"/>
                                        </p:tgtEl>
                                        <p:attrNameLst>
                                          <p:attrName>style.visibility</p:attrName>
                                        </p:attrNameLst>
                                      </p:cBhvr>
                                      <p:to>
                                        <p:strVal val="visible"/>
                                      </p:to>
                                    </p:set>
                                    <p:animEffect transition="in" filter="fade">
                                      <p:cBhvr>
                                        <p:cTn id="95" dur="750"/>
                                        <p:tgtEl>
                                          <p:spTgt spid="83"/>
                                        </p:tgtEl>
                                      </p:cBhvr>
                                    </p:animEffect>
                                    <p:anim calcmode="lin" valueType="num">
                                      <p:cBhvr>
                                        <p:cTn id="96" dur="750" fill="hold"/>
                                        <p:tgtEl>
                                          <p:spTgt spid="83"/>
                                        </p:tgtEl>
                                        <p:attrNameLst>
                                          <p:attrName>ppt_x</p:attrName>
                                        </p:attrNameLst>
                                      </p:cBhvr>
                                      <p:tavLst>
                                        <p:tav tm="0">
                                          <p:val>
                                            <p:strVal val="#ppt_x"/>
                                          </p:val>
                                        </p:tav>
                                        <p:tav tm="100000">
                                          <p:val>
                                            <p:strVal val="#ppt_x"/>
                                          </p:val>
                                        </p:tav>
                                      </p:tavLst>
                                    </p:anim>
                                    <p:anim calcmode="lin" valueType="num">
                                      <p:cBhvr>
                                        <p:cTn id="97" dur="750" fill="hold"/>
                                        <p:tgtEl>
                                          <p:spTgt spid="83"/>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86"/>
                                        </p:tgtEl>
                                        <p:attrNameLst>
                                          <p:attrName>style.visibility</p:attrName>
                                        </p:attrNameLst>
                                      </p:cBhvr>
                                      <p:to>
                                        <p:strVal val="visible"/>
                                      </p:to>
                                    </p:set>
                                    <p:animEffect transition="in" filter="wipe(up)">
                                      <p:cBhvr>
                                        <p:cTn id="102" dur="500"/>
                                        <p:tgtEl>
                                          <p:spTgt spid="86"/>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82"/>
                                        </p:tgtEl>
                                        <p:attrNameLst>
                                          <p:attrName>style.visibility</p:attrName>
                                        </p:attrNameLst>
                                      </p:cBhvr>
                                      <p:to>
                                        <p:strVal val="visible"/>
                                      </p:to>
                                    </p:set>
                                    <p:animEffect transition="in" filter="wipe(up)">
                                      <p:cBhvr>
                                        <p:cTn id="10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1" grpId="0"/>
      <p:bldP spid="64" grpId="0" animBg="1"/>
      <p:bldP spid="65" grpId="0"/>
      <p:bldP spid="67" grpId="0" animBg="1"/>
      <p:bldP spid="69" grpId="0" animBg="1"/>
      <p:bldP spid="70" grpId="0"/>
      <p:bldP spid="74" grpId="0" animBg="1"/>
      <p:bldP spid="75" grpId="0" animBg="1"/>
      <p:bldP spid="76" grpId="0"/>
      <p:bldP spid="80" grpId="0" animBg="1"/>
      <p:bldP spid="81" grpId="0" animBg="1"/>
      <p:bldP spid="82" grpId="0"/>
      <p:bldP spid="8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35" name="TextBox 14"/>
          <p:cNvSpPr txBox="1"/>
          <p:nvPr/>
        </p:nvSpPr>
        <p:spPr>
          <a:xfrm>
            <a:off x="-23150" y="853773"/>
            <a:ext cx="11961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gradFill>
                  <a:gsLst>
                    <a:gs pos="0">
                      <a:srgbClr val="FF0000"/>
                    </a:gs>
                    <a:gs pos="100000">
                      <a:srgbClr val="C00000"/>
                    </a:gs>
                  </a:gsLst>
                  <a:lin ang="5400000" scaled="0"/>
                </a:gradFill>
                <a:latin typeface="+mn-lt"/>
                <a:ea typeface="+mn-ea"/>
                <a:cs typeface="+mn-ea"/>
                <a:sym typeface="+mn-lt"/>
              </a:rPr>
              <a:t>★推进政协协商民主建设，形成协商议政新局面★</a:t>
            </a:r>
          </a:p>
        </p:txBody>
      </p:sp>
      <p:sp>
        <p:nvSpPr>
          <p:cNvPr id="36" name="文本框 3"/>
          <p:cNvSpPr txBox="1"/>
          <p:nvPr/>
        </p:nvSpPr>
        <p:spPr>
          <a:xfrm>
            <a:off x="926228" y="1457216"/>
            <a:ext cx="10194084" cy="1023357"/>
          </a:xfrm>
          <a:prstGeom prst="rect">
            <a:avLst/>
          </a:prstGeom>
          <a:noFill/>
        </p:spPr>
        <p:txBody>
          <a:bodyPr wrap="square" rtlCol="0">
            <a:spAutoFit/>
          </a:bodyPr>
          <a:lstStyle/>
          <a:p>
            <a:pPr algn="ctr">
              <a:lnSpc>
                <a:spcPct val="150000"/>
              </a:lnSpc>
            </a:pPr>
            <a:r>
              <a:rPr lang="zh-CN" altLang="en-US" sz="1400" b="1" dirty="0">
                <a:solidFill>
                  <a:srgbClr val="AC1422"/>
                </a:solidFill>
                <a:cs typeface="+mn-ea"/>
                <a:sym typeface="+mn-lt"/>
              </a:rPr>
              <a:t>认真落实中共中央关于政协协商民主建设重大改革举措，对政协协商民主建设实施意见贯彻执行情况开展阶段性评估，通过实地调研检查，推广经验，查找不足，改进工作，进一步完善以全体会议为龙头，以专题议政性常委会议和专题协商会为重点，以双周协商座谈会、对口协商会、提案办理协商会等为常态的协商议政格局。</a:t>
            </a:r>
          </a:p>
        </p:txBody>
      </p:sp>
      <p:sp>
        <p:nvSpPr>
          <p:cNvPr id="37" name="îs1îḍê">
            <a:extLst>
              <a:ext uri="{FF2B5EF4-FFF2-40B4-BE49-F238E27FC236}">
                <a16:creationId xmlns:a16="http://schemas.microsoft.com/office/drawing/2014/main" id="{DF81CBE5-1FC6-4F52-8CEC-9D5265F36698}"/>
              </a:ext>
            </a:extLst>
          </p:cNvPr>
          <p:cNvSpPr>
            <a:spLocks/>
          </p:cNvSpPr>
          <p:nvPr/>
        </p:nvSpPr>
        <p:spPr bwMode="auto">
          <a:xfrm rot="16200000">
            <a:off x="4812080" y="1608830"/>
            <a:ext cx="2347320" cy="4606788"/>
          </a:xfrm>
          <a:custGeom>
            <a:avLst/>
            <a:gdLst>
              <a:gd name="T0" fmla="*/ 0 w 21600"/>
              <a:gd name="T1" fmla="*/ 681 h 21600"/>
              <a:gd name="T2" fmla="*/ 177 w 21600"/>
              <a:gd name="T3" fmla="*/ 34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0" y="21600"/>
                </a:moveTo>
                <a:cubicBezTo>
                  <a:pt x="11925" y="21600"/>
                  <a:pt x="21600" y="16767"/>
                  <a:pt x="21600" y="10804"/>
                </a:cubicBezTo>
                <a:cubicBezTo>
                  <a:pt x="21600" y="4840"/>
                  <a:pt x="11925" y="0"/>
                  <a:pt x="0" y="0"/>
                </a:cubicBezTo>
              </a:path>
            </a:pathLst>
          </a:custGeom>
          <a:noFill/>
          <a:ln w="19050" cap="flat">
            <a:solidFill>
              <a:srgbClr val="FF3302"/>
            </a:solidFill>
            <a:prstDash val="dash"/>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nchor="ctr"/>
          <a:lstStyle/>
          <a:p>
            <a:pPr algn="ctr"/>
            <a:endParaRPr sz="2400">
              <a:solidFill>
                <a:srgbClr val="000000"/>
              </a:solidFill>
              <a:cs typeface="+mn-ea"/>
              <a:sym typeface="+mn-lt"/>
            </a:endParaRPr>
          </a:p>
        </p:txBody>
      </p:sp>
      <p:sp>
        <p:nvSpPr>
          <p:cNvPr id="39" name="ïśḷïḓé">
            <a:extLst>
              <a:ext uri="{FF2B5EF4-FFF2-40B4-BE49-F238E27FC236}">
                <a16:creationId xmlns:a16="http://schemas.microsoft.com/office/drawing/2014/main" id="{DB7D699B-263F-41C5-8478-D2AC32FF103E}"/>
              </a:ext>
            </a:extLst>
          </p:cNvPr>
          <p:cNvSpPr/>
          <p:nvPr/>
        </p:nvSpPr>
        <p:spPr>
          <a:xfrm>
            <a:off x="3445124" y="4591719"/>
            <a:ext cx="600464" cy="600464"/>
          </a:xfrm>
          <a:prstGeom prst="ellipse">
            <a:avLst/>
          </a:prstGeom>
          <a:solidFill>
            <a:srgbClr val="FFFFFF"/>
          </a:solidFill>
          <a:ln w="19050" cap="flat" cmpd="sng" algn="ctr">
            <a:solidFill>
              <a:srgbClr val="FF3302"/>
            </a:solidFill>
            <a:prstDash val="solid"/>
            <a:miter lim="800000"/>
          </a:ln>
          <a:effectLst/>
        </p:spPr>
        <p:txBody>
          <a:bodyPr lIns="0" tIns="0" rIns="0" bIns="0" anchor="ctr"/>
          <a:lstStyle/>
          <a:p>
            <a:pPr algn="ctr" defTabSz="1219170">
              <a:defRPr/>
            </a:pPr>
            <a:r>
              <a:rPr lang="en-US" sz="2400" b="1" i="1" kern="0" dirty="0">
                <a:solidFill>
                  <a:srgbClr val="FF0000"/>
                </a:solidFill>
                <a:cs typeface="+mn-ea"/>
                <a:sym typeface="+mn-lt"/>
              </a:rPr>
              <a:t>A</a:t>
            </a:r>
            <a:endParaRPr sz="2400" b="1" i="1" kern="0" dirty="0">
              <a:solidFill>
                <a:srgbClr val="FF0000"/>
              </a:solidFill>
              <a:cs typeface="+mn-ea"/>
              <a:sym typeface="+mn-lt"/>
            </a:endParaRPr>
          </a:p>
        </p:txBody>
      </p:sp>
      <p:sp>
        <p:nvSpPr>
          <p:cNvPr id="40" name="iṧļïḋè">
            <a:extLst>
              <a:ext uri="{FF2B5EF4-FFF2-40B4-BE49-F238E27FC236}">
                <a16:creationId xmlns:a16="http://schemas.microsoft.com/office/drawing/2014/main" id="{05C3F59B-531B-473A-8D98-B2955DA7DF0E}"/>
              </a:ext>
            </a:extLst>
          </p:cNvPr>
          <p:cNvSpPr/>
          <p:nvPr/>
        </p:nvSpPr>
        <p:spPr>
          <a:xfrm>
            <a:off x="4106499" y="3063308"/>
            <a:ext cx="600464" cy="600464"/>
          </a:xfrm>
          <a:prstGeom prst="ellipse">
            <a:avLst/>
          </a:prstGeom>
          <a:solidFill>
            <a:srgbClr val="FFFFFF"/>
          </a:solidFill>
          <a:ln w="19050" cap="flat" cmpd="sng" algn="ctr">
            <a:solidFill>
              <a:srgbClr val="FF3302"/>
            </a:solidFill>
            <a:prstDash val="solid"/>
            <a:miter lim="800000"/>
          </a:ln>
          <a:effectLst/>
        </p:spPr>
        <p:txBody>
          <a:bodyPr lIns="0" tIns="0" rIns="0" bIns="0" anchor="ctr"/>
          <a:lstStyle/>
          <a:p>
            <a:pPr algn="ctr" defTabSz="1219170">
              <a:defRPr/>
            </a:pPr>
            <a:r>
              <a:rPr lang="en-US" sz="2400" b="1" i="1" kern="0" dirty="0">
                <a:solidFill>
                  <a:srgbClr val="FF0000"/>
                </a:solidFill>
                <a:cs typeface="+mn-ea"/>
                <a:sym typeface="+mn-lt"/>
              </a:rPr>
              <a:t>B</a:t>
            </a:r>
            <a:endParaRPr sz="2400" b="1" i="1" kern="0" dirty="0">
              <a:solidFill>
                <a:srgbClr val="FF0000"/>
              </a:solidFill>
              <a:cs typeface="+mn-ea"/>
              <a:sym typeface="+mn-lt"/>
            </a:endParaRPr>
          </a:p>
        </p:txBody>
      </p:sp>
      <p:sp>
        <p:nvSpPr>
          <p:cNvPr id="41" name="îŝḻïďê">
            <a:extLst>
              <a:ext uri="{FF2B5EF4-FFF2-40B4-BE49-F238E27FC236}">
                <a16:creationId xmlns:a16="http://schemas.microsoft.com/office/drawing/2014/main" id="{86ED2930-627E-4BE6-AF46-D6971A4AFFD2}"/>
              </a:ext>
            </a:extLst>
          </p:cNvPr>
          <p:cNvSpPr/>
          <p:nvPr/>
        </p:nvSpPr>
        <p:spPr>
          <a:xfrm>
            <a:off x="7915076" y="4647591"/>
            <a:ext cx="600464" cy="600464"/>
          </a:xfrm>
          <a:prstGeom prst="ellipse">
            <a:avLst/>
          </a:prstGeom>
          <a:solidFill>
            <a:srgbClr val="FFFFFF"/>
          </a:solidFill>
          <a:ln w="19050" cap="flat" cmpd="sng" algn="ctr">
            <a:solidFill>
              <a:srgbClr val="FF3302"/>
            </a:solidFill>
            <a:prstDash val="solid"/>
            <a:miter lim="800000"/>
          </a:ln>
          <a:effectLst/>
        </p:spPr>
        <p:txBody>
          <a:bodyPr lIns="0" tIns="0" rIns="0" bIns="0" anchor="ctr"/>
          <a:lstStyle/>
          <a:p>
            <a:pPr algn="ctr" defTabSz="1219170">
              <a:defRPr/>
            </a:pPr>
            <a:r>
              <a:rPr lang="en-US" sz="2000" b="1" i="1" kern="0" dirty="0">
                <a:solidFill>
                  <a:srgbClr val="AC1422"/>
                </a:solidFill>
                <a:cs typeface="+mn-ea"/>
                <a:sym typeface="+mn-lt"/>
              </a:rPr>
              <a:t>D</a:t>
            </a:r>
            <a:endParaRPr sz="2000" b="1" i="1" kern="0" dirty="0">
              <a:solidFill>
                <a:srgbClr val="AC1422"/>
              </a:solidFill>
              <a:cs typeface="+mn-ea"/>
              <a:sym typeface="+mn-lt"/>
            </a:endParaRPr>
          </a:p>
        </p:txBody>
      </p:sp>
      <p:sp>
        <p:nvSpPr>
          <p:cNvPr id="42" name="iṡḷïḍe">
            <a:extLst>
              <a:ext uri="{FF2B5EF4-FFF2-40B4-BE49-F238E27FC236}">
                <a16:creationId xmlns:a16="http://schemas.microsoft.com/office/drawing/2014/main" id="{4685CDDE-AC29-4A61-8878-37638BD28CD8}"/>
              </a:ext>
            </a:extLst>
          </p:cNvPr>
          <p:cNvSpPr/>
          <p:nvPr/>
        </p:nvSpPr>
        <p:spPr>
          <a:xfrm>
            <a:off x="7292273" y="3063303"/>
            <a:ext cx="600464" cy="600463"/>
          </a:xfrm>
          <a:prstGeom prst="ellipse">
            <a:avLst/>
          </a:prstGeom>
          <a:solidFill>
            <a:srgbClr val="FFFFFF"/>
          </a:solidFill>
          <a:ln w="19050" cap="flat" cmpd="sng" algn="ctr">
            <a:solidFill>
              <a:srgbClr val="FF3302"/>
            </a:solidFill>
            <a:prstDash val="solid"/>
            <a:miter lim="800000"/>
          </a:ln>
          <a:effectLst/>
        </p:spPr>
        <p:txBody>
          <a:bodyPr lIns="0" tIns="0" rIns="0" bIns="0" anchor="ctr"/>
          <a:lstStyle/>
          <a:p>
            <a:pPr algn="ctr" defTabSz="1219170">
              <a:defRPr/>
            </a:pPr>
            <a:r>
              <a:rPr lang="en-US" sz="2400" b="1" i="1" kern="0" dirty="0">
                <a:solidFill>
                  <a:srgbClr val="FF0000"/>
                </a:solidFill>
                <a:cs typeface="+mn-ea"/>
                <a:sym typeface="+mn-lt"/>
              </a:rPr>
              <a:t>C</a:t>
            </a:r>
            <a:endParaRPr sz="2400" b="1" i="1" kern="0" dirty="0">
              <a:solidFill>
                <a:srgbClr val="FF0000"/>
              </a:solidFill>
              <a:cs typeface="+mn-ea"/>
              <a:sym typeface="+mn-lt"/>
            </a:endParaRPr>
          </a:p>
        </p:txBody>
      </p:sp>
      <p:sp>
        <p:nvSpPr>
          <p:cNvPr id="43" name="TextBox 43"/>
          <p:cNvSpPr txBox="1"/>
          <p:nvPr/>
        </p:nvSpPr>
        <p:spPr>
          <a:xfrm>
            <a:off x="860775" y="4432971"/>
            <a:ext cx="2512244" cy="1262012"/>
          </a:xfrm>
          <a:prstGeom prst="rect">
            <a:avLst/>
          </a:prstGeom>
          <a:noFill/>
        </p:spPr>
        <p:txBody>
          <a:bodyPr wrap="square" rtlCol="0">
            <a:spAutoFit/>
          </a:bodyPr>
          <a:lstStyle/>
          <a:p>
            <a:pPr algn="r" defTabSz="1219170" fontAlgn="base">
              <a:lnSpc>
                <a:spcPct val="150000"/>
              </a:lnSpc>
              <a:spcBef>
                <a:spcPct val="0"/>
              </a:spcBef>
              <a:spcAft>
                <a:spcPct val="0"/>
              </a:spcAft>
              <a:defRPr/>
            </a:pPr>
            <a:r>
              <a:rPr lang="zh-CN" altLang="en-US" sz="1467" b="1" kern="0" dirty="0">
                <a:gradFill>
                  <a:gsLst>
                    <a:gs pos="0">
                      <a:srgbClr val="FF3302"/>
                    </a:gs>
                    <a:gs pos="100000">
                      <a:srgbClr val="CB0800"/>
                    </a:gs>
                  </a:gsLst>
                  <a:lin ang="5400000" scaled="1"/>
                </a:gradFill>
                <a:cs typeface="+mn-ea"/>
                <a:sym typeface="+mn-lt"/>
              </a:rPr>
              <a:t>建立制定年度协商计划制度</a:t>
            </a:r>
            <a:endParaRPr lang="en-US" altLang="zh-CN" sz="1467" b="1" kern="0" dirty="0">
              <a:gradFill>
                <a:gsLst>
                  <a:gs pos="0">
                    <a:srgbClr val="FF3302"/>
                  </a:gs>
                  <a:gs pos="100000">
                    <a:srgbClr val="CB0800"/>
                  </a:gs>
                </a:gsLst>
                <a:lin ang="5400000" scaled="1"/>
              </a:gradFill>
              <a:cs typeface="+mn-ea"/>
              <a:sym typeface="+mn-lt"/>
            </a:endParaRPr>
          </a:p>
          <a:p>
            <a:pPr algn="r" defTabSz="1219170" fontAlgn="base">
              <a:lnSpc>
                <a:spcPct val="150000"/>
              </a:lnSpc>
              <a:spcBef>
                <a:spcPct val="0"/>
              </a:spcBef>
              <a:spcAft>
                <a:spcPct val="0"/>
              </a:spcAft>
              <a:defRPr/>
            </a:pPr>
            <a:r>
              <a:rPr lang="zh-CN" altLang="en-US" sz="1200" dirty="0">
                <a:solidFill>
                  <a:srgbClr val="AC1422"/>
                </a:solidFill>
                <a:cs typeface="+mn-ea"/>
                <a:sym typeface="+mn-lt"/>
              </a:rPr>
              <a:t>增加协商密度，专题议政性常委会议由每年</a:t>
            </a:r>
            <a:r>
              <a:rPr lang="en-US" altLang="zh-CN" sz="1200" dirty="0">
                <a:solidFill>
                  <a:srgbClr val="AC1422"/>
                </a:solidFill>
                <a:cs typeface="+mn-ea"/>
                <a:sym typeface="+mn-lt"/>
              </a:rPr>
              <a:t>1</a:t>
            </a:r>
            <a:r>
              <a:rPr lang="zh-CN" altLang="en-US" sz="1200" dirty="0">
                <a:solidFill>
                  <a:srgbClr val="AC1422"/>
                </a:solidFill>
                <a:cs typeface="+mn-ea"/>
                <a:sym typeface="+mn-lt"/>
              </a:rPr>
              <a:t>次增加到</a:t>
            </a:r>
            <a:r>
              <a:rPr lang="en-US" altLang="zh-CN" sz="1200" dirty="0">
                <a:solidFill>
                  <a:srgbClr val="AC1422"/>
                </a:solidFill>
                <a:cs typeface="+mn-ea"/>
                <a:sym typeface="+mn-lt"/>
              </a:rPr>
              <a:t>2</a:t>
            </a:r>
            <a:r>
              <a:rPr lang="zh-CN" altLang="en-US" sz="1200" dirty="0">
                <a:solidFill>
                  <a:srgbClr val="AC1422"/>
                </a:solidFill>
                <a:cs typeface="+mn-ea"/>
                <a:sym typeface="+mn-lt"/>
              </a:rPr>
              <a:t>次，专题协商会由每年</a:t>
            </a:r>
            <a:r>
              <a:rPr lang="en-US" altLang="zh-CN" sz="1200" dirty="0">
                <a:solidFill>
                  <a:srgbClr val="AC1422"/>
                </a:solidFill>
                <a:cs typeface="+mn-ea"/>
                <a:sym typeface="+mn-lt"/>
              </a:rPr>
              <a:t>1</a:t>
            </a:r>
            <a:r>
              <a:rPr lang="zh-CN" altLang="en-US" sz="1200" dirty="0">
                <a:solidFill>
                  <a:srgbClr val="AC1422"/>
                </a:solidFill>
                <a:cs typeface="+mn-ea"/>
                <a:sym typeface="+mn-lt"/>
              </a:rPr>
              <a:t>次增加到至少</a:t>
            </a:r>
            <a:r>
              <a:rPr lang="en-US" altLang="zh-CN" sz="1200" dirty="0">
                <a:solidFill>
                  <a:srgbClr val="AC1422"/>
                </a:solidFill>
                <a:cs typeface="+mn-ea"/>
                <a:sym typeface="+mn-lt"/>
              </a:rPr>
              <a:t>2</a:t>
            </a:r>
            <a:r>
              <a:rPr lang="zh-CN" altLang="en-US" sz="1200" dirty="0">
                <a:solidFill>
                  <a:srgbClr val="AC1422"/>
                </a:solidFill>
                <a:cs typeface="+mn-ea"/>
                <a:sym typeface="+mn-lt"/>
              </a:rPr>
              <a:t>次。</a:t>
            </a:r>
          </a:p>
        </p:txBody>
      </p:sp>
      <p:sp>
        <p:nvSpPr>
          <p:cNvPr id="44" name="TextBox 43"/>
          <p:cNvSpPr txBox="1"/>
          <p:nvPr/>
        </p:nvSpPr>
        <p:spPr>
          <a:xfrm>
            <a:off x="609600" y="2567816"/>
            <a:ext cx="3383869" cy="1416413"/>
          </a:xfrm>
          <a:prstGeom prst="rect">
            <a:avLst/>
          </a:prstGeom>
          <a:noFill/>
        </p:spPr>
        <p:txBody>
          <a:bodyPr wrap="square" rtlCol="0">
            <a:spAutoFit/>
          </a:bodyPr>
          <a:lstStyle/>
          <a:p>
            <a:pPr algn="r" defTabSz="1219170" fontAlgn="base">
              <a:lnSpc>
                <a:spcPct val="150000"/>
              </a:lnSpc>
              <a:spcBef>
                <a:spcPct val="0"/>
              </a:spcBef>
              <a:spcAft>
                <a:spcPct val="0"/>
              </a:spcAft>
              <a:defRPr/>
            </a:pPr>
            <a:r>
              <a:rPr lang="zh-CN" altLang="en-US" sz="1467" b="1" kern="0" dirty="0">
                <a:gradFill>
                  <a:gsLst>
                    <a:gs pos="0">
                      <a:srgbClr val="FF3302"/>
                    </a:gs>
                    <a:gs pos="100000">
                      <a:srgbClr val="CB0800"/>
                    </a:gs>
                  </a:gsLst>
                  <a:lin ang="5400000" scaled="1"/>
                </a:gradFill>
                <a:cs typeface="+mn-ea"/>
                <a:sym typeface="+mn-lt"/>
              </a:rPr>
              <a:t>创建双周协商座谈会制度</a:t>
            </a:r>
            <a:endParaRPr lang="en-US" altLang="zh-CN" sz="1467" b="1" kern="0" dirty="0">
              <a:gradFill>
                <a:gsLst>
                  <a:gs pos="0">
                    <a:srgbClr val="FF3302"/>
                  </a:gs>
                  <a:gs pos="100000">
                    <a:srgbClr val="CB0800"/>
                  </a:gs>
                </a:gsLst>
                <a:lin ang="5400000" scaled="1"/>
              </a:gradFill>
              <a:cs typeface="+mn-ea"/>
              <a:sym typeface="+mn-lt"/>
            </a:endParaRPr>
          </a:p>
          <a:p>
            <a:pPr algn="r" defTabSz="1219170" fontAlgn="base">
              <a:lnSpc>
                <a:spcPct val="150000"/>
              </a:lnSpc>
              <a:spcBef>
                <a:spcPct val="0"/>
              </a:spcBef>
              <a:spcAft>
                <a:spcPct val="0"/>
              </a:spcAft>
              <a:defRPr/>
            </a:pPr>
            <a:r>
              <a:rPr lang="zh-CN" altLang="en-US" sz="1067" dirty="0">
                <a:solidFill>
                  <a:srgbClr val="AC1422"/>
                </a:solidFill>
                <a:cs typeface="+mn-ea"/>
                <a:sym typeface="+mn-lt"/>
              </a:rPr>
              <a:t>优化参与构成，合理确定议题，强化讨论交流，参会委员以民主党派成员和无党派人士为主，选择切口小、社会关注度高的具体问题议深议透，共举办</a:t>
            </a:r>
            <a:r>
              <a:rPr lang="en-US" altLang="zh-CN" sz="1067" dirty="0">
                <a:solidFill>
                  <a:srgbClr val="AC1422"/>
                </a:solidFill>
                <a:cs typeface="+mn-ea"/>
                <a:sym typeface="+mn-lt"/>
              </a:rPr>
              <a:t>76</a:t>
            </a:r>
            <a:r>
              <a:rPr lang="zh-CN" altLang="en-US" sz="1067" dirty="0">
                <a:solidFill>
                  <a:srgbClr val="AC1422"/>
                </a:solidFill>
                <a:cs typeface="+mn-ea"/>
                <a:sym typeface="+mn-lt"/>
              </a:rPr>
              <a:t>次，已成为政协协商民主经常性平台和重要品牌。</a:t>
            </a:r>
          </a:p>
        </p:txBody>
      </p:sp>
      <p:sp>
        <p:nvSpPr>
          <p:cNvPr id="45" name="TextBox 43"/>
          <p:cNvSpPr txBox="1"/>
          <p:nvPr/>
        </p:nvSpPr>
        <p:spPr>
          <a:xfrm>
            <a:off x="7852068" y="2677413"/>
            <a:ext cx="3575925" cy="985013"/>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467" b="1" kern="0" dirty="0">
                <a:gradFill>
                  <a:gsLst>
                    <a:gs pos="0">
                      <a:srgbClr val="FF3302"/>
                    </a:gs>
                    <a:gs pos="100000">
                      <a:srgbClr val="CB0800"/>
                    </a:gs>
                  </a:gsLst>
                  <a:lin ang="5400000" scaled="1"/>
                </a:gradFill>
                <a:cs typeface="+mn-ea"/>
                <a:sym typeface="+mn-lt"/>
              </a:rPr>
              <a:t>坚持民主协商、平等议事</a:t>
            </a:r>
            <a:endParaRPr lang="en-US" altLang="zh-CN" sz="1467" b="1" kern="0" dirty="0">
              <a:gradFill>
                <a:gsLst>
                  <a:gs pos="0">
                    <a:srgbClr val="FF3302"/>
                  </a:gs>
                  <a:gs pos="100000">
                    <a:srgbClr val="CB0800"/>
                  </a:gs>
                </a:gsLst>
                <a:lin ang="5400000" scaled="1"/>
              </a:gradFill>
              <a:cs typeface="+mn-ea"/>
              <a:sym typeface="+mn-lt"/>
            </a:endParaRPr>
          </a:p>
          <a:p>
            <a:pPr defTabSz="1219170" fontAlgn="base">
              <a:lnSpc>
                <a:spcPct val="150000"/>
              </a:lnSpc>
              <a:spcBef>
                <a:spcPct val="0"/>
              </a:spcBef>
              <a:spcAft>
                <a:spcPct val="0"/>
              </a:spcAft>
              <a:defRPr/>
            </a:pPr>
            <a:r>
              <a:rPr lang="zh-CN" altLang="en-US" sz="1200" dirty="0">
                <a:solidFill>
                  <a:srgbClr val="AC1422"/>
                </a:solidFill>
                <a:cs typeface="+mn-ea"/>
                <a:sym typeface="+mn-lt"/>
              </a:rPr>
              <a:t>多向沟通协商和多方互动交流、综合报告与专题信息相结合方式报送重要成果成为制度化安排。</a:t>
            </a:r>
          </a:p>
        </p:txBody>
      </p:sp>
      <p:sp>
        <p:nvSpPr>
          <p:cNvPr id="46" name="TextBox 43"/>
          <p:cNvSpPr txBox="1"/>
          <p:nvPr/>
        </p:nvSpPr>
        <p:spPr>
          <a:xfrm>
            <a:off x="8659750" y="4432971"/>
            <a:ext cx="2724711" cy="1262012"/>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467" b="1" kern="0" dirty="0">
                <a:gradFill>
                  <a:gsLst>
                    <a:gs pos="0">
                      <a:srgbClr val="FF3302"/>
                    </a:gs>
                    <a:gs pos="100000">
                      <a:srgbClr val="CB0800"/>
                    </a:gs>
                  </a:gsLst>
                  <a:lin ang="5400000" scaled="1"/>
                </a:gradFill>
                <a:cs typeface="+mn-ea"/>
                <a:sym typeface="+mn-lt"/>
              </a:rPr>
              <a:t>协商民主的生动实践</a:t>
            </a:r>
            <a:endParaRPr lang="en-US" altLang="zh-CN" sz="1467" b="1" kern="0" dirty="0">
              <a:gradFill>
                <a:gsLst>
                  <a:gs pos="0">
                    <a:srgbClr val="FF3302"/>
                  </a:gs>
                  <a:gs pos="100000">
                    <a:srgbClr val="CB0800"/>
                  </a:gs>
                </a:gsLst>
                <a:lin ang="5400000" scaled="1"/>
              </a:gradFill>
              <a:cs typeface="+mn-ea"/>
              <a:sym typeface="+mn-lt"/>
            </a:endParaRPr>
          </a:p>
          <a:p>
            <a:pPr defTabSz="1219170" fontAlgn="base">
              <a:lnSpc>
                <a:spcPct val="150000"/>
              </a:lnSpc>
              <a:spcBef>
                <a:spcPct val="0"/>
              </a:spcBef>
              <a:spcAft>
                <a:spcPct val="0"/>
              </a:spcAft>
              <a:defRPr/>
            </a:pPr>
            <a:r>
              <a:rPr lang="zh-CN" altLang="en-US" sz="1200" dirty="0">
                <a:solidFill>
                  <a:srgbClr val="AC1422"/>
                </a:solidFill>
                <a:cs typeface="+mn-ea"/>
                <a:sym typeface="+mn-lt"/>
              </a:rPr>
              <a:t>调动了委员履职参与积极性，参加各类视察考察调研、协商会议活动的委员共</a:t>
            </a:r>
            <a:r>
              <a:rPr lang="en-US" altLang="zh-CN" sz="1200" dirty="0">
                <a:solidFill>
                  <a:srgbClr val="AC1422"/>
                </a:solidFill>
                <a:cs typeface="+mn-ea"/>
                <a:sym typeface="+mn-lt"/>
              </a:rPr>
              <a:t>1635</a:t>
            </a:r>
            <a:r>
              <a:rPr lang="zh-CN" altLang="en-US" sz="1200" dirty="0">
                <a:solidFill>
                  <a:srgbClr val="AC1422"/>
                </a:solidFill>
                <a:cs typeface="+mn-ea"/>
                <a:sym typeface="+mn-lt"/>
              </a:rPr>
              <a:t>名，</a:t>
            </a:r>
            <a:r>
              <a:rPr lang="en-US" altLang="zh-CN" sz="1200" dirty="0">
                <a:solidFill>
                  <a:srgbClr val="AC1422"/>
                </a:solidFill>
                <a:cs typeface="+mn-ea"/>
                <a:sym typeface="+mn-lt"/>
              </a:rPr>
              <a:t>2.85</a:t>
            </a:r>
            <a:r>
              <a:rPr lang="zh-CN" altLang="en-US" sz="1200" dirty="0">
                <a:solidFill>
                  <a:srgbClr val="AC1422"/>
                </a:solidFill>
                <a:cs typeface="+mn-ea"/>
                <a:sym typeface="+mn-lt"/>
              </a:rPr>
              <a:t>万人次。</a:t>
            </a:r>
          </a:p>
        </p:txBody>
      </p:sp>
      <p:sp>
        <p:nvSpPr>
          <p:cNvPr id="47" name="椭圆 46"/>
          <p:cNvSpPr/>
          <p:nvPr/>
        </p:nvSpPr>
        <p:spPr>
          <a:xfrm>
            <a:off x="4776217" y="3273547"/>
            <a:ext cx="2372600" cy="2372600"/>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29">
            <a:extLst>
              <a:ext uri="{FF2B5EF4-FFF2-40B4-BE49-F238E27FC236}">
                <a16:creationId xmlns:a16="http://schemas.microsoft.com/office/drawing/2014/main" id="{18796854-9A5C-4243-A1B9-C4A1284DA642}"/>
              </a:ext>
            </a:extLst>
          </p:cNvPr>
          <p:cNvSpPr/>
          <p:nvPr/>
        </p:nvSpPr>
        <p:spPr bwMode="auto">
          <a:xfrm>
            <a:off x="5133734" y="3506416"/>
            <a:ext cx="1835973" cy="164061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Tree>
    <p:extLst>
      <p:ext uri="{BB962C8B-B14F-4D97-AF65-F5344CB8AC3E}">
        <p14:creationId xmlns:p14="http://schemas.microsoft.com/office/powerpoint/2010/main" val="213279407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1000"/>
                                        <p:tgtEl>
                                          <p:spTgt spid="3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1100"/>
                                        <p:tgtEl>
                                          <p:spTgt spid="36"/>
                                        </p:tgtEl>
                                      </p:cBhvr>
                                    </p:animEffect>
                                  </p:childTnLst>
                                </p:cTn>
                              </p:par>
                            </p:childTnLst>
                          </p:cTn>
                        </p:par>
                        <p:par>
                          <p:cTn id="12" fill="hold">
                            <p:stCondLst>
                              <p:cond delay="2100"/>
                            </p:stCondLst>
                            <p:childTnLst>
                              <p:par>
                                <p:cTn id="13" presetID="22" presetClass="entr" presetSubtype="4"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down)">
                                      <p:cBhvr>
                                        <p:cTn id="15" dur="750"/>
                                        <p:tgtEl>
                                          <p:spTgt spid="47"/>
                                        </p:tgtEl>
                                      </p:cBhvr>
                                    </p:animEffect>
                                  </p:childTnLst>
                                </p:cTn>
                              </p:par>
                            </p:childTnLst>
                          </p:cTn>
                        </p:par>
                        <p:par>
                          <p:cTn id="16" fill="hold">
                            <p:stCondLst>
                              <p:cond delay="2850"/>
                            </p:stCondLst>
                            <p:childTnLst>
                              <p:par>
                                <p:cTn id="17" presetID="53" presetClass="entr" presetSubtype="16"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Effect transition="in" filter="fade">
                                      <p:cBhvr>
                                        <p:cTn id="21" dur="500"/>
                                        <p:tgtEl>
                                          <p:spTgt spid="48"/>
                                        </p:tgtEl>
                                      </p:cBhvr>
                                    </p:animEffect>
                                  </p:childTnLst>
                                </p:cTn>
                              </p:par>
                            </p:childTnLst>
                          </p:cTn>
                        </p:par>
                        <p:par>
                          <p:cTn id="22" fill="hold">
                            <p:stCondLst>
                              <p:cond delay="3350"/>
                            </p:stCondLst>
                            <p:childTnLst>
                              <p:par>
                                <p:cTn id="23" presetID="16" presetClass="entr" presetSubtype="21"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barn(inVertical)">
                                      <p:cBhvr>
                                        <p:cTn id="25" dur="500"/>
                                        <p:tgtEl>
                                          <p:spTgt spid="37"/>
                                        </p:tgtEl>
                                      </p:cBhvr>
                                    </p:animEffect>
                                  </p:childTnLst>
                                </p:cTn>
                              </p:par>
                            </p:childTnLst>
                          </p:cTn>
                        </p:par>
                        <p:par>
                          <p:cTn id="26" fill="hold">
                            <p:stCondLst>
                              <p:cond delay="3850"/>
                            </p:stCondLst>
                            <p:childTnLst>
                              <p:par>
                                <p:cTn id="27" presetID="53" presetClass="entr" presetSubtype="16"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par>
                          <p:cTn id="32" fill="hold">
                            <p:stCondLst>
                              <p:cond delay="4350"/>
                            </p:stCondLst>
                            <p:childTnLst>
                              <p:par>
                                <p:cTn id="33" presetID="22" presetClass="entr" presetSubtype="1"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up)">
                                      <p:cBhvr>
                                        <p:cTn id="35" dur="500"/>
                                        <p:tgtEl>
                                          <p:spTgt spid="43"/>
                                        </p:tgtEl>
                                      </p:cBhvr>
                                    </p:animEffect>
                                  </p:childTnLst>
                                </p:cTn>
                              </p:par>
                            </p:childTnLst>
                          </p:cTn>
                        </p:par>
                        <p:par>
                          <p:cTn id="36" fill="hold">
                            <p:stCondLst>
                              <p:cond delay="4850"/>
                            </p:stCondLst>
                            <p:childTnLst>
                              <p:par>
                                <p:cTn id="37" presetID="53" presetClass="entr" presetSubtype="16"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par>
                          <p:cTn id="42" fill="hold">
                            <p:stCondLst>
                              <p:cond delay="5350"/>
                            </p:stCondLst>
                            <p:childTnLst>
                              <p:par>
                                <p:cTn id="43" presetID="22" presetClass="entr" presetSubtype="1"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up)">
                                      <p:cBhvr>
                                        <p:cTn id="45" dur="500"/>
                                        <p:tgtEl>
                                          <p:spTgt spid="44"/>
                                        </p:tgtEl>
                                      </p:cBhvr>
                                    </p:animEffect>
                                  </p:childTnLst>
                                </p:cTn>
                              </p:par>
                            </p:childTnLst>
                          </p:cTn>
                        </p:par>
                        <p:par>
                          <p:cTn id="46" fill="hold">
                            <p:stCondLst>
                              <p:cond delay="5850"/>
                            </p:stCondLst>
                            <p:childTnLst>
                              <p:par>
                                <p:cTn id="47" presetID="53" presetClass="entr" presetSubtype="16"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childTnLst>
                                </p:cTn>
                              </p:par>
                            </p:childTnLst>
                          </p:cTn>
                        </p:par>
                        <p:par>
                          <p:cTn id="52" fill="hold">
                            <p:stCondLst>
                              <p:cond delay="6350"/>
                            </p:stCondLst>
                            <p:childTnLst>
                              <p:par>
                                <p:cTn id="53" presetID="22" presetClass="entr" presetSubtype="1"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up)">
                                      <p:cBhvr>
                                        <p:cTn id="55" dur="500"/>
                                        <p:tgtEl>
                                          <p:spTgt spid="45"/>
                                        </p:tgtEl>
                                      </p:cBhvr>
                                    </p:animEffect>
                                  </p:childTnLst>
                                </p:cTn>
                              </p:par>
                            </p:childTnLst>
                          </p:cTn>
                        </p:par>
                        <p:par>
                          <p:cTn id="56" fill="hold">
                            <p:stCondLst>
                              <p:cond delay="6850"/>
                            </p:stCondLst>
                            <p:childTnLst>
                              <p:par>
                                <p:cTn id="57" presetID="53" presetClass="entr" presetSubtype="16"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childTnLst>
                          </p:cTn>
                        </p:par>
                        <p:par>
                          <p:cTn id="62" fill="hold">
                            <p:stCondLst>
                              <p:cond delay="7350"/>
                            </p:stCondLst>
                            <p:childTnLst>
                              <p:par>
                                <p:cTn id="63" presetID="22" presetClass="entr" presetSubtype="1"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up)">
                                      <p:cBhvr>
                                        <p:cTn id="6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9" grpId="0" animBg="1"/>
      <p:bldP spid="40" grpId="0" animBg="1"/>
      <p:bldP spid="41" grpId="0" animBg="1"/>
      <p:bldP spid="42" grpId="0" animBg="1"/>
      <p:bldP spid="43" grpId="0"/>
      <p:bldP spid="44" grpId="0"/>
      <p:bldP spid="45" grpId="0"/>
      <p:bldP spid="46" grpId="0"/>
      <p:bldP spid="47" grpId="0" animBg="1"/>
      <p:bldP spid="4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72524" y="3545605"/>
            <a:ext cx="2304257" cy="20313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4" name="TextBox 14"/>
          <p:cNvSpPr txBox="1"/>
          <p:nvPr/>
        </p:nvSpPr>
        <p:spPr>
          <a:xfrm>
            <a:off x="0" y="1036653"/>
            <a:ext cx="1196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2400" b="1" kern="0" dirty="0">
                <a:gradFill>
                  <a:gsLst>
                    <a:gs pos="0">
                      <a:srgbClr val="FF0000"/>
                    </a:gs>
                    <a:gs pos="100000">
                      <a:srgbClr val="C00000"/>
                    </a:gs>
                  </a:gsLst>
                  <a:lin ang="5400000" scaled="0"/>
                </a:gradFill>
                <a:latin typeface="+mn-lt"/>
                <a:ea typeface="+mn-ea"/>
                <a:cs typeface="+mn-ea"/>
                <a:sym typeface="+mn-lt"/>
              </a:rPr>
              <a:t>★加强和改进民主监督工作，推动党和国家重大方针政策和重要决策部署贯彻落实★</a:t>
            </a:r>
          </a:p>
        </p:txBody>
      </p:sp>
      <p:sp>
        <p:nvSpPr>
          <p:cNvPr id="15" name="圆角矩形 14"/>
          <p:cNvSpPr/>
          <p:nvPr/>
        </p:nvSpPr>
        <p:spPr>
          <a:xfrm>
            <a:off x="797914" y="1720109"/>
            <a:ext cx="1640487" cy="454420"/>
          </a:xfrm>
          <a:prstGeom prst="roundRect">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民主监督</a:t>
            </a:r>
            <a:endParaRPr lang="zh-CN" altLang="en-US" sz="1600" dirty="0">
              <a:cs typeface="+mn-ea"/>
              <a:sym typeface="+mn-lt"/>
            </a:endParaRPr>
          </a:p>
        </p:txBody>
      </p:sp>
      <p:sp>
        <p:nvSpPr>
          <p:cNvPr id="16" name="圆角矩形 15"/>
          <p:cNvSpPr/>
          <p:nvPr/>
        </p:nvSpPr>
        <p:spPr>
          <a:xfrm>
            <a:off x="797914" y="2245601"/>
            <a:ext cx="1640487" cy="454420"/>
          </a:xfrm>
          <a:prstGeom prst="roundRect">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协商式监督</a:t>
            </a:r>
            <a:endParaRPr lang="zh-CN" altLang="en-US" sz="1600" dirty="0">
              <a:cs typeface="+mn-ea"/>
              <a:sym typeface="+mn-lt"/>
            </a:endParaRPr>
          </a:p>
        </p:txBody>
      </p:sp>
      <p:sp>
        <p:nvSpPr>
          <p:cNvPr id="17" name="文本框 3"/>
          <p:cNvSpPr txBox="1"/>
          <p:nvPr/>
        </p:nvSpPr>
        <p:spPr>
          <a:xfrm>
            <a:off x="2540001" y="1743641"/>
            <a:ext cx="8966737" cy="787075"/>
          </a:xfrm>
          <a:prstGeom prst="rect">
            <a:avLst/>
          </a:prstGeom>
          <a:noFill/>
        </p:spPr>
        <p:txBody>
          <a:bodyPr wrap="square" rtlCol="0">
            <a:spAutoFit/>
          </a:bodyPr>
          <a:lstStyle/>
          <a:p>
            <a:pPr>
              <a:lnSpc>
                <a:spcPct val="150000"/>
              </a:lnSpc>
            </a:pPr>
            <a:r>
              <a:rPr lang="zh-CN" altLang="en-US" sz="1600" b="1" dirty="0">
                <a:solidFill>
                  <a:srgbClr val="AC1422"/>
                </a:solidFill>
                <a:cs typeface="+mn-ea"/>
                <a:sym typeface="+mn-lt"/>
              </a:rPr>
              <a:t>强化政协民主监督职能，发挥协商式监督特色优势，重点监督党和国家重大改革举措、重要决策部署贯彻执行情况，通过调研察看发现问题、围绕履责不力提出批评、针对存在不足督促改进。</a:t>
            </a:r>
          </a:p>
        </p:txBody>
      </p:sp>
      <p:sp>
        <p:nvSpPr>
          <p:cNvPr id="18" name="矩形 17"/>
          <p:cNvSpPr/>
          <p:nvPr/>
        </p:nvSpPr>
        <p:spPr>
          <a:xfrm>
            <a:off x="265735" y="2928432"/>
            <a:ext cx="2311046" cy="649713"/>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9" name="文本框 18"/>
          <p:cNvSpPr txBox="1"/>
          <p:nvPr/>
        </p:nvSpPr>
        <p:spPr>
          <a:xfrm>
            <a:off x="317800" y="2930122"/>
            <a:ext cx="2196940" cy="646331"/>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defTabSz="1219170"/>
            <a:r>
              <a:rPr lang="zh-CN" altLang="en-US" sz="1800" dirty="0">
                <a:solidFill>
                  <a:schemeClr val="bg1"/>
                </a:solidFill>
                <a:cs typeface="+mn-ea"/>
                <a:sym typeface="+mn-lt"/>
              </a:rPr>
              <a:t>重点监督性议题纳入年度协商计划</a:t>
            </a:r>
            <a:endParaRPr lang="en-US" altLang="zh-CN" sz="1800" dirty="0">
              <a:solidFill>
                <a:schemeClr val="bg1"/>
              </a:solidFill>
              <a:cs typeface="+mn-ea"/>
              <a:sym typeface="+mn-lt"/>
            </a:endParaRPr>
          </a:p>
        </p:txBody>
      </p:sp>
      <p:sp>
        <p:nvSpPr>
          <p:cNvPr id="20" name="矩形 19"/>
          <p:cNvSpPr/>
          <p:nvPr/>
        </p:nvSpPr>
        <p:spPr>
          <a:xfrm>
            <a:off x="317800" y="3545603"/>
            <a:ext cx="2321021" cy="1669688"/>
          </a:xfrm>
          <a:prstGeom prst="rect">
            <a:avLst/>
          </a:prstGeom>
          <a:ln>
            <a:noFill/>
          </a:ln>
        </p:spPr>
        <p:txBody>
          <a:bodyPr wrap="square">
            <a:spAutoFit/>
          </a:bodyPr>
          <a:lstStyle/>
          <a:p>
            <a:pPr algn="ctr">
              <a:lnSpc>
                <a:spcPct val="150000"/>
              </a:lnSpc>
            </a:pPr>
            <a:r>
              <a:rPr lang="zh-CN" altLang="en-US" sz="1400" dirty="0">
                <a:solidFill>
                  <a:srgbClr val="AC1422"/>
                </a:solidFill>
                <a:cs typeface="+mn-ea"/>
                <a:sym typeface="+mn-lt"/>
              </a:rPr>
              <a:t>寓监督于会议、视察、提案、专题调研、大会发言、社情民意信息等工作之中，做到监督有计划、有题目、有载体、有成效。</a:t>
            </a:r>
          </a:p>
        </p:txBody>
      </p:sp>
      <p:sp>
        <p:nvSpPr>
          <p:cNvPr id="22" name="矩形 21"/>
          <p:cNvSpPr/>
          <p:nvPr/>
        </p:nvSpPr>
        <p:spPr>
          <a:xfrm>
            <a:off x="2697675" y="3545605"/>
            <a:ext cx="2304257" cy="20313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690886" y="2928432"/>
            <a:ext cx="2311046" cy="649713"/>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4" name="文本框 23"/>
          <p:cNvSpPr txBox="1"/>
          <p:nvPr/>
        </p:nvSpPr>
        <p:spPr>
          <a:xfrm>
            <a:off x="2742951" y="2930122"/>
            <a:ext cx="2196940" cy="646331"/>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defTabSz="1219170"/>
            <a:r>
              <a:rPr lang="zh-CN" altLang="en-US" sz="1800" dirty="0">
                <a:solidFill>
                  <a:schemeClr val="bg1"/>
                </a:solidFill>
                <a:cs typeface="+mn-ea"/>
                <a:sym typeface="+mn-lt"/>
              </a:rPr>
              <a:t>视察调研的监督性议题逐年增加</a:t>
            </a:r>
            <a:endParaRPr lang="en-US" altLang="zh-CN" sz="1800" dirty="0">
              <a:solidFill>
                <a:schemeClr val="bg1"/>
              </a:solidFill>
              <a:cs typeface="+mn-ea"/>
              <a:sym typeface="+mn-lt"/>
            </a:endParaRPr>
          </a:p>
        </p:txBody>
      </p:sp>
      <p:sp>
        <p:nvSpPr>
          <p:cNvPr id="25" name="矩形 24"/>
          <p:cNvSpPr/>
          <p:nvPr/>
        </p:nvSpPr>
        <p:spPr>
          <a:xfrm>
            <a:off x="2742951" y="3545603"/>
            <a:ext cx="2321021" cy="1669688"/>
          </a:xfrm>
          <a:prstGeom prst="rect">
            <a:avLst/>
          </a:prstGeom>
          <a:ln>
            <a:noFill/>
          </a:ln>
        </p:spPr>
        <p:txBody>
          <a:bodyPr wrap="square">
            <a:spAutoFit/>
          </a:bodyPr>
          <a:lstStyle/>
          <a:p>
            <a:pPr>
              <a:lnSpc>
                <a:spcPct val="150000"/>
              </a:lnSpc>
            </a:pPr>
            <a:r>
              <a:rPr lang="zh-CN" altLang="en-US" sz="1400" dirty="0">
                <a:solidFill>
                  <a:srgbClr val="AC1422"/>
                </a:solidFill>
                <a:cs typeface="+mn-ea"/>
                <a:sym typeface="+mn-lt"/>
              </a:rPr>
              <a:t>由</a:t>
            </a:r>
            <a:r>
              <a:rPr lang="en-US" altLang="zh-CN" sz="1400" dirty="0">
                <a:solidFill>
                  <a:srgbClr val="AC1422"/>
                </a:solidFill>
                <a:cs typeface="+mn-ea"/>
                <a:sym typeface="+mn-lt"/>
              </a:rPr>
              <a:t>2015</a:t>
            </a:r>
            <a:r>
              <a:rPr lang="zh-CN" altLang="en-US" sz="1400" dirty="0">
                <a:solidFill>
                  <a:srgbClr val="AC1422"/>
                </a:solidFill>
                <a:cs typeface="+mn-ea"/>
                <a:sym typeface="+mn-lt"/>
              </a:rPr>
              <a:t>年的</a:t>
            </a:r>
            <a:r>
              <a:rPr lang="en-US" altLang="zh-CN" sz="1400" dirty="0">
                <a:solidFill>
                  <a:srgbClr val="AC1422"/>
                </a:solidFill>
                <a:cs typeface="+mn-ea"/>
                <a:sym typeface="+mn-lt"/>
              </a:rPr>
              <a:t>12</a:t>
            </a:r>
            <a:r>
              <a:rPr lang="zh-CN" altLang="en-US" sz="1400" dirty="0">
                <a:solidFill>
                  <a:srgbClr val="AC1422"/>
                </a:solidFill>
                <a:cs typeface="+mn-ea"/>
                <a:sym typeface="+mn-lt"/>
              </a:rPr>
              <a:t>项占</a:t>
            </a:r>
            <a:r>
              <a:rPr lang="en-US" altLang="zh-CN" sz="1400" dirty="0">
                <a:solidFill>
                  <a:srgbClr val="AC1422"/>
                </a:solidFill>
                <a:cs typeface="+mn-ea"/>
                <a:sym typeface="+mn-lt"/>
              </a:rPr>
              <a:t>11%</a:t>
            </a:r>
            <a:r>
              <a:rPr lang="zh-CN" altLang="en-US" sz="1400" dirty="0">
                <a:solidFill>
                  <a:srgbClr val="AC1422"/>
                </a:solidFill>
                <a:cs typeface="+mn-ea"/>
                <a:sym typeface="+mn-lt"/>
              </a:rPr>
              <a:t>，发展到</a:t>
            </a:r>
            <a:r>
              <a:rPr lang="en-US" altLang="zh-CN" sz="1400" dirty="0">
                <a:solidFill>
                  <a:srgbClr val="AC1422"/>
                </a:solidFill>
                <a:cs typeface="+mn-ea"/>
                <a:sym typeface="+mn-lt"/>
              </a:rPr>
              <a:t>2017</a:t>
            </a:r>
            <a:r>
              <a:rPr lang="zh-CN" altLang="en-US" sz="1400" dirty="0">
                <a:solidFill>
                  <a:srgbClr val="AC1422"/>
                </a:solidFill>
                <a:cs typeface="+mn-ea"/>
                <a:sym typeface="+mn-lt"/>
              </a:rPr>
              <a:t>年的</a:t>
            </a:r>
            <a:r>
              <a:rPr lang="en-US" altLang="zh-CN" sz="1400" dirty="0">
                <a:solidFill>
                  <a:srgbClr val="AC1422"/>
                </a:solidFill>
                <a:cs typeface="+mn-ea"/>
                <a:sym typeface="+mn-lt"/>
              </a:rPr>
              <a:t>20</a:t>
            </a:r>
            <a:r>
              <a:rPr lang="zh-CN" altLang="en-US" sz="1400" dirty="0">
                <a:solidFill>
                  <a:srgbClr val="AC1422"/>
                </a:solidFill>
                <a:cs typeface="+mn-ea"/>
                <a:sym typeface="+mn-lt"/>
              </a:rPr>
              <a:t>项占</a:t>
            </a:r>
            <a:r>
              <a:rPr lang="en-US" altLang="zh-CN" sz="1400" dirty="0">
                <a:solidFill>
                  <a:srgbClr val="AC1422"/>
                </a:solidFill>
                <a:cs typeface="+mn-ea"/>
                <a:sym typeface="+mn-lt"/>
              </a:rPr>
              <a:t>28%</a:t>
            </a:r>
            <a:r>
              <a:rPr lang="zh-CN" altLang="en-US" sz="1400" dirty="0">
                <a:solidFill>
                  <a:srgbClr val="AC1422"/>
                </a:solidFill>
                <a:cs typeface="+mn-ea"/>
                <a:sym typeface="+mn-lt"/>
              </a:rPr>
              <a:t>，开展营改增执行情况、全面两孩政策实施等监督性调研协商活动。</a:t>
            </a:r>
          </a:p>
        </p:txBody>
      </p:sp>
      <p:sp>
        <p:nvSpPr>
          <p:cNvPr id="26" name="矩形 25"/>
          <p:cNvSpPr/>
          <p:nvPr/>
        </p:nvSpPr>
        <p:spPr>
          <a:xfrm>
            <a:off x="5129615" y="3545605"/>
            <a:ext cx="2304257" cy="20313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122826" y="2928432"/>
            <a:ext cx="2311046" cy="649713"/>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8" name="文本框 27"/>
          <p:cNvSpPr txBox="1"/>
          <p:nvPr/>
        </p:nvSpPr>
        <p:spPr>
          <a:xfrm>
            <a:off x="5174891" y="3062972"/>
            <a:ext cx="2196940" cy="369332"/>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defTabSz="1219170"/>
            <a:r>
              <a:rPr lang="zh-CN" altLang="en-US" sz="1800" dirty="0">
                <a:solidFill>
                  <a:schemeClr val="bg1"/>
                </a:solidFill>
                <a:cs typeface="+mn-ea"/>
                <a:sym typeface="+mn-lt"/>
              </a:rPr>
              <a:t>创新监督方式</a:t>
            </a:r>
            <a:endParaRPr lang="en-US" altLang="zh-CN" sz="1800" dirty="0">
              <a:solidFill>
                <a:schemeClr val="bg1"/>
              </a:solidFill>
              <a:cs typeface="+mn-ea"/>
              <a:sym typeface="+mn-lt"/>
            </a:endParaRPr>
          </a:p>
        </p:txBody>
      </p:sp>
      <p:sp>
        <p:nvSpPr>
          <p:cNvPr id="29" name="矩形 28"/>
          <p:cNvSpPr/>
          <p:nvPr/>
        </p:nvSpPr>
        <p:spPr>
          <a:xfrm>
            <a:off x="5174891" y="3545603"/>
            <a:ext cx="2321021" cy="1346522"/>
          </a:xfrm>
          <a:prstGeom prst="rect">
            <a:avLst/>
          </a:prstGeom>
          <a:ln>
            <a:noFill/>
          </a:ln>
        </p:spPr>
        <p:txBody>
          <a:bodyPr wrap="square">
            <a:spAutoFit/>
          </a:bodyPr>
          <a:lstStyle/>
          <a:p>
            <a:pPr>
              <a:lnSpc>
                <a:spcPct val="150000"/>
              </a:lnSpc>
            </a:pPr>
            <a:r>
              <a:rPr lang="zh-CN" altLang="en-US" sz="1400" dirty="0">
                <a:solidFill>
                  <a:srgbClr val="AC1422"/>
                </a:solidFill>
                <a:cs typeface="+mn-ea"/>
                <a:sym typeface="+mn-lt"/>
              </a:rPr>
              <a:t>针对腾格里沙漠污染治理等问题，明查暗访综合运用，深入一线摸准情况，追踪监督推动整改</a:t>
            </a:r>
          </a:p>
        </p:txBody>
      </p:sp>
      <p:sp>
        <p:nvSpPr>
          <p:cNvPr id="30" name="矩形 29"/>
          <p:cNvSpPr/>
          <p:nvPr/>
        </p:nvSpPr>
        <p:spPr>
          <a:xfrm>
            <a:off x="7579560" y="3545605"/>
            <a:ext cx="4341079" cy="20313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7572771" y="2928432"/>
            <a:ext cx="4347868" cy="649713"/>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2" name="文本框 31"/>
          <p:cNvSpPr txBox="1"/>
          <p:nvPr/>
        </p:nvSpPr>
        <p:spPr>
          <a:xfrm>
            <a:off x="7996215" y="3062972"/>
            <a:ext cx="3476184" cy="369332"/>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defTabSz="1219170"/>
            <a:r>
              <a:rPr lang="zh-CN" altLang="en-US" sz="1800" dirty="0">
                <a:solidFill>
                  <a:schemeClr val="bg1"/>
                </a:solidFill>
                <a:cs typeface="+mn-ea"/>
                <a:sym typeface="+mn-lt"/>
              </a:rPr>
              <a:t>聚焦精准扶贫、精准脱贫</a:t>
            </a:r>
            <a:endParaRPr lang="en-US" altLang="zh-CN" sz="1800" dirty="0">
              <a:solidFill>
                <a:schemeClr val="bg1"/>
              </a:solidFill>
              <a:cs typeface="+mn-ea"/>
              <a:sym typeface="+mn-lt"/>
            </a:endParaRPr>
          </a:p>
        </p:txBody>
      </p:sp>
      <p:sp>
        <p:nvSpPr>
          <p:cNvPr id="33" name="矩形 32"/>
          <p:cNvSpPr/>
          <p:nvPr/>
        </p:nvSpPr>
        <p:spPr>
          <a:xfrm>
            <a:off x="7551348" y="3545603"/>
            <a:ext cx="4409908" cy="2092881"/>
          </a:xfrm>
          <a:prstGeom prst="rect">
            <a:avLst/>
          </a:prstGeom>
          <a:ln>
            <a:noFill/>
          </a:ln>
        </p:spPr>
        <p:txBody>
          <a:bodyPr wrap="square">
            <a:spAutoFit/>
          </a:bodyPr>
          <a:lstStyle/>
          <a:p>
            <a:pPr algn="ctr"/>
            <a:r>
              <a:rPr lang="zh-CN" altLang="en-US" sz="1300" dirty="0">
                <a:solidFill>
                  <a:srgbClr val="AC1422"/>
                </a:solidFill>
                <a:cs typeface="+mn-ea"/>
                <a:sym typeface="+mn-lt"/>
              </a:rPr>
              <a:t>相关视察调研涉及</a:t>
            </a:r>
            <a:r>
              <a:rPr lang="en-US" altLang="zh-CN" sz="1300" dirty="0">
                <a:solidFill>
                  <a:srgbClr val="AC1422"/>
                </a:solidFill>
                <a:cs typeface="+mn-ea"/>
                <a:sym typeface="+mn-lt"/>
              </a:rPr>
              <a:t>17</a:t>
            </a:r>
            <a:r>
              <a:rPr lang="zh-CN" altLang="en-US" sz="1300" dirty="0">
                <a:solidFill>
                  <a:srgbClr val="AC1422"/>
                </a:solidFill>
                <a:cs typeface="+mn-ea"/>
                <a:sym typeface="+mn-lt"/>
              </a:rPr>
              <a:t>个省区市，遍及脱贫攻坚主战场。鼓励和支持委员参与对口帮扶实践，推动形成脱贫攻坚合力。</a:t>
            </a:r>
            <a:r>
              <a:rPr lang="en-US" altLang="zh-CN" sz="1300" dirty="0">
                <a:solidFill>
                  <a:srgbClr val="AC1422"/>
                </a:solidFill>
                <a:cs typeface="+mn-ea"/>
                <a:sym typeface="+mn-lt"/>
              </a:rPr>
              <a:t>2016</a:t>
            </a:r>
            <a:r>
              <a:rPr lang="zh-CN" altLang="en-US" sz="1300" dirty="0">
                <a:solidFill>
                  <a:srgbClr val="AC1422"/>
                </a:solidFill>
                <a:cs typeface="+mn-ea"/>
                <a:sym typeface="+mn-lt"/>
              </a:rPr>
              <a:t>年、</a:t>
            </a:r>
            <a:r>
              <a:rPr lang="en-US" altLang="zh-CN" sz="1300" dirty="0">
                <a:solidFill>
                  <a:srgbClr val="AC1422"/>
                </a:solidFill>
                <a:cs typeface="+mn-ea"/>
                <a:sym typeface="+mn-lt"/>
              </a:rPr>
              <a:t>2017</a:t>
            </a:r>
            <a:r>
              <a:rPr lang="zh-CN" altLang="en-US" sz="1300" dirty="0">
                <a:solidFill>
                  <a:srgbClr val="AC1422"/>
                </a:solidFill>
                <a:cs typeface="+mn-ea"/>
                <a:sym typeface="+mn-lt"/>
              </a:rPr>
              <a:t>年连续两年围绕精准扶贫、精准脱贫召开专题议政性常委会议。</a:t>
            </a:r>
            <a:r>
              <a:rPr lang="en-US" altLang="zh-CN" sz="1300" dirty="0">
                <a:solidFill>
                  <a:srgbClr val="AC1422"/>
                </a:solidFill>
                <a:cs typeface="+mn-ea"/>
                <a:sym typeface="+mn-lt"/>
              </a:rPr>
              <a:t>2017</a:t>
            </a:r>
            <a:r>
              <a:rPr lang="zh-CN" altLang="en-US" sz="1300" dirty="0">
                <a:solidFill>
                  <a:srgbClr val="AC1422"/>
                </a:solidFill>
                <a:cs typeface="+mn-ea"/>
                <a:sym typeface="+mn-lt"/>
              </a:rPr>
              <a:t>年“实施精准扶贫中存在的问题和建议”专题议政性常委会议前，</a:t>
            </a:r>
            <a:r>
              <a:rPr lang="en-US" altLang="zh-CN" sz="1300" dirty="0">
                <a:solidFill>
                  <a:srgbClr val="AC1422"/>
                </a:solidFill>
                <a:cs typeface="+mn-ea"/>
                <a:sym typeface="+mn-lt"/>
              </a:rPr>
              <a:t>6</a:t>
            </a:r>
            <a:r>
              <a:rPr lang="zh-CN" altLang="en-US" sz="1300" dirty="0">
                <a:solidFill>
                  <a:srgbClr val="AC1422"/>
                </a:solidFill>
                <a:cs typeface="+mn-ea"/>
                <a:sym typeface="+mn-lt"/>
              </a:rPr>
              <a:t>位副主席带队、</a:t>
            </a:r>
            <a:r>
              <a:rPr lang="en-US" altLang="zh-CN" sz="1300" dirty="0">
                <a:solidFill>
                  <a:srgbClr val="AC1422"/>
                </a:solidFill>
                <a:cs typeface="+mn-ea"/>
                <a:sym typeface="+mn-lt"/>
              </a:rPr>
              <a:t>101</a:t>
            </a:r>
            <a:r>
              <a:rPr lang="zh-CN" altLang="en-US" sz="1300" dirty="0">
                <a:solidFill>
                  <a:srgbClr val="AC1422"/>
                </a:solidFill>
                <a:cs typeface="+mn-ea"/>
                <a:sym typeface="+mn-lt"/>
              </a:rPr>
              <a:t>名委员参加，随机走访、进村入户，以全面调研和专题调研两轮调研压茬进行为主干形式，以问卷调查为典型支撑，辅以分析</a:t>
            </a:r>
            <a:r>
              <a:rPr lang="en-US" altLang="zh-CN" sz="1300" dirty="0">
                <a:solidFill>
                  <a:srgbClr val="AC1422"/>
                </a:solidFill>
                <a:cs typeface="+mn-ea"/>
                <a:sym typeface="+mn-lt"/>
              </a:rPr>
              <a:t>24</a:t>
            </a:r>
            <a:r>
              <a:rPr lang="zh-CN" altLang="en-US" sz="1300" dirty="0">
                <a:solidFill>
                  <a:srgbClr val="AC1422"/>
                </a:solidFill>
                <a:cs typeface="+mn-ea"/>
                <a:sym typeface="+mn-lt"/>
              </a:rPr>
              <a:t>个贫困县财政支出情况专项调研和有关地方政协协同调研，着力解剖麻雀、发现问题；会上多角度分析论证，集中提出意见；会后继续跟进，促进落实。</a:t>
            </a:r>
          </a:p>
        </p:txBody>
      </p:sp>
    </p:spTree>
    <p:extLst>
      <p:ext uri="{BB962C8B-B14F-4D97-AF65-F5344CB8AC3E}">
        <p14:creationId xmlns:p14="http://schemas.microsoft.com/office/powerpoint/2010/main" val="91162576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1000"/>
                                        <p:tgtEl>
                                          <p:spTgt spid="14"/>
                                        </p:tgtEl>
                                      </p:cBhvr>
                                    </p:animEffect>
                                  </p:childTnLst>
                                </p:cTn>
                              </p:par>
                            </p:childTnLst>
                          </p:cTn>
                        </p:par>
                        <p:par>
                          <p:cTn id="8" fill="hold">
                            <p:stCondLst>
                              <p:cond delay="1000"/>
                            </p:stCondLst>
                            <p:childTnLst>
                              <p:par>
                                <p:cTn id="9" presetID="53" presetClass="entr" presetSubtype="52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fltVal val="0.5"/>
                                          </p:val>
                                        </p:tav>
                                        <p:tav tm="100000">
                                          <p:val>
                                            <p:strVal val="#ppt_x"/>
                                          </p:val>
                                        </p:tav>
                                      </p:tavLst>
                                    </p:anim>
                                    <p:anim calcmode="lin" valueType="num">
                                      <p:cBhvr>
                                        <p:cTn id="15" dur="500" fill="hold"/>
                                        <p:tgtEl>
                                          <p:spTgt spid="16"/>
                                        </p:tgtEl>
                                        <p:attrNameLst>
                                          <p:attrName>ppt_y</p:attrName>
                                        </p:attrNameLst>
                                      </p:cBhvr>
                                      <p:tavLst>
                                        <p:tav tm="0">
                                          <p:val>
                                            <p:fltVal val="0.5"/>
                                          </p:val>
                                        </p:tav>
                                        <p:tav tm="100000">
                                          <p:val>
                                            <p:strVal val="#ppt_y"/>
                                          </p:val>
                                        </p:tav>
                                      </p:tavLst>
                                    </p:anim>
                                  </p:childTnLst>
                                </p:cTn>
                              </p:par>
                            </p:childTnLst>
                          </p:cTn>
                        </p:par>
                        <p:par>
                          <p:cTn id="16" fill="hold">
                            <p:stCondLst>
                              <p:cond delay="1500"/>
                            </p:stCondLst>
                            <p:childTnLst>
                              <p:par>
                                <p:cTn id="17" presetID="53" presetClass="entr" presetSubtype="52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fltVal val="0.5"/>
                                          </p:val>
                                        </p:tav>
                                        <p:tav tm="100000">
                                          <p:val>
                                            <p:strVal val="#ppt_x"/>
                                          </p:val>
                                        </p:tav>
                                      </p:tavLst>
                                    </p:anim>
                                    <p:anim calcmode="lin" valueType="num">
                                      <p:cBhvr>
                                        <p:cTn id="23" dur="500" fill="hold"/>
                                        <p:tgtEl>
                                          <p:spTgt spid="15"/>
                                        </p:tgtEl>
                                        <p:attrNameLst>
                                          <p:attrName>ppt_y</p:attrName>
                                        </p:attrNameLst>
                                      </p:cBhvr>
                                      <p:tavLst>
                                        <p:tav tm="0">
                                          <p:val>
                                            <p:fltVal val="0.5"/>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11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16" presetClass="entr" presetSubtype="2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arn(inVertical)">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1000"/>
                                        <p:tgtEl>
                                          <p:spTgt spid="23"/>
                                        </p:tgtEl>
                                      </p:cBhvr>
                                    </p:animEffect>
                                    <p:anim calcmode="lin" valueType="num">
                                      <p:cBhvr>
                                        <p:cTn id="54" dur="1000" fill="hold"/>
                                        <p:tgtEl>
                                          <p:spTgt spid="23"/>
                                        </p:tgtEl>
                                        <p:attrNameLst>
                                          <p:attrName>ppt_x</p:attrName>
                                        </p:attrNameLst>
                                      </p:cBhvr>
                                      <p:tavLst>
                                        <p:tav tm="0">
                                          <p:val>
                                            <p:strVal val="#ppt_x"/>
                                          </p:val>
                                        </p:tav>
                                        <p:tav tm="100000">
                                          <p:val>
                                            <p:strVal val="#ppt_x"/>
                                          </p:val>
                                        </p:tav>
                                      </p:tavLst>
                                    </p:anim>
                                    <p:anim calcmode="lin" valueType="num">
                                      <p:cBhvr>
                                        <p:cTn id="55" dur="1000" fill="hold"/>
                                        <p:tgtEl>
                                          <p:spTgt spid="23"/>
                                        </p:tgtEl>
                                        <p:attrNameLst>
                                          <p:attrName>ppt_y</p:attrName>
                                        </p:attrNameLst>
                                      </p:cBhvr>
                                      <p:tavLst>
                                        <p:tav tm="0">
                                          <p:val>
                                            <p:strVal val="#ppt_y+.1"/>
                                          </p:val>
                                        </p:tav>
                                        <p:tav tm="100000">
                                          <p:val>
                                            <p:strVal val="#ppt_y"/>
                                          </p:val>
                                        </p:tav>
                                      </p:tavLst>
                                    </p:anim>
                                  </p:childTnLst>
                                </p:cTn>
                              </p:par>
                            </p:childTnLst>
                          </p:cTn>
                        </p:par>
                        <p:par>
                          <p:cTn id="56" fill="hold">
                            <p:stCondLst>
                              <p:cond delay="1000"/>
                            </p:stCondLst>
                            <p:childTnLst>
                              <p:par>
                                <p:cTn id="57" presetID="16" presetClass="entr" presetSubtype="21"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barn(inVertical)">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up)">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1000"/>
                                        <p:tgtEl>
                                          <p:spTgt spid="27"/>
                                        </p:tgtEl>
                                      </p:cBhvr>
                                    </p:animEffect>
                                    <p:anim calcmode="lin" valueType="num">
                                      <p:cBhvr>
                                        <p:cTn id="75" dur="1000" fill="hold"/>
                                        <p:tgtEl>
                                          <p:spTgt spid="27"/>
                                        </p:tgtEl>
                                        <p:attrNameLst>
                                          <p:attrName>ppt_x</p:attrName>
                                        </p:attrNameLst>
                                      </p:cBhvr>
                                      <p:tavLst>
                                        <p:tav tm="0">
                                          <p:val>
                                            <p:strVal val="#ppt_x"/>
                                          </p:val>
                                        </p:tav>
                                        <p:tav tm="100000">
                                          <p:val>
                                            <p:strVal val="#ppt_x"/>
                                          </p:val>
                                        </p:tav>
                                      </p:tavLst>
                                    </p:anim>
                                    <p:anim calcmode="lin" valueType="num">
                                      <p:cBhvr>
                                        <p:cTn id="76" dur="1000" fill="hold"/>
                                        <p:tgtEl>
                                          <p:spTgt spid="27"/>
                                        </p:tgtEl>
                                        <p:attrNameLst>
                                          <p:attrName>ppt_y</p:attrName>
                                        </p:attrNameLst>
                                      </p:cBhvr>
                                      <p:tavLst>
                                        <p:tav tm="0">
                                          <p:val>
                                            <p:strVal val="#ppt_y+.1"/>
                                          </p:val>
                                        </p:tav>
                                        <p:tav tm="100000">
                                          <p:val>
                                            <p:strVal val="#ppt_y"/>
                                          </p:val>
                                        </p:tav>
                                      </p:tavLst>
                                    </p:anim>
                                  </p:childTnLst>
                                </p:cTn>
                              </p:par>
                            </p:childTnLst>
                          </p:cTn>
                        </p:par>
                        <p:par>
                          <p:cTn id="77" fill="hold">
                            <p:stCondLst>
                              <p:cond delay="1000"/>
                            </p:stCondLst>
                            <p:childTnLst>
                              <p:par>
                                <p:cTn id="78" presetID="16" presetClass="entr" presetSubtype="21"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barn(inVertical)">
                                      <p:cBhvr>
                                        <p:cTn id="80" dur="500"/>
                                        <p:tgtEl>
                                          <p:spTgt spid="2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up)">
                                      <p:cBhvr>
                                        <p:cTn id="85" dur="500"/>
                                        <p:tgtEl>
                                          <p:spTgt spid="26"/>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grpId="0" nodeType="click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wipe(up)">
                                      <p:cBhvr>
                                        <p:cTn id="90" dur="500"/>
                                        <p:tgtEl>
                                          <p:spTgt spid="29"/>
                                        </p:tgtEl>
                                      </p:cBhvr>
                                    </p:animEffect>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1000"/>
                                        <p:tgtEl>
                                          <p:spTgt spid="31"/>
                                        </p:tgtEl>
                                      </p:cBhvr>
                                    </p:animEffect>
                                    <p:anim calcmode="lin" valueType="num">
                                      <p:cBhvr>
                                        <p:cTn id="96" dur="1000" fill="hold"/>
                                        <p:tgtEl>
                                          <p:spTgt spid="31"/>
                                        </p:tgtEl>
                                        <p:attrNameLst>
                                          <p:attrName>ppt_x</p:attrName>
                                        </p:attrNameLst>
                                      </p:cBhvr>
                                      <p:tavLst>
                                        <p:tav tm="0">
                                          <p:val>
                                            <p:strVal val="#ppt_x"/>
                                          </p:val>
                                        </p:tav>
                                        <p:tav tm="100000">
                                          <p:val>
                                            <p:strVal val="#ppt_x"/>
                                          </p:val>
                                        </p:tav>
                                      </p:tavLst>
                                    </p:anim>
                                    <p:anim calcmode="lin" valueType="num">
                                      <p:cBhvr>
                                        <p:cTn id="97" dur="1000" fill="hold"/>
                                        <p:tgtEl>
                                          <p:spTgt spid="31"/>
                                        </p:tgtEl>
                                        <p:attrNameLst>
                                          <p:attrName>ppt_y</p:attrName>
                                        </p:attrNameLst>
                                      </p:cBhvr>
                                      <p:tavLst>
                                        <p:tav tm="0">
                                          <p:val>
                                            <p:strVal val="#ppt_y+.1"/>
                                          </p:val>
                                        </p:tav>
                                        <p:tav tm="100000">
                                          <p:val>
                                            <p:strVal val="#ppt_y"/>
                                          </p:val>
                                        </p:tav>
                                      </p:tavLst>
                                    </p:anim>
                                  </p:childTnLst>
                                </p:cTn>
                              </p:par>
                            </p:childTnLst>
                          </p:cTn>
                        </p:par>
                        <p:par>
                          <p:cTn id="98" fill="hold">
                            <p:stCondLst>
                              <p:cond delay="1000"/>
                            </p:stCondLst>
                            <p:childTnLst>
                              <p:par>
                                <p:cTn id="99" presetID="16" presetClass="entr" presetSubtype="21" fill="hold" grpId="0" nodeType="after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barn(inVertical)">
                                      <p:cBhvr>
                                        <p:cTn id="101" dur="500"/>
                                        <p:tgtEl>
                                          <p:spTgt spid="32"/>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1" fill="hold" grpId="0" nodeType="click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wipe(up)">
                                      <p:cBhvr>
                                        <p:cTn id="106" dur="500"/>
                                        <p:tgtEl>
                                          <p:spTgt spid="30"/>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grpId="0" nodeType="click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up)">
                                      <p:cBhvr>
                                        <p:cTn id="11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 grpId="0"/>
      <p:bldP spid="15" grpId="0" animBg="1"/>
      <p:bldP spid="16" grpId="0" animBg="1"/>
      <p:bldP spid="17" grpId="0"/>
      <p:bldP spid="18" grpId="0" animBg="1"/>
      <p:bldP spid="19" grpId="0"/>
      <p:bldP spid="20" grpId="0"/>
      <p:bldP spid="22" grpId="0" animBg="1"/>
      <p:bldP spid="23" grpId="0" animBg="1"/>
      <p:bldP spid="24" grpId="0"/>
      <p:bldP spid="25" grpId="0"/>
      <p:bldP spid="26" grpId="0" animBg="1"/>
      <p:bldP spid="27" grpId="0" animBg="1"/>
      <p:bldP spid="28" grpId="0"/>
      <p:bldP spid="29" grpId="0"/>
      <p:bldP spid="30" grpId="0" animBg="1"/>
      <p:bldP spid="31" grpId="0" animBg="1"/>
      <p:bldP spid="32"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sp>
        <p:nvSpPr>
          <p:cNvPr id="13" name="TextBox 14"/>
          <p:cNvSpPr txBox="1"/>
          <p:nvPr/>
        </p:nvSpPr>
        <p:spPr>
          <a:xfrm>
            <a:off x="900069" y="945401"/>
            <a:ext cx="105867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600" b="1" kern="0" dirty="0">
                <a:gradFill>
                  <a:gsLst>
                    <a:gs pos="0">
                      <a:srgbClr val="FF0000"/>
                    </a:gs>
                    <a:gs pos="100000">
                      <a:srgbClr val="C00000"/>
                    </a:gs>
                  </a:gsLst>
                  <a:lin ang="5400000" scaled="0"/>
                </a:gradFill>
                <a:latin typeface="+mn-lt"/>
                <a:ea typeface="+mn-ea"/>
                <a:cs typeface="+mn-ea"/>
                <a:sym typeface="+mn-lt"/>
              </a:rPr>
              <a:t>充分发挥统一战线组织作用，做好凝心聚力工作</a:t>
            </a:r>
          </a:p>
        </p:txBody>
      </p:sp>
      <p:sp>
        <p:nvSpPr>
          <p:cNvPr id="14" name="矩形 13"/>
          <p:cNvSpPr/>
          <p:nvPr/>
        </p:nvSpPr>
        <p:spPr>
          <a:xfrm>
            <a:off x="1592214" y="1664190"/>
            <a:ext cx="569889" cy="556410"/>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5" name="文本框 14"/>
          <p:cNvSpPr txBox="1"/>
          <p:nvPr/>
        </p:nvSpPr>
        <p:spPr>
          <a:xfrm>
            <a:off x="1592215" y="1659513"/>
            <a:ext cx="585417"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2800" dirty="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sp>
        <p:nvSpPr>
          <p:cNvPr id="16" name="矩形 15"/>
          <p:cNvSpPr/>
          <p:nvPr/>
        </p:nvSpPr>
        <p:spPr>
          <a:xfrm>
            <a:off x="2319281" y="1649353"/>
            <a:ext cx="8317256" cy="579535"/>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文本框 16"/>
          <p:cNvSpPr txBox="1"/>
          <p:nvPr/>
        </p:nvSpPr>
        <p:spPr>
          <a:xfrm>
            <a:off x="2319282" y="1705668"/>
            <a:ext cx="8317255" cy="523220"/>
          </a:xfrm>
          <a:prstGeom prst="rect">
            <a:avLst/>
          </a:prstGeom>
          <a:noFill/>
        </p:spPr>
        <p:txBody>
          <a:bodyPr wrap="square" rtlCol="0">
            <a:spAutoFit/>
          </a:bodyPr>
          <a:lstStyle/>
          <a:p>
            <a:r>
              <a:rPr lang="zh-CN" altLang="en-US" sz="1400" dirty="0">
                <a:solidFill>
                  <a:srgbClr val="AC1422"/>
                </a:solidFill>
                <a:cs typeface="+mn-ea"/>
                <a:sym typeface="+mn-lt"/>
              </a:rPr>
              <a:t>深入学习贯彻第二次中央新疆工作座谈会、中央民族工作会议、中央统战工作会议、中央第六次西藏工作座谈会、全国宗教工作会议等会议精神。</a:t>
            </a:r>
          </a:p>
        </p:txBody>
      </p:sp>
      <p:sp>
        <p:nvSpPr>
          <p:cNvPr id="18" name="五角星 17"/>
          <p:cNvSpPr/>
          <p:nvPr/>
        </p:nvSpPr>
        <p:spPr>
          <a:xfrm>
            <a:off x="900069" y="1036025"/>
            <a:ext cx="414780" cy="414780"/>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五角星 18"/>
          <p:cNvSpPr/>
          <p:nvPr/>
        </p:nvSpPr>
        <p:spPr>
          <a:xfrm>
            <a:off x="11101146" y="1036025"/>
            <a:ext cx="414780" cy="414780"/>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0062148" y="2403942"/>
            <a:ext cx="569889" cy="556410"/>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1" name="文本框 20"/>
          <p:cNvSpPr txBox="1"/>
          <p:nvPr/>
        </p:nvSpPr>
        <p:spPr>
          <a:xfrm>
            <a:off x="10062149" y="2399265"/>
            <a:ext cx="585417"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2800" dirty="0">
                <a:solidFill>
                  <a:schemeClr val="bg1"/>
                </a:solidFill>
                <a:latin typeface="+mn-lt"/>
                <a:ea typeface="+mn-ea"/>
                <a:cs typeface="+mn-ea"/>
                <a:sym typeface="+mn-lt"/>
              </a:rPr>
              <a:t>02</a:t>
            </a:r>
            <a:endParaRPr lang="zh-CN" altLang="en-US" sz="2800" dirty="0">
              <a:solidFill>
                <a:schemeClr val="bg1"/>
              </a:solidFill>
              <a:latin typeface="+mn-lt"/>
              <a:ea typeface="+mn-ea"/>
              <a:cs typeface="+mn-ea"/>
              <a:sym typeface="+mn-lt"/>
            </a:endParaRPr>
          </a:p>
        </p:txBody>
      </p:sp>
      <p:sp>
        <p:nvSpPr>
          <p:cNvPr id="22" name="矩形 21"/>
          <p:cNvSpPr/>
          <p:nvPr/>
        </p:nvSpPr>
        <p:spPr>
          <a:xfrm>
            <a:off x="1592213" y="2408750"/>
            <a:ext cx="8317256" cy="579535"/>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文本框 22"/>
          <p:cNvSpPr txBox="1"/>
          <p:nvPr/>
        </p:nvSpPr>
        <p:spPr>
          <a:xfrm>
            <a:off x="1592214" y="2465065"/>
            <a:ext cx="8454405" cy="523220"/>
          </a:xfrm>
          <a:prstGeom prst="rect">
            <a:avLst/>
          </a:prstGeom>
          <a:noFill/>
        </p:spPr>
        <p:txBody>
          <a:bodyPr wrap="square" rtlCol="0">
            <a:spAutoFit/>
          </a:bodyPr>
          <a:lstStyle/>
          <a:p>
            <a:r>
              <a:rPr lang="zh-CN" altLang="en-US" sz="1400" dirty="0">
                <a:solidFill>
                  <a:srgbClr val="AC1422"/>
                </a:solidFill>
                <a:cs typeface="+mn-ea"/>
                <a:sym typeface="+mn-lt"/>
              </a:rPr>
              <a:t>促进各党派和无党派人士的团结合作，通过联合调研、共同举办协商活动等方式，为民主党派和无党派人士在政协更好发挥作用创造条件。</a:t>
            </a:r>
          </a:p>
        </p:txBody>
      </p:sp>
      <p:sp>
        <p:nvSpPr>
          <p:cNvPr id="24" name="矩形 23"/>
          <p:cNvSpPr/>
          <p:nvPr/>
        </p:nvSpPr>
        <p:spPr>
          <a:xfrm>
            <a:off x="1592214" y="3145654"/>
            <a:ext cx="569889" cy="556410"/>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5" name="文本框 24"/>
          <p:cNvSpPr txBox="1"/>
          <p:nvPr/>
        </p:nvSpPr>
        <p:spPr>
          <a:xfrm>
            <a:off x="1592215" y="3140977"/>
            <a:ext cx="585417"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2800" dirty="0">
                <a:solidFill>
                  <a:schemeClr val="bg1"/>
                </a:solidFill>
                <a:latin typeface="+mn-lt"/>
                <a:ea typeface="+mn-ea"/>
                <a:cs typeface="+mn-ea"/>
                <a:sym typeface="+mn-lt"/>
              </a:rPr>
              <a:t>03</a:t>
            </a:r>
            <a:endParaRPr lang="zh-CN" altLang="en-US" sz="2800" dirty="0">
              <a:solidFill>
                <a:schemeClr val="bg1"/>
              </a:solidFill>
              <a:latin typeface="+mn-lt"/>
              <a:ea typeface="+mn-ea"/>
              <a:cs typeface="+mn-ea"/>
              <a:sym typeface="+mn-lt"/>
            </a:endParaRPr>
          </a:p>
        </p:txBody>
      </p:sp>
      <p:sp>
        <p:nvSpPr>
          <p:cNvPr id="26" name="矩形 25"/>
          <p:cNvSpPr/>
          <p:nvPr/>
        </p:nvSpPr>
        <p:spPr>
          <a:xfrm>
            <a:off x="2319281" y="3130817"/>
            <a:ext cx="8317256" cy="579535"/>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文本框 26"/>
          <p:cNvSpPr txBox="1"/>
          <p:nvPr/>
        </p:nvSpPr>
        <p:spPr>
          <a:xfrm>
            <a:off x="2319282" y="3187132"/>
            <a:ext cx="8317255" cy="377026"/>
          </a:xfrm>
          <a:prstGeom prst="rect">
            <a:avLst/>
          </a:prstGeom>
          <a:noFill/>
        </p:spPr>
        <p:txBody>
          <a:bodyPr wrap="square" rtlCol="0">
            <a:spAutoFit/>
          </a:bodyPr>
          <a:lstStyle/>
          <a:p>
            <a:pPr>
              <a:lnSpc>
                <a:spcPct val="150000"/>
              </a:lnSpc>
            </a:pPr>
            <a:r>
              <a:rPr lang="zh-CN" altLang="en-US" sz="1400" dirty="0">
                <a:solidFill>
                  <a:srgbClr val="AC1422"/>
                </a:solidFill>
                <a:cs typeface="+mn-ea"/>
                <a:sym typeface="+mn-lt"/>
              </a:rPr>
              <a:t>邀请党外知识分子、非公有制经济人士、新的社会阶层人士等参加政协活动。</a:t>
            </a:r>
          </a:p>
        </p:txBody>
      </p:sp>
      <p:sp>
        <p:nvSpPr>
          <p:cNvPr id="28" name="矩形 27"/>
          <p:cNvSpPr/>
          <p:nvPr/>
        </p:nvSpPr>
        <p:spPr>
          <a:xfrm>
            <a:off x="10062148" y="3885406"/>
            <a:ext cx="569889" cy="556410"/>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9" name="文本框 28"/>
          <p:cNvSpPr txBox="1"/>
          <p:nvPr/>
        </p:nvSpPr>
        <p:spPr>
          <a:xfrm>
            <a:off x="10062149" y="3880729"/>
            <a:ext cx="585417"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2800" dirty="0">
                <a:solidFill>
                  <a:schemeClr val="bg1"/>
                </a:solidFill>
                <a:latin typeface="+mn-lt"/>
                <a:ea typeface="+mn-ea"/>
                <a:cs typeface="+mn-ea"/>
                <a:sym typeface="+mn-lt"/>
              </a:rPr>
              <a:t>04</a:t>
            </a:r>
            <a:endParaRPr lang="zh-CN" altLang="en-US" sz="2800" dirty="0">
              <a:solidFill>
                <a:schemeClr val="bg1"/>
              </a:solidFill>
              <a:latin typeface="+mn-lt"/>
              <a:ea typeface="+mn-ea"/>
              <a:cs typeface="+mn-ea"/>
              <a:sym typeface="+mn-lt"/>
            </a:endParaRPr>
          </a:p>
        </p:txBody>
      </p:sp>
      <p:sp>
        <p:nvSpPr>
          <p:cNvPr id="30" name="矩形 29"/>
          <p:cNvSpPr/>
          <p:nvPr/>
        </p:nvSpPr>
        <p:spPr>
          <a:xfrm>
            <a:off x="1592213" y="3890214"/>
            <a:ext cx="8317256" cy="579535"/>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文本框 30"/>
          <p:cNvSpPr txBox="1"/>
          <p:nvPr/>
        </p:nvSpPr>
        <p:spPr>
          <a:xfrm>
            <a:off x="3548094" y="3896118"/>
            <a:ext cx="8454405" cy="507831"/>
          </a:xfrm>
          <a:prstGeom prst="rect">
            <a:avLst/>
          </a:prstGeom>
          <a:noFill/>
        </p:spPr>
        <p:txBody>
          <a:bodyPr wrap="square" rtlCol="0">
            <a:spAutoFit/>
          </a:bodyPr>
          <a:lstStyle/>
          <a:p>
            <a:pPr>
              <a:lnSpc>
                <a:spcPct val="150000"/>
              </a:lnSpc>
            </a:pPr>
            <a:r>
              <a:rPr lang="zh-CN" altLang="en-US" dirty="0">
                <a:solidFill>
                  <a:srgbClr val="AC1422"/>
                </a:solidFill>
                <a:cs typeface="+mn-ea"/>
                <a:sym typeface="+mn-lt"/>
              </a:rPr>
              <a:t>召开构建亲清新型政商关系专题协商会</a:t>
            </a:r>
          </a:p>
        </p:txBody>
      </p:sp>
      <p:sp>
        <p:nvSpPr>
          <p:cNvPr id="32" name="矩形 31"/>
          <p:cNvSpPr/>
          <p:nvPr/>
        </p:nvSpPr>
        <p:spPr>
          <a:xfrm>
            <a:off x="1592214" y="4640348"/>
            <a:ext cx="569889" cy="556410"/>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3" name="文本框 32"/>
          <p:cNvSpPr txBox="1"/>
          <p:nvPr/>
        </p:nvSpPr>
        <p:spPr>
          <a:xfrm>
            <a:off x="1592215" y="4635671"/>
            <a:ext cx="585417"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2800" dirty="0">
                <a:solidFill>
                  <a:schemeClr val="bg1"/>
                </a:solidFill>
                <a:latin typeface="+mn-lt"/>
                <a:ea typeface="+mn-ea"/>
                <a:cs typeface="+mn-ea"/>
                <a:sym typeface="+mn-lt"/>
              </a:rPr>
              <a:t>05</a:t>
            </a:r>
            <a:endParaRPr lang="zh-CN" altLang="en-US" sz="2800" dirty="0">
              <a:solidFill>
                <a:schemeClr val="bg1"/>
              </a:solidFill>
              <a:latin typeface="+mn-lt"/>
              <a:ea typeface="+mn-ea"/>
              <a:cs typeface="+mn-ea"/>
              <a:sym typeface="+mn-lt"/>
            </a:endParaRPr>
          </a:p>
        </p:txBody>
      </p:sp>
      <p:sp>
        <p:nvSpPr>
          <p:cNvPr id="34" name="矩形 33"/>
          <p:cNvSpPr/>
          <p:nvPr/>
        </p:nvSpPr>
        <p:spPr>
          <a:xfrm>
            <a:off x="2319281" y="4625511"/>
            <a:ext cx="8317256" cy="579535"/>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文本框 34"/>
          <p:cNvSpPr txBox="1"/>
          <p:nvPr/>
        </p:nvSpPr>
        <p:spPr>
          <a:xfrm>
            <a:off x="2319282" y="4681826"/>
            <a:ext cx="8317255" cy="377026"/>
          </a:xfrm>
          <a:prstGeom prst="rect">
            <a:avLst/>
          </a:prstGeom>
          <a:noFill/>
        </p:spPr>
        <p:txBody>
          <a:bodyPr wrap="square" rtlCol="0">
            <a:spAutoFit/>
          </a:bodyPr>
          <a:lstStyle/>
          <a:p>
            <a:pPr>
              <a:lnSpc>
                <a:spcPct val="150000"/>
              </a:lnSpc>
            </a:pPr>
            <a:r>
              <a:rPr lang="zh-CN" altLang="en-US" sz="1400" dirty="0">
                <a:solidFill>
                  <a:srgbClr val="AC1422"/>
                </a:solidFill>
                <a:cs typeface="+mn-ea"/>
                <a:sym typeface="+mn-lt"/>
              </a:rPr>
              <a:t>参加庆祝西藏自治区成立</a:t>
            </a:r>
            <a:r>
              <a:rPr lang="en-US" altLang="zh-CN" sz="1400" dirty="0">
                <a:solidFill>
                  <a:srgbClr val="AC1422"/>
                </a:solidFill>
                <a:cs typeface="+mn-ea"/>
                <a:sym typeface="+mn-lt"/>
              </a:rPr>
              <a:t>50</a:t>
            </a:r>
            <a:r>
              <a:rPr lang="zh-CN" altLang="en-US" sz="1400" dirty="0">
                <a:solidFill>
                  <a:srgbClr val="AC1422"/>
                </a:solidFill>
                <a:cs typeface="+mn-ea"/>
                <a:sym typeface="+mn-lt"/>
              </a:rPr>
              <a:t>周年、新疆维吾尔自治区成立</a:t>
            </a:r>
            <a:r>
              <a:rPr lang="en-US" altLang="zh-CN" sz="1400" dirty="0">
                <a:solidFill>
                  <a:srgbClr val="AC1422"/>
                </a:solidFill>
                <a:cs typeface="+mn-ea"/>
                <a:sym typeface="+mn-lt"/>
              </a:rPr>
              <a:t>60</a:t>
            </a:r>
            <a:r>
              <a:rPr lang="zh-CN" altLang="en-US" sz="1400" dirty="0">
                <a:solidFill>
                  <a:srgbClr val="AC1422"/>
                </a:solidFill>
                <a:cs typeface="+mn-ea"/>
                <a:sym typeface="+mn-lt"/>
              </a:rPr>
              <a:t>周年、内蒙古自治区成立</a:t>
            </a:r>
            <a:r>
              <a:rPr lang="en-US" altLang="zh-CN" sz="1400" dirty="0">
                <a:solidFill>
                  <a:srgbClr val="AC1422"/>
                </a:solidFill>
                <a:cs typeface="+mn-ea"/>
                <a:sym typeface="+mn-lt"/>
              </a:rPr>
              <a:t>70</a:t>
            </a:r>
            <a:r>
              <a:rPr lang="zh-CN" altLang="en-US" sz="1400" dirty="0">
                <a:solidFill>
                  <a:srgbClr val="AC1422"/>
                </a:solidFill>
                <a:cs typeface="+mn-ea"/>
                <a:sym typeface="+mn-lt"/>
              </a:rPr>
              <a:t>周年等活动。</a:t>
            </a:r>
          </a:p>
        </p:txBody>
      </p:sp>
      <p:sp>
        <p:nvSpPr>
          <p:cNvPr id="36" name="矩形 35"/>
          <p:cNvSpPr/>
          <p:nvPr/>
        </p:nvSpPr>
        <p:spPr>
          <a:xfrm>
            <a:off x="10062148" y="5380100"/>
            <a:ext cx="569889" cy="556410"/>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7" name="文本框 36"/>
          <p:cNvSpPr txBox="1"/>
          <p:nvPr/>
        </p:nvSpPr>
        <p:spPr>
          <a:xfrm>
            <a:off x="10062149" y="5375423"/>
            <a:ext cx="585417"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2800" dirty="0">
                <a:solidFill>
                  <a:schemeClr val="bg1"/>
                </a:solidFill>
                <a:latin typeface="+mn-lt"/>
                <a:ea typeface="+mn-ea"/>
                <a:cs typeface="+mn-ea"/>
                <a:sym typeface="+mn-lt"/>
              </a:rPr>
              <a:t>06</a:t>
            </a:r>
            <a:endParaRPr lang="zh-CN" altLang="en-US" sz="2800" dirty="0">
              <a:solidFill>
                <a:schemeClr val="bg1"/>
              </a:solidFill>
              <a:latin typeface="+mn-lt"/>
              <a:ea typeface="+mn-ea"/>
              <a:cs typeface="+mn-ea"/>
              <a:sym typeface="+mn-lt"/>
            </a:endParaRPr>
          </a:p>
        </p:txBody>
      </p:sp>
      <p:sp>
        <p:nvSpPr>
          <p:cNvPr id="38" name="矩形 37"/>
          <p:cNvSpPr/>
          <p:nvPr/>
        </p:nvSpPr>
        <p:spPr>
          <a:xfrm>
            <a:off x="1592213" y="5384908"/>
            <a:ext cx="8317256" cy="579535"/>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文本框 38"/>
          <p:cNvSpPr txBox="1"/>
          <p:nvPr/>
        </p:nvSpPr>
        <p:spPr>
          <a:xfrm>
            <a:off x="1477638" y="5384908"/>
            <a:ext cx="8454405" cy="523220"/>
          </a:xfrm>
          <a:prstGeom prst="rect">
            <a:avLst/>
          </a:prstGeom>
          <a:noFill/>
        </p:spPr>
        <p:txBody>
          <a:bodyPr wrap="square" rtlCol="0">
            <a:spAutoFit/>
          </a:bodyPr>
          <a:lstStyle/>
          <a:p>
            <a:pPr algn="r"/>
            <a:r>
              <a:rPr lang="zh-CN" altLang="en-US" sz="1400" dirty="0">
                <a:solidFill>
                  <a:srgbClr val="AC1422"/>
                </a:solidFill>
                <a:cs typeface="+mn-ea"/>
                <a:sym typeface="+mn-lt"/>
              </a:rPr>
              <a:t>围绕少数民族流动人口服务管理、民族地区产业布局和城镇化建设、西部农牧区包虫病防治、少数民族戏剧传承与发展等深入调研，促进民族地区经济社会发展和各民族交往交流交融。</a:t>
            </a: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Tree>
    <p:extLst>
      <p:ext uri="{BB962C8B-B14F-4D97-AF65-F5344CB8AC3E}">
        <p14:creationId xmlns:p14="http://schemas.microsoft.com/office/powerpoint/2010/main" val="200577160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1+#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6" presetClass="entr" presetSubtype="21"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out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up)">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16" presetClass="entr" presetSubtype="2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barn(inVertical)">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37"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barn(outVertical)">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1000"/>
                                        <p:tgtEl>
                                          <p:spTgt spid="24"/>
                                        </p:tgtEl>
                                      </p:cBhvr>
                                    </p:animEffect>
                                    <p:anim calcmode="lin" valueType="num">
                                      <p:cBhvr>
                                        <p:cTn id="65" dur="1000" fill="hold"/>
                                        <p:tgtEl>
                                          <p:spTgt spid="24"/>
                                        </p:tgtEl>
                                        <p:attrNameLst>
                                          <p:attrName>ppt_x</p:attrName>
                                        </p:attrNameLst>
                                      </p:cBhvr>
                                      <p:tavLst>
                                        <p:tav tm="0">
                                          <p:val>
                                            <p:strVal val="#ppt_x"/>
                                          </p:val>
                                        </p:tav>
                                        <p:tav tm="100000">
                                          <p:val>
                                            <p:strVal val="#ppt_x"/>
                                          </p:val>
                                        </p:tav>
                                      </p:tavLst>
                                    </p:anim>
                                    <p:anim calcmode="lin" valueType="num">
                                      <p:cBhvr>
                                        <p:cTn id="66" dur="1000" fill="hold"/>
                                        <p:tgtEl>
                                          <p:spTgt spid="24"/>
                                        </p:tgtEl>
                                        <p:attrNameLst>
                                          <p:attrName>ppt_y</p:attrName>
                                        </p:attrNameLst>
                                      </p:cBhvr>
                                      <p:tavLst>
                                        <p:tav tm="0">
                                          <p:val>
                                            <p:strVal val="#ppt_y+.1"/>
                                          </p:val>
                                        </p:tav>
                                        <p:tav tm="100000">
                                          <p:val>
                                            <p:strVal val="#ppt_y"/>
                                          </p:val>
                                        </p:tav>
                                      </p:tavLst>
                                    </p:anim>
                                  </p:childTnLst>
                                </p:cTn>
                              </p:par>
                            </p:childTnLst>
                          </p:cTn>
                        </p:par>
                        <p:par>
                          <p:cTn id="67" fill="hold">
                            <p:stCondLst>
                              <p:cond delay="1000"/>
                            </p:stCondLst>
                            <p:childTnLst>
                              <p:par>
                                <p:cTn id="68" presetID="16" presetClass="entr" presetSubtype="21"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barn(inVertical)">
                                      <p:cBhvr>
                                        <p:cTn id="70" dur="5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37"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barn(outVertical)">
                                      <p:cBhvr>
                                        <p:cTn id="75" dur="500"/>
                                        <p:tgtEl>
                                          <p:spTgt spid="2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1000"/>
                                        <p:tgtEl>
                                          <p:spTgt spid="28"/>
                                        </p:tgtEl>
                                      </p:cBhvr>
                                    </p:animEffect>
                                    <p:anim calcmode="lin" valueType="num">
                                      <p:cBhvr>
                                        <p:cTn id="86" dur="1000" fill="hold"/>
                                        <p:tgtEl>
                                          <p:spTgt spid="28"/>
                                        </p:tgtEl>
                                        <p:attrNameLst>
                                          <p:attrName>ppt_x</p:attrName>
                                        </p:attrNameLst>
                                      </p:cBhvr>
                                      <p:tavLst>
                                        <p:tav tm="0">
                                          <p:val>
                                            <p:strVal val="#ppt_x"/>
                                          </p:val>
                                        </p:tav>
                                        <p:tav tm="100000">
                                          <p:val>
                                            <p:strVal val="#ppt_x"/>
                                          </p:val>
                                        </p:tav>
                                      </p:tavLst>
                                    </p:anim>
                                    <p:anim calcmode="lin" valueType="num">
                                      <p:cBhvr>
                                        <p:cTn id="87" dur="1000" fill="hold"/>
                                        <p:tgtEl>
                                          <p:spTgt spid="28"/>
                                        </p:tgtEl>
                                        <p:attrNameLst>
                                          <p:attrName>ppt_y</p:attrName>
                                        </p:attrNameLst>
                                      </p:cBhvr>
                                      <p:tavLst>
                                        <p:tav tm="0">
                                          <p:val>
                                            <p:strVal val="#ppt_y+.1"/>
                                          </p:val>
                                        </p:tav>
                                        <p:tav tm="100000">
                                          <p:val>
                                            <p:strVal val="#ppt_y"/>
                                          </p:val>
                                        </p:tav>
                                      </p:tavLst>
                                    </p:anim>
                                  </p:childTnLst>
                                </p:cTn>
                              </p:par>
                            </p:childTnLst>
                          </p:cTn>
                        </p:par>
                        <p:par>
                          <p:cTn id="88" fill="hold">
                            <p:stCondLst>
                              <p:cond delay="1000"/>
                            </p:stCondLst>
                            <p:childTnLst>
                              <p:par>
                                <p:cTn id="89" presetID="16" presetClass="entr" presetSubtype="21"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barn(inVertical)">
                                      <p:cBhvr>
                                        <p:cTn id="91" dur="500"/>
                                        <p:tgtEl>
                                          <p:spTgt spid="29"/>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37" fill="hold" grpId="0" nodeType="click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barn(outVertical)">
                                      <p:cBhvr>
                                        <p:cTn id="96" dur="500"/>
                                        <p:tgtEl>
                                          <p:spTgt spid="30"/>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wipe(up)">
                                      <p:cBhvr>
                                        <p:cTn id="101" dur="500"/>
                                        <p:tgtEl>
                                          <p:spTgt spid="31"/>
                                        </p:tgtEl>
                                      </p:cBhvr>
                                    </p:animEffect>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32"/>
                                        </p:tgtEl>
                                        <p:attrNameLst>
                                          <p:attrName>style.visibility</p:attrName>
                                        </p:attrNameLst>
                                      </p:cBhvr>
                                      <p:to>
                                        <p:strVal val="visible"/>
                                      </p:to>
                                    </p:set>
                                    <p:animEffect transition="in" filter="fade">
                                      <p:cBhvr>
                                        <p:cTn id="106" dur="1000"/>
                                        <p:tgtEl>
                                          <p:spTgt spid="32"/>
                                        </p:tgtEl>
                                      </p:cBhvr>
                                    </p:animEffect>
                                    <p:anim calcmode="lin" valueType="num">
                                      <p:cBhvr>
                                        <p:cTn id="107" dur="1000" fill="hold"/>
                                        <p:tgtEl>
                                          <p:spTgt spid="32"/>
                                        </p:tgtEl>
                                        <p:attrNameLst>
                                          <p:attrName>ppt_x</p:attrName>
                                        </p:attrNameLst>
                                      </p:cBhvr>
                                      <p:tavLst>
                                        <p:tav tm="0">
                                          <p:val>
                                            <p:strVal val="#ppt_x"/>
                                          </p:val>
                                        </p:tav>
                                        <p:tav tm="100000">
                                          <p:val>
                                            <p:strVal val="#ppt_x"/>
                                          </p:val>
                                        </p:tav>
                                      </p:tavLst>
                                    </p:anim>
                                    <p:anim calcmode="lin" valueType="num">
                                      <p:cBhvr>
                                        <p:cTn id="108" dur="1000" fill="hold"/>
                                        <p:tgtEl>
                                          <p:spTgt spid="32"/>
                                        </p:tgtEl>
                                        <p:attrNameLst>
                                          <p:attrName>ppt_y</p:attrName>
                                        </p:attrNameLst>
                                      </p:cBhvr>
                                      <p:tavLst>
                                        <p:tav tm="0">
                                          <p:val>
                                            <p:strVal val="#ppt_y+.1"/>
                                          </p:val>
                                        </p:tav>
                                        <p:tav tm="100000">
                                          <p:val>
                                            <p:strVal val="#ppt_y"/>
                                          </p:val>
                                        </p:tav>
                                      </p:tavLst>
                                    </p:anim>
                                  </p:childTnLst>
                                </p:cTn>
                              </p:par>
                            </p:childTnLst>
                          </p:cTn>
                        </p:par>
                        <p:par>
                          <p:cTn id="109" fill="hold">
                            <p:stCondLst>
                              <p:cond delay="1000"/>
                            </p:stCondLst>
                            <p:childTnLst>
                              <p:par>
                                <p:cTn id="110" presetID="16" presetClass="entr" presetSubtype="21" fill="hold" grpId="0" nodeType="afterEffect">
                                  <p:stCondLst>
                                    <p:cond delay="0"/>
                                  </p:stCondLst>
                                  <p:childTnLst>
                                    <p:set>
                                      <p:cBhvr>
                                        <p:cTn id="111" dur="1" fill="hold">
                                          <p:stCondLst>
                                            <p:cond delay="0"/>
                                          </p:stCondLst>
                                        </p:cTn>
                                        <p:tgtEl>
                                          <p:spTgt spid="33"/>
                                        </p:tgtEl>
                                        <p:attrNameLst>
                                          <p:attrName>style.visibility</p:attrName>
                                        </p:attrNameLst>
                                      </p:cBhvr>
                                      <p:to>
                                        <p:strVal val="visible"/>
                                      </p:to>
                                    </p:set>
                                    <p:animEffect transition="in" filter="barn(inVertical)">
                                      <p:cBhvr>
                                        <p:cTn id="112" dur="500"/>
                                        <p:tgtEl>
                                          <p:spTgt spid="33"/>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37" fill="hold" grpId="0" nodeType="click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barn(outVertical)">
                                      <p:cBhvr>
                                        <p:cTn id="117" dur="500"/>
                                        <p:tgtEl>
                                          <p:spTgt spid="34"/>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1" fill="hold" grpId="0" nodeType="click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wipe(up)">
                                      <p:cBhvr>
                                        <p:cTn id="122" dur="500"/>
                                        <p:tgtEl>
                                          <p:spTgt spid="35"/>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36"/>
                                        </p:tgtEl>
                                        <p:attrNameLst>
                                          <p:attrName>style.visibility</p:attrName>
                                        </p:attrNameLst>
                                      </p:cBhvr>
                                      <p:to>
                                        <p:strVal val="visible"/>
                                      </p:to>
                                    </p:set>
                                    <p:animEffect transition="in" filter="fade">
                                      <p:cBhvr>
                                        <p:cTn id="127" dur="1000"/>
                                        <p:tgtEl>
                                          <p:spTgt spid="36"/>
                                        </p:tgtEl>
                                      </p:cBhvr>
                                    </p:animEffect>
                                    <p:anim calcmode="lin" valueType="num">
                                      <p:cBhvr>
                                        <p:cTn id="128" dur="1000" fill="hold"/>
                                        <p:tgtEl>
                                          <p:spTgt spid="36"/>
                                        </p:tgtEl>
                                        <p:attrNameLst>
                                          <p:attrName>ppt_x</p:attrName>
                                        </p:attrNameLst>
                                      </p:cBhvr>
                                      <p:tavLst>
                                        <p:tav tm="0">
                                          <p:val>
                                            <p:strVal val="#ppt_x"/>
                                          </p:val>
                                        </p:tav>
                                        <p:tav tm="100000">
                                          <p:val>
                                            <p:strVal val="#ppt_x"/>
                                          </p:val>
                                        </p:tav>
                                      </p:tavLst>
                                    </p:anim>
                                    <p:anim calcmode="lin" valueType="num">
                                      <p:cBhvr>
                                        <p:cTn id="129" dur="1000" fill="hold"/>
                                        <p:tgtEl>
                                          <p:spTgt spid="36"/>
                                        </p:tgtEl>
                                        <p:attrNameLst>
                                          <p:attrName>ppt_y</p:attrName>
                                        </p:attrNameLst>
                                      </p:cBhvr>
                                      <p:tavLst>
                                        <p:tav tm="0">
                                          <p:val>
                                            <p:strVal val="#ppt_y+.1"/>
                                          </p:val>
                                        </p:tav>
                                        <p:tav tm="100000">
                                          <p:val>
                                            <p:strVal val="#ppt_y"/>
                                          </p:val>
                                        </p:tav>
                                      </p:tavLst>
                                    </p:anim>
                                  </p:childTnLst>
                                </p:cTn>
                              </p:par>
                            </p:childTnLst>
                          </p:cTn>
                        </p:par>
                        <p:par>
                          <p:cTn id="130" fill="hold">
                            <p:stCondLst>
                              <p:cond delay="1000"/>
                            </p:stCondLst>
                            <p:childTnLst>
                              <p:par>
                                <p:cTn id="131" presetID="16" presetClass="entr" presetSubtype="21" fill="hold" grpId="0" nodeType="afterEffect">
                                  <p:stCondLst>
                                    <p:cond delay="0"/>
                                  </p:stCondLst>
                                  <p:childTnLst>
                                    <p:set>
                                      <p:cBhvr>
                                        <p:cTn id="132" dur="1" fill="hold">
                                          <p:stCondLst>
                                            <p:cond delay="0"/>
                                          </p:stCondLst>
                                        </p:cTn>
                                        <p:tgtEl>
                                          <p:spTgt spid="37"/>
                                        </p:tgtEl>
                                        <p:attrNameLst>
                                          <p:attrName>style.visibility</p:attrName>
                                        </p:attrNameLst>
                                      </p:cBhvr>
                                      <p:to>
                                        <p:strVal val="visible"/>
                                      </p:to>
                                    </p:set>
                                    <p:animEffect transition="in" filter="barn(inVertical)">
                                      <p:cBhvr>
                                        <p:cTn id="133" dur="500"/>
                                        <p:tgtEl>
                                          <p:spTgt spid="37"/>
                                        </p:tgtEl>
                                      </p:cBhvr>
                                    </p:animEffect>
                                  </p:childTnLst>
                                </p:cTn>
                              </p:par>
                            </p:childTnLst>
                          </p:cTn>
                        </p:par>
                      </p:childTnLst>
                    </p:cTn>
                  </p:par>
                  <p:par>
                    <p:cTn id="134" fill="hold">
                      <p:stCondLst>
                        <p:cond delay="indefinite"/>
                      </p:stCondLst>
                      <p:childTnLst>
                        <p:par>
                          <p:cTn id="135" fill="hold">
                            <p:stCondLst>
                              <p:cond delay="0"/>
                            </p:stCondLst>
                            <p:childTnLst>
                              <p:par>
                                <p:cTn id="136" presetID="16" presetClass="entr" presetSubtype="37" fill="hold" grpId="0" nodeType="clickEffect">
                                  <p:stCondLst>
                                    <p:cond delay="0"/>
                                  </p:stCondLst>
                                  <p:childTnLst>
                                    <p:set>
                                      <p:cBhvr>
                                        <p:cTn id="137" dur="1" fill="hold">
                                          <p:stCondLst>
                                            <p:cond delay="0"/>
                                          </p:stCondLst>
                                        </p:cTn>
                                        <p:tgtEl>
                                          <p:spTgt spid="38"/>
                                        </p:tgtEl>
                                        <p:attrNameLst>
                                          <p:attrName>style.visibility</p:attrName>
                                        </p:attrNameLst>
                                      </p:cBhvr>
                                      <p:to>
                                        <p:strVal val="visible"/>
                                      </p:to>
                                    </p:set>
                                    <p:animEffect transition="in" filter="barn(outVertical)">
                                      <p:cBhvr>
                                        <p:cTn id="138" dur="500"/>
                                        <p:tgtEl>
                                          <p:spTgt spid="38"/>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1" fill="hold" grpId="0" nodeType="clickEffect">
                                  <p:stCondLst>
                                    <p:cond delay="0"/>
                                  </p:stCondLst>
                                  <p:childTnLst>
                                    <p:set>
                                      <p:cBhvr>
                                        <p:cTn id="142" dur="1" fill="hold">
                                          <p:stCondLst>
                                            <p:cond delay="0"/>
                                          </p:stCondLst>
                                        </p:cTn>
                                        <p:tgtEl>
                                          <p:spTgt spid="39"/>
                                        </p:tgtEl>
                                        <p:attrNameLst>
                                          <p:attrName>style.visibility</p:attrName>
                                        </p:attrNameLst>
                                      </p:cBhvr>
                                      <p:to>
                                        <p:strVal val="visible"/>
                                      </p:to>
                                    </p:set>
                                    <p:animEffect transition="in" filter="wipe(up)">
                                      <p:cBhvr>
                                        <p:cTn id="1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animBg="1"/>
      <p:bldP spid="17" grpId="0"/>
      <p:bldP spid="18" grpId="0" animBg="1"/>
      <p:bldP spid="19" grpId="0" animBg="1"/>
      <p:bldP spid="20" grpId="0" animBg="1"/>
      <p:bldP spid="21" grpId="0"/>
      <p:bldP spid="22" grpId="0" animBg="1"/>
      <p:bldP spid="23" grpId="0"/>
      <p:bldP spid="24" grpId="0" animBg="1"/>
      <p:bldP spid="25" grpId="0"/>
      <p:bldP spid="26" grpId="0" animBg="1"/>
      <p:bldP spid="27" grpId="0"/>
      <p:bldP spid="28" grpId="0" animBg="1"/>
      <p:bldP spid="29" grpId="0"/>
      <p:bldP spid="30" grpId="0" animBg="1"/>
      <p:bldP spid="31" grpId="0"/>
      <p:bldP spid="32" grpId="0" animBg="1"/>
      <p:bldP spid="33" grpId="0"/>
      <p:bldP spid="34" grpId="0" animBg="1"/>
      <p:bldP spid="35" grpId="0"/>
      <p:bldP spid="36" grpId="0" animBg="1"/>
      <p:bldP spid="37" grpId="0"/>
      <p:bldP spid="38" grpId="0" animBg="1"/>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sp>
        <p:nvSpPr>
          <p:cNvPr id="13" name="TextBox 14"/>
          <p:cNvSpPr txBox="1"/>
          <p:nvPr/>
        </p:nvSpPr>
        <p:spPr>
          <a:xfrm>
            <a:off x="900069" y="945401"/>
            <a:ext cx="105867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600" b="1" kern="0" dirty="0">
                <a:gradFill>
                  <a:gsLst>
                    <a:gs pos="0">
                      <a:srgbClr val="FF0000"/>
                    </a:gs>
                    <a:gs pos="100000">
                      <a:srgbClr val="C00000"/>
                    </a:gs>
                  </a:gsLst>
                  <a:lin ang="5400000" scaled="0"/>
                </a:gradFill>
                <a:latin typeface="+mn-lt"/>
                <a:ea typeface="+mn-ea"/>
                <a:cs typeface="+mn-ea"/>
                <a:sym typeface="+mn-lt"/>
              </a:rPr>
              <a:t>充分发挥统一战线组织作用，做好凝心聚力工作</a:t>
            </a:r>
          </a:p>
        </p:txBody>
      </p:sp>
      <p:sp>
        <p:nvSpPr>
          <p:cNvPr id="14" name="矩形 13"/>
          <p:cNvSpPr/>
          <p:nvPr/>
        </p:nvSpPr>
        <p:spPr>
          <a:xfrm>
            <a:off x="1592214" y="1664190"/>
            <a:ext cx="569889" cy="556410"/>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5" name="文本框 14"/>
          <p:cNvSpPr txBox="1"/>
          <p:nvPr/>
        </p:nvSpPr>
        <p:spPr>
          <a:xfrm>
            <a:off x="1592215" y="1659513"/>
            <a:ext cx="585417"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2800" dirty="0">
                <a:solidFill>
                  <a:schemeClr val="bg1"/>
                </a:solidFill>
                <a:latin typeface="+mn-lt"/>
                <a:ea typeface="+mn-ea"/>
                <a:cs typeface="+mn-ea"/>
                <a:sym typeface="+mn-lt"/>
              </a:rPr>
              <a:t>07</a:t>
            </a:r>
            <a:endParaRPr lang="zh-CN" altLang="en-US" sz="2800" dirty="0">
              <a:solidFill>
                <a:schemeClr val="bg1"/>
              </a:solidFill>
              <a:latin typeface="+mn-lt"/>
              <a:ea typeface="+mn-ea"/>
              <a:cs typeface="+mn-ea"/>
              <a:sym typeface="+mn-lt"/>
            </a:endParaRPr>
          </a:p>
        </p:txBody>
      </p:sp>
      <p:sp>
        <p:nvSpPr>
          <p:cNvPr id="16" name="矩形 15"/>
          <p:cNvSpPr/>
          <p:nvPr/>
        </p:nvSpPr>
        <p:spPr>
          <a:xfrm>
            <a:off x="2319281" y="1649353"/>
            <a:ext cx="8317256" cy="579535"/>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文本框 16"/>
          <p:cNvSpPr txBox="1"/>
          <p:nvPr/>
        </p:nvSpPr>
        <p:spPr>
          <a:xfrm>
            <a:off x="2319282" y="1705668"/>
            <a:ext cx="8317255" cy="523220"/>
          </a:xfrm>
          <a:prstGeom prst="rect">
            <a:avLst/>
          </a:prstGeom>
          <a:noFill/>
        </p:spPr>
        <p:txBody>
          <a:bodyPr wrap="square" rtlCol="0">
            <a:spAutoFit/>
          </a:bodyPr>
          <a:lstStyle/>
          <a:p>
            <a:r>
              <a:rPr lang="zh-CN" altLang="en-US" sz="1400" dirty="0">
                <a:solidFill>
                  <a:srgbClr val="AC1422"/>
                </a:solidFill>
                <a:cs typeface="+mn-ea"/>
                <a:sym typeface="+mn-lt"/>
              </a:rPr>
              <a:t>全面贯彻党的宗教工作基本方针，开展培养宗教界中青年代表人士、宗教教职人员社会保障等调研，就修订</a:t>
            </a:r>
            <a:r>
              <a:rPr lang="en-US" altLang="zh-CN" sz="1400" dirty="0">
                <a:solidFill>
                  <a:srgbClr val="AC1422"/>
                </a:solidFill>
                <a:cs typeface="+mn-ea"/>
                <a:sym typeface="+mn-lt"/>
              </a:rPr>
              <a:t>《</a:t>
            </a:r>
            <a:r>
              <a:rPr lang="zh-CN" altLang="en-US" sz="1400" dirty="0">
                <a:solidFill>
                  <a:srgbClr val="AC1422"/>
                </a:solidFill>
                <a:cs typeface="+mn-ea"/>
                <a:sym typeface="+mn-lt"/>
              </a:rPr>
              <a:t>宗教事务条例</a:t>
            </a:r>
            <a:r>
              <a:rPr lang="en-US" altLang="zh-CN" sz="1400" dirty="0">
                <a:solidFill>
                  <a:srgbClr val="AC1422"/>
                </a:solidFill>
                <a:cs typeface="+mn-ea"/>
                <a:sym typeface="+mn-lt"/>
              </a:rPr>
              <a:t>》</a:t>
            </a:r>
            <a:r>
              <a:rPr lang="zh-CN" altLang="en-US" sz="1400" dirty="0">
                <a:solidFill>
                  <a:srgbClr val="AC1422"/>
                </a:solidFill>
                <a:cs typeface="+mn-ea"/>
                <a:sym typeface="+mn-lt"/>
              </a:rPr>
              <a:t>提出建议。</a:t>
            </a:r>
          </a:p>
        </p:txBody>
      </p:sp>
      <p:sp>
        <p:nvSpPr>
          <p:cNvPr id="18" name="五角星 17"/>
          <p:cNvSpPr/>
          <p:nvPr/>
        </p:nvSpPr>
        <p:spPr>
          <a:xfrm>
            <a:off x="900069" y="1036025"/>
            <a:ext cx="414780" cy="414780"/>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五角星 18"/>
          <p:cNvSpPr/>
          <p:nvPr/>
        </p:nvSpPr>
        <p:spPr>
          <a:xfrm>
            <a:off x="11101146" y="1036025"/>
            <a:ext cx="414780" cy="414780"/>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0062148" y="2403942"/>
            <a:ext cx="569889" cy="556410"/>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1" name="文本框 20"/>
          <p:cNvSpPr txBox="1"/>
          <p:nvPr/>
        </p:nvSpPr>
        <p:spPr>
          <a:xfrm>
            <a:off x="10062149" y="2399265"/>
            <a:ext cx="585417"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2800" dirty="0">
                <a:solidFill>
                  <a:schemeClr val="bg1"/>
                </a:solidFill>
                <a:latin typeface="+mn-lt"/>
                <a:ea typeface="+mn-ea"/>
                <a:cs typeface="+mn-ea"/>
                <a:sym typeface="+mn-lt"/>
              </a:rPr>
              <a:t>08</a:t>
            </a:r>
            <a:endParaRPr lang="zh-CN" altLang="en-US" sz="2800" dirty="0">
              <a:solidFill>
                <a:schemeClr val="bg1"/>
              </a:solidFill>
              <a:latin typeface="+mn-lt"/>
              <a:ea typeface="+mn-ea"/>
              <a:cs typeface="+mn-ea"/>
              <a:sym typeface="+mn-lt"/>
            </a:endParaRPr>
          </a:p>
        </p:txBody>
      </p:sp>
      <p:sp>
        <p:nvSpPr>
          <p:cNvPr id="22" name="矩形 21"/>
          <p:cNvSpPr/>
          <p:nvPr/>
        </p:nvSpPr>
        <p:spPr>
          <a:xfrm>
            <a:off x="1592213" y="2408750"/>
            <a:ext cx="8317256" cy="579535"/>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文本框 22"/>
          <p:cNvSpPr txBox="1"/>
          <p:nvPr/>
        </p:nvSpPr>
        <p:spPr>
          <a:xfrm>
            <a:off x="1592214" y="2465065"/>
            <a:ext cx="8454405" cy="523220"/>
          </a:xfrm>
          <a:prstGeom prst="rect">
            <a:avLst/>
          </a:prstGeom>
          <a:noFill/>
        </p:spPr>
        <p:txBody>
          <a:bodyPr wrap="square" rtlCol="0">
            <a:spAutoFit/>
          </a:bodyPr>
          <a:lstStyle/>
          <a:p>
            <a:r>
              <a:rPr lang="zh-CN" altLang="en-US" sz="1400" dirty="0">
                <a:solidFill>
                  <a:srgbClr val="AC1422"/>
                </a:solidFill>
                <a:cs typeface="+mn-ea"/>
                <a:sym typeface="+mn-lt"/>
              </a:rPr>
              <a:t>坚持举办少数民族界、宗教界委员座谈会，反映社情民意，旗帜鲜明反对暴力恐怖活动、民族分裂活动、宗教极端活动。</a:t>
            </a:r>
          </a:p>
        </p:txBody>
      </p:sp>
      <p:sp>
        <p:nvSpPr>
          <p:cNvPr id="24" name="矩形 23"/>
          <p:cNvSpPr/>
          <p:nvPr/>
        </p:nvSpPr>
        <p:spPr>
          <a:xfrm>
            <a:off x="1592214" y="3145654"/>
            <a:ext cx="569889" cy="556410"/>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5" name="文本框 24"/>
          <p:cNvSpPr txBox="1"/>
          <p:nvPr/>
        </p:nvSpPr>
        <p:spPr>
          <a:xfrm>
            <a:off x="1592215" y="3140977"/>
            <a:ext cx="585417"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2800" dirty="0">
                <a:solidFill>
                  <a:schemeClr val="bg1"/>
                </a:solidFill>
                <a:latin typeface="+mn-lt"/>
                <a:ea typeface="+mn-ea"/>
                <a:cs typeface="+mn-ea"/>
                <a:sym typeface="+mn-lt"/>
              </a:rPr>
              <a:t>09</a:t>
            </a:r>
            <a:endParaRPr lang="zh-CN" altLang="en-US" sz="2800" dirty="0">
              <a:solidFill>
                <a:schemeClr val="bg1"/>
              </a:solidFill>
              <a:latin typeface="+mn-lt"/>
              <a:ea typeface="+mn-ea"/>
              <a:cs typeface="+mn-ea"/>
              <a:sym typeface="+mn-lt"/>
            </a:endParaRPr>
          </a:p>
        </p:txBody>
      </p:sp>
      <p:sp>
        <p:nvSpPr>
          <p:cNvPr id="26" name="矩形 25"/>
          <p:cNvSpPr/>
          <p:nvPr/>
        </p:nvSpPr>
        <p:spPr>
          <a:xfrm>
            <a:off x="2319281" y="3130817"/>
            <a:ext cx="8317256" cy="571247"/>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文本框 26"/>
          <p:cNvSpPr txBox="1"/>
          <p:nvPr/>
        </p:nvSpPr>
        <p:spPr>
          <a:xfrm>
            <a:off x="2319282" y="3105961"/>
            <a:ext cx="8317255" cy="646331"/>
          </a:xfrm>
          <a:prstGeom prst="rect">
            <a:avLst/>
          </a:prstGeom>
          <a:noFill/>
        </p:spPr>
        <p:txBody>
          <a:bodyPr wrap="square" rtlCol="0">
            <a:spAutoFit/>
          </a:bodyPr>
          <a:lstStyle/>
          <a:p>
            <a:r>
              <a:rPr lang="zh-CN" altLang="en-US" sz="1200" dirty="0">
                <a:solidFill>
                  <a:srgbClr val="AC1422"/>
                </a:solidFill>
                <a:cs typeface="+mn-ea"/>
                <a:sym typeface="+mn-lt"/>
              </a:rPr>
              <a:t>全面准确贯彻“一国两制”、“港人治港”、“澳人治澳”、高度自治方针，支持委员在特区事务中发挥积极作用，对全国人大常委会就香港特别行政区基本法第</a:t>
            </a:r>
            <a:r>
              <a:rPr lang="en-US" altLang="zh-CN" sz="1200" dirty="0">
                <a:solidFill>
                  <a:srgbClr val="AC1422"/>
                </a:solidFill>
                <a:cs typeface="+mn-ea"/>
                <a:sym typeface="+mn-lt"/>
              </a:rPr>
              <a:t>104</a:t>
            </a:r>
            <a:r>
              <a:rPr lang="zh-CN" altLang="en-US" sz="1200" dirty="0">
                <a:solidFill>
                  <a:srgbClr val="AC1422"/>
                </a:solidFill>
                <a:cs typeface="+mn-ea"/>
                <a:sym typeface="+mn-lt"/>
              </a:rPr>
              <a:t>条的解释正面发声，参与庆祝香港回归祖国</a:t>
            </a:r>
            <a:r>
              <a:rPr lang="en-US" altLang="zh-CN" sz="1200" dirty="0">
                <a:solidFill>
                  <a:srgbClr val="AC1422"/>
                </a:solidFill>
                <a:cs typeface="+mn-ea"/>
                <a:sym typeface="+mn-lt"/>
              </a:rPr>
              <a:t>20</a:t>
            </a:r>
            <a:r>
              <a:rPr lang="zh-CN" altLang="en-US" sz="1200" dirty="0">
                <a:solidFill>
                  <a:srgbClr val="AC1422"/>
                </a:solidFill>
                <a:cs typeface="+mn-ea"/>
                <a:sym typeface="+mn-lt"/>
              </a:rPr>
              <a:t>周年活动，深做细做港澳青少年工作，推动爱国爱港爱澳力量发展壮大。</a:t>
            </a: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40" name="矩形 39"/>
          <p:cNvSpPr/>
          <p:nvPr/>
        </p:nvSpPr>
        <p:spPr>
          <a:xfrm>
            <a:off x="10062148" y="3849273"/>
            <a:ext cx="569889" cy="556410"/>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41" name="文本框 40"/>
          <p:cNvSpPr txBox="1"/>
          <p:nvPr/>
        </p:nvSpPr>
        <p:spPr>
          <a:xfrm>
            <a:off x="10062149" y="3844596"/>
            <a:ext cx="585417"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2800" dirty="0">
                <a:solidFill>
                  <a:schemeClr val="bg1"/>
                </a:solidFill>
                <a:latin typeface="+mn-lt"/>
                <a:ea typeface="+mn-ea"/>
                <a:cs typeface="+mn-ea"/>
                <a:sym typeface="+mn-lt"/>
              </a:rPr>
              <a:t>10</a:t>
            </a:r>
            <a:endParaRPr lang="zh-CN" altLang="en-US" sz="2800" dirty="0">
              <a:solidFill>
                <a:schemeClr val="bg1"/>
              </a:solidFill>
              <a:latin typeface="+mn-lt"/>
              <a:ea typeface="+mn-ea"/>
              <a:cs typeface="+mn-ea"/>
              <a:sym typeface="+mn-lt"/>
            </a:endParaRPr>
          </a:p>
        </p:txBody>
      </p:sp>
      <p:sp>
        <p:nvSpPr>
          <p:cNvPr id="42" name="矩形 41"/>
          <p:cNvSpPr/>
          <p:nvPr/>
        </p:nvSpPr>
        <p:spPr>
          <a:xfrm>
            <a:off x="1592213" y="3854081"/>
            <a:ext cx="8317256" cy="579535"/>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文本框 42"/>
          <p:cNvSpPr txBox="1"/>
          <p:nvPr/>
        </p:nvSpPr>
        <p:spPr>
          <a:xfrm>
            <a:off x="1592214" y="3910396"/>
            <a:ext cx="8454405" cy="523220"/>
          </a:xfrm>
          <a:prstGeom prst="rect">
            <a:avLst/>
          </a:prstGeom>
          <a:noFill/>
        </p:spPr>
        <p:txBody>
          <a:bodyPr wrap="square" rtlCol="0">
            <a:spAutoFit/>
          </a:bodyPr>
          <a:lstStyle/>
          <a:p>
            <a:r>
              <a:rPr lang="zh-CN" altLang="en-US" sz="1400" dirty="0">
                <a:solidFill>
                  <a:srgbClr val="AC1422"/>
                </a:solidFill>
                <a:cs typeface="+mn-ea"/>
                <a:sym typeface="+mn-lt"/>
              </a:rPr>
              <a:t>加强与台湾民意代表机制化交流，在坚持体现一个中国原则的“九二共识”基础上推动两岸关系和平发展，就台资企业转型升级、在大陆就读台湾学生就业等开展调研，坚决反对“台独”分裂行径。</a:t>
            </a:r>
          </a:p>
        </p:txBody>
      </p:sp>
      <p:sp>
        <p:nvSpPr>
          <p:cNvPr id="44" name="矩形 43"/>
          <p:cNvSpPr/>
          <p:nvPr/>
        </p:nvSpPr>
        <p:spPr>
          <a:xfrm>
            <a:off x="1592214" y="4590985"/>
            <a:ext cx="569889" cy="556410"/>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45" name="文本框 44"/>
          <p:cNvSpPr txBox="1"/>
          <p:nvPr/>
        </p:nvSpPr>
        <p:spPr>
          <a:xfrm>
            <a:off x="1592215" y="4586308"/>
            <a:ext cx="565604"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2800" dirty="0">
                <a:solidFill>
                  <a:schemeClr val="bg1"/>
                </a:solidFill>
                <a:latin typeface="+mn-lt"/>
                <a:ea typeface="+mn-ea"/>
                <a:cs typeface="+mn-ea"/>
                <a:sym typeface="+mn-lt"/>
              </a:rPr>
              <a:t>11</a:t>
            </a:r>
            <a:endParaRPr lang="zh-CN" altLang="en-US" sz="2800" dirty="0">
              <a:solidFill>
                <a:schemeClr val="bg1"/>
              </a:solidFill>
              <a:latin typeface="+mn-lt"/>
              <a:ea typeface="+mn-ea"/>
              <a:cs typeface="+mn-ea"/>
              <a:sym typeface="+mn-lt"/>
            </a:endParaRPr>
          </a:p>
        </p:txBody>
      </p:sp>
      <p:sp>
        <p:nvSpPr>
          <p:cNvPr id="46" name="矩形 45"/>
          <p:cNvSpPr/>
          <p:nvPr/>
        </p:nvSpPr>
        <p:spPr>
          <a:xfrm>
            <a:off x="2319281" y="4576148"/>
            <a:ext cx="8317256" cy="571247"/>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文本框 46"/>
          <p:cNvSpPr txBox="1"/>
          <p:nvPr/>
        </p:nvSpPr>
        <p:spPr>
          <a:xfrm>
            <a:off x="2319282" y="4674015"/>
            <a:ext cx="8317255" cy="369332"/>
          </a:xfrm>
          <a:prstGeom prst="rect">
            <a:avLst/>
          </a:prstGeom>
          <a:noFill/>
        </p:spPr>
        <p:txBody>
          <a:bodyPr wrap="square" rtlCol="0">
            <a:spAutoFit/>
          </a:bodyPr>
          <a:lstStyle/>
          <a:p>
            <a:r>
              <a:rPr lang="zh-CN" altLang="en-US" dirty="0">
                <a:solidFill>
                  <a:srgbClr val="AC1422"/>
                </a:solidFill>
                <a:cs typeface="+mn-ea"/>
                <a:sym typeface="+mn-lt"/>
              </a:rPr>
              <a:t>邀请侨胞列席政协大会、回国考察，组团出访慰问侨胞、广交朋友。</a:t>
            </a:r>
          </a:p>
        </p:txBody>
      </p:sp>
      <p:sp>
        <p:nvSpPr>
          <p:cNvPr id="48" name="矩形 47"/>
          <p:cNvSpPr/>
          <p:nvPr/>
        </p:nvSpPr>
        <p:spPr>
          <a:xfrm>
            <a:off x="10062148" y="5273805"/>
            <a:ext cx="569889" cy="556410"/>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49" name="文本框 48"/>
          <p:cNvSpPr txBox="1"/>
          <p:nvPr/>
        </p:nvSpPr>
        <p:spPr>
          <a:xfrm>
            <a:off x="10062149" y="5269128"/>
            <a:ext cx="585417"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2800" dirty="0">
                <a:solidFill>
                  <a:schemeClr val="bg1"/>
                </a:solidFill>
                <a:latin typeface="+mn-lt"/>
                <a:ea typeface="+mn-ea"/>
                <a:cs typeface="+mn-ea"/>
                <a:sym typeface="+mn-lt"/>
              </a:rPr>
              <a:t>12</a:t>
            </a:r>
            <a:endParaRPr lang="zh-CN" altLang="en-US" sz="2800" dirty="0">
              <a:solidFill>
                <a:schemeClr val="bg1"/>
              </a:solidFill>
              <a:latin typeface="+mn-lt"/>
              <a:ea typeface="+mn-ea"/>
              <a:cs typeface="+mn-ea"/>
              <a:sym typeface="+mn-lt"/>
            </a:endParaRPr>
          </a:p>
        </p:txBody>
      </p:sp>
      <p:sp>
        <p:nvSpPr>
          <p:cNvPr id="50" name="矩形 49"/>
          <p:cNvSpPr/>
          <p:nvPr/>
        </p:nvSpPr>
        <p:spPr>
          <a:xfrm>
            <a:off x="1592213" y="5278613"/>
            <a:ext cx="8317256" cy="579535"/>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1" name="文本框 50"/>
          <p:cNvSpPr txBox="1"/>
          <p:nvPr/>
        </p:nvSpPr>
        <p:spPr>
          <a:xfrm>
            <a:off x="1510123" y="5334928"/>
            <a:ext cx="8618586" cy="415498"/>
          </a:xfrm>
          <a:prstGeom prst="rect">
            <a:avLst/>
          </a:prstGeom>
          <a:noFill/>
        </p:spPr>
        <p:txBody>
          <a:bodyPr wrap="square" rtlCol="0">
            <a:spAutoFit/>
          </a:bodyPr>
          <a:lstStyle/>
          <a:p>
            <a:pPr>
              <a:lnSpc>
                <a:spcPct val="150000"/>
              </a:lnSpc>
            </a:pPr>
            <a:r>
              <a:rPr lang="zh-CN" altLang="en-US" sz="1400" dirty="0">
                <a:solidFill>
                  <a:srgbClr val="AC1422"/>
                </a:solidFill>
                <a:cs typeface="+mn-ea"/>
                <a:sym typeface="+mn-lt"/>
              </a:rPr>
              <a:t>举办纪念孙中山先生诞辰</a:t>
            </a:r>
            <a:r>
              <a:rPr lang="en-US" altLang="zh-CN" sz="1400" dirty="0">
                <a:solidFill>
                  <a:srgbClr val="AC1422"/>
                </a:solidFill>
                <a:cs typeface="+mn-ea"/>
                <a:sym typeface="+mn-lt"/>
              </a:rPr>
              <a:t>150</a:t>
            </a:r>
            <a:r>
              <a:rPr lang="zh-CN" altLang="en-US" sz="1400" dirty="0">
                <a:solidFill>
                  <a:srgbClr val="AC1422"/>
                </a:solidFill>
                <a:cs typeface="+mn-ea"/>
                <a:sym typeface="+mn-lt"/>
              </a:rPr>
              <a:t>周年大会及系列活动，激励中华儿女共同致力实现中华民族伟大复兴的中国梦</a:t>
            </a:r>
          </a:p>
        </p:txBody>
      </p:sp>
    </p:spTree>
    <p:extLst>
      <p:ext uri="{BB962C8B-B14F-4D97-AF65-F5344CB8AC3E}">
        <p14:creationId xmlns:p14="http://schemas.microsoft.com/office/powerpoint/2010/main" val="100522639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1+#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6" presetClass="entr" presetSubtype="21"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out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up)">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16" presetClass="entr" presetSubtype="2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barn(inVertical)">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37"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barn(outVertical)">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1000"/>
                                        <p:tgtEl>
                                          <p:spTgt spid="24"/>
                                        </p:tgtEl>
                                      </p:cBhvr>
                                    </p:animEffect>
                                    <p:anim calcmode="lin" valueType="num">
                                      <p:cBhvr>
                                        <p:cTn id="65" dur="1000" fill="hold"/>
                                        <p:tgtEl>
                                          <p:spTgt spid="24"/>
                                        </p:tgtEl>
                                        <p:attrNameLst>
                                          <p:attrName>ppt_x</p:attrName>
                                        </p:attrNameLst>
                                      </p:cBhvr>
                                      <p:tavLst>
                                        <p:tav tm="0">
                                          <p:val>
                                            <p:strVal val="#ppt_x"/>
                                          </p:val>
                                        </p:tav>
                                        <p:tav tm="100000">
                                          <p:val>
                                            <p:strVal val="#ppt_x"/>
                                          </p:val>
                                        </p:tav>
                                      </p:tavLst>
                                    </p:anim>
                                    <p:anim calcmode="lin" valueType="num">
                                      <p:cBhvr>
                                        <p:cTn id="66" dur="1000" fill="hold"/>
                                        <p:tgtEl>
                                          <p:spTgt spid="24"/>
                                        </p:tgtEl>
                                        <p:attrNameLst>
                                          <p:attrName>ppt_y</p:attrName>
                                        </p:attrNameLst>
                                      </p:cBhvr>
                                      <p:tavLst>
                                        <p:tav tm="0">
                                          <p:val>
                                            <p:strVal val="#ppt_y+.1"/>
                                          </p:val>
                                        </p:tav>
                                        <p:tav tm="100000">
                                          <p:val>
                                            <p:strVal val="#ppt_y"/>
                                          </p:val>
                                        </p:tav>
                                      </p:tavLst>
                                    </p:anim>
                                  </p:childTnLst>
                                </p:cTn>
                              </p:par>
                            </p:childTnLst>
                          </p:cTn>
                        </p:par>
                        <p:par>
                          <p:cTn id="67" fill="hold">
                            <p:stCondLst>
                              <p:cond delay="1000"/>
                            </p:stCondLst>
                            <p:childTnLst>
                              <p:par>
                                <p:cTn id="68" presetID="16" presetClass="entr" presetSubtype="21"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barn(inVertical)">
                                      <p:cBhvr>
                                        <p:cTn id="70" dur="5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37"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barn(outVertical)">
                                      <p:cBhvr>
                                        <p:cTn id="75" dur="500"/>
                                        <p:tgtEl>
                                          <p:spTgt spid="2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1000"/>
                                        <p:tgtEl>
                                          <p:spTgt spid="40"/>
                                        </p:tgtEl>
                                      </p:cBhvr>
                                    </p:animEffect>
                                    <p:anim calcmode="lin" valueType="num">
                                      <p:cBhvr>
                                        <p:cTn id="86" dur="1000" fill="hold"/>
                                        <p:tgtEl>
                                          <p:spTgt spid="40"/>
                                        </p:tgtEl>
                                        <p:attrNameLst>
                                          <p:attrName>ppt_x</p:attrName>
                                        </p:attrNameLst>
                                      </p:cBhvr>
                                      <p:tavLst>
                                        <p:tav tm="0">
                                          <p:val>
                                            <p:strVal val="#ppt_x"/>
                                          </p:val>
                                        </p:tav>
                                        <p:tav tm="100000">
                                          <p:val>
                                            <p:strVal val="#ppt_x"/>
                                          </p:val>
                                        </p:tav>
                                      </p:tavLst>
                                    </p:anim>
                                    <p:anim calcmode="lin" valueType="num">
                                      <p:cBhvr>
                                        <p:cTn id="87" dur="1000" fill="hold"/>
                                        <p:tgtEl>
                                          <p:spTgt spid="40"/>
                                        </p:tgtEl>
                                        <p:attrNameLst>
                                          <p:attrName>ppt_y</p:attrName>
                                        </p:attrNameLst>
                                      </p:cBhvr>
                                      <p:tavLst>
                                        <p:tav tm="0">
                                          <p:val>
                                            <p:strVal val="#ppt_y+.1"/>
                                          </p:val>
                                        </p:tav>
                                        <p:tav tm="100000">
                                          <p:val>
                                            <p:strVal val="#ppt_y"/>
                                          </p:val>
                                        </p:tav>
                                      </p:tavLst>
                                    </p:anim>
                                  </p:childTnLst>
                                </p:cTn>
                              </p:par>
                            </p:childTnLst>
                          </p:cTn>
                        </p:par>
                        <p:par>
                          <p:cTn id="88" fill="hold">
                            <p:stCondLst>
                              <p:cond delay="1000"/>
                            </p:stCondLst>
                            <p:childTnLst>
                              <p:par>
                                <p:cTn id="89" presetID="16" presetClass="entr" presetSubtype="21" fill="hold" grpId="0" nodeType="after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barn(inVertical)">
                                      <p:cBhvr>
                                        <p:cTn id="91" dur="500"/>
                                        <p:tgtEl>
                                          <p:spTgt spid="41"/>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37" fill="hold" grpId="0" nodeType="clickEffect">
                                  <p:stCondLst>
                                    <p:cond delay="0"/>
                                  </p:stCondLst>
                                  <p:childTnLst>
                                    <p:set>
                                      <p:cBhvr>
                                        <p:cTn id="95" dur="1" fill="hold">
                                          <p:stCondLst>
                                            <p:cond delay="0"/>
                                          </p:stCondLst>
                                        </p:cTn>
                                        <p:tgtEl>
                                          <p:spTgt spid="42"/>
                                        </p:tgtEl>
                                        <p:attrNameLst>
                                          <p:attrName>style.visibility</p:attrName>
                                        </p:attrNameLst>
                                      </p:cBhvr>
                                      <p:to>
                                        <p:strVal val="visible"/>
                                      </p:to>
                                    </p:set>
                                    <p:animEffect transition="in" filter="barn(outVertical)">
                                      <p:cBhvr>
                                        <p:cTn id="96" dur="500"/>
                                        <p:tgtEl>
                                          <p:spTgt spid="42"/>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wipe(up)">
                                      <p:cBhvr>
                                        <p:cTn id="101" dur="500"/>
                                        <p:tgtEl>
                                          <p:spTgt spid="43"/>
                                        </p:tgtEl>
                                      </p:cBhvr>
                                    </p:animEffect>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44"/>
                                        </p:tgtEl>
                                        <p:attrNameLst>
                                          <p:attrName>style.visibility</p:attrName>
                                        </p:attrNameLst>
                                      </p:cBhvr>
                                      <p:to>
                                        <p:strVal val="visible"/>
                                      </p:to>
                                    </p:set>
                                    <p:animEffect transition="in" filter="fade">
                                      <p:cBhvr>
                                        <p:cTn id="106" dur="1000"/>
                                        <p:tgtEl>
                                          <p:spTgt spid="44"/>
                                        </p:tgtEl>
                                      </p:cBhvr>
                                    </p:animEffect>
                                    <p:anim calcmode="lin" valueType="num">
                                      <p:cBhvr>
                                        <p:cTn id="107" dur="1000" fill="hold"/>
                                        <p:tgtEl>
                                          <p:spTgt spid="44"/>
                                        </p:tgtEl>
                                        <p:attrNameLst>
                                          <p:attrName>ppt_x</p:attrName>
                                        </p:attrNameLst>
                                      </p:cBhvr>
                                      <p:tavLst>
                                        <p:tav tm="0">
                                          <p:val>
                                            <p:strVal val="#ppt_x"/>
                                          </p:val>
                                        </p:tav>
                                        <p:tav tm="100000">
                                          <p:val>
                                            <p:strVal val="#ppt_x"/>
                                          </p:val>
                                        </p:tav>
                                      </p:tavLst>
                                    </p:anim>
                                    <p:anim calcmode="lin" valueType="num">
                                      <p:cBhvr>
                                        <p:cTn id="108" dur="1000" fill="hold"/>
                                        <p:tgtEl>
                                          <p:spTgt spid="44"/>
                                        </p:tgtEl>
                                        <p:attrNameLst>
                                          <p:attrName>ppt_y</p:attrName>
                                        </p:attrNameLst>
                                      </p:cBhvr>
                                      <p:tavLst>
                                        <p:tav tm="0">
                                          <p:val>
                                            <p:strVal val="#ppt_y+.1"/>
                                          </p:val>
                                        </p:tav>
                                        <p:tav tm="100000">
                                          <p:val>
                                            <p:strVal val="#ppt_y"/>
                                          </p:val>
                                        </p:tav>
                                      </p:tavLst>
                                    </p:anim>
                                  </p:childTnLst>
                                </p:cTn>
                              </p:par>
                            </p:childTnLst>
                          </p:cTn>
                        </p:par>
                        <p:par>
                          <p:cTn id="109" fill="hold">
                            <p:stCondLst>
                              <p:cond delay="1000"/>
                            </p:stCondLst>
                            <p:childTnLst>
                              <p:par>
                                <p:cTn id="110" presetID="16" presetClass="entr" presetSubtype="21" fill="hold" grpId="0" nodeType="afterEffect">
                                  <p:stCondLst>
                                    <p:cond delay="0"/>
                                  </p:stCondLst>
                                  <p:childTnLst>
                                    <p:set>
                                      <p:cBhvr>
                                        <p:cTn id="111" dur="1" fill="hold">
                                          <p:stCondLst>
                                            <p:cond delay="0"/>
                                          </p:stCondLst>
                                        </p:cTn>
                                        <p:tgtEl>
                                          <p:spTgt spid="45"/>
                                        </p:tgtEl>
                                        <p:attrNameLst>
                                          <p:attrName>style.visibility</p:attrName>
                                        </p:attrNameLst>
                                      </p:cBhvr>
                                      <p:to>
                                        <p:strVal val="visible"/>
                                      </p:to>
                                    </p:set>
                                    <p:animEffect transition="in" filter="barn(inVertical)">
                                      <p:cBhvr>
                                        <p:cTn id="112" dur="500"/>
                                        <p:tgtEl>
                                          <p:spTgt spid="45"/>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37" fill="hold" grpId="0" nodeType="clickEffect">
                                  <p:stCondLst>
                                    <p:cond delay="0"/>
                                  </p:stCondLst>
                                  <p:childTnLst>
                                    <p:set>
                                      <p:cBhvr>
                                        <p:cTn id="116" dur="1" fill="hold">
                                          <p:stCondLst>
                                            <p:cond delay="0"/>
                                          </p:stCondLst>
                                        </p:cTn>
                                        <p:tgtEl>
                                          <p:spTgt spid="46"/>
                                        </p:tgtEl>
                                        <p:attrNameLst>
                                          <p:attrName>style.visibility</p:attrName>
                                        </p:attrNameLst>
                                      </p:cBhvr>
                                      <p:to>
                                        <p:strVal val="visible"/>
                                      </p:to>
                                    </p:set>
                                    <p:animEffect transition="in" filter="barn(outVertical)">
                                      <p:cBhvr>
                                        <p:cTn id="117" dur="500"/>
                                        <p:tgtEl>
                                          <p:spTgt spid="46"/>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1" fill="hold" grpId="0" nodeType="clickEffect">
                                  <p:stCondLst>
                                    <p:cond delay="0"/>
                                  </p:stCondLst>
                                  <p:childTnLst>
                                    <p:set>
                                      <p:cBhvr>
                                        <p:cTn id="121" dur="1" fill="hold">
                                          <p:stCondLst>
                                            <p:cond delay="0"/>
                                          </p:stCondLst>
                                        </p:cTn>
                                        <p:tgtEl>
                                          <p:spTgt spid="47"/>
                                        </p:tgtEl>
                                        <p:attrNameLst>
                                          <p:attrName>style.visibility</p:attrName>
                                        </p:attrNameLst>
                                      </p:cBhvr>
                                      <p:to>
                                        <p:strVal val="visible"/>
                                      </p:to>
                                    </p:set>
                                    <p:animEffect transition="in" filter="wipe(up)">
                                      <p:cBhvr>
                                        <p:cTn id="122" dur="500"/>
                                        <p:tgtEl>
                                          <p:spTgt spid="47"/>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fade">
                                      <p:cBhvr>
                                        <p:cTn id="127" dur="1000"/>
                                        <p:tgtEl>
                                          <p:spTgt spid="48"/>
                                        </p:tgtEl>
                                      </p:cBhvr>
                                    </p:animEffect>
                                    <p:anim calcmode="lin" valueType="num">
                                      <p:cBhvr>
                                        <p:cTn id="128" dur="1000" fill="hold"/>
                                        <p:tgtEl>
                                          <p:spTgt spid="48"/>
                                        </p:tgtEl>
                                        <p:attrNameLst>
                                          <p:attrName>ppt_x</p:attrName>
                                        </p:attrNameLst>
                                      </p:cBhvr>
                                      <p:tavLst>
                                        <p:tav tm="0">
                                          <p:val>
                                            <p:strVal val="#ppt_x"/>
                                          </p:val>
                                        </p:tav>
                                        <p:tav tm="100000">
                                          <p:val>
                                            <p:strVal val="#ppt_x"/>
                                          </p:val>
                                        </p:tav>
                                      </p:tavLst>
                                    </p:anim>
                                    <p:anim calcmode="lin" valueType="num">
                                      <p:cBhvr>
                                        <p:cTn id="129" dur="1000" fill="hold"/>
                                        <p:tgtEl>
                                          <p:spTgt spid="48"/>
                                        </p:tgtEl>
                                        <p:attrNameLst>
                                          <p:attrName>ppt_y</p:attrName>
                                        </p:attrNameLst>
                                      </p:cBhvr>
                                      <p:tavLst>
                                        <p:tav tm="0">
                                          <p:val>
                                            <p:strVal val="#ppt_y+.1"/>
                                          </p:val>
                                        </p:tav>
                                        <p:tav tm="100000">
                                          <p:val>
                                            <p:strVal val="#ppt_y"/>
                                          </p:val>
                                        </p:tav>
                                      </p:tavLst>
                                    </p:anim>
                                  </p:childTnLst>
                                </p:cTn>
                              </p:par>
                            </p:childTnLst>
                          </p:cTn>
                        </p:par>
                        <p:par>
                          <p:cTn id="130" fill="hold">
                            <p:stCondLst>
                              <p:cond delay="1000"/>
                            </p:stCondLst>
                            <p:childTnLst>
                              <p:par>
                                <p:cTn id="131" presetID="16" presetClass="entr" presetSubtype="21" fill="hold" grpId="0" nodeType="afterEffect">
                                  <p:stCondLst>
                                    <p:cond delay="0"/>
                                  </p:stCondLst>
                                  <p:childTnLst>
                                    <p:set>
                                      <p:cBhvr>
                                        <p:cTn id="132" dur="1" fill="hold">
                                          <p:stCondLst>
                                            <p:cond delay="0"/>
                                          </p:stCondLst>
                                        </p:cTn>
                                        <p:tgtEl>
                                          <p:spTgt spid="49"/>
                                        </p:tgtEl>
                                        <p:attrNameLst>
                                          <p:attrName>style.visibility</p:attrName>
                                        </p:attrNameLst>
                                      </p:cBhvr>
                                      <p:to>
                                        <p:strVal val="visible"/>
                                      </p:to>
                                    </p:set>
                                    <p:animEffect transition="in" filter="barn(inVertical)">
                                      <p:cBhvr>
                                        <p:cTn id="133" dur="500"/>
                                        <p:tgtEl>
                                          <p:spTgt spid="49"/>
                                        </p:tgtEl>
                                      </p:cBhvr>
                                    </p:animEffect>
                                  </p:childTnLst>
                                </p:cTn>
                              </p:par>
                            </p:childTnLst>
                          </p:cTn>
                        </p:par>
                      </p:childTnLst>
                    </p:cTn>
                  </p:par>
                  <p:par>
                    <p:cTn id="134" fill="hold">
                      <p:stCondLst>
                        <p:cond delay="indefinite"/>
                      </p:stCondLst>
                      <p:childTnLst>
                        <p:par>
                          <p:cTn id="135" fill="hold">
                            <p:stCondLst>
                              <p:cond delay="0"/>
                            </p:stCondLst>
                            <p:childTnLst>
                              <p:par>
                                <p:cTn id="136" presetID="16" presetClass="entr" presetSubtype="37" fill="hold" grpId="0" nodeType="clickEffect">
                                  <p:stCondLst>
                                    <p:cond delay="0"/>
                                  </p:stCondLst>
                                  <p:childTnLst>
                                    <p:set>
                                      <p:cBhvr>
                                        <p:cTn id="137" dur="1" fill="hold">
                                          <p:stCondLst>
                                            <p:cond delay="0"/>
                                          </p:stCondLst>
                                        </p:cTn>
                                        <p:tgtEl>
                                          <p:spTgt spid="50"/>
                                        </p:tgtEl>
                                        <p:attrNameLst>
                                          <p:attrName>style.visibility</p:attrName>
                                        </p:attrNameLst>
                                      </p:cBhvr>
                                      <p:to>
                                        <p:strVal val="visible"/>
                                      </p:to>
                                    </p:set>
                                    <p:animEffect transition="in" filter="barn(outVertical)">
                                      <p:cBhvr>
                                        <p:cTn id="138" dur="500"/>
                                        <p:tgtEl>
                                          <p:spTgt spid="50"/>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1" fill="hold" grpId="0" nodeType="clickEffect">
                                  <p:stCondLst>
                                    <p:cond delay="0"/>
                                  </p:stCondLst>
                                  <p:childTnLst>
                                    <p:set>
                                      <p:cBhvr>
                                        <p:cTn id="142" dur="1" fill="hold">
                                          <p:stCondLst>
                                            <p:cond delay="0"/>
                                          </p:stCondLst>
                                        </p:cTn>
                                        <p:tgtEl>
                                          <p:spTgt spid="51"/>
                                        </p:tgtEl>
                                        <p:attrNameLst>
                                          <p:attrName>style.visibility</p:attrName>
                                        </p:attrNameLst>
                                      </p:cBhvr>
                                      <p:to>
                                        <p:strVal val="visible"/>
                                      </p:to>
                                    </p:set>
                                    <p:animEffect transition="in" filter="wipe(up)">
                                      <p:cBhvr>
                                        <p:cTn id="14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animBg="1"/>
      <p:bldP spid="17" grpId="0"/>
      <p:bldP spid="18" grpId="0" animBg="1"/>
      <p:bldP spid="19" grpId="0" animBg="1"/>
      <p:bldP spid="20" grpId="0" animBg="1"/>
      <p:bldP spid="21" grpId="0"/>
      <p:bldP spid="22" grpId="0" animBg="1"/>
      <p:bldP spid="23" grpId="0"/>
      <p:bldP spid="24" grpId="0" animBg="1"/>
      <p:bldP spid="25" grpId="0"/>
      <p:bldP spid="26" grpId="0" animBg="1"/>
      <p:bldP spid="27" grpId="0"/>
      <p:bldP spid="40" grpId="0" animBg="1"/>
      <p:bldP spid="41" grpId="0"/>
      <p:bldP spid="42" grpId="0" animBg="1"/>
      <p:bldP spid="43" grpId="0"/>
      <p:bldP spid="44" grpId="0" animBg="1"/>
      <p:bldP spid="45" grpId="0"/>
      <p:bldP spid="46" grpId="0" animBg="1"/>
      <p:bldP spid="47" grpId="0"/>
      <p:bldP spid="48" grpId="0" animBg="1"/>
      <p:bldP spid="49" grpId="0"/>
      <p:bldP spid="50" grpId="0" animBg="1"/>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28" name="TextBox 14"/>
          <p:cNvSpPr txBox="1"/>
          <p:nvPr/>
        </p:nvSpPr>
        <p:spPr>
          <a:xfrm>
            <a:off x="137160" y="1195329"/>
            <a:ext cx="119612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200" b="1" kern="0" dirty="0">
                <a:gradFill>
                  <a:gsLst>
                    <a:gs pos="0">
                      <a:srgbClr val="FF0000"/>
                    </a:gs>
                    <a:gs pos="100000">
                      <a:srgbClr val="C00000"/>
                    </a:gs>
                  </a:gsLst>
                  <a:lin ang="5400000" scaled="0"/>
                </a:gradFill>
                <a:latin typeface="+mn-lt"/>
                <a:ea typeface="+mn-ea"/>
                <a:cs typeface="+mn-ea"/>
                <a:sym typeface="+mn-lt"/>
              </a:rPr>
              <a:t>★广泛开展对外友好交往，为营造良好外部环境作出积极贡献★</a:t>
            </a:r>
          </a:p>
        </p:txBody>
      </p:sp>
      <p:sp>
        <p:nvSpPr>
          <p:cNvPr id="29" name="Freeform: Shape 8"/>
          <p:cNvSpPr>
            <a:spLocks/>
          </p:cNvSpPr>
          <p:nvPr/>
        </p:nvSpPr>
        <p:spPr bwMode="auto">
          <a:xfrm>
            <a:off x="4906272" y="3806925"/>
            <a:ext cx="1809985" cy="4778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lnSpcReduction="10000"/>
          </a:bodyPr>
          <a:lstStyle/>
          <a:p>
            <a:pPr algn="ctr"/>
            <a:r>
              <a:rPr lang="zh-CN" altLang="en-US" sz="3200" b="1" dirty="0">
                <a:gradFill>
                  <a:gsLst>
                    <a:gs pos="0">
                      <a:srgbClr val="FF3302"/>
                    </a:gs>
                    <a:gs pos="100000">
                      <a:srgbClr val="CB0800"/>
                    </a:gs>
                  </a:gsLst>
                  <a:lin ang="5400000" scaled="1"/>
                </a:gradFill>
                <a:cs typeface="+mn-ea"/>
                <a:sym typeface="+mn-lt"/>
              </a:rPr>
              <a:t>全国政协</a:t>
            </a:r>
          </a:p>
        </p:txBody>
      </p:sp>
      <p:sp>
        <p:nvSpPr>
          <p:cNvPr id="30" name="Freeform: Shape 2"/>
          <p:cNvSpPr>
            <a:spLocks/>
          </p:cNvSpPr>
          <p:nvPr/>
        </p:nvSpPr>
        <p:spPr bwMode="auto">
          <a:xfrm>
            <a:off x="4201168" y="2318387"/>
            <a:ext cx="3428989" cy="34659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0"/>
                </a:lnTo>
                <a:lnTo>
                  <a:pt x="21600" y="21599"/>
                </a:lnTo>
                <a:lnTo>
                  <a:pt x="0" y="21599"/>
                </a:lnTo>
                <a:lnTo>
                  <a:pt x="0" y="0"/>
                </a:lnTo>
                <a:cubicBezTo>
                  <a:pt x="3599" y="0"/>
                  <a:pt x="7199" y="0"/>
                  <a:pt x="10800" y="0"/>
                </a:cubicBezTo>
              </a:path>
            </a:pathLst>
          </a:custGeom>
          <a:noFill/>
          <a:ln w="50800" cap="rnd" cmpd="sng">
            <a:solidFill>
              <a:srgbClr val="FF3302"/>
            </a:solidFill>
            <a:prstDash val="sysDot"/>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sz="1600" dirty="0">
              <a:solidFill>
                <a:schemeClr val="bg1"/>
              </a:solidFill>
              <a:cs typeface="+mn-ea"/>
              <a:sym typeface="+mn-lt"/>
            </a:endParaRPr>
          </a:p>
        </p:txBody>
      </p:sp>
      <p:sp>
        <p:nvSpPr>
          <p:cNvPr id="31" name="Freeform: Shape 4"/>
          <p:cNvSpPr>
            <a:spLocks/>
          </p:cNvSpPr>
          <p:nvPr/>
        </p:nvSpPr>
        <p:spPr bwMode="auto">
          <a:xfrm>
            <a:off x="3842787" y="2498364"/>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gradFill>
            <a:gsLst>
              <a:gs pos="0">
                <a:srgbClr val="FF0000"/>
              </a:gs>
              <a:gs pos="100000">
                <a:srgbClr val="C00000"/>
              </a:gs>
            </a:gsLst>
            <a:lin ang="5400000" scaled="1"/>
          </a:gradFill>
          <a:ln>
            <a:noFill/>
          </a:ln>
          <a:effectLst/>
          <a:extLst/>
        </p:spPr>
        <p:txBody>
          <a:bodyPr anchor="ctr"/>
          <a:lstStyle/>
          <a:p>
            <a:pPr algn="ctr"/>
            <a:r>
              <a:rPr lang="zh-CN" altLang="en-US" sz="1600" dirty="0">
                <a:solidFill>
                  <a:schemeClr val="bg1"/>
                </a:solidFill>
                <a:cs typeface="+mn-ea"/>
                <a:sym typeface="+mn-lt"/>
              </a:rPr>
              <a:t>出访</a:t>
            </a:r>
            <a:endParaRPr sz="1600" dirty="0">
              <a:solidFill>
                <a:schemeClr val="bg1"/>
              </a:solidFill>
              <a:cs typeface="+mn-ea"/>
              <a:sym typeface="+mn-lt"/>
            </a:endParaRPr>
          </a:p>
        </p:txBody>
      </p:sp>
      <p:sp>
        <p:nvSpPr>
          <p:cNvPr id="32" name="Freeform: Shape 5"/>
          <p:cNvSpPr>
            <a:spLocks/>
          </p:cNvSpPr>
          <p:nvPr/>
        </p:nvSpPr>
        <p:spPr bwMode="auto">
          <a:xfrm>
            <a:off x="3842787" y="4901720"/>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gradFill>
            <a:gsLst>
              <a:gs pos="0">
                <a:srgbClr val="FF0000"/>
              </a:gs>
              <a:gs pos="100000">
                <a:srgbClr val="C00000"/>
              </a:gs>
            </a:gsLst>
            <a:lin ang="5400000" scaled="1"/>
          </a:gradFill>
          <a:ln>
            <a:noFill/>
          </a:ln>
          <a:effectLst/>
          <a:extLst/>
        </p:spPr>
        <p:txBody>
          <a:bodyPr anchor="ctr"/>
          <a:lstStyle/>
          <a:p>
            <a:pPr algn="ctr"/>
            <a:r>
              <a:rPr lang="zh-CN" altLang="en-US" sz="1600" dirty="0">
                <a:solidFill>
                  <a:schemeClr val="bg1"/>
                </a:solidFill>
                <a:cs typeface="+mn-ea"/>
                <a:sym typeface="+mn-lt"/>
              </a:rPr>
              <a:t>来访</a:t>
            </a:r>
            <a:endParaRPr sz="1600" dirty="0">
              <a:solidFill>
                <a:schemeClr val="bg1"/>
              </a:solidFill>
              <a:cs typeface="+mn-ea"/>
              <a:sym typeface="+mn-lt"/>
            </a:endParaRPr>
          </a:p>
        </p:txBody>
      </p:sp>
      <p:sp>
        <p:nvSpPr>
          <p:cNvPr id="33" name="Freeform: Shape 6"/>
          <p:cNvSpPr>
            <a:spLocks/>
          </p:cNvSpPr>
          <p:nvPr/>
        </p:nvSpPr>
        <p:spPr bwMode="auto">
          <a:xfrm rot="5400000">
            <a:off x="6723611" y="3806168"/>
            <a:ext cx="479955" cy="4772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21600"/>
                </a:lnTo>
                <a:lnTo>
                  <a:pt x="0" y="21600"/>
                </a:lnTo>
                <a:close/>
              </a:path>
            </a:pathLst>
          </a:custGeom>
          <a:gradFill>
            <a:gsLst>
              <a:gs pos="0">
                <a:srgbClr val="FF0000"/>
              </a:gs>
              <a:gs pos="100000">
                <a:srgbClr val="C00000"/>
              </a:gs>
            </a:gsLst>
            <a:lin ang="5400000" scaled="1"/>
          </a:gradFill>
          <a:ln>
            <a:noFill/>
          </a:ln>
          <a:effectLst/>
          <a:extLst/>
        </p:spPr>
        <p:txBody>
          <a:bodyPr anchor="ctr"/>
          <a:lstStyle/>
          <a:p>
            <a:pPr algn="ctr"/>
            <a:endParaRPr sz="1600" dirty="0">
              <a:solidFill>
                <a:schemeClr val="bg1"/>
              </a:solidFill>
              <a:cs typeface="+mn-ea"/>
              <a:sym typeface="+mn-lt"/>
            </a:endParaRPr>
          </a:p>
        </p:txBody>
      </p:sp>
      <p:sp>
        <p:nvSpPr>
          <p:cNvPr id="34" name="Freeform: Shape 7"/>
          <p:cNvSpPr>
            <a:spLocks/>
          </p:cNvSpPr>
          <p:nvPr/>
        </p:nvSpPr>
        <p:spPr bwMode="auto">
          <a:xfrm rot="16200000" flipH="1">
            <a:off x="4336111" y="3806164"/>
            <a:ext cx="479955" cy="4772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21600"/>
                </a:lnTo>
                <a:lnTo>
                  <a:pt x="0" y="21600"/>
                </a:lnTo>
                <a:close/>
              </a:path>
            </a:pathLst>
          </a:custGeom>
          <a:gradFill>
            <a:gsLst>
              <a:gs pos="0">
                <a:srgbClr val="FF0000"/>
              </a:gs>
              <a:gs pos="100000">
                <a:srgbClr val="C00000"/>
              </a:gs>
            </a:gsLst>
            <a:lin ang="5400000" scaled="1"/>
          </a:gradFill>
          <a:ln>
            <a:noFill/>
          </a:ln>
          <a:effectLst/>
          <a:extLst/>
        </p:spPr>
        <p:txBody>
          <a:bodyPr anchor="ctr"/>
          <a:lstStyle/>
          <a:p>
            <a:pPr algn="ctr"/>
            <a:endParaRPr sz="1600" dirty="0">
              <a:solidFill>
                <a:schemeClr val="bg1"/>
              </a:solidFill>
              <a:cs typeface="+mn-ea"/>
              <a:sym typeface="+mn-lt"/>
            </a:endParaRPr>
          </a:p>
        </p:txBody>
      </p:sp>
      <p:sp>
        <p:nvSpPr>
          <p:cNvPr id="35" name="Freeform: Shape 9"/>
          <p:cNvSpPr>
            <a:spLocks/>
          </p:cNvSpPr>
          <p:nvPr/>
        </p:nvSpPr>
        <p:spPr bwMode="auto">
          <a:xfrm flipH="1">
            <a:off x="7296927" y="3700042"/>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gradFill>
            <a:gsLst>
              <a:gs pos="0">
                <a:srgbClr val="FF0000"/>
              </a:gs>
              <a:gs pos="100000">
                <a:srgbClr val="C00000"/>
              </a:gs>
            </a:gsLst>
            <a:lin ang="5400000" scaled="1"/>
          </a:gradFill>
          <a:ln>
            <a:noFill/>
          </a:ln>
          <a:effectLst/>
          <a:extLst/>
        </p:spPr>
        <p:txBody>
          <a:bodyPr anchor="ctr"/>
          <a:lstStyle/>
          <a:p>
            <a:pPr algn="ctr"/>
            <a:r>
              <a:rPr lang="zh-CN" altLang="en-US" sz="1600" dirty="0">
                <a:solidFill>
                  <a:schemeClr val="bg1"/>
                </a:solidFill>
                <a:cs typeface="+mn-ea"/>
                <a:sym typeface="+mn-lt"/>
              </a:rPr>
              <a:t>国家</a:t>
            </a:r>
            <a:endParaRPr sz="1600" dirty="0">
              <a:solidFill>
                <a:schemeClr val="bg1"/>
              </a:solidFill>
              <a:cs typeface="+mn-ea"/>
              <a:sym typeface="+mn-lt"/>
            </a:endParaRPr>
          </a:p>
        </p:txBody>
      </p:sp>
      <p:sp>
        <p:nvSpPr>
          <p:cNvPr id="36" name="Freeform: Shape 10"/>
          <p:cNvSpPr>
            <a:spLocks/>
          </p:cNvSpPr>
          <p:nvPr/>
        </p:nvSpPr>
        <p:spPr bwMode="auto">
          <a:xfrm flipH="1">
            <a:off x="7296927" y="2498364"/>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gradFill>
            <a:gsLst>
              <a:gs pos="0">
                <a:srgbClr val="FF0000"/>
              </a:gs>
              <a:gs pos="100000">
                <a:srgbClr val="C00000"/>
              </a:gs>
            </a:gsLst>
            <a:lin ang="5400000" scaled="1"/>
          </a:gradFill>
          <a:ln>
            <a:noFill/>
          </a:ln>
          <a:effectLst/>
          <a:extLst/>
        </p:spPr>
        <p:txBody>
          <a:bodyPr anchor="ctr"/>
          <a:lstStyle/>
          <a:p>
            <a:pPr algn="ctr"/>
            <a:r>
              <a:rPr lang="zh-CN" altLang="en-US" sz="1600" dirty="0">
                <a:solidFill>
                  <a:schemeClr val="bg1"/>
                </a:solidFill>
                <a:cs typeface="+mn-ea"/>
                <a:sym typeface="+mn-lt"/>
              </a:rPr>
              <a:t>机构</a:t>
            </a:r>
            <a:endParaRPr sz="1600" dirty="0">
              <a:solidFill>
                <a:schemeClr val="bg1"/>
              </a:solidFill>
              <a:cs typeface="+mn-ea"/>
              <a:sym typeface="+mn-lt"/>
            </a:endParaRPr>
          </a:p>
        </p:txBody>
      </p:sp>
      <p:sp>
        <p:nvSpPr>
          <p:cNvPr id="37" name="Freeform: Shape 11"/>
          <p:cNvSpPr>
            <a:spLocks/>
          </p:cNvSpPr>
          <p:nvPr/>
        </p:nvSpPr>
        <p:spPr bwMode="auto">
          <a:xfrm flipH="1">
            <a:off x="7296927" y="4901720"/>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gradFill>
            <a:gsLst>
              <a:gs pos="0">
                <a:srgbClr val="FF0000"/>
              </a:gs>
              <a:gs pos="100000">
                <a:srgbClr val="C00000"/>
              </a:gs>
            </a:gsLst>
            <a:lin ang="5400000" scaled="1"/>
          </a:gradFill>
          <a:ln>
            <a:noFill/>
          </a:ln>
          <a:effectLst/>
          <a:extLst/>
        </p:spPr>
        <p:txBody>
          <a:bodyPr anchor="ctr"/>
          <a:lstStyle/>
          <a:p>
            <a:pPr algn="ctr"/>
            <a:r>
              <a:rPr lang="zh-CN" altLang="en-US" sz="1600" dirty="0">
                <a:solidFill>
                  <a:schemeClr val="bg1"/>
                </a:solidFill>
                <a:cs typeface="+mn-ea"/>
                <a:sym typeface="+mn-lt"/>
              </a:rPr>
              <a:t>组织</a:t>
            </a:r>
            <a:endParaRPr sz="1600" dirty="0">
              <a:solidFill>
                <a:schemeClr val="bg1"/>
              </a:solidFill>
              <a:cs typeface="+mn-ea"/>
              <a:sym typeface="+mn-lt"/>
            </a:endParaRPr>
          </a:p>
        </p:txBody>
      </p:sp>
      <p:sp>
        <p:nvSpPr>
          <p:cNvPr id="38" name="文本框 37"/>
          <p:cNvSpPr txBox="1"/>
          <p:nvPr/>
        </p:nvSpPr>
        <p:spPr>
          <a:xfrm>
            <a:off x="947169" y="2501351"/>
            <a:ext cx="2836674" cy="580415"/>
          </a:xfrm>
          <a:prstGeom prst="rect">
            <a:avLst/>
          </a:prstGeom>
          <a:noFill/>
          <a:effectLst/>
        </p:spPr>
        <p:txBody>
          <a:bodyPr wrap="none" rtlCol="0">
            <a:spAutoFit/>
          </a:bodyPr>
          <a:lstStyle/>
          <a:p>
            <a:pPr lvl="0" algn="r">
              <a:lnSpc>
                <a:spcPct val="150000"/>
              </a:lnSpc>
            </a:pPr>
            <a:r>
              <a:rPr lang="zh-CN" altLang="en-US" sz="2400" b="1" dirty="0">
                <a:solidFill>
                  <a:srgbClr val="AC1422"/>
                </a:solidFill>
                <a:cs typeface="+mn-ea"/>
                <a:sym typeface="+mn-lt"/>
              </a:rPr>
              <a:t>组织</a:t>
            </a:r>
            <a:r>
              <a:rPr lang="en-US" altLang="zh-CN" sz="2400" b="1" dirty="0">
                <a:solidFill>
                  <a:srgbClr val="AC1422"/>
                </a:solidFill>
                <a:cs typeface="+mn-ea"/>
                <a:sym typeface="+mn-lt"/>
              </a:rPr>
              <a:t>114</a:t>
            </a:r>
            <a:r>
              <a:rPr lang="zh-CN" altLang="en-US" sz="2400" b="1" dirty="0">
                <a:solidFill>
                  <a:srgbClr val="AC1422"/>
                </a:solidFill>
                <a:cs typeface="+mn-ea"/>
                <a:sym typeface="+mn-lt"/>
              </a:rPr>
              <a:t>个团组出访</a:t>
            </a:r>
            <a:endParaRPr lang="en-US" altLang="zh-CN" sz="1200" dirty="0">
              <a:solidFill>
                <a:srgbClr val="AC1422"/>
              </a:solidFill>
              <a:cs typeface="+mn-ea"/>
              <a:sym typeface="+mn-lt"/>
            </a:endParaRPr>
          </a:p>
        </p:txBody>
      </p:sp>
      <p:sp>
        <p:nvSpPr>
          <p:cNvPr id="39" name="文本框 38"/>
          <p:cNvSpPr txBox="1"/>
          <p:nvPr/>
        </p:nvSpPr>
        <p:spPr>
          <a:xfrm>
            <a:off x="8049150" y="2487465"/>
            <a:ext cx="1930337" cy="580415"/>
          </a:xfrm>
          <a:prstGeom prst="rect">
            <a:avLst/>
          </a:prstGeom>
          <a:noFill/>
          <a:effectLst/>
        </p:spPr>
        <p:txBody>
          <a:bodyPr wrap="none" rtlCol="0">
            <a:spAutoFit/>
          </a:bodyPr>
          <a:lstStyle/>
          <a:p>
            <a:pPr lvl="0">
              <a:lnSpc>
                <a:spcPct val="150000"/>
              </a:lnSpc>
            </a:pPr>
            <a:r>
              <a:rPr lang="zh-CN" altLang="en-US" sz="2400" b="1" dirty="0">
                <a:solidFill>
                  <a:srgbClr val="AC1422"/>
                </a:solidFill>
                <a:cs typeface="+mn-ea"/>
                <a:sym typeface="+mn-lt"/>
              </a:rPr>
              <a:t>与</a:t>
            </a:r>
            <a:r>
              <a:rPr lang="en-US" altLang="zh-CN" sz="2400" b="1" dirty="0">
                <a:solidFill>
                  <a:srgbClr val="AC1422"/>
                </a:solidFill>
                <a:cs typeface="+mn-ea"/>
                <a:sym typeface="+mn-lt"/>
              </a:rPr>
              <a:t>292</a:t>
            </a:r>
            <a:r>
              <a:rPr lang="zh-CN" altLang="en-US" sz="2400" b="1" dirty="0">
                <a:solidFill>
                  <a:srgbClr val="AC1422"/>
                </a:solidFill>
                <a:cs typeface="+mn-ea"/>
                <a:sym typeface="+mn-lt"/>
              </a:rPr>
              <a:t>个机构</a:t>
            </a:r>
            <a:endParaRPr lang="en-US" altLang="zh-CN" sz="1200" dirty="0">
              <a:solidFill>
                <a:srgbClr val="AC1422"/>
              </a:solidFill>
              <a:cs typeface="+mn-ea"/>
              <a:sym typeface="+mn-lt"/>
            </a:endParaRPr>
          </a:p>
        </p:txBody>
      </p:sp>
      <p:sp>
        <p:nvSpPr>
          <p:cNvPr id="40" name="文本框 39"/>
          <p:cNvSpPr txBox="1"/>
          <p:nvPr/>
        </p:nvSpPr>
        <p:spPr>
          <a:xfrm>
            <a:off x="8088462" y="3611235"/>
            <a:ext cx="1930337" cy="580415"/>
          </a:xfrm>
          <a:prstGeom prst="rect">
            <a:avLst/>
          </a:prstGeom>
          <a:noFill/>
          <a:effectLst/>
        </p:spPr>
        <p:txBody>
          <a:bodyPr wrap="none" rtlCol="0">
            <a:spAutoFit/>
          </a:bodyPr>
          <a:lstStyle/>
          <a:p>
            <a:pPr lvl="0">
              <a:lnSpc>
                <a:spcPct val="150000"/>
              </a:lnSpc>
            </a:pPr>
            <a:r>
              <a:rPr lang="zh-CN" altLang="en-US" sz="2400" b="1" dirty="0">
                <a:solidFill>
                  <a:srgbClr val="AC1422"/>
                </a:solidFill>
                <a:cs typeface="+mn-ea"/>
                <a:sym typeface="+mn-lt"/>
              </a:rPr>
              <a:t>与</a:t>
            </a:r>
            <a:r>
              <a:rPr lang="en-US" altLang="zh-CN" sz="2400" b="1" dirty="0">
                <a:solidFill>
                  <a:srgbClr val="AC1422"/>
                </a:solidFill>
                <a:cs typeface="+mn-ea"/>
                <a:sym typeface="+mn-lt"/>
              </a:rPr>
              <a:t>149</a:t>
            </a:r>
            <a:r>
              <a:rPr lang="zh-CN" altLang="en-US" sz="2400" b="1" dirty="0">
                <a:solidFill>
                  <a:srgbClr val="AC1422"/>
                </a:solidFill>
                <a:cs typeface="+mn-ea"/>
                <a:sym typeface="+mn-lt"/>
              </a:rPr>
              <a:t>个国家</a:t>
            </a:r>
            <a:endParaRPr lang="en-US" altLang="zh-CN" sz="1200" dirty="0">
              <a:solidFill>
                <a:srgbClr val="AC1422"/>
              </a:solidFill>
              <a:cs typeface="+mn-ea"/>
              <a:sym typeface="+mn-lt"/>
            </a:endParaRPr>
          </a:p>
        </p:txBody>
      </p:sp>
      <p:sp>
        <p:nvSpPr>
          <p:cNvPr id="41" name="文本框 40"/>
          <p:cNvSpPr txBox="1"/>
          <p:nvPr/>
        </p:nvSpPr>
        <p:spPr>
          <a:xfrm>
            <a:off x="8047483" y="4816639"/>
            <a:ext cx="2066591" cy="830997"/>
          </a:xfrm>
          <a:prstGeom prst="rect">
            <a:avLst/>
          </a:prstGeom>
          <a:noFill/>
          <a:effectLst/>
        </p:spPr>
        <p:txBody>
          <a:bodyPr wrap="none" rtlCol="0">
            <a:spAutoFit/>
          </a:bodyPr>
          <a:lstStyle/>
          <a:p>
            <a:pPr lvl="0"/>
            <a:r>
              <a:rPr lang="en-US" altLang="zh-CN" sz="2400" b="1" dirty="0">
                <a:solidFill>
                  <a:srgbClr val="AC1422"/>
                </a:solidFill>
                <a:cs typeface="+mn-ea"/>
                <a:sym typeface="+mn-lt"/>
              </a:rPr>
              <a:t>15</a:t>
            </a:r>
            <a:r>
              <a:rPr lang="zh-CN" altLang="en-US" sz="2400" b="1" dirty="0">
                <a:solidFill>
                  <a:srgbClr val="AC1422"/>
                </a:solidFill>
                <a:cs typeface="+mn-ea"/>
                <a:sym typeface="+mn-lt"/>
              </a:rPr>
              <a:t>个国际性或</a:t>
            </a:r>
            <a:endParaRPr lang="en-US" altLang="zh-CN" sz="2400" b="1" dirty="0">
              <a:solidFill>
                <a:srgbClr val="AC1422"/>
              </a:solidFill>
              <a:cs typeface="+mn-ea"/>
              <a:sym typeface="+mn-lt"/>
            </a:endParaRPr>
          </a:p>
          <a:p>
            <a:pPr lvl="0"/>
            <a:r>
              <a:rPr lang="zh-CN" altLang="en-US" sz="2400" b="1" dirty="0">
                <a:solidFill>
                  <a:srgbClr val="AC1422"/>
                </a:solidFill>
                <a:cs typeface="+mn-ea"/>
                <a:sym typeface="+mn-lt"/>
              </a:rPr>
              <a:t>区域性组织</a:t>
            </a:r>
            <a:endParaRPr lang="en-US" altLang="zh-CN" sz="1200" dirty="0">
              <a:solidFill>
                <a:srgbClr val="AC1422"/>
              </a:solidFill>
              <a:cs typeface="+mn-ea"/>
              <a:sym typeface="+mn-lt"/>
            </a:endParaRPr>
          </a:p>
        </p:txBody>
      </p:sp>
      <p:sp>
        <p:nvSpPr>
          <p:cNvPr id="42" name="文本框 41"/>
          <p:cNvSpPr txBox="1"/>
          <p:nvPr/>
        </p:nvSpPr>
        <p:spPr>
          <a:xfrm>
            <a:off x="1042753" y="4901721"/>
            <a:ext cx="2682145" cy="580415"/>
          </a:xfrm>
          <a:prstGeom prst="rect">
            <a:avLst/>
          </a:prstGeom>
          <a:noFill/>
          <a:effectLst/>
        </p:spPr>
        <p:txBody>
          <a:bodyPr wrap="none" rtlCol="0">
            <a:spAutoFit/>
          </a:bodyPr>
          <a:lstStyle/>
          <a:p>
            <a:pPr lvl="0" algn="r">
              <a:lnSpc>
                <a:spcPct val="150000"/>
              </a:lnSpc>
            </a:pPr>
            <a:r>
              <a:rPr lang="zh-CN" altLang="en-US" sz="2400" b="1">
                <a:solidFill>
                  <a:srgbClr val="AC1422"/>
                </a:solidFill>
                <a:cs typeface="+mn-ea"/>
                <a:sym typeface="+mn-lt"/>
              </a:rPr>
              <a:t>接待</a:t>
            </a:r>
            <a:r>
              <a:rPr lang="en-US" altLang="zh-CN" sz="2400" b="1" dirty="0">
                <a:solidFill>
                  <a:srgbClr val="AC1422"/>
                </a:solidFill>
                <a:cs typeface="+mn-ea"/>
                <a:sym typeface="+mn-lt"/>
              </a:rPr>
              <a:t>66</a:t>
            </a:r>
            <a:r>
              <a:rPr lang="zh-CN" altLang="en-US" sz="2400" b="1" dirty="0">
                <a:solidFill>
                  <a:srgbClr val="AC1422"/>
                </a:solidFill>
                <a:cs typeface="+mn-ea"/>
                <a:sym typeface="+mn-lt"/>
              </a:rPr>
              <a:t>个团组来访</a:t>
            </a:r>
            <a:endParaRPr lang="en-US" altLang="zh-CN" sz="1200" dirty="0">
              <a:solidFill>
                <a:srgbClr val="AC1422"/>
              </a:solidFill>
              <a:cs typeface="+mn-ea"/>
              <a:sym typeface="+mn-lt"/>
            </a:endParaRPr>
          </a:p>
        </p:txBody>
      </p:sp>
      <p:sp>
        <p:nvSpPr>
          <p:cNvPr id="43" name="右大括号 42"/>
          <p:cNvSpPr/>
          <p:nvPr/>
        </p:nvSpPr>
        <p:spPr>
          <a:xfrm>
            <a:off x="10136459" y="2844171"/>
            <a:ext cx="419100" cy="2425700"/>
          </a:xfrm>
          <a:prstGeom prst="rightBrace">
            <a:avLst/>
          </a:prstGeom>
          <a:ln>
            <a:solidFill>
              <a:srgbClr val="FF33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cs typeface="+mn-ea"/>
              <a:sym typeface="+mn-lt"/>
            </a:endParaRPr>
          </a:p>
        </p:txBody>
      </p:sp>
      <p:sp>
        <p:nvSpPr>
          <p:cNvPr id="44" name="圆角矩形 43"/>
          <p:cNvSpPr/>
          <p:nvPr/>
        </p:nvSpPr>
        <p:spPr>
          <a:xfrm>
            <a:off x="10928044" y="2853651"/>
            <a:ext cx="499417" cy="2382279"/>
          </a:xfrm>
          <a:prstGeom prst="roundRect">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7" dirty="0">
                <a:solidFill>
                  <a:schemeClr val="bg1"/>
                </a:solidFill>
                <a:cs typeface="+mn-ea"/>
                <a:sym typeface="+mn-lt"/>
              </a:rPr>
              <a:t>建立联系</a:t>
            </a:r>
          </a:p>
        </p:txBody>
      </p:sp>
      <p:sp>
        <p:nvSpPr>
          <p:cNvPr id="45" name="加号 44"/>
          <p:cNvSpPr/>
          <p:nvPr/>
        </p:nvSpPr>
        <p:spPr>
          <a:xfrm>
            <a:off x="2022568" y="3458539"/>
            <a:ext cx="1061741" cy="1061741"/>
          </a:xfrm>
          <a:prstGeom prst="mathPlus">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Tree>
    <p:extLst>
      <p:ext uri="{BB962C8B-B14F-4D97-AF65-F5344CB8AC3E}">
        <p14:creationId xmlns:p14="http://schemas.microsoft.com/office/powerpoint/2010/main" val="168776141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2" presetClass="entr" presetSubtype="2"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p:tgtEl>
                                          <p:spTgt spid="34"/>
                                        </p:tgtEl>
                                        <p:attrNameLst>
                                          <p:attrName>ppt_x</p:attrName>
                                        </p:attrNameLst>
                                      </p:cBhvr>
                                      <p:tavLst>
                                        <p:tav tm="0">
                                          <p:val>
                                            <p:strVal val="#ppt_x+#ppt_w*1.125000"/>
                                          </p:val>
                                        </p:tav>
                                        <p:tav tm="100000">
                                          <p:val>
                                            <p:strVal val="#ppt_x"/>
                                          </p:val>
                                        </p:tav>
                                      </p:tavLst>
                                    </p:anim>
                                    <p:animEffect transition="in" filter="wipe(left)">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fltVal val="0"/>
                                          </p:val>
                                        </p:tav>
                                        <p:tav tm="100000">
                                          <p:val>
                                            <p:strVal val="#ppt_w"/>
                                          </p:val>
                                        </p:tav>
                                      </p:tavLst>
                                    </p:anim>
                                    <p:anim calcmode="lin" valueType="num">
                                      <p:cBhvr>
                                        <p:cTn id="34" dur="500" fill="hold"/>
                                        <p:tgtEl>
                                          <p:spTgt spid="31"/>
                                        </p:tgtEl>
                                        <p:attrNameLst>
                                          <p:attrName>ppt_h</p:attrName>
                                        </p:attrNameLst>
                                      </p:cBhvr>
                                      <p:tavLst>
                                        <p:tav tm="0">
                                          <p:val>
                                            <p:fltVal val="0"/>
                                          </p:val>
                                        </p:tav>
                                        <p:tav tm="100000">
                                          <p:val>
                                            <p:strVal val="#ppt_h"/>
                                          </p:val>
                                        </p:tav>
                                      </p:tavLst>
                                    </p:anim>
                                    <p:animEffect transition="in" filter="fade">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grpId="0" nodeType="click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ppt_w</p:attrName>
                                        </p:attrNameLst>
                                      </p:cBhvr>
                                      <p:tavLst>
                                        <p:tav tm="0">
                                          <p:val>
                                            <p:fltVal val="0"/>
                                          </p:val>
                                        </p:tav>
                                        <p:tav tm="100000">
                                          <p:val>
                                            <p:strVal val="#ppt_w"/>
                                          </p:val>
                                        </p:tav>
                                      </p:tavLst>
                                    </p:anim>
                                    <p:anim calcmode="lin" valueType="num">
                                      <p:cBhvr>
                                        <p:cTn id="41" dur="500" fill="hold"/>
                                        <p:tgtEl>
                                          <p:spTgt spid="45"/>
                                        </p:tgtEl>
                                        <p:attrNameLst>
                                          <p:attrName>ppt_h</p:attrName>
                                        </p:attrNameLst>
                                      </p:cBhvr>
                                      <p:tavLst>
                                        <p:tav tm="0">
                                          <p:val>
                                            <p:fltVal val="0"/>
                                          </p:val>
                                        </p:tav>
                                        <p:tav tm="100000">
                                          <p:val>
                                            <p:strVal val="#ppt_h"/>
                                          </p:val>
                                        </p:tav>
                                      </p:tavLst>
                                    </p:anim>
                                    <p:anim calcmode="lin" valueType="num">
                                      <p:cBhvr>
                                        <p:cTn id="42" dur="500" fill="hold"/>
                                        <p:tgtEl>
                                          <p:spTgt spid="45"/>
                                        </p:tgtEl>
                                        <p:attrNameLst>
                                          <p:attrName>style.rotation</p:attrName>
                                        </p:attrNameLst>
                                      </p:cBhvr>
                                      <p:tavLst>
                                        <p:tav tm="0">
                                          <p:val>
                                            <p:fltVal val="360"/>
                                          </p:val>
                                        </p:tav>
                                        <p:tav tm="100000">
                                          <p:val>
                                            <p:fltVal val="0"/>
                                          </p:val>
                                        </p:tav>
                                      </p:tavLst>
                                    </p:anim>
                                    <p:animEffect transition="in" filter="fade">
                                      <p:cBhvr>
                                        <p:cTn id="43" dur="500"/>
                                        <p:tgtEl>
                                          <p:spTgt spid="45"/>
                                        </p:tgtEl>
                                      </p:cBhvr>
                                    </p:animEffect>
                                  </p:childTnLst>
                                </p:cTn>
                              </p:par>
                            </p:childTnLst>
                          </p:cTn>
                        </p:par>
                        <p:par>
                          <p:cTn id="44" fill="hold">
                            <p:stCondLst>
                              <p:cond delay="500"/>
                            </p:stCondLst>
                            <p:childTnLst>
                              <p:par>
                                <p:cTn id="45" presetID="22" presetClass="entr" presetSubtype="1"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childTnLst>
                          </p:cTn>
                        </p:par>
                        <p:par>
                          <p:cTn id="48" fill="hold">
                            <p:stCondLst>
                              <p:cond delay="1000"/>
                            </p:stCondLst>
                            <p:childTnLst>
                              <p:par>
                                <p:cTn id="49" presetID="22" presetClass="entr" presetSubtype="1"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up)">
                                      <p:cBhvr>
                                        <p:cTn id="51" dur="500"/>
                                        <p:tgtEl>
                                          <p:spTgt spid="42"/>
                                        </p:tgtEl>
                                      </p:cBhvr>
                                    </p:animEffect>
                                  </p:childTnLst>
                                </p:cTn>
                              </p:par>
                            </p:childTnLst>
                          </p:cTn>
                        </p:par>
                        <p:par>
                          <p:cTn id="52" fill="hold">
                            <p:stCondLst>
                              <p:cond delay="1500"/>
                            </p:stCondLst>
                            <p:childTnLst>
                              <p:par>
                                <p:cTn id="53" presetID="12" presetClass="entr" presetSubtype="8"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p:tgtEl>
                                          <p:spTgt spid="33"/>
                                        </p:tgtEl>
                                        <p:attrNameLst>
                                          <p:attrName>ppt_x</p:attrName>
                                        </p:attrNameLst>
                                      </p:cBhvr>
                                      <p:tavLst>
                                        <p:tav tm="0">
                                          <p:val>
                                            <p:strVal val="#ppt_x-#ppt_w*1.125000"/>
                                          </p:val>
                                        </p:tav>
                                        <p:tav tm="100000">
                                          <p:val>
                                            <p:strVal val="#ppt_x"/>
                                          </p:val>
                                        </p:tav>
                                      </p:tavLst>
                                    </p:anim>
                                    <p:animEffect transition="in" filter="wipe(right)">
                                      <p:cBhvr>
                                        <p:cTn id="56" dur="500"/>
                                        <p:tgtEl>
                                          <p:spTgt spid="33"/>
                                        </p:tgtEl>
                                      </p:cBhvr>
                                    </p:animEffect>
                                  </p:childTnLst>
                                </p:cTn>
                              </p:par>
                            </p:childTnLst>
                          </p:cTn>
                        </p:par>
                        <p:par>
                          <p:cTn id="57" fill="hold">
                            <p:stCondLst>
                              <p:cond delay="2000"/>
                            </p:stCondLst>
                            <p:childTnLst>
                              <p:par>
                                <p:cTn id="58" presetID="53" presetClass="entr" presetSubtype="16"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p:cTn id="60" dur="500" fill="hold"/>
                                        <p:tgtEl>
                                          <p:spTgt spid="36"/>
                                        </p:tgtEl>
                                        <p:attrNameLst>
                                          <p:attrName>ppt_w</p:attrName>
                                        </p:attrNameLst>
                                      </p:cBhvr>
                                      <p:tavLst>
                                        <p:tav tm="0">
                                          <p:val>
                                            <p:fltVal val="0"/>
                                          </p:val>
                                        </p:tav>
                                        <p:tav tm="100000">
                                          <p:val>
                                            <p:strVal val="#ppt_w"/>
                                          </p:val>
                                        </p:tav>
                                      </p:tavLst>
                                    </p:anim>
                                    <p:anim calcmode="lin" valueType="num">
                                      <p:cBhvr>
                                        <p:cTn id="61" dur="500" fill="hold"/>
                                        <p:tgtEl>
                                          <p:spTgt spid="36"/>
                                        </p:tgtEl>
                                        <p:attrNameLst>
                                          <p:attrName>ppt_h</p:attrName>
                                        </p:attrNameLst>
                                      </p:cBhvr>
                                      <p:tavLst>
                                        <p:tav tm="0">
                                          <p:val>
                                            <p:fltVal val="0"/>
                                          </p:val>
                                        </p:tav>
                                        <p:tav tm="100000">
                                          <p:val>
                                            <p:strVal val="#ppt_h"/>
                                          </p:val>
                                        </p:tav>
                                      </p:tavLst>
                                    </p:anim>
                                    <p:animEffect transition="in" filter="fade">
                                      <p:cBhvr>
                                        <p:cTn id="62" dur="500"/>
                                        <p:tgtEl>
                                          <p:spTgt spid="36"/>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childTnLst>
                                </p:cTn>
                              </p:par>
                            </p:childTnLst>
                          </p:cTn>
                        </p:par>
                        <p:par>
                          <p:cTn id="73" fill="hold">
                            <p:stCondLst>
                              <p:cond delay="2500"/>
                            </p:stCondLst>
                            <p:childTnLst>
                              <p:par>
                                <p:cTn id="74" presetID="22" presetClass="entr" presetSubtype="1" fill="hold" grpId="0" nodeType="after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wipe(up)">
                                      <p:cBhvr>
                                        <p:cTn id="76" dur="500"/>
                                        <p:tgtEl>
                                          <p:spTgt spid="39"/>
                                        </p:tgtEl>
                                      </p:cBhvr>
                                    </p:animEffect>
                                  </p:childTnLst>
                                </p:cTn>
                              </p:par>
                            </p:childTnLst>
                          </p:cTn>
                        </p:par>
                        <p:par>
                          <p:cTn id="77" fill="hold">
                            <p:stCondLst>
                              <p:cond delay="3000"/>
                            </p:stCondLst>
                            <p:childTnLst>
                              <p:par>
                                <p:cTn id="78" presetID="22" presetClass="entr" presetSubtype="1"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up)">
                                      <p:cBhvr>
                                        <p:cTn id="80" dur="500"/>
                                        <p:tgtEl>
                                          <p:spTgt spid="40"/>
                                        </p:tgtEl>
                                      </p:cBhvr>
                                    </p:animEffect>
                                  </p:childTnLst>
                                </p:cTn>
                              </p:par>
                            </p:childTnLst>
                          </p:cTn>
                        </p:par>
                        <p:par>
                          <p:cTn id="81" fill="hold">
                            <p:stCondLst>
                              <p:cond delay="3500"/>
                            </p:stCondLst>
                            <p:childTnLst>
                              <p:par>
                                <p:cTn id="82" presetID="22" presetClass="entr" presetSubtype="1" fill="hold" grpId="0"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wipe(up)">
                                      <p:cBhvr>
                                        <p:cTn id="84" dur="500"/>
                                        <p:tgtEl>
                                          <p:spTgt spid="41"/>
                                        </p:tgtEl>
                                      </p:cBhvr>
                                    </p:animEffect>
                                  </p:childTnLst>
                                </p:cTn>
                              </p:par>
                            </p:childTnLst>
                          </p:cTn>
                        </p:par>
                        <p:par>
                          <p:cTn id="85" fill="hold">
                            <p:stCondLst>
                              <p:cond delay="4000"/>
                            </p:stCondLst>
                            <p:childTnLst>
                              <p:par>
                                <p:cTn id="86" presetID="22" presetClass="entr" presetSubtype="8"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left)">
                                      <p:cBhvr>
                                        <p:cTn id="88" dur="500"/>
                                        <p:tgtEl>
                                          <p:spTgt spid="43"/>
                                        </p:tgtEl>
                                      </p:cBhvr>
                                    </p:animEffect>
                                  </p:childTnLst>
                                </p:cTn>
                              </p:par>
                            </p:childTnLst>
                          </p:cTn>
                        </p:par>
                        <p:par>
                          <p:cTn id="89" fill="hold">
                            <p:stCondLst>
                              <p:cond delay="4500"/>
                            </p:stCondLst>
                            <p:childTnLst>
                              <p:par>
                                <p:cTn id="90" presetID="31" presetClass="entr" presetSubtype="0" fill="hold" grpId="0" nodeType="after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p:cTn id="92" dur="1000" fill="hold"/>
                                        <p:tgtEl>
                                          <p:spTgt spid="44"/>
                                        </p:tgtEl>
                                        <p:attrNameLst>
                                          <p:attrName>ppt_w</p:attrName>
                                        </p:attrNameLst>
                                      </p:cBhvr>
                                      <p:tavLst>
                                        <p:tav tm="0">
                                          <p:val>
                                            <p:fltVal val="0"/>
                                          </p:val>
                                        </p:tav>
                                        <p:tav tm="100000">
                                          <p:val>
                                            <p:strVal val="#ppt_w"/>
                                          </p:val>
                                        </p:tav>
                                      </p:tavLst>
                                    </p:anim>
                                    <p:anim calcmode="lin" valueType="num">
                                      <p:cBhvr>
                                        <p:cTn id="93" dur="1000" fill="hold"/>
                                        <p:tgtEl>
                                          <p:spTgt spid="44"/>
                                        </p:tgtEl>
                                        <p:attrNameLst>
                                          <p:attrName>ppt_h</p:attrName>
                                        </p:attrNameLst>
                                      </p:cBhvr>
                                      <p:tavLst>
                                        <p:tav tm="0">
                                          <p:val>
                                            <p:fltVal val="0"/>
                                          </p:val>
                                        </p:tav>
                                        <p:tav tm="100000">
                                          <p:val>
                                            <p:strVal val="#ppt_h"/>
                                          </p:val>
                                        </p:tav>
                                      </p:tavLst>
                                    </p:anim>
                                    <p:anim calcmode="lin" valueType="num">
                                      <p:cBhvr>
                                        <p:cTn id="94" dur="1000" fill="hold"/>
                                        <p:tgtEl>
                                          <p:spTgt spid="44"/>
                                        </p:tgtEl>
                                        <p:attrNameLst>
                                          <p:attrName>style.rotation</p:attrName>
                                        </p:attrNameLst>
                                      </p:cBhvr>
                                      <p:tavLst>
                                        <p:tav tm="0">
                                          <p:val>
                                            <p:fltVal val="90"/>
                                          </p:val>
                                        </p:tav>
                                        <p:tav tm="100000">
                                          <p:val>
                                            <p:fltVal val="0"/>
                                          </p:val>
                                        </p:tav>
                                      </p:tavLst>
                                    </p:anim>
                                    <p:animEffect transition="in" filter="fade">
                                      <p:cBhvr>
                                        <p:cTn id="95"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animBg="1"/>
      <p:bldP spid="44" grpId="0" animBg="1"/>
      <p:bldP spid="4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TextBox 14"/>
          <p:cNvSpPr txBox="1"/>
          <p:nvPr/>
        </p:nvSpPr>
        <p:spPr>
          <a:xfrm>
            <a:off x="76200" y="1310253"/>
            <a:ext cx="119612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200" b="1" kern="0" dirty="0">
                <a:gradFill>
                  <a:gsLst>
                    <a:gs pos="0">
                      <a:srgbClr val="FF0000"/>
                    </a:gs>
                    <a:gs pos="100000">
                      <a:srgbClr val="C00000"/>
                    </a:gs>
                  </a:gsLst>
                  <a:lin ang="5400000" scaled="0"/>
                </a:gradFill>
                <a:latin typeface="+mn-lt"/>
                <a:ea typeface="+mn-ea"/>
                <a:cs typeface="+mn-ea"/>
                <a:sym typeface="+mn-lt"/>
              </a:rPr>
              <a:t>★广泛开展对外友好交往，为营造良好外部环境作出积极贡献★</a:t>
            </a:r>
          </a:p>
        </p:txBody>
      </p:sp>
      <p:sp>
        <p:nvSpPr>
          <p:cNvPr id="16" name="矩形 15"/>
          <p:cNvSpPr/>
          <p:nvPr/>
        </p:nvSpPr>
        <p:spPr>
          <a:xfrm>
            <a:off x="484775" y="2908071"/>
            <a:ext cx="688444" cy="672161"/>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文本框 16"/>
          <p:cNvSpPr txBox="1"/>
          <p:nvPr/>
        </p:nvSpPr>
        <p:spPr>
          <a:xfrm>
            <a:off x="484775" y="2926226"/>
            <a:ext cx="697627" cy="646331"/>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3600" dirty="0">
                <a:solidFill>
                  <a:schemeClr val="bg1"/>
                </a:solidFill>
                <a:latin typeface="+mn-lt"/>
                <a:ea typeface="+mn-ea"/>
                <a:cs typeface="+mn-ea"/>
                <a:sym typeface="+mn-lt"/>
              </a:rPr>
              <a:t>01</a:t>
            </a:r>
            <a:endParaRPr lang="zh-CN" altLang="en-US" sz="3600" dirty="0">
              <a:solidFill>
                <a:schemeClr val="bg1"/>
              </a:solidFill>
              <a:latin typeface="+mn-lt"/>
              <a:ea typeface="+mn-ea"/>
              <a:cs typeface="+mn-ea"/>
              <a:sym typeface="+mn-lt"/>
            </a:endParaRPr>
          </a:p>
        </p:txBody>
      </p:sp>
      <p:sp>
        <p:nvSpPr>
          <p:cNvPr id="18" name="矩形 17"/>
          <p:cNvSpPr/>
          <p:nvPr/>
        </p:nvSpPr>
        <p:spPr>
          <a:xfrm>
            <a:off x="1211841" y="2908072"/>
            <a:ext cx="2648959" cy="672161"/>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文本框 18"/>
          <p:cNvSpPr txBox="1"/>
          <p:nvPr/>
        </p:nvSpPr>
        <p:spPr>
          <a:xfrm>
            <a:off x="1121409" y="2937738"/>
            <a:ext cx="2829821" cy="646331"/>
          </a:xfrm>
          <a:prstGeom prst="rect">
            <a:avLst/>
          </a:prstGeom>
          <a:noFill/>
        </p:spPr>
        <p:txBody>
          <a:bodyPr wrap="square" rtlCol="0">
            <a:spAutoFit/>
          </a:bodyPr>
          <a:lstStyle/>
          <a:p>
            <a:pPr lvl="0" algn="ctr"/>
            <a:r>
              <a:rPr lang="zh-CN" altLang="en-US" sz="1200" dirty="0">
                <a:solidFill>
                  <a:srgbClr val="AC1422"/>
                </a:solidFill>
                <a:cs typeface="+mn-ea"/>
                <a:sym typeface="+mn-lt"/>
              </a:rPr>
              <a:t>服务国家外交大局，务实开展高层交往推动共建“一带一路”、发展战略对接等方面合作。</a:t>
            </a:r>
            <a:endParaRPr lang="en-US" altLang="zh-CN" sz="1200" dirty="0">
              <a:solidFill>
                <a:srgbClr val="AC1422"/>
              </a:solidFill>
              <a:cs typeface="+mn-ea"/>
              <a:sym typeface="+mn-lt"/>
            </a:endParaRPr>
          </a:p>
        </p:txBody>
      </p:sp>
      <p:sp>
        <p:nvSpPr>
          <p:cNvPr id="20" name="矩形 19"/>
          <p:cNvSpPr/>
          <p:nvPr/>
        </p:nvSpPr>
        <p:spPr>
          <a:xfrm>
            <a:off x="4113779" y="2256890"/>
            <a:ext cx="688444" cy="672161"/>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文本框 20"/>
          <p:cNvSpPr txBox="1"/>
          <p:nvPr/>
        </p:nvSpPr>
        <p:spPr>
          <a:xfrm>
            <a:off x="4113779" y="2275045"/>
            <a:ext cx="697627" cy="646331"/>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3600" dirty="0">
                <a:solidFill>
                  <a:schemeClr val="bg1"/>
                </a:solidFill>
                <a:latin typeface="+mn-lt"/>
                <a:ea typeface="+mn-ea"/>
                <a:cs typeface="+mn-ea"/>
                <a:sym typeface="+mn-lt"/>
              </a:rPr>
              <a:t>02</a:t>
            </a:r>
            <a:endParaRPr lang="zh-CN" altLang="en-US" sz="3600" dirty="0">
              <a:solidFill>
                <a:schemeClr val="bg1"/>
              </a:solidFill>
              <a:latin typeface="+mn-lt"/>
              <a:ea typeface="+mn-ea"/>
              <a:cs typeface="+mn-ea"/>
              <a:sym typeface="+mn-lt"/>
            </a:endParaRPr>
          </a:p>
        </p:txBody>
      </p:sp>
      <p:sp>
        <p:nvSpPr>
          <p:cNvPr id="22" name="矩形 21"/>
          <p:cNvSpPr/>
          <p:nvPr/>
        </p:nvSpPr>
        <p:spPr>
          <a:xfrm>
            <a:off x="4840845" y="2256891"/>
            <a:ext cx="2648959" cy="672161"/>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文本框 22"/>
          <p:cNvSpPr txBox="1"/>
          <p:nvPr/>
        </p:nvSpPr>
        <p:spPr>
          <a:xfrm>
            <a:off x="4750413" y="2286557"/>
            <a:ext cx="2829821" cy="646331"/>
          </a:xfrm>
          <a:prstGeom prst="rect">
            <a:avLst/>
          </a:prstGeom>
          <a:noFill/>
        </p:spPr>
        <p:txBody>
          <a:bodyPr wrap="square" rtlCol="0">
            <a:spAutoFit/>
          </a:bodyPr>
          <a:lstStyle/>
          <a:p>
            <a:pPr lvl="0" algn="ctr"/>
            <a:r>
              <a:rPr lang="zh-CN" altLang="en-US" sz="1200" dirty="0">
                <a:solidFill>
                  <a:srgbClr val="AC1422"/>
                </a:solidFill>
                <a:cs typeface="+mn-ea"/>
                <a:sym typeface="+mn-lt"/>
              </a:rPr>
              <a:t>推进公共外交和人文交流，加强同外国政治组织、相关机构、媒体智库和各界人士联系沟通。</a:t>
            </a:r>
            <a:endParaRPr lang="en-US" altLang="zh-CN" sz="1200" dirty="0">
              <a:solidFill>
                <a:srgbClr val="AC1422"/>
              </a:solidFill>
              <a:cs typeface="+mn-ea"/>
              <a:sym typeface="+mn-lt"/>
            </a:endParaRPr>
          </a:p>
        </p:txBody>
      </p:sp>
      <p:sp>
        <p:nvSpPr>
          <p:cNvPr id="24" name="矩形 23"/>
          <p:cNvSpPr/>
          <p:nvPr/>
        </p:nvSpPr>
        <p:spPr>
          <a:xfrm>
            <a:off x="7742783" y="2889916"/>
            <a:ext cx="688444" cy="672161"/>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文本框 24"/>
          <p:cNvSpPr txBox="1"/>
          <p:nvPr/>
        </p:nvSpPr>
        <p:spPr>
          <a:xfrm>
            <a:off x="7742783" y="2908071"/>
            <a:ext cx="697627" cy="646331"/>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3600" dirty="0">
                <a:solidFill>
                  <a:schemeClr val="bg1"/>
                </a:solidFill>
                <a:latin typeface="+mn-lt"/>
                <a:ea typeface="+mn-ea"/>
                <a:cs typeface="+mn-ea"/>
                <a:sym typeface="+mn-lt"/>
              </a:rPr>
              <a:t>03</a:t>
            </a:r>
            <a:endParaRPr lang="zh-CN" altLang="en-US" sz="3600" dirty="0">
              <a:solidFill>
                <a:schemeClr val="bg1"/>
              </a:solidFill>
              <a:latin typeface="+mn-lt"/>
              <a:ea typeface="+mn-ea"/>
              <a:cs typeface="+mn-ea"/>
              <a:sym typeface="+mn-lt"/>
            </a:endParaRPr>
          </a:p>
        </p:txBody>
      </p:sp>
      <p:sp>
        <p:nvSpPr>
          <p:cNvPr id="26" name="矩形 25"/>
          <p:cNvSpPr/>
          <p:nvPr/>
        </p:nvSpPr>
        <p:spPr>
          <a:xfrm>
            <a:off x="8469849" y="2889917"/>
            <a:ext cx="3071911" cy="672161"/>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文本框 26"/>
          <p:cNvSpPr txBox="1"/>
          <p:nvPr/>
        </p:nvSpPr>
        <p:spPr>
          <a:xfrm>
            <a:off x="8469849" y="2919583"/>
            <a:ext cx="3162343" cy="646331"/>
          </a:xfrm>
          <a:prstGeom prst="rect">
            <a:avLst/>
          </a:prstGeom>
          <a:noFill/>
        </p:spPr>
        <p:txBody>
          <a:bodyPr wrap="square" rtlCol="0">
            <a:spAutoFit/>
          </a:bodyPr>
          <a:lstStyle/>
          <a:p>
            <a:pPr lvl="0" algn="ctr"/>
            <a:r>
              <a:rPr lang="zh-CN" altLang="en-US" sz="1200" dirty="0">
                <a:solidFill>
                  <a:srgbClr val="AC1422"/>
                </a:solidFill>
                <a:cs typeface="+mn-ea"/>
                <a:sym typeface="+mn-lt"/>
              </a:rPr>
              <a:t>讲好中国故事，广泛宣传当代中国发展成就、中国共产党领导的多党合作和政治协商制度、社会主义协商民主、人类命运共同体理念。</a:t>
            </a:r>
            <a:endParaRPr lang="en-US" altLang="zh-CN" sz="1200" dirty="0">
              <a:solidFill>
                <a:srgbClr val="AC1422"/>
              </a:solidFill>
              <a:cs typeface="+mn-ea"/>
              <a:sym typeface="+mn-lt"/>
            </a:endParaRPr>
          </a:p>
        </p:txBody>
      </p:sp>
      <p:sp>
        <p:nvSpPr>
          <p:cNvPr id="28" name="矩形 27"/>
          <p:cNvSpPr/>
          <p:nvPr/>
        </p:nvSpPr>
        <p:spPr>
          <a:xfrm>
            <a:off x="7742783" y="4041183"/>
            <a:ext cx="688444" cy="672161"/>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文本框 28"/>
          <p:cNvSpPr txBox="1"/>
          <p:nvPr/>
        </p:nvSpPr>
        <p:spPr>
          <a:xfrm>
            <a:off x="7742783" y="4059338"/>
            <a:ext cx="697627" cy="646331"/>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3600" dirty="0">
                <a:solidFill>
                  <a:schemeClr val="bg1"/>
                </a:solidFill>
                <a:latin typeface="+mn-lt"/>
                <a:ea typeface="+mn-ea"/>
                <a:cs typeface="+mn-ea"/>
                <a:sym typeface="+mn-lt"/>
              </a:rPr>
              <a:t>04</a:t>
            </a:r>
            <a:endParaRPr lang="zh-CN" altLang="en-US" sz="3600" dirty="0">
              <a:solidFill>
                <a:schemeClr val="bg1"/>
              </a:solidFill>
              <a:latin typeface="+mn-lt"/>
              <a:ea typeface="+mn-ea"/>
              <a:cs typeface="+mn-ea"/>
              <a:sym typeface="+mn-lt"/>
            </a:endParaRPr>
          </a:p>
        </p:txBody>
      </p:sp>
      <p:sp>
        <p:nvSpPr>
          <p:cNvPr id="30" name="矩形 29"/>
          <p:cNvSpPr/>
          <p:nvPr/>
        </p:nvSpPr>
        <p:spPr>
          <a:xfrm>
            <a:off x="8469848" y="4041184"/>
            <a:ext cx="3126479" cy="672161"/>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文本框 30"/>
          <p:cNvSpPr txBox="1"/>
          <p:nvPr/>
        </p:nvSpPr>
        <p:spPr>
          <a:xfrm>
            <a:off x="8399216" y="4067013"/>
            <a:ext cx="3247422" cy="646331"/>
          </a:xfrm>
          <a:prstGeom prst="rect">
            <a:avLst/>
          </a:prstGeom>
          <a:noFill/>
        </p:spPr>
        <p:txBody>
          <a:bodyPr wrap="square" rtlCol="0">
            <a:spAutoFit/>
          </a:bodyPr>
          <a:lstStyle/>
          <a:p>
            <a:pPr lvl="0" algn="ctr"/>
            <a:r>
              <a:rPr lang="zh-CN" altLang="en-US" sz="1200" dirty="0">
                <a:solidFill>
                  <a:srgbClr val="AC1422"/>
                </a:solidFill>
                <a:cs typeface="+mn-ea"/>
                <a:sym typeface="+mn-lt"/>
              </a:rPr>
              <a:t>发挥专门委员会、中国经济社会理事会、中国宗教界和平委员会作用，就台湾、涉藏、涉疆等问题阐明我国主张，维护国家核心利益。</a:t>
            </a:r>
            <a:endParaRPr lang="en-US" altLang="zh-CN" sz="1200" dirty="0">
              <a:solidFill>
                <a:srgbClr val="AC1422"/>
              </a:solidFill>
              <a:cs typeface="+mn-ea"/>
              <a:sym typeface="+mn-lt"/>
            </a:endParaRPr>
          </a:p>
        </p:txBody>
      </p:sp>
      <p:sp>
        <p:nvSpPr>
          <p:cNvPr id="40" name="矩形 39"/>
          <p:cNvSpPr/>
          <p:nvPr/>
        </p:nvSpPr>
        <p:spPr>
          <a:xfrm>
            <a:off x="4113779" y="4701598"/>
            <a:ext cx="688444" cy="672161"/>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文本框 40"/>
          <p:cNvSpPr txBox="1"/>
          <p:nvPr/>
        </p:nvSpPr>
        <p:spPr>
          <a:xfrm>
            <a:off x="4113779" y="4719753"/>
            <a:ext cx="697627" cy="646331"/>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3600" dirty="0">
                <a:solidFill>
                  <a:schemeClr val="bg1"/>
                </a:solidFill>
                <a:latin typeface="+mn-lt"/>
                <a:ea typeface="+mn-ea"/>
                <a:cs typeface="+mn-ea"/>
                <a:sym typeface="+mn-lt"/>
              </a:rPr>
              <a:t>05</a:t>
            </a:r>
            <a:endParaRPr lang="zh-CN" altLang="en-US" sz="3600" dirty="0">
              <a:solidFill>
                <a:schemeClr val="bg1"/>
              </a:solidFill>
              <a:latin typeface="+mn-lt"/>
              <a:ea typeface="+mn-ea"/>
              <a:cs typeface="+mn-ea"/>
              <a:sym typeface="+mn-lt"/>
            </a:endParaRPr>
          </a:p>
        </p:txBody>
      </p:sp>
      <p:sp>
        <p:nvSpPr>
          <p:cNvPr id="42" name="矩形 41"/>
          <p:cNvSpPr/>
          <p:nvPr/>
        </p:nvSpPr>
        <p:spPr>
          <a:xfrm>
            <a:off x="4840845" y="4701599"/>
            <a:ext cx="2648959" cy="672161"/>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文本框 42"/>
          <p:cNvSpPr txBox="1"/>
          <p:nvPr/>
        </p:nvSpPr>
        <p:spPr>
          <a:xfrm>
            <a:off x="4750413" y="4731265"/>
            <a:ext cx="2829821" cy="613373"/>
          </a:xfrm>
          <a:prstGeom prst="rect">
            <a:avLst/>
          </a:prstGeom>
          <a:noFill/>
        </p:spPr>
        <p:txBody>
          <a:bodyPr wrap="square" rtlCol="0">
            <a:spAutoFit/>
          </a:bodyPr>
          <a:lstStyle/>
          <a:p>
            <a:pPr lvl="0" algn="ctr">
              <a:lnSpc>
                <a:spcPct val="150000"/>
              </a:lnSpc>
            </a:pPr>
            <a:r>
              <a:rPr lang="zh-CN" altLang="en-US" sz="1200" dirty="0">
                <a:solidFill>
                  <a:srgbClr val="AC1422"/>
                </a:solidFill>
                <a:cs typeface="+mn-ea"/>
                <a:sym typeface="+mn-lt"/>
              </a:rPr>
              <a:t>运用中欧圆桌会议等机制，加强与相关国际协会及成员的交流合作。</a:t>
            </a:r>
            <a:endParaRPr lang="en-US" altLang="zh-CN" sz="1200" dirty="0">
              <a:solidFill>
                <a:srgbClr val="AC1422"/>
              </a:solidFill>
              <a:cs typeface="+mn-ea"/>
              <a:sym typeface="+mn-lt"/>
            </a:endParaRPr>
          </a:p>
        </p:txBody>
      </p:sp>
      <p:sp>
        <p:nvSpPr>
          <p:cNvPr id="44" name="矩形 43"/>
          <p:cNvSpPr/>
          <p:nvPr/>
        </p:nvSpPr>
        <p:spPr>
          <a:xfrm>
            <a:off x="484775" y="4032171"/>
            <a:ext cx="688444" cy="672161"/>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5" name="文本框 44"/>
          <p:cNvSpPr txBox="1"/>
          <p:nvPr/>
        </p:nvSpPr>
        <p:spPr>
          <a:xfrm>
            <a:off x="484775" y="4050326"/>
            <a:ext cx="697627" cy="646331"/>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3600" dirty="0">
                <a:solidFill>
                  <a:schemeClr val="bg1"/>
                </a:solidFill>
                <a:latin typeface="+mn-lt"/>
                <a:ea typeface="+mn-ea"/>
                <a:cs typeface="+mn-ea"/>
                <a:sym typeface="+mn-lt"/>
              </a:rPr>
              <a:t>06</a:t>
            </a:r>
            <a:endParaRPr lang="zh-CN" altLang="en-US" sz="3600" dirty="0">
              <a:solidFill>
                <a:schemeClr val="bg1"/>
              </a:solidFill>
              <a:latin typeface="+mn-lt"/>
              <a:ea typeface="+mn-ea"/>
              <a:cs typeface="+mn-ea"/>
              <a:sym typeface="+mn-lt"/>
            </a:endParaRPr>
          </a:p>
        </p:txBody>
      </p:sp>
      <p:sp>
        <p:nvSpPr>
          <p:cNvPr id="46" name="矩形 45"/>
          <p:cNvSpPr/>
          <p:nvPr/>
        </p:nvSpPr>
        <p:spPr>
          <a:xfrm>
            <a:off x="1211841" y="4032172"/>
            <a:ext cx="2648959" cy="672161"/>
          </a:xfrm>
          <a:prstGeom prst="rect">
            <a:avLst/>
          </a:prstGeom>
          <a:noFill/>
          <a:ln>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文本框 46"/>
          <p:cNvSpPr txBox="1"/>
          <p:nvPr/>
        </p:nvSpPr>
        <p:spPr>
          <a:xfrm>
            <a:off x="1121409" y="4061838"/>
            <a:ext cx="2829821" cy="646331"/>
          </a:xfrm>
          <a:prstGeom prst="rect">
            <a:avLst/>
          </a:prstGeom>
          <a:noFill/>
        </p:spPr>
        <p:txBody>
          <a:bodyPr wrap="square" rtlCol="0">
            <a:spAutoFit/>
          </a:bodyPr>
          <a:lstStyle/>
          <a:p>
            <a:pPr lvl="0" algn="ctr"/>
            <a:r>
              <a:rPr lang="zh-CN" altLang="en-US" sz="1200" dirty="0">
                <a:solidFill>
                  <a:srgbClr val="AC1422"/>
                </a:solidFill>
                <a:cs typeface="+mn-ea"/>
                <a:sym typeface="+mn-lt"/>
              </a:rPr>
              <a:t>定期召开国际形势分析会，就建立新型国际关系等提出建议，就加强我国卫生援非工作等调研协商。</a:t>
            </a:r>
            <a:endParaRPr lang="en-US" altLang="zh-CN" sz="1200" dirty="0">
              <a:solidFill>
                <a:srgbClr val="AC1422"/>
              </a:solidFill>
              <a:cs typeface="+mn-ea"/>
              <a:sym typeface="+mn-lt"/>
            </a:endParaRPr>
          </a:p>
        </p:txBody>
      </p:sp>
      <p:sp>
        <p:nvSpPr>
          <p:cNvPr id="48" name="椭圆 47"/>
          <p:cNvSpPr/>
          <p:nvPr/>
        </p:nvSpPr>
        <p:spPr>
          <a:xfrm>
            <a:off x="5021208" y="2996686"/>
            <a:ext cx="1651597" cy="1651597"/>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29">
            <a:extLst>
              <a:ext uri="{FF2B5EF4-FFF2-40B4-BE49-F238E27FC236}">
                <a16:creationId xmlns:a16="http://schemas.microsoft.com/office/drawing/2014/main" id="{18796854-9A5C-4243-A1B9-C4A1284DA642}"/>
              </a:ext>
            </a:extLst>
          </p:cNvPr>
          <p:cNvSpPr/>
          <p:nvPr/>
        </p:nvSpPr>
        <p:spPr bwMode="auto">
          <a:xfrm>
            <a:off x="5303321" y="3198893"/>
            <a:ext cx="1278044" cy="114205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Tree>
    <p:extLst>
      <p:ext uri="{BB962C8B-B14F-4D97-AF65-F5344CB8AC3E}">
        <p14:creationId xmlns:p14="http://schemas.microsoft.com/office/powerpoint/2010/main" val="41513923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down)">
                                      <p:cBhvr>
                                        <p:cTn id="12" dur="75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ppt_w</p:attrName>
                                        </p:attrNameLst>
                                      </p:cBhvr>
                                      <p:tavLst>
                                        <p:tav tm="0">
                                          <p:val>
                                            <p:fltVal val="0"/>
                                          </p:val>
                                        </p:tav>
                                        <p:tav tm="100000">
                                          <p:val>
                                            <p:strVal val="#ppt_w"/>
                                          </p:val>
                                        </p:tav>
                                      </p:tavLst>
                                    </p:anim>
                                    <p:anim calcmode="lin" valueType="num">
                                      <p:cBhvr>
                                        <p:cTn id="18" dur="500" fill="hold"/>
                                        <p:tgtEl>
                                          <p:spTgt spid="49"/>
                                        </p:tgtEl>
                                        <p:attrNameLst>
                                          <p:attrName>ppt_h</p:attrName>
                                        </p:attrNameLst>
                                      </p:cBhvr>
                                      <p:tavLst>
                                        <p:tav tm="0">
                                          <p:val>
                                            <p:fltVal val="0"/>
                                          </p:val>
                                        </p:tav>
                                        <p:tav tm="100000">
                                          <p:val>
                                            <p:strVal val="#ppt_h"/>
                                          </p:val>
                                        </p:tav>
                                      </p:tavLst>
                                    </p:anim>
                                    <p:animEffect transition="in" filter="fade">
                                      <p:cBhvr>
                                        <p:cTn id="19" dur="500"/>
                                        <p:tgtEl>
                                          <p:spTgt spid="4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Vertical)">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anim calcmode="lin" valueType="num">
                                      <p:cBhvr>
                                        <p:cTn id="46" dur="1000" fill="hold"/>
                                        <p:tgtEl>
                                          <p:spTgt spid="20"/>
                                        </p:tgtEl>
                                        <p:attrNameLst>
                                          <p:attrName>ppt_x</p:attrName>
                                        </p:attrNameLst>
                                      </p:cBhvr>
                                      <p:tavLst>
                                        <p:tav tm="0">
                                          <p:val>
                                            <p:strVal val="#ppt_x"/>
                                          </p:val>
                                        </p:tav>
                                        <p:tav tm="100000">
                                          <p:val>
                                            <p:strVal val="#ppt_x"/>
                                          </p:val>
                                        </p:tav>
                                      </p:tavLst>
                                    </p:anim>
                                    <p:anim calcmode="lin" valueType="num">
                                      <p:cBhvr>
                                        <p:cTn id="47" dur="1000" fill="hold"/>
                                        <p:tgtEl>
                                          <p:spTgt spid="20"/>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16" presetClass="entr" presetSubtype="21"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arn(inVertical)">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barn(outVertical)">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up)">
                                      <p:cBhvr>
                                        <p:cTn id="61" dur="500"/>
                                        <p:tgtEl>
                                          <p:spTgt spid="23"/>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1000"/>
                            </p:stCondLst>
                            <p:childTnLst>
                              <p:par>
                                <p:cTn id="70" presetID="16" presetClass="entr" presetSubtype="21"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barn(inVertical)">
                                      <p:cBhvr>
                                        <p:cTn id="72" dur="500"/>
                                        <p:tgtEl>
                                          <p:spTgt spid="25"/>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37" fill="hold" grpId="0"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barn(outVertical)">
                                      <p:cBhvr>
                                        <p:cTn id="77" dur="500"/>
                                        <p:tgtEl>
                                          <p:spTgt spid="2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up)">
                                      <p:cBhvr>
                                        <p:cTn id="82" dur="500"/>
                                        <p:tgtEl>
                                          <p:spTgt spid="27"/>
                                        </p:tgtEl>
                                      </p:cBhvr>
                                    </p:animEffect>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1000"/>
                            </p:stCondLst>
                            <p:childTnLst>
                              <p:par>
                                <p:cTn id="91" presetID="16" presetClass="entr" presetSubtype="21"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barn(inVertical)">
                                      <p:cBhvr>
                                        <p:cTn id="93" dur="500"/>
                                        <p:tgtEl>
                                          <p:spTgt spid="29"/>
                                        </p:tgtEl>
                                      </p:cBhvr>
                                    </p:animEffect>
                                  </p:childTnLst>
                                </p:cTn>
                              </p:par>
                            </p:childTnLst>
                          </p:cTn>
                        </p:par>
                      </p:childTnLst>
                    </p:cTn>
                  </p:par>
                  <p:par>
                    <p:cTn id="94" fill="hold">
                      <p:stCondLst>
                        <p:cond delay="indefinite"/>
                      </p:stCondLst>
                      <p:childTnLst>
                        <p:par>
                          <p:cTn id="95" fill="hold">
                            <p:stCondLst>
                              <p:cond delay="0"/>
                            </p:stCondLst>
                            <p:childTnLst>
                              <p:par>
                                <p:cTn id="96" presetID="16" presetClass="entr" presetSubtype="37" fill="hold" grpId="0" nodeType="click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barn(outVertical)">
                                      <p:cBhvr>
                                        <p:cTn id="98" dur="500"/>
                                        <p:tgtEl>
                                          <p:spTgt spid="30"/>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grpId="0" nodeType="click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wipe(up)">
                                      <p:cBhvr>
                                        <p:cTn id="103" dur="500"/>
                                        <p:tgtEl>
                                          <p:spTgt spid="31"/>
                                        </p:tgtEl>
                                      </p:cBhvr>
                                    </p:animEffect>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grpId="0" nodeType="click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fade">
                                      <p:cBhvr>
                                        <p:cTn id="108" dur="1000"/>
                                        <p:tgtEl>
                                          <p:spTgt spid="40"/>
                                        </p:tgtEl>
                                      </p:cBhvr>
                                    </p:animEffect>
                                    <p:anim calcmode="lin" valueType="num">
                                      <p:cBhvr>
                                        <p:cTn id="109" dur="1000" fill="hold"/>
                                        <p:tgtEl>
                                          <p:spTgt spid="40"/>
                                        </p:tgtEl>
                                        <p:attrNameLst>
                                          <p:attrName>ppt_x</p:attrName>
                                        </p:attrNameLst>
                                      </p:cBhvr>
                                      <p:tavLst>
                                        <p:tav tm="0">
                                          <p:val>
                                            <p:strVal val="#ppt_x"/>
                                          </p:val>
                                        </p:tav>
                                        <p:tav tm="100000">
                                          <p:val>
                                            <p:strVal val="#ppt_x"/>
                                          </p:val>
                                        </p:tav>
                                      </p:tavLst>
                                    </p:anim>
                                    <p:anim calcmode="lin" valueType="num">
                                      <p:cBhvr>
                                        <p:cTn id="110" dur="1000" fill="hold"/>
                                        <p:tgtEl>
                                          <p:spTgt spid="40"/>
                                        </p:tgtEl>
                                        <p:attrNameLst>
                                          <p:attrName>ppt_y</p:attrName>
                                        </p:attrNameLst>
                                      </p:cBhvr>
                                      <p:tavLst>
                                        <p:tav tm="0">
                                          <p:val>
                                            <p:strVal val="#ppt_y+.1"/>
                                          </p:val>
                                        </p:tav>
                                        <p:tav tm="100000">
                                          <p:val>
                                            <p:strVal val="#ppt_y"/>
                                          </p:val>
                                        </p:tav>
                                      </p:tavLst>
                                    </p:anim>
                                  </p:childTnLst>
                                </p:cTn>
                              </p:par>
                            </p:childTnLst>
                          </p:cTn>
                        </p:par>
                        <p:par>
                          <p:cTn id="111" fill="hold">
                            <p:stCondLst>
                              <p:cond delay="1000"/>
                            </p:stCondLst>
                            <p:childTnLst>
                              <p:par>
                                <p:cTn id="112" presetID="16" presetClass="entr" presetSubtype="21" fill="hold" grpId="0" nodeType="after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barn(inVertical)">
                                      <p:cBhvr>
                                        <p:cTn id="114" dur="500"/>
                                        <p:tgtEl>
                                          <p:spTgt spid="41"/>
                                        </p:tgtEl>
                                      </p:cBhvr>
                                    </p:animEffect>
                                  </p:childTnLst>
                                </p:cTn>
                              </p:par>
                            </p:childTnLst>
                          </p:cTn>
                        </p:par>
                      </p:childTnLst>
                    </p:cTn>
                  </p:par>
                  <p:par>
                    <p:cTn id="115" fill="hold">
                      <p:stCondLst>
                        <p:cond delay="indefinite"/>
                      </p:stCondLst>
                      <p:childTnLst>
                        <p:par>
                          <p:cTn id="116" fill="hold">
                            <p:stCondLst>
                              <p:cond delay="0"/>
                            </p:stCondLst>
                            <p:childTnLst>
                              <p:par>
                                <p:cTn id="117" presetID="16" presetClass="entr" presetSubtype="37" fill="hold" grpId="0" nodeType="clickEffect">
                                  <p:stCondLst>
                                    <p:cond delay="0"/>
                                  </p:stCondLst>
                                  <p:childTnLst>
                                    <p:set>
                                      <p:cBhvr>
                                        <p:cTn id="118" dur="1" fill="hold">
                                          <p:stCondLst>
                                            <p:cond delay="0"/>
                                          </p:stCondLst>
                                        </p:cTn>
                                        <p:tgtEl>
                                          <p:spTgt spid="42"/>
                                        </p:tgtEl>
                                        <p:attrNameLst>
                                          <p:attrName>style.visibility</p:attrName>
                                        </p:attrNameLst>
                                      </p:cBhvr>
                                      <p:to>
                                        <p:strVal val="visible"/>
                                      </p:to>
                                    </p:set>
                                    <p:animEffect transition="in" filter="barn(outVertical)">
                                      <p:cBhvr>
                                        <p:cTn id="119" dur="500"/>
                                        <p:tgtEl>
                                          <p:spTgt spid="42"/>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grpId="0" nodeType="clickEffect">
                                  <p:stCondLst>
                                    <p:cond delay="0"/>
                                  </p:stCondLst>
                                  <p:childTnLst>
                                    <p:set>
                                      <p:cBhvr>
                                        <p:cTn id="123" dur="1" fill="hold">
                                          <p:stCondLst>
                                            <p:cond delay="0"/>
                                          </p:stCondLst>
                                        </p:cTn>
                                        <p:tgtEl>
                                          <p:spTgt spid="43"/>
                                        </p:tgtEl>
                                        <p:attrNameLst>
                                          <p:attrName>style.visibility</p:attrName>
                                        </p:attrNameLst>
                                      </p:cBhvr>
                                      <p:to>
                                        <p:strVal val="visible"/>
                                      </p:to>
                                    </p:set>
                                    <p:animEffect transition="in" filter="wipe(up)">
                                      <p:cBhvr>
                                        <p:cTn id="124" dur="500"/>
                                        <p:tgtEl>
                                          <p:spTgt spid="43"/>
                                        </p:tgtEl>
                                      </p:cBhvr>
                                    </p:animEffect>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grpId="0" nodeType="click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fade">
                                      <p:cBhvr>
                                        <p:cTn id="129" dur="1000"/>
                                        <p:tgtEl>
                                          <p:spTgt spid="44"/>
                                        </p:tgtEl>
                                      </p:cBhvr>
                                    </p:animEffect>
                                    <p:anim calcmode="lin" valueType="num">
                                      <p:cBhvr>
                                        <p:cTn id="130" dur="1000" fill="hold"/>
                                        <p:tgtEl>
                                          <p:spTgt spid="44"/>
                                        </p:tgtEl>
                                        <p:attrNameLst>
                                          <p:attrName>ppt_x</p:attrName>
                                        </p:attrNameLst>
                                      </p:cBhvr>
                                      <p:tavLst>
                                        <p:tav tm="0">
                                          <p:val>
                                            <p:strVal val="#ppt_x"/>
                                          </p:val>
                                        </p:tav>
                                        <p:tav tm="100000">
                                          <p:val>
                                            <p:strVal val="#ppt_x"/>
                                          </p:val>
                                        </p:tav>
                                      </p:tavLst>
                                    </p:anim>
                                    <p:anim calcmode="lin" valueType="num">
                                      <p:cBhvr>
                                        <p:cTn id="131" dur="1000" fill="hold"/>
                                        <p:tgtEl>
                                          <p:spTgt spid="44"/>
                                        </p:tgtEl>
                                        <p:attrNameLst>
                                          <p:attrName>ppt_y</p:attrName>
                                        </p:attrNameLst>
                                      </p:cBhvr>
                                      <p:tavLst>
                                        <p:tav tm="0">
                                          <p:val>
                                            <p:strVal val="#ppt_y+.1"/>
                                          </p:val>
                                        </p:tav>
                                        <p:tav tm="100000">
                                          <p:val>
                                            <p:strVal val="#ppt_y"/>
                                          </p:val>
                                        </p:tav>
                                      </p:tavLst>
                                    </p:anim>
                                  </p:childTnLst>
                                </p:cTn>
                              </p:par>
                            </p:childTnLst>
                          </p:cTn>
                        </p:par>
                        <p:par>
                          <p:cTn id="132" fill="hold">
                            <p:stCondLst>
                              <p:cond delay="1000"/>
                            </p:stCondLst>
                            <p:childTnLst>
                              <p:par>
                                <p:cTn id="133" presetID="16" presetClass="entr" presetSubtype="21" fill="hold" grpId="0" nodeType="afterEffect">
                                  <p:stCondLst>
                                    <p:cond delay="0"/>
                                  </p:stCondLst>
                                  <p:childTnLst>
                                    <p:set>
                                      <p:cBhvr>
                                        <p:cTn id="134" dur="1" fill="hold">
                                          <p:stCondLst>
                                            <p:cond delay="0"/>
                                          </p:stCondLst>
                                        </p:cTn>
                                        <p:tgtEl>
                                          <p:spTgt spid="45"/>
                                        </p:tgtEl>
                                        <p:attrNameLst>
                                          <p:attrName>style.visibility</p:attrName>
                                        </p:attrNameLst>
                                      </p:cBhvr>
                                      <p:to>
                                        <p:strVal val="visible"/>
                                      </p:to>
                                    </p:set>
                                    <p:animEffect transition="in" filter="barn(inVertical)">
                                      <p:cBhvr>
                                        <p:cTn id="135" dur="500"/>
                                        <p:tgtEl>
                                          <p:spTgt spid="45"/>
                                        </p:tgtEl>
                                      </p:cBhvr>
                                    </p:animEffect>
                                  </p:childTnLst>
                                </p:cTn>
                              </p:par>
                            </p:childTnLst>
                          </p:cTn>
                        </p:par>
                      </p:childTnLst>
                    </p:cTn>
                  </p:par>
                  <p:par>
                    <p:cTn id="136" fill="hold">
                      <p:stCondLst>
                        <p:cond delay="indefinite"/>
                      </p:stCondLst>
                      <p:childTnLst>
                        <p:par>
                          <p:cTn id="137" fill="hold">
                            <p:stCondLst>
                              <p:cond delay="0"/>
                            </p:stCondLst>
                            <p:childTnLst>
                              <p:par>
                                <p:cTn id="138" presetID="16" presetClass="entr" presetSubtype="37" fill="hold" grpId="0" nodeType="clickEffect">
                                  <p:stCondLst>
                                    <p:cond delay="0"/>
                                  </p:stCondLst>
                                  <p:childTnLst>
                                    <p:set>
                                      <p:cBhvr>
                                        <p:cTn id="139" dur="1" fill="hold">
                                          <p:stCondLst>
                                            <p:cond delay="0"/>
                                          </p:stCondLst>
                                        </p:cTn>
                                        <p:tgtEl>
                                          <p:spTgt spid="46"/>
                                        </p:tgtEl>
                                        <p:attrNameLst>
                                          <p:attrName>style.visibility</p:attrName>
                                        </p:attrNameLst>
                                      </p:cBhvr>
                                      <p:to>
                                        <p:strVal val="visible"/>
                                      </p:to>
                                    </p:set>
                                    <p:animEffect transition="in" filter="barn(outVertical)">
                                      <p:cBhvr>
                                        <p:cTn id="140" dur="500"/>
                                        <p:tgtEl>
                                          <p:spTgt spid="46"/>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1" fill="hold" grpId="0" nodeType="click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up)">
                                      <p:cBhvr>
                                        <p:cTn id="14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animBg="1"/>
      <p:bldP spid="17" grpId="0"/>
      <p:bldP spid="18" grpId="0" animBg="1"/>
      <p:bldP spid="19" grpId="0"/>
      <p:bldP spid="20" grpId="0" animBg="1"/>
      <p:bldP spid="21" grpId="0"/>
      <p:bldP spid="22" grpId="0" animBg="1"/>
      <p:bldP spid="23" grpId="0"/>
      <p:bldP spid="24" grpId="0" animBg="1"/>
      <p:bldP spid="25" grpId="0"/>
      <p:bldP spid="26" grpId="0" animBg="1"/>
      <p:bldP spid="27" grpId="0"/>
      <p:bldP spid="28" grpId="0" animBg="1"/>
      <p:bldP spid="29" grpId="0"/>
      <p:bldP spid="30" grpId="0" animBg="1"/>
      <p:bldP spid="31" grpId="0"/>
      <p:bldP spid="40" grpId="0" animBg="1"/>
      <p:bldP spid="41" grpId="0"/>
      <p:bldP spid="42" grpId="0" animBg="1"/>
      <p:bldP spid="43" grpId="0"/>
      <p:bldP spid="44" grpId="0" animBg="1"/>
      <p:bldP spid="45" grpId="0"/>
      <p:bldP spid="46" grpId="0" animBg="1"/>
      <p:bldP spid="47" grpId="0"/>
      <p:bldP spid="48" grpId="0" animBg="1"/>
      <p:bldP spid="4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1" name="TextBox 14"/>
          <p:cNvSpPr txBox="1"/>
          <p:nvPr/>
        </p:nvSpPr>
        <p:spPr>
          <a:xfrm>
            <a:off x="0" y="1198115"/>
            <a:ext cx="11961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gradFill>
                  <a:gsLst>
                    <a:gs pos="0">
                      <a:srgbClr val="FF0000"/>
                    </a:gs>
                    <a:gs pos="100000">
                      <a:srgbClr val="C00000"/>
                    </a:gs>
                  </a:gsLst>
                  <a:lin ang="5400000" scaled="0"/>
                </a:gradFill>
                <a:latin typeface="+mn-lt"/>
                <a:ea typeface="+mn-ea"/>
                <a:cs typeface="+mn-ea"/>
                <a:sym typeface="+mn-lt"/>
              </a:rPr>
              <a:t>★大力加强自身建设，提高政协履职能力和水平★</a:t>
            </a:r>
          </a:p>
        </p:txBody>
      </p:sp>
      <p:sp>
        <p:nvSpPr>
          <p:cNvPr id="12" name="矩形 11"/>
          <p:cNvSpPr/>
          <p:nvPr/>
        </p:nvSpPr>
        <p:spPr>
          <a:xfrm>
            <a:off x="1225960" y="3529064"/>
            <a:ext cx="2968492" cy="1317256"/>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3" name="文本框 12"/>
          <p:cNvSpPr txBox="1"/>
          <p:nvPr/>
        </p:nvSpPr>
        <p:spPr>
          <a:xfrm>
            <a:off x="1159587" y="3772193"/>
            <a:ext cx="3101238" cy="830997"/>
          </a:xfrm>
          <a:prstGeom prst="rect">
            <a:avLst/>
          </a:prstGeom>
          <a:noFill/>
        </p:spPr>
        <p:txBody>
          <a:bodyPr wrap="square" rtlCol="0">
            <a:spAutoFit/>
          </a:bodyPr>
          <a:lstStyle/>
          <a:p>
            <a:pPr lvl="0" algn="ctr"/>
            <a:r>
              <a:rPr lang="zh-CN" altLang="en-US" sz="2400" b="1" dirty="0">
                <a:solidFill>
                  <a:schemeClr val="bg1"/>
                </a:solidFill>
                <a:cs typeface="+mn-ea"/>
                <a:sym typeface="+mn-lt"/>
              </a:rPr>
              <a:t>着力提高工作制度化规范化、程序化水平</a:t>
            </a:r>
            <a:endParaRPr lang="en-US" altLang="zh-CN" sz="1200" dirty="0">
              <a:solidFill>
                <a:schemeClr val="bg1"/>
              </a:solidFill>
              <a:cs typeface="+mn-ea"/>
              <a:sym typeface="+mn-lt"/>
            </a:endParaRPr>
          </a:p>
        </p:txBody>
      </p:sp>
      <p:sp>
        <p:nvSpPr>
          <p:cNvPr id="15" name="Freeform 29">
            <a:extLst>
              <a:ext uri="{FF2B5EF4-FFF2-40B4-BE49-F238E27FC236}">
                <a16:creationId xmlns:a16="http://schemas.microsoft.com/office/drawing/2014/main" id="{18796854-9A5C-4243-A1B9-C4A1284DA642}"/>
              </a:ext>
            </a:extLst>
          </p:cNvPr>
          <p:cNvSpPr/>
          <p:nvPr/>
        </p:nvSpPr>
        <p:spPr bwMode="auto">
          <a:xfrm>
            <a:off x="2071184" y="2203932"/>
            <a:ext cx="1278044" cy="114205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6" name="矩形 15"/>
          <p:cNvSpPr/>
          <p:nvPr/>
        </p:nvSpPr>
        <p:spPr>
          <a:xfrm>
            <a:off x="4578760" y="3529064"/>
            <a:ext cx="2968492" cy="1317256"/>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7" name="文本框 16"/>
          <p:cNvSpPr txBox="1"/>
          <p:nvPr/>
        </p:nvSpPr>
        <p:spPr>
          <a:xfrm>
            <a:off x="4512387" y="3806071"/>
            <a:ext cx="3101238" cy="830997"/>
          </a:xfrm>
          <a:prstGeom prst="rect">
            <a:avLst/>
          </a:prstGeom>
          <a:noFill/>
        </p:spPr>
        <p:txBody>
          <a:bodyPr wrap="square" rtlCol="0">
            <a:spAutoFit/>
          </a:bodyPr>
          <a:lstStyle/>
          <a:p>
            <a:pPr lvl="0" algn="ctr"/>
            <a:r>
              <a:rPr lang="zh-CN" altLang="en-US" sz="2400" b="1" dirty="0">
                <a:solidFill>
                  <a:schemeClr val="bg1"/>
                </a:solidFill>
                <a:cs typeface="+mn-ea"/>
                <a:sym typeface="+mn-lt"/>
              </a:rPr>
              <a:t>以改革创新精神做好经常性工作</a:t>
            </a:r>
            <a:endParaRPr lang="en-US" altLang="zh-CN" sz="1200" dirty="0">
              <a:solidFill>
                <a:schemeClr val="bg1"/>
              </a:solidFill>
              <a:cs typeface="+mn-ea"/>
              <a:sym typeface="+mn-lt"/>
            </a:endParaRPr>
          </a:p>
        </p:txBody>
      </p:sp>
      <p:sp>
        <p:nvSpPr>
          <p:cNvPr id="18" name="Freeform 29">
            <a:extLst>
              <a:ext uri="{FF2B5EF4-FFF2-40B4-BE49-F238E27FC236}">
                <a16:creationId xmlns:a16="http://schemas.microsoft.com/office/drawing/2014/main" id="{18796854-9A5C-4243-A1B9-C4A1284DA642}"/>
              </a:ext>
            </a:extLst>
          </p:cNvPr>
          <p:cNvSpPr/>
          <p:nvPr/>
        </p:nvSpPr>
        <p:spPr bwMode="auto">
          <a:xfrm>
            <a:off x="5423984" y="2203932"/>
            <a:ext cx="1278044" cy="114205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9" name="矩形 18"/>
          <p:cNvSpPr/>
          <p:nvPr/>
        </p:nvSpPr>
        <p:spPr>
          <a:xfrm>
            <a:off x="7997933" y="3529064"/>
            <a:ext cx="2968492" cy="1317256"/>
          </a:xfrm>
          <a:prstGeom prst="rect">
            <a:avLst/>
          </a:prstGeom>
          <a:gradFill flip="none" rotWithShape="1">
            <a:gsLst>
              <a:gs pos="0">
                <a:srgbClr val="C00000"/>
              </a:gs>
              <a:gs pos="53000">
                <a:srgbClr val="FF0000"/>
              </a:gs>
              <a:gs pos="100000">
                <a:srgbClr val="C00000"/>
              </a:gs>
            </a:gsLst>
            <a:lin ang="2700000" scaled="1"/>
            <a:tileRect/>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0" name="文本框 19"/>
          <p:cNvSpPr txBox="1"/>
          <p:nvPr/>
        </p:nvSpPr>
        <p:spPr>
          <a:xfrm>
            <a:off x="7931560" y="3601084"/>
            <a:ext cx="3101238" cy="1200329"/>
          </a:xfrm>
          <a:prstGeom prst="rect">
            <a:avLst/>
          </a:prstGeom>
          <a:noFill/>
        </p:spPr>
        <p:txBody>
          <a:bodyPr wrap="square" rtlCol="0">
            <a:spAutoFit/>
          </a:bodyPr>
          <a:lstStyle/>
          <a:p>
            <a:pPr lvl="0" algn="ctr"/>
            <a:r>
              <a:rPr lang="zh-CN" altLang="en-US" sz="2400" b="1" dirty="0">
                <a:solidFill>
                  <a:schemeClr val="bg1"/>
                </a:solidFill>
                <a:cs typeface="+mn-ea"/>
                <a:sym typeface="+mn-lt"/>
              </a:rPr>
              <a:t>贯彻全面从严治党部署，把党的政治建设摆在首位</a:t>
            </a:r>
            <a:endParaRPr lang="en-US" altLang="zh-CN" sz="1050" dirty="0">
              <a:solidFill>
                <a:schemeClr val="bg1"/>
              </a:solidFill>
              <a:cs typeface="+mn-ea"/>
              <a:sym typeface="+mn-lt"/>
            </a:endParaRPr>
          </a:p>
        </p:txBody>
      </p:sp>
      <p:sp>
        <p:nvSpPr>
          <p:cNvPr id="21" name="Freeform 29">
            <a:extLst>
              <a:ext uri="{FF2B5EF4-FFF2-40B4-BE49-F238E27FC236}">
                <a16:creationId xmlns:a16="http://schemas.microsoft.com/office/drawing/2014/main" id="{18796854-9A5C-4243-A1B9-C4A1284DA642}"/>
              </a:ext>
            </a:extLst>
          </p:cNvPr>
          <p:cNvSpPr/>
          <p:nvPr/>
        </p:nvSpPr>
        <p:spPr bwMode="auto">
          <a:xfrm>
            <a:off x="8843157" y="2203932"/>
            <a:ext cx="1278044" cy="114205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Tree>
    <p:extLst>
      <p:ext uri="{BB962C8B-B14F-4D97-AF65-F5344CB8AC3E}">
        <p14:creationId xmlns:p14="http://schemas.microsoft.com/office/powerpoint/2010/main" val="270357624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Effect transition="in" filter="fade">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p:bldP spid="15" grpId="0" animBg="1"/>
      <p:bldP spid="16" grpId="0" animBg="1"/>
      <p:bldP spid="17" grpId="0"/>
      <p:bldP spid="18" grpId="0" animBg="1"/>
      <p:bldP spid="19" grpId="0" animBg="1"/>
      <p:bldP spid="20" grpId="0"/>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1" name="文本框 10"/>
          <p:cNvSpPr txBox="1"/>
          <p:nvPr/>
        </p:nvSpPr>
        <p:spPr>
          <a:xfrm>
            <a:off x="392252" y="2165927"/>
            <a:ext cx="7366119"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defTabSz="914377"/>
            <a:r>
              <a:rPr lang="zh-CN" altLang="en-US" sz="2800" dirty="0">
                <a:gradFill>
                  <a:gsLst>
                    <a:gs pos="0">
                      <a:srgbClr val="FF3302"/>
                    </a:gs>
                    <a:gs pos="100000">
                      <a:srgbClr val="CB0800"/>
                    </a:gs>
                  </a:gsLst>
                  <a:lin ang="5400000" scaled="1"/>
                </a:gradFill>
                <a:cs typeface="+mn-ea"/>
                <a:sym typeface="+mn-lt"/>
              </a:rPr>
              <a:t>着力提高工作制度化、规范化、程序化水平。</a:t>
            </a:r>
          </a:p>
        </p:txBody>
      </p:sp>
      <p:sp>
        <p:nvSpPr>
          <p:cNvPr id="15" name="五角星 14"/>
          <p:cNvSpPr/>
          <p:nvPr/>
        </p:nvSpPr>
        <p:spPr>
          <a:xfrm>
            <a:off x="458841" y="2845375"/>
            <a:ext cx="571768" cy="571768"/>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3"/>
          <p:cNvSpPr txBox="1"/>
          <p:nvPr/>
        </p:nvSpPr>
        <p:spPr>
          <a:xfrm>
            <a:off x="1013913" y="2868305"/>
            <a:ext cx="10522232" cy="738664"/>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zh-CN" altLang="en-US" sz="1400" dirty="0">
                <a:solidFill>
                  <a:srgbClr val="AC1422"/>
                </a:solidFill>
                <a:cs typeface="+mn-ea"/>
                <a:sym typeface="+mn-lt"/>
              </a:rPr>
              <a:t>高度重视政协章程修改工作，坚持党的领导，充分发扬民主，广泛征求意见，严格按程序积极稳妥推进，提出部分修改政协章程的建议。</a:t>
            </a:r>
          </a:p>
        </p:txBody>
      </p:sp>
      <p:sp>
        <p:nvSpPr>
          <p:cNvPr id="22" name="剪去对角的矩形 21"/>
          <p:cNvSpPr/>
          <p:nvPr/>
        </p:nvSpPr>
        <p:spPr>
          <a:xfrm>
            <a:off x="1047305" y="2885559"/>
            <a:ext cx="10438947" cy="721410"/>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对角圆角矩形 36"/>
          <p:cNvSpPr/>
          <p:nvPr/>
        </p:nvSpPr>
        <p:spPr>
          <a:xfrm>
            <a:off x="469055" y="1486028"/>
            <a:ext cx="1002569" cy="563535"/>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8" name="文本框 37"/>
          <p:cNvSpPr txBox="1"/>
          <p:nvPr/>
        </p:nvSpPr>
        <p:spPr>
          <a:xfrm>
            <a:off x="591033" y="1467221"/>
            <a:ext cx="755335" cy="646331"/>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3600" dirty="0">
                <a:solidFill>
                  <a:schemeClr val="bg1"/>
                </a:solidFill>
              </a:rPr>
              <a:t>01</a:t>
            </a:r>
            <a:endParaRPr lang="zh-CN" altLang="en-US" sz="3600" dirty="0">
              <a:solidFill>
                <a:schemeClr val="bg1"/>
              </a:solidFill>
            </a:endParaRPr>
          </a:p>
        </p:txBody>
      </p:sp>
      <p:sp>
        <p:nvSpPr>
          <p:cNvPr id="35" name="五角星 34"/>
          <p:cNvSpPr/>
          <p:nvPr/>
        </p:nvSpPr>
        <p:spPr>
          <a:xfrm>
            <a:off x="458841" y="3939456"/>
            <a:ext cx="571768" cy="571768"/>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
          <p:cNvSpPr txBox="1"/>
          <p:nvPr/>
        </p:nvSpPr>
        <p:spPr>
          <a:xfrm>
            <a:off x="1013913" y="3962386"/>
            <a:ext cx="10522232" cy="700192"/>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400" dirty="0">
                <a:solidFill>
                  <a:srgbClr val="AC1422"/>
                </a:solidFill>
                <a:cs typeface="+mn-ea"/>
                <a:sym typeface="+mn-lt"/>
              </a:rPr>
              <a:t>制定修订委员履职工作规则、双周协商座谈会工作规则、各专委会工作指南等</a:t>
            </a:r>
            <a:r>
              <a:rPr lang="en-US" altLang="zh-CN" sz="1400" dirty="0">
                <a:solidFill>
                  <a:srgbClr val="AC1422"/>
                </a:solidFill>
                <a:cs typeface="+mn-ea"/>
                <a:sym typeface="+mn-lt"/>
              </a:rPr>
              <a:t>20</a:t>
            </a:r>
            <a:r>
              <a:rPr lang="zh-CN" altLang="en-US" sz="1400" dirty="0">
                <a:solidFill>
                  <a:srgbClr val="AC1422"/>
                </a:solidFill>
                <a:cs typeface="+mn-ea"/>
                <a:sym typeface="+mn-lt"/>
              </a:rPr>
              <a:t>项制度，推进政协协商民主、专委会工作等基础性程序机制建设，完善制度体系。</a:t>
            </a:r>
          </a:p>
        </p:txBody>
      </p:sp>
      <p:sp>
        <p:nvSpPr>
          <p:cNvPr id="39" name="剪去对角的矩形 38"/>
          <p:cNvSpPr/>
          <p:nvPr/>
        </p:nvSpPr>
        <p:spPr>
          <a:xfrm>
            <a:off x="1047305" y="3979640"/>
            <a:ext cx="10438947" cy="721410"/>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96628812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48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48000">
                                          <p:cBhvr additive="base">
                                            <p:cTn id="7" dur="500" fill="hold"/>
                                            <p:tgtEl>
                                              <p:spTgt spid="37"/>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arn(inVertical)">
                                          <p:cBhvr>
                                            <p:cTn id="12" dur="500"/>
                                            <p:tgtEl>
                                              <p:spTgt spid="38"/>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1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0-#ppt_w/2"/>
                                              </p:val>
                                            </p:tav>
                                            <p:tav tm="100000">
                                              <p:val>
                                                <p:strVal val="#ppt_x"/>
                                              </p:val>
                                            </p:tav>
                                          </p:tavLst>
                                        </p:anim>
                                        <p:anim calcmode="lin" valueType="num">
                                          <p:cBhvr additive="base">
                                            <p:cTn id="37"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barn(inVertical)">
                                          <p:cBhvr>
                                            <p:cTn id="42" dur="500"/>
                                            <p:tgtEl>
                                              <p:spTgt spid="39"/>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1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17" grpId="0"/>
          <p:bldP spid="22" grpId="0" animBg="1"/>
          <p:bldP spid="37" grpId="0" animBg="1"/>
          <p:bldP spid="38" grpId="0"/>
          <p:bldP spid="35" grpId="0" animBg="1"/>
          <p:bldP spid="36" grpId="0"/>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arn(inVertical)">
                                          <p:cBhvr>
                                            <p:cTn id="12" dur="500"/>
                                            <p:tgtEl>
                                              <p:spTgt spid="38"/>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1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0-#ppt_w/2"/>
                                              </p:val>
                                            </p:tav>
                                            <p:tav tm="100000">
                                              <p:val>
                                                <p:strVal val="#ppt_x"/>
                                              </p:val>
                                            </p:tav>
                                          </p:tavLst>
                                        </p:anim>
                                        <p:anim calcmode="lin" valueType="num">
                                          <p:cBhvr additive="base">
                                            <p:cTn id="37"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barn(inVertical)">
                                          <p:cBhvr>
                                            <p:cTn id="42" dur="500"/>
                                            <p:tgtEl>
                                              <p:spTgt spid="39"/>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1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17" grpId="0"/>
          <p:bldP spid="22" grpId="0" animBg="1"/>
          <p:bldP spid="37" grpId="0" animBg="1"/>
          <p:bldP spid="38" grpId="0"/>
          <p:bldP spid="35" grpId="0" animBg="1"/>
          <p:bldP spid="36" grpId="0"/>
          <p:bldP spid="39"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r="66687" b="70230"/>
          <a:stretch>
            <a:fillRect/>
          </a:stretch>
        </p:blipFill>
        <p:spPr>
          <a:xfrm>
            <a:off x="-1" y="0"/>
            <a:ext cx="5571689" cy="2489200"/>
          </a:xfrm>
          <a:custGeom>
            <a:avLst/>
            <a:gdLst>
              <a:gd name="connsiteX0" fmla="*/ 0 w 4061578"/>
              <a:gd name="connsiteY0" fmla="*/ 0 h 1814545"/>
              <a:gd name="connsiteX1" fmla="*/ 4061578 w 4061578"/>
              <a:gd name="connsiteY1" fmla="*/ 0 h 1814545"/>
              <a:gd name="connsiteX2" fmla="*/ 3982720 w 4061578"/>
              <a:gd name="connsiteY2" fmla="*/ 329770 h 1814545"/>
              <a:gd name="connsiteX3" fmla="*/ 2153920 w 4061578"/>
              <a:gd name="connsiteY3" fmla="*/ 908890 h 1814545"/>
              <a:gd name="connsiteX4" fmla="*/ 1412240 w 4061578"/>
              <a:gd name="connsiteY4" fmla="*/ 1081610 h 1814545"/>
              <a:gd name="connsiteX5" fmla="*/ 0 w 4061578"/>
              <a:gd name="connsiteY5" fmla="*/ 1814545 h 181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1578" h="1814545">
                <a:moveTo>
                  <a:pt x="0" y="0"/>
                </a:moveTo>
                <a:lnTo>
                  <a:pt x="4061578" y="0"/>
                </a:lnTo>
                <a:lnTo>
                  <a:pt x="3982720" y="329770"/>
                </a:lnTo>
                <a:lnTo>
                  <a:pt x="2153920" y="908890"/>
                </a:lnTo>
                <a:lnTo>
                  <a:pt x="1412240" y="1081610"/>
                </a:lnTo>
                <a:lnTo>
                  <a:pt x="0" y="1814545"/>
                </a:lnTo>
                <a:close/>
              </a:path>
            </a:pathLst>
          </a:cu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rcRect l="6833" t="19412" r="84083" b="59085"/>
          <a:stretch>
            <a:fillRect/>
          </a:stretch>
        </p:blipFill>
        <p:spPr>
          <a:xfrm>
            <a:off x="430262" y="1872364"/>
            <a:ext cx="1463040" cy="1731488"/>
          </a:xfrm>
          <a:custGeom>
            <a:avLst/>
            <a:gdLst>
              <a:gd name="connsiteX0" fmla="*/ 553720 w 1107440"/>
              <a:gd name="connsiteY0" fmla="*/ 0 h 1310640"/>
              <a:gd name="connsiteX1" fmla="*/ 1107440 w 1107440"/>
              <a:gd name="connsiteY1" fmla="*/ 655320 h 1310640"/>
              <a:gd name="connsiteX2" fmla="*/ 553720 w 1107440"/>
              <a:gd name="connsiteY2" fmla="*/ 1310640 h 1310640"/>
              <a:gd name="connsiteX3" fmla="*/ 0 w 1107440"/>
              <a:gd name="connsiteY3" fmla="*/ 655320 h 1310640"/>
              <a:gd name="connsiteX4" fmla="*/ 553720 w 1107440"/>
              <a:gd name="connsiteY4" fmla="*/ 0 h 131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7440" h="1310640">
                <a:moveTo>
                  <a:pt x="553720" y="0"/>
                </a:moveTo>
                <a:cubicBezTo>
                  <a:pt x="859531" y="0"/>
                  <a:pt x="1107440" y="293397"/>
                  <a:pt x="1107440" y="655320"/>
                </a:cubicBezTo>
                <a:cubicBezTo>
                  <a:pt x="1107440" y="1017243"/>
                  <a:pt x="859531" y="1310640"/>
                  <a:pt x="553720" y="1310640"/>
                </a:cubicBezTo>
                <a:cubicBezTo>
                  <a:pt x="247909" y="1310640"/>
                  <a:pt x="0" y="1017243"/>
                  <a:pt x="0" y="655320"/>
                </a:cubicBezTo>
                <a:cubicBezTo>
                  <a:pt x="0" y="293397"/>
                  <a:pt x="247909" y="0"/>
                  <a:pt x="553720" y="0"/>
                </a:cubicBezTo>
                <a:close/>
              </a:path>
            </a:pathLst>
          </a:cu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rcRect t="41627"/>
          <a:stretch>
            <a:fillRect/>
          </a:stretch>
        </p:blipFill>
        <p:spPr>
          <a:xfrm>
            <a:off x="0" y="3300104"/>
            <a:ext cx="12192000" cy="3557896"/>
          </a:xfrm>
          <a:custGeom>
            <a:avLst/>
            <a:gdLst>
              <a:gd name="connsiteX0" fmla="*/ 12192000 w 12192000"/>
              <a:gd name="connsiteY0" fmla="*/ 0 h 3557896"/>
              <a:gd name="connsiteX1" fmla="*/ 12192000 w 12192000"/>
              <a:gd name="connsiteY1" fmla="*/ 3557896 h 3557896"/>
              <a:gd name="connsiteX2" fmla="*/ 0 w 12192000"/>
              <a:gd name="connsiteY2" fmla="*/ 3557896 h 3557896"/>
              <a:gd name="connsiteX3" fmla="*/ 0 w 12192000"/>
              <a:gd name="connsiteY3" fmla="*/ 1452292 h 3557896"/>
              <a:gd name="connsiteX4" fmla="*/ 1016000 w 12192000"/>
              <a:gd name="connsiteY4" fmla="*/ 1277406 h 3557896"/>
              <a:gd name="connsiteX5" fmla="*/ 3210560 w 12192000"/>
              <a:gd name="connsiteY5" fmla="*/ 1338366 h 3557896"/>
              <a:gd name="connsiteX6" fmla="*/ 3383280 w 12192000"/>
              <a:gd name="connsiteY6" fmla="*/ 1338366 h 3557896"/>
              <a:gd name="connsiteX7" fmla="*/ 5953760 w 12192000"/>
              <a:gd name="connsiteY7" fmla="*/ 728766 h 355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57896">
                <a:moveTo>
                  <a:pt x="12192000" y="0"/>
                </a:moveTo>
                <a:lnTo>
                  <a:pt x="12192000" y="3557896"/>
                </a:lnTo>
                <a:lnTo>
                  <a:pt x="0" y="3557896"/>
                </a:lnTo>
                <a:lnTo>
                  <a:pt x="0" y="1452292"/>
                </a:lnTo>
                <a:lnTo>
                  <a:pt x="1016000" y="1277406"/>
                </a:lnTo>
                <a:lnTo>
                  <a:pt x="3210560" y="1338366"/>
                </a:lnTo>
                <a:lnTo>
                  <a:pt x="3383280" y="1338366"/>
                </a:lnTo>
                <a:lnTo>
                  <a:pt x="5953760" y="728766"/>
                </a:lnTo>
                <a:close/>
              </a:path>
            </a:pathLst>
          </a:cu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rcRect l="84917" t="13290" r="3250" b="58373"/>
          <a:stretch>
            <a:fillRect/>
          </a:stretch>
        </p:blipFill>
        <p:spPr>
          <a:xfrm>
            <a:off x="10568835" y="2487321"/>
            <a:ext cx="1442720" cy="1727200"/>
          </a:xfrm>
          <a:custGeom>
            <a:avLst/>
            <a:gdLst>
              <a:gd name="connsiteX0" fmla="*/ 721360 w 1442720"/>
              <a:gd name="connsiteY0" fmla="*/ 0 h 1727200"/>
              <a:gd name="connsiteX1" fmla="*/ 1442720 w 1442720"/>
              <a:gd name="connsiteY1" fmla="*/ 863600 h 1727200"/>
              <a:gd name="connsiteX2" fmla="*/ 721360 w 1442720"/>
              <a:gd name="connsiteY2" fmla="*/ 1727200 h 1727200"/>
              <a:gd name="connsiteX3" fmla="*/ 0 w 1442720"/>
              <a:gd name="connsiteY3" fmla="*/ 863600 h 1727200"/>
              <a:gd name="connsiteX4" fmla="*/ 721360 w 1442720"/>
              <a:gd name="connsiteY4" fmla="*/ 0 h 172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2720" h="1727200">
                <a:moveTo>
                  <a:pt x="721360" y="0"/>
                </a:moveTo>
                <a:cubicBezTo>
                  <a:pt x="1119756" y="0"/>
                  <a:pt x="1442720" y="386647"/>
                  <a:pt x="1442720" y="863600"/>
                </a:cubicBezTo>
                <a:cubicBezTo>
                  <a:pt x="1442720" y="1340553"/>
                  <a:pt x="1119756" y="1727200"/>
                  <a:pt x="721360" y="1727200"/>
                </a:cubicBezTo>
                <a:cubicBezTo>
                  <a:pt x="322964" y="1727200"/>
                  <a:pt x="0" y="1340553"/>
                  <a:pt x="0" y="863600"/>
                </a:cubicBezTo>
                <a:cubicBezTo>
                  <a:pt x="0" y="386647"/>
                  <a:pt x="322964" y="0"/>
                  <a:pt x="721360" y="0"/>
                </a:cubicBezTo>
                <a:close/>
              </a:path>
            </a:pathLst>
          </a:custGeom>
        </p:spPr>
      </p:pic>
      <p:sp>
        <p:nvSpPr>
          <p:cNvPr id="15" name="文本框 14"/>
          <p:cNvSpPr txBox="1"/>
          <p:nvPr/>
        </p:nvSpPr>
        <p:spPr>
          <a:xfrm>
            <a:off x="4255005" y="1441432"/>
            <a:ext cx="986167" cy="523220"/>
          </a:xfrm>
          <a:prstGeom prst="rect">
            <a:avLst/>
          </a:prstGeom>
          <a:noFill/>
        </p:spPr>
        <p:txBody>
          <a:bodyPr wrap="none" rtlCol="0">
            <a:spAutoFit/>
          </a:bodyPr>
          <a:lstStyle/>
          <a:p>
            <a:r>
              <a:rPr lang="en-US" altLang="zh-CN" sz="2800" b="1" dirty="0">
                <a:gradFill>
                  <a:gsLst>
                    <a:gs pos="0">
                      <a:srgbClr val="C00000"/>
                    </a:gs>
                    <a:gs pos="51000">
                      <a:srgbClr val="FF0000"/>
                    </a:gs>
                    <a:gs pos="100000">
                      <a:srgbClr val="EE6B00"/>
                    </a:gs>
                  </a:gsLst>
                  <a:lin ang="5400000" scaled="0"/>
                </a:gradFill>
                <a:cs typeface="+mn-ea"/>
                <a:sym typeface="+mn-lt"/>
              </a:rPr>
              <a:t>2018</a:t>
            </a:r>
            <a:endParaRPr lang="en-US" sz="2800" b="1" dirty="0">
              <a:gradFill>
                <a:gsLst>
                  <a:gs pos="0">
                    <a:srgbClr val="C00000"/>
                  </a:gs>
                  <a:gs pos="51000">
                    <a:srgbClr val="FF0000"/>
                  </a:gs>
                  <a:gs pos="100000">
                    <a:srgbClr val="EE6B00"/>
                  </a:gs>
                </a:gsLst>
                <a:lin ang="5400000" scaled="0"/>
              </a:gradFill>
              <a:cs typeface="+mn-ea"/>
              <a:sym typeface="+mn-lt"/>
            </a:endParaRPr>
          </a:p>
        </p:txBody>
      </p:sp>
      <p:sp>
        <p:nvSpPr>
          <p:cNvPr id="16" name="文本框 15"/>
          <p:cNvSpPr txBox="1"/>
          <p:nvPr/>
        </p:nvSpPr>
        <p:spPr>
          <a:xfrm>
            <a:off x="6386223" y="1569824"/>
            <a:ext cx="2167581" cy="584775"/>
          </a:xfrm>
          <a:prstGeom prst="rect">
            <a:avLst/>
          </a:prstGeom>
          <a:noFill/>
        </p:spPr>
        <p:txBody>
          <a:bodyPr wrap="none" rtlCol="0">
            <a:spAutoFit/>
          </a:bodyPr>
          <a:lstStyle/>
          <a:p>
            <a:r>
              <a:rPr lang="zh-CN" altLang="en-US" sz="3200" b="1" dirty="0">
                <a:gradFill>
                  <a:gsLst>
                    <a:gs pos="0">
                      <a:srgbClr val="C00000"/>
                    </a:gs>
                    <a:gs pos="51000">
                      <a:srgbClr val="FF0000"/>
                    </a:gs>
                    <a:gs pos="100000">
                      <a:srgbClr val="EE6B00"/>
                    </a:gs>
                  </a:gsLst>
                  <a:lin ang="5400000" scaled="0"/>
                </a:gradFill>
                <a:cs typeface="+mn-ea"/>
                <a:sym typeface="+mn-lt"/>
              </a:rPr>
              <a:t>全 国 两 会</a:t>
            </a:r>
            <a:endParaRPr lang="en-US" sz="3200" b="1" dirty="0">
              <a:gradFill>
                <a:gsLst>
                  <a:gs pos="0">
                    <a:srgbClr val="C00000"/>
                  </a:gs>
                  <a:gs pos="51000">
                    <a:srgbClr val="FF0000"/>
                  </a:gs>
                  <a:gs pos="100000">
                    <a:srgbClr val="EE6B00"/>
                  </a:gs>
                </a:gsLst>
                <a:lin ang="5400000" scaled="0"/>
              </a:gradFill>
              <a:cs typeface="+mn-ea"/>
              <a:sym typeface="+mn-lt"/>
            </a:endParaRPr>
          </a:p>
        </p:txBody>
      </p:sp>
      <p:cxnSp>
        <p:nvCxnSpPr>
          <p:cNvPr id="17" name="直接连接符 16"/>
          <p:cNvCxnSpPr/>
          <p:nvPr/>
        </p:nvCxnSpPr>
        <p:spPr>
          <a:xfrm>
            <a:off x="6386223" y="2154599"/>
            <a:ext cx="22091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980857" y="1108159"/>
            <a:ext cx="877163" cy="923330"/>
          </a:xfrm>
          <a:prstGeom prst="rect">
            <a:avLst/>
          </a:prstGeom>
          <a:noFill/>
        </p:spPr>
        <p:txBody>
          <a:bodyPr wrap="none" rtlCol="0">
            <a:spAutoFit/>
          </a:bodyPr>
          <a:lstStyle/>
          <a:p>
            <a:r>
              <a:rPr lang="zh-CN" altLang="en-US" sz="54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聚</a:t>
            </a:r>
            <a:endParaRPr lang="en-US" sz="54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cxnSp>
        <p:nvCxnSpPr>
          <p:cNvPr id="19" name="直接连接符 18"/>
          <p:cNvCxnSpPr/>
          <p:nvPr/>
        </p:nvCxnSpPr>
        <p:spPr>
          <a:xfrm>
            <a:off x="3390771" y="2154599"/>
            <a:ext cx="215340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488838" y="1388080"/>
            <a:ext cx="954107" cy="1015663"/>
          </a:xfrm>
          <a:prstGeom prst="rect">
            <a:avLst/>
          </a:prstGeom>
          <a:noFill/>
        </p:spPr>
        <p:txBody>
          <a:bodyPr wrap="none" rtlCol="0">
            <a:spAutoFit/>
          </a:bodyPr>
          <a:lstStyle/>
          <a:p>
            <a:r>
              <a:rPr lang="zh-CN" altLang="en-US" sz="6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焦</a:t>
            </a:r>
            <a:endParaRPr lang="en-US" sz="6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sp>
        <p:nvSpPr>
          <p:cNvPr id="21" name="文本框 20"/>
          <p:cNvSpPr txBox="1"/>
          <p:nvPr/>
        </p:nvSpPr>
        <p:spPr>
          <a:xfrm>
            <a:off x="3607391" y="1804780"/>
            <a:ext cx="1633781" cy="369332"/>
          </a:xfrm>
          <a:prstGeom prst="rect">
            <a:avLst/>
          </a:prstGeom>
          <a:noFill/>
        </p:spPr>
        <p:txBody>
          <a:bodyPr wrap="none" rtlCol="0">
            <a:spAutoFit/>
          </a:bodyPr>
          <a:lstStyle/>
          <a:p>
            <a:r>
              <a:rPr lang="en-US" altLang="zh-CN" dirty="0">
                <a:gradFill>
                  <a:gsLst>
                    <a:gs pos="0">
                      <a:srgbClr val="C00000"/>
                    </a:gs>
                    <a:gs pos="51000">
                      <a:srgbClr val="FF0000"/>
                    </a:gs>
                    <a:gs pos="100000">
                      <a:srgbClr val="EE6B00"/>
                    </a:gs>
                  </a:gsLst>
                  <a:lin ang="5400000" scaled="0"/>
                </a:gradFill>
                <a:cs typeface="+mn-ea"/>
                <a:sym typeface="+mn-lt"/>
              </a:rPr>
              <a:t>NPC&amp;CPPCC</a:t>
            </a:r>
            <a:endParaRPr lang="en-US" dirty="0">
              <a:gradFill>
                <a:gsLst>
                  <a:gs pos="0">
                    <a:srgbClr val="C00000"/>
                  </a:gs>
                  <a:gs pos="51000">
                    <a:srgbClr val="FF0000"/>
                  </a:gs>
                  <a:gs pos="100000">
                    <a:srgbClr val="EE6B00"/>
                  </a:gs>
                </a:gsLst>
                <a:lin ang="5400000" scaled="0"/>
              </a:gradFill>
              <a:cs typeface="+mn-ea"/>
              <a:sym typeface="+mn-lt"/>
            </a:endParaRPr>
          </a:p>
        </p:txBody>
      </p:sp>
      <p:sp>
        <p:nvSpPr>
          <p:cNvPr id="22" name="矩形: 圆角 24"/>
          <p:cNvSpPr/>
          <p:nvPr/>
        </p:nvSpPr>
        <p:spPr>
          <a:xfrm>
            <a:off x="4473875" y="2914781"/>
            <a:ext cx="3796726" cy="478124"/>
          </a:xfrm>
          <a:prstGeom prst="roundRect">
            <a:avLst/>
          </a:prstGeom>
          <a:noFill/>
          <a:ln>
            <a:solidFill>
              <a:srgbClr val="CD05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EA0000"/>
                </a:solidFill>
                <a:latin typeface="微软雅黑" panose="020B0503020204020204" pitchFamily="82" charset="2"/>
                <a:ea typeface="微软雅黑" panose="020B0503020204020204" pitchFamily="82" charset="2"/>
              </a:rPr>
              <a:t>五年工作的回顾</a:t>
            </a:r>
          </a:p>
        </p:txBody>
      </p:sp>
      <p:sp>
        <p:nvSpPr>
          <p:cNvPr id="23" name="矩形: 圆角 25"/>
          <p:cNvSpPr/>
          <p:nvPr/>
        </p:nvSpPr>
        <p:spPr>
          <a:xfrm>
            <a:off x="3761301" y="2914781"/>
            <a:ext cx="479343" cy="478124"/>
          </a:xfrm>
          <a:prstGeom prst="roundRect">
            <a:avLst/>
          </a:prstGeom>
          <a:gradFill flip="none" rotWithShape="1">
            <a:gsLst>
              <a:gs pos="0">
                <a:srgbClr val="CD0503"/>
              </a:gs>
              <a:gs pos="54000">
                <a:srgbClr val="FF0000"/>
              </a:gs>
              <a:gs pos="100000">
                <a:srgbClr val="C00000"/>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rial" panose="020B0604020202020204" pitchFamily="34" charset="0"/>
                <a:ea typeface="微软雅黑" panose="020B0503020204020204" pitchFamily="82" charset="2"/>
                <a:cs typeface="Arial" panose="020B0604020202020204" pitchFamily="34" charset="0"/>
              </a:rPr>
              <a:t>2</a:t>
            </a:r>
            <a:endParaRPr lang="zh-CN" altLang="en-US" sz="3200" b="1" dirty="0">
              <a:solidFill>
                <a:schemeClr val="bg1"/>
              </a:solidFill>
              <a:latin typeface="Arial" panose="020B0604020202020204" pitchFamily="34" charset="0"/>
              <a:ea typeface="微软雅黑" panose="020B0503020204020204" pitchFamily="82" charset="2"/>
              <a:cs typeface="Arial" panose="020B0604020202020204" pitchFamily="34" charset="0"/>
            </a:endParaRPr>
          </a:p>
        </p:txBody>
      </p:sp>
      <p:sp>
        <p:nvSpPr>
          <p:cNvPr id="24" name="矩形: 圆角 24"/>
          <p:cNvSpPr/>
          <p:nvPr/>
        </p:nvSpPr>
        <p:spPr>
          <a:xfrm>
            <a:off x="4473875" y="3535662"/>
            <a:ext cx="3796726" cy="478124"/>
          </a:xfrm>
          <a:prstGeom prst="roundRect">
            <a:avLst/>
          </a:prstGeom>
          <a:noFill/>
          <a:ln>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EA0000"/>
                </a:solidFill>
                <a:latin typeface="微软雅黑" panose="020B0503020204020204" pitchFamily="82" charset="2"/>
                <a:ea typeface="微软雅黑" panose="020B0503020204020204" pitchFamily="82" charset="2"/>
              </a:rPr>
              <a:t>五年工作的主体体会</a:t>
            </a:r>
          </a:p>
        </p:txBody>
      </p:sp>
      <p:sp>
        <p:nvSpPr>
          <p:cNvPr id="25" name="矩形: 圆角 25"/>
          <p:cNvSpPr/>
          <p:nvPr/>
        </p:nvSpPr>
        <p:spPr>
          <a:xfrm>
            <a:off x="3761301" y="3535662"/>
            <a:ext cx="479343" cy="478124"/>
          </a:xfrm>
          <a:prstGeom prst="roundRect">
            <a:avLst/>
          </a:prstGeom>
          <a:gradFill>
            <a:gsLst>
              <a:gs pos="0">
                <a:srgbClr val="CD0503"/>
              </a:gs>
              <a:gs pos="54000">
                <a:srgbClr val="FF0000"/>
              </a:gs>
              <a:gs pos="100000">
                <a:srgbClr val="C00000"/>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rial" panose="020B0604020202020204" pitchFamily="34" charset="0"/>
                <a:ea typeface="微软雅黑" panose="020B0503020204020204" pitchFamily="82" charset="2"/>
                <a:cs typeface="Arial" panose="020B0604020202020204" pitchFamily="34" charset="0"/>
              </a:rPr>
              <a:t>3</a:t>
            </a:r>
            <a:endParaRPr lang="zh-CN" altLang="en-US" sz="3200" b="1" dirty="0">
              <a:solidFill>
                <a:schemeClr val="bg1"/>
              </a:solidFill>
              <a:latin typeface="Arial" panose="020B0604020202020204" pitchFamily="34" charset="0"/>
              <a:ea typeface="微软雅黑" panose="020B0503020204020204" pitchFamily="82" charset="2"/>
              <a:cs typeface="Arial" panose="020B0604020202020204" pitchFamily="34" charset="0"/>
            </a:endParaRPr>
          </a:p>
        </p:txBody>
      </p:sp>
      <p:sp>
        <p:nvSpPr>
          <p:cNvPr id="26" name="矩形: 圆角 24"/>
          <p:cNvSpPr/>
          <p:nvPr/>
        </p:nvSpPr>
        <p:spPr>
          <a:xfrm>
            <a:off x="4469334" y="4156543"/>
            <a:ext cx="3796726" cy="478124"/>
          </a:xfrm>
          <a:prstGeom prst="roundRect">
            <a:avLst/>
          </a:prstGeom>
          <a:noFill/>
          <a:ln>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EA0000"/>
                </a:solidFill>
                <a:latin typeface="微软雅黑" panose="020B0503020204020204" pitchFamily="82" charset="2"/>
                <a:ea typeface="微软雅黑" panose="020B0503020204020204" pitchFamily="82" charset="2"/>
              </a:rPr>
              <a:t>今后工作的建议</a:t>
            </a:r>
          </a:p>
        </p:txBody>
      </p:sp>
      <p:sp>
        <p:nvSpPr>
          <p:cNvPr id="27" name="矩形: 圆角 25"/>
          <p:cNvSpPr/>
          <p:nvPr/>
        </p:nvSpPr>
        <p:spPr>
          <a:xfrm>
            <a:off x="3756760" y="4156543"/>
            <a:ext cx="479343" cy="478124"/>
          </a:xfrm>
          <a:prstGeom prst="roundRect">
            <a:avLst/>
          </a:prstGeom>
          <a:gradFill>
            <a:gsLst>
              <a:gs pos="0">
                <a:srgbClr val="CD0503"/>
              </a:gs>
              <a:gs pos="54000">
                <a:srgbClr val="FF0000"/>
              </a:gs>
              <a:gs pos="100000">
                <a:srgbClr val="C00000"/>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rial" panose="020B0604020202020204" pitchFamily="34" charset="0"/>
                <a:ea typeface="微软雅黑" panose="020B0503020204020204" pitchFamily="82" charset="2"/>
                <a:cs typeface="Arial" panose="020B0604020202020204" pitchFamily="34" charset="0"/>
              </a:rPr>
              <a:t>4</a:t>
            </a:r>
            <a:endParaRPr lang="zh-CN" altLang="en-US" sz="3200" b="1" dirty="0">
              <a:solidFill>
                <a:schemeClr val="bg1"/>
              </a:solidFill>
              <a:latin typeface="Arial" panose="020B0604020202020204" pitchFamily="34" charset="0"/>
              <a:ea typeface="微软雅黑" panose="020B0503020204020204" pitchFamily="82" charset="2"/>
              <a:cs typeface="Arial" panose="020B0604020202020204" pitchFamily="34" charset="0"/>
            </a:endParaRPr>
          </a:p>
        </p:txBody>
      </p:sp>
      <p:sp>
        <p:nvSpPr>
          <p:cNvPr id="28" name="文本框 27"/>
          <p:cNvSpPr txBox="1"/>
          <p:nvPr/>
        </p:nvSpPr>
        <p:spPr>
          <a:xfrm>
            <a:off x="10099346" y="115582"/>
            <a:ext cx="2206880" cy="992577"/>
          </a:xfrm>
          <a:prstGeom prst="rect">
            <a:avLst/>
          </a:prstGeom>
          <a:noFill/>
        </p:spPr>
        <p:txBody>
          <a:bodyPr wrap="square" lIns="68579" tIns="34289" rIns="68579" bIns="34289" rtlCol="0">
            <a:spAutoFit/>
          </a:bodyPr>
          <a:lstStyle/>
          <a:p>
            <a:r>
              <a:rPr lang="zh-CN" altLang="en-US" sz="6000" b="1" dirty="0">
                <a:gradFill>
                  <a:gsLst>
                    <a:gs pos="18000">
                      <a:srgbClr val="CD0503"/>
                    </a:gs>
                    <a:gs pos="70000">
                      <a:srgbClr val="FF0000"/>
                    </a:gs>
                    <a:gs pos="100000">
                      <a:srgbClr val="FFC000"/>
                    </a:gs>
                  </a:gsLst>
                  <a:lin ang="5400000" scaled="1"/>
                </a:gradFill>
                <a:effectLst>
                  <a:outerShdw sx="1000" sy="1000" algn="ctr" rotWithShape="0">
                    <a:prstClr val="black"/>
                  </a:outerShdw>
                </a:effectLst>
                <a:cs typeface="+mn-ea"/>
                <a:sym typeface="+mn-lt"/>
              </a:rPr>
              <a:t>目 录</a:t>
            </a:r>
          </a:p>
        </p:txBody>
      </p:sp>
      <p:sp>
        <p:nvSpPr>
          <p:cNvPr id="29" name="矩形: 圆角 24"/>
          <p:cNvSpPr/>
          <p:nvPr/>
        </p:nvSpPr>
        <p:spPr>
          <a:xfrm>
            <a:off x="4473875" y="2303465"/>
            <a:ext cx="3796726" cy="478124"/>
          </a:xfrm>
          <a:prstGeom prst="roundRect">
            <a:avLst/>
          </a:prstGeom>
          <a:noFill/>
          <a:ln>
            <a:solidFill>
              <a:srgbClr val="CD05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400" b="1" kern="0" dirty="0">
                <a:gradFill>
                  <a:gsLst>
                    <a:gs pos="0">
                      <a:srgbClr val="FF0000"/>
                    </a:gs>
                    <a:gs pos="100000">
                      <a:srgbClr val="C00000"/>
                    </a:gs>
                  </a:gsLst>
                  <a:lin ang="5400000" scaled="0"/>
                </a:gradFill>
                <a:latin typeface="微软雅黑" pitchFamily="34" charset="-122"/>
                <a:ea typeface="微软雅黑" pitchFamily="34" charset="-122"/>
              </a:rPr>
              <a:t> 政协十三届一次会议简介</a:t>
            </a:r>
          </a:p>
        </p:txBody>
      </p:sp>
      <p:sp>
        <p:nvSpPr>
          <p:cNvPr id="30" name="矩形: 圆角 25"/>
          <p:cNvSpPr/>
          <p:nvPr/>
        </p:nvSpPr>
        <p:spPr>
          <a:xfrm>
            <a:off x="3761301" y="2303465"/>
            <a:ext cx="479343" cy="478124"/>
          </a:xfrm>
          <a:prstGeom prst="roundRect">
            <a:avLst/>
          </a:prstGeom>
          <a:gradFill flip="none" rotWithShape="1">
            <a:gsLst>
              <a:gs pos="0">
                <a:srgbClr val="CD0503"/>
              </a:gs>
              <a:gs pos="54000">
                <a:srgbClr val="FF0000"/>
              </a:gs>
              <a:gs pos="100000">
                <a:srgbClr val="C00000"/>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rial" panose="020B0604020202020204" pitchFamily="34" charset="0"/>
                <a:ea typeface="微软雅黑" panose="020B0503020204020204" pitchFamily="82" charset="2"/>
                <a:cs typeface="Arial" panose="020B0604020202020204" pitchFamily="34" charset="0"/>
              </a:rPr>
              <a:t>1</a:t>
            </a:r>
            <a:endParaRPr lang="zh-CN" altLang="en-US" sz="3200" b="1" dirty="0">
              <a:solidFill>
                <a:schemeClr val="bg1"/>
              </a:solidFill>
              <a:latin typeface="Arial" panose="020B0604020202020204" pitchFamily="34" charset="0"/>
              <a:ea typeface="微软雅黑" panose="020B0503020204020204" pitchFamily="82" charset="2"/>
              <a:cs typeface="Arial" panose="020B0604020202020204" pitchFamily="34" charset="0"/>
            </a:endParaRPr>
          </a:p>
        </p:txBody>
      </p:sp>
    </p:spTree>
    <p:extLst>
      <p:ext uri="{BB962C8B-B14F-4D97-AF65-F5344CB8AC3E}">
        <p14:creationId xmlns:p14="http://schemas.microsoft.com/office/powerpoint/2010/main" val="239406390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strVal val="(6*min(max(#ppt_w*#ppt_h,.3),1)-7.4)/-.7*#ppt_w"/>
                                              </p:val>
                                            </p:tav>
                                            <p:tav tm="100000">
                                              <p:val>
                                                <p:strVal val="#ppt_w"/>
                                              </p:val>
                                            </p:tav>
                                          </p:tavLst>
                                        </p:anim>
                                        <p:anim calcmode="lin" valueType="num">
                                          <p:cBhvr>
                                            <p:cTn id="8" dur="1000" fill="hold"/>
                                            <p:tgtEl>
                                              <p:spTgt spid="28"/>
                                            </p:tgtEl>
                                            <p:attrNameLst>
                                              <p:attrName>ppt_h</p:attrName>
                                            </p:attrNameLst>
                                          </p:cBhvr>
                                          <p:tavLst>
                                            <p:tav tm="0">
                                              <p:val>
                                                <p:strVal val="(6*min(max(#ppt_w*#ppt_h,.3),1)-7.4)/-.7*#ppt_h"/>
                                              </p:val>
                                            </p:tav>
                                            <p:tav tm="100000">
                                              <p:val>
                                                <p:strVal val="#ppt_h"/>
                                              </p:val>
                                            </p:tav>
                                          </p:tavLst>
                                        </p:anim>
                                        <p:anim calcmode="lin" valueType="num">
                                          <p:cBhvr>
                                            <p:cTn id="9" dur="1000" fill="hold"/>
                                            <p:tgtEl>
                                              <p:spTgt spid="28"/>
                                            </p:tgtEl>
                                            <p:attrNameLst>
                                              <p:attrName>ppt_x</p:attrName>
                                            </p:attrNameLst>
                                          </p:cBhvr>
                                          <p:tavLst>
                                            <p:tav tm="0">
                                              <p:val>
                                                <p:fltVal val="0.5"/>
                                              </p:val>
                                            </p:tav>
                                            <p:tav tm="100000">
                                              <p:val>
                                                <p:strVal val="#ppt_x"/>
                                              </p:val>
                                            </p:tav>
                                          </p:tavLst>
                                        </p:anim>
                                        <p:anim calcmode="lin" valueType="num">
                                          <p:cBhvr>
                                            <p:cTn id="10" dur="1000" fill="hold"/>
                                            <p:tgtEl>
                                              <p:spTgt spid="28"/>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25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63" presetClass="path" presetSubtype="0" accel="50000" decel="50000" fill="hold" grpId="0" nodeType="withEffect">
                                      <p:stCondLst>
                                        <p:cond delay="0"/>
                                      </p:stCondLst>
                                      <p:childTnLst>
                                        <p:animMotion origin="layout" path="M -0.15494 3.7037E-7 L -3.125E-6 3.7037E-7 " pathEditMode="relative" rAng="0" ptsTypes="AA">
                                          <p:cBhvr>
                                            <p:cTn id="27" dur="1500" fill="hold"/>
                                            <p:tgtEl>
                                              <p:spTgt spid="15"/>
                                            </p:tgtEl>
                                            <p:attrNameLst>
                                              <p:attrName>ppt_x</p:attrName>
                                              <p:attrName>ppt_y</p:attrName>
                                            </p:attrNameLst>
                                          </p:cBhvr>
                                          <p:rCtr x="7747" y="0"/>
                                        </p:animMotion>
                                      </p:childTnLst>
                                    </p:cTn>
                                  </p:par>
                                  <p:par>
                                    <p:cTn id="28" presetID="10" presetClass="entr" presetSubtype="0" fill="hold" grpId="1"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35" presetClass="path" presetSubtype="0" accel="50000" decel="50000" fill="hold" grpId="0" nodeType="withEffect">
                                      <p:stCondLst>
                                        <p:cond delay="0"/>
                                      </p:stCondLst>
                                      <p:childTnLst>
                                        <p:animMotion origin="layout" path="M 0.16823 2.22222E-6 L -2.08333E-7 2.22222E-6 " pathEditMode="relative" rAng="0" ptsTypes="AA">
                                          <p:cBhvr>
                                            <p:cTn id="32" dur="1500" fill="hold"/>
                                            <p:tgtEl>
                                              <p:spTgt spid="16"/>
                                            </p:tgtEl>
                                            <p:attrNameLst>
                                              <p:attrName>ppt_x</p:attrName>
                                              <p:attrName>ppt_y</p:attrName>
                                            </p:attrNameLst>
                                          </p:cBhvr>
                                          <p:rCtr x="-8411" y="0"/>
                                        </p:animMotion>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par>
                                    <p:cTn id="43" presetID="22" presetClass="entr" presetSubtype="2"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right)">
                                          <p:cBhvr>
                                            <p:cTn id="45" dur="500"/>
                                            <p:tgtEl>
                                              <p:spTgt spid="17"/>
                                            </p:tgtEl>
                                          </p:cBhvr>
                                        </p:animEffect>
                                      </p:childTnLst>
                                    </p:cTn>
                                  </p:par>
                                </p:childTnLst>
                              </p:cTn>
                            </p:par>
                            <p:par>
                              <p:cTn id="46" fill="hold">
                                <p:stCondLst>
                                  <p:cond delay="500"/>
                                </p:stCondLst>
                                <p:childTnLst>
                                  <p:par>
                                    <p:cTn id="47" presetID="53" presetClass="entr" presetSubtype="16"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p:cTn id="49" dur="500" fill="hold"/>
                                            <p:tgtEl>
                                              <p:spTgt spid="30"/>
                                            </p:tgtEl>
                                            <p:attrNameLst>
                                              <p:attrName>ppt_w</p:attrName>
                                            </p:attrNameLst>
                                          </p:cBhvr>
                                          <p:tavLst>
                                            <p:tav tm="0">
                                              <p:val>
                                                <p:fltVal val="0"/>
                                              </p:val>
                                            </p:tav>
                                            <p:tav tm="100000">
                                              <p:val>
                                                <p:strVal val="#ppt_w"/>
                                              </p:val>
                                            </p:tav>
                                          </p:tavLst>
                                        </p:anim>
                                        <p:anim calcmode="lin" valueType="num">
                                          <p:cBhvr>
                                            <p:cTn id="50" dur="500" fill="hold"/>
                                            <p:tgtEl>
                                              <p:spTgt spid="30"/>
                                            </p:tgtEl>
                                            <p:attrNameLst>
                                              <p:attrName>ppt_h</p:attrName>
                                            </p:attrNameLst>
                                          </p:cBhvr>
                                          <p:tavLst>
                                            <p:tav tm="0">
                                              <p:val>
                                                <p:fltVal val="0"/>
                                              </p:val>
                                            </p:tav>
                                            <p:tav tm="100000">
                                              <p:val>
                                                <p:strVal val="#ppt_h"/>
                                              </p:val>
                                            </p:tav>
                                          </p:tavLst>
                                        </p:anim>
                                        <p:animEffect transition="in" filter="fade">
                                          <p:cBhvr>
                                            <p:cTn id="51" dur="500"/>
                                            <p:tgtEl>
                                              <p:spTgt spid="30"/>
                                            </p:tgtEl>
                                          </p:cBhvr>
                                        </p:animEffect>
                                      </p:childTnLst>
                                    </p:cTn>
                                  </p:par>
                                </p:childTnLst>
                              </p:cTn>
                            </p:par>
                            <p:par>
                              <p:cTn id="52" fill="hold">
                                <p:stCondLst>
                                  <p:cond delay="1000"/>
                                </p:stCondLst>
                                <p:childTnLst>
                                  <p:par>
                                    <p:cTn id="53" presetID="2" presetClass="entr" presetSubtype="2" fill="hold" grpId="0" nodeType="afterEffect" p14:presetBounceEnd="38000">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14:bounceEnd="38000">
                                          <p:cBhvr additive="base">
                                            <p:cTn id="55" dur="1000" fill="hold"/>
                                            <p:tgtEl>
                                              <p:spTgt spid="29"/>
                                            </p:tgtEl>
                                            <p:attrNameLst>
                                              <p:attrName>ppt_x</p:attrName>
                                            </p:attrNameLst>
                                          </p:cBhvr>
                                          <p:tavLst>
                                            <p:tav tm="0">
                                              <p:val>
                                                <p:strVal val="1+#ppt_w/2"/>
                                              </p:val>
                                            </p:tav>
                                            <p:tav tm="100000">
                                              <p:val>
                                                <p:strVal val="#ppt_x"/>
                                              </p:val>
                                            </p:tav>
                                          </p:tavLst>
                                        </p:anim>
                                        <p:anim calcmode="lin" valueType="num" p14:bounceEnd="38000">
                                          <p:cBhvr additive="base">
                                            <p:cTn id="56" dur="1000" fill="hold"/>
                                            <p:tgtEl>
                                              <p:spTgt spid="29"/>
                                            </p:tgtEl>
                                            <p:attrNameLst>
                                              <p:attrName>ppt_y</p:attrName>
                                            </p:attrNameLst>
                                          </p:cBhvr>
                                          <p:tavLst>
                                            <p:tav tm="0">
                                              <p:val>
                                                <p:strVal val="#ppt_y"/>
                                              </p:val>
                                            </p:tav>
                                            <p:tav tm="100000">
                                              <p:val>
                                                <p:strVal val="#ppt_y"/>
                                              </p:val>
                                            </p:tav>
                                          </p:tavLst>
                                        </p:anim>
                                      </p:childTnLst>
                                    </p:cTn>
                                  </p:par>
                                </p:childTnLst>
                              </p:cTn>
                            </p:par>
                            <p:par>
                              <p:cTn id="57" fill="hold">
                                <p:stCondLst>
                                  <p:cond delay="2000"/>
                                </p:stCondLst>
                                <p:childTnLst>
                                  <p:par>
                                    <p:cTn id="58" presetID="53" presetClass="entr" presetSubtype="16"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childTnLst>
                              </p:cTn>
                            </p:par>
                            <p:par>
                              <p:cTn id="63" fill="hold">
                                <p:stCondLst>
                                  <p:cond delay="2500"/>
                                </p:stCondLst>
                                <p:childTnLst>
                                  <p:par>
                                    <p:cTn id="64" presetID="2" presetClass="entr" presetSubtype="2" fill="hold" grpId="0" nodeType="afterEffect" p14:presetBounceEnd="38000">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14:bounceEnd="38000">
                                          <p:cBhvr additive="base">
                                            <p:cTn id="66" dur="1000" fill="hold"/>
                                            <p:tgtEl>
                                              <p:spTgt spid="22"/>
                                            </p:tgtEl>
                                            <p:attrNameLst>
                                              <p:attrName>ppt_x</p:attrName>
                                            </p:attrNameLst>
                                          </p:cBhvr>
                                          <p:tavLst>
                                            <p:tav tm="0">
                                              <p:val>
                                                <p:strVal val="1+#ppt_w/2"/>
                                              </p:val>
                                            </p:tav>
                                            <p:tav tm="100000">
                                              <p:val>
                                                <p:strVal val="#ppt_x"/>
                                              </p:val>
                                            </p:tav>
                                          </p:tavLst>
                                        </p:anim>
                                        <p:anim calcmode="lin" valueType="num" p14:bounceEnd="38000">
                                          <p:cBhvr additive="base">
                                            <p:cTn id="67" dur="1000" fill="hold"/>
                                            <p:tgtEl>
                                              <p:spTgt spid="22"/>
                                            </p:tgtEl>
                                            <p:attrNameLst>
                                              <p:attrName>ppt_y</p:attrName>
                                            </p:attrNameLst>
                                          </p:cBhvr>
                                          <p:tavLst>
                                            <p:tav tm="0">
                                              <p:val>
                                                <p:strVal val="#ppt_y"/>
                                              </p:val>
                                            </p:tav>
                                            <p:tav tm="100000">
                                              <p:val>
                                                <p:strVal val="#ppt_y"/>
                                              </p:val>
                                            </p:tav>
                                          </p:tavLst>
                                        </p:anim>
                                      </p:childTnLst>
                                    </p:cTn>
                                  </p:par>
                                </p:childTnLst>
                              </p:cTn>
                            </p:par>
                            <p:par>
                              <p:cTn id="68" fill="hold">
                                <p:stCondLst>
                                  <p:cond delay="3500"/>
                                </p:stCondLst>
                                <p:childTnLst>
                                  <p:par>
                                    <p:cTn id="69" presetID="53" presetClass="entr" presetSubtype="16"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childTnLst>
                              </p:cTn>
                            </p:par>
                            <p:par>
                              <p:cTn id="74" fill="hold">
                                <p:stCondLst>
                                  <p:cond delay="4000"/>
                                </p:stCondLst>
                                <p:childTnLst>
                                  <p:par>
                                    <p:cTn id="75" presetID="2" presetClass="entr" presetSubtype="2" fill="hold" grpId="0" nodeType="afterEffect" p14:presetBounceEnd="34000">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14:bounceEnd="34000">
                                          <p:cBhvr additive="base">
                                            <p:cTn id="77" dur="1000" fill="hold"/>
                                            <p:tgtEl>
                                              <p:spTgt spid="24"/>
                                            </p:tgtEl>
                                            <p:attrNameLst>
                                              <p:attrName>ppt_x</p:attrName>
                                            </p:attrNameLst>
                                          </p:cBhvr>
                                          <p:tavLst>
                                            <p:tav tm="0">
                                              <p:val>
                                                <p:strVal val="1+#ppt_w/2"/>
                                              </p:val>
                                            </p:tav>
                                            <p:tav tm="100000">
                                              <p:val>
                                                <p:strVal val="#ppt_x"/>
                                              </p:val>
                                            </p:tav>
                                          </p:tavLst>
                                        </p:anim>
                                        <p:anim calcmode="lin" valueType="num" p14:bounceEnd="34000">
                                          <p:cBhvr additive="base">
                                            <p:cTn id="78" dur="1000" fill="hold"/>
                                            <p:tgtEl>
                                              <p:spTgt spid="24"/>
                                            </p:tgtEl>
                                            <p:attrNameLst>
                                              <p:attrName>ppt_y</p:attrName>
                                            </p:attrNameLst>
                                          </p:cBhvr>
                                          <p:tavLst>
                                            <p:tav tm="0">
                                              <p:val>
                                                <p:strVal val="#ppt_y"/>
                                              </p:val>
                                            </p:tav>
                                            <p:tav tm="100000">
                                              <p:val>
                                                <p:strVal val="#ppt_y"/>
                                              </p:val>
                                            </p:tav>
                                          </p:tavLst>
                                        </p:anim>
                                      </p:childTnLst>
                                    </p:cTn>
                                  </p:par>
                                </p:childTnLst>
                              </p:cTn>
                            </p:par>
                            <p:par>
                              <p:cTn id="79" fill="hold">
                                <p:stCondLst>
                                  <p:cond delay="5000"/>
                                </p:stCondLst>
                                <p:childTnLst>
                                  <p:par>
                                    <p:cTn id="80" presetID="53" presetClass="entr" presetSubtype="16"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childTnLst>
                              </p:cTn>
                            </p:par>
                            <p:par>
                              <p:cTn id="85" fill="hold">
                                <p:stCondLst>
                                  <p:cond delay="5500"/>
                                </p:stCondLst>
                                <p:childTnLst>
                                  <p:par>
                                    <p:cTn id="86" presetID="2" presetClass="entr" presetSubtype="2" fill="hold" grpId="0" nodeType="afterEffect" p14:presetBounceEnd="33000">
                                      <p:stCondLst>
                                        <p:cond delay="0"/>
                                      </p:stCondLst>
                                      <p:childTnLst>
                                        <p:set>
                                          <p:cBhvr>
                                            <p:cTn id="87" dur="1" fill="hold">
                                              <p:stCondLst>
                                                <p:cond delay="0"/>
                                              </p:stCondLst>
                                            </p:cTn>
                                            <p:tgtEl>
                                              <p:spTgt spid="26"/>
                                            </p:tgtEl>
                                            <p:attrNameLst>
                                              <p:attrName>style.visibility</p:attrName>
                                            </p:attrNameLst>
                                          </p:cBhvr>
                                          <p:to>
                                            <p:strVal val="visible"/>
                                          </p:to>
                                        </p:set>
                                        <p:anim calcmode="lin" valueType="num" p14:bounceEnd="33000">
                                          <p:cBhvr additive="base">
                                            <p:cTn id="88" dur="1000" fill="hold"/>
                                            <p:tgtEl>
                                              <p:spTgt spid="26"/>
                                            </p:tgtEl>
                                            <p:attrNameLst>
                                              <p:attrName>ppt_x</p:attrName>
                                            </p:attrNameLst>
                                          </p:cBhvr>
                                          <p:tavLst>
                                            <p:tav tm="0">
                                              <p:val>
                                                <p:strVal val="1+#ppt_w/2"/>
                                              </p:val>
                                            </p:tav>
                                            <p:tav tm="100000">
                                              <p:val>
                                                <p:strVal val="#ppt_x"/>
                                              </p:val>
                                            </p:tav>
                                          </p:tavLst>
                                        </p:anim>
                                        <p:anim calcmode="lin" valueType="num" p14:bounceEnd="33000">
                                          <p:cBhvr additive="base">
                                            <p:cTn id="89"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p:bldP spid="16" grpId="1"/>
          <p:bldP spid="18" grpId="0"/>
          <p:bldP spid="20" grpId="0"/>
          <p:bldP spid="21" grpId="0"/>
          <p:bldP spid="22" grpId="0" animBg="1"/>
          <p:bldP spid="23" grpId="0" animBg="1"/>
          <p:bldP spid="24" grpId="0" animBg="1"/>
          <p:bldP spid="25" grpId="0" animBg="1"/>
          <p:bldP spid="26" grpId="0" animBg="1"/>
          <p:bldP spid="27" grpId="0" animBg="1"/>
          <p:bldP spid="28" grpId="0"/>
          <p:bldP spid="29"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strVal val="(6*min(max(#ppt_w*#ppt_h,.3),1)-7.4)/-.7*#ppt_w"/>
                                              </p:val>
                                            </p:tav>
                                            <p:tav tm="100000">
                                              <p:val>
                                                <p:strVal val="#ppt_w"/>
                                              </p:val>
                                            </p:tav>
                                          </p:tavLst>
                                        </p:anim>
                                        <p:anim calcmode="lin" valueType="num">
                                          <p:cBhvr>
                                            <p:cTn id="8" dur="1000" fill="hold"/>
                                            <p:tgtEl>
                                              <p:spTgt spid="28"/>
                                            </p:tgtEl>
                                            <p:attrNameLst>
                                              <p:attrName>ppt_h</p:attrName>
                                            </p:attrNameLst>
                                          </p:cBhvr>
                                          <p:tavLst>
                                            <p:tav tm="0">
                                              <p:val>
                                                <p:strVal val="(6*min(max(#ppt_w*#ppt_h,.3),1)-7.4)/-.7*#ppt_h"/>
                                              </p:val>
                                            </p:tav>
                                            <p:tav tm="100000">
                                              <p:val>
                                                <p:strVal val="#ppt_h"/>
                                              </p:val>
                                            </p:tav>
                                          </p:tavLst>
                                        </p:anim>
                                        <p:anim calcmode="lin" valueType="num">
                                          <p:cBhvr>
                                            <p:cTn id="9" dur="1000" fill="hold"/>
                                            <p:tgtEl>
                                              <p:spTgt spid="28"/>
                                            </p:tgtEl>
                                            <p:attrNameLst>
                                              <p:attrName>ppt_x</p:attrName>
                                            </p:attrNameLst>
                                          </p:cBhvr>
                                          <p:tavLst>
                                            <p:tav tm="0">
                                              <p:val>
                                                <p:fltVal val="0.5"/>
                                              </p:val>
                                            </p:tav>
                                            <p:tav tm="100000">
                                              <p:val>
                                                <p:strVal val="#ppt_x"/>
                                              </p:val>
                                            </p:tav>
                                          </p:tavLst>
                                        </p:anim>
                                        <p:anim calcmode="lin" valueType="num">
                                          <p:cBhvr>
                                            <p:cTn id="10" dur="1000" fill="hold"/>
                                            <p:tgtEl>
                                              <p:spTgt spid="28"/>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25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63" presetClass="path" presetSubtype="0" accel="50000" decel="50000" fill="hold" grpId="0" nodeType="withEffect">
                                      <p:stCondLst>
                                        <p:cond delay="0"/>
                                      </p:stCondLst>
                                      <p:childTnLst>
                                        <p:animMotion origin="layout" path="M -0.15494 3.7037E-7 L -3.125E-6 3.7037E-7 " pathEditMode="relative" rAng="0" ptsTypes="AA">
                                          <p:cBhvr>
                                            <p:cTn id="27" dur="1500" fill="hold"/>
                                            <p:tgtEl>
                                              <p:spTgt spid="15"/>
                                            </p:tgtEl>
                                            <p:attrNameLst>
                                              <p:attrName>ppt_x</p:attrName>
                                              <p:attrName>ppt_y</p:attrName>
                                            </p:attrNameLst>
                                          </p:cBhvr>
                                          <p:rCtr x="7747" y="0"/>
                                        </p:animMotion>
                                      </p:childTnLst>
                                    </p:cTn>
                                  </p:par>
                                  <p:par>
                                    <p:cTn id="28" presetID="10" presetClass="entr" presetSubtype="0" fill="hold" grpId="1"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35" presetClass="path" presetSubtype="0" accel="50000" decel="50000" fill="hold" grpId="0" nodeType="withEffect">
                                      <p:stCondLst>
                                        <p:cond delay="0"/>
                                      </p:stCondLst>
                                      <p:childTnLst>
                                        <p:animMotion origin="layout" path="M 0.16823 2.22222E-6 L -2.08333E-7 2.22222E-6 " pathEditMode="relative" rAng="0" ptsTypes="AA">
                                          <p:cBhvr>
                                            <p:cTn id="32" dur="1500" fill="hold"/>
                                            <p:tgtEl>
                                              <p:spTgt spid="16"/>
                                            </p:tgtEl>
                                            <p:attrNameLst>
                                              <p:attrName>ppt_x</p:attrName>
                                              <p:attrName>ppt_y</p:attrName>
                                            </p:attrNameLst>
                                          </p:cBhvr>
                                          <p:rCtr x="-8411" y="0"/>
                                        </p:animMotion>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par>
                                    <p:cTn id="43" presetID="22" presetClass="entr" presetSubtype="2"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right)">
                                          <p:cBhvr>
                                            <p:cTn id="45" dur="500"/>
                                            <p:tgtEl>
                                              <p:spTgt spid="17"/>
                                            </p:tgtEl>
                                          </p:cBhvr>
                                        </p:animEffect>
                                      </p:childTnLst>
                                    </p:cTn>
                                  </p:par>
                                </p:childTnLst>
                              </p:cTn>
                            </p:par>
                            <p:par>
                              <p:cTn id="46" fill="hold">
                                <p:stCondLst>
                                  <p:cond delay="500"/>
                                </p:stCondLst>
                                <p:childTnLst>
                                  <p:par>
                                    <p:cTn id="47" presetID="53" presetClass="entr" presetSubtype="16"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p:cTn id="49" dur="500" fill="hold"/>
                                            <p:tgtEl>
                                              <p:spTgt spid="30"/>
                                            </p:tgtEl>
                                            <p:attrNameLst>
                                              <p:attrName>ppt_w</p:attrName>
                                            </p:attrNameLst>
                                          </p:cBhvr>
                                          <p:tavLst>
                                            <p:tav tm="0">
                                              <p:val>
                                                <p:fltVal val="0"/>
                                              </p:val>
                                            </p:tav>
                                            <p:tav tm="100000">
                                              <p:val>
                                                <p:strVal val="#ppt_w"/>
                                              </p:val>
                                            </p:tav>
                                          </p:tavLst>
                                        </p:anim>
                                        <p:anim calcmode="lin" valueType="num">
                                          <p:cBhvr>
                                            <p:cTn id="50" dur="500" fill="hold"/>
                                            <p:tgtEl>
                                              <p:spTgt spid="30"/>
                                            </p:tgtEl>
                                            <p:attrNameLst>
                                              <p:attrName>ppt_h</p:attrName>
                                            </p:attrNameLst>
                                          </p:cBhvr>
                                          <p:tavLst>
                                            <p:tav tm="0">
                                              <p:val>
                                                <p:fltVal val="0"/>
                                              </p:val>
                                            </p:tav>
                                            <p:tav tm="100000">
                                              <p:val>
                                                <p:strVal val="#ppt_h"/>
                                              </p:val>
                                            </p:tav>
                                          </p:tavLst>
                                        </p:anim>
                                        <p:animEffect transition="in" filter="fade">
                                          <p:cBhvr>
                                            <p:cTn id="51" dur="500"/>
                                            <p:tgtEl>
                                              <p:spTgt spid="30"/>
                                            </p:tgtEl>
                                          </p:cBhvr>
                                        </p:animEffect>
                                      </p:childTnLst>
                                    </p:cTn>
                                  </p:par>
                                </p:childTnLst>
                              </p:cTn>
                            </p:par>
                            <p:par>
                              <p:cTn id="52" fill="hold">
                                <p:stCondLst>
                                  <p:cond delay="1000"/>
                                </p:stCondLst>
                                <p:childTnLst>
                                  <p:par>
                                    <p:cTn id="53" presetID="2" presetClass="entr" presetSubtype="2"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1000" fill="hold"/>
                                            <p:tgtEl>
                                              <p:spTgt spid="29"/>
                                            </p:tgtEl>
                                            <p:attrNameLst>
                                              <p:attrName>ppt_x</p:attrName>
                                            </p:attrNameLst>
                                          </p:cBhvr>
                                          <p:tavLst>
                                            <p:tav tm="0">
                                              <p:val>
                                                <p:strVal val="1+#ppt_w/2"/>
                                              </p:val>
                                            </p:tav>
                                            <p:tav tm="100000">
                                              <p:val>
                                                <p:strVal val="#ppt_x"/>
                                              </p:val>
                                            </p:tav>
                                          </p:tavLst>
                                        </p:anim>
                                        <p:anim calcmode="lin" valueType="num">
                                          <p:cBhvr additive="base">
                                            <p:cTn id="56" dur="1000" fill="hold"/>
                                            <p:tgtEl>
                                              <p:spTgt spid="29"/>
                                            </p:tgtEl>
                                            <p:attrNameLst>
                                              <p:attrName>ppt_y</p:attrName>
                                            </p:attrNameLst>
                                          </p:cBhvr>
                                          <p:tavLst>
                                            <p:tav tm="0">
                                              <p:val>
                                                <p:strVal val="#ppt_y"/>
                                              </p:val>
                                            </p:tav>
                                            <p:tav tm="100000">
                                              <p:val>
                                                <p:strVal val="#ppt_y"/>
                                              </p:val>
                                            </p:tav>
                                          </p:tavLst>
                                        </p:anim>
                                      </p:childTnLst>
                                    </p:cTn>
                                  </p:par>
                                </p:childTnLst>
                              </p:cTn>
                            </p:par>
                            <p:par>
                              <p:cTn id="57" fill="hold">
                                <p:stCondLst>
                                  <p:cond delay="2000"/>
                                </p:stCondLst>
                                <p:childTnLst>
                                  <p:par>
                                    <p:cTn id="58" presetID="53" presetClass="entr" presetSubtype="16"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childTnLst>
                              </p:cTn>
                            </p:par>
                            <p:par>
                              <p:cTn id="63" fill="hold">
                                <p:stCondLst>
                                  <p:cond delay="2500"/>
                                </p:stCondLst>
                                <p:childTnLst>
                                  <p:par>
                                    <p:cTn id="64" presetID="2" presetClass="entr" presetSubtype="2"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1000" fill="hold"/>
                                            <p:tgtEl>
                                              <p:spTgt spid="22"/>
                                            </p:tgtEl>
                                            <p:attrNameLst>
                                              <p:attrName>ppt_x</p:attrName>
                                            </p:attrNameLst>
                                          </p:cBhvr>
                                          <p:tavLst>
                                            <p:tav tm="0">
                                              <p:val>
                                                <p:strVal val="1+#ppt_w/2"/>
                                              </p:val>
                                            </p:tav>
                                            <p:tav tm="100000">
                                              <p:val>
                                                <p:strVal val="#ppt_x"/>
                                              </p:val>
                                            </p:tav>
                                          </p:tavLst>
                                        </p:anim>
                                        <p:anim calcmode="lin" valueType="num">
                                          <p:cBhvr additive="base">
                                            <p:cTn id="67" dur="1000" fill="hold"/>
                                            <p:tgtEl>
                                              <p:spTgt spid="22"/>
                                            </p:tgtEl>
                                            <p:attrNameLst>
                                              <p:attrName>ppt_y</p:attrName>
                                            </p:attrNameLst>
                                          </p:cBhvr>
                                          <p:tavLst>
                                            <p:tav tm="0">
                                              <p:val>
                                                <p:strVal val="#ppt_y"/>
                                              </p:val>
                                            </p:tav>
                                            <p:tav tm="100000">
                                              <p:val>
                                                <p:strVal val="#ppt_y"/>
                                              </p:val>
                                            </p:tav>
                                          </p:tavLst>
                                        </p:anim>
                                      </p:childTnLst>
                                    </p:cTn>
                                  </p:par>
                                </p:childTnLst>
                              </p:cTn>
                            </p:par>
                            <p:par>
                              <p:cTn id="68" fill="hold">
                                <p:stCondLst>
                                  <p:cond delay="3500"/>
                                </p:stCondLst>
                                <p:childTnLst>
                                  <p:par>
                                    <p:cTn id="69" presetID="53" presetClass="entr" presetSubtype="16"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childTnLst>
                              </p:cTn>
                            </p:par>
                            <p:par>
                              <p:cTn id="74" fill="hold">
                                <p:stCondLst>
                                  <p:cond delay="4000"/>
                                </p:stCondLst>
                                <p:childTnLst>
                                  <p:par>
                                    <p:cTn id="75" presetID="2" presetClass="entr" presetSubtype="2"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1000" fill="hold"/>
                                            <p:tgtEl>
                                              <p:spTgt spid="24"/>
                                            </p:tgtEl>
                                            <p:attrNameLst>
                                              <p:attrName>ppt_x</p:attrName>
                                            </p:attrNameLst>
                                          </p:cBhvr>
                                          <p:tavLst>
                                            <p:tav tm="0">
                                              <p:val>
                                                <p:strVal val="1+#ppt_w/2"/>
                                              </p:val>
                                            </p:tav>
                                            <p:tav tm="100000">
                                              <p:val>
                                                <p:strVal val="#ppt_x"/>
                                              </p:val>
                                            </p:tav>
                                          </p:tavLst>
                                        </p:anim>
                                        <p:anim calcmode="lin" valueType="num">
                                          <p:cBhvr additive="base">
                                            <p:cTn id="78" dur="1000" fill="hold"/>
                                            <p:tgtEl>
                                              <p:spTgt spid="24"/>
                                            </p:tgtEl>
                                            <p:attrNameLst>
                                              <p:attrName>ppt_y</p:attrName>
                                            </p:attrNameLst>
                                          </p:cBhvr>
                                          <p:tavLst>
                                            <p:tav tm="0">
                                              <p:val>
                                                <p:strVal val="#ppt_y"/>
                                              </p:val>
                                            </p:tav>
                                            <p:tav tm="100000">
                                              <p:val>
                                                <p:strVal val="#ppt_y"/>
                                              </p:val>
                                            </p:tav>
                                          </p:tavLst>
                                        </p:anim>
                                      </p:childTnLst>
                                    </p:cTn>
                                  </p:par>
                                </p:childTnLst>
                              </p:cTn>
                            </p:par>
                            <p:par>
                              <p:cTn id="79" fill="hold">
                                <p:stCondLst>
                                  <p:cond delay="5000"/>
                                </p:stCondLst>
                                <p:childTnLst>
                                  <p:par>
                                    <p:cTn id="80" presetID="53" presetClass="entr" presetSubtype="16"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childTnLst>
                              </p:cTn>
                            </p:par>
                            <p:par>
                              <p:cTn id="85" fill="hold">
                                <p:stCondLst>
                                  <p:cond delay="5500"/>
                                </p:stCondLst>
                                <p:childTnLst>
                                  <p:par>
                                    <p:cTn id="86" presetID="2" presetClass="entr" presetSubtype="2"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 calcmode="lin" valueType="num">
                                          <p:cBhvr additive="base">
                                            <p:cTn id="88" dur="1000" fill="hold"/>
                                            <p:tgtEl>
                                              <p:spTgt spid="26"/>
                                            </p:tgtEl>
                                            <p:attrNameLst>
                                              <p:attrName>ppt_x</p:attrName>
                                            </p:attrNameLst>
                                          </p:cBhvr>
                                          <p:tavLst>
                                            <p:tav tm="0">
                                              <p:val>
                                                <p:strVal val="1+#ppt_w/2"/>
                                              </p:val>
                                            </p:tav>
                                            <p:tav tm="100000">
                                              <p:val>
                                                <p:strVal val="#ppt_x"/>
                                              </p:val>
                                            </p:tav>
                                          </p:tavLst>
                                        </p:anim>
                                        <p:anim calcmode="lin" valueType="num">
                                          <p:cBhvr additive="base">
                                            <p:cTn id="89"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p:bldP spid="16" grpId="1"/>
          <p:bldP spid="18" grpId="0"/>
          <p:bldP spid="20" grpId="0"/>
          <p:bldP spid="21" grpId="0"/>
          <p:bldP spid="22" grpId="0" animBg="1"/>
          <p:bldP spid="23" grpId="0" animBg="1"/>
          <p:bldP spid="24" grpId="0" animBg="1"/>
          <p:bldP spid="25" grpId="0" animBg="1"/>
          <p:bldP spid="26" grpId="0" animBg="1"/>
          <p:bldP spid="27" grpId="0" animBg="1"/>
          <p:bldP spid="28" grpId="0"/>
          <p:bldP spid="29" grpId="0" animBg="1"/>
          <p:bldP spid="30"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1" name="对角圆角矩形 10"/>
          <p:cNvSpPr/>
          <p:nvPr/>
        </p:nvSpPr>
        <p:spPr>
          <a:xfrm>
            <a:off x="664187" y="796264"/>
            <a:ext cx="1002569" cy="563535"/>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2" name="文本框 11"/>
          <p:cNvSpPr txBox="1"/>
          <p:nvPr/>
        </p:nvSpPr>
        <p:spPr>
          <a:xfrm>
            <a:off x="786165" y="777457"/>
            <a:ext cx="755335" cy="646331"/>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3600" dirty="0">
                <a:solidFill>
                  <a:schemeClr val="bg1"/>
                </a:solidFill>
              </a:rPr>
              <a:t>02</a:t>
            </a:r>
            <a:endParaRPr lang="zh-CN" altLang="en-US" sz="3600" dirty="0">
              <a:solidFill>
                <a:schemeClr val="bg1"/>
              </a:solidFill>
            </a:endParaRPr>
          </a:p>
        </p:txBody>
      </p:sp>
      <p:sp>
        <p:nvSpPr>
          <p:cNvPr id="13" name="文本框 12"/>
          <p:cNvSpPr txBox="1"/>
          <p:nvPr/>
        </p:nvSpPr>
        <p:spPr>
          <a:xfrm>
            <a:off x="587384" y="1442595"/>
            <a:ext cx="5541188" cy="52322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defTabSz="914377"/>
            <a:r>
              <a:rPr lang="zh-CN" altLang="en-US" sz="2800" dirty="0">
                <a:gradFill>
                  <a:gsLst>
                    <a:gs pos="0">
                      <a:srgbClr val="FF3302"/>
                    </a:gs>
                    <a:gs pos="100000">
                      <a:srgbClr val="CB0800"/>
                    </a:gs>
                  </a:gsLst>
                  <a:lin ang="5400000" scaled="1"/>
                </a:gradFill>
                <a:cs typeface="+mn-ea"/>
                <a:sym typeface="+mn-lt"/>
              </a:rPr>
              <a:t>以改革创新精神做好经常性工作。</a:t>
            </a:r>
          </a:p>
        </p:txBody>
      </p:sp>
      <p:sp>
        <p:nvSpPr>
          <p:cNvPr id="14" name="五角星 13"/>
          <p:cNvSpPr/>
          <p:nvPr/>
        </p:nvSpPr>
        <p:spPr>
          <a:xfrm>
            <a:off x="664187" y="2027866"/>
            <a:ext cx="353905" cy="35390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3"/>
          <p:cNvSpPr txBox="1"/>
          <p:nvPr/>
        </p:nvSpPr>
        <p:spPr>
          <a:xfrm>
            <a:off x="1111036" y="2028963"/>
            <a:ext cx="10522232" cy="377026"/>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400" dirty="0">
                <a:solidFill>
                  <a:srgbClr val="AC1422"/>
                </a:solidFill>
                <a:cs typeface="+mn-ea"/>
                <a:sym typeface="+mn-lt"/>
              </a:rPr>
              <a:t>改进调查研究，统筹运用综合调研、蹲点调研、平行调研，着力把问题找准、原因理清、建议提实。</a:t>
            </a:r>
          </a:p>
        </p:txBody>
      </p:sp>
      <p:sp>
        <p:nvSpPr>
          <p:cNvPr id="16" name="剪去对角的矩形 15"/>
          <p:cNvSpPr/>
          <p:nvPr/>
        </p:nvSpPr>
        <p:spPr>
          <a:xfrm>
            <a:off x="1144428" y="2086857"/>
            <a:ext cx="10438947" cy="359772"/>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五角星 16"/>
          <p:cNvSpPr/>
          <p:nvPr/>
        </p:nvSpPr>
        <p:spPr>
          <a:xfrm>
            <a:off x="664187" y="2492892"/>
            <a:ext cx="353905" cy="35390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3"/>
          <p:cNvSpPr txBox="1"/>
          <p:nvPr/>
        </p:nvSpPr>
        <p:spPr>
          <a:xfrm>
            <a:off x="1111036" y="2493989"/>
            <a:ext cx="10522232" cy="377026"/>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400" dirty="0">
                <a:solidFill>
                  <a:srgbClr val="AC1422"/>
                </a:solidFill>
                <a:cs typeface="+mn-ea"/>
                <a:sym typeface="+mn-lt"/>
              </a:rPr>
              <a:t>提高提案质量和提案办理质量，共收到提案</a:t>
            </a:r>
            <a:r>
              <a:rPr lang="en-US" altLang="zh-CN" sz="1400" dirty="0">
                <a:solidFill>
                  <a:srgbClr val="AC1422"/>
                </a:solidFill>
                <a:cs typeface="+mn-ea"/>
                <a:sym typeface="+mn-lt"/>
              </a:rPr>
              <a:t>2.9</a:t>
            </a:r>
            <a:r>
              <a:rPr lang="zh-CN" altLang="en-US" sz="1400" dirty="0">
                <a:solidFill>
                  <a:srgbClr val="AC1422"/>
                </a:solidFill>
                <a:cs typeface="+mn-ea"/>
                <a:sym typeface="+mn-lt"/>
              </a:rPr>
              <a:t>万件，立案</a:t>
            </a:r>
            <a:r>
              <a:rPr lang="en-US" altLang="zh-CN" sz="1400" dirty="0">
                <a:solidFill>
                  <a:srgbClr val="AC1422"/>
                </a:solidFill>
                <a:cs typeface="+mn-ea"/>
                <a:sym typeface="+mn-lt"/>
              </a:rPr>
              <a:t>2.4</a:t>
            </a:r>
            <a:r>
              <a:rPr lang="zh-CN" altLang="en-US" sz="1400" dirty="0">
                <a:solidFill>
                  <a:srgbClr val="AC1422"/>
                </a:solidFill>
                <a:cs typeface="+mn-ea"/>
                <a:sym typeface="+mn-lt"/>
              </a:rPr>
              <a:t>万件，办复率</a:t>
            </a:r>
            <a:r>
              <a:rPr lang="en-US" altLang="zh-CN" sz="1400" dirty="0">
                <a:solidFill>
                  <a:srgbClr val="AC1422"/>
                </a:solidFill>
                <a:cs typeface="+mn-ea"/>
                <a:sym typeface="+mn-lt"/>
              </a:rPr>
              <a:t>99%</a:t>
            </a:r>
            <a:r>
              <a:rPr lang="zh-CN" altLang="en-US" sz="1400" dirty="0">
                <a:solidFill>
                  <a:srgbClr val="AC1422"/>
                </a:solidFill>
                <a:cs typeface="+mn-ea"/>
                <a:sym typeface="+mn-lt"/>
              </a:rPr>
              <a:t>。</a:t>
            </a:r>
          </a:p>
        </p:txBody>
      </p:sp>
      <p:sp>
        <p:nvSpPr>
          <p:cNvPr id="19" name="剪去对角的矩形 18"/>
          <p:cNvSpPr/>
          <p:nvPr/>
        </p:nvSpPr>
        <p:spPr>
          <a:xfrm>
            <a:off x="1144428" y="2551883"/>
            <a:ext cx="10438947" cy="359772"/>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五角星 19"/>
          <p:cNvSpPr/>
          <p:nvPr/>
        </p:nvSpPr>
        <p:spPr>
          <a:xfrm>
            <a:off x="664187" y="2993654"/>
            <a:ext cx="353905" cy="35390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3"/>
          <p:cNvSpPr txBox="1"/>
          <p:nvPr/>
        </p:nvSpPr>
        <p:spPr>
          <a:xfrm>
            <a:off x="1111036" y="2994751"/>
            <a:ext cx="10522232" cy="377026"/>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400" dirty="0">
                <a:solidFill>
                  <a:srgbClr val="AC1422"/>
                </a:solidFill>
                <a:cs typeface="+mn-ea"/>
                <a:sym typeface="+mn-lt"/>
              </a:rPr>
              <a:t>重视大会发言工作，完善发言协商遴选机制，邀请地方政协委员交流履职经验。</a:t>
            </a:r>
          </a:p>
        </p:txBody>
      </p:sp>
      <p:sp>
        <p:nvSpPr>
          <p:cNvPr id="22" name="剪去对角的矩形 21"/>
          <p:cNvSpPr/>
          <p:nvPr/>
        </p:nvSpPr>
        <p:spPr>
          <a:xfrm>
            <a:off x="1144428" y="3052645"/>
            <a:ext cx="10438947" cy="359772"/>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五角星 22"/>
          <p:cNvSpPr/>
          <p:nvPr/>
        </p:nvSpPr>
        <p:spPr>
          <a:xfrm>
            <a:off x="664187" y="3470031"/>
            <a:ext cx="353905" cy="35390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3"/>
          <p:cNvSpPr txBox="1"/>
          <p:nvPr/>
        </p:nvSpPr>
        <p:spPr>
          <a:xfrm>
            <a:off x="1111036" y="3471128"/>
            <a:ext cx="10522232" cy="377026"/>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400" dirty="0">
                <a:solidFill>
                  <a:srgbClr val="AC1422"/>
                </a:solidFill>
                <a:cs typeface="+mn-ea"/>
                <a:sym typeface="+mn-lt"/>
              </a:rPr>
              <a:t>强化社情民意信息舆情汇集和民意表达功能。</a:t>
            </a:r>
          </a:p>
        </p:txBody>
      </p:sp>
      <p:sp>
        <p:nvSpPr>
          <p:cNvPr id="25" name="剪去对角的矩形 24"/>
          <p:cNvSpPr/>
          <p:nvPr/>
        </p:nvSpPr>
        <p:spPr>
          <a:xfrm>
            <a:off x="1144428" y="3529022"/>
            <a:ext cx="10438947" cy="359772"/>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五角星 25"/>
          <p:cNvSpPr/>
          <p:nvPr/>
        </p:nvSpPr>
        <p:spPr>
          <a:xfrm>
            <a:off x="664187" y="3935057"/>
            <a:ext cx="353905" cy="35390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3"/>
          <p:cNvSpPr txBox="1"/>
          <p:nvPr/>
        </p:nvSpPr>
        <p:spPr>
          <a:xfrm>
            <a:off x="1111036" y="3936154"/>
            <a:ext cx="10522232" cy="377026"/>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400" dirty="0">
                <a:solidFill>
                  <a:srgbClr val="AC1422"/>
                </a:solidFill>
                <a:cs typeface="+mn-ea"/>
                <a:sym typeface="+mn-lt"/>
              </a:rPr>
              <a:t>做好来信来访工作。</a:t>
            </a:r>
          </a:p>
        </p:txBody>
      </p:sp>
      <p:sp>
        <p:nvSpPr>
          <p:cNvPr id="28" name="剪去对角的矩形 27"/>
          <p:cNvSpPr/>
          <p:nvPr/>
        </p:nvSpPr>
        <p:spPr>
          <a:xfrm>
            <a:off x="1144428" y="3994048"/>
            <a:ext cx="10438947" cy="359772"/>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五角星 28"/>
          <p:cNvSpPr/>
          <p:nvPr/>
        </p:nvSpPr>
        <p:spPr>
          <a:xfrm>
            <a:off x="664187" y="4435819"/>
            <a:ext cx="353905" cy="35390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3"/>
          <p:cNvSpPr txBox="1"/>
          <p:nvPr/>
        </p:nvSpPr>
        <p:spPr>
          <a:xfrm>
            <a:off x="1111036" y="4436916"/>
            <a:ext cx="10522232" cy="377026"/>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400" dirty="0">
                <a:solidFill>
                  <a:srgbClr val="AC1422"/>
                </a:solidFill>
                <a:cs typeface="+mn-ea"/>
                <a:sym typeface="+mn-lt"/>
              </a:rPr>
              <a:t>做好抗日战争胜利</a:t>
            </a:r>
            <a:r>
              <a:rPr lang="en-US" altLang="zh-CN" sz="1400" dirty="0">
                <a:solidFill>
                  <a:srgbClr val="AC1422"/>
                </a:solidFill>
                <a:cs typeface="+mn-ea"/>
                <a:sym typeface="+mn-lt"/>
              </a:rPr>
              <a:t>70</a:t>
            </a:r>
            <a:r>
              <a:rPr lang="zh-CN" altLang="en-US" sz="1400" dirty="0">
                <a:solidFill>
                  <a:srgbClr val="AC1422"/>
                </a:solidFill>
                <a:cs typeface="+mn-ea"/>
                <a:sym typeface="+mn-lt"/>
              </a:rPr>
              <a:t>周年等重大选题史料征集出版工作。</a:t>
            </a:r>
          </a:p>
        </p:txBody>
      </p:sp>
      <p:sp>
        <p:nvSpPr>
          <p:cNvPr id="31" name="剪去对角的矩形 30"/>
          <p:cNvSpPr/>
          <p:nvPr/>
        </p:nvSpPr>
        <p:spPr>
          <a:xfrm>
            <a:off x="1144428" y="4494810"/>
            <a:ext cx="10438947" cy="359772"/>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五角星 31"/>
          <p:cNvSpPr/>
          <p:nvPr/>
        </p:nvSpPr>
        <p:spPr>
          <a:xfrm>
            <a:off x="664187" y="4864789"/>
            <a:ext cx="353905" cy="35390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
          <p:cNvSpPr txBox="1"/>
          <p:nvPr/>
        </p:nvSpPr>
        <p:spPr>
          <a:xfrm>
            <a:off x="1111036" y="4865886"/>
            <a:ext cx="10522232" cy="377026"/>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400" dirty="0">
                <a:solidFill>
                  <a:srgbClr val="AC1422"/>
                </a:solidFill>
                <a:cs typeface="+mn-ea"/>
                <a:sym typeface="+mn-lt"/>
              </a:rPr>
              <a:t>发挥中国人民政协理论研究会作用，加强对政协协商民主、民主监督等问题的研究。</a:t>
            </a:r>
          </a:p>
        </p:txBody>
      </p:sp>
      <p:sp>
        <p:nvSpPr>
          <p:cNvPr id="34" name="剪去对角的矩形 33"/>
          <p:cNvSpPr/>
          <p:nvPr/>
        </p:nvSpPr>
        <p:spPr>
          <a:xfrm>
            <a:off x="1144428" y="4923780"/>
            <a:ext cx="10438947" cy="359772"/>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五角星 34"/>
          <p:cNvSpPr/>
          <p:nvPr/>
        </p:nvSpPr>
        <p:spPr>
          <a:xfrm>
            <a:off x="664187" y="5365551"/>
            <a:ext cx="353905" cy="35390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
          <p:cNvSpPr txBox="1"/>
          <p:nvPr/>
        </p:nvSpPr>
        <p:spPr>
          <a:xfrm>
            <a:off x="1111036" y="5366648"/>
            <a:ext cx="10522232" cy="377026"/>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400" dirty="0">
                <a:solidFill>
                  <a:srgbClr val="AC1422"/>
                </a:solidFill>
                <a:cs typeface="+mn-ea"/>
                <a:sym typeface="+mn-lt"/>
              </a:rPr>
              <a:t>坚持正确舆论导向，加大政协履职成果宣传力度。</a:t>
            </a:r>
          </a:p>
        </p:txBody>
      </p:sp>
      <p:sp>
        <p:nvSpPr>
          <p:cNvPr id="37" name="剪去对角的矩形 36"/>
          <p:cNvSpPr/>
          <p:nvPr/>
        </p:nvSpPr>
        <p:spPr>
          <a:xfrm>
            <a:off x="1144428" y="5424542"/>
            <a:ext cx="10438947" cy="359772"/>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64702209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48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48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0-#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1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arn(inVertical)">
                                          <p:cBhvr>
                                            <p:cTn id="42" dur="500"/>
                                            <p:tgtEl>
                                              <p:spTgt spid="19"/>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1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0-#ppt_w/2"/>
                                              </p:val>
                                            </p:tav>
                                            <p:tav tm="100000">
                                              <p:val>
                                                <p:strVal val="#ppt_x"/>
                                              </p:val>
                                            </p:tav>
                                          </p:tavLst>
                                        </p:anim>
                                        <p:anim calcmode="lin" valueType="num">
                                          <p:cBhvr additive="base">
                                            <p:cTn id="52"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arn(inVertical)">
                                          <p:cBhvr>
                                            <p:cTn id="57" dur="500"/>
                                            <p:tgtEl>
                                              <p:spTgt spid="22"/>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1500"/>
                                            <p:tgtEl>
                                              <p:spTgt spid="21"/>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fill="hold"/>
                                            <p:tgtEl>
                                              <p:spTgt spid="23"/>
                                            </p:tgtEl>
                                            <p:attrNameLst>
                                              <p:attrName>ppt_x</p:attrName>
                                            </p:attrNameLst>
                                          </p:cBhvr>
                                          <p:tavLst>
                                            <p:tav tm="0">
                                              <p:val>
                                                <p:strVal val="0-#ppt_w/2"/>
                                              </p:val>
                                            </p:tav>
                                            <p:tav tm="100000">
                                              <p:val>
                                                <p:strVal val="#ppt_x"/>
                                              </p:val>
                                            </p:tav>
                                          </p:tavLst>
                                        </p:anim>
                                        <p:anim calcmode="lin" valueType="num">
                                          <p:cBhvr additive="base">
                                            <p:cTn id="67"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barn(inVertical)">
                                          <p:cBhvr>
                                            <p:cTn id="72" dur="500"/>
                                            <p:tgtEl>
                                              <p:spTgt spid="25"/>
                                            </p:tgtEl>
                                          </p:cBhvr>
                                        </p:animEffect>
                                      </p:childTnLst>
                                    </p:cTn>
                                  </p:par>
                                </p:childTnLst>
                              </p:cTn>
                            </p:par>
                            <p:par>
                              <p:cTn id="73" fill="hold">
                                <p:stCondLst>
                                  <p:cond delay="500"/>
                                </p:stCondLst>
                                <p:childTnLst>
                                  <p:par>
                                    <p:cTn id="74" presetID="22" presetClass="entr" presetSubtype="8"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1500"/>
                                            <p:tgtEl>
                                              <p:spTgt spid="24"/>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500" fill="hold"/>
                                            <p:tgtEl>
                                              <p:spTgt spid="26"/>
                                            </p:tgtEl>
                                            <p:attrNameLst>
                                              <p:attrName>ppt_x</p:attrName>
                                            </p:attrNameLst>
                                          </p:cBhvr>
                                          <p:tavLst>
                                            <p:tav tm="0">
                                              <p:val>
                                                <p:strVal val="0-#ppt_w/2"/>
                                              </p:val>
                                            </p:tav>
                                            <p:tav tm="100000">
                                              <p:val>
                                                <p:strVal val="#ppt_x"/>
                                              </p:val>
                                            </p:tav>
                                          </p:tavLst>
                                        </p:anim>
                                        <p:anim calcmode="lin" valueType="num">
                                          <p:cBhvr additive="base">
                                            <p:cTn id="82"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barn(inVertical)">
                                          <p:cBhvr>
                                            <p:cTn id="87" dur="500"/>
                                            <p:tgtEl>
                                              <p:spTgt spid="28"/>
                                            </p:tgtEl>
                                          </p:cBhvr>
                                        </p:animEffect>
                                      </p:childTnLst>
                                    </p:cTn>
                                  </p:par>
                                </p:childTnLst>
                              </p:cTn>
                            </p:par>
                            <p:par>
                              <p:cTn id="88" fill="hold">
                                <p:stCondLst>
                                  <p:cond delay="500"/>
                                </p:stCondLst>
                                <p:childTnLst>
                                  <p:par>
                                    <p:cTn id="89" presetID="22" presetClass="entr" presetSubtype="8"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left)">
                                          <p:cBhvr>
                                            <p:cTn id="91" dur="1500"/>
                                            <p:tgtEl>
                                              <p:spTgt spid="27"/>
                                            </p:tgtEl>
                                          </p:cBhvr>
                                        </p:animEffect>
                                      </p:childTnLst>
                                    </p:cTn>
                                  </p:par>
                                </p:childTnLst>
                              </p:cTn>
                            </p:par>
                          </p:childTnLst>
                        </p:cTn>
                      </p:par>
                      <p:par>
                        <p:cTn id="92" fill="hold">
                          <p:stCondLst>
                            <p:cond delay="indefinite"/>
                          </p:stCondLst>
                          <p:childTnLst>
                            <p:par>
                              <p:cTn id="93" fill="hold">
                                <p:stCondLst>
                                  <p:cond delay="0"/>
                                </p:stCondLst>
                                <p:childTnLst>
                                  <p:par>
                                    <p:cTn id="94" presetID="2" presetClass="entr" presetSubtype="8" fill="hold" grpId="0" nodeType="clickEffect">
                                      <p:stCondLst>
                                        <p:cond delay="0"/>
                                      </p:stCondLst>
                                      <p:childTnLst>
                                        <p:set>
                                          <p:cBhvr>
                                            <p:cTn id="95" dur="1" fill="hold">
                                              <p:stCondLst>
                                                <p:cond delay="0"/>
                                              </p:stCondLst>
                                            </p:cTn>
                                            <p:tgtEl>
                                              <p:spTgt spid="29"/>
                                            </p:tgtEl>
                                            <p:attrNameLst>
                                              <p:attrName>style.visibility</p:attrName>
                                            </p:attrNameLst>
                                          </p:cBhvr>
                                          <p:to>
                                            <p:strVal val="visible"/>
                                          </p:to>
                                        </p:set>
                                        <p:anim calcmode="lin" valueType="num">
                                          <p:cBhvr additive="base">
                                            <p:cTn id="96" dur="500" fill="hold"/>
                                            <p:tgtEl>
                                              <p:spTgt spid="29"/>
                                            </p:tgtEl>
                                            <p:attrNameLst>
                                              <p:attrName>ppt_x</p:attrName>
                                            </p:attrNameLst>
                                          </p:cBhvr>
                                          <p:tavLst>
                                            <p:tav tm="0">
                                              <p:val>
                                                <p:strVal val="0-#ppt_w/2"/>
                                              </p:val>
                                            </p:tav>
                                            <p:tav tm="100000">
                                              <p:val>
                                                <p:strVal val="#ppt_x"/>
                                              </p:val>
                                            </p:tav>
                                          </p:tavLst>
                                        </p:anim>
                                        <p:anim calcmode="lin" valueType="num">
                                          <p:cBhvr additive="base">
                                            <p:cTn id="9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barn(inVertical)">
                                          <p:cBhvr>
                                            <p:cTn id="102" dur="500"/>
                                            <p:tgtEl>
                                              <p:spTgt spid="31"/>
                                            </p:tgtEl>
                                          </p:cBhvr>
                                        </p:animEffect>
                                      </p:childTnLst>
                                    </p:cTn>
                                  </p:par>
                                </p:childTnLst>
                              </p:cTn>
                            </p:par>
                            <p:par>
                              <p:cTn id="103" fill="hold">
                                <p:stCondLst>
                                  <p:cond delay="500"/>
                                </p:stCondLst>
                                <p:childTnLst>
                                  <p:par>
                                    <p:cTn id="104" presetID="22" presetClass="entr" presetSubtype="8"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wipe(left)">
                                          <p:cBhvr>
                                            <p:cTn id="106" dur="1500"/>
                                            <p:tgtEl>
                                              <p:spTgt spid="30"/>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8" fill="hold" grpId="0" nodeType="clickEffect">
                                      <p:stCondLst>
                                        <p:cond delay="0"/>
                                      </p:stCondLst>
                                      <p:childTnLst>
                                        <p:set>
                                          <p:cBhvr>
                                            <p:cTn id="110" dur="1" fill="hold">
                                              <p:stCondLst>
                                                <p:cond delay="0"/>
                                              </p:stCondLst>
                                            </p:cTn>
                                            <p:tgtEl>
                                              <p:spTgt spid="32"/>
                                            </p:tgtEl>
                                            <p:attrNameLst>
                                              <p:attrName>style.visibility</p:attrName>
                                            </p:attrNameLst>
                                          </p:cBhvr>
                                          <p:to>
                                            <p:strVal val="visible"/>
                                          </p:to>
                                        </p:set>
                                        <p:anim calcmode="lin" valueType="num">
                                          <p:cBhvr additive="base">
                                            <p:cTn id="111" dur="500" fill="hold"/>
                                            <p:tgtEl>
                                              <p:spTgt spid="32"/>
                                            </p:tgtEl>
                                            <p:attrNameLst>
                                              <p:attrName>ppt_x</p:attrName>
                                            </p:attrNameLst>
                                          </p:cBhvr>
                                          <p:tavLst>
                                            <p:tav tm="0">
                                              <p:val>
                                                <p:strVal val="0-#ppt_w/2"/>
                                              </p:val>
                                            </p:tav>
                                            <p:tav tm="100000">
                                              <p:val>
                                                <p:strVal val="#ppt_x"/>
                                              </p:val>
                                            </p:tav>
                                          </p:tavLst>
                                        </p:anim>
                                        <p:anim calcmode="lin" valueType="num">
                                          <p:cBhvr additive="base">
                                            <p:cTn id="11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6" presetClass="entr" presetSubtype="21" fill="hold" grpId="0" nodeType="click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barn(inVertical)">
                                          <p:cBhvr>
                                            <p:cTn id="117" dur="500"/>
                                            <p:tgtEl>
                                              <p:spTgt spid="34"/>
                                            </p:tgtEl>
                                          </p:cBhvr>
                                        </p:animEffect>
                                      </p:childTnLst>
                                    </p:cTn>
                                  </p:par>
                                </p:childTnLst>
                              </p:cTn>
                            </p:par>
                            <p:par>
                              <p:cTn id="118" fill="hold">
                                <p:stCondLst>
                                  <p:cond delay="500"/>
                                </p:stCondLst>
                                <p:childTnLst>
                                  <p:par>
                                    <p:cTn id="119" presetID="22" presetClass="entr" presetSubtype="8" fill="hold" grpId="0" nodeType="after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wipe(left)">
                                          <p:cBhvr>
                                            <p:cTn id="121" dur="1500"/>
                                            <p:tgtEl>
                                              <p:spTgt spid="33"/>
                                            </p:tgtEl>
                                          </p:cBhvr>
                                        </p:animEffect>
                                      </p:childTnLst>
                                    </p:cTn>
                                  </p:par>
                                </p:childTnLst>
                              </p:cTn>
                            </p:par>
                          </p:childTnLst>
                        </p:cTn>
                      </p:par>
                      <p:par>
                        <p:cTn id="122" fill="hold">
                          <p:stCondLst>
                            <p:cond delay="indefinite"/>
                          </p:stCondLst>
                          <p:childTnLst>
                            <p:par>
                              <p:cTn id="123" fill="hold">
                                <p:stCondLst>
                                  <p:cond delay="0"/>
                                </p:stCondLst>
                                <p:childTnLst>
                                  <p:par>
                                    <p:cTn id="124" presetID="2" presetClass="entr" presetSubtype="8" fill="hold" grpId="0" nodeType="clickEffect">
                                      <p:stCondLst>
                                        <p:cond delay="0"/>
                                      </p:stCondLst>
                                      <p:childTnLst>
                                        <p:set>
                                          <p:cBhvr>
                                            <p:cTn id="125" dur="1" fill="hold">
                                              <p:stCondLst>
                                                <p:cond delay="0"/>
                                              </p:stCondLst>
                                            </p:cTn>
                                            <p:tgtEl>
                                              <p:spTgt spid="35"/>
                                            </p:tgtEl>
                                            <p:attrNameLst>
                                              <p:attrName>style.visibility</p:attrName>
                                            </p:attrNameLst>
                                          </p:cBhvr>
                                          <p:to>
                                            <p:strVal val="visible"/>
                                          </p:to>
                                        </p:set>
                                        <p:anim calcmode="lin" valueType="num">
                                          <p:cBhvr additive="base">
                                            <p:cTn id="126" dur="500" fill="hold"/>
                                            <p:tgtEl>
                                              <p:spTgt spid="35"/>
                                            </p:tgtEl>
                                            <p:attrNameLst>
                                              <p:attrName>ppt_x</p:attrName>
                                            </p:attrNameLst>
                                          </p:cBhvr>
                                          <p:tavLst>
                                            <p:tav tm="0">
                                              <p:val>
                                                <p:strVal val="0-#ppt_w/2"/>
                                              </p:val>
                                            </p:tav>
                                            <p:tav tm="100000">
                                              <p:val>
                                                <p:strVal val="#ppt_x"/>
                                              </p:val>
                                            </p:tav>
                                          </p:tavLst>
                                        </p:anim>
                                        <p:anim calcmode="lin" valueType="num">
                                          <p:cBhvr additive="base">
                                            <p:cTn id="127"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16" presetClass="entr" presetSubtype="21" fill="hold" grpId="0" nodeType="clickEffect">
                                      <p:stCondLst>
                                        <p:cond delay="0"/>
                                      </p:stCondLst>
                                      <p:childTnLst>
                                        <p:set>
                                          <p:cBhvr>
                                            <p:cTn id="131" dur="1" fill="hold">
                                              <p:stCondLst>
                                                <p:cond delay="0"/>
                                              </p:stCondLst>
                                            </p:cTn>
                                            <p:tgtEl>
                                              <p:spTgt spid="37"/>
                                            </p:tgtEl>
                                            <p:attrNameLst>
                                              <p:attrName>style.visibility</p:attrName>
                                            </p:attrNameLst>
                                          </p:cBhvr>
                                          <p:to>
                                            <p:strVal val="visible"/>
                                          </p:to>
                                        </p:set>
                                        <p:animEffect transition="in" filter="barn(inVertical)">
                                          <p:cBhvr>
                                            <p:cTn id="132" dur="500"/>
                                            <p:tgtEl>
                                              <p:spTgt spid="37"/>
                                            </p:tgtEl>
                                          </p:cBhvr>
                                        </p:animEffect>
                                      </p:childTnLst>
                                    </p:cTn>
                                  </p:par>
                                </p:childTnLst>
                              </p:cTn>
                            </p:par>
                            <p:par>
                              <p:cTn id="133" fill="hold">
                                <p:stCondLst>
                                  <p:cond delay="500"/>
                                </p:stCondLst>
                                <p:childTnLst>
                                  <p:par>
                                    <p:cTn id="134" presetID="22" presetClass="entr" presetSubtype="8" fill="hold" grpId="0" nodeType="after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wipe(left)">
                                          <p:cBhvr>
                                            <p:cTn id="136" dur="1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animBg="1"/>
          <p:bldP spid="15" grpId="0"/>
          <p:bldP spid="16" grpId="0" animBg="1"/>
          <p:bldP spid="17" grpId="0" animBg="1"/>
          <p:bldP spid="18" grpId="0"/>
          <p:bldP spid="19" grpId="0" animBg="1"/>
          <p:bldP spid="20" grpId="0" animBg="1"/>
          <p:bldP spid="21" grpId="0"/>
          <p:bldP spid="22" grpId="0" animBg="1"/>
          <p:bldP spid="23" grpId="0" animBg="1"/>
          <p:bldP spid="24" grpId="0"/>
          <p:bldP spid="25" grpId="0" animBg="1"/>
          <p:bldP spid="26" grpId="0" animBg="1"/>
          <p:bldP spid="27" grpId="0"/>
          <p:bldP spid="28" grpId="0" animBg="1"/>
          <p:bldP spid="29" grpId="0" animBg="1"/>
          <p:bldP spid="30" grpId="0"/>
          <p:bldP spid="31" grpId="0" animBg="1"/>
          <p:bldP spid="32" grpId="0" animBg="1"/>
          <p:bldP spid="33" grpId="0"/>
          <p:bldP spid="34" grpId="0" animBg="1"/>
          <p:bldP spid="35" grpId="0" animBg="1"/>
          <p:bldP spid="36" grpId="0"/>
          <p:bldP spid="3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0-#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1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arn(inVertical)">
                                          <p:cBhvr>
                                            <p:cTn id="42" dur="500"/>
                                            <p:tgtEl>
                                              <p:spTgt spid="19"/>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1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0-#ppt_w/2"/>
                                              </p:val>
                                            </p:tav>
                                            <p:tav tm="100000">
                                              <p:val>
                                                <p:strVal val="#ppt_x"/>
                                              </p:val>
                                            </p:tav>
                                          </p:tavLst>
                                        </p:anim>
                                        <p:anim calcmode="lin" valueType="num">
                                          <p:cBhvr additive="base">
                                            <p:cTn id="52"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arn(inVertical)">
                                          <p:cBhvr>
                                            <p:cTn id="57" dur="500"/>
                                            <p:tgtEl>
                                              <p:spTgt spid="22"/>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1500"/>
                                            <p:tgtEl>
                                              <p:spTgt spid="21"/>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fill="hold"/>
                                            <p:tgtEl>
                                              <p:spTgt spid="23"/>
                                            </p:tgtEl>
                                            <p:attrNameLst>
                                              <p:attrName>ppt_x</p:attrName>
                                            </p:attrNameLst>
                                          </p:cBhvr>
                                          <p:tavLst>
                                            <p:tav tm="0">
                                              <p:val>
                                                <p:strVal val="0-#ppt_w/2"/>
                                              </p:val>
                                            </p:tav>
                                            <p:tav tm="100000">
                                              <p:val>
                                                <p:strVal val="#ppt_x"/>
                                              </p:val>
                                            </p:tav>
                                          </p:tavLst>
                                        </p:anim>
                                        <p:anim calcmode="lin" valueType="num">
                                          <p:cBhvr additive="base">
                                            <p:cTn id="67"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barn(inVertical)">
                                          <p:cBhvr>
                                            <p:cTn id="72" dur="500"/>
                                            <p:tgtEl>
                                              <p:spTgt spid="25"/>
                                            </p:tgtEl>
                                          </p:cBhvr>
                                        </p:animEffect>
                                      </p:childTnLst>
                                    </p:cTn>
                                  </p:par>
                                </p:childTnLst>
                              </p:cTn>
                            </p:par>
                            <p:par>
                              <p:cTn id="73" fill="hold">
                                <p:stCondLst>
                                  <p:cond delay="500"/>
                                </p:stCondLst>
                                <p:childTnLst>
                                  <p:par>
                                    <p:cTn id="74" presetID="22" presetClass="entr" presetSubtype="8"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1500"/>
                                            <p:tgtEl>
                                              <p:spTgt spid="24"/>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500" fill="hold"/>
                                            <p:tgtEl>
                                              <p:spTgt spid="26"/>
                                            </p:tgtEl>
                                            <p:attrNameLst>
                                              <p:attrName>ppt_x</p:attrName>
                                            </p:attrNameLst>
                                          </p:cBhvr>
                                          <p:tavLst>
                                            <p:tav tm="0">
                                              <p:val>
                                                <p:strVal val="0-#ppt_w/2"/>
                                              </p:val>
                                            </p:tav>
                                            <p:tav tm="100000">
                                              <p:val>
                                                <p:strVal val="#ppt_x"/>
                                              </p:val>
                                            </p:tav>
                                          </p:tavLst>
                                        </p:anim>
                                        <p:anim calcmode="lin" valueType="num">
                                          <p:cBhvr additive="base">
                                            <p:cTn id="82"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barn(inVertical)">
                                          <p:cBhvr>
                                            <p:cTn id="87" dur="500"/>
                                            <p:tgtEl>
                                              <p:spTgt spid="28"/>
                                            </p:tgtEl>
                                          </p:cBhvr>
                                        </p:animEffect>
                                      </p:childTnLst>
                                    </p:cTn>
                                  </p:par>
                                </p:childTnLst>
                              </p:cTn>
                            </p:par>
                            <p:par>
                              <p:cTn id="88" fill="hold">
                                <p:stCondLst>
                                  <p:cond delay="500"/>
                                </p:stCondLst>
                                <p:childTnLst>
                                  <p:par>
                                    <p:cTn id="89" presetID="22" presetClass="entr" presetSubtype="8"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left)">
                                          <p:cBhvr>
                                            <p:cTn id="91" dur="1500"/>
                                            <p:tgtEl>
                                              <p:spTgt spid="27"/>
                                            </p:tgtEl>
                                          </p:cBhvr>
                                        </p:animEffect>
                                      </p:childTnLst>
                                    </p:cTn>
                                  </p:par>
                                </p:childTnLst>
                              </p:cTn>
                            </p:par>
                          </p:childTnLst>
                        </p:cTn>
                      </p:par>
                      <p:par>
                        <p:cTn id="92" fill="hold">
                          <p:stCondLst>
                            <p:cond delay="indefinite"/>
                          </p:stCondLst>
                          <p:childTnLst>
                            <p:par>
                              <p:cTn id="93" fill="hold">
                                <p:stCondLst>
                                  <p:cond delay="0"/>
                                </p:stCondLst>
                                <p:childTnLst>
                                  <p:par>
                                    <p:cTn id="94" presetID="2" presetClass="entr" presetSubtype="8" fill="hold" grpId="0" nodeType="clickEffect">
                                      <p:stCondLst>
                                        <p:cond delay="0"/>
                                      </p:stCondLst>
                                      <p:childTnLst>
                                        <p:set>
                                          <p:cBhvr>
                                            <p:cTn id="95" dur="1" fill="hold">
                                              <p:stCondLst>
                                                <p:cond delay="0"/>
                                              </p:stCondLst>
                                            </p:cTn>
                                            <p:tgtEl>
                                              <p:spTgt spid="29"/>
                                            </p:tgtEl>
                                            <p:attrNameLst>
                                              <p:attrName>style.visibility</p:attrName>
                                            </p:attrNameLst>
                                          </p:cBhvr>
                                          <p:to>
                                            <p:strVal val="visible"/>
                                          </p:to>
                                        </p:set>
                                        <p:anim calcmode="lin" valueType="num">
                                          <p:cBhvr additive="base">
                                            <p:cTn id="96" dur="500" fill="hold"/>
                                            <p:tgtEl>
                                              <p:spTgt spid="29"/>
                                            </p:tgtEl>
                                            <p:attrNameLst>
                                              <p:attrName>ppt_x</p:attrName>
                                            </p:attrNameLst>
                                          </p:cBhvr>
                                          <p:tavLst>
                                            <p:tav tm="0">
                                              <p:val>
                                                <p:strVal val="0-#ppt_w/2"/>
                                              </p:val>
                                            </p:tav>
                                            <p:tav tm="100000">
                                              <p:val>
                                                <p:strVal val="#ppt_x"/>
                                              </p:val>
                                            </p:tav>
                                          </p:tavLst>
                                        </p:anim>
                                        <p:anim calcmode="lin" valueType="num">
                                          <p:cBhvr additive="base">
                                            <p:cTn id="9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barn(inVertical)">
                                          <p:cBhvr>
                                            <p:cTn id="102" dur="500"/>
                                            <p:tgtEl>
                                              <p:spTgt spid="31"/>
                                            </p:tgtEl>
                                          </p:cBhvr>
                                        </p:animEffect>
                                      </p:childTnLst>
                                    </p:cTn>
                                  </p:par>
                                </p:childTnLst>
                              </p:cTn>
                            </p:par>
                            <p:par>
                              <p:cTn id="103" fill="hold">
                                <p:stCondLst>
                                  <p:cond delay="500"/>
                                </p:stCondLst>
                                <p:childTnLst>
                                  <p:par>
                                    <p:cTn id="104" presetID="22" presetClass="entr" presetSubtype="8"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wipe(left)">
                                          <p:cBhvr>
                                            <p:cTn id="106" dur="1500"/>
                                            <p:tgtEl>
                                              <p:spTgt spid="30"/>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8" fill="hold" grpId="0" nodeType="clickEffect">
                                      <p:stCondLst>
                                        <p:cond delay="0"/>
                                      </p:stCondLst>
                                      <p:childTnLst>
                                        <p:set>
                                          <p:cBhvr>
                                            <p:cTn id="110" dur="1" fill="hold">
                                              <p:stCondLst>
                                                <p:cond delay="0"/>
                                              </p:stCondLst>
                                            </p:cTn>
                                            <p:tgtEl>
                                              <p:spTgt spid="32"/>
                                            </p:tgtEl>
                                            <p:attrNameLst>
                                              <p:attrName>style.visibility</p:attrName>
                                            </p:attrNameLst>
                                          </p:cBhvr>
                                          <p:to>
                                            <p:strVal val="visible"/>
                                          </p:to>
                                        </p:set>
                                        <p:anim calcmode="lin" valueType="num">
                                          <p:cBhvr additive="base">
                                            <p:cTn id="111" dur="500" fill="hold"/>
                                            <p:tgtEl>
                                              <p:spTgt spid="32"/>
                                            </p:tgtEl>
                                            <p:attrNameLst>
                                              <p:attrName>ppt_x</p:attrName>
                                            </p:attrNameLst>
                                          </p:cBhvr>
                                          <p:tavLst>
                                            <p:tav tm="0">
                                              <p:val>
                                                <p:strVal val="0-#ppt_w/2"/>
                                              </p:val>
                                            </p:tav>
                                            <p:tav tm="100000">
                                              <p:val>
                                                <p:strVal val="#ppt_x"/>
                                              </p:val>
                                            </p:tav>
                                          </p:tavLst>
                                        </p:anim>
                                        <p:anim calcmode="lin" valueType="num">
                                          <p:cBhvr additive="base">
                                            <p:cTn id="11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6" presetClass="entr" presetSubtype="21" fill="hold" grpId="0" nodeType="click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barn(inVertical)">
                                          <p:cBhvr>
                                            <p:cTn id="117" dur="500"/>
                                            <p:tgtEl>
                                              <p:spTgt spid="34"/>
                                            </p:tgtEl>
                                          </p:cBhvr>
                                        </p:animEffect>
                                      </p:childTnLst>
                                    </p:cTn>
                                  </p:par>
                                </p:childTnLst>
                              </p:cTn>
                            </p:par>
                            <p:par>
                              <p:cTn id="118" fill="hold">
                                <p:stCondLst>
                                  <p:cond delay="500"/>
                                </p:stCondLst>
                                <p:childTnLst>
                                  <p:par>
                                    <p:cTn id="119" presetID="22" presetClass="entr" presetSubtype="8" fill="hold" grpId="0" nodeType="after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wipe(left)">
                                          <p:cBhvr>
                                            <p:cTn id="121" dur="1500"/>
                                            <p:tgtEl>
                                              <p:spTgt spid="33"/>
                                            </p:tgtEl>
                                          </p:cBhvr>
                                        </p:animEffect>
                                      </p:childTnLst>
                                    </p:cTn>
                                  </p:par>
                                </p:childTnLst>
                              </p:cTn>
                            </p:par>
                          </p:childTnLst>
                        </p:cTn>
                      </p:par>
                      <p:par>
                        <p:cTn id="122" fill="hold">
                          <p:stCondLst>
                            <p:cond delay="indefinite"/>
                          </p:stCondLst>
                          <p:childTnLst>
                            <p:par>
                              <p:cTn id="123" fill="hold">
                                <p:stCondLst>
                                  <p:cond delay="0"/>
                                </p:stCondLst>
                                <p:childTnLst>
                                  <p:par>
                                    <p:cTn id="124" presetID="2" presetClass="entr" presetSubtype="8" fill="hold" grpId="0" nodeType="clickEffect">
                                      <p:stCondLst>
                                        <p:cond delay="0"/>
                                      </p:stCondLst>
                                      <p:childTnLst>
                                        <p:set>
                                          <p:cBhvr>
                                            <p:cTn id="125" dur="1" fill="hold">
                                              <p:stCondLst>
                                                <p:cond delay="0"/>
                                              </p:stCondLst>
                                            </p:cTn>
                                            <p:tgtEl>
                                              <p:spTgt spid="35"/>
                                            </p:tgtEl>
                                            <p:attrNameLst>
                                              <p:attrName>style.visibility</p:attrName>
                                            </p:attrNameLst>
                                          </p:cBhvr>
                                          <p:to>
                                            <p:strVal val="visible"/>
                                          </p:to>
                                        </p:set>
                                        <p:anim calcmode="lin" valueType="num">
                                          <p:cBhvr additive="base">
                                            <p:cTn id="126" dur="500" fill="hold"/>
                                            <p:tgtEl>
                                              <p:spTgt spid="35"/>
                                            </p:tgtEl>
                                            <p:attrNameLst>
                                              <p:attrName>ppt_x</p:attrName>
                                            </p:attrNameLst>
                                          </p:cBhvr>
                                          <p:tavLst>
                                            <p:tav tm="0">
                                              <p:val>
                                                <p:strVal val="0-#ppt_w/2"/>
                                              </p:val>
                                            </p:tav>
                                            <p:tav tm="100000">
                                              <p:val>
                                                <p:strVal val="#ppt_x"/>
                                              </p:val>
                                            </p:tav>
                                          </p:tavLst>
                                        </p:anim>
                                        <p:anim calcmode="lin" valueType="num">
                                          <p:cBhvr additive="base">
                                            <p:cTn id="127"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16" presetClass="entr" presetSubtype="21" fill="hold" grpId="0" nodeType="clickEffect">
                                      <p:stCondLst>
                                        <p:cond delay="0"/>
                                      </p:stCondLst>
                                      <p:childTnLst>
                                        <p:set>
                                          <p:cBhvr>
                                            <p:cTn id="131" dur="1" fill="hold">
                                              <p:stCondLst>
                                                <p:cond delay="0"/>
                                              </p:stCondLst>
                                            </p:cTn>
                                            <p:tgtEl>
                                              <p:spTgt spid="37"/>
                                            </p:tgtEl>
                                            <p:attrNameLst>
                                              <p:attrName>style.visibility</p:attrName>
                                            </p:attrNameLst>
                                          </p:cBhvr>
                                          <p:to>
                                            <p:strVal val="visible"/>
                                          </p:to>
                                        </p:set>
                                        <p:animEffect transition="in" filter="barn(inVertical)">
                                          <p:cBhvr>
                                            <p:cTn id="132" dur="500"/>
                                            <p:tgtEl>
                                              <p:spTgt spid="37"/>
                                            </p:tgtEl>
                                          </p:cBhvr>
                                        </p:animEffect>
                                      </p:childTnLst>
                                    </p:cTn>
                                  </p:par>
                                </p:childTnLst>
                              </p:cTn>
                            </p:par>
                            <p:par>
                              <p:cTn id="133" fill="hold">
                                <p:stCondLst>
                                  <p:cond delay="500"/>
                                </p:stCondLst>
                                <p:childTnLst>
                                  <p:par>
                                    <p:cTn id="134" presetID="22" presetClass="entr" presetSubtype="8" fill="hold" grpId="0" nodeType="after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wipe(left)">
                                          <p:cBhvr>
                                            <p:cTn id="136" dur="1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animBg="1"/>
          <p:bldP spid="15" grpId="0"/>
          <p:bldP spid="16" grpId="0" animBg="1"/>
          <p:bldP spid="17" grpId="0" animBg="1"/>
          <p:bldP spid="18" grpId="0"/>
          <p:bldP spid="19" grpId="0" animBg="1"/>
          <p:bldP spid="20" grpId="0" animBg="1"/>
          <p:bldP spid="21" grpId="0"/>
          <p:bldP spid="22" grpId="0" animBg="1"/>
          <p:bldP spid="23" grpId="0" animBg="1"/>
          <p:bldP spid="24" grpId="0"/>
          <p:bldP spid="25" grpId="0" animBg="1"/>
          <p:bldP spid="26" grpId="0" animBg="1"/>
          <p:bldP spid="27" grpId="0"/>
          <p:bldP spid="28" grpId="0" animBg="1"/>
          <p:bldP spid="29" grpId="0" animBg="1"/>
          <p:bldP spid="30" grpId="0"/>
          <p:bldP spid="31" grpId="0" animBg="1"/>
          <p:bldP spid="32" grpId="0" animBg="1"/>
          <p:bldP spid="33" grpId="0"/>
          <p:bldP spid="34" grpId="0" animBg="1"/>
          <p:bldP spid="35" grpId="0" animBg="1"/>
          <p:bldP spid="36" grpId="0"/>
          <p:bldP spid="37"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文本框 9"/>
          <p:cNvSpPr txBox="1"/>
          <p:nvPr/>
        </p:nvSpPr>
        <p:spPr>
          <a:xfrm>
            <a:off x="392252" y="1588769"/>
            <a:ext cx="8443337" cy="52322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defTabSz="685800"/>
            <a:r>
              <a:rPr lang="zh-CN" altLang="en-US" sz="2800" dirty="0">
                <a:gradFill>
                  <a:gsLst>
                    <a:gs pos="0">
                      <a:srgbClr val="FF3302"/>
                    </a:gs>
                    <a:gs pos="100000">
                      <a:srgbClr val="CB0800"/>
                    </a:gs>
                  </a:gsLst>
                  <a:lin ang="5400000" scaled="1"/>
                </a:gradFill>
                <a:cs typeface="+mn-ea"/>
                <a:sym typeface="+mn-lt"/>
              </a:rPr>
              <a:t>贯彻全面从严治党部署，把党的政治建设摆在首位。</a:t>
            </a:r>
          </a:p>
        </p:txBody>
      </p:sp>
      <p:sp>
        <p:nvSpPr>
          <p:cNvPr id="11" name="对角圆角矩形 10"/>
          <p:cNvSpPr/>
          <p:nvPr/>
        </p:nvSpPr>
        <p:spPr>
          <a:xfrm>
            <a:off x="469055" y="963195"/>
            <a:ext cx="1002569" cy="563535"/>
          </a:xfrm>
          <a:prstGeom prst="round2DiagRect">
            <a:avLst>
              <a:gd name="adj1" fmla="val 50000"/>
              <a:gd name="adj2" fmla="val 0"/>
            </a:avLst>
          </a:prstGeom>
          <a:gradFill>
            <a:gsLst>
              <a:gs pos="0">
                <a:srgbClr val="C00000"/>
              </a:gs>
              <a:gs pos="49000">
                <a:srgbClr val="FF0000"/>
              </a:gs>
              <a:gs pos="100000">
                <a:srgbClr val="C800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2" name="文本框 11"/>
          <p:cNvSpPr txBox="1"/>
          <p:nvPr/>
        </p:nvSpPr>
        <p:spPr>
          <a:xfrm>
            <a:off x="591033" y="944388"/>
            <a:ext cx="755335" cy="646331"/>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3600" dirty="0">
                <a:solidFill>
                  <a:schemeClr val="bg1"/>
                </a:solidFill>
              </a:rPr>
              <a:t>03</a:t>
            </a:r>
            <a:endParaRPr lang="zh-CN" altLang="en-US" sz="3600" dirty="0">
              <a:solidFill>
                <a:schemeClr val="bg1"/>
              </a:solidFill>
            </a:endParaRPr>
          </a:p>
        </p:txBody>
      </p:sp>
      <p:sp>
        <p:nvSpPr>
          <p:cNvPr id="13" name="五角星 12"/>
          <p:cNvSpPr/>
          <p:nvPr/>
        </p:nvSpPr>
        <p:spPr>
          <a:xfrm>
            <a:off x="457182" y="2130561"/>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3"/>
          <p:cNvSpPr txBox="1"/>
          <p:nvPr/>
        </p:nvSpPr>
        <p:spPr>
          <a:xfrm>
            <a:off x="1048822" y="2109508"/>
            <a:ext cx="10522232" cy="523220"/>
          </a:xfrm>
          <a:prstGeom prst="rect">
            <a:avLst/>
          </a:prstGeom>
          <a:noFill/>
        </p:spPr>
        <p:txBody>
          <a:bodyPr wrap="square" rtlCol="0">
            <a:spAutoFit/>
          </a:bodyPr>
          <a:lstStyle/>
          <a:p>
            <a:pPr marL="285750" indent="-285750">
              <a:buFont typeface="Wingdings" panose="05000000000000000000" pitchFamily="2" charset="2"/>
              <a:buChar char="Ø"/>
            </a:pPr>
            <a:r>
              <a:rPr lang="zh-CN" altLang="en-US" sz="1400" dirty="0">
                <a:solidFill>
                  <a:srgbClr val="AC1422"/>
                </a:solidFill>
                <a:cs typeface="+mn-ea"/>
                <a:sym typeface="+mn-lt"/>
              </a:rPr>
              <a:t>完善全国政协党的领导体制，在</a:t>
            </a:r>
            <a:r>
              <a:rPr lang="en-US" altLang="zh-CN" sz="1400" dirty="0">
                <a:solidFill>
                  <a:srgbClr val="AC1422"/>
                </a:solidFill>
                <a:cs typeface="+mn-ea"/>
                <a:sym typeface="+mn-lt"/>
              </a:rPr>
              <a:t>9</a:t>
            </a:r>
            <a:r>
              <a:rPr lang="zh-CN" altLang="en-US" sz="1400" dirty="0">
                <a:solidFill>
                  <a:srgbClr val="AC1422"/>
                </a:solidFill>
                <a:cs typeface="+mn-ea"/>
                <a:sym typeface="+mn-lt"/>
              </a:rPr>
              <a:t>个专门委员会设立分党组，加强政协党组对机关党组和各分党组的领导，从组织体系、制度机制上确保了中共中央集中统一领导在政协的贯彻落实。</a:t>
            </a:r>
          </a:p>
        </p:txBody>
      </p:sp>
      <p:sp>
        <p:nvSpPr>
          <p:cNvPr id="15" name="剪去对角的矩形 14"/>
          <p:cNvSpPr/>
          <p:nvPr/>
        </p:nvSpPr>
        <p:spPr>
          <a:xfrm>
            <a:off x="1082214" y="2094644"/>
            <a:ext cx="10438947" cy="530856"/>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五角星 15"/>
          <p:cNvSpPr/>
          <p:nvPr/>
        </p:nvSpPr>
        <p:spPr>
          <a:xfrm>
            <a:off x="457182" y="2843160"/>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3"/>
          <p:cNvSpPr txBox="1"/>
          <p:nvPr/>
        </p:nvSpPr>
        <p:spPr>
          <a:xfrm>
            <a:off x="1048822" y="2814879"/>
            <a:ext cx="10522232" cy="523220"/>
          </a:xfrm>
          <a:prstGeom prst="rect">
            <a:avLst/>
          </a:prstGeom>
          <a:noFill/>
        </p:spPr>
        <p:txBody>
          <a:bodyPr wrap="square" rtlCol="0">
            <a:spAutoFit/>
          </a:bodyPr>
          <a:lstStyle/>
          <a:p>
            <a:pPr marL="285750" indent="-285750">
              <a:buFont typeface="Wingdings" panose="05000000000000000000" pitchFamily="2" charset="2"/>
              <a:buChar char="Ø"/>
            </a:pPr>
            <a:r>
              <a:rPr lang="zh-CN" altLang="en-US" sz="1400" dirty="0">
                <a:solidFill>
                  <a:srgbClr val="AC1422"/>
                </a:solidFill>
                <a:cs typeface="+mn-ea"/>
                <a:sym typeface="+mn-lt"/>
              </a:rPr>
              <a:t>按照懂政协、会协商、善议政和守纪律、讲规矩、重品行要求，抓好政协委员队伍建设</a:t>
            </a:r>
            <a:r>
              <a:rPr lang="en-US" altLang="zh-CN" sz="1400" dirty="0">
                <a:solidFill>
                  <a:srgbClr val="AC1422"/>
                </a:solidFill>
                <a:cs typeface="+mn-ea"/>
                <a:sym typeface="+mn-lt"/>
              </a:rPr>
              <a:t>,</a:t>
            </a:r>
            <a:r>
              <a:rPr lang="zh-CN" altLang="en-US" sz="1400" dirty="0">
                <a:solidFill>
                  <a:srgbClr val="AC1422"/>
                </a:solidFill>
                <a:cs typeface="+mn-ea"/>
                <a:sym typeface="+mn-lt"/>
              </a:rPr>
              <a:t>举办委员特别是新任委员学习研讨班、报告会等</a:t>
            </a:r>
            <a:r>
              <a:rPr lang="en-US" altLang="zh-CN" sz="1400" dirty="0">
                <a:solidFill>
                  <a:srgbClr val="AC1422"/>
                </a:solidFill>
                <a:cs typeface="+mn-ea"/>
                <a:sym typeface="+mn-lt"/>
              </a:rPr>
              <a:t>32</a:t>
            </a:r>
            <a:r>
              <a:rPr lang="zh-CN" altLang="en-US" sz="1400" dirty="0">
                <a:solidFill>
                  <a:srgbClr val="AC1422"/>
                </a:solidFill>
                <a:cs typeface="+mn-ea"/>
                <a:sym typeface="+mn-lt"/>
              </a:rPr>
              <a:t>次，</a:t>
            </a:r>
            <a:r>
              <a:rPr lang="en-US" altLang="zh-CN" sz="1400" dirty="0">
                <a:solidFill>
                  <a:srgbClr val="AC1422"/>
                </a:solidFill>
                <a:cs typeface="+mn-ea"/>
                <a:sym typeface="+mn-lt"/>
              </a:rPr>
              <a:t>1</a:t>
            </a:r>
            <a:r>
              <a:rPr lang="zh-CN" altLang="en-US" sz="1400" dirty="0">
                <a:solidFill>
                  <a:srgbClr val="AC1422"/>
                </a:solidFill>
                <a:cs typeface="+mn-ea"/>
                <a:sym typeface="+mn-lt"/>
              </a:rPr>
              <a:t>万余人次参加。</a:t>
            </a:r>
          </a:p>
        </p:txBody>
      </p:sp>
      <p:sp>
        <p:nvSpPr>
          <p:cNvPr id="18" name="剪去对角的矩形 17"/>
          <p:cNvSpPr/>
          <p:nvPr/>
        </p:nvSpPr>
        <p:spPr>
          <a:xfrm>
            <a:off x="1082214" y="2807243"/>
            <a:ext cx="10438947" cy="530856"/>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五角星 18"/>
          <p:cNvSpPr/>
          <p:nvPr/>
        </p:nvSpPr>
        <p:spPr>
          <a:xfrm>
            <a:off x="457182" y="3490521"/>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3"/>
          <p:cNvSpPr txBox="1"/>
          <p:nvPr/>
        </p:nvSpPr>
        <p:spPr>
          <a:xfrm>
            <a:off x="1048822" y="3482560"/>
            <a:ext cx="10522232" cy="377026"/>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zh-CN" altLang="en-US" sz="1400" dirty="0">
                <a:solidFill>
                  <a:srgbClr val="AC1422"/>
                </a:solidFill>
                <a:cs typeface="+mn-ea"/>
                <a:sym typeface="+mn-lt"/>
              </a:rPr>
              <a:t>制定贯彻中央八项规定精神具体措施，设立大会会风会纪督查组，严格规范履职活动，严肃会纪，改进会风文风。</a:t>
            </a:r>
          </a:p>
        </p:txBody>
      </p:sp>
      <p:sp>
        <p:nvSpPr>
          <p:cNvPr id="21" name="剪去对角的矩形 20"/>
          <p:cNvSpPr/>
          <p:nvPr/>
        </p:nvSpPr>
        <p:spPr>
          <a:xfrm>
            <a:off x="1082214" y="3505404"/>
            <a:ext cx="10438947" cy="441364"/>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五角星 27"/>
          <p:cNvSpPr/>
          <p:nvPr/>
        </p:nvSpPr>
        <p:spPr>
          <a:xfrm>
            <a:off x="457182" y="4041028"/>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3"/>
          <p:cNvSpPr txBox="1"/>
          <p:nvPr/>
        </p:nvSpPr>
        <p:spPr>
          <a:xfrm>
            <a:off x="1048822" y="4033067"/>
            <a:ext cx="10522232" cy="377026"/>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zh-CN" altLang="en-US" sz="1400" dirty="0">
                <a:solidFill>
                  <a:srgbClr val="AC1422"/>
                </a:solidFill>
                <a:cs typeface="+mn-ea"/>
                <a:sym typeface="+mn-lt"/>
              </a:rPr>
              <a:t>依章程撤销令计划、苏荣、孙怀山等</a:t>
            </a:r>
            <a:r>
              <a:rPr lang="en-US" altLang="zh-CN" sz="1400" dirty="0">
                <a:solidFill>
                  <a:srgbClr val="AC1422"/>
                </a:solidFill>
                <a:cs typeface="+mn-ea"/>
                <a:sym typeface="+mn-lt"/>
              </a:rPr>
              <a:t>38</a:t>
            </a:r>
            <a:r>
              <a:rPr lang="zh-CN" altLang="en-US" sz="1400" dirty="0">
                <a:solidFill>
                  <a:srgbClr val="AC1422"/>
                </a:solidFill>
                <a:cs typeface="+mn-ea"/>
                <a:sym typeface="+mn-lt"/>
              </a:rPr>
              <a:t>人全国政协委员资格。</a:t>
            </a:r>
          </a:p>
        </p:txBody>
      </p:sp>
      <p:sp>
        <p:nvSpPr>
          <p:cNvPr id="30" name="剪去对角的矩形 29"/>
          <p:cNvSpPr/>
          <p:nvPr/>
        </p:nvSpPr>
        <p:spPr>
          <a:xfrm>
            <a:off x="1082214" y="4055911"/>
            <a:ext cx="10438947" cy="441364"/>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五角星 30"/>
          <p:cNvSpPr/>
          <p:nvPr/>
        </p:nvSpPr>
        <p:spPr>
          <a:xfrm>
            <a:off x="457182" y="4694117"/>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
          <p:cNvSpPr txBox="1"/>
          <p:nvPr/>
        </p:nvSpPr>
        <p:spPr>
          <a:xfrm>
            <a:off x="1048822" y="4686156"/>
            <a:ext cx="10522232" cy="377026"/>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zh-CN" altLang="en-US" sz="1400" dirty="0">
                <a:solidFill>
                  <a:srgbClr val="AC1422"/>
                </a:solidFill>
                <a:cs typeface="+mn-ea"/>
                <a:sym typeface="+mn-lt"/>
              </a:rPr>
              <a:t>多措并举推进机关建设，加大巡视整改力度，支持中央纪委驻政协机关纪检组监督执纪问责，营造良好政治生态。</a:t>
            </a:r>
          </a:p>
        </p:txBody>
      </p:sp>
      <p:sp>
        <p:nvSpPr>
          <p:cNvPr id="33" name="剪去对角的矩形 32"/>
          <p:cNvSpPr/>
          <p:nvPr/>
        </p:nvSpPr>
        <p:spPr>
          <a:xfrm>
            <a:off x="1082214" y="4709000"/>
            <a:ext cx="10438947" cy="441364"/>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五角星 33"/>
          <p:cNvSpPr/>
          <p:nvPr/>
        </p:nvSpPr>
        <p:spPr>
          <a:xfrm>
            <a:off x="457182" y="5326144"/>
            <a:ext cx="472425" cy="472425"/>
          </a:xfrm>
          <a:prstGeom prst="star5">
            <a:avLst/>
          </a:prstGeom>
          <a:gradFill>
            <a:gsLst>
              <a:gs pos="0">
                <a:srgbClr val="FF0000"/>
              </a:gs>
              <a:gs pos="100000">
                <a:srgbClr val="C00000"/>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
          <p:cNvSpPr txBox="1"/>
          <p:nvPr/>
        </p:nvSpPr>
        <p:spPr>
          <a:xfrm>
            <a:off x="1048822" y="5318183"/>
            <a:ext cx="10522232" cy="377026"/>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zh-CN" altLang="en-US" sz="1400" dirty="0">
                <a:solidFill>
                  <a:srgbClr val="AC1422"/>
                </a:solidFill>
                <a:cs typeface="+mn-ea"/>
                <a:sym typeface="+mn-lt"/>
              </a:rPr>
              <a:t>召开地方政协工作经验交流会、地方政协秘书长座谈会，确保中共中央决策部署和对政协工作要求落实到位。</a:t>
            </a:r>
          </a:p>
        </p:txBody>
      </p:sp>
      <p:sp>
        <p:nvSpPr>
          <p:cNvPr id="36" name="剪去对角的矩形 35"/>
          <p:cNvSpPr/>
          <p:nvPr/>
        </p:nvSpPr>
        <p:spPr>
          <a:xfrm>
            <a:off x="1082214" y="5341027"/>
            <a:ext cx="10438947" cy="441364"/>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95796548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48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48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1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arn(inVertical)">
                                          <p:cBhvr>
                                            <p:cTn id="42" dur="500"/>
                                            <p:tgtEl>
                                              <p:spTgt spid="18"/>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15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0-#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inVertical)">
                                          <p:cBhvr>
                                            <p:cTn id="57" dur="500"/>
                                            <p:tgtEl>
                                              <p:spTgt spid="21"/>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15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0-#ppt_w/2"/>
                                              </p:val>
                                            </p:tav>
                                            <p:tav tm="100000">
                                              <p:val>
                                                <p:strVal val="#ppt_x"/>
                                              </p:val>
                                            </p:tav>
                                          </p:tavLst>
                                        </p:anim>
                                        <p:anim calcmode="lin" valueType="num">
                                          <p:cBhvr additive="base">
                                            <p:cTn id="67"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barn(inVertical)">
                                          <p:cBhvr>
                                            <p:cTn id="72" dur="500"/>
                                            <p:tgtEl>
                                              <p:spTgt spid="30"/>
                                            </p:tgtEl>
                                          </p:cBhvr>
                                        </p:animEffect>
                                      </p:childTnLst>
                                    </p:cTn>
                                  </p:par>
                                </p:childTnLst>
                              </p:cTn>
                            </p:par>
                            <p:par>
                              <p:cTn id="73" fill="hold">
                                <p:stCondLst>
                                  <p:cond delay="500"/>
                                </p:stCondLst>
                                <p:childTnLst>
                                  <p:par>
                                    <p:cTn id="74" presetID="22" presetClass="entr" presetSubtype="8"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left)">
                                          <p:cBhvr>
                                            <p:cTn id="76" dur="1500"/>
                                            <p:tgtEl>
                                              <p:spTgt spid="29"/>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additive="base">
                                            <p:cTn id="81" dur="500" fill="hold"/>
                                            <p:tgtEl>
                                              <p:spTgt spid="31"/>
                                            </p:tgtEl>
                                            <p:attrNameLst>
                                              <p:attrName>ppt_x</p:attrName>
                                            </p:attrNameLst>
                                          </p:cBhvr>
                                          <p:tavLst>
                                            <p:tav tm="0">
                                              <p:val>
                                                <p:strVal val="0-#ppt_w/2"/>
                                              </p:val>
                                            </p:tav>
                                            <p:tav tm="100000">
                                              <p:val>
                                                <p:strVal val="#ppt_x"/>
                                              </p:val>
                                            </p:tav>
                                          </p:tavLst>
                                        </p:anim>
                                        <p:anim calcmode="lin" valueType="num">
                                          <p:cBhvr additive="base">
                                            <p:cTn id="82"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barn(inVertical)">
                                          <p:cBhvr>
                                            <p:cTn id="87" dur="500"/>
                                            <p:tgtEl>
                                              <p:spTgt spid="33"/>
                                            </p:tgtEl>
                                          </p:cBhvr>
                                        </p:animEffect>
                                      </p:childTnLst>
                                    </p:cTn>
                                  </p:par>
                                </p:childTnLst>
                              </p:cTn>
                            </p:par>
                            <p:par>
                              <p:cTn id="88" fill="hold">
                                <p:stCondLst>
                                  <p:cond delay="500"/>
                                </p:stCondLst>
                                <p:childTnLst>
                                  <p:par>
                                    <p:cTn id="89" presetID="22" presetClass="entr" presetSubtype="8"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wipe(left)">
                                          <p:cBhvr>
                                            <p:cTn id="91" dur="1500"/>
                                            <p:tgtEl>
                                              <p:spTgt spid="32"/>
                                            </p:tgtEl>
                                          </p:cBhvr>
                                        </p:animEffect>
                                      </p:childTnLst>
                                    </p:cTn>
                                  </p:par>
                                </p:childTnLst>
                              </p:cTn>
                            </p:par>
                          </p:childTnLst>
                        </p:cTn>
                      </p:par>
                      <p:par>
                        <p:cTn id="92" fill="hold">
                          <p:stCondLst>
                            <p:cond delay="indefinite"/>
                          </p:stCondLst>
                          <p:childTnLst>
                            <p:par>
                              <p:cTn id="93" fill="hold">
                                <p:stCondLst>
                                  <p:cond delay="0"/>
                                </p:stCondLst>
                                <p:childTnLst>
                                  <p:par>
                                    <p:cTn id="94" presetID="2" presetClass="entr" presetSubtype="8" fill="hold" grpId="0" nodeType="click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additive="base">
                                            <p:cTn id="96" dur="500" fill="hold"/>
                                            <p:tgtEl>
                                              <p:spTgt spid="34"/>
                                            </p:tgtEl>
                                            <p:attrNameLst>
                                              <p:attrName>ppt_x</p:attrName>
                                            </p:attrNameLst>
                                          </p:cBhvr>
                                          <p:tavLst>
                                            <p:tav tm="0">
                                              <p:val>
                                                <p:strVal val="0-#ppt_w/2"/>
                                              </p:val>
                                            </p:tav>
                                            <p:tav tm="100000">
                                              <p:val>
                                                <p:strVal val="#ppt_x"/>
                                              </p:val>
                                            </p:tav>
                                          </p:tavLst>
                                        </p:anim>
                                        <p:anim calcmode="lin" valueType="num">
                                          <p:cBhvr additive="base">
                                            <p:cTn id="97"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barn(inVertical)">
                                          <p:cBhvr>
                                            <p:cTn id="102" dur="500"/>
                                            <p:tgtEl>
                                              <p:spTgt spid="36"/>
                                            </p:tgtEl>
                                          </p:cBhvr>
                                        </p:animEffect>
                                      </p:childTnLst>
                                    </p:cTn>
                                  </p:par>
                                </p:childTnLst>
                              </p:cTn>
                            </p:par>
                            <p:par>
                              <p:cTn id="103" fill="hold">
                                <p:stCondLst>
                                  <p:cond delay="500"/>
                                </p:stCondLst>
                                <p:childTnLst>
                                  <p:par>
                                    <p:cTn id="104" presetID="22" presetClass="entr" presetSubtype="8" fill="hold" grpId="0" nodeType="after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wipe(left)">
                                          <p:cBhvr>
                                            <p:cTn id="106" dur="1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animBg="1"/>
          <p:bldP spid="14" grpId="0"/>
          <p:bldP spid="15" grpId="0" animBg="1"/>
          <p:bldP spid="16" grpId="0" animBg="1"/>
          <p:bldP spid="17" grpId="0"/>
          <p:bldP spid="18" grpId="0" animBg="1"/>
          <p:bldP spid="19" grpId="0" animBg="1"/>
          <p:bldP spid="20" grpId="0"/>
          <p:bldP spid="21" grpId="0" animBg="1"/>
          <p:bldP spid="28" grpId="0" animBg="1"/>
          <p:bldP spid="29" grpId="0"/>
          <p:bldP spid="30" grpId="0" animBg="1"/>
          <p:bldP spid="31" grpId="0" animBg="1"/>
          <p:bldP spid="32" grpId="0"/>
          <p:bldP spid="33" grpId="0" animBg="1"/>
          <p:bldP spid="34" grpId="0" animBg="1"/>
          <p:bldP spid="35" grpId="0"/>
          <p:bldP spid="3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1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arn(inVertical)">
                                          <p:cBhvr>
                                            <p:cTn id="42" dur="500"/>
                                            <p:tgtEl>
                                              <p:spTgt spid="18"/>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15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0-#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inVertical)">
                                          <p:cBhvr>
                                            <p:cTn id="57" dur="500"/>
                                            <p:tgtEl>
                                              <p:spTgt spid="21"/>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15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0-#ppt_w/2"/>
                                              </p:val>
                                            </p:tav>
                                            <p:tav tm="100000">
                                              <p:val>
                                                <p:strVal val="#ppt_x"/>
                                              </p:val>
                                            </p:tav>
                                          </p:tavLst>
                                        </p:anim>
                                        <p:anim calcmode="lin" valueType="num">
                                          <p:cBhvr additive="base">
                                            <p:cTn id="67"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barn(inVertical)">
                                          <p:cBhvr>
                                            <p:cTn id="72" dur="500"/>
                                            <p:tgtEl>
                                              <p:spTgt spid="30"/>
                                            </p:tgtEl>
                                          </p:cBhvr>
                                        </p:animEffect>
                                      </p:childTnLst>
                                    </p:cTn>
                                  </p:par>
                                </p:childTnLst>
                              </p:cTn>
                            </p:par>
                            <p:par>
                              <p:cTn id="73" fill="hold">
                                <p:stCondLst>
                                  <p:cond delay="500"/>
                                </p:stCondLst>
                                <p:childTnLst>
                                  <p:par>
                                    <p:cTn id="74" presetID="22" presetClass="entr" presetSubtype="8"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left)">
                                          <p:cBhvr>
                                            <p:cTn id="76" dur="1500"/>
                                            <p:tgtEl>
                                              <p:spTgt spid="29"/>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additive="base">
                                            <p:cTn id="81" dur="500" fill="hold"/>
                                            <p:tgtEl>
                                              <p:spTgt spid="31"/>
                                            </p:tgtEl>
                                            <p:attrNameLst>
                                              <p:attrName>ppt_x</p:attrName>
                                            </p:attrNameLst>
                                          </p:cBhvr>
                                          <p:tavLst>
                                            <p:tav tm="0">
                                              <p:val>
                                                <p:strVal val="0-#ppt_w/2"/>
                                              </p:val>
                                            </p:tav>
                                            <p:tav tm="100000">
                                              <p:val>
                                                <p:strVal val="#ppt_x"/>
                                              </p:val>
                                            </p:tav>
                                          </p:tavLst>
                                        </p:anim>
                                        <p:anim calcmode="lin" valueType="num">
                                          <p:cBhvr additive="base">
                                            <p:cTn id="82"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barn(inVertical)">
                                          <p:cBhvr>
                                            <p:cTn id="87" dur="500"/>
                                            <p:tgtEl>
                                              <p:spTgt spid="33"/>
                                            </p:tgtEl>
                                          </p:cBhvr>
                                        </p:animEffect>
                                      </p:childTnLst>
                                    </p:cTn>
                                  </p:par>
                                </p:childTnLst>
                              </p:cTn>
                            </p:par>
                            <p:par>
                              <p:cTn id="88" fill="hold">
                                <p:stCondLst>
                                  <p:cond delay="500"/>
                                </p:stCondLst>
                                <p:childTnLst>
                                  <p:par>
                                    <p:cTn id="89" presetID="22" presetClass="entr" presetSubtype="8"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wipe(left)">
                                          <p:cBhvr>
                                            <p:cTn id="91" dur="1500"/>
                                            <p:tgtEl>
                                              <p:spTgt spid="32"/>
                                            </p:tgtEl>
                                          </p:cBhvr>
                                        </p:animEffect>
                                      </p:childTnLst>
                                    </p:cTn>
                                  </p:par>
                                </p:childTnLst>
                              </p:cTn>
                            </p:par>
                          </p:childTnLst>
                        </p:cTn>
                      </p:par>
                      <p:par>
                        <p:cTn id="92" fill="hold">
                          <p:stCondLst>
                            <p:cond delay="indefinite"/>
                          </p:stCondLst>
                          <p:childTnLst>
                            <p:par>
                              <p:cTn id="93" fill="hold">
                                <p:stCondLst>
                                  <p:cond delay="0"/>
                                </p:stCondLst>
                                <p:childTnLst>
                                  <p:par>
                                    <p:cTn id="94" presetID="2" presetClass="entr" presetSubtype="8" fill="hold" grpId="0" nodeType="click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additive="base">
                                            <p:cTn id="96" dur="500" fill="hold"/>
                                            <p:tgtEl>
                                              <p:spTgt spid="34"/>
                                            </p:tgtEl>
                                            <p:attrNameLst>
                                              <p:attrName>ppt_x</p:attrName>
                                            </p:attrNameLst>
                                          </p:cBhvr>
                                          <p:tavLst>
                                            <p:tav tm="0">
                                              <p:val>
                                                <p:strVal val="0-#ppt_w/2"/>
                                              </p:val>
                                            </p:tav>
                                            <p:tav tm="100000">
                                              <p:val>
                                                <p:strVal val="#ppt_x"/>
                                              </p:val>
                                            </p:tav>
                                          </p:tavLst>
                                        </p:anim>
                                        <p:anim calcmode="lin" valueType="num">
                                          <p:cBhvr additive="base">
                                            <p:cTn id="97"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barn(inVertical)">
                                          <p:cBhvr>
                                            <p:cTn id="102" dur="500"/>
                                            <p:tgtEl>
                                              <p:spTgt spid="36"/>
                                            </p:tgtEl>
                                          </p:cBhvr>
                                        </p:animEffect>
                                      </p:childTnLst>
                                    </p:cTn>
                                  </p:par>
                                </p:childTnLst>
                              </p:cTn>
                            </p:par>
                            <p:par>
                              <p:cTn id="103" fill="hold">
                                <p:stCondLst>
                                  <p:cond delay="500"/>
                                </p:stCondLst>
                                <p:childTnLst>
                                  <p:par>
                                    <p:cTn id="104" presetID="22" presetClass="entr" presetSubtype="8" fill="hold" grpId="0" nodeType="after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wipe(left)">
                                          <p:cBhvr>
                                            <p:cTn id="106" dur="1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animBg="1"/>
          <p:bldP spid="14" grpId="0"/>
          <p:bldP spid="15" grpId="0" animBg="1"/>
          <p:bldP spid="16" grpId="0" animBg="1"/>
          <p:bldP spid="17" grpId="0"/>
          <p:bldP spid="18" grpId="0" animBg="1"/>
          <p:bldP spid="19" grpId="0" animBg="1"/>
          <p:bldP spid="20" grpId="0"/>
          <p:bldP spid="21" grpId="0" animBg="1"/>
          <p:bldP spid="28" grpId="0" animBg="1"/>
          <p:bldP spid="29" grpId="0"/>
          <p:bldP spid="30" grpId="0" animBg="1"/>
          <p:bldP spid="31" grpId="0" animBg="1"/>
          <p:bldP spid="32" grpId="0"/>
          <p:bldP spid="33" grpId="0" animBg="1"/>
          <p:bldP spid="34" grpId="0" animBg="1"/>
          <p:bldP spid="35" grpId="0"/>
          <p:bldP spid="36"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01257" y="9668"/>
            <a:ext cx="1912959"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五年工作的回顾</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文本框 9"/>
          <p:cNvSpPr txBox="1"/>
          <p:nvPr/>
        </p:nvSpPr>
        <p:spPr>
          <a:xfrm>
            <a:off x="2813896" y="1293696"/>
            <a:ext cx="5418274" cy="707886"/>
          </a:xfrm>
          <a:prstGeom prst="rect">
            <a:avLst/>
          </a:prstGeom>
          <a:noFill/>
        </p:spPr>
        <p:txBody>
          <a:bodyPr wrap="square" rtlCol="0">
            <a:spAutoFit/>
          </a:bodyPr>
          <a:lstStyle/>
          <a:p>
            <a:pPr algn="ctr"/>
            <a:r>
              <a:rPr lang="zh-CN" altLang="en-US" sz="40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★总结成绩 寻找不足★</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1283" y="1786986"/>
            <a:ext cx="5143500" cy="865375"/>
          </a:xfrm>
          <a:prstGeom prst="rect">
            <a:avLst/>
          </a:prstGeom>
        </p:spPr>
      </p:pic>
      <p:sp>
        <p:nvSpPr>
          <p:cNvPr id="18" name="椭圆 17"/>
          <p:cNvSpPr/>
          <p:nvPr/>
        </p:nvSpPr>
        <p:spPr>
          <a:xfrm>
            <a:off x="4446620" y="2792182"/>
            <a:ext cx="2372600" cy="2372600"/>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29">
            <a:extLst>
              <a:ext uri="{FF2B5EF4-FFF2-40B4-BE49-F238E27FC236}">
                <a16:creationId xmlns:a16="http://schemas.microsoft.com/office/drawing/2014/main" id="{18796854-9A5C-4243-A1B9-C4A1284DA642}"/>
              </a:ext>
            </a:extLst>
          </p:cNvPr>
          <p:cNvSpPr/>
          <p:nvPr/>
        </p:nvSpPr>
        <p:spPr bwMode="auto">
          <a:xfrm>
            <a:off x="4804137" y="3025051"/>
            <a:ext cx="1835973" cy="164061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20" name="剪去对角的矩形 19"/>
          <p:cNvSpPr/>
          <p:nvPr/>
        </p:nvSpPr>
        <p:spPr>
          <a:xfrm>
            <a:off x="609600" y="2718787"/>
            <a:ext cx="2955305" cy="2480268"/>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663223" y="2916140"/>
            <a:ext cx="2901682" cy="2031325"/>
          </a:xfrm>
          <a:prstGeom prst="rect">
            <a:avLst/>
          </a:prstGeom>
        </p:spPr>
        <p:txBody>
          <a:bodyPr wrap="square">
            <a:spAutoFit/>
          </a:bodyPr>
          <a:lstStyle/>
          <a:p>
            <a:pPr>
              <a:lnSpc>
                <a:spcPct val="150000"/>
              </a:lnSpc>
            </a:pPr>
            <a:r>
              <a:rPr lang="zh-CN" altLang="en-US" sz="1400" b="1" dirty="0">
                <a:solidFill>
                  <a:srgbClr val="AC1422"/>
                </a:solidFill>
                <a:latin typeface="微软雅黑" pitchFamily="34" charset="-122"/>
                <a:sym typeface="Gill Sans" charset="0"/>
              </a:rPr>
              <a:t>五年来的成绩</a:t>
            </a:r>
            <a:r>
              <a:rPr lang="zh-CN" altLang="en-US" sz="1400" dirty="0">
                <a:solidFill>
                  <a:srgbClr val="AC1422"/>
                </a:solidFill>
                <a:latin typeface="微软雅黑" pitchFamily="34" charset="-122"/>
                <a:sym typeface="Gill Sans" charset="0"/>
              </a:rPr>
              <a:t>，</a:t>
            </a:r>
            <a:r>
              <a:rPr lang="zh-CN" altLang="en-US" sz="1400" b="1" dirty="0">
                <a:solidFill>
                  <a:srgbClr val="AC1422"/>
                </a:solidFill>
                <a:latin typeface="微软雅黑" pitchFamily="34" charset="-122"/>
                <a:sym typeface="Gill Sans" charset="0"/>
              </a:rPr>
              <a:t>是</a:t>
            </a:r>
            <a:r>
              <a:rPr lang="zh-CN" altLang="en-US" sz="1400" dirty="0">
                <a:solidFill>
                  <a:srgbClr val="AC1422"/>
                </a:solidFill>
                <a:latin typeface="微软雅黑" pitchFamily="34" charset="-122"/>
                <a:sym typeface="Gill Sans" charset="0"/>
              </a:rPr>
              <a:t>中共中央高度重视、坚强领导的结果，</a:t>
            </a:r>
            <a:r>
              <a:rPr lang="zh-CN" altLang="en-US" sz="1400" b="1" dirty="0">
                <a:solidFill>
                  <a:srgbClr val="AC1422"/>
                </a:solidFill>
                <a:latin typeface="微软雅黑" pitchFamily="34" charset="-122"/>
                <a:sym typeface="Gill Sans" charset="0"/>
              </a:rPr>
              <a:t>是</a:t>
            </a:r>
            <a:r>
              <a:rPr lang="zh-CN" altLang="en-US" sz="1400" dirty="0">
                <a:solidFill>
                  <a:srgbClr val="AC1422"/>
                </a:solidFill>
                <a:latin typeface="微软雅黑" pitchFamily="34" charset="-122"/>
                <a:sym typeface="Gill Sans" charset="0"/>
              </a:rPr>
              <a:t>各级党委和政府及社会各界热情帮助、鼎力支持的结果，也</a:t>
            </a:r>
            <a:r>
              <a:rPr lang="zh-CN" altLang="en-US" sz="1400" b="1" dirty="0">
                <a:solidFill>
                  <a:srgbClr val="AC1422"/>
                </a:solidFill>
                <a:latin typeface="微软雅黑" pitchFamily="34" charset="-122"/>
                <a:sym typeface="Gill Sans" charset="0"/>
              </a:rPr>
              <a:t>是</a:t>
            </a:r>
            <a:r>
              <a:rPr lang="zh-CN" altLang="en-US" sz="1400" dirty="0">
                <a:solidFill>
                  <a:srgbClr val="AC1422"/>
                </a:solidFill>
                <a:latin typeface="微软雅黑" pitchFamily="34" charset="-122"/>
                <a:sym typeface="Gill Sans" charset="0"/>
              </a:rPr>
              <a:t>人民政协各参加单位、各级组织和广大委员团结协作、共同奋斗的结果</a:t>
            </a:r>
          </a:p>
        </p:txBody>
      </p:sp>
      <p:sp>
        <p:nvSpPr>
          <p:cNvPr id="22" name="剪去对角的矩形 21"/>
          <p:cNvSpPr/>
          <p:nvPr/>
        </p:nvSpPr>
        <p:spPr>
          <a:xfrm>
            <a:off x="7595503" y="2718788"/>
            <a:ext cx="4100319" cy="2445994"/>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7793765" y="2777640"/>
            <a:ext cx="3826641" cy="2308324"/>
          </a:xfrm>
          <a:prstGeom prst="rect">
            <a:avLst/>
          </a:prstGeom>
        </p:spPr>
        <p:txBody>
          <a:bodyPr wrap="square">
            <a:spAutoFit/>
          </a:bodyPr>
          <a:lstStyle/>
          <a:p>
            <a:pPr>
              <a:lnSpc>
                <a:spcPct val="150000"/>
              </a:lnSpc>
            </a:pPr>
            <a:r>
              <a:rPr lang="zh-CN" altLang="en-US" sz="1200" dirty="0">
                <a:solidFill>
                  <a:srgbClr val="AC1422"/>
                </a:solidFill>
                <a:latin typeface="微软雅黑" pitchFamily="34" charset="-122"/>
                <a:sym typeface="Gill Sans" charset="0"/>
              </a:rPr>
              <a:t>有些工作同新时代新任务的要求相比、同人民群众期待相比</a:t>
            </a:r>
            <a:r>
              <a:rPr lang="zh-CN" altLang="en-US" sz="1200" b="1" dirty="0">
                <a:solidFill>
                  <a:srgbClr val="AC1422"/>
                </a:solidFill>
                <a:latin typeface="微软雅黑" pitchFamily="34" charset="-122"/>
                <a:sym typeface="Gill Sans" charset="0"/>
              </a:rPr>
              <a:t>还有一定差距</a:t>
            </a:r>
            <a:r>
              <a:rPr lang="zh-CN" altLang="en-US" sz="1200" dirty="0">
                <a:solidFill>
                  <a:srgbClr val="AC1422"/>
                </a:solidFill>
                <a:latin typeface="微软雅黑" pitchFamily="34" charset="-122"/>
                <a:sym typeface="Gill Sans" charset="0"/>
              </a:rPr>
              <a:t>。一些调研议政活动还存在调查浮于表面、深入实际不够的问题，民主监督的方式方法和制度化建设还需进一步探索，团结联谊的范围和渠道还有待进一步拓展，发挥委员作用还需进一步强化</a:t>
            </a:r>
            <a:r>
              <a:rPr lang="en-US" altLang="zh-CN" sz="1200" dirty="0">
                <a:solidFill>
                  <a:srgbClr val="AC1422"/>
                </a:solidFill>
                <a:latin typeface="微软雅黑" pitchFamily="34" charset="-122"/>
                <a:sym typeface="Gill Sans" charset="0"/>
              </a:rPr>
              <a:t>,</a:t>
            </a:r>
            <a:r>
              <a:rPr lang="zh-CN" altLang="en-US" sz="1200" dirty="0">
                <a:solidFill>
                  <a:srgbClr val="AC1422"/>
                </a:solidFill>
                <a:latin typeface="微软雅黑" pitchFamily="34" charset="-122"/>
                <a:sym typeface="Gill Sans" charset="0"/>
              </a:rPr>
              <a:t>专门委员会联系界别、联系委员的工作还需进一步改进，机关建设还有薄弱环节，对地方政协工作指导还不够，等等。这些都需要切实加以改进。</a:t>
            </a:r>
          </a:p>
        </p:txBody>
      </p:sp>
      <p:sp>
        <p:nvSpPr>
          <p:cNvPr id="24" name="右箭头 23"/>
          <p:cNvSpPr/>
          <p:nvPr/>
        </p:nvSpPr>
        <p:spPr>
          <a:xfrm rot="10800000">
            <a:off x="3711680" y="3733385"/>
            <a:ext cx="556181" cy="490194"/>
          </a:xfrm>
          <a:prstGeom prst="rightArrow">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右箭头 24"/>
          <p:cNvSpPr/>
          <p:nvPr/>
        </p:nvSpPr>
        <p:spPr>
          <a:xfrm>
            <a:off x="6934924" y="3733385"/>
            <a:ext cx="556181" cy="490194"/>
          </a:xfrm>
          <a:prstGeom prst="rightArrow">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0294878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75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right)">
                                      <p:cBhvr>
                                        <p:cTn id="30" dur="500"/>
                                        <p:tgtEl>
                                          <p:spTgt spid="24"/>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barn(inVertical)">
                                      <p:cBhvr>
                                        <p:cTn id="38" dur="500"/>
                                        <p:tgtEl>
                                          <p:spTgt spid="20"/>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arn(inVertical)">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1000"/>
                                        <p:tgtEl>
                                          <p:spTgt spid="2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up)">
                                      <p:cBhvr>
                                        <p:cTn id="4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animBg="1"/>
      <p:bldP spid="19" grpId="0" animBg="1"/>
      <p:bldP spid="20" grpId="0" animBg="1"/>
      <p:bldP spid="21" grpId="0"/>
      <p:bldP spid="22" grpId="0" animBg="1"/>
      <p:bldP spid="23" grpId="0"/>
      <p:bldP spid="24" grpId="0" animBg="1"/>
      <p:bldP spid="2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r="66687" b="70230"/>
          <a:stretch>
            <a:fillRect/>
          </a:stretch>
        </p:blipFill>
        <p:spPr>
          <a:xfrm>
            <a:off x="-1" y="0"/>
            <a:ext cx="5571689" cy="2489200"/>
          </a:xfrm>
          <a:custGeom>
            <a:avLst/>
            <a:gdLst>
              <a:gd name="connsiteX0" fmla="*/ 0 w 4061578"/>
              <a:gd name="connsiteY0" fmla="*/ 0 h 1814545"/>
              <a:gd name="connsiteX1" fmla="*/ 4061578 w 4061578"/>
              <a:gd name="connsiteY1" fmla="*/ 0 h 1814545"/>
              <a:gd name="connsiteX2" fmla="*/ 3982720 w 4061578"/>
              <a:gd name="connsiteY2" fmla="*/ 329770 h 1814545"/>
              <a:gd name="connsiteX3" fmla="*/ 2153920 w 4061578"/>
              <a:gd name="connsiteY3" fmla="*/ 908890 h 1814545"/>
              <a:gd name="connsiteX4" fmla="*/ 1412240 w 4061578"/>
              <a:gd name="connsiteY4" fmla="*/ 1081610 h 1814545"/>
              <a:gd name="connsiteX5" fmla="*/ 0 w 4061578"/>
              <a:gd name="connsiteY5" fmla="*/ 1814545 h 181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1578" h="1814545">
                <a:moveTo>
                  <a:pt x="0" y="0"/>
                </a:moveTo>
                <a:lnTo>
                  <a:pt x="4061578" y="0"/>
                </a:lnTo>
                <a:lnTo>
                  <a:pt x="3982720" y="329770"/>
                </a:lnTo>
                <a:lnTo>
                  <a:pt x="2153920" y="908890"/>
                </a:lnTo>
                <a:lnTo>
                  <a:pt x="1412240" y="1081610"/>
                </a:lnTo>
                <a:lnTo>
                  <a:pt x="0" y="1814545"/>
                </a:lnTo>
                <a:close/>
              </a:path>
            </a:pathLst>
          </a:cu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rcRect l="6833" t="19412" r="84083" b="59085"/>
          <a:stretch>
            <a:fillRect/>
          </a:stretch>
        </p:blipFill>
        <p:spPr>
          <a:xfrm>
            <a:off x="430262" y="1872364"/>
            <a:ext cx="1463040" cy="1731488"/>
          </a:xfrm>
          <a:custGeom>
            <a:avLst/>
            <a:gdLst>
              <a:gd name="connsiteX0" fmla="*/ 553720 w 1107440"/>
              <a:gd name="connsiteY0" fmla="*/ 0 h 1310640"/>
              <a:gd name="connsiteX1" fmla="*/ 1107440 w 1107440"/>
              <a:gd name="connsiteY1" fmla="*/ 655320 h 1310640"/>
              <a:gd name="connsiteX2" fmla="*/ 553720 w 1107440"/>
              <a:gd name="connsiteY2" fmla="*/ 1310640 h 1310640"/>
              <a:gd name="connsiteX3" fmla="*/ 0 w 1107440"/>
              <a:gd name="connsiteY3" fmla="*/ 655320 h 1310640"/>
              <a:gd name="connsiteX4" fmla="*/ 553720 w 1107440"/>
              <a:gd name="connsiteY4" fmla="*/ 0 h 131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7440" h="1310640">
                <a:moveTo>
                  <a:pt x="553720" y="0"/>
                </a:moveTo>
                <a:cubicBezTo>
                  <a:pt x="859531" y="0"/>
                  <a:pt x="1107440" y="293397"/>
                  <a:pt x="1107440" y="655320"/>
                </a:cubicBezTo>
                <a:cubicBezTo>
                  <a:pt x="1107440" y="1017243"/>
                  <a:pt x="859531" y="1310640"/>
                  <a:pt x="553720" y="1310640"/>
                </a:cubicBezTo>
                <a:cubicBezTo>
                  <a:pt x="247909" y="1310640"/>
                  <a:pt x="0" y="1017243"/>
                  <a:pt x="0" y="655320"/>
                </a:cubicBezTo>
                <a:cubicBezTo>
                  <a:pt x="0" y="293397"/>
                  <a:pt x="247909" y="0"/>
                  <a:pt x="553720" y="0"/>
                </a:cubicBezTo>
                <a:close/>
              </a:path>
            </a:pathLst>
          </a:cu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rcRect t="41627"/>
          <a:stretch>
            <a:fillRect/>
          </a:stretch>
        </p:blipFill>
        <p:spPr>
          <a:xfrm>
            <a:off x="0" y="3300104"/>
            <a:ext cx="12192000" cy="3557896"/>
          </a:xfrm>
          <a:custGeom>
            <a:avLst/>
            <a:gdLst>
              <a:gd name="connsiteX0" fmla="*/ 12192000 w 12192000"/>
              <a:gd name="connsiteY0" fmla="*/ 0 h 3557896"/>
              <a:gd name="connsiteX1" fmla="*/ 12192000 w 12192000"/>
              <a:gd name="connsiteY1" fmla="*/ 3557896 h 3557896"/>
              <a:gd name="connsiteX2" fmla="*/ 0 w 12192000"/>
              <a:gd name="connsiteY2" fmla="*/ 3557896 h 3557896"/>
              <a:gd name="connsiteX3" fmla="*/ 0 w 12192000"/>
              <a:gd name="connsiteY3" fmla="*/ 1452292 h 3557896"/>
              <a:gd name="connsiteX4" fmla="*/ 1016000 w 12192000"/>
              <a:gd name="connsiteY4" fmla="*/ 1277406 h 3557896"/>
              <a:gd name="connsiteX5" fmla="*/ 3210560 w 12192000"/>
              <a:gd name="connsiteY5" fmla="*/ 1338366 h 3557896"/>
              <a:gd name="connsiteX6" fmla="*/ 3383280 w 12192000"/>
              <a:gd name="connsiteY6" fmla="*/ 1338366 h 3557896"/>
              <a:gd name="connsiteX7" fmla="*/ 5953760 w 12192000"/>
              <a:gd name="connsiteY7" fmla="*/ 728766 h 355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57896">
                <a:moveTo>
                  <a:pt x="12192000" y="0"/>
                </a:moveTo>
                <a:lnTo>
                  <a:pt x="12192000" y="3557896"/>
                </a:lnTo>
                <a:lnTo>
                  <a:pt x="0" y="3557896"/>
                </a:lnTo>
                <a:lnTo>
                  <a:pt x="0" y="1452292"/>
                </a:lnTo>
                <a:lnTo>
                  <a:pt x="1016000" y="1277406"/>
                </a:lnTo>
                <a:lnTo>
                  <a:pt x="3210560" y="1338366"/>
                </a:lnTo>
                <a:lnTo>
                  <a:pt x="3383280" y="1338366"/>
                </a:lnTo>
                <a:lnTo>
                  <a:pt x="5953760" y="728766"/>
                </a:lnTo>
                <a:close/>
              </a:path>
            </a:pathLst>
          </a:cu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rcRect l="84917" t="13290" r="3250" b="58373"/>
          <a:stretch>
            <a:fillRect/>
          </a:stretch>
        </p:blipFill>
        <p:spPr>
          <a:xfrm>
            <a:off x="10568835" y="2487321"/>
            <a:ext cx="1442720" cy="1727200"/>
          </a:xfrm>
          <a:custGeom>
            <a:avLst/>
            <a:gdLst>
              <a:gd name="connsiteX0" fmla="*/ 721360 w 1442720"/>
              <a:gd name="connsiteY0" fmla="*/ 0 h 1727200"/>
              <a:gd name="connsiteX1" fmla="*/ 1442720 w 1442720"/>
              <a:gd name="connsiteY1" fmla="*/ 863600 h 1727200"/>
              <a:gd name="connsiteX2" fmla="*/ 721360 w 1442720"/>
              <a:gd name="connsiteY2" fmla="*/ 1727200 h 1727200"/>
              <a:gd name="connsiteX3" fmla="*/ 0 w 1442720"/>
              <a:gd name="connsiteY3" fmla="*/ 863600 h 1727200"/>
              <a:gd name="connsiteX4" fmla="*/ 721360 w 1442720"/>
              <a:gd name="connsiteY4" fmla="*/ 0 h 172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2720" h="1727200">
                <a:moveTo>
                  <a:pt x="721360" y="0"/>
                </a:moveTo>
                <a:cubicBezTo>
                  <a:pt x="1119756" y="0"/>
                  <a:pt x="1442720" y="386647"/>
                  <a:pt x="1442720" y="863600"/>
                </a:cubicBezTo>
                <a:cubicBezTo>
                  <a:pt x="1442720" y="1340553"/>
                  <a:pt x="1119756" y="1727200"/>
                  <a:pt x="721360" y="1727200"/>
                </a:cubicBezTo>
                <a:cubicBezTo>
                  <a:pt x="322964" y="1727200"/>
                  <a:pt x="0" y="1340553"/>
                  <a:pt x="0" y="863600"/>
                </a:cubicBezTo>
                <a:cubicBezTo>
                  <a:pt x="0" y="386647"/>
                  <a:pt x="322964" y="0"/>
                  <a:pt x="721360" y="0"/>
                </a:cubicBezTo>
                <a:close/>
              </a:path>
            </a:pathLst>
          </a:custGeom>
        </p:spPr>
      </p:pic>
      <p:sp>
        <p:nvSpPr>
          <p:cNvPr id="28" name="文本框 27"/>
          <p:cNvSpPr txBox="1"/>
          <p:nvPr/>
        </p:nvSpPr>
        <p:spPr>
          <a:xfrm>
            <a:off x="10099346" y="115582"/>
            <a:ext cx="2206880" cy="992577"/>
          </a:xfrm>
          <a:prstGeom prst="rect">
            <a:avLst/>
          </a:prstGeom>
          <a:noFill/>
        </p:spPr>
        <p:txBody>
          <a:bodyPr wrap="square" lIns="68579" tIns="34289" rIns="68579" bIns="34289" rtlCol="0">
            <a:spAutoFit/>
          </a:bodyPr>
          <a:lstStyle/>
          <a:p>
            <a:r>
              <a:rPr lang="zh-CN" altLang="en-US" sz="6000" b="1" dirty="0">
                <a:gradFill>
                  <a:gsLst>
                    <a:gs pos="18000">
                      <a:srgbClr val="CD0503"/>
                    </a:gs>
                    <a:gs pos="70000">
                      <a:srgbClr val="FF0000"/>
                    </a:gs>
                    <a:gs pos="100000">
                      <a:srgbClr val="FFC000"/>
                    </a:gs>
                  </a:gsLst>
                  <a:lin ang="5400000" scaled="1"/>
                </a:gradFill>
                <a:effectLst>
                  <a:outerShdw sx="1000" sy="1000" algn="ctr" rotWithShape="0">
                    <a:prstClr val="black"/>
                  </a:outerShdw>
                </a:effectLst>
                <a:cs typeface="+mn-ea"/>
                <a:sym typeface="+mn-lt"/>
              </a:rPr>
              <a:t>目 录</a:t>
            </a:r>
          </a:p>
        </p:txBody>
      </p:sp>
      <p:sp>
        <p:nvSpPr>
          <p:cNvPr id="29" name="文本框 28"/>
          <p:cNvSpPr txBox="1"/>
          <p:nvPr/>
        </p:nvSpPr>
        <p:spPr>
          <a:xfrm>
            <a:off x="3830411" y="2634272"/>
            <a:ext cx="4801314" cy="707886"/>
          </a:xfrm>
          <a:prstGeom prst="rect">
            <a:avLst/>
          </a:prstGeom>
          <a:noFill/>
        </p:spPr>
        <p:txBody>
          <a:bodyPr wrap="none" rtlCol="0">
            <a:spAutoFit/>
          </a:bodyPr>
          <a:lstStyle/>
          <a:p>
            <a:r>
              <a:rPr lang="zh-CN" altLang="en-US" sz="4000" b="1" dirty="0">
                <a:gradFill>
                  <a:gsLst>
                    <a:gs pos="65000">
                      <a:srgbClr val="FF0000"/>
                    </a:gs>
                    <a:gs pos="100000">
                      <a:srgbClr val="F53F00"/>
                    </a:gs>
                    <a:gs pos="0">
                      <a:srgbClr val="D80000"/>
                    </a:gs>
                  </a:gsLst>
                  <a:lin ang="5400000" scaled="0"/>
                </a:gradFill>
                <a:latin typeface="微软雅黑" panose="020B0503020204020204" pitchFamily="34" charset="-122"/>
                <a:ea typeface="微软雅黑" panose="020B0503020204020204" pitchFamily="34" charset="-122"/>
              </a:rPr>
              <a:t>五年工作的主体体会</a:t>
            </a:r>
            <a:endParaRPr lang="en-US" sz="4000" b="1" dirty="0">
              <a:gradFill>
                <a:gsLst>
                  <a:gs pos="65000">
                    <a:srgbClr val="FF0000"/>
                  </a:gs>
                  <a:gs pos="100000">
                    <a:srgbClr val="F53F00"/>
                  </a:gs>
                  <a:gs pos="0">
                    <a:srgbClr val="D80000"/>
                  </a:gs>
                </a:gsLst>
                <a:lin ang="5400000" scaled="0"/>
              </a:gra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5199610" y="3414204"/>
            <a:ext cx="1930400" cy="449942"/>
            <a:chOff x="5667649" y="3760961"/>
            <a:chExt cx="1930400" cy="449942"/>
          </a:xfrm>
        </p:grpSpPr>
        <p:sp>
          <p:nvSpPr>
            <p:cNvPr id="31" name="圆角矩形 30"/>
            <p:cNvSpPr/>
            <p:nvPr/>
          </p:nvSpPr>
          <p:spPr>
            <a:xfrm>
              <a:off x="5667649" y="3760961"/>
              <a:ext cx="1930400" cy="449942"/>
            </a:xfrm>
            <a:prstGeom prst="roundRect">
              <a:avLst/>
            </a:prstGeom>
            <a:gradFill flip="none" rotWithShape="1">
              <a:gsLst>
                <a:gs pos="65000">
                  <a:srgbClr val="FF0000"/>
                </a:gs>
                <a:gs pos="100000">
                  <a:srgbClr val="F53F00"/>
                </a:gs>
                <a:gs pos="0">
                  <a:srgbClr val="D80000"/>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文本框 31"/>
            <p:cNvSpPr txBox="1"/>
            <p:nvPr/>
          </p:nvSpPr>
          <p:spPr>
            <a:xfrm>
              <a:off x="6078851" y="3798594"/>
              <a:ext cx="1107996" cy="369332"/>
            </a:xfrm>
            <a:prstGeom prst="rect">
              <a:avLst/>
            </a:prstGeom>
            <a:noFill/>
          </p:spPr>
          <p:txBody>
            <a:bodyPr wrap="none" rtlCol="0">
              <a:spAutoFit/>
            </a:bodyPr>
            <a:lstStyle/>
            <a:p>
              <a:r>
                <a:rPr lang="zh-CN" altLang="en-US" b="1" dirty="0">
                  <a:solidFill>
                    <a:schemeClr val="bg1"/>
                  </a:solidFill>
                </a:rPr>
                <a:t>第三部分</a:t>
              </a:r>
              <a:endParaRPr lang="en-US" b="1" dirty="0">
                <a:solidFill>
                  <a:schemeClr val="bg1"/>
                </a:solidFill>
              </a:endParaRPr>
            </a:p>
          </p:txBody>
        </p:sp>
      </p:grpSp>
      <p:sp>
        <p:nvSpPr>
          <p:cNvPr id="33" name="文本框 32"/>
          <p:cNvSpPr txBox="1"/>
          <p:nvPr/>
        </p:nvSpPr>
        <p:spPr>
          <a:xfrm>
            <a:off x="3556404" y="1457851"/>
            <a:ext cx="1441420" cy="769441"/>
          </a:xfrm>
          <a:prstGeom prst="rect">
            <a:avLst/>
          </a:prstGeom>
          <a:noFill/>
        </p:spPr>
        <p:txBody>
          <a:bodyPr wrap="none" rtlCol="0">
            <a:spAutoFit/>
          </a:bodyPr>
          <a:lstStyle/>
          <a:p>
            <a:r>
              <a:rPr lang="en-US" altLang="zh-CN" sz="4400" b="1" dirty="0">
                <a:gradFill>
                  <a:gsLst>
                    <a:gs pos="0">
                      <a:srgbClr val="C00000"/>
                    </a:gs>
                    <a:gs pos="51000">
                      <a:srgbClr val="FF0000"/>
                    </a:gs>
                    <a:gs pos="100000">
                      <a:srgbClr val="EE6B00"/>
                    </a:gs>
                  </a:gsLst>
                  <a:lin ang="5400000" scaled="0"/>
                </a:gradFill>
                <a:cs typeface="+mn-ea"/>
                <a:sym typeface="+mn-lt"/>
              </a:rPr>
              <a:t>2018</a:t>
            </a:r>
            <a:endParaRPr lang="en-US" sz="4400" b="1" dirty="0">
              <a:gradFill>
                <a:gsLst>
                  <a:gs pos="0">
                    <a:srgbClr val="C00000"/>
                  </a:gs>
                  <a:gs pos="51000">
                    <a:srgbClr val="FF0000"/>
                  </a:gs>
                  <a:gs pos="100000">
                    <a:srgbClr val="EE6B00"/>
                  </a:gs>
                </a:gsLst>
                <a:lin ang="5400000" scaled="0"/>
              </a:gradFill>
              <a:cs typeface="+mn-ea"/>
              <a:sym typeface="+mn-lt"/>
            </a:endParaRPr>
          </a:p>
        </p:txBody>
      </p:sp>
      <p:sp>
        <p:nvSpPr>
          <p:cNvPr id="34" name="文本框 33"/>
          <p:cNvSpPr txBox="1"/>
          <p:nvPr/>
        </p:nvSpPr>
        <p:spPr>
          <a:xfrm>
            <a:off x="6752018" y="1819302"/>
            <a:ext cx="2912977" cy="769441"/>
          </a:xfrm>
          <a:prstGeom prst="rect">
            <a:avLst/>
          </a:prstGeom>
          <a:noFill/>
        </p:spPr>
        <p:txBody>
          <a:bodyPr wrap="none" rtlCol="0">
            <a:spAutoFit/>
          </a:bodyPr>
          <a:lstStyle/>
          <a:p>
            <a:r>
              <a:rPr lang="zh-CN" altLang="en-US" sz="4400" b="1" dirty="0">
                <a:gradFill>
                  <a:gsLst>
                    <a:gs pos="0">
                      <a:srgbClr val="C00000"/>
                    </a:gs>
                    <a:gs pos="51000">
                      <a:srgbClr val="FF0000"/>
                    </a:gs>
                    <a:gs pos="100000">
                      <a:srgbClr val="EE6B00"/>
                    </a:gs>
                  </a:gsLst>
                  <a:lin ang="5400000" scaled="0"/>
                </a:gradFill>
                <a:cs typeface="+mn-ea"/>
                <a:sym typeface="+mn-lt"/>
              </a:rPr>
              <a:t>全 国 两 会</a:t>
            </a:r>
            <a:endParaRPr lang="en-US" sz="4400" b="1" dirty="0">
              <a:gradFill>
                <a:gsLst>
                  <a:gs pos="0">
                    <a:srgbClr val="C00000"/>
                  </a:gs>
                  <a:gs pos="51000">
                    <a:srgbClr val="FF0000"/>
                  </a:gs>
                  <a:gs pos="100000">
                    <a:srgbClr val="EE6B00"/>
                  </a:gs>
                </a:gsLst>
                <a:lin ang="5400000" scaled="0"/>
              </a:gradFill>
              <a:cs typeface="+mn-ea"/>
              <a:sym typeface="+mn-lt"/>
            </a:endParaRPr>
          </a:p>
        </p:txBody>
      </p:sp>
      <p:cxnSp>
        <p:nvCxnSpPr>
          <p:cNvPr id="35" name="直接连接符 34"/>
          <p:cNvCxnSpPr/>
          <p:nvPr/>
        </p:nvCxnSpPr>
        <p:spPr>
          <a:xfrm>
            <a:off x="6819329" y="2559883"/>
            <a:ext cx="277835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810391" y="1136833"/>
            <a:ext cx="1109599" cy="1200329"/>
          </a:xfrm>
          <a:prstGeom prst="rect">
            <a:avLst/>
          </a:prstGeom>
          <a:noFill/>
        </p:spPr>
        <p:txBody>
          <a:bodyPr wrap="none" rtlCol="0">
            <a:spAutoFit/>
          </a:bodyPr>
          <a:lstStyle/>
          <a:p>
            <a:r>
              <a:rPr lang="zh-CN" altLang="en-US" sz="72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聚</a:t>
            </a:r>
            <a:endParaRPr lang="en-US" sz="72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cxnSp>
        <p:nvCxnSpPr>
          <p:cNvPr id="37" name="直接连接符 36"/>
          <p:cNvCxnSpPr/>
          <p:nvPr/>
        </p:nvCxnSpPr>
        <p:spPr>
          <a:xfrm>
            <a:off x="2799691" y="2559883"/>
            <a:ext cx="271076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5558798" y="1575516"/>
            <a:ext cx="1212191" cy="1323439"/>
          </a:xfrm>
          <a:prstGeom prst="rect">
            <a:avLst/>
          </a:prstGeom>
          <a:noFill/>
        </p:spPr>
        <p:txBody>
          <a:bodyPr wrap="none" rtlCol="0">
            <a:spAutoFit/>
          </a:bodyPr>
          <a:lstStyle/>
          <a:p>
            <a:r>
              <a:rPr lang="zh-CN" altLang="en-US" sz="8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焦</a:t>
            </a:r>
            <a:endParaRPr lang="en-US" sz="8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sp>
        <p:nvSpPr>
          <p:cNvPr id="39" name="文本框 38"/>
          <p:cNvSpPr txBox="1"/>
          <p:nvPr/>
        </p:nvSpPr>
        <p:spPr>
          <a:xfrm>
            <a:off x="2926703" y="2079170"/>
            <a:ext cx="2438488" cy="523220"/>
          </a:xfrm>
          <a:prstGeom prst="rect">
            <a:avLst/>
          </a:prstGeom>
          <a:noFill/>
        </p:spPr>
        <p:txBody>
          <a:bodyPr wrap="none" rtlCol="0">
            <a:spAutoFit/>
          </a:bodyPr>
          <a:lstStyle/>
          <a:p>
            <a:r>
              <a:rPr lang="en-US" altLang="zh-CN" sz="2800" dirty="0">
                <a:gradFill>
                  <a:gsLst>
                    <a:gs pos="0">
                      <a:srgbClr val="C00000"/>
                    </a:gs>
                    <a:gs pos="51000">
                      <a:srgbClr val="FF0000"/>
                    </a:gs>
                    <a:gs pos="100000">
                      <a:srgbClr val="EE6B00"/>
                    </a:gs>
                  </a:gsLst>
                  <a:lin ang="5400000" scaled="0"/>
                </a:gradFill>
                <a:cs typeface="+mn-ea"/>
                <a:sym typeface="+mn-lt"/>
              </a:rPr>
              <a:t>NPC&amp;CPPCC</a:t>
            </a:r>
            <a:endParaRPr lang="en-US" sz="2800" dirty="0">
              <a:gradFill>
                <a:gsLst>
                  <a:gs pos="0">
                    <a:srgbClr val="C00000"/>
                  </a:gs>
                  <a:gs pos="51000">
                    <a:srgbClr val="FF0000"/>
                  </a:gs>
                  <a:gs pos="100000">
                    <a:srgbClr val="EE6B00"/>
                  </a:gs>
                </a:gsLst>
                <a:lin ang="5400000" scaled="0"/>
              </a:gradFill>
              <a:cs typeface="+mn-ea"/>
              <a:sym typeface="+mn-lt"/>
            </a:endParaRPr>
          </a:p>
        </p:txBody>
      </p:sp>
    </p:spTree>
    <p:extLst>
      <p:ext uri="{BB962C8B-B14F-4D97-AF65-F5344CB8AC3E}">
        <p14:creationId xmlns:p14="http://schemas.microsoft.com/office/powerpoint/2010/main" val="36013583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strVal val="(6*min(max(#ppt_w*#ppt_h,.3),1)-7.4)/-.7*#ppt_w"/>
                                          </p:val>
                                        </p:tav>
                                        <p:tav tm="100000">
                                          <p:val>
                                            <p:strVal val="#ppt_w"/>
                                          </p:val>
                                        </p:tav>
                                      </p:tavLst>
                                    </p:anim>
                                    <p:anim calcmode="lin" valueType="num">
                                      <p:cBhvr>
                                        <p:cTn id="8" dur="1000" fill="hold"/>
                                        <p:tgtEl>
                                          <p:spTgt spid="28"/>
                                        </p:tgtEl>
                                        <p:attrNameLst>
                                          <p:attrName>ppt_h</p:attrName>
                                        </p:attrNameLst>
                                      </p:cBhvr>
                                      <p:tavLst>
                                        <p:tav tm="0">
                                          <p:val>
                                            <p:strVal val="(6*min(max(#ppt_w*#ppt_h,.3),1)-7.4)/-.7*#ppt_h"/>
                                          </p:val>
                                        </p:tav>
                                        <p:tav tm="100000">
                                          <p:val>
                                            <p:strVal val="#ppt_h"/>
                                          </p:val>
                                        </p:tav>
                                      </p:tavLst>
                                    </p:anim>
                                    <p:anim calcmode="lin" valueType="num">
                                      <p:cBhvr>
                                        <p:cTn id="9" dur="1000" fill="hold"/>
                                        <p:tgtEl>
                                          <p:spTgt spid="28"/>
                                        </p:tgtEl>
                                        <p:attrNameLst>
                                          <p:attrName>ppt_x</p:attrName>
                                        </p:attrNameLst>
                                      </p:cBhvr>
                                      <p:tavLst>
                                        <p:tav tm="0">
                                          <p:val>
                                            <p:fltVal val="0.5"/>
                                          </p:val>
                                        </p:tav>
                                        <p:tav tm="100000">
                                          <p:val>
                                            <p:strVal val="#ppt_x"/>
                                          </p:val>
                                        </p:tav>
                                      </p:tavLst>
                                    </p:anim>
                                    <p:anim calcmode="lin" valueType="num">
                                      <p:cBhvr>
                                        <p:cTn id="10" dur="1000" fill="hold"/>
                                        <p:tgtEl>
                                          <p:spTgt spid="28"/>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25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63" presetClass="path" presetSubtype="0" accel="50000" decel="50000" fill="hold" grpId="0" nodeType="withEffect">
                                  <p:stCondLst>
                                    <p:cond delay="0"/>
                                  </p:stCondLst>
                                  <p:childTnLst>
                                    <p:animMotion origin="layout" path="M -0.15495 1.48148E-6 L -1.25E-6 1.48148E-6 " pathEditMode="relative" rAng="0" ptsTypes="AA">
                                      <p:cBhvr>
                                        <p:cTn id="27" dur="1500" fill="hold"/>
                                        <p:tgtEl>
                                          <p:spTgt spid="33"/>
                                        </p:tgtEl>
                                        <p:attrNameLst>
                                          <p:attrName>ppt_x</p:attrName>
                                          <p:attrName>ppt_y</p:attrName>
                                        </p:attrNameLst>
                                      </p:cBhvr>
                                      <p:rCtr x="7747" y="0"/>
                                    </p:animMotion>
                                  </p:childTnLst>
                                </p:cTn>
                              </p:par>
                              <p:par>
                                <p:cTn id="28" presetID="10" presetClass="entr" presetSubtype="0" fill="hold" grpId="1"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par>
                                <p:cTn id="31" presetID="35" presetClass="path" presetSubtype="0" accel="50000" decel="50000" fill="hold" grpId="0" nodeType="withEffect">
                                  <p:stCondLst>
                                    <p:cond delay="0"/>
                                  </p:stCondLst>
                                  <p:childTnLst>
                                    <p:animMotion origin="layout" path="M 0.16823 3.7037E-6 L 2.91667E-6 3.7037E-6 " pathEditMode="relative" rAng="0" ptsTypes="AA">
                                      <p:cBhvr>
                                        <p:cTn id="32" dur="1500" fill="hold"/>
                                        <p:tgtEl>
                                          <p:spTgt spid="34"/>
                                        </p:tgtEl>
                                        <p:attrNameLst>
                                          <p:attrName>ppt_x</p:attrName>
                                          <p:attrName>ppt_y</p:attrName>
                                        </p:attrNameLst>
                                      </p:cBhvr>
                                      <p:rCtr x="-8411" y="0"/>
                                    </p:animMotion>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left)">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left)">
                                      <p:cBhvr>
                                        <p:cTn id="42" dur="500"/>
                                        <p:tgtEl>
                                          <p:spTgt spid="37"/>
                                        </p:tgtEl>
                                      </p:cBhvr>
                                    </p:animEffect>
                                  </p:childTnLst>
                                </p:cTn>
                              </p:par>
                              <p:par>
                                <p:cTn id="43" presetID="22" presetClass="entr" presetSubtype="2"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right)">
                                      <p:cBhvr>
                                        <p:cTn id="45" dur="500"/>
                                        <p:tgtEl>
                                          <p:spTgt spid="3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iterate type="wd">
                                    <p:tmPct val="10000"/>
                                  </p:iterate>
                                  <p:childTnLst>
                                    <p:set>
                                      <p:cBhvr>
                                        <p:cTn id="49" dur="1" fill="hold">
                                          <p:stCondLst>
                                            <p:cond delay="0"/>
                                          </p:stCondLst>
                                        </p:cTn>
                                        <p:tgtEl>
                                          <p:spTgt spid="29"/>
                                        </p:tgtEl>
                                        <p:attrNameLst>
                                          <p:attrName>style.visibility</p:attrName>
                                        </p:attrNameLst>
                                      </p:cBhvr>
                                      <p:to>
                                        <p:strVal val="visible"/>
                                      </p:to>
                                    </p:set>
                                    <p:animEffect transition="in" filter="fade">
                                      <p:cBhvr>
                                        <p:cTn id="50" dur="1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anim calcmode="lin" valueType="num">
                                      <p:cBhvr>
                                        <p:cTn id="56" dur="1000" fill="hold"/>
                                        <p:tgtEl>
                                          <p:spTgt spid="30"/>
                                        </p:tgtEl>
                                        <p:attrNameLst>
                                          <p:attrName>ppt_x</p:attrName>
                                        </p:attrNameLst>
                                      </p:cBhvr>
                                      <p:tavLst>
                                        <p:tav tm="0">
                                          <p:val>
                                            <p:strVal val="#ppt_x"/>
                                          </p:val>
                                        </p:tav>
                                        <p:tav tm="100000">
                                          <p:val>
                                            <p:strVal val="#ppt_x"/>
                                          </p:val>
                                        </p:tav>
                                      </p:tavLst>
                                    </p:anim>
                                    <p:anim calcmode="lin" valueType="num">
                                      <p:cBhvr>
                                        <p:cTn id="5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3" grpId="0"/>
      <p:bldP spid="33" grpId="1"/>
      <p:bldP spid="34" grpId="0"/>
      <p:bldP spid="34" grpId="1"/>
      <p:bldP spid="36" grpId="0"/>
      <p:bldP spid="38" grpId="0"/>
      <p:bldP spid="3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9899047"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五年工作的主体体会</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流程图: 文档 9">
            <a:extLst>
              <a:ext uri="{FF2B5EF4-FFF2-40B4-BE49-F238E27FC236}">
                <a16:creationId xmlns:a16="http://schemas.microsoft.com/office/drawing/2014/main" id="{4F441C6C-B103-4E4E-B424-11F3638B178B}"/>
              </a:ext>
            </a:extLst>
          </p:cNvPr>
          <p:cNvSpPr/>
          <p:nvPr/>
        </p:nvSpPr>
        <p:spPr>
          <a:xfrm>
            <a:off x="609600" y="1359893"/>
            <a:ext cx="2521531" cy="3216999"/>
          </a:xfrm>
          <a:prstGeom prst="flowChartDocumen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1" name="Freeform 29">
            <a:extLst>
              <a:ext uri="{FF2B5EF4-FFF2-40B4-BE49-F238E27FC236}">
                <a16:creationId xmlns:a16="http://schemas.microsoft.com/office/drawing/2014/main" id="{18796854-9A5C-4243-A1B9-C4A1284DA642}"/>
              </a:ext>
            </a:extLst>
          </p:cNvPr>
          <p:cNvSpPr/>
          <p:nvPr/>
        </p:nvSpPr>
        <p:spPr bwMode="auto">
          <a:xfrm>
            <a:off x="1203793" y="1454783"/>
            <a:ext cx="1333144" cy="119129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2" name="矩形 11">
            <a:extLst>
              <a:ext uri="{FF2B5EF4-FFF2-40B4-BE49-F238E27FC236}">
                <a16:creationId xmlns:a16="http://schemas.microsoft.com/office/drawing/2014/main" id="{6BE022B7-A966-47A5-A39D-DC9B44838873}"/>
              </a:ext>
            </a:extLst>
          </p:cNvPr>
          <p:cNvSpPr/>
          <p:nvPr/>
        </p:nvSpPr>
        <p:spPr>
          <a:xfrm>
            <a:off x="545611" y="2740965"/>
            <a:ext cx="2646878" cy="1200329"/>
          </a:xfrm>
          <a:prstGeom prst="rect">
            <a:avLst/>
          </a:prstGeom>
        </p:spPr>
        <p:txBody>
          <a:bodyPr wrap="square">
            <a:spAutoFit/>
          </a:bodyPr>
          <a:lstStyle/>
          <a:p>
            <a:pPr algn="ctr"/>
            <a:r>
              <a:rPr lang="zh-CN" altLang="en-US" sz="3600" b="1" dirty="0">
                <a:solidFill>
                  <a:schemeClr val="bg1"/>
                </a:solidFill>
                <a:cs typeface="+mn-ea"/>
                <a:sym typeface="+mn-lt"/>
              </a:rPr>
              <a:t>五年工作的主体体会</a:t>
            </a:r>
            <a:endParaRPr lang="zh-CN" altLang="en-US" sz="6000" b="1" dirty="0">
              <a:solidFill>
                <a:schemeClr val="bg1"/>
              </a:solidFill>
              <a:cs typeface="+mn-ea"/>
              <a:sym typeface="+mn-lt"/>
            </a:endParaRPr>
          </a:p>
        </p:txBody>
      </p:sp>
      <p:sp>
        <p:nvSpPr>
          <p:cNvPr id="13" name="îş1îḑé">
            <a:extLst>
              <a:ext uri="{FF2B5EF4-FFF2-40B4-BE49-F238E27FC236}">
                <a16:creationId xmlns:a16="http://schemas.microsoft.com/office/drawing/2014/main" id="{BFB70CB6-5F2B-44B5-9C97-49E8113136F0}"/>
              </a:ext>
            </a:extLst>
          </p:cNvPr>
          <p:cNvSpPr/>
          <p:nvPr/>
        </p:nvSpPr>
        <p:spPr>
          <a:xfrm>
            <a:off x="3780376" y="1900142"/>
            <a:ext cx="2299079" cy="1211119"/>
          </a:xfrm>
          <a:prstGeom prst="rect">
            <a:avLst/>
          </a:prstGeom>
          <a:noFill/>
          <a:ln w="12700" cap="flat" cmpd="sng" algn="ctr">
            <a:solidFill>
              <a:srgbClr val="FF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1" u="none" strike="noStrike" kern="0" cap="none" spc="0" normalizeH="0" baseline="0" noProof="0">
              <a:ln>
                <a:noFill/>
              </a:ln>
              <a:solidFill>
                <a:srgbClr val="FFFFFF"/>
              </a:solidFill>
              <a:effectLst/>
              <a:uLnTx/>
              <a:uFillTx/>
              <a:latin typeface="Century Gothic" panose="020B0502020202020204" pitchFamily="34" charset="0"/>
              <a:ea typeface="微软雅黑"/>
            </a:endParaRPr>
          </a:p>
        </p:txBody>
      </p:sp>
      <p:sp>
        <p:nvSpPr>
          <p:cNvPr id="14" name="íŝ1îḓé">
            <a:extLst>
              <a:ext uri="{FF2B5EF4-FFF2-40B4-BE49-F238E27FC236}">
                <a16:creationId xmlns:a16="http://schemas.microsoft.com/office/drawing/2014/main" id="{4FD0F929-3156-459F-92B5-C404C85448F5}"/>
              </a:ext>
            </a:extLst>
          </p:cNvPr>
          <p:cNvSpPr/>
          <p:nvPr/>
        </p:nvSpPr>
        <p:spPr>
          <a:xfrm>
            <a:off x="4708673" y="1678900"/>
            <a:ext cx="442483" cy="442483"/>
          </a:xfrm>
          <a:prstGeom prst="ellipse">
            <a:avLst/>
          </a:prstGeom>
          <a:gradFill>
            <a:gsLst>
              <a:gs pos="0">
                <a:srgbClr val="FF0000"/>
              </a:gs>
              <a:gs pos="100000">
                <a:srgbClr val="C00000"/>
              </a:gs>
            </a:gsLst>
            <a:lin ang="5400000" scaled="0"/>
          </a:gradFill>
          <a:ln w="28575"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zh-CN" sz="2400" b="0" i="1" u="none" strike="noStrike" kern="1200" cap="none" spc="0" normalizeH="0" baseline="0" noProof="0" dirty="0">
                <a:ln>
                  <a:noFill/>
                </a:ln>
                <a:solidFill>
                  <a:srgbClr val="FFFFFF"/>
                </a:solidFill>
                <a:effectLst/>
                <a:uLnTx/>
                <a:uFillTx/>
                <a:latin typeface="Century Gothic" panose="020B0502020202020204" pitchFamily="34" charset="0"/>
                <a:ea typeface="微软雅黑"/>
              </a:rPr>
              <a:t>A</a:t>
            </a:r>
            <a:endParaRPr kumimoji="0" lang="zh-CN" altLang="en-US" sz="2400" b="0" i="1" u="none" strike="noStrike" kern="1200" cap="none" spc="0" normalizeH="0" baseline="0" noProof="0" dirty="0">
              <a:ln>
                <a:noFill/>
              </a:ln>
              <a:solidFill>
                <a:srgbClr val="FFFFFF"/>
              </a:solidFill>
              <a:effectLst/>
              <a:uLnTx/>
              <a:uFillTx/>
              <a:latin typeface="Century Gothic" panose="020B0502020202020204" pitchFamily="34" charset="0"/>
              <a:ea typeface="微软雅黑"/>
            </a:endParaRPr>
          </a:p>
        </p:txBody>
      </p:sp>
      <p:sp>
        <p:nvSpPr>
          <p:cNvPr id="15" name="文本框 14"/>
          <p:cNvSpPr txBox="1"/>
          <p:nvPr/>
        </p:nvSpPr>
        <p:spPr>
          <a:xfrm>
            <a:off x="3725324" y="2072424"/>
            <a:ext cx="2409182" cy="961289"/>
          </a:xfrm>
          <a:prstGeom prst="rect">
            <a:avLst/>
          </a:prstGeom>
          <a:noFill/>
        </p:spPr>
        <p:txBody>
          <a:bodyPr wrap="square" rtlCol="0">
            <a:spAutoFit/>
          </a:bodyPr>
          <a:lstStyle/>
          <a:p>
            <a:pPr algn="ctr" defTabSz="914400" fontAlgn="base">
              <a:lnSpc>
                <a:spcPct val="150000"/>
              </a:lnSpc>
              <a:spcBef>
                <a:spcPct val="0"/>
              </a:spcBef>
              <a:spcAft>
                <a:spcPct val="0"/>
              </a:spcAft>
              <a:defRPr/>
            </a:pPr>
            <a:r>
              <a:rPr lang="zh-CN" altLang="en-US" sz="2000" b="1" kern="0" dirty="0">
                <a:gradFill>
                  <a:gsLst>
                    <a:gs pos="0">
                      <a:srgbClr val="FF0000"/>
                    </a:gs>
                    <a:gs pos="100000">
                      <a:srgbClr val="C00000"/>
                    </a:gs>
                  </a:gsLst>
                  <a:lin ang="5400000" scaled="0"/>
                </a:gradFill>
                <a:latin typeface="微软雅黑" panose="020B0503020204020204" pitchFamily="34" charset="-122"/>
                <a:ea typeface="微软雅黑"/>
                <a:cs typeface="Clear Sans" panose="020B0503030202020304" pitchFamily="34" charset="0"/>
              </a:rPr>
              <a:t>坚持中国共产党</a:t>
            </a:r>
            <a:endParaRPr lang="en-US" altLang="zh-CN" sz="2000" b="1" kern="0" dirty="0">
              <a:gradFill>
                <a:gsLst>
                  <a:gs pos="0">
                    <a:srgbClr val="FF0000"/>
                  </a:gs>
                  <a:gs pos="100000">
                    <a:srgbClr val="C00000"/>
                  </a:gs>
                </a:gsLst>
                <a:lin ang="5400000" scaled="0"/>
              </a:gradFill>
              <a:latin typeface="微软雅黑" panose="020B0503020204020204" pitchFamily="34" charset="-122"/>
              <a:ea typeface="微软雅黑"/>
              <a:cs typeface="Clear Sans" panose="020B0503030202020304" pitchFamily="34" charset="0"/>
            </a:endParaRPr>
          </a:p>
          <a:p>
            <a:pPr algn="ctr" defTabSz="914400" fontAlgn="base">
              <a:lnSpc>
                <a:spcPct val="150000"/>
              </a:lnSpc>
              <a:spcBef>
                <a:spcPct val="0"/>
              </a:spcBef>
              <a:spcAft>
                <a:spcPct val="0"/>
              </a:spcAft>
              <a:defRPr/>
            </a:pPr>
            <a:r>
              <a:rPr lang="zh-CN" altLang="en-US" sz="2000" b="1" kern="0" dirty="0">
                <a:gradFill>
                  <a:gsLst>
                    <a:gs pos="0">
                      <a:srgbClr val="FF0000"/>
                    </a:gs>
                    <a:gs pos="100000">
                      <a:srgbClr val="C00000"/>
                    </a:gs>
                  </a:gsLst>
                  <a:lin ang="5400000" scaled="0"/>
                </a:gradFill>
                <a:latin typeface="微软雅黑" panose="020B0503020204020204" pitchFamily="34" charset="-122"/>
                <a:ea typeface="微软雅黑"/>
                <a:cs typeface="Clear Sans" panose="020B0503030202020304" pitchFamily="34" charset="0"/>
              </a:rPr>
              <a:t>的领导</a:t>
            </a:r>
            <a:endParaRPr lang="zh-CN" altLang="en-US" sz="1200" dirty="0">
              <a:gradFill>
                <a:gsLst>
                  <a:gs pos="0">
                    <a:srgbClr val="FF0000"/>
                  </a:gs>
                  <a:gs pos="100000">
                    <a:srgbClr val="C00000"/>
                  </a:gs>
                </a:gsLst>
                <a:lin ang="5400000" scaled="0"/>
              </a:gradFill>
              <a:latin typeface="微软雅黑" pitchFamily="34" charset="-122"/>
              <a:ea typeface="微软雅黑"/>
              <a:sym typeface="Gill Sans" charset="0"/>
            </a:endParaRPr>
          </a:p>
        </p:txBody>
      </p:sp>
      <p:sp>
        <p:nvSpPr>
          <p:cNvPr id="16" name="îş1îḑé">
            <a:extLst>
              <a:ext uri="{FF2B5EF4-FFF2-40B4-BE49-F238E27FC236}">
                <a16:creationId xmlns:a16="http://schemas.microsoft.com/office/drawing/2014/main" id="{BFB70CB6-5F2B-44B5-9C97-49E8113136F0}"/>
              </a:ext>
            </a:extLst>
          </p:cNvPr>
          <p:cNvSpPr/>
          <p:nvPr/>
        </p:nvSpPr>
        <p:spPr>
          <a:xfrm>
            <a:off x="6324407" y="1900142"/>
            <a:ext cx="2299079" cy="1211119"/>
          </a:xfrm>
          <a:prstGeom prst="rect">
            <a:avLst/>
          </a:prstGeom>
          <a:noFill/>
          <a:ln w="12700" cap="flat" cmpd="sng" algn="ctr">
            <a:solidFill>
              <a:srgbClr val="FF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1" u="none" strike="noStrike" kern="0" cap="none" spc="0" normalizeH="0" baseline="0" noProof="0">
              <a:ln>
                <a:noFill/>
              </a:ln>
              <a:solidFill>
                <a:srgbClr val="FFFFFF"/>
              </a:solidFill>
              <a:effectLst/>
              <a:uLnTx/>
              <a:uFillTx/>
              <a:latin typeface="Century Gothic" panose="020B0502020202020204" pitchFamily="34" charset="0"/>
              <a:ea typeface="微软雅黑"/>
            </a:endParaRPr>
          </a:p>
        </p:txBody>
      </p:sp>
      <p:sp>
        <p:nvSpPr>
          <p:cNvPr id="17" name="íŝ1îḓé">
            <a:extLst>
              <a:ext uri="{FF2B5EF4-FFF2-40B4-BE49-F238E27FC236}">
                <a16:creationId xmlns:a16="http://schemas.microsoft.com/office/drawing/2014/main" id="{4FD0F929-3156-459F-92B5-C404C85448F5}"/>
              </a:ext>
            </a:extLst>
          </p:cNvPr>
          <p:cNvSpPr/>
          <p:nvPr/>
        </p:nvSpPr>
        <p:spPr>
          <a:xfrm>
            <a:off x="7252704" y="1678900"/>
            <a:ext cx="442483" cy="442483"/>
          </a:xfrm>
          <a:prstGeom prst="ellipse">
            <a:avLst/>
          </a:prstGeom>
          <a:gradFill>
            <a:gsLst>
              <a:gs pos="0">
                <a:srgbClr val="FF0000"/>
              </a:gs>
              <a:gs pos="100000">
                <a:srgbClr val="C00000"/>
              </a:gs>
            </a:gsLst>
            <a:lin ang="5400000" scaled="0"/>
          </a:gradFill>
          <a:ln w="28575"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zh-CN" sz="2400" b="0" i="1" u="none" strike="noStrike" kern="1200" cap="none" spc="0" normalizeH="0" baseline="0" noProof="0" dirty="0">
                <a:ln>
                  <a:noFill/>
                </a:ln>
                <a:solidFill>
                  <a:srgbClr val="FFFFFF"/>
                </a:solidFill>
                <a:effectLst/>
                <a:uLnTx/>
                <a:uFillTx/>
                <a:latin typeface="Century Gothic" panose="020B0502020202020204" pitchFamily="34" charset="0"/>
                <a:ea typeface="微软雅黑"/>
              </a:rPr>
              <a:t>B</a:t>
            </a:r>
            <a:endParaRPr kumimoji="0" lang="zh-CN" altLang="en-US" sz="2400" b="0" i="1" u="none" strike="noStrike" kern="1200" cap="none" spc="0" normalizeH="0" baseline="0" noProof="0" dirty="0">
              <a:ln>
                <a:noFill/>
              </a:ln>
              <a:solidFill>
                <a:srgbClr val="FFFFFF"/>
              </a:solidFill>
              <a:effectLst/>
              <a:uLnTx/>
              <a:uFillTx/>
              <a:latin typeface="Century Gothic" panose="020B0502020202020204" pitchFamily="34" charset="0"/>
              <a:ea typeface="微软雅黑"/>
            </a:endParaRPr>
          </a:p>
        </p:txBody>
      </p:sp>
      <p:sp>
        <p:nvSpPr>
          <p:cNvPr id="18" name="文本框 17"/>
          <p:cNvSpPr txBox="1"/>
          <p:nvPr/>
        </p:nvSpPr>
        <p:spPr>
          <a:xfrm>
            <a:off x="6269355" y="2072424"/>
            <a:ext cx="2409182" cy="961289"/>
          </a:xfrm>
          <a:prstGeom prst="rect">
            <a:avLst/>
          </a:prstGeom>
          <a:noFill/>
        </p:spPr>
        <p:txBody>
          <a:bodyPr wrap="square" rtlCol="0">
            <a:spAutoFit/>
          </a:bodyPr>
          <a:lstStyle/>
          <a:p>
            <a:pPr algn="ctr" fontAlgn="base">
              <a:lnSpc>
                <a:spcPct val="150000"/>
              </a:lnSpc>
              <a:spcBef>
                <a:spcPct val="0"/>
              </a:spcBef>
              <a:spcAft>
                <a:spcPct val="0"/>
              </a:spcAft>
              <a:defRPr/>
            </a:pPr>
            <a:r>
              <a:rPr lang="zh-CN" altLang="en-US" sz="2000" b="1" kern="0" dirty="0">
                <a:gradFill>
                  <a:gsLst>
                    <a:gs pos="0">
                      <a:srgbClr val="FF0000"/>
                    </a:gs>
                    <a:gs pos="100000">
                      <a:srgbClr val="C00000"/>
                    </a:gs>
                  </a:gsLst>
                  <a:lin ang="5400000" scaled="0"/>
                </a:gradFill>
                <a:latin typeface="微软雅黑" panose="020B0503020204020204" pitchFamily="34" charset="-122"/>
                <a:cs typeface="Clear Sans" panose="020B0503030202020304" pitchFamily="34" charset="0"/>
              </a:rPr>
              <a:t>坚持人民政协性质定位</a:t>
            </a:r>
            <a:endParaRPr lang="zh-CN" altLang="en-US" sz="1200" dirty="0">
              <a:gradFill>
                <a:gsLst>
                  <a:gs pos="0">
                    <a:srgbClr val="FF0000"/>
                  </a:gs>
                  <a:gs pos="100000">
                    <a:srgbClr val="C00000"/>
                  </a:gs>
                </a:gsLst>
                <a:lin ang="5400000" scaled="0"/>
              </a:gradFill>
              <a:latin typeface="微软雅黑" pitchFamily="34" charset="-122"/>
              <a:sym typeface="Gill Sans" charset="0"/>
            </a:endParaRPr>
          </a:p>
        </p:txBody>
      </p:sp>
      <p:sp>
        <p:nvSpPr>
          <p:cNvPr id="19" name="îş1îḑé">
            <a:extLst>
              <a:ext uri="{FF2B5EF4-FFF2-40B4-BE49-F238E27FC236}">
                <a16:creationId xmlns:a16="http://schemas.microsoft.com/office/drawing/2014/main" id="{BFB70CB6-5F2B-44B5-9C97-49E8113136F0}"/>
              </a:ext>
            </a:extLst>
          </p:cNvPr>
          <p:cNvSpPr/>
          <p:nvPr/>
        </p:nvSpPr>
        <p:spPr>
          <a:xfrm>
            <a:off x="8868438" y="1900142"/>
            <a:ext cx="2299079" cy="1211119"/>
          </a:xfrm>
          <a:prstGeom prst="rect">
            <a:avLst/>
          </a:prstGeom>
          <a:noFill/>
          <a:ln w="12700" cap="flat" cmpd="sng" algn="ctr">
            <a:solidFill>
              <a:srgbClr val="FF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1" u="none" strike="noStrike" kern="0" cap="none" spc="0" normalizeH="0" baseline="0" noProof="0">
              <a:ln>
                <a:noFill/>
              </a:ln>
              <a:solidFill>
                <a:srgbClr val="FFFFFF"/>
              </a:solidFill>
              <a:effectLst/>
              <a:uLnTx/>
              <a:uFillTx/>
              <a:latin typeface="Century Gothic" panose="020B0502020202020204" pitchFamily="34" charset="0"/>
              <a:ea typeface="微软雅黑"/>
            </a:endParaRPr>
          </a:p>
        </p:txBody>
      </p:sp>
      <p:sp>
        <p:nvSpPr>
          <p:cNvPr id="20" name="íŝ1îḓé">
            <a:extLst>
              <a:ext uri="{FF2B5EF4-FFF2-40B4-BE49-F238E27FC236}">
                <a16:creationId xmlns:a16="http://schemas.microsoft.com/office/drawing/2014/main" id="{4FD0F929-3156-459F-92B5-C404C85448F5}"/>
              </a:ext>
            </a:extLst>
          </p:cNvPr>
          <p:cNvSpPr/>
          <p:nvPr/>
        </p:nvSpPr>
        <p:spPr>
          <a:xfrm>
            <a:off x="9796735" y="1678900"/>
            <a:ext cx="442483" cy="442483"/>
          </a:xfrm>
          <a:prstGeom prst="ellipse">
            <a:avLst/>
          </a:prstGeom>
          <a:gradFill>
            <a:gsLst>
              <a:gs pos="0">
                <a:srgbClr val="FF0000"/>
              </a:gs>
              <a:gs pos="100000">
                <a:srgbClr val="C00000"/>
              </a:gs>
            </a:gsLst>
            <a:lin ang="5400000" scaled="0"/>
          </a:gradFill>
          <a:ln w="28575"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zh-CN" sz="2400" b="0" i="1" u="none" strike="noStrike" kern="1200" cap="none" spc="0" normalizeH="0" baseline="0" noProof="0" dirty="0">
                <a:ln>
                  <a:noFill/>
                </a:ln>
                <a:solidFill>
                  <a:srgbClr val="FFFFFF"/>
                </a:solidFill>
                <a:effectLst/>
                <a:uLnTx/>
                <a:uFillTx/>
                <a:latin typeface="Century Gothic" panose="020B0502020202020204" pitchFamily="34" charset="0"/>
                <a:ea typeface="微软雅黑"/>
              </a:rPr>
              <a:t>C</a:t>
            </a:r>
            <a:endParaRPr kumimoji="0" lang="zh-CN" altLang="en-US" sz="2400" b="0" i="1" u="none" strike="noStrike" kern="1200" cap="none" spc="0" normalizeH="0" baseline="0" noProof="0" dirty="0">
              <a:ln>
                <a:noFill/>
              </a:ln>
              <a:solidFill>
                <a:srgbClr val="FFFFFF"/>
              </a:solidFill>
              <a:effectLst/>
              <a:uLnTx/>
              <a:uFillTx/>
              <a:latin typeface="Century Gothic" panose="020B0502020202020204" pitchFamily="34" charset="0"/>
              <a:ea typeface="微软雅黑"/>
            </a:endParaRPr>
          </a:p>
        </p:txBody>
      </p:sp>
      <p:sp>
        <p:nvSpPr>
          <p:cNvPr id="21" name="文本框 20"/>
          <p:cNvSpPr txBox="1"/>
          <p:nvPr/>
        </p:nvSpPr>
        <p:spPr>
          <a:xfrm>
            <a:off x="8813386" y="2072424"/>
            <a:ext cx="2409182" cy="961289"/>
          </a:xfrm>
          <a:prstGeom prst="rect">
            <a:avLst/>
          </a:prstGeom>
          <a:noFill/>
        </p:spPr>
        <p:txBody>
          <a:bodyPr wrap="square" rtlCol="0">
            <a:spAutoFit/>
          </a:bodyPr>
          <a:lstStyle/>
          <a:p>
            <a:pPr algn="ctr" fontAlgn="base">
              <a:lnSpc>
                <a:spcPct val="150000"/>
              </a:lnSpc>
              <a:spcBef>
                <a:spcPct val="0"/>
              </a:spcBef>
              <a:spcAft>
                <a:spcPct val="0"/>
              </a:spcAft>
              <a:defRPr/>
            </a:pPr>
            <a:r>
              <a:rPr lang="zh-CN" altLang="en-US" sz="2000" b="1" kern="0" dirty="0">
                <a:gradFill>
                  <a:gsLst>
                    <a:gs pos="0">
                      <a:srgbClr val="FF0000"/>
                    </a:gs>
                    <a:gs pos="100000">
                      <a:srgbClr val="C00000"/>
                    </a:gs>
                  </a:gsLst>
                  <a:lin ang="5400000" scaled="0"/>
                </a:gradFill>
                <a:latin typeface="微软雅黑" panose="020B0503020204020204" pitchFamily="34" charset="-122"/>
                <a:cs typeface="Clear Sans" panose="020B0503030202020304" pitchFamily="34" charset="0"/>
              </a:rPr>
              <a:t>坚持围绕中心、服务大局</a:t>
            </a:r>
            <a:endParaRPr lang="zh-CN" altLang="en-US" sz="1200" dirty="0">
              <a:gradFill>
                <a:gsLst>
                  <a:gs pos="0">
                    <a:srgbClr val="FF0000"/>
                  </a:gs>
                  <a:gs pos="100000">
                    <a:srgbClr val="C00000"/>
                  </a:gs>
                </a:gsLst>
                <a:lin ang="5400000" scaled="0"/>
              </a:gradFill>
              <a:latin typeface="微软雅黑" pitchFamily="34" charset="-122"/>
              <a:sym typeface="Gill Sans" charset="0"/>
            </a:endParaRPr>
          </a:p>
        </p:txBody>
      </p:sp>
      <p:sp>
        <p:nvSpPr>
          <p:cNvPr id="22" name="îş1îḑé">
            <a:extLst>
              <a:ext uri="{FF2B5EF4-FFF2-40B4-BE49-F238E27FC236}">
                <a16:creationId xmlns:a16="http://schemas.microsoft.com/office/drawing/2014/main" id="{BFB70CB6-5F2B-44B5-9C97-49E8113136F0}"/>
              </a:ext>
            </a:extLst>
          </p:cNvPr>
          <p:cNvSpPr/>
          <p:nvPr/>
        </p:nvSpPr>
        <p:spPr>
          <a:xfrm>
            <a:off x="3780376" y="3553745"/>
            <a:ext cx="2299079" cy="1211119"/>
          </a:xfrm>
          <a:prstGeom prst="rect">
            <a:avLst/>
          </a:prstGeom>
          <a:noFill/>
          <a:ln w="12700" cap="flat" cmpd="sng" algn="ctr">
            <a:solidFill>
              <a:srgbClr val="FF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1" u="none" strike="noStrike" kern="0" cap="none" spc="0" normalizeH="0" baseline="0" noProof="0">
              <a:ln>
                <a:noFill/>
              </a:ln>
              <a:solidFill>
                <a:srgbClr val="FFFFFF"/>
              </a:solidFill>
              <a:effectLst/>
              <a:uLnTx/>
              <a:uFillTx/>
              <a:latin typeface="Century Gothic" panose="020B0502020202020204" pitchFamily="34" charset="0"/>
              <a:ea typeface="微软雅黑"/>
            </a:endParaRPr>
          </a:p>
        </p:txBody>
      </p:sp>
      <p:sp>
        <p:nvSpPr>
          <p:cNvPr id="23" name="íŝ1îḓé">
            <a:extLst>
              <a:ext uri="{FF2B5EF4-FFF2-40B4-BE49-F238E27FC236}">
                <a16:creationId xmlns:a16="http://schemas.microsoft.com/office/drawing/2014/main" id="{4FD0F929-3156-459F-92B5-C404C85448F5}"/>
              </a:ext>
            </a:extLst>
          </p:cNvPr>
          <p:cNvSpPr/>
          <p:nvPr/>
        </p:nvSpPr>
        <p:spPr>
          <a:xfrm>
            <a:off x="4708673" y="3332503"/>
            <a:ext cx="442483" cy="442483"/>
          </a:xfrm>
          <a:prstGeom prst="ellipse">
            <a:avLst/>
          </a:prstGeom>
          <a:gradFill>
            <a:gsLst>
              <a:gs pos="0">
                <a:srgbClr val="FF0000"/>
              </a:gs>
              <a:gs pos="100000">
                <a:srgbClr val="C00000"/>
              </a:gs>
            </a:gsLst>
            <a:lin ang="5400000" scaled="0"/>
          </a:gradFill>
          <a:ln w="28575"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zh-CN" sz="2400" b="0" i="1" u="none" strike="noStrike" kern="1200" cap="none" spc="0" normalizeH="0" baseline="0" noProof="0" dirty="0">
                <a:ln>
                  <a:noFill/>
                </a:ln>
                <a:solidFill>
                  <a:srgbClr val="FFFFFF"/>
                </a:solidFill>
                <a:effectLst/>
                <a:uLnTx/>
                <a:uFillTx/>
                <a:latin typeface="Century Gothic" panose="020B0502020202020204" pitchFamily="34" charset="0"/>
                <a:ea typeface="微软雅黑"/>
              </a:rPr>
              <a:t>E</a:t>
            </a:r>
            <a:endParaRPr kumimoji="0" lang="zh-CN" altLang="en-US" sz="2400" b="0" i="1" u="none" strike="noStrike" kern="1200" cap="none" spc="0" normalizeH="0" baseline="0" noProof="0" dirty="0">
              <a:ln>
                <a:noFill/>
              </a:ln>
              <a:solidFill>
                <a:srgbClr val="FFFFFF"/>
              </a:solidFill>
              <a:effectLst/>
              <a:uLnTx/>
              <a:uFillTx/>
              <a:latin typeface="Century Gothic" panose="020B0502020202020204" pitchFamily="34" charset="0"/>
              <a:ea typeface="微软雅黑"/>
            </a:endParaRPr>
          </a:p>
        </p:txBody>
      </p:sp>
      <p:sp>
        <p:nvSpPr>
          <p:cNvPr id="24" name="文本框 23"/>
          <p:cNvSpPr txBox="1"/>
          <p:nvPr/>
        </p:nvSpPr>
        <p:spPr>
          <a:xfrm>
            <a:off x="3725324" y="3726027"/>
            <a:ext cx="2409182" cy="961289"/>
          </a:xfrm>
          <a:prstGeom prst="rect">
            <a:avLst/>
          </a:prstGeom>
          <a:noFill/>
        </p:spPr>
        <p:txBody>
          <a:bodyPr wrap="square" rtlCol="0">
            <a:spAutoFit/>
          </a:bodyPr>
          <a:lstStyle/>
          <a:p>
            <a:pPr algn="ctr" fontAlgn="base">
              <a:lnSpc>
                <a:spcPct val="150000"/>
              </a:lnSpc>
              <a:spcBef>
                <a:spcPct val="0"/>
              </a:spcBef>
              <a:spcAft>
                <a:spcPct val="0"/>
              </a:spcAft>
              <a:defRPr/>
            </a:pPr>
            <a:r>
              <a:rPr lang="zh-CN" altLang="en-US" sz="2000" b="1" kern="0" dirty="0">
                <a:gradFill>
                  <a:gsLst>
                    <a:gs pos="0">
                      <a:srgbClr val="FF0000"/>
                    </a:gs>
                    <a:gs pos="100000">
                      <a:srgbClr val="C00000"/>
                    </a:gs>
                  </a:gsLst>
                  <a:lin ang="5400000" scaled="0"/>
                </a:gradFill>
                <a:latin typeface="微软雅黑" panose="020B0503020204020204" pitchFamily="34" charset="-122"/>
                <a:cs typeface="Clear Sans" panose="020B0503030202020304" pitchFamily="34" charset="0"/>
              </a:rPr>
              <a:t>坚持团结和民主两大主题</a:t>
            </a:r>
            <a:endParaRPr lang="zh-CN" altLang="en-US" sz="1200" dirty="0">
              <a:gradFill>
                <a:gsLst>
                  <a:gs pos="0">
                    <a:srgbClr val="FF0000"/>
                  </a:gs>
                  <a:gs pos="100000">
                    <a:srgbClr val="C00000"/>
                  </a:gs>
                </a:gsLst>
                <a:lin ang="5400000" scaled="0"/>
              </a:gradFill>
              <a:latin typeface="微软雅黑" pitchFamily="34" charset="-122"/>
              <a:sym typeface="Gill Sans" charset="0"/>
            </a:endParaRPr>
          </a:p>
        </p:txBody>
      </p:sp>
      <p:sp>
        <p:nvSpPr>
          <p:cNvPr id="25" name="îş1îḑé">
            <a:extLst>
              <a:ext uri="{FF2B5EF4-FFF2-40B4-BE49-F238E27FC236}">
                <a16:creationId xmlns:a16="http://schemas.microsoft.com/office/drawing/2014/main" id="{BFB70CB6-5F2B-44B5-9C97-49E8113136F0}"/>
              </a:ext>
            </a:extLst>
          </p:cNvPr>
          <p:cNvSpPr/>
          <p:nvPr/>
        </p:nvSpPr>
        <p:spPr>
          <a:xfrm>
            <a:off x="6324407" y="3553745"/>
            <a:ext cx="2299079" cy="1211119"/>
          </a:xfrm>
          <a:prstGeom prst="rect">
            <a:avLst/>
          </a:prstGeom>
          <a:noFill/>
          <a:ln w="12700" cap="flat" cmpd="sng" algn="ctr">
            <a:solidFill>
              <a:srgbClr val="FF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1" u="none" strike="noStrike" kern="0" cap="none" spc="0" normalizeH="0" baseline="0" noProof="0">
              <a:ln>
                <a:noFill/>
              </a:ln>
              <a:solidFill>
                <a:srgbClr val="FFFFFF"/>
              </a:solidFill>
              <a:effectLst/>
              <a:uLnTx/>
              <a:uFillTx/>
              <a:latin typeface="Century Gothic" panose="020B0502020202020204" pitchFamily="34" charset="0"/>
              <a:ea typeface="微软雅黑"/>
            </a:endParaRPr>
          </a:p>
        </p:txBody>
      </p:sp>
      <p:sp>
        <p:nvSpPr>
          <p:cNvPr id="26" name="íŝ1îḓé">
            <a:extLst>
              <a:ext uri="{FF2B5EF4-FFF2-40B4-BE49-F238E27FC236}">
                <a16:creationId xmlns:a16="http://schemas.microsoft.com/office/drawing/2014/main" id="{4FD0F929-3156-459F-92B5-C404C85448F5}"/>
              </a:ext>
            </a:extLst>
          </p:cNvPr>
          <p:cNvSpPr/>
          <p:nvPr/>
        </p:nvSpPr>
        <p:spPr>
          <a:xfrm>
            <a:off x="7252704" y="3332503"/>
            <a:ext cx="442483" cy="442483"/>
          </a:xfrm>
          <a:prstGeom prst="ellipse">
            <a:avLst/>
          </a:prstGeom>
          <a:gradFill>
            <a:gsLst>
              <a:gs pos="0">
                <a:srgbClr val="FF0000"/>
              </a:gs>
              <a:gs pos="100000">
                <a:srgbClr val="C00000"/>
              </a:gs>
            </a:gsLst>
            <a:lin ang="5400000" scaled="0"/>
          </a:gradFill>
          <a:ln w="28575"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zh-CN" sz="2400" b="0" i="1" u="none" strike="noStrike" kern="1200" cap="none" spc="0" normalizeH="0" baseline="0" noProof="0" dirty="0">
                <a:ln>
                  <a:noFill/>
                </a:ln>
                <a:solidFill>
                  <a:srgbClr val="FFFFFF"/>
                </a:solidFill>
                <a:effectLst/>
                <a:uLnTx/>
                <a:uFillTx/>
                <a:latin typeface="Century Gothic" panose="020B0502020202020204" pitchFamily="34" charset="0"/>
                <a:ea typeface="微软雅黑"/>
              </a:rPr>
              <a:t>F</a:t>
            </a:r>
            <a:endParaRPr kumimoji="0" lang="zh-CN" altLang="en-US" sz="2400" b="0" i="1" u="none" strike="noStrike" kern="1200" cap="none" spc="0" normalizeH="0" baseline="0" noProof="0" dirty="0">
              <a:ln>
                <a:noFill/>
              </a:ln>
              <a:solidFill>
                <a:srgbClr val="FFFFFF"/>
              </a:solidFill>
              <a:effectLst/>
              <a:uLnTx/>
              <a:uFillTx/>
              <a:latin typeface="Century Gothic" panose="020B0502020202020204" pitchFamily="34" charset="0"/>
              <a:ea typeface="微软雅黑"/>
            </a:endParaRPr>
          </a:p>
        </p:txBody>
      </p:sp>
      <p:sp>
        <p:nvSpPr>
          <p:cNvPr id="27" name="文本框 26"/>
          <p:cNvSpPr txBox="1"/>
          <p:nvPr/>
        </p:nvSpPr>
        <p:spPr>
          <a:xfrm>
            <a:off x="6269355" y="3726027"/>
            <a:ext cx="2409182" cy="1015663"/>
          </a:xfrm>
          <a:prstGeom prst="rect">
            <a:avLst/>
          </a:prstGeom>
          <a:noFill/>
        </p:spPr>
        <p:txBody>
          <a:bodyPr wrap="square" rtlCol="0">
            <a:spAutoFit/>
          </a:bodyPr>
          <a:lstStyle/>
          <a:p>
            <a:pPr algn="ctr" fontAlgn="base">
              <a:lnSpc>
                <a:spcPct val="150000"/>
              </a:lnSpc>
              <a:spcBef>
                <a:spcPct val="0"/>
              </a:spcBef>
              <a:spcAft>
                <a:spcPct val="0"/>
              </a:spcAft>
              <a:defRPr/>
            </a:pPr>
            <a:r>
              <a:rPr lang="zh-CN" altLang="en-US" sz="2000" b="1" kern="0" dirty="0">
                <a:gradFill>
                  <a:gsLst>
                    <a:gs pos="0">
                      <a:srgbClr val="FF0000"/>
                    </a:gs>
                    <a:gs pos="100000">
                      <a:srgbClr val="C00000"/>
                    </a:gs>
                  </a:gsLst>
                  <a:lin ang="5400000" scaled="0"/>
                </a:gradFill>
                <a:latin typeface="微软雅黑" panose="020B0503020204020204" pitchFamily="34" charset="-122"/>
                <a:cs typeface="Clear Sans" panose="020B0503030202020304" pitchFamily="34" charset="0"/>
              </a:rPr>
              <a:t>坚持在继承中发展</a:t>
            </a:r>
            <a:endParaRPr lang="en-US" altLang="zh-CN" sz="2000" b="1" kern="0" dirty="0">
              <a:gradFill>
                <a:gsLst>
                  <a:gs pos="0">
                    <a:srgbClr val="FF0000"/>
                  </a:gs>
                  <a:gs pos="100000">
                    <a:srgbClr val="C00000"/>
                  </a:gs>
                </a:gsLst>
                <a:lin ang="5400000" scaled="0"/>
              </a:gradFill>
              <a:latin typeface="微软雅黑" panose="020B0503020204020204" pitchFamily="34" charset="-122"/>
              <a:cs typeface="Clear Sans" panose="020B0503030202020304" pitchFamily="34" charset="0"/>
            </a:endParaRPr>
          </a:p>
          <a:p>
            <a:pPr algn="ctr" fontAlgn="base">
              <a:lnSpc>
                <a:spcPct val="150000"/>
              </a:lnSpc>
              <a:spcBef>
                <a:spcPct val="0"/>
              </a:spcBef>
              <a:spcAft>
                <a:spcPct val="0"/>
              </a:spcAft>
              <a:defRPr/>
            </a:pPr>
            <a:r>
              <a:rPr lang="zh-CN" altLang="en-US" sz="2000" b="1" kern="0" dirty="0">
                <a:gradFill>
                  <a:gsLst>
                    <a:gs pos="0">
                      <a:srgbClr val="FF0000"/>
                    </a:gs>
                    <a:gs pos="100000">
                      <a:srgbClr val="C00000"/>
                    </a:gs>
                  </a:gsLst>
                  <a:lin ang="5400000" scaled="0"/>
                </a:gradFill>
                <a:latin typeface="微软雅黑" panose="020B0503020204020204" pitchFamily="34" charset="-122"/>
                <a:cs typeface="Clear Sans" panose="020B0503030202020304" pitchFamily="34" charset="0"/>
              </a:rPr>
              <a:t>在发展中创新</a:t>
            </a:r>
            <a:endParaRPr lang="zh-CN" altLang="en-US" sz="1200" dirty="0">
              <a:gradFill>
                <a:gsLst>
                  <a:gs pos="0">
                    <a:srgbClr val="FF0000"/>
                  </a:gs>
                  <a:gs pos="100000">
                    <a:srgbClr val="C00000"/>
                  </a:gs>
                </a:gsLst>
                <a:lin ang="5400000" scaled="0"/>
              </a:gradFill>
              <a:latin typeface="微软雅黑" pitchFamily="34" charset="-122"/>
              <a:sym typeface="Gill Sans" charset="0"/>
            </a:endParaRPr>
          </a:p>
        </p:txBody>
      </p:sp>
      <p:sp>
        <p:nvSpPr>
          <p:cNvPr id="28" name="îş1îḑé">
            <a:extLst>
              <a:ext uri="{FF2B5EF4-FFF2-40B4-BE49-F238E27FC236}">
                <a16:creationId xmlns:a16="http://schemas.microsoft.com/office/drawing/2014/main" id="{BFB70CB6-5F2B-44B5-9C97-49E8113136F0}"/>
              </a:ext>
            </a:extLst>
          </p:cNvPr>
          <p:cNvSpPr/>
          <p:nvPr/>
        </p:nvSpPr>
        <p:spPr>
          <a:xfrm>
            <a:off x="8868438" y="3553745"/>
            <a:ext cx="2299079" cy="1211119"/>
          </a:xfrm>
          <a:prstGeom prst="rect">
            <a:avLst/>
          </a:prstGeom>
          <a:noFill/>
          <a:ln w="12700" cap="flat" cmpd="sng" algn="ctr">
            <a:solidFill>
              <a:srgbClr val="FF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1" u="none" strike="noStrike" kern="0" cap="none" spc="0" normalizeH="0" baseline="0" noProof="0">
              <a:ln>
                <a:noFill/>
              </a:ln>
              <a:solidFill>
                <a:srgbClr val="FFFFFF"/>
              </a:solidFill>
              <a:effectLst/>
              <a:uLnTx/>
              <a:uFillTx/>
              <a:latin typeface="Century Gothic" panose="020B0502020202020204" pitchFamily="34" charset="0"/>
              <a:ea typeface="微软雅黑"/>
            </a:endParaRPr>
          </a:p>
        </p:txBody>
      </p:sp>
      <p:sp>
        <p:nvSpPr>
          <p:cNvPr id="29" name="íŝ1îḓé">
            <a:extLst>
              <a:ext uri="{FF2B5EF4-FFF2-40B4-BE49-F238E27FC236}">
                <a16:creationId xmlns:a16="http://schemas.microsoft.com/office/drawing/2014/main" id="{4FD0F929-3156-459F-92B5-C404C85448F5}"/>
              </a:ext>
            </a:extLst>
          </p:cNvPr>
          <p:cNvSpPr/>
          <p:nvPr/>
        </p:nvSpPr>
        <p:spPr>
          <a:xfrm>
            <a:off x="9796735" y="3332503"/>
            <a:ext cx="442483" cy="442483"/>
          </a:xfrm>
          <a:prstGeom prst="ellipse">
            <a:avLst/>
          </a:prstGeom>
          <a:gradFill>
            <a:gsLst>
              <a:gs pos="0">
                <a:srgbClr val="FF0000"/>
              </a:gs>
              <a:gs pos="100000">
                <a:srgbClr val="C00000"/>
              </a:gs>
            </a:gsLst>
            <a:lin ang="5400000" scaled="0"/>
          </a:gradFill>
          <a:ln w="28575"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zh-CN" sz="2400" b="0" i="1" u="none" strike="noStrike" kern="1200" cap="none" spc="0" normalizeH="0" baseline="0" noProof="0" dirty="0">
                <a:ln>
                  <a:noFill/>
                </a:ln>
                <a:solidFill>
                  <a:srgbClr val="FFFFFF"/>
                </a:solidFill>
                <a:effectLst/>
                <a:uLnTx/>
                <a:uFillTx/>
                <a:latin typeface="Century Gothic" panose="020B0502020202020204" pitchFamily="34" charset="0"/>
                <a:ea typeface="微软雅黑"/>
              </a:rPr>
              <a:t>G</a:t>
            </a:r>
            <a:endParaRPr kumimoji="0" lang="zh-CN" altLang="en-US" sz="2400" b="0" i="1" u="none" strike="noStrike" kern="1200" cap="none" spc="0" normalizeH="0" baseline="0" noProof="0" dirty="0">
              <a:ln>
                <a:noFill/>
              </a:ln>
              <a:solidFill>
                <a:srgbClr val="FFFFFF"/>
              </a:solidFill>
              <a:effectLst/>
              <a:uLnTx/>
              <a:uFillTx/>
              <a:latin typeface="Century Gothic" panose="020B0502020202020204" pitchFamily="34" charset="0"/>
              <a:ea typeface="微软雅黑"/>
            </a:endParaRPr>
          </a:p>
        </p:txBody>
      </p:sp>
      <p:sp>
        <p:nvSpPr>
          <p:cNvPr id="30" name="文本框 29"/>
          <p:cNvSpPr txBox="1"/>
          <p:nvPr/>
        </p:nvSpPr>
        <p:spPr>
          <a:xfrm>
            <a:off x="8813386" y="3726027"/>
            <a:ext cx="2409182" cy="961289"/>
          </a:xfrm>
          <a:prstGeom prst="rect">
            <a:avLst/>
          </a:prstGeom>
          <a:noFill/>
        </p:spPr>
        <p:txBody>
          <a:bodyPr wrap="square" rtlCol="0">
            <a:spAutoFit/>
          </a:bodyPr>
          <a:lstStyle/>
          <a:p>
            <a:pPr algn="ctr" fontAlgn="base">
              <a:lnSpc>
                <a:spcPct val="150000"/>
              </a:lnSpc>
              <a:spcBef>
                <a:spcPct val="0"/>
              </a:spcBef>
              <a:spcAft>
                <a:spcPct val="0"/>
              </a:spcAft>
              <a:defRPr/>
            </a:pPr>
            <a:r>
              <a:rPr lang="zh-CN" altLang="en-US" sz="2000" b="1" kern="0" dirty="0">
                <a:gradFill>
                  <a:gsLst>
                    <a:gs pos="0">
                      <a:srgbClr val="FF0000"/>
                    </a:gs>
                    <a:gs pos="100000">
                      <a:srgbClr val="C00000"/>
                    </a:gs>
                  </a:gsLst>
                  <a:lin ang="5400000" scaled="0"/>
                </a:gradFill>
                <a:latin typeface="微软雅黑" panose="020B0503020204020204" pitchFamily="34" charset="-122"/>
                <a:cs typeface="Clear Sans" panose="020B0503030202020304" pitchFamily="34" charset="0"/>
              </a:rPr>
              <a:t>坚持发挥政协委员主体作用</a:t>
            </a:r>
            <a:endParaRPr lang="en-US" altLang="zh-CN" sz="2000" b="1" kern="0" dirty="0">
              <a:gradFill>
                <a:gsLst>
                  <a:gs pos="0">
                    <a:srgbClr val="FF0000"/>
                  </a:gs>
                  <a:gs pos="100000">
                    <a:srgbClr val="C00000"/>
                  </a:gs>
                </a:gsLst>
                <a:lin ang="5400000" scaled="0"/>
              </a:gradFill>
              <a:latin typeface="微软雅黑" panose="020B0503020204020204" pitchFamily="34" charset="-122"/>
              <a:cs typeface="Clear Sans" panose="020B0503030202020304" pitchFamily="34" charset="0"/>
            </a:endParaRPr>
          </a:p>
        </p:txBody>
      </p:sp>
    </p:spTree>
    <p:extLst>
      <p:ext uri="{BB962C8B-B14F-4D97-AF65-F5344CB8AC3E}">
        <p14:creationId xmlns:p14="http://schemas.microsoft.com/office/powerpoint/2010/main" val="18629265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9" presetClass="entr" presetSubtype="0" decel="10000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 calcmode="lin" valueType="num">
                                      <p:cBhvr>
                                        <p:cTn id="24" dur="500" fill="hold"/>
                                        <p:tgtEl>
                                          <p:spTgt spid="14"/>
                                        </p:tgtEl>
                                        <p:attrNameLst>
                                          <p:attrName>style.rotation</p:attrName>
                                        </p:attrNameLst>
                                      </p:cBhvr>
                                      <p:tavLst>
                                        <p:tav tm="0">
                                          <p:val>
                                            <p:fltVal val="360"/>
                                          </p:val>
                                        </p:tav>
                                        <p:tav tm="100000">
                                          <p:val>
                                            <p:fltVal val="0"/>
                                          </p:val>
                                        </p:tav>
                                      </p:tavLst>
                                    </p:anim>
                                    <p:animEffect transition="in" filter="fade">
                                      <p:cBhvr>
                                        <p:cTn id="25" dur="500"/>
                                        <p:tgtEl>
                                          <p:spTgt spid="14"/>
                                        </p:tgtEl>
                                      </p:cBhvr>
                                    </p:animEffect>
                                  </p:childTnLst>
                                </p:cTn>
                              </p:par>
                            </p:childTnLst>
                          </p:cTn>
                        </p:par>
                        <p:par>
                          <p:cTn id="26" fill="hold">
                            <p:stCondLst>
                              <p:cond delay="100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 calcmode="lin" valueType="num">
                                      <p:cBhvr>
                                        <p:cTn id="38" dur="500" fill="hold"/>
                                        <p:tgtEl>
                                          <p:spTgt spid="17"/>
                                        </p:tgtEl>
                                        <p:attrNameLst>
                                          <p:attrName>style.rotation</p:attrName>
                                        </p:attrNameLst>
                                      </p:cBhvr>
                                      <p:tavLst>
                                        <p:tav tm="0">
                                          <p:val>
                                            <p:fltVal val="360"/>
                                          </p:val>
                                        </p:tav>
                                        <p:tav tm="100000">
                                          <p:val>
                                            <p:fltVal val="0"/>
                                          </p:val>
                                        </p:tav>
                                      </p:tavLst>
                                    </p:anim>
                                    <p:animEffect transition="in" filter="fade">
                                      <p:cBhvr>
                                        <p:cTn id="39" dur="500"/>
                                        <p:tgtEl>
                                          <p:spTgt spid="17"/>
                                        </p:tgtEl>
                                      </p:cBhvr>
                                    </p:animEffect>
                                  </p:childTnLst>
                                </p:cTn>
                              </p:par>
                            </p:childTnLst>
                          </p:cTn>
                        </p:par>
                        <p:par>
                          <p:cTn id="40" fill="hold">
                            <p:stCondLst>
                              <p:cond delay="2000"/>
                            </p:stCondLst>
                            <p:childTnLst>
                              <p:par>
                                <p:cTn id="41" presetID="2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2500"/>
                            </p:stCondLst>
                            <p:childTnLst>
                              <p:par>
                                <p:cTn id="45" presetID="2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par>
                                <p:cTn id="48" presetID="49" presetClass="entr" presetSubtype="0" decel="10000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 calcmode="lin" valueType="num">
                                      <p:cBhvr>
                                        <p:cTn id="52" dur="500" fill="hold"/>
                                        <p:tgtEl>
                                          <p:spTgt spid="20"/>
                                        </p:tgtEl>
                                        <p:attrNameLst>
                                          <p:attrName>style.rotation</p:attrName>
                                        </p:attrNameLst>
                                      </p:cBhvr>
                                      <p:tavLst>
                                        <p:tav tm="0">
                                          <p:val>
                                            <p:fltVal val="360"/>
                                          </p:val>
                                        </p:tav>
                                        <p:tav tm="100000">
                                          <p:val>
                                            <p:fltVal val="0"/>
                                          </p:val>
                                        </p:tav>
                                      </p:tavLst>
                                    </p:anim>
                                    <p:animEffect transition="in" filter="fade">
                                      <p:cBhvr>
                                        <p:cTn id="53" dur="500"/>
                                        <p:tgtEl>
                                          <p:spTgt spid="20"/>
                                        </p:tgtEl>
                                      </p:cBhvr>
                                    </p:animEffect>
                                  </p:childTnLst>
                                </p:cTn>
                              </p:par>
                            </p:childTnLst>
                          </p:cTn>
                        </p:par>
                        <p:par>
                          <p:cTn id="54" fill="hold">
                            <p:stCondLst>
                              <p:cond delay="3000"/>
                            </p:stCondLst>
                            <p:childTnLst>
                              <p:par>
                                <p:cTn id="55" presetID="22" presetClass="entr" presetSubtype="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childTnLst>
                          </p:cTn>
                        </p:par>
                        <p:par>
                          <p:cTn id="58" fill="hold">
                            <p:stCondLst>
                              <p:cond delay="3500"/>
                            </p:stCondLst>
                            <p:childTnLst>
                              <p:par>
                                <p:cTn id="59" presetID="22" presetClass="entr" presetSubtype="1"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up)">
                                      <p:cBhvr>
                                        <p:cTn id="61" dur="500"/>
                                        <p:tgtEl>
                                          <p:spTgt spid="21"/>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up)">
                                      <p:cBhvr>
                                        <p:cTn id="71" dur="500"/>
                                        <p:tgtEl>
                                          <p:spTgt spid="22"/>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up)">
                                      <p:cBhvr>
                                        <p:cTn id="75" dur="500"/>
                                        <p:tgtEl>
                                          <p:spTgt spid="24"/>
                                        </p:tgtEl>
                                      </p:cBhvr>
                                    </p:animEffect>
                                  </p:childTnLst>
                                </p:cTn>
                              </p:par>
                              <p:par>
                                <p:cTn id="76" presetID="49" presetClass="entr" presetSubtype="0" decel="100000"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 calcmode="lin" valueType="num">
                                      <p:cBhvr>
                                        <p:cTn id="80" dur="500" fill="hold"/>
                                        <p:tgtEl>
                                          <p:spTgt spid="26"/>
                                        </p:tgtEl>
                                        <p:attrNameLst>
                                          <p:attrName>style.rotation</p:attrName>
                                        </p:attrNameLst>
                                      </p:cBhvr>
                                      <p:tavLst>
                                        <p:tav tm="0">
                                          <p:val>
                                            <p:fltVal val="360"/>
                                          </p:val>
                                        </p:tav>
                                        <p:tav tm="100000">
                                          <p:val>
                                            <p:fltVal val="0"/>
                                          </p:val>
                                        </p:tav>
                                      </p:tavLst>
                                    </p:anim>
                                    <p:animEffect transition="in" filter="fade">
                                      <p:cBhvr>
                                        <p:cTn id="81" dur="500"/>
                                        <p:tgtEl>
                                          <p:spTgt spid="26"/>
                                        </p:tgtEl>
                                      </p:cBhvr>
                                    </p:animEffect>
                                  </p:childTnLst>
                                </p:cTn>
                              </p:par>
                            </p:childTnLst>
                          </p:cTn>
                        </p:par>
                        <p:par>
                          <p:cTn id="82" fill="hold">
                            <p:stCondLst>
                              <p:cond delay="5000"/>
                            </p:stCondLst>
                            <p:childTnLst>
                              <p:par>
                                <p:cTn id="83" presetID="22" presetClass="entr" presetSubtype="1"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up)">
                                      <p:cBhvr>
                                        <p:cTn id="85" dur="500"/>
                                        <p:tgtEl>
                                          <p:spTgt spid="25"/>
                                        </p:tgtEl>
                                      </p:cBhvr>
                                    </p:animEffect>
                                  </p:childTnLst>
                                </p:cTn>
                              </p:par>
                            </p:childTnLst>
                          </p:cTn>
                        </p:par>
                        <p:par>
                          <p:cTn id="86" fill="hold">
                            <p:stCondLst>
                              <p:cond delay="5500"/>
                            </p:stCondLst>
                            <p:childTnLst>
                              <p:par>
                                <p:cTn id="87" presetID="22" presetClass="entr" presetSubtype="1"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wipe(up)">
                                      <p:cBhvr>
                                        <p:cTn id="89" dur="500"/>
                                        <p:tgtEl>
                                          <p:spTgt spid="27"/>
                                        </p:tgtEl>
                                      </p:cBhvr>
                                    </p:animEffect>
                                  </p:childTnLst>
                                </p:cTn>
                              </p:par>
                              <p:par>
                                <p:cTn id="90" presetID="49" presetClass="entr" presetSubtype="0" decel="100000"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 calcmode="lin" valueType="num">
                                      <p:cBhvr>
                                        <p:cTn id="94" dur="500" fill="hold"/>
                                        <p:tgtEl>
                                          <p:spTgt spid="29"/>
                                        </p:tgtEl>
                                        <p:attrNameLst>
                                          <p:attrName>style.rotation</p:attrName>
                                        </p:attrNameLst>
                                      </p:cBhvr>
                                      <p:tavLst>
                                        <p:tav tm="0">
                                          <p:val>
                                            <p:fltVal val="360"/>
                                          </p:val>
                                        </p:tav>
                                        <p:tav tm="100000">
                                          <p:val>
                                            <p:fltVal val="0"/>
                                          </p:val>
                                        </p:tav>
                                      </p:tavLst>
                                    </p:anim>
                                    <p:animEffect transition="in" filter="fade">
                                      <p:cBhvr>
                                        <p:cTn id="95" dur="500"/>
                                        <p:tgtEl>
                                          <p:spTgt spid="29"/>
                                        </p:tgtEl>
                                      </p:cBhvr>
                                    </p:animEffect>
                                  </p:childTnLst>
                                </p:cTn>
                              </p:par>
                            </p:childTnLst>
                          </p:cTn>
                        </p:par>
                        <p:par>
                          <p:cTn id="96" fill="hold">
                            <p:stCondLst>
                              <p:cond delay="6000"/>
                            </p:stCondLst>
                            <p:childTnLst>
                              <p:par>
                                <p:cTn id="97" presetID="22" presetClass="entr" presetSubtype="1"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wipe(up)">
                                      <p:cBhvr>
                                        <p:cTn id="99" dur="500"/>
                                        <p:tgtEl>
                                          <p:spTgt spid="28"/>
                                        </p:tgtEl>
                                      </p:cBhvr>
                                    </p:animEffect>
                                  </p:childTnLst>
                                </p:cTn>
                              </p:par>
                            </p:childTnLst>
                          </p:cTn>
                        </p:par>
                        <p:par>
                          <p:cTn id="100" fill="hold">
                            <p:stCondLst>
                              <p:cond delay="6500"/>
                            </p:stCondLst>
                            <p:childTnLst>
                              <p:par>
                                <p:cTn id="101" presetID="22" presetClass="entr" presetSubtype="1"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up)">
                                      <p:cBhvr>
                                        <p:cTn id="10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animBg="1"/>
      <p:bldP spid="14" grpId="0" animBg="1"/>
      <p:bldP spid="15" grpId="0"/>
      <p:bldP spid="16" grpId="0" animBg="1"/>
      <p:bldP spid="17" grpId="0" animBg="1"/>
      <p:bldP spid="18" grpId="0"/>
      <p:bldP spid="19" grpId="0" animBg="1"/>
      <p:bldP spid="20" grpId="0" animBg="1"/>
      <p:bldP spid="21" grpId="0"/>
      <p:bldP spid="22" grpId="0" animBg="1"/>
      <p:bldP spid="23" grpId="0" animBg="1"/>
      <p:bldP spid="24" grpId="0"/>
      <p:bldP spid="25" grpId="0" animBg="1"/>
      <p:bldP spid="26" grpId="0" animBg="1"/>
      <p:bldP spid="27" grpId="0"/>
      <p:bldP spid="28" grpId="0" animBg="1"/>
      <p:bldP spid="29" grpId="0" animBg="1"/>
      <p:bldP spid="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9899047"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五年工作的主体体会</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任意多边形 9"/>
          <p:cNvSpPr/>
          <p:nvPr/>
        </p:nvSpPr>
        <p:spPr>
          <a:xfrm rot="18900000" flipH="1">
            <a:off x="1382262" y="1440564"/>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endParaRPr>
          </a:p>
        </p:txBody>
      </p:sp>
      <p:grpSp>
        <p:nvGrpSpPr>
          <p:cNvPr id="11" name="组合 10"/>
          <p:cNvGrpSpPr/>
          <p:nvPr/>
        </p:nvGrpSpPr>
        <p:grpSpPr>
          <a:xfrm>
            <a:off x="587384" y="1128504"/>
            <a:ext cx="828805" cy="828802"/>
            <a:chOff x="5613944" y="2348233"/>
            <a:chExt cx="920788" cy="920788"/>
          </a:xfrm>
        </p:grpSpPr>
        <p:sp>
          <p:nvSpPr>
            <p:cNvPr id="12" name="椭圆 11"/>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endParaRPr>
            </a:p>
          </p:txBody>
        </p:sp>
        <p:sp>
          <p:nvSpPr>
            <p:cNvPr id="13" name="TextBox 20"/>
            <p:cNvSpPr txBox="1"/>
            <p:nvPr/>
          </p:nvSpPr>
          <p:spPr>
            <a:xfrm>
              <a:off x="5888236" y="2470132"/>
              <a:ext cx="372210"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01</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14" name="Group 28"/>
          <p:cNvGrpSpPr>
            <a:grpSpLocks/>
          </p:cNvGrpSpPr>
          <p:nvPr/>
        </p:nvGrpSpPr>
        <p:grpSpPr bwMode="auto">
          <a:xfrm>
            <a:off x="1781432" y="1149988"/>
            <a:ext cx="9632527" cy="889531"/>
            <a:chOff x="816" y="2304"/>
            <a:chExt cx="1440" cy="448"/>
          </a:xfrm>
        </p:grpSpPr>
        <p:sp>
          <p:nvSpPr>
            <p:cNvPr id="15"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2400">
                <a:solidFill>
                  <a:prstClr val="black"/>
                </a:solidFill>
                <a:latin typeface="微软雅黑" panose="020B0503020204020204" pitchFamily="34" charset="-122"/>
                <a:ea typeface="微软雅黑" panose="020B0503020204020204" pitchFamily="34" charset="-122"/>
              </a:endParaRPr>
            </a:p>
          </p:txBody>
        </p:sp>
        <p:sp>
          <p:nvSpPr>
            <p:cNvPr id="16" name="Rectangle 30"/>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2400" dirty="0">
                  <a:solidFill>
                    <a:prstClr val="white"/>
                  </a:solidFill>
                  <a:latin typeface="微软雅黑" panose="020B0503020204020204" pitchFamily="34" charset="-122"/>
                  <a:ea typeface="微软雅黑" panose="020B0503020204020204" pitchFamily="34" charset="-122"/>
                </a:rPr>
                <a:t>坚持中国共产党的领导，这是人民政协必须恪守的根本政治原则</a:t>
              </a:r>
            </a:p>
          </p:txBody>
        </p:sp>
      </p:grpSp>
      <p:sp>
        <p:nvSpPr>
          <p:cNvPr id="17" name="TextBox 43"/>
          <p:cNvSpPr txBox="1"/>
          <p:nvPr/>
        </p:nvSpPr>
        <p:spPr>
          <a:xfrm>
            <a:off x="1781431" y="1934801"/>
            <a:ext cx="9632527" cy="787523"/>
          </a:xfrm>
          <a:prstGeom prst="rect">
            <a:avLst/>
          </a:prstGeom>
          <a:noFill/>
        </p:spPr>
        <p:txBody>
          <a:bodyPr wrap="square" rtlCol="0">
            <a:spAutoFit/>
          </a:bodyPr>
          <a:lstStyle/>
          <a:p>
            <a:pPr defTabSz="1219170">
              <a:lnSpc>
                <a:spcPct val="150000"/>
              </a:lnSpc>
            </a:pPr>
            <a:r>
              <a:rPr lang="zh-CN" altLang="en-US" sz="1600" dirty="0">
                <a:solidFill>
                  <a:srgbClr val="AC1422"/>
                </a:solidFill>
                <a:latin typeface="微软雅黑" pitchFamily="34" charset="-122"/>
                <a:ea typeface="微软雅黑"/>
                <a:sym typeface="Gill Sans" charset="0"/>
              </a:rPr>
              <a:t>中国特色社会主义最本质的特征是中国共产党领导，中国特色社会主义制度的最大优势是中国共产党领导。党政军民学，东西南北中，党是领导一切的。在政协各级组织和各项活动中，党居于领导地位。</a:t>
            </a:r>
          </a:p>
        </p:txBody>
      </p:sp>
      <p:grpSp>
        <p:nvGrpSpPr>
          <p:cNvPr id="18" name="组合 17"/>
          <p:cNvGrpSpPr/>
          <p:nvPr/>
        </p:nvGrpSpPr>
        <p:grpSpPr>
          <a:xfrm>
            <a:off x="1094808" y="2703275"/>
            <a:ext cx="10049585" cy="921585"/>
            <a:chOff x="2771800" y="1578188"/>
            <a:chExt cx="8251610" cy="760726"/>
          </a:xfrm>
        </p:grpSpPr>
        <p:sp>
          <p:nvSpPr>
            <p:cNvPr id="19" name="圆角矩形 18"/>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ea typeface="微软雅黑"/>
              </a:endParaRPr>
            </a:p>
          </p:txBody>
        </p:sp>
        <p:sp>
          <p:nvSpPr>
            <p:cNvPr id="20" name="TextBox 14"/>
            <p:cNvSpPr txBox="1"/>
            <p:nvPr/>
          </p:nvSpPr>
          <p:spPr>
            <a:xfrm>
              <a:off x="2895411" y="1788621"/>
              <a:ext cx="393322" cy="338794"/>
            </a:xfrm>
            <a:prstGeom prst="rect">
              <a:avLst/>
            </a:prstGeom>
            <a:noFill/>
          </p:spPr>
          <p:txBody>
            <a:bodyPr wrap="square" lIns="0" tIns="0" rIns="0" bIns="0" rtlCol="0" anchor="ctr">
              <a:spAutoFit/>
            </a:bodyPr>
            <a:lstStyle/>
            <a:p>
              <a:pPr algn="ctr" defTabSz="1219170">
                <a:defRPr/>
              </a:pPr>
              <a:r>
                <a:rPr lang="en-US" altLang="zh-CN"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rPr>
                <a:t>01</a:t>
              </a:r>
              <a:endParaRPr lang="zh-CN" altLang="en-US"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endParaRPr>
            </a:p>
          </p:txBody>
        </p:sp>
        <p:sp>
          <p:nvSpPr>
            <p:cNvPr id="21" name="矩形 20"/>
            <p:cNvSpPr/>
            <p:nvPr/>
          </p:nvSpPr>
          <p:spPr>
            <a:xfrm>
              <a:off x="4228024" y="1578188"/>
              <a:ext cx="6600825" cy="760726"/>
            </a:xfrm>
            <a:prstGeom prst="rect">
              <a:avLst/>
            </a:prstGeom>
            <a:noFill/>
            <a:ln w="12700" cap="flat" cmpd="sng" algn="ctr">
              <a:noFill/>
              <a:prstDash val="solid"/>
            </a:ln>
            <a:effectLst/>
          </p:spPr>
          <p:txBody>
            <a:bodyPr lIns="0" tIns="0" rIns="0" bIns="0" rtlCol="0" anchor="ctr"/>
            <a:lstStyle/>
            <a:p>
              <a:pPr defTabSz="1219170"/>
              <a:r>
                <a:rPr lang="zh-CN" altLang="en-US" sz="1600" kern="0" dirty="0">
                  <a:solidFill>
                    <a:srgbClr val="AC1422"/>
                  </a:solidFill>
                  <a:ea typeface="微软雅黑"/>
                </a:rPr>
                <a:t>坚决维护以习近平同志为核心的中共中央权威和集中统一领导</a:t>
              </a:r>
            </a:p>
          </p:txBody>
        </p:sp>
      </p:grpSp>
      <p:grpSp>
        <p:nvGrpSpPr>
          <p:cNvPr id="22" name="组合 21"/>
          <p:cNvGrpSpPr/>
          <p:nvPr/>
        </p:nvGrpSpPr>
        <p:grpSpPr>
          <a:xfrm>
            <a:off x="1094808" y="3452309"/>
            <a:ext cx="10049585" cy="921585"/>
            <a:chOff x="2771800" y="1569670"/>
            <a:chExt cx="8251610" cy="760726"/>
          </a:xfrm>
        </p:grpSpPr>
        <p:sp>
          <p:nvSpPr>
            <p:cNvPr id="23" name="圆角矩形 22"/>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ea typeface="微软雅黑"/>
              </a:endParaRPr>
            </a:p>
          </p:txBody>
        </p:sp>
        <p:sp>
          <p:nvSpPr>
            <p:cNvPr id="24" name="TextBox 14"/>
            <p:cNvSpPr txBox="1"/>
            <p:nvPr/>
          </p:nvSpPr>
          <p:spPr>
            <a:xfrm>
              <a:off x="2895411" y="1788621"/>
              <a:ext cx="393322" cy="338794"/>
            </a:xfrm>
            <a:prstGeom prst="rect">
              <a:avLst/>
            </a:prstGeom>
            <a:noFill/>
          </p:spPr>
          <p:txBody>
            <a:bodyPr wrap="square" lIns="0" tIns="0" rIns="0" bIns="0" rtlCol="0" anchor="ctr">
              <a:spAutoFit/>
            </a:bodyPr>
            <a:lstStyle/>
            <a:p>
              <a:pPr algn="ctr" defTabSz="1219170">
                <a:defRPr/>
              </a:pPr>
              <a:r>
                <a:rPr lang="en-US" altLang="zh-CN"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rPr>
                <a:t>02</a:t>
              </a:r>
              <a:endParaRPr lang="zh-CN" altLang="en-US"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endParaRPr>
            </a:p>
          </p:txBody>
        </p:sp>
        <p:sp>
          <p:nvSpPr>
            <p:cNvPr id="25" name="矩形 24"/>
            <p:cNvSpPr/>
            <p:nvPr/>
          </p:nvSpPr>
          <p:spPr>
            <a:xfrm>
              <a:off x="4228023" y="1569670"/>
              <a:ext cx="6600826" cy="760726"/>
            </a:xfrm>
            <a:prstGeom prst="rect">
              <a:avLst/>
            </a:prstGeom>
            <a:noFill/>
            <a:ln w="12700" cap="flat" cmpd="sng" algn="ctr">
              <a:noFill/>
              <a:prstDash val="solid"/>
            </a:ln>
            <a:effectLst/>
          </p:spPr>
          <p:txBody>
            <a:bodyPr lIns="0" tIns="0" rIns="0" bIns="0" rtlCol="0" anchor="ctr"/>
            <a:lstStyle/>
            <a:p>
              <a:pPr defTabSz="1219170"/>
              <a:r>
                <a:rPr lang="zh-CN" altLang="en-US" sz="1600" kern="0" dirty="0">
                  <a:solidFill>
                    <a:srgbClr val="AC1422"/>
                  </a:solidFill>
                  <a:ea typeface="微软雅黑"/>
                </a:rPr>
                <a:t>坚持和完善中国共产党领导的多党合作和政治协商制度</a:t>
              </a:r>
            </a:p>
          </p:txBody>
        </p:sp>
      </p:grpSp>
      <p:grpSp>
        <p:nvGrpSpPr>
          <p:cNvPr id="26" name="组合 25"/>
          <p:cNvGrpSpPr/>
          <p:nvPr/>
        </p:nvGrpSpPr>
        <p:grpSpPr>
          <a:xfrm>
            <a:off x="1094807" y="4196680"/>
            <a:ext cx="10150899" cy="921585"/>
            <a:chOff x="2771800" y="1570074"/>
            <a:chExt cx="8334797" cy="760726"/>
          </a:xfrm>
        </p:grpSpPr>
        <p:sp>
          <p:nvSpPr>
            <p:cNvPr id="27" name="圆角矩形 26"/>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ea typeface="微软雅黑"/>
              </a:endParaRPr>
            </a:p>
          </p:txBody>
        </p:sp>
        <p:sp>
          <p:nvSpPr>
            <p:cNvPr id="28" name="TextBox 14"/>
            <p:cNvSpPr txBox="1"/>
            <p:nvPr/>
          </p:nvSpPr>
          <p:spPr>
            <a:xfrm>
              <a:off x="2895411" y="1788619"/>
              <a:ext cx="393322" cy="338793"/>
            </a:xfrm>
            <a:prstGeom prst="rect">
              <a:avLst/>
            </a:prstGeom>
            <a:noFill/>
          </p:spPr>
          <p:txBody>
            <a:bodyPr wrap="square" lIns="0" tIns="0" rIns="0" bIns="0" rtlCol="0" anchor="ctr">
              <a:spAutoFit/>
            </a:bodyPr>
            <a:lstStyle/>
            <a:p>
              <a:pPr algn="ctr" defTabSz="1219170">
                <a:defRPr/>
              </a:pPr>
              <a:r>
                <a:rPr lang="en-US" altLang="zh-CN"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rPr>
                <a:t>03</a:t>
              </a:r>
              <a:endParaRPr lang="zh-CN" altLang="en-US"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endParaRPr>
            </a:p>
          </p:txBody>
        </p:sp>
        <p:sp>
          <p:nvSpPr>
            <p:cNvPr id="29" name="矩形 28"/>
            <p:cNvSpPr/>
            <p:nvPr/>
          </p:nvSpPr>
          <p:spPr>
            <a:xfrm>
              <a:off x="4229546" y="1570074"/>
              <a:ext cx="6877051" cy="760726"/>
            </a:xfrm>
            <a:prstGeom prst="rect">
              <a:avLst/>
            </a:prstGeom>
            <a:noFill/>
            <a:ln w="12700" cap="flat" cmpd="sng" algn="ctr">
              <a:noFill/>
              <a:prstDash val="solid"/>
            </a:ln>
            <a:effectLst/>
          </p:spPr>
          <p:txBody>
            <a:bodyPr lIns="0" tIns="0" rIns="0" bIns="0" rtlCol="0" anchor="ctr"/>
            <a:lstStyle/>
            <a:p>
              <a:pPr defTabSz="1219170"/>
              <a:r>
                <a:rPr lang="zh-CN" altLang="en-US" sz="1600" kern="0" dirty="0">
                  <a:solidFill>
                    <a:srgbClr val="AC1422"/>
                  </a:solidFill>
                  <a:ea typeface="微软雅黑"/>
                </a:rPr>
                <a:t>坚持和运用好协商民主这一实现党的领导的重要方式</a:t>
              </a:r>
            </a:p>
          </p:txBody>
        </p:sp>
      </p:grpSp>
      <p:grpSp>
        <p:nvGrpSpPr>
          <p:cNvPr id="30" name="组合 29"/>
          <p:cNvGrpSpPr/>
          <p:nvPr/>
        </p:nvGrpSpPr>
        <p:grpSpPr>
          <a:xfrm>
            <a:off x="1094809" y="4888270"/>
            <a:ext cx="10558321" cy="921585"/>
            <a:chOff x="2771800" y="1527656"/>
            <a:chExt cx="8669328" cy="760726"/>
          </a:xfrm>
        </p:grpSpPr>
        <p:sp>
          <p:nvSpPr>
            <p:cNvPr id="31" name="圆角矩形 30"/>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ea typeface="微软雅黑"/>
              </a:endParaRPr>
            </a:p>
          </p:txBody>
        </p:sp>
        <p:sp>
          <p:nvSpPr>
            <p:cNvPr id="32" name="TextBox 14"/>
            <p:cNvSpPr txBox="1"/>
            <p:nvPr/>
          </p:nvSpPr>
          <p:spPr>
            <a:xfrm>
              <a:off x="2895411" y="1788621"/>
              <a:ext cx="393322" cy="338794"/>
            </a:xfrm>
            <a:prstGeom prst="rect">
              <a:avLst/>
            </a:prstGeom>
            <a:noFill/>
          </p:spPr>
          <p:txBody>
            <a:bodyPr wrap="square" lIns="0" tIns="0" rIns="0" bIns="0" rtlCol="0" anchor="ctr">
              <a:spAutoFit/>
            </a:bodyPr>
            <a:lstStyle/>
            <a:p>
              <a:pPr algn="ctr" defTabSz="1219170">
                <a:defRPr/>
              </a:pPr>
              <a:r>
                <a:rPr lang="en-US" altLang="zh-CN"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rPr>
                <a:t>04</a:t>
              </a:r>
              <a:endParaRPr lang="zh-CN" altLang="en-US"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endParaRPr>
            </a:p>
          </p:txBody>
        </p:sp>
        <p:sp>
          <p:nvSpPr>
            <p:cNvPr id="33" name="矩形 32"/>
            <p:cNvSpPr/>
            <p:nvPr/>
          </p:nvSpPr>
          <p:spPr>
            <a:xfrm>
              <a:off x="4185668" y="1527656"/>
              <a:ext cx="7255460" cy="760726"/>
            </a:xfrm>
            <a:prstGeom prst="rect">
              <a:avLst/>
            </a:prstGeom>
            <a:noFill/>
            <a:ln w="12700" cap="flat" cmpd="sng" algn="ctr">
              <a:noFill/>
              <a:prstDash val="solid"/>
            </a:ln>
            <a:effectLst/>
          </p:spPr>
          <p:txBody>
            <a:bodyPr lIns="0" tIns="0" rIns="0" bIns="0" rtlCol="0" anchor="ctr"/>
            <a:lstStyle/>
            <a:p>
              <a:pPr defTabSz="1219170">
                <a:lnSpc>
                  <a:spcPct val="150000"/>
                </a:lnSpc>
              </a:pPr>
              <a:r>
                <a:rPr lang="zh-CN" altLang="en-US" sz="1600" kern="0" dirty="0">
                  <a:solidFill>
                    <a:srgbClr val="AC1422"/>
                  </a:solidFill>
                  <a:ea typeface="微软雅黑"/>
                </a:rPr>
                <a:t>政协党组织团结带领广大委员坚定贯彻执行党的基本理论、基本路线、基本方略</a:t>
              </a:r>
            </a:p>
          </p:txBody>
        </p:sp>
      </p:grpSp>
      <p:sp>
        <p:nvSpPr>
          <p:cNvPr id="34" name="圆角矩形 33"/>
          <p:cNvSpPr/>
          <p:nvPr/>
        </p:nvSpPr>
        <p:spPr>
          <a:xfrm>
            <a:off x="1784053" y="2980644"/>
            <a:ext cx="982967" cy="356867"/>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ea typeface="微软雅黑"/>
              </a:rPr>
              <a:t>体现为</a:t>
            </a:r>
          </a:p>
        </p:txBody>
      </p:sp>
      <p:sp>
        <p:nvSpPr>
          <p:cNvPr id="35" name="圆角矩形 34"/>
          <p:cNvSpPr/>
          <p:nvPr/>
        </p:nvSpPr>
        <p:spPr>
          <a:xfrm>
            <a:off x="1784053" y="3761804"/>
            <a:ext cx="982967" cy="356867"/>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ea typeface="微软雅黑"/>
              </a:rPr>
              <a:t>体现为</a:t>
            </a:r>
          </a:p>
        </p:txBody>
      </p:sp>
      <p:sp>
        <p:nvSpPr>
          <p:cNvPr id="36" name="圆角矩形 35"/>
          <p:cNvSpPr/>
          <p:nvPr/>
        </p:nvSpPr>
        <p:spPr>
          <a:xfrm>
            <a:off x="1784053" y="4488748"/>
            <a:ext cx="982967" cy="356867"/>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ea typeface="微软雅黑"/>
              </a:rPr>
              <a:t>体现为</a:t>
            </a:r>
          </a:p>
        </p:txBody>
      </p:sp>
      <p:sp>
        <p:nvSpPr>
          <p:cNvPr id="37" name="圆角矩形 36"/>
          <p:cNvSpPr/>
          <p:nvPr/>
        </p:nvSpPr>
        <p:spPr>
          <a:xfrm>
            <a:off x="1784053" y="5243029"/>
            <a:ext cx="982967" cy="356867"/>
          </a:xfrm>
          <a:prstGeom prst="roundRect">
            <a:avLst>
              <a:gd name="adj" fmla="val 50000"/>
            </a:avLst>
          </a:prstGeom>
          <a:gradFill>
            <a:gsLst>
              <a:gs pos="0">
                <a:srgbClr val="FF3302"/>
              </a:gs>
              <a:gs pos="100000">
                <a:srgbClr val="CB0800"/>
              </a:gs>
            </a:gsLst>
            <a:lin ang="5400000" scaled="1"/>
          </a:gra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ea typeface="微软雅黑"/>
              </a:rPr>
              <a:t>体现为</a:t>
            </a:r>
          </a:p>
        </p:txBody>
      </p:sp>
    </p:spTree>
    <p:extLst>
      <p:ext uri="{BB962C8B-B14F-4D97-AF65-F5344CB8AC3E}">
        <p14:creationId xmlns:p14="http://schemas.microsoft.com/office/powerpoint/2010/main" val="231584261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ppt_x</p:attrName>
                                        </p:attrNameLst>
                                      </p:cBhvr>
                                      <p:tavLst>
                                        <p:tav tm="0">
                                          <p:val>
                                            <p:strVal val="#ppt_x-#ppt_w*1.125000"/>
                                          </p:val>
                                        </p:tav>
                                        <p:tav tm="100000">
                                          <p:val>
                                            <p:strVal val="#ppt_x"/>
                                          </p:val>
                                        </p:tav>
                                      </p:tavLst>
                                    </p:anim>
                                    <p:animEffect transition="in" filter="wipe(right)">
                                      <p:cBhvr>
                                        <p:cTn id="16" dur="500"/>
                                        <p:tgtEl>
                                          <p:spTgt spid="10"/>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strVal val="#ppt_w*0.70"/>
                                          </p:val>
                                        </p:tav>
                                        <p:tav tm="100000">
                                          <p:val>
                                            <p:strVal val="#ppt_w"/>
                                          </p:val>
                                        </p:tav>
                                      </p:tavLst>
                                    </p:anim>
                                    <p:anim calcmode="lin" valueType="num">
                                      <p:cBhvr>
                                        <p:cTn id="21" dur="1000" fill="hold"/>
                                        <p:tgtEl>
                                          <p:spTgt spid="14"/>
                                        </p:tgtEl>
                                        <p:attrNameLst>
                                          <p:attrName>ppt_h</p:attrName>
                                        </p:attrNameLst>
                                      </p:cBhvr>
                                      <p:tavLst>
                                        <p:tav tm="0">
                                          <p:val>
                                            <p:strVal val="#ppt_h"/>
                                          </p:val>
                                        </p:tav>
                                        <p:tav tm="100000">
                                          <p:val>
                                            <p:strVal val="#ppt_h"/>
                                          </p:val>
                                        </p:tav>
                                      </p:tavLst>
                                    </p:anim>
                                    <p:animEffect transition="in" filter="fade">
                                      <p:cBhvr>
                                        <p:cTn id="22" dur="1000"/>
                                        <p:tgtEl>
                                          <p:spTgt spid="1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1000"/>
                                        <p:tgtEl>
                                          <p:spTgt spid="17"/>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childTnLst>
                                </p:cTn>
                              </p:par>
                              <p:par>
                                <p:cTn id="31" presetID="53" presetClass="entr" presetSubtype="16" fill="hold" grpId="1"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1000" fill="hold"/>
                                        <p:tgtEl>
                                          <p:spTgt spid="34"/>
                                        </p:tgtEl>
                                        <p:attrNameLst>
                                          <p:attrName>ppt_w</p:attrName>
                                        </p:attrNameLst>
                                      </p:cBhvr>
                                      <p:tavLst>
                                        <p:tav tm="0">
                                          <p:val>
                                            <p:fltVal val="0"/>
                                          </p:val>
                                        </p:tav>
                                        <p:tav tm="100000">
                                          <p:val>
                                            <p:strVal val="#ppt_w"/>
                                          </p:val>
                                        </p:tav>
                                      </p:tavLst>
                                    </p:anim>
                                    <p:anim calcmode="lin" valueType="num">
                                      <p:cBhvr>
                                        <p:cTn id="34" dur="1000" fill="hold"/>
                                        <p:tgtEl>
                                          <p:spTgt spid="34"/>
                                        </p:tgtEl>
                                        <p:attrNameLst>
                                          <p:attrName>ppt_h</p:attrName>
                                        </p:attrNameLst>
                                      </p:cBhvr>
                                      <p:tavLst>
                                        <p:tav tm="0">
                                          <p:val>
                                            <p:fltVal val="0"/>
                                          </p:val>
                                        </p:tav>
                                        <p:tav tm="100000">
                                          <p:val>
                                            <p:strVal val="#ppt_h"/>
                                          </p:val>
                                        </p:tav>
                                      </p:tavLst>
                                    </p:anim>
                                    <p:animEffect transition="in" filter="fade">
                                      <p:cBhvr>
                                        <p:cTn id="35" dur="1000"/>
                                        <p:tgtEl>
                                          <p:spTgt spid="34"/>
                                        </p:tgtEl>
                                      </p:cBhvr>
                                    </p:animEffect>
                                  </p:childTnLst>
                                </p:cTn>
                              </p:par>
                              <p:par>
                                <p:cTn id="36" presetID="35" presetClass="path" presetSubtype="0" accel="50000" decel="50000" fill="hold" grpId="2" nodeType="withEffect">
                                  <p:stCondLst>
                                    <p:cond delay="0"/>
                                  </p:stCondLst>
                                  <p:childTnLst>
                                    <p:animMotion origin="layout" path="M 1.66667E-6 3.7037E-6 L -0.10452 3.7037E-6 " pathEditMode="relative" rAng="0" ptsTypes="AA">
                                      <p:cBhvr>
                                        <p:cTn id="37" dur="1000" spd="-100000" fill="hold"/>
                                        <p:tgtEl>
                                          <p:spTgt spid="34"/>
                                        </p:tgtEl>
                                        <p:attrNameLst>
                                          <p:attrName>ppt_x</p:attrName>
                                          <p:attrName>ppt_y</p:attrName>
                                        </p:attrNameLst>
                                      </p:cBhvr>
                                      <p:rCtr x="-5226" y="0"/>
                                    </p:animMotion>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1000"/>
                                        <p:tgtEl>
                                          <p:spTgt spid="18"/>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childTnLst>
                                </p:cTn>
                              </p:par>
                              <p:par>
                                <p:cTn id="46" presetID="53" presetClass="entr" presetSubtype="16" fill="hold" grpId="1" nodeType="with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1000" fill="hold"/>
                                        <p:tgtEl>
                                          <p:spTgt spid="35"/>
                                        </p:tgtEl>
                                        <p:attrNameLst>
                                          <p:attrName>ppt_w</p:attrName>
                                        </p:attrNameLst>
                                      </p:cBhvr>
                                      <p:tavLst>
                                        <p:tav tm="0">
                                          <p:val>
                                            <p:fltVal val="0"/>
                                          </p:val>
                                        </p:tav>
                                        <p:tav tm="100000">
                                          <p:val>
                                            <p:strVal val="#ppt_w"/>
                                          </p:val>
                                        </p:tav>
                                      </p:tavLst>
                                    </p:anim>
                                    <p:anim calcmode="lin" valueType="num">
                                      <p:cBhvr>
                                        <p:cTn id="49" dur="1000" fill="hold"/>
                                        <p:tgtEl>
                                          <p:spTgt spid="35"/>
                                        </p:tgtEl>
                                        <p:attrNameLst>
                                          <p:attrName>ppt_h</p:attrName>
                                        </p:attrNameLst>
                                      </p:cBhvr>
                                      <p:tavLst>
                                        <p:tav tm="0">
                                          <p:val>
                                            <p:fltVal val="0"/>
                                          </p:val>
                                        </p:tav>
                                        <p:tav tm="100000">
                                          <p:val>
                                            <p:strVal val="#ppt_h"/>
                                          </p:val>
                                        </p:tav>
                                      </p:tavLst>
                                    </p:anim>
                                    <p:animEffect transition="in" filter="fade">
                                      <p:cBhvr>
                                        <p:cTn id="50" dur="1000"/>
                                        <p:tgtEl>
                                          <p:spTgt spid="35"/>
                                        </p:tgtEl>
                                      </p:cBhvr>
                                    </p:animEffect>
                                  </p:childTnLst>
                                </p:cTn>
                              </p:par>
                              <p:par>
                                <p:cTn id="51" presetID="35" presetClass="path" presetSubtype="0" accel="50000" decel="50000" fill="hold" grpId="2" nodeType="withEffect">
                                  <p:stCondLst>
                                    <p:cond delay="0"/>
                                  </p:stCondLst>
                                  <p:childTnLst>
                                    <p:animMotion origin="layout" path="M 1.66667E-6 4.81481E-6 L -0.10452 4.81481E-6 " pathEditMode="relative" rAng="0" ptsTypes="AA">
                                      <p:cBhvr>
                                        <p:cTn id="52" dur="1000" spd="-100000" fill="hold"/>
                                        <p:tgtEl>
                                          <p:spTgt spid="35"/>
                                        </p:tgtEl>
                                        <p:attrNameLst>
                                          <p:attrName>ppt_x</p:attrName>
                                          <p:attrName>ppt_y</p:attrName>
                                        </p:attrNameLst>
                                      </p:cBhvr>
                                      <p:rCtr x="-5226" y="0"/>
                                    </p:animMotion>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1000"/>
                                        <p:tgtEl>
                                          <p:spTgt spid="22"/>
                                        </p:tgtEl>
                                      </p:cBhvr>
                                    </p:animEffect>
                                  </p:childTnLst>
                                </p:cTn>
                              </p:par>
                            </p:childTnLst>
                          </p:cTn>
                        </p:par>
                        <p:par>
                          <p:cTn id="57" fill="hold">
                            <p:stCondLst>
                              <p:cond delay="7000"/>
                            </p:stCondLst>
                            <p:childTnLst>
                              <p:par>
                                <p:cTn id="58" presetID="10" presetClass="entr" presetSubtype="0"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1000"/>
                                        <p:tgtEl>
                                          <p:spTgt spid="36"/>
                                        </p:tgtEl>
                                      </p:cBhvr>
                                    </p:animEffect>
                                  </p:childTnLst>
                                </p:cTn>
                              </p:par>
                              <p:par>
                                <p:cTn id="61" presetID="53" presetClass="entr" presetSubtype="16" fill="hold" grpId="1"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1000" fill="hold"/>
                                        <p:tgtEl>
                                          <p:spTgt spid="36"/>
                                        </p:tgtEl>
                                        <p:attrNameLst>
                                          <p:attrName>ppt_w</p:attrName>
                                        </p:attrNameLst>
                                      </p:cBhvr>
                                      <p:tavLst>
                                        <p:tav tm="0">
                                          <p:val>
                                            <p:fltVal val="0"/>
                                          </p:val>
                                        </p:tav>
                                        <p:tav tm="100000">
                                          <p:val>
                                            <p:strVal val="#ppt_w"/>
                                          </p:val>
                                        </p:tav>
                                      </p:tavLst>
                                    </p:anim>
                                    <p:anim calcmode="lin" valueType="num">
                                      <p:cBhvr>
                                        <p:cTn id="64" dur="1000" fill="hold"/>
                                        <p:tgtEl>
                                          <p:spTgt spid="36"/>
                                        </p:tgtEl>
                                        <p:attrNameLst>
                                          <p:attrName>ppt_h</p:attrName>
                                        </p:attrNameLst>
                                      </p:cBhvr>
                                      <p:tavLst>
                                        <p:tav tm="0">
                                          <p:val>
                                            <p:fltVal val="0"/>
                                          </p:val>
                                        </p:tav>
                                        <p:tav tm="100000">
                                          <p:val>
                                            <p:strVal val="#ppt_h"/>
                                          </p:val>
                                        </p:tav>
                                      </p:tavLst>
                                    </p:anim>
                                    <p:animEffect transition="in" filter="fade">
                                      <p:cBhvr>
                                        <p:cTn id="65" dur="1000"/>
                                        <p:tgtEl>
                                          <p:spTgt spid="36"/>
                                        </p:tgtEl>
                                      </p:cBhvr>
                                    </p:animEffect>
                                  </p:childTnLst>
                                </p:cTn>
                              </p:par>
                              <p:par>
                                <p:cTn id="66" presetID="35" presetClass="path" presetSubtype="0" accel="50000" decel="50000" fill="hold" grpId="2" nodeType="withEffect">
                                  <p:stCondLst>
                                    <p:cond delay="0"/>
                                  </p:stCondLst>
                                  <p:childTnLst>
                                    <p:animMotion origin="layout" path="M 1.66667E-6 6.17284E-7 L -0.10452 6.17284E-7 " pathEditMode="relative" rAng="0" ptsTypes="AA">
                                      <p:cBhvr>
                                        <p:cTn id="67" dur="1000" spd="-100000" fill="hold"/>
                                        <p:tgtEl>
                                          <p:spTgt spid="36"/>
                                        </p:tgtEl>
                                        <p:attrNameLst>
                                          <p:attrName>ppt_x</p:attrName>
                                          <p:attrName>ppt_y</p:attrName>
                                        </p:attrNameLst>
                                      </p:cBhvr>
                                      <p:rCtr x="-5226" y="0"/>
                                    </p:animMotion>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left)">
                                      <p:cBhvr>
                                        <p:cTn id="71" dur="1000"/>
                                        <p:tgtEl>
                                          <p:spTgt spid="26"/>
                                        </p:tgtEl>
                                      </p:cBhvr>
                                    </p:animEffect>
                                  </p:childTnLst>
                                </p:cTn>
                              </p:par>
                            </p:childTnLst>
                          </p:cTn>
                        </p:par>
                        <p:par>
                          <p:cTn id="72" fill="hold">
                            <p:stCondLst>
                              <p:cond delay="9000"/>
                            </p:stCondLst>
                            <p:childTnLst>
                              <p:par>
                                <p:cTn id="73" presetID="10" presetClass="entr" presetSubtype="0"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1000"/>
                                        <p:tgtEl>
                                          <p:spTgt spid="37"/>
                                        </p:tgtEl>
                                      </p:cBhvr>
                                    </p:animEffect>
                                  </p:childTnLst>
                                </p:cTn>
                              </p:par>
                              <p:par>
                                <p:cTn id="76" presetID="53" presetClass="entr" presetSubtype="16" fill="hold" grpId="1" nodeType="with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p:cTn id="78" dur="1000" fill="hold"/>
                                        <p:tgtEl>
                                          <p:spTgt spid="37"/>
                                        </p:tgtEl>
                                        <p:attrNameLst>
                                          <p:attrName>ppt_w</p:attrName>
                                        </p:attrNameLst>
                                      </p:cBhvr>
                                      <p:tavLst>
                                        <p:tav tm="0">
                                          <p:val>
                                            <p:fltVal val="0"/>
                                          </p:val>
                                        </p:tav>
                                        <p:tav tm="100000">
                                          <p:val>
                                            <p:strVal val="#ppt_w"/>
                                          </p:val>
                                        </p:tav>
                                      </p:tavLst>
                                    </p:anim>
                                    <p:anim calcmode="lin" valueType="num">
                                      <p:cBhvr>
                                        <p:cTn id="79" dur="1000" fill="hold"/>
                                        <p:tgtEl>
                                          <p:spTgt spid="37"/>
                                        </p:tgtEl>
                                        <p:attrNameLst>
                                          <p:attrName>ppt_h</p:attrName>
                                        </p:attrNameLst>
                                      </p:cBhvr>
                                      <p:tavLst>
                                        <p:tav tm="0">
                                          <p:val>
                                            <p:fltVal val="0"/>
                                          </p:val>
                                        </p:tav>
                                        <p:tav tm="100000">
                                          <p:val>
                                            <p:strVal val="#ppt_h"/>
                                          </p:val>
                                        </p:tav>
                                      </p:tavLst>
                                    </p:anim>
                                    <p:animEffect transition="in" filter="fade">
                                      <p:cBhvr>
                                        <p:cTn id="80" dur="1000"/>
                                        <p:tgtEl>
                                          <p:spTgt spid="37"/>
                                        </p:tgtEl>
                                      </p:cBhvr>
                                    </p:animEffect>
                                  </p:childTnLst>
                                </p:cTn>
                              </p:par>
                              <p:par>
                                <p:cTn id="81" presetID="35" presetClass="path" presetSubtype="0" accel="50000" decel="50000" fill="hold" grpId="2" nodeType="withEffect">
                                  <p:stCondLst>
                                    <p:cond delay="0"/>
                                  </p:stCondLst>
                                  <p:childTnLst>
                                    <p:animMotion origin="layout" path="M 1.66667E-6 -4.5679E-6 L -0.10452 -4.5679E-6 " pathEditMode="relative" rAng="0" ptsTypes="AA">
                                      <p:cBhvr>
                                        <p:cTn id="82" dur="1000" spd="-100000" fill="hold"/>
                                        <p:tgtEl>
                                          <p:spTgt spid="37"/>
                                        </p:tgtEl>
                                        <p:attrNameLst>
                                          <p:attrName>ppt_x</p:attrName>
                                          <p:attrName>ppt_y</p:attrName>
                                        </p:attrNameLst>
                                      </p:cBhvr>
                                      <p:rCtr x="-5226" y="0"/>
                                    </p:animMotion>
                                  </p:childTnLst>
                                </p:cTn>
                              </p:par>
                            </p:childTnLst>
                          </p:cTn>
                        </p:par>
                        <p:par>
                          <p:cTn id="83" fill="hold">
                            <p:stCondLst>
                              <p:cond delay="10000"/>
                            </p:stCondLst>
                            <p:childTnLst>
                              <p:par>
                                <p:cTn id="84" presetID="22" presetClass="entr" presetSubtype="8" fill="hold" nodeType="after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wipe(left)">
                                      <p:cBhvr>
                                        <p:cTn id="86"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p:bldP spid="34" grpId="0" animBg="1"/>
      <p:bldP spid="34" grpId="1" animBg="1"/>
      <p:bldP spid="34" grpId="2" animBg="1"/>
      <p:bldP spid="35" grpId="0" animBg="1"/>
      <p:bldP spid="35" grpId="1" animBg="1"/>
      <p:bldP spid="35" grpId="2" animBg="1"/>
      <p:bldP spid="36" grpId="0" animBg="1"/>
      <p:bldP spid="36" grpId="1" animBg="1"/>
      <p:bldP spid="36" grpId="2" animBg="1"/>
      <p:bldP spid="37" grpId="0" animBg="1"/>
      <p:bldP spid="37" grpId="1" animBg="1"/>
      <p:bldP spid="37" grpId="2"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9899047"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五年工作的主体体会</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任意多边形 9"/>
          <p:cNvSpPr/>
          <p:nvPr/>
        </p:nvSpPr>
        <p:spPr>
          <a:xfrm rot="18900000" flipH="1">
            <a:off x="1382262" y="1468242"/>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endParaRPr>
          </a:p>
        </p:txBody>
      </p:sp>
      <p:grpSp>
        <p:nvGrpSpPr>
          <p:cNvPr id="11" name="组合 10"/>
          <p:cNvGrpSpPr/>
          <p:nvPr/>
        </p:nvGrpSpPr>
        <p:grpSpPr>
          <a:xfrm>
            <a:off x="587384" y="1156182"/>
            <a:ext cx="828805" cy="828802"/>
            <a:chOff x="5613944" y="2348233"/>
            <a:chExt cx="920788" cy="920788"/>
          </a:xfrm>
        </p:grpSpPr>
        <p:sp>
          <p:nvSpPr>
            <p:cNvPr id="12" name="椭圆 11"/>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endParaRPr>
            </a:p>
          </p:txBody>
        </p:sp>
        <p:sp>
          <p:nvSpPr>
            <p:cNvPr id="13" name="TextBox 20"/>
            <p:cNvSpPr txBox="1"/>
            <p:nvPr/>
          </p:nvSpPr>
          <p:spPr>
            <a:xfrm>
              <a:off x="5888236" y="2470132"/>
              <a:ext cx="372210"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01</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14" name="Group 28"/>
          <p:cNvGrpSpPr>
            <a:grpSpLocks/>
          </p:cNvGrpSpPr>
          <p:nvPr/>
        </p:nvGrpSpPr>
        <p:grpSpPr bwMode="auto">
          <a:xfrm>
            <a:off x="1781432" y="1177666"/>
            <a:ext cx="9632527" cy="889531"/>
            <a:chOff x="816" y="2304"/>
            <a:chExt cx="1440" cy="448"/>
          </a:xfrm>
        </p:grpSpPr>
        <p:sp>
          <p:nvSpPr>
            <p:cNvPr id="15"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2400">
                <a:solidFill>
                  <a:prstClr val="black"/>
                </a:solidFill>
                <a:latin typeface="微软雅黑" panose="020B0503020204020204" pitchFamily="34" charset="-122"/>
                <a:ea typeface="微软雅黑" panose="020B0503020204020204" pitchFamily="34" charset="-122"/>
              </a:endParaRPr>
            </a:p>
          </p:txBody>
        </p:sp>
        <p:sp>
          <p:nvSpPr>
            <p:cNvPr id="16" name="Rectangle 30"/>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2400" dirty="0">
                  <a:solidFill>
                    <a:prstClr val="white"/>
                  </a:solidFill>
                  <a:latin typeface="微软雅黑" panose="020B0503020204020204" pitchFamily="34" charset="-122"/>
                  <a:ea typeface="微软雅黑" panose="020B0503020204020204" pitchFamily="34" charset="-122"/>
                </a:rPr>
                <a:t>坚持中国共产党的领导。这是人民政协必须恪守的根本政治原则</a:t>
              </a:r>
            </a:p>
          </p:txBody>
        </p:sp>
      </p:grpSp>
      <p:sp>
        <p:nvSpPr>
          <p:cNvPr id="17" name="TextBox 43"/>
          <p:cNvSpPr txBox="1"/>
          <p:nvPr/>
        </p:nvSpPr>
        <p:spPr>
          <a:xfrm>
            <a:off x="1781431" y="2131712"/>
            <a:ext cx="9632527" cy="787523"/>
          </a:xfrm>
          <a:prstGeom prst="rect">
            <a:avLst/>
          </a:prstGeom>
          <a:noFill/>
        </p:spPr>
        <p:txBody>
          <a:bodyPr wrap="square" rtlCol="0">
            <a:spAutoFit/>
          </a:bodyPr>
          <a:lstStyle/>
          <a:p>
            <a:pPr defTabSz="1219170">
              <a:lnSpc>
                <a:spcPct val="150000"/>
              </a:lnSpc>
            </a:pPr>
            <a:r>
              <a:rPr lang="zh-CN" altLang="en-US" sz="1600" dirty="0">
                <a:solidFill>
                  <a:srgbClr val="AC1422"/>
                </a:solidFill>
                <a:latin typeface="微软雅黑" pitchFamily="34" charset="-122"/>
                <a:ea typeface="微软雅黑"/>
                <a:sym typeface="Gill Sans" charset="0"/>
              </a:rPr>
              <a:t>中国特色社会主义最本质的特征是中国共产党领导，中国特色社会主义制度的最大优势是中国共产党领导。党政军民学，东西南北中，党是领导一切的。在政协各级组织和各项活动中，党居于领导地位。</a:t>
            </a:r>
          </a:p>
        </p:txBody>
      </p:sp>
      <p:sp>
        <p:nvSpPr>
          <p:cNvPr id="18" name="圆角矩形 17"/>
          <p:cNvSpPr/>
          <p:nvPr/>
        </p:nvSpPr>
        <p:spPr>
          <a:xfrm>
            <a:off x="1629346" y="3112016"/>
            <a:ext cx="9632527" cy="2404035"/>
          </a:xfrm>
          <a:prstGeom prst="roundRect">
            <a:avLst/>
          </a:prstGeom>
          <a:noFill/>
          <a:ln w="12700" cap="flat" cmpd="sng" algn="ctr">
            <a:solidFill>
              <a:srgbClr val="FF0000"/>
            </a:solidFill>
            <a:prstDash val="solid"/>
            <a:miter lim="800000"/>
          </a:ln>
          <a:effectLst/>
        </p:spPr>
        <p:txBody>
          <a:bodyPr rtlCol="0" anchor="ctr"/>
          <a:lstStyle/>
          <a:p>
            <a:pPr algn="ctr" defTabSz="1219170">
              <a:defRPr/>
            </a:pPr>
            <a:endParaRPr lang="zh-CN" altLang="en-US" sz="2400" kern="0">
              <a:solidFill>
                <a:srgbClr val="FFFFFF"/>
              </a:solidFill>
              <a:latin typeface="Arial"/>
              <a:ea typeface="微软雅黑"/>
            </a:endParaRPr>
          </a:p>
        </p:txBody>
      </p:sp>
      <p:sp>
        <p:nvSpPr>
          <p:cNvPr id="19" name="矩形 18"/>
          <p:cNvSpPr/>
          <p:nvPr/>
        </p:nvSpPr>
        <p:spPr>
          <a:xfrm>
            <a:off x="1796915" y="3092956"/>
            <a:ext cx="9297387" cy="2390911"/>
          </a:xfrm>
          <a:prstGeom prst="rect">
            <a:avLst/>
          </a:prstGeom>
        </p:spPr>
        <p:txBody>
          <a:bodyPr wrap="square">
            <a:spAutoFit/>
          </a:bodyPr>
          <a:lstStyle/>
          <a:p>
            <a:pPr defTabSz="1219170">
              <a:lnSpc>
                <a:spcPct val="200000"/>
              </a:lnSpc>
            </a:pPr>
            <a:r>
              <a:rPr lang="zh-CN" altLang="en-US" sz="1867" dirty="0">
                <a:solidFill>
                  <a:srgbClr val="AC1422"/>
                </a:solidFill>
                <a:latin typeface="微软雅黑" pitchFamily="34" charset="-122"/>
                <a:ea typeface="微软雅黑"/>
                <a:sym typeface="Gill Sans" charset="0"/>
              </a:rPr>
              <a:t>要发挥政协党组及机关党组、专门委员会分党组把方向、管大局、保落实的重要作用，形成上下贯通的组织体系和工作机制，把党的主张通过民主程序转化为政协组织的决定，做到</a:t>
            </a:r>
            <a:r>
              <a:rPr lang="zh-CN" altLang="en-US" sz="1867" b="1" dirty="0">
                <a:solidFill>
                  <a:srgbClr val="AC1422"/>
                </a:solidFill>
                <a:latin typeface="微软雅黑" pitchFamily="34" charset="-122"/>
                <a:ea typeface="微软雅黑"/>
                <a:sym typeface="Gill Sans" charset="0"/>
              </a:rPr>
              <a:t>人民政协一切重要工作在党的领导下展开，一切重要活动围绕党和国家中心任务进行，一切重要安排在广泛征求意见基础上报党委审批后实施。</a:t>
            </a:r>
          </a:p>
        </p:txBody>
      </p:sp>
    </p:spTree>
    <p:extLst>
      <p:ext uri="{BB962C8B-B14F-4D97-AF65-F5344CB8AC3E}">
        <p14:creationId xmlns:p14="http://schemas.microsoft.com/office/powerpoint/2010/main" val="213515448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ppt_x</p:attrName>
                                        </p:attrNameLst>
                                      </p:cBhvr>
                                      <p:tavLst>
                                        <p:tav tm="0">
                                          <p:val>
                                            <p:strVal val="#ppt_x-#ppt_w*1.125000"/>
                                          </p:val>
                                        </p:tav>
                                        <p:tav tm="100000">
                                          <p:val>
                                            <p:strVal val="#ppt_x"/>
                                          </p:val>
                                        </p:tav>
                                      </p:tavLst>
                                    </p:anim>
                                    <p:animEffect transition="in" filter="wipe(right)">
                                      <p:cBhvr>
                                        <p:cTn id="16" dur="500"/>
                                        <p:tgtEl>
                                          <p:spTgt spid="10"/>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strVal val="#ppt_w*0.70"/>
                                          </p:val>
                                        </p:tav>
                                        <p:tav tm="100000">
                                          <p:val>
                                            <p:strVal val="#ppt_w"/>
                                          </p:val>
                                        </p:tav>
                                      </p:tavLst>
                                    </p:anim>
                                    <p:anim calcmode="lin" valueType="num">
                                      <p:cBhvr>
                                        <p:cTn id="21" dur="1000" fill="hold"/>
                                        <p:tgtEl>
                                          <p:spTgt spid="14"/>
                                        </p:tgtEl>
                                        <p:attrNameLst>
                                          <p:attrName>ppt_h</p:attrName>
                                        </p:attrNameLst>
                                      </p:cBhvr>
                                      <p:tavLst>
                                        <p:tav tm="0">
                                          <p:val>
                                            <p:strVal val="#ppt_h"/>
                                          </p:val>
                                        </p:tav>
                                        <p:tav tm="100000">
                                          <p:val>
                                            <p:strVal val="#ppt_h"/>
                                          </p:val>
                                        </p:tav>
                                      </p:tavLst>
                                    </p:anim>
                                    <p:animEffect transition="in" filter="fade">
                                      <p:cBhvr>
                                        <p:cTn id="22" dur="1000"/>
                                        <p:tgtEl>
                                          <p:spTgt spid="1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1000"/>
                                        <p:tgtEl>
                                          <p:spTgt spid="17"/>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childTnLst>
                          </p:cTn>
                        </p:par>
                        <p:par>
                          <p:cTn id="31" fill="hold">
                            <p:stCondLst>
                              <p:cond delay="35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1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p:bldP spid="18" grpId="0" animBg="1"/>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9899047"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五年工作的主体体会</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任意多边形 9"/>
          <p:cNvSpPr/>
          <p:nvPr/>
        </p:nvSpPr>
        <p:spPr>
          <a:xfrm rot="18900000" flipH="1">
            <a:off x="1404478" y="1297012"/>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endParaRPr>
          </a:p>
        </p:txBody>
      </p:sp>
      <p:grpSp>
        <p:nvGrpSpPr>
          <p:cNvPr id="11" name="组合 10"/>
          <p:cNvGrpSpPr/>
          <p:nvPr/>
        </p:nvGrpSpPr>
        <p:grpSpPr>
          <a:xfrm>
            <a:off x="609600" y="984952"/>
            <a:ext cx="828805" cy="828802"/>
            <a:chOff x="5613944" y="2348233"/>
            <a:chExt cx="920788" cy="920788"/>
          </a:xfrm>
        </p:grpSpPr>
        <p:sp>
          <p:nvSpPr>
            <p:cNvPr id="12" name="椭圆 11"/>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endParaRPr>
            </a:p>
          </p:txBody>
        </p:sp>
        <p:sp>
          <p:nvSpPr>
            <p:cNvPr id="13" name="TextBox 20"/>
            <p:cNvSpPr txBox="1"/>
            <p:nvPr/>
          </p:nvSpPr>
          <p:spPr>
            <a:xfrm>
              <a:off x="5833028" y="2470132"/>
              <a:ext cx="482626"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02</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14" name="Group 28"/>
          <p:cNvGrpSpPr>
            <a:grpSpLocks/>
          </p:cNvGrpSpPr>
          <p:nvPr/>
        </p:nvGrpSpPr>
        <p:grpSpPr bwMode="auto">
          <a:xfrm>
            <a:off x="1803648" y="1006436"/>
            <a:ext cx="9632527" cy="889531"/>
            <a:chOff x="816" y="2304"/>
            <a:chExt cx="1440" cy="448"/>
          </a:xfrm>
        </p:grpSpPr>
        <p:sp>
          <p:nvSpPr>
            <p:cNvPr id="15"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2400">
                <a:solidFill>
                  <a:prstClr val="black"/>
                </a:solidFill>
                <a:latin typeface="微软雅黑" panose="020B0503020204020204" pitchFamily="34" charset="-122"/>
                <a:ea typeface="微软雅黑" panose="020B0503020204020204" pitchFamily="34" charset="-122"/>
              </a:endParaRPr>
            </a:p>
          </p:txBody>
        </p:sp>
        <p:sp>
          <p:nvSpPr>
            <p:cNvPr id="16" name="Rectangle 30"/>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2400" dirty="0">
                  <a:solidFill>
                    <a:prstClr val="white"/>
                  </a:solidFill>
                  <a:latin typeface="微软雅黑" panose="020B0503020204020204" pitchFamily="34" charset="-122"/>
                  <a:ea typeface="微软雅黑" panose="020B0503020204020204" pitchFamily="34" charset="-122"/>
                </a:rPr>
                <a:t>坚持人民政协性质定位。这是人民政协工作的基石。</a:t>
              </a:r>
            </a:p>
          </p:txBody>
        </p:sp>
      </p:grpSp>
      <p:sp>
        <p:nvSpPr>
          <p:cNvPr id="17" name="TextBox 43"/>
          <p:cNvSpPr txBox="1"/>
          <p:nvPr/>
        </p:nvSpPr>
        <p:spPr>
          <a:xfrm>
            <a:off x="1803647" y="1855515"/>
            <a:ext cx="9632527" cy="903581"/>
          </a:xfrm>
          <a:prstGeom prst="rect">
            <a:avLst/>
          </a:prstGeom>
          <a:noFill/>
        </p:spPr>
        <p:txBody>
          <a:bodyPr wrap="square" rtlCol="0">
            <a:spAutoFit/>
          </a:bodyPr>
          <a:lstStyle/>
          <a:p>
            <a:pPr defTabSz="1219170">
              <a:lnSpc>
                <a:spcPct val="150000"/>
              </a:lnSpc>
            </a:pPr>
            <a:r>
              <a:rPr lang="zh-CN" altLang="en-US" sz="1867">
                <a:solidFill>
                  <a:srgbClr val="AC1422"/>
                </a:solidFill>
                <a:latin typeface="微软雅黑" pitchFamily="34" charset="-122"/>
                <a:ea typeface="微软雅黑"/>
                <a:sym typeface="Gill Sans" charset="0"/>
              </a:rPr>
              <a:t>人民政协作为统一战线的组织、多党合作和政治协商的重要机构、人民民主的重要实现形式，是国家治理体系的重要组成部分，是具有中国特色的制度安排。</a:t>
            </a:r>
            <a:endParaRPr lang="zh-CN" altLang="en-US" sz="1867" dirty="0">
              <a:solidFill>
                <a:srgbClr val="AC1422"/>
              </a:solidFill>
              <a:latin typeface="微软雅黑" pitchFamily="34" charset="-122"/>
              <a:ea typeface="微软雅黑"/>
              <a:sym typeface="Gill Sans" charset="0"/>
            </a:endParaRPr>
          </a:p>
        </p:txBody>
      </p:sp>
      <p:sp>
        <p:nvSpPr>
          <p:cNvPr id="18" name="íṣlîḑè">
            <a:extLst>
              <a:ext uri="{FF2B5EF4-FFF2-40B4-BE49-F238E27FC236}">
                <a16:creationId xmlns:a16="http://schemas.microsoft.com/office/drawing/2014/main" id="{DA6ECE9A-9CCB-4E63-87E3-C011DE2751BA}"/>
              </a:ext>
            </a:extLst>
          </p:cNvPr>
          <p:cNvSpPr/>
          <p:nvPr/>
        </p:nvSpPr>
        <p:spPr bwMode="auto">
          <a:xfrm>
            <a:off x="1353343" y="2942627"/>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gradFill>
            <a:gsLst>
              <a:gs pos="0">
                <a:srgbClr val="FF3302"/>
              </a:gs>
              <a:gs pos="100000">
                <a:srgbClr val="C00000"/>
              </a:gs>
            </a:gsLst>
            <a:lin ang="0" scaled="0"/>
          </a:gradFill>
          <a:ln>
            <a:noFill/>
          </a:ln>
        </p:spPr>
      </p:sp>
      <p:sp>
        <p:nvSpPr>
          <p:cNvPr id="19" name="ïśļíde">
            <a:extLst>
              <a:ext uri="{FF2B5EF4-FFF2-40B4-BE49-F238E27FC236}">
                <a16:creationId xmlns:a16="http://schemas.microsoft.com/office/drawing/2014/main" id="{A500AF89-4CB8-421B-8B94-AB7BD0BCB823}"/>
              </a:ext>
            </a:extLst>
          </p:cNvPr>
          <p:cNvSpPr/>
          <p:nvPr/>
        </p:nvSpPr>
        <p:spPr bwMode="auto">
          <a:xfrm>
            <a:off x="1339228" y="4052024"/>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gradFill>
            <a:gsLst>
              <a:gs pos="0">
                <a:srgbClr val="FF3302"/>
              </a:gs>
              <a:gs pos="100000">
                <a:srgbClr val="C00000"/>
              </a:gs>
            </a:gsLst>
            <a:lin ang="0" scaled="0"/>
          </a:gradFill>
          <a:ln>
            <a:noFill/>
          </a:ln>
        </p:spPr>
      </p:sp>
      <p:sp>
        <p:nvSpPr>
          <p:cNvPr id="20" name="文本框 19"/>
          <p:cNvSpPr txBox="1"/>
          <p:nvPr/>
        </p:nvSpPr>
        <p:spPr>
          <a:xfrm>
            <a:off x="2066542" y="2831593"/>
            <a:ext cx="9284568" cy="787523"/>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600" b="1" kern="0" dirty="0">
                <a:solidFill>
                  <a:srgbClr val="AC1422"/>
                </a:solidFill>
                <a:latin typeface="微软雅黑" panose="020B0503020204020204" pitchFamily="34" charset="-122"/>
                <a:ea typeface="微软雅黑"/>
                <a:cs typeface="Clear Sans" panose="020B0503030202020304" pitchFamily="34" charset="0"/>
              </a:rPr>
              <a:t>政协不是权力机关，不是决策机构，而是各党派团体和各族各界人士发扬民主、参与国是、团结合作的重要平台，发挥作用不是靠强制约束力，而是靠政治影响力。</a:t>
            </a:r>
            <a:endParaRPr lang="zh-CN" altLang="en-US" sz="1100" dirty="0">
              <a:solidFill>
                <a:srgbClr val="AC1422"/>
              </a:solidFill>
              <a:latin typeface="微软雅黑" pitchFamily="34" charset="-122"/>
              <a:ea typeface="微软雅黑"/>
              <a:sym typeface="Gill Sans" charset="0"/>
            </a:endParaRPr>
          </a:p>
        </p:txBody>
      </p:sp>
      <p:sp>
        <p:nvSpPr>
          <p:cNvPr id="21" name="文本框 20"/>
          <p:cNvSpPr txBox="1"/>
          <p:nvPr/>
        </p:nvSpPr>
        <p:spPr>
          <a:xfrm>
            <a:off x="2016454" y="3871064"/>
            <a:ext cx="9334656" cy="787523"/>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600" b="1" kern="0" dirty="0">
                <a:solidFill>
                  <a:srgbClr val="AC1422"/>
                </a:solidFill>
                <a:latin typeface="微软雅黑" panose="020B0503020204020204" pitchFamily="34" charset="-122"/>
                <a:ea typeface="微软雅黑"/>
                <a:cs typeface="Clear Sans" panose="020B0503030202020304" pitchFamily="34" charset="0"/>
              </a:rPr>
              <a:t>把握政协性质定位，事关坚持中国特色社会主义制度优势和特点，事关人民政协事业的方向和使命，必须具体地落实到政协的工作原则、职能任务、方式方法中。</a:t>
            </a:r>
            <a:endParaRPr lang="zh-CN" altLang="en-US" sz="1100" dirty="0">
              <a:solidFill>
                <a:srgbClr val="AC1422"/>
              </a:solidFill>
              <a:latin typeface="微软雅黑" pitchFamily="34" charset="-122"/>
              <a:ea typeface="微软雅黑"/>
              <a:sym typeface="Gill Sans" charset="0"/>
            </a:endParaRPr>
          </a:p>
        </p:txBody>
      </p:sp>
      <p:sp>
        <p:nvSpPr>
          <p:cNvPr id="22" name="ïśļíde">
            <a:extLst>
              <a:ext uri="{FF2B5EF4-FFF2-40B4-BE49-F238E27FC236}">
                <a16:creationId xmlns:a16="http://schemas.microsoft.com/office/drawing/2014/main" id="{A500AF89-4CB8-421B-8B94-AB7BD0BCB823}"/>
              </a:ext>
            </a:extLst>
          </p:cNvPr>
          <p:cNvSpPr/>
          <p:nvPr/>
        </p:nvSpPr>
        <p:spPr bwMode="auto">
          <a:xfrm>
            <a:off x="1339228" y="5039955"/>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gradFill>
            <a:gsLst>
              <a:gs pos="0">
                <a:srgbClr val="FF3302"/>
              </a:gs>
              <a:gs pos="100000">
                <a:srgbClr val="C00000"/>
              </a:gs>
            </a:gsLst>
            <a:lin ang="0" scaled="0"/>
          </a:gradFill>
          <a:ln>
            <a:noFill/>
          </a:ln>
        </p:spPr>
      </p:sp>
      <p:sp>
        <p:nvSpPr>
          <p:cNvPr id="23" name="文本框 22"/>
          <p:cNvSpPr txBox="1"/>
          <p:nvPr/>
        </p:nvSpPr>
        <p:spPr>
          <a:xfrm>
            <a:off x="2016454" y="4858995"/>
            <a:ext cx="9419720" cy="830997"/>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600" b="1" kern="0" dirty="0">
                <a:solidFill>
                  <a:srgbClr val="AC1422"/>
                </a:solidFill>
                <a:latin typeface="微软雅黑" panose="020B0503020204020204" pitchFamily="34" charset="-122"/>
                <a:ea typeface="微软雅黑"/>
                <a:cs typeface="Clear Sans" panose="020B0503030202020304" pitchFamily="34" charset="0"/>
              </a:rPr>
              <a:t>要牢牢把握政协性质定位的基本要义，不忘初心，抓住关键，筑牢根基，始终不含糊、不动摇，坚定不移走中国特色社会主义政治发展道路，把新时代人民政协事业不断推向前进。</a:t>
            </a:r>
            <a:endParaRPr lang="zh-CN" altLang="en-US" sz="1100" dirty="0">
              <a:solidFill>
                <a:srgbClr val="AC1422"/>
              </a:solidFill>
              <a:latin typeface="微软雅黑" pitchFamily="34" charset="-122"/>
              <a:ea typeface="微软雅黑"/>
              <a:sym typeface="Gill Sans" charset="0"/>
            </a:endParaRPr>
          </a:p>
        </p:txBody>
      </p:sp>
    </p:spTree>
    <p:extLst>
      <p:ext uri="{BB962C8B-B14F-4D97-AF65-F5344CB8AC3E}">
        <p14:creationId xmlns:p14="http://schemas.microsoft.com/office/powerpoint/2010/main" val="397413342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ppt_x</p:attrName>
                                        </p:attrNameLst>
                                      </p:cBhvr>
                                      <p:tavLst>
                                        <p:tav tm="0">
                                          <p:val>
                                            <p:strVal val="#ppt_x-#ppt_w*1.125000"/>
                                          </p:val>
                                        </p:tav>
                                        <p:tav tm="100000">
                                          <p:val>
                                            <p:strVal val="#ppt_x"/>
                                          </p:val>
                                        </p:tav>
                                      </p:tavLst>
                                    </p:anim>
                                    <p:animEffect transition="in" filter="wipe(right)">
                                      <p:cBhvr>
                                        <p:cTn id="16" dur="500"/>
                                        <p:tgtEl>
                                          <p:spTgt spid="10"/>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strVal val="#ppt_w*0.70"/>
                                          </p:val>
                                        </p:tav>
                                        <p:tav tm="100000">
                                          <p:val>
                                            <p:strVal val="#ppt_w"/>
                                          </p:val>
                                        </p:tav>
                                      </p:tavLst>
                                    </p:anim>
                                    <p:anim calcmode="lin" valueType="num">
                                      <p:cBhvr>
                                        <p:cTn id="21" dur="1000" fill="hold"/>
                                        <p:tgtEl>
                                          <p:spTgt spid="14"/>
                                        </p:tgtEl>
                                        <p:attrNameLst>
                                          <p:attrName>ppt_h</p:attrName>
                                        </p:attrNameLst>
                                      </p:cBhvr>
                                      <p:tavLst>
                                        <p:tav tm="0">
                                          <p:val>
                                            <p:strVal val="#ppt_h"/>
                                          </p:val>
                                        </p:tav>
                                        <p:tav tm="100000">
                                          <p:val>
                                            <p:strVal val="#ppt_h"/>
                                          </p:val>
                                        </p:tav>
                                      </p:tavLst>
                                    </p:anim>
                                    <p:animEffect transition="in" filter="fade">
                                      <p:cBhvr>
                                        <p:cTn id="22" dur="1000"/>
                                        <p:tgtEl>
                                          <p:spTgt spid="1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1000"/>
                                        <p:tgtEl>
                                          <p:spTgt spid="17"/>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childTnLst>
                          </p:cTn>
                        </p:par>
                        <p:par>
                          <p:cTn id="47" fill="hold">
                            <p:stCondLst>
                              <p:cond delay="5000"/>
                            </p:stCondLst>
                            <p:childTnLst>
                              <p:par>
                                <p:cTn id="48" presetID="53" presetClass="entr" presetSubtype="16"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Effect transition="in" filter="fade">
                                      <p:cBhvr>
                                        <p:cTn id="52" dur="500"/>
                                        <p:tgtEl>
                                          <p:spTgt spid="22"/>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p:bldP spid="20" grpId="0"/>
      <p:bldP spid="21" grpId="0"/>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9899047"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五年工作的主体体会</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任意多边形 9"/>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endParaRPr>
          </a:p>
        </p:txBody>
      </p:sp>
      <p:grpSp>
        <p:nvGrpSpPr>
          <p:cNvPr id="11" name="组合 10"/>
          <p:cNvGrpSpPr/>
          <p:nvPr/>
        </p:nvGrpSpPr>
        <p:grpSpPr>
          <a:xfrm>
            <a:off x="628235" y="1411307"/>
            <a:ext cx="828805" cy="828802"/>
            <a:chOff x="5613944" y="2348233"/>
            <a:chExt cx="920788" cy="920788"/>
          </a:xfrm>
        </p:grpSpPr>
        <p:sp>
          <p:nvSpPr>
            <p:cNvPr id="12" name="椭圆 11"/>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endParaRPr>
            </a:p>
          </p:txBody>
        </p:sp>
        <p:sp>
          <p:nvSpPr>
            <p:cNvPr id="13" name="TextBox 20"/>
            <p:cNvSpPr txBox="1"/>
            <p:nvPr/>
          </p:nvSpPr>
          <p:spPr>
            <a:xfrm>
              <a:off x="5828576" y="2470132"/>
              <a:ext cx="491531"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03</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14" name="Group 28"/>
          <p:cNvGrpSpPr>
            <a:grpSpLocks/>
          </p:cNvGrpSpPr>
          <p:nvPr/>
        </p:nvGrpSpPr>
        <p:grpSpPr bwMode="auto">
          <a:xfrm>
            <a:off x="1822283" y="1432791"/>
            <a:ext cx="9632527" cy="889531"/>
            <a:chOff x="816" y="2304"/>
            <a:chExt cx="1440" cy="448"/>
          </a:xfrm>
        </p:grpSpPr>
        <p:sp>
          <p:nvSpPr>
            <p:cNvPr id="15"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2400">
                <a:solidFill>
                  <a:prstClr val="black"/>
                </a:solidFill>
                <a:latin typeface="微软雅黑" panose="020B0503020204020204" pitchFamily="34" charset="-122"/>
                <a:ea typeface="微软雅黑" panose="020B0503020204020204" pitchFamily="34" charset="-122"/>
              </a:endParaRPr>
            </a:p>
          </p:txBody>
        </p:sp>
        <p:sp>
          <p:nvSpPr>
            <p:cNvPr id="16" name="Rectangle 30"/>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2400" dirty="0">
                  <a:solidFill>
                    <a:prstClr val="white"/>
                  </a:solidFill>
                  <a:latin typeface="微软雅黑" panose="020B0503020204020204" pitchFamily="34" charset="-122"/>
                  <a:ea typeface="微软雅黑" panose="020B0503020204020204" pitchFamily="34" charset="-122"/>
                </a:rPr>
                <a:t>坚持围绕中心、服务大局。这是人民政协履行职能的基本遵循。</a:t>
              </a:r>
            </a:p>
          </p:txBody>
        </p:sp>
      </p:grpSp>
      <p:sp>
        <p:nvSpPr>
          <p:cNvPr id="17" name="TextBox 43"/>
          <p:cNvSpPr txBox="1"/>
          <p:nvPr/>
        </p:nvSpPr>
        <p:spPr>
          <a:xfrm>
            <a:off x="1457040" y="2481553"/>
            <a:ext cx="9632527" cy="3109441"/>
          </a:xfrm>
          <a:prstGeom prst="rect">
            <a:avLst/>
          </a:prstGeom>
          <a:noFill/>
        </p:spPr>
        <p:txBody>
          <a:bodyPr wrap="square" rtlCol="0">
            <a:spAutoFit/>
          </a:bodyPr>
          <a:lstStyle/>
          <a:p>
            <a:pPr defTabSz="1219170">
              <a:lnSpc>
                <a:spcPct val="150000"/>
              </a:lnSpc>
            </a:pPr>
            <a:r>
              <a:rPr lang="zh-CN" altLang="en-US" sz="1867" dirty="0">
                <a:solidFill>
                  <a:srgbClr val="AC1422"/>
                </a:solidFill>
                <a:latin typeface="微软雅黑" pitchFamily="34" charset="-122"/>
                <a:ea typeface="微软雅黑"/>
                <a:sym typeface="Gill Sans" charset="0"/>
              </a:rPr>
              <a:t>党和国家事业大局具有全局性、战略性。人民政协只有在大局下思考、在大局下行动，才能明确主攻方向、把握着力重点、彰显意义价值。要聚焦党和国家中心任务，想党和国家所想、急党和国家所急，自觉投身新时代中国特色社会主义的伟大实践，紧扣人民群众生产生活，紧扣经济社会发展实际，紧扣贯彻落实党和国家重要决策部署需要解决的问题，精准建言出实招，集合众智克难关。要坚持以人民为中心，坚持人民政协为人民，把更好满足人民日益增长的美好生活需要作为政协全部工作的出发点和落脚点，更加深入更为经常地关注民计民生，努力让人民群众感到政协离自己很近、政协委员就在身边。</a:t>
            </a:r>
          </a:p>
        </p:txBody>
      </p:sp>
      <p:sp>
        <p:nvSpPr>
          <p:cNvPr id="18" name="剪去对角的矩形 17"/>
          <p:cNvSpPr/>
          <p:nvPr/>
        </p:nvSpPr>
        <p:spPr>
          <a:xfrm>
            <a:off x="974028" y="2504248"/>
            <a:ext cx="10331114" cy="3107463"/>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1003285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ppt_x</p:attrName>
                                        </p:attrNameLst>
                                      </p:cBhvr>
                                      <p:tavLst>
                                        <p:tav tm="0">
                                          <p:val>
                                            <p:strVal val="#ppt_x-#ppt_w*1.125000"/>
                                          </p:val>
                                        </p:tav>
                                        <p:tav tm="100000">
                                          <p:val>
                                            <p:strVal val="#ppt_x"/>
                                          </p:val>
                                        </p:tav>
                                      </p:tavLst>
                                    </p:anim>
                                    <p:animEffect transition="in" filter="wipe(right)">
                                      <p:cBhvr>
                                        <p:cTn id="16" dur="500"/>
                                        <p:tgtEl>
                                          <p:spTgt spid="10"/>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strVal val="#ppt_w*0.70"/>
                                          </p:val>
                                        </p:tav>
                                        <p:tav tm="100000">
                                          <p:val>
                                            <p:strVal val="#ppt_w"/>
                                          </p:val>
                                        </p:tav>
                                      </p:tavLst>
                                    </p:anim>
                                    <p:anim calcmode="lin" valueType="num">
                                      <p:cBhvr>
                                        <p:cTn id="21" dur="1000" fill="hold"/>
                                        <p:tgtEl>
                                          <p:spTgt spid="14"/>
                                        </p:tgtEl>
                                        <p:attrNameLst>
                                          <p:attrName>ppt_h</p:attrName>
                                        </p:attrNameLst>
                                      </p:cBhvr>
                                      <p:tavLst>
                                        <p:tav tm="0">
                                          <p:val>
                                            <p:strVal val="#ppt_h"/>
                                          </p:val>
                                        </p:tav>
                                        <p:tav tm="100000">
                                          <p:val>
                                            <p:strVal val="#ppt_h"/>
                                          </p:val>
                                        </p:tav>
                                      </p:tavLst>
                                    </p:anim>
                                    <p:animEffect transition="in" filter="fade">
                                      <p:cBhvr>
                                        <p:cTn id="22" dur="1000"/>
                                        <p:tgtEl>
                                          <p:spTgt spid="14"/>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20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p:bldP spid="1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9899047"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五年工作的主体体会</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任意多边形 9"/>
          <p:cNvSpPr/>
          <p:nvPr/>
        </p:nvSpPr>
        <p:spPr>
          <a:xfrm rot="18900000" flipH="1">
            <a:off x="1423113" y="148769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endParaRPr>
          </a:p>
        </p:txBody>
      </p:sp>
      <p:grpSp>
        <p:nvGrpSpPr>
          <p:cNvPr id="11" name="组合 10"/>
          <p:cNvGrpSpPr/>
          <p:nvPr/>
        </p:nvGrpSpPr>
        <p:grpSpPr>
          <a:xfrm>
            <a:off x="628235" y="1175637"/>
            <a:ext cx="828805" cy="828802"/>
            <a:chOff x="5613944" y="2348233"/>
            <a:chExt cx="920788" cy="920788"/>
          </a:xfrm>
        </p:grpSpPr>
        <p:sp>
          <p:nvSpPr>
            <p:cNvPr id="12" name="椭圆 11"/>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endParaRPr>
            </a:p>
          </p:txBody>
        </p:sp>
        <p:sp>
          <p:nvSpPr>
            <p:cNvPr id="13" name="TextBox 20"/>
            <p:cNvSpPr txBox="1"/>
            <p:nvPr/>
          </p:nvSpPr>
          <p:spPr>
            <a:xfrm>
              <a:off x="5829466" y="2470132"/>
              <a:ext cx="489749"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04</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14" name="Group 28"/>
          <p:cNvGrpSpPr>
            <a:grpSpLocks/>
          </p:cNvGrpSpPr>
          <p:nvPr/>
        </p:nvGrpSpPr>
        <p:grpSpPr bwMode="auto">
          <a:xfrm>
            <a:off x="1822283" y="1197121"/>
            <a:ext cx="9632527" cy="889531"/>
            <a:chOff x="816" y="2304"/>
            <a:chExt cx="1440" cy="448"/>
          </a:xfrm>
        </p:grpSpPr>
        <p:sp>
          <p:nvSpPr>
            <p:cNvPr id="15"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2133">
                <a:solidFill>
                  <a:prstClr val="black"/>
                </a:solidFill>
                <a:latin typeface="微软雅黑" panose="020B0503020204020204" pitchFamily="34" charset="-122"/>
                <a:ea typeface="微软雅黑" panose="020B0503020204020204" pitchFamily="34" charset="-122"/>
              </a:endParaRPr>
            </a:p>
          </p:txBody>
        </p:sp>
        <p:sp>
          <p:nvSpPr>
            <p:cNvPr id="16" name="Rectangle 30"/>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2133" dirty="0">
                  <a:solidFill>
                    <a:prstClr val="white"/>
                  </a:solidFill>
                  <a:latin typeface="微软雅黑" panose="020B0503020204020204" pitchFamily="34" charset="-122"/>
                  <a:ea typeface="微软雅黑" panose="020B0503020204020204" pitchFamily="34" charset="-122"/>
                </a:rPr>
                <a:t>坚持团结和民主两大主题。这是人民政协组织的本质要求和标志性特征。</a:t>
              </a:r>
            </a:p>
          </p:txBody>
        </p:sp>
      </p:grpSp>
      <p:sp>
        <p:nvSpPr>
          <p:cNvPr id="17" name="TextBox 43"/>
          <p:cNvSpPr txBox="1"/>
          <p:nvPr/>
        </p:nvSpPr>
        <p:spPr>
          <a:xfrm>
            <a:off x="1588365" y="2129015"/>
            <a:ext cx="10100360" cy="472565"/>
          </a:xfrm>
          <a:prstGeom prst="rect">
            <a:avLst/>
          </a:prstGeom>
          <a:noFill/>
        </p:spPr>
        <p:txBody>
          <a:bodyPr wrap="square" rtlCol="0">
            <a:spAutoFit/>
          </a:bodyPr>
          <a:lstStyle/>
          <a:p>
            <a:pPr defTabSz="1219170">
              <a:lnSpc>
                <a:spcPct val="150000"/>
              </a:lnSpc>
            </a:pPr>
            <a:r>
              <a:rPr lang="zh-CN" altLang="en-US" sz="1867" dirty="0">
                <a:solidFill>
                  <a:srgbClr val="AC1422"/>
                </a:solidFill>
                <a:latin typeface="微软雅黑" pitchFamily="34" charset="-122"/>
                <a:ea typeface="微软雅黑"/>
                <a:sym typeface="Gill Sans" charset="0"/>
              </a:rPr>
              <a:t>在人民政协，团结是方向、是目的，民主既是目的、也是手段，团结就是力量，民主才有活力。</a:t>
            </a:r>
          </a:p>
        </p:txBody>
      </p:sp>
      <p:sp>
        <p:nvSpPr>
          <p:cNvPr id="27" name="椭圆 26"/>
          <p:cNvSpPr/>
          <p:nvPr/>
        </p:nvSpPr>
        <p:spPr>
          <a:xfrm>
            <a:off x="750602" y="3109705"/>
            <a:ext cx="2372600" cy="2372600"/>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29">
            <a:extLst>
              <a:ext uri="{FF2B5EF4-FFF2-40B4-BE49-F238E27FC236}">
                <a16:creationId xmlns:a16="http://schemas.microsoft.com/office/drawing/2014/main" id="{18796854-9A5C-4243-A1B9-C4A1284DA642}"/>
              </a:ext>
            </a:extLst>
          </p:cNvPr>
          <p:cNvSpPr/>
          <p:nvPr/>
        </p:nvSpPr>
        <p:spPr bwMode="auto">
          <a:xfrm>
            <a:off x="1108119" y="3342574"/>
            <a:ext cx="1835973" cy="164061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29" name="TextBox 43"/>
          <p:cNvSpPr txBox="1"/>
          <p:nvPr/>
        </p:nvSpPr>
        <p:spPr>
          <a:xfrm>
            <a:off x="3207098" y="4101334"/>
            <a:ext cx="3873999" cy="1384995"/>
          </a:xfrm>
          <a:prstGeom prst="rect">
            <a:avLst/>
          </a:prstGeom>
          <a:noFill/>
        </p:spPr>
        <p:txBody>
          <a:bodyPr wrap="square" rtlCol="0">
            <a:spAutoFit/>
          </a:bodyPr>
          <a:lstStyle/>
          <a:p>
            <a:pPr defTabSz="1219170" fontAlgn="base">
              <a:spcBef>
                <a:spcPct val="0"/>
              </a:spcBef>
              <a:spcAft>
                <a:spcPct val="0"/>
              </a:spcAft>
              <a:defRPr/>
            </a:pPr>
            <a:r>
              <a:rPr lang="zh-CN" altLang="en-US" sz="1400" b="1" kern="0" dirty="0">
                <a:solidFill>
                  <a:srgbClr val="AC1422"/>
                </a:solidFill>
                <a:latin typeface="微软雅黑" pitchFamily="34" charset="-122"/>
                <a:ea typeface="微软雅黑"/>
                <a:cs typeface="Clear Sans" panose="020B0503030202020304" pitchFamily="34" charset="0"/>
              </a:rPr>
              <a:t>要高举爱国主义、社会主义旗帜</a:t>
            </a:r>
            <a:r>
              <a:rPr lang="zh-CN" altLang="en-US" sz="1400" kern="0" dirty="0">
                <a:solidFill>
                  <a:srgbClr val="AC1422"/>
                </a:solidFill>
                <a:latin typeface="微软雅黑" pitchFamily="34" charset="-122"/>
                <a:ea typeface="微软雅黑"/>
                <a:cs typeface="Clear Sans" panose="020B0503030202020304" pitchFamily="34" charset="0"/>
              </a:rPr>
              <a:t>，</a:t>
            </a:r>
            <a:r>
              <a:rPr lang="zh-CN" altLang="en-US" sz="1400" b="1" kern="0" dirty="0">
                <a:solidFill>
                  <a:srgbClr val="AC1422"/>
                </a:solidFill>
                <a:latin typeface="微软雅黑" pitchFamily="34" charset="-122"/>
                <a:ea typeface="微软雅黑"/>
                <a:cs typeface="Clear Sans" panose="020B0503030202020304" pitchFamily="34" charset="0"/>
              </a:rPr>
              <a:t>坚持大团结大联合，</a:t>
            </a:r>
            <a:r>
              <a:rPr lang="zh-CN" altLang="en-US" sz="1400" kern="0" dirty="0">
                <a:solidFill>
                  <a:srgbClr val="AC1422"/>
                </a:solidFill>
                <a:latin typeface="微软雅黑" pitchFamily="34" charset="-122"/>
                <a:ea typeface="微软雅黑"/>
                <a:cs typeface="Clear Sans" panose="020B0503030202020304" pitchFamily="34" charset="0"/>
              </a:rPr>
              <a:t>坚持一致性和多样性统一，深刻认识一致性是共同思想政治基础的一致、多样性是利益多元和思想多样的反映，在坚持一致性中尊重多样性，在包容多样性中寻求一致性，找到最大公约数，画出最大同心圆。</a:t>
            </a:r>
            <a:endParaRPr lang="zh-CN" altLang="en-US" sz="1400" dirty="0">
              <a:solidFill>
                <a:srgbClr val="AC1422"/>
              </a:solidFill>
              <a:latin typeface="微软雅黑" pitchFamily="34" charset="-122"/>
              <a:ea typeface="微软雅黑"/>
              <a:sym typeface="Gill Sans" charset="0"/>
            </a:endParaRPr>
          </a:p>
        </p:txBody>
      </p:sp>
      <p:sp>
        <p:nvSpPr>
          <p:cNvPr id="30" name="TextBox 43"/>
          <p:cNvSpPr txBox="1"/>
          <p:nvPr/>
        </p:nvSpPr>
        <p:spPr>
          <a:xfrm>
            <a:off x="3123202" y="3106234"/>
            <a:ext cx="3821609" cy="523220"/>
          </a:xfrm>
          <a:prstGeom prst="rect">
            <a:avLst/>
          </a:prstGeom>
          <a:noFill/>
        </p:spPr>
        <p:txBody>
          <a:bodyPr wrap="square" rtlCol="0">
            <a:spAutoFit/>
          </a:bodyPr>
          <a:lstStyle/>
          <a:p>
            <a:pPr defTabSz="1219170" fontAlgn="base">
              <a:spcBef>
                <a:spcPct val="0"/>
              </a:spcBef>
              <a:spcAft>
                <a:spcPct val="0"/>
              </a:spcAft>
              <a:defRPr/>
            </a:pPr>
            <a:r>
              <a:rPr lang="zh-CN" altLang="en-US" sz="1400" b="1" kern="0" dirty="0">
                <a:solidFill>
                  <a:srgbClr val="AC1422"/>
                </a:solidFill>
                <a:latin typeface="微软雅黑" pitchFamily="34" charset="-122"/>
                <a:ea typeface="微软雅黑"/>
                <a:cs typeface="Clear Sans" panose="020B0503030202020304" pitchFamily="34" charset="0"/>
              </a:rPr>
              <a:t>要不忘老朋友，结交新朋友，</a:t>
            </a:r>
            <a:r>
              <a:rPr lang="zh-CN" altLang="en-US" sz="1400" kern="0" dirty="0">
                <a:solidFill>
                  <a:srgbClr val="AC1422"/>
                </a:solidFill>
                <a:latin typeface="微软雅黑" pitchFamily="34" charset="-122"/>
                <a:ea typeface="微软雅黑"/>
                <a:cs typeface="Clear Sans" panose="020B0503030202020304" pitchFamily="34" charset="0"/>
              </a:rPr>
              <a:t>多交挚友和诤友，把更多的人团结在中国共产党周围。</a:t>
            </a:r>
            <a:endParaRPr lang="zh-CN" altLang="en-US" sz="1400" dirty="0">
              <a:solidFill>
                <a:srgbClr val="AC1422"/>
              </a:solidFill>
              <a:latin typeface="微软雅黑" pitchFamily="34" charset="-122"/>
              <a:ea typeface="微软雅黑"/>
              <a:sym typeface="Gill Sans" charset="0"/>
            </a:endParaRPr>
          </a:p>
        </p:txBody>
      </p:sp>
      <p:sp>
        <p:nvSpPr>
          <p:cNvPr id="31" name="TextBox 43"/>
          <p:cNvSpPr txBox="1"/>
          <p:nvPr/>
        </p:nvSpPr>
        <p:spPr>
          <a:xfrm>
            <a:off x="7260209" y="2958211"/>
            <a:ext cx="4194602" cy="1754326"/>
          </a:xfrm>
          <a:prstGeom prst="rect">
            <a:avLst/>
          </a:prstGeom>
          <a:noFill/>
        </p:spPr>
        <p:txBody>
          <a:bodyPr wrap="square" rtlCol="0">
            <a:spAutoFit/>
          </a:bodyPr>
          <a:lstStyle/>
          <a:p>
            <a:pPr defTabSz="1219170">
              <a:lnSpc>
                <a:spcPct val="150000"/>
              </a:lnSpc>
            </a:pPr>
            <a:r>
              <a:rPr lang="zh-CN" altLang="en-US" sz="1200" b="1" dirty="0">
                <a:solidFill>
                  <a:srgbClr val="AC1422"/>
                </a:solidFill>
                <a:latin typeface="微软雅黑" pitchFamily="34" charset="-122"/>
                <a:ea typeface="微软雅黑"/>
                <a:sym typeface="Gill Sans" charset="0"/>
              </a:rPr>
              <a:t>要充分发挥人民政协作为社会主义协商民主的重要渠道和专门协商机构作用</a:t>
            </a:r>
            <a:r>
              <a:rPr lang="zh-CN" altLang="en-US" sz="1200" dirty="0">
                <a:solidFill>
                  <a:srgbClr val="AC1422"/>
                </a:solidFill>
                <a:latin typeface="微软雅黑" pitchFamily="34" charset="-122"/>
                <a:ea typeface="微软雅黑"/>
                <a:sym typeface="Gill Sans" charset="0"/>
              </a:rPr>
              <a:t>，把协商民主贯穿履行职能全过程，坚持协商就要真协商，坚持商以求同、协以成事，弘扬民主精神，践行协商理念，营造良好氛围，让委员愿讲话、敢讲话、讲真话，提倡热烈而不对立的讨论、真诚而不敷衍的交流、尖锐而不极端的批评，努力增进共识、促进团结。</a:t>
            </a:r>
          </a:p>
        </p:txBody>
      </p:sp>
      <p:sp>
        <p:nvSpPr>
          <p:cNvPr id="32" name="TextBox 43"/>
          <p:cNvSpPr txBox="1"/>
          <p:nvPr/>
        </p:nvSpPr>
        <p:spPr>
          <a:xfrm>
            <a:off x="7260206" y="4959085"/>
            <a:ext cx="4428519" cy="523220"/>
          </a:xfrm>
          <a:prstGeom prst="rect">
            <a:avLst/>
          </a:prstGeom>
          <a:noFill/>
        </p:spPr>
        <p:txBody>
          <a:bodyPr wrap="square" rtlCol="0">
            <a:spAutoFit/>
          </a:bodyPr>
          <a:lstStyle/>
          <a:p>
            <a:pPr defTabSz="1219170" fontAlgn="base">
              <a:spcBef>
                <a:spcPct val="0"/>
              </a:spcBef>
              <a:spcAft>
                <a:spcPct val="0"/>
              </a:spcAft>
              <a:defRPr/>
            </a:pPr>
            <a:r>
              <a:rPr lang="zh-CN" altLang="en-US" sz="1400" b="1" kern="0" dirty="0">
                <a:solidFill>
                  <a:srgbClr val="AC1422"/>
                </a:solidFill>
                <a:latin typeface="微软雅黑" pitchFamily="34" charset="-122"/>
                <a:ea typeface="微软雅黑"/>
                <a:cs typeface="Clear Sans" panose="020B0503030202020304" pitchFamily="34" charset="0"/>
              </a:rPr>
              <a:t>有事好商量</a:t>
            </a:r>
            <a:r>
              <a:rPr lang="zh-CN" altLang="en-US" sz="1400" kern="0" dirty="0">
                <a:solidFill>
                  <a:srgbClr val="AC1422"/>
                </a:solidFill>
                <a:latin typeface="微软雅黑" pitchFamily="34" charset="-122"/>
                <a:ea typeface="微软雅黑"/>
                <a:cs typeface="Clear Sans" panose="020B0503030202020304" pitchFamily="34" charset="0"/>
              </a:rPr>
              <a:t>，众人的事情由众人商量，是人民民主的真谛，也是社会主义协商民主的重要原则。</a:t>
            </a:r>
            <a:endParaRPr lang="zh-CN" altLang="en-US" sz="1400" dirty="0">
              <a:solidFill>
                <a:srgbClr val="AC1422"/>
              </a:solidFill>
              <a:latin typeface="微软雅黑" pitchFamily="34" charset="-122"/>
              <a:ea typeface="微软雅黑"/>
              <a:sym typeface="Gill Sans" charset="0"/>
            </a:endParaRPr>
          </a:p>
        </p:txBody>
      </p:sp>
    </p:spTree>
    <p:extLst>
      <p:ext uri="{BB962C8B-B14F-4D97-AF65-F5344CB8AC3E}">
        <p14:creationId xmlns:p14="http://schemas.microsoft.com/office/powerpoint/2010/main" val="22029151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ppt_x</p:attrName>
                                        </p:attrNameLst>
                                      </p:cBhvr>
                                      <p:tavLst>
                                        <p:tav tm="0">
                                          <p:val>
                                            <p:strVal val="#ppt_x-#ppt_w*1.125000"/>
                                          </p:val>
                                        </p:tav>
                                        <p:tav tm="100000">
                                          <p:val>
                                            <p:strVal val="#ppt_x"/>
                                          </p:val>
                                        </p:tav>
                                      </p:tavLst>
                                    </p:anim>
                                    <p:animEffect transition="in" filter="wipe(right)">
                                      <p:cBhvr>
                                        <p:cTn id="16" dur="500"/>
                                        <p:tgtEl>
                                          <p:spTgt spid="10"/>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strVal val="#ppt_w*0.70"/>
                                          </p:val>
                                        </p:tav>
                                        <p:tav tm="100000">
                                          <p:val>
                                            <p:strVal val="#ppt_w"/>
                                          </p:val>
                                        </p:tav>
                                      </p:tavLst>
                                    </p:anim>
                                    <p:anim calcmode="lin" valueType="num">
                                      <p:cBhvr>
                                        <p:cTn id="21" dur="1000" fill="hold"/>
                                        <p:tgtEl>
                                          <p:spTgt spid="14"/>
                                        </p:tgtEl>
                                        <p:attrNameLst>
                                          <p:attrName>ppt_h</p:attrName>
                                        </p:attrNameLst>
                                      </p:cBhvr>
                                      <p:tavLst>
                                        <p:tav tm="0">
                                          <p:val>
                                            <p:strVal val="#ppt_h"/>
                                          </p:val>
                                        </p:tav>
                                        <p:tav tm="100000">
                                          <p:val>
                                            <p:strVal val="#ppt_h"/>
                                          </p:val>
                                        </p:tav>
                                      </p:tavLst>
                                    </p:anim>
                                    <p:animEffect transition="in" filter="fade">
                                      <p:cBhvr>
                                        <p:cTn id="22" dur="1000"/>
                                        <p:tgtEl>
                                          <p:spTgt spid="14"/>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2000"/>
                                        <p:tgtEl>
                                          <p:spTgt spid="17"/>
                                        </p:tgtEl>
                                      </p:cBhvr>
                                    </p:animEffect>
                                  </p:childTnLst>
                                </p:cTn>
                              </p:par>
                            </p:childTnLst>
                          </p:cTn>
                        </p:par>
                        <p:par>
                          <p:cTn id="27" fill="hold">
                            <p:stCondLst>
                              <p:cond delay="4000"/>
                            </p:stCondLst>
                            <p:childTnLst>
                              <p:par>
                                <p:cTn id="28" presetID="22" presetClass="entr" presetSubtype="4"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down)">
                                      <p:cBhvr>
                                        <p:cTn id="30" dur="750"/>
                                        <p:tgtEl>
                                          <p:spTgt spid="27"/>
                                        </p:tgtEl>
                                      </p:cBhvr>
                                    </p:animEffect>
                                  </p:childTnLst>
                                </p:cTn>
                              </p:par>
                            </p:childTnLst>
                          </p:cTn>
                        </p:par>
                        <p:par>
                          <p:cTn id="31" fill="hold">
                            <p:stCondLst>
                              <p:cond delay="475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5250"/>
                            </p:stCondLst>
                            <p:childTnLst>
                              <p:par>
                                <p:cTn id="38" presetID="22" presetClass="entr" presetSubtype="8"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childTnLst>
                          </p:cTn>
                        </p:par>
                        <p:par>
                          <p:cTn id="41" fill="hold">
                            <p:stCondLst>
                              <p:cond delay="5750"/>
                            </p:stCondLst>
                            <p:childTnLst>
                              <p:par>
                                <p:cTn id="42" presetID="22" presetClass="entr" presetSubtype="8"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500"/>
                                        <p:tgtEl>
                                          <p:spTgt spid="30"/>
                                        </p:tgtEl>
                                      </p:cBhvr>
                                    </p:animEffect>
                                  </p:childTnLst>
                                </p:cTn>
                              </p:par>
                            </p:childTnLst>
                          </p:cTn>
                        </p:par>
                        <p:par>
                          <p:cTn id="45" fill="hold">
                            <p:stCondLst>
                              <p:cond delay="6250"/>
                            </p:stCondLst>
                            <p:childTnLst>
                              <p:par>
                                <p:cTn id="46" presetID="22" presetClass="entr" presetSubtype="8"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childTnLst>
                          </p:cTn>
                        </p:par>
                        <p:par>
                          <p:cTn id="49" fill="hold">
                            <p:stCondLst>
                              <p:cond delay="6750"/>
                            </p:stCondLst>
                            <p:childTnLst>
                              <p:par>
                                <p:cTn id="50" presetID="22" presetClass="entr" presetSubtype="8"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p:bldP spid="27" grpId="0" animBg="1"/>
      <p:bldP spid="28" grpId="0" animBg="1"/>
      <p:bldP spid="29" grpId="0"/>
      <p:bldP spid="30"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r="66687" b="70230"/>
          <a:stretch>
            <a:fillRect/>
          </a:stretch>
        </p:blipFill>
        <p:spPr>
          <a:xfrm>
            <a:off x="-1" y="0"/>
            <a:ext cx="5571689" cy="2489200"/>
          </a:xfrm>
          <a:custGeom>
            <a:avLst/>
            <a:gdLst>
              <a:gd name="connsiteX0" fmla="*/ 0 w 4061578"/>
              <a:gd name="connsiteY0" fmla="*/ 0 h 1814545"/>
              <a:gd name="connsiteX1" fmla="*/ 4061578 w 4061578"/>
              <a:gd name="connsiteY1" fmla="*/ 0 h 1814545"/>
              <a:gd name="connsiteX2" fmla="*/ 3982720 w 4061578"/>
              <a:gd name="connsiteY2" fmla="*/ 329770 h 1814545"/>
              <a:gd name="connsiteX3" fmla="*/ 2153920 w 4061578"/>
              <a:gd name="connsiteY3" fmla="*/ 908890 h 1814545"/>
              <a:gd name="connsiteX4" fmla="*/ 1412240 w 4061578"/>
              <a:gd name="connsiteY4" fmla="*/ 1081610 h 1814545"/>
              <a:gd name="connsiteX5" fmla="*/ 0 w 4061578"/>
              <a:gd name="connsiteY5" fmla="*/ 1814545 h 181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1578" h="1814545">
                <a:moveTo>
                  <a:pt x="0" y="0"/>
                </a:moveTo>
                <a:lnTo>
                  <a:pt x="4061578" y="0"/>
                </a:lnTo>
                <a:lnTo>
                  <a:pt x="3982720" y="329770"/>
                </a:lnTo>
                <a:lnTo>
                  <a:pt x="2153920" y="908890"/>
                </a:lnTo>
                <a:lnTo>
                  <a:pt x="1412240" y="1081610"/>
                </a:lnTo>
                <a:lnTo>
                  <a:pt x="0" y="1814545"/>
                </a:lnTo>
                <a:close/>
              </a:path>
            </a:pathLst>
          </a:cu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rcRect l="6833" t="19412" r="84083" b="59085"/>
          <a:stretch>
            <a:fillRect/>
          </a:stretch>
        </p:blipFill>
        <p:spPr>
          <a:xfrm>
            <a:off x="430262" y="1872364"/>
            <a:ext cx="1463040" cy="1731488"/>
          </a:xfrm>
          <a:custGeom>
            <a:avLst/>
            <a:gdLst>
              <a:gd name="connsiteX0" fmla="*/ 553720 w 1107440"/>
              <a:gd name="connsiteY0" fmla="*/ 0 h 1310640"/>
              <a:gd name="connsiteX1" fmla="*/ 1107440 w 1107440"/>
              <a:gd name="connsiteY1" fmla="*/ 655320 h 1310640"/>
              <a:gd name="connsiteX2" fmla="*/ 553720 w 1107440"/>
              <a:gd name="connsiteY2" fmla="*/ 1310640 h 1310640"/>
              <a:gd name="connsiteX3" fmla="*/ 0 w 1107440"/>
              <a:gd name="connsiteY3" fmla="*/ 655320 h 1310640"/>
              <a:gd name="connsiteX4" fmla="*/ 553720 w 1107440"/>
              <a:gd name="connsiteY4" fmla="*/ 0 h 131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7440" h="1310640">
                <a:moveTo>
                  <a:pt x="553720" y="0"/>
                </a:moveTo>
                <a:cubicBezTo>
                  <a:pt x="859531" y="0"/>
                  <a:pt x="1107440" y="293397"/>
                  <a:pt x="1107440" y="655320"/>
                </a:cubicBezTo>
                <a:cubicBezTo>
                  <a:pt x="1107440" y="1017243"/>
                  <a:pt x="859531" y="1310640"/>
                  <a:pt x="553720" y="1310640"/>
                </a:cubicBezTo>
                <a:cubicBezTo>
                  <a:pt x="247909" y="1310640"/>
                  <a:pt x="0" y="1017243"/>
                  <a:pt x="0" y="655320"/>
                </a:cubicBezTo>
                <a:cubicBezTo>
                  <a:pt x="0" y="293397"/>
                  <a:pt x="247909" y="0"/>
                  <a:pt x="553720" y="0"/>
                </a:cubicBezTo>
                <a:close/>
              </a:path>
            </a:pathLst>
          </a:cu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rcRect t="41627"/>
          <a:stretch>
            <a:fillRect/>
          </a:stretch>
        </p:blipFill>
        <p:spPr>
          <a:xfrm>
            <a:off x="0" y="3300104"/>
            <a:ext cx="12192000" cy="3557896"/>
          </a:xfrm>
          <a:custGeom>
            <a:avLst/>
            <a:gdLst>
              <a:gd name="connsiteX0" fmla="*/ 12192000 w 12192000"/>
              <a:gd name="connsiteY0" fmla="*/ 0 h 3557896"/>
              <a:gd name="connsiteX1" fmla="*/ 12192000 w 12192000"/>
              <a:gd name="connsiteY1" fmla="*/ 3557896 h 3557896"/>
              <a:gd name="connsiteX2" fmla="*/ 0 w 12192000"/>
              <a:gd name="connsiteY2" fmla="*/ 3557896 h 3557896"/>
              <a:gd name="connsiteX3" fmla="*/ 0 w 12192000"/>
              <a:gd name="connsiteY3" fmla="*/ 1452292 h 3557896"/>
              <a:gd name="connsiteX4" fmla="*/ 1016000 w 12192000"/>
              <a:gd name="connsiteY4" fmla="*/ 1277406 h 3557896"/>
              <a:gd name="connsiteX5" fmla="*/ 3210560 w 12192000"/>
              <a:gd name="connsiteY5" fmla="*/ 1338366 h 3557896"/>
              <a:gd name="connsiteX6" fmla="*/ 3383280 w 12192000"/>
              <a:gd name="connsiteY6" fmla="*/ 1338366 h 3557896"/>
              <a:gd name="connsiteX7" fmla="*/ 5953760 w 12192000"/>
              <a:gd name="connsiteY7" fmla="*/ 728766 h 355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57896">
                <a:moveTo>
                  <a:pt x="12192000" y="0"/>
                </a:moveTo>
                <a:lnTo>
                  <a:pt x="12192000" y="3557896"/>
                </a:lnTo>
                <a:lnTo>
                  <a:pt x="0" y="3557896"/>
                </a:lnTo>
                <a:lnTo>
                  <a:pt x="0" y="1452292"/>
                </a:lnTo>
                <a:lnTo>
                  <a:pt x="1016000" y="1277406"/>
                </a:lnTo>
                <a:lnTo>
                  <a:pt x="3210560" y="1338366"/>
                </a:lnTo>
                <a:lnTo>
                  <a:pt x="3383280" y="1338366"/>
                </a:lnTo>
                <a:lnTo>
                  <a:pt x="5953760" y="728766"/>
                </a:lnTo>
                <a:close/>
              </a:path>
            </a:pathLst>
          </a:cu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rcRect l="84917" t="13290" r="3250" b="58373"/>
          <a:stretch>
            <a:fillRect/>
          </a:stretch>
        </p:blipFill>
        <p:spPr>
          <a:xfrm>
            <a:off x="10568835" y="2487321"/>
            <a:ext cx="1442720" cy="1727200"/>
          </a:xfrm>
          <a:custGeom>
            <a:avLst/>
            <a:gdLst>
              <a:gd name="connsiteX0" fmla="*/ 721360 w 1442720"/>
              <a:gd name="connsiteY0" fmla="*/ 0 h 1727200"/>
              <a:gd name="connsiteX1" fmla="*/ 1442720 w 1442720"/>
              <a:gd name="connsiteY1" fmla="*/ 863600 h 1727200"/>
              <a:gd name="connsiteX2" fmla="*/ 721360 w 1442720"/>
              <a:gd name="connsiteY2" fmla="*/ 1727200 h 1727200"/>
              <a:gd name="connsiteX3" fmla="*/ 0 w 1442720"/>
              <a:gd name="connsiteY3" fmla="*/ 863600 h 1727200"/>
              <a:gd name="connsiteX4" fmla="*/ 721360 w 1442720"/>
              <a:gd name="connsiteY4" fmla="*/ 0 h 172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2720" h="1727200">
                <a:moveTo>
                  <a:pt x="721360" y="0"/>
                </a:moveTo>
                <a:cubicBezTo>
                  <a:pt x="1119756" y="0"/>
                  <a:pt x="1442720" y="386647"/>
                  <a:pt x="1442720" y="863600"/>
                </a:cubicBezTo>
                <a:cubicBezTo>
                  <a:pt x="1442720" y="1340553"/>
                  <a:pt x="1119756" y="1727200"/>
                  <a:pt x="721360" y="1727200"/>
                </a:cubicBezTo>
                <a:cubicBezTo>
                  <a:pt x="322964" y="1727200"/>
                  <a:pt x="0" y="1340553"/>
                  <a:pt x="0" y="863600"/>
                </a:cubicBezTo>
                <a:cubicBezTo>
                  <a:pt x="0" y="386647"/>
                  <a:pt x="322964" y="0"/>
                  <a:pt x="721360" y="0"/>
                </a:cubicBezTo>
                <a:close/>
              </a:path>
            </a:pathLst>
          </a:custGeom>
        </p:spPr>
      </p:pic>
      <p:sp>
        <p:nvSpPr>
          <p:cNvPr id="28" name="文本框 27"/>
          <p:cNvSpPr txBox="1"/>
          <p:nvPr/>
        </p:nvSpPr>
        <p:spPr>
          <a:xfrm>
            <a:off x="10099346" y="115582"/>
            <a:ext cx="2206880" cy="992577"/>
          </a:xfrm>
          <a:prstGeom prst="rect">
            <a:avLst/>
          </a:prstGeom>
          <a:noFill/>
        </p:spPr>
        <p:txBody>
          <a:bodyPr wrap="square" lIns="68579" tIns="34289" rIns="68579" bIns="34289" rtlCol="0">
            <a:spAutoFit/>
          </a:bodyPr>
          <a:lstStyle/>
          <a:p>
            <a:r>
              <a:rPr lang="zh-CN" altLang="en-US" sz="6000" b="1" dirty="0">
                <a:gradFill>
                  <a:gsLst>
                    <a:gs pos="18000">
                      <a:srgbClr val="CD0503"/>
                    </a:gs>
                    <a:gs pos="70000">
                      <a:srgbClr val="FF0000"/>
                    </a:gs>
                    <a:gs pos="100000">
                      <a:srgbClr val="FFC000"/>
                    </a:gs>
                  </a:gsLst>
                  <a:lin ang="5400000" scaled="1"/>
                </a:gradFill>
                <a:effectLst>
                  <a:outerShdw sx="1000" sy="1000" algn="ctr" rotWithShape="0">
                    <a:prstClr val="black"/>
                  </a:outerShdw>
                </a:effectLst>
                <a:cs typeface="+mn-ea"/>
                <a:sym typeface="+mn-lt"/>
              </a:rPr>
              <a:t>目 录</a:t>
            </a:r>
          </a:p>
        </p:txBody>
      </p:sp>
      <p:sp>
        <p:nvSpPr>
          <p:cNvPr id="29" name="文本框 28"/>
          <p:cNvSpPr txBox="1"/>
          <p:nvPr/>
        </p:nvSpPr>
        <p:spPr>
          <a:xfrm>
            <a:off x="3365733" y="2634272"/>
            <a:ext cx="5824030" cy="707886"/>
          </a:xfrm>
          <a:prstGeom prst="rect">
            <a:avLst/>
          </a:prstGeom>
          <a:noFill/>
        </p:spPr>
        <p:txBody>
          <a:bodyPr wrap="none" rtlCol="0">
            <a:spAutoFit/>
          </a:bodyPr>
          <a:lstStyle/>
          <a:p>
            <a:r>
              <a:rPr lang="zh-CN" altLang="en-US" sz="4000" b="1" dirty="0">
                <a:gradFill>
                  <a:gsLst>
                    <a:gs pos="65000">
                      <a:srgbClr val="FF0000"/>
                    </a:gs>
                    <a:gs pos="100000">
                      <a:srgbClr val="F53F00"/>
                    </a:gs>
                    <a:gs pos="0">
                      <a:srgbClr val="D80000"/>
                    </a:gs>
                  </a:gsLst>
                  <a:lin ang="5400000" scaled="0"/>
                </a:gradFill>
                <a:latin typeface="微软雅黑" panose="020B0503020204020204" pitchFamily="34" charset="-122"/>
                <a:ea typeface="微软雅黑" panose="020B0503020204020204" pitchFamily="34" charset="-122"/>
              </a:rPr>
              <a:t>政协十三届一次会议简介</a:t>
            </a:r>
            <a:endParaRPr lang="en-US" sz="4000" b="1" dirty="0">
              <a:gradFill>
                <a:gsLst>
                  <a:gs pos="65000">
                    <a:srgbClr val="FF0000"/>
                  </a:gs>
                  <a:gs pos="100000">
                    <a:srgbClr val="F53F00"/>
                  </a:gs>
                  <a:gs pos="0">
                    <a:srgbClr val="D80000"/>
                  </a:gs>
                </a:gsLst>
                <a:lin ang="5400000" scaled="0"/>
              </a:gra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5199610" y="3414204"/>
            <a:ext cx="1930400" cy="449942"/>
            <a:chOff x="5667649" y="3760961"/>
            <a:chExt cx="1930400" cy="449942"/>
          </a:xfrm>
        </p:grpSpPr>
        <p:sp>
          <p:nvSpPr>
            <p:cNvPr id="31" name="圆角矩形 30"/>
            <p:cNvSpPr/>
            <p:nvPr/>
          </p:nvSpPr>
          <p:spPr>
            <a:xfrm>
              <a:off x="5667649" y="3760961"/>
              <a:ext cx="1930400" cy="449942"/>
            </a:xfrm>
            <a:prstGeom prst="roundRect">
              <a:avLst/>
            </a:prstGeom>
            <a:gradFill flip="none" rotWithShape="1">
              <a:gsLst>
                <a:gs pos="65000">
                  <a:srgbClr val="FF0000"/>
                </a:gs>
                <a:gs pos="100000">
                  <a:srgbClr val="F53F00"/>
                </a:gs>
                <a:gs pos="0">
                  <a:srgbClr val="D80000"/>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2" name="文本框 31"/>
            <p:cNvSpPr txBox="1"/>
            <p:nvPr/>
          </p:nvSpPr>
          <p:spPr>
            <a:xfrm>
              <a:off x="6078851" y="3798594"/>
              <a:ext cx="1107996" cy="369332"/>
            </a:xfrm>
            <a:prstGeom prst="rect">
              <a:avLst/>
            </a:prstGeom>
            <a:noFill/>
          </p:spPr>
          <p:txBody>
            <a:bodyPr wrap="none" rtlCol="0">
              <a:spAutoFit/>
            </a:bodyPr>
            <a:lstStyle/>
            <a:p>
              <a:r>
                <a:rPr lang="zh-CN" altLang="en-US" b="1" dirty="0">
                  <a:solidFill>
                    <a:schemeClr val="bg1"/>
                  </a:solidFill>
                </a:rPr>
                <a:t>第一部分</a:t>
              </a:r>
              <a:endParaRPr lang="en-US" b="1" dirty="0">
                <a:solidFill>
                  <a:schemeClr val="bg1"/>
                </a:solidFill>
              </a:endParaRPr>
            </a:p>
          </p:txBody>
        </p:sp>
      </p:grpSp>
      <p:sp>
        <p:nvSpPr>
          <p:cNvPr id="33" name="文本框 32"/>
          <p:cNvSpPr txBox="1"/>
          <p:nvPr/>
        </p:nvSpPr>
        <p:spPr>
          <a:xfrm>
            <a:off x="3556404" y="1457851"/>
            <a:ext cx="1441420" cy="769441"/>
          </a:xfrm>
          <a:prstGeom prst="rect">
            <a:avLst/>
          </a:prstGeom>
          <a:noFill/>
        </p:spPr>
        <p:txBody>
          <a:bodyPr wrap="none" rtlCol="0">
            <a:spAutoFit/>
          </a:bodyPr>
          <a:lstStyle/>
          <a:p>
            <a:r>
              <a:rPr lang="en-US" altLang="zh-CN" sz="4400" b="1" dirty="0">
                <a:gradFill>
                  <a:gsLst>
                    <a:gs pos="0">
                      <a:srgbClr val="C00000"/>
                    </a:gs>
                    <a:gs pos="51000">
                      <a:srgbClr val="FF0000"/>
                    </a:gs>
                    <a:gs pos="100000">
                      <a:srgbClr val="EE6B00"/>
                    </a:gs>
                  </a:gsLst>
                  <a:lin ang="5400000" scaled="0"/>
                </a:gradFill>
                <a:cs typeface="+mn-ea"/>
                <a:sym typeface="+mn-lt"/>
              </a:rPr>
              <a:t>2018</a:t>
            </a:r>
            <a:endParaRPr lang="en-US" sz="4400" b="1" dirty="0">
              <a:gradFill>
                <a:gsLst>
                  <a:gs pos="0">
                    <a:srgbClr val="C00000"/>
                  </a:gs>
                  <a:gs pos="51000">
                    <a:srgbClr val="FF0000"/>
                  </a:gs>
                  <a:gs pos="100000">
                    <a:srgbClr val="EE6B00"/>
                  </a:gs>
                </a:gsLst>
                <a:lin ang="5400000" scaled="0"/>
              </a:gradFill>
              <a:cs typeface="+mn-ea"/>
              <a:sym typeface="+mn-lt"/>
            </a:endParaRPr>
          </a:p>
        </p:txBody>
      </p:sp>
      <p:sp>
        <p:nvSpPr>
          <p:cNvPr id="34" name="文本框 33"/>
          <p:cNvSpPr txBox="1"/>
          <p:nvPr/>
        </p:nvSpPr>
        <p:spPr>
          <a:xfrm>
            <a:off x="6752018" y="1819302"/>
            <a:ext cx="2912977" cy="769441"/>
          </a:xfrm>
          <a:prstGeom prst="rect">
            <a:avLst/>
          </a:prstGeom>
          <a:noFill/>
        </p:spPr>
        <p:txBody>
          <a:bodyPr wrap="none" rtlCol="0">
            <a:spAutoFit/>
          </a:bodyPr>
          <a:lstStyle/>
          <a:p>
            <a:r>
              <a:rPr lang="zh-CN" altLang="en-US" sz="4400" b="1" dirty="0">
                <a:gradFill>
                  <a:gsLst>
                    <a:gs pos="0">
                      <a:srgbClr val="C00000"/>
                    </a:gs>
                    <a:gs pos="51000">
                      <a:srgbClr val="FF0000"/>
                    </a:gs>
                    <a:gs pos="100000">
                      <a:srgbClr val="EE6B00"/>
                    </a:gs>
                  </a:gsLst>
                  <a:lin ang="5400000" scaled="0"/>
                </a:gradFill>
                <a:cs typeface="+mn-ea"/>
                <a:sym typeface="+mn-lt"/>
              </a:rPr>
              <a:t>全 国 两 会</a:t>
            </a:r>
            <a:endParaRPr lang="en-US" sz="4400" b="1" dirty="0">
              <a:gradFill>
                <a:gsLst>
                  <a:gs pos="0">
                    <a:srgbClr val="C00000"/>
                  </a:gs>
                  <a:gs pos="51000">
                    <a:srgbClr val="FF0000"/>
                  </a:gs>
                  <a:gs pos="100000">
                    <a:srgbClr val="EE6B00"/>
                  </a:gs>
                </a:gsLst>
                <a:lin ang="5400000" scaled="0"/>
              </a:gradFill>
              <a:cs typeface="+mn-ea"/>
              <a:sym typeface="+mn-lt"/>
            </a:endParaRPr>
          </a:p>
        </p:txBody>
      </p:sp>
      <p:cxnSp>
        <p:nvCxnSpPr>
          <p:cNvPr id="35" name="直接连接符 34"/>
          <p:cNvCxnSpPr/>
          <p:nvPr/>
        </p:nvCxnSpPr>
        <p:spPr>
          <a:xfrm>
            <a:off x="6819329" y="2559883"/>
            <a:ext cx="277835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810391" y="1136833"/>
            <a:ext cx="1109599" cy="1200329"/>
          </a:xfrm>
          <a:prstGeom prst="rect">
            <a:avLst/>
          </a:prstGeom>
          <a:noFill/>
        </p:spPr>
        <p:txBody>
          <a:bodyPr wrap="none" rtlCol="0">
            <a:spAutoFit/>
          </a:bodyPr>
          <a:lstStyle/>
          <a:p>
            <a:r>
              <a:rPr lang="zh-CN" altLang="en-US" sz="72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聚</a:t>
            </a:r>
            <a:endParaRPr lang="en-US" sz="72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cxnSp>
        <p:nvCxnSpPr>
          <p:cNvPr id="37" name="直接连接符 36"/>
          <p:cNvCxnSpPr/>
          <p:nvPr/>
        </p:nvCxnSpPr>
        <p:spPr>
          <a:xfrm>
            <a:off x="2799691" y="2559883"/>
            <a:ext cx="271076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5558798" y="1575516"/>
            <a:ext cx="1212191" cy="1323439"/>
          </a:xfrm>
          <a:prstGeom prst="rect">
            <a:avLst/>
          </a:prstGeom>
          <a:noFill/>
        </p:spPr>
        <p:txBody>
          <a:bodyPr wrap="none" rtlCol="0">
            <a:spAutoFit/>
          </a:bodyPr>
          <a:lstStyle/>
          <a:p>
            <a:r>
              <a:rPr lang="zh-CN" altLang="en-US" sz="8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焦</a:t>
            </a:r>
            <a:endParaRPr lang="en-US" sz="8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sp>
        <p:nvSpPr>
          <p:cNvPr id="39" name="文本框 38"/>
          <p:cNvSpPr txBox="1"/>
          <p:nvPr/>
        </p:nvSpPr>
        <p:spPr>
          <a:xfrm>
            <a:off x="2926703" y="2079170"/>
            <a:ext cx="2438488" cy="523220"/>
          </a:xfrm>
          <a:prstGeom prst="rect">
            <a:avLst/>
          </a:prstGeom>
          <a:noFill/>
        </p:spPr>
        <p:txBody>
          <a:bodyPr wrap="none" rtlCol="0">
            <a:spAutoFit/>
          </a:bodyPr>
          <a:lstStyle/>
          <a:p>
            <a:r>
              <a:rPr lang="en-US" altLang="zh-CN" sz="2800" dirty="0">
                <a:gradFill>
                  <a:gsLst>
                    <a:gs pos="0">
                      <a:srgbClr val="C00000"/>
                    </a:gs>
                    <a:gs pos="51000">
                      <a:srgbClr val="FF0000"/>
                    </a:gs>
                    <a:gs pos="100000">
                      <a:srgbClr val="EE6B00"/>
                    </a:gs>
                  </a:gsLst>
                  <a:lin ang="5400000" scaled="0"/>
                </a:gradFill>
                <a:cs typeface="+mn-ea"/>
                <a:sym typeface="+mn-lt"/>
              </a:rPr>
              <a:t>NPC&amp;CPPCC</a:t>
            </a:r>
            <a:endParaRPr lang="en-US" sz="2800" dirty="0">
              <a:gradFill>
                <a:gsLst>
                  <a:gs pos="0">
                    <a:srgbClr val="C00000"/>
                  </a:gs>
                  <a:gs pos="51000">
                    <a:srgbClr val="FF0000"/>
                  </a:gs>
                  <a:gs pos="100000">
                    <a:srgbClr val="EE6B00"/>
                  </a:gs>
                </a:gsLst>
                <a:lin ang="5400000" scaled="0"/>
              </a:gradFill>
              <a:cs typeface="+mn-ea"/>
              <a:sym typeface="+mn-lt"/>
            </a:endParaRPr>
          </a:p>
        </p:txBody>
      </p:sp>
    </p:spTree>
    <p:extLst>
      <p:ext uri="{BB962C8B-B14F-4D97-AF65-F5344CB8AC3E}">
        <p14:creationId xmlns:p14="http://schemas.microsoft.com/office/powerpoint/2010/main" val="347628911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strVal val="(6*min(max(#ppt_w*#ppt_h,.3),1)-7.4)/-.7*#ppt_w"/>
                                          </p:val>
                                        </p:tav>
                                        <p:tav tm="100000">
                                          <p:val>
                                            <p:strVal val="#ppt_w"/>
                                          </p:val>
                                        </p:tav>
                                      </p:tavLst>
                                    </p:anim>
                                    <p:anim calcmode="lin" valueType="num">
                                      <p:cBhvr>
                                        <p:cTn id="8" dur="1000" fill="hold"/>
                                        <p:tgtEl>
                                          <p:spTgt spid="28"/>
                                        </p:tgtEl>
                                        <p:attrNameLst>
                                          <p:attrName>ppt_h</p:attrName>
                                        </p:attrNameLst>
                                      </p:cBhvr>
                                      <p:tavLst>
                                        <p:tav tm="0">
                                          <p:val>
                                            <p:strVal val="(6*min(max(#ppt_w*#ppt_h,.3),1)-7.4)/-.7*#ppt_h"/>
                                          </p:val>
                                        </p:tav>
                                        <p:tav tm="100000">
                                          <p:val>
                                            <p:strVal val="#ppt_h"/>
                                          </p:val>
                                        </p:tav>
                                      </p:tavLst>
                                    </p:anim>
                                    <p:anim calcmode="lin" valueType="num">
                                      <p:cBhvr>
                                        <p:cTn id="9" dur="1000" fill="hold"/>
                                        <p:tgtEl>
                                          <p:spTgt spid="28"/>
                                        </p:tgtEl>
                                        <p:attrNameLst>
                                          <p:attrName>ppt_x</p:attrName>
                                        </p:attrNameLst>
                                      </p:cBhvr>
                                      <p:tavLst>
                                        <p:tav tm="0">
                                          <p:val>
                                            <p:fltVal val="0.5"/>
                                          </p:val>
                                        </p:tav>
                                        <p:tav tm="100000">
                                          <p:val>
                                            <p:strVal val="#ppt_x"/>
                                          </p:val>
                                        </p:tav>
                                      </p:tavLst>
                                    </p:anim>
                                    <p:anim calcmode="lin" valueType="num">
                                      <p:cBhvr>
                                        <p:cTn id="10" dur="1000" fill="hold"/>
                                        <p:tgtEl>
                                          <p:spTgt spid="28"/>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25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63" presetClass="path" presetSubtype="0" accel="50000" decel="50000" fill="hold" grpId="0" nodeType="withEffect">
                                  <p:stCondLst>
                                    <p:cond delay="0"/>
                                  </p:stCondLst>
                                  <p:childTnLst>
                                    <p:animMotion origin="layout" path="M -0.15495 1.48148E-6 L -1.25E-6 1.48148E-6 " pathEditMode="relative" rAng="0" ptsTypes="AA">
                                      <p:cBhvr>
                                        <p:cTn id="27" dur="1500" fill="hold"/>
                                        <p:tgtEl>
                                          <p:spTgt spid="33"/>
                                        </p:tgtEl>
                                        <p:attrNameLst>
                                          <p:attrName>ppt_x</p:attrName>
                                          <p:attrName>ppt_y</p:attrName>
                                        </p:attrNameLst>
                                      </p:cBhvr>
                                      <p:rCtr x="7747" y="0"/>
                                    </p:animMotion>
                                  </p:childTnLst>
                                </p:cTn>
                              </p:par>
                              <p:par>
                                <p:cTn id="28" presetID="10" presetClass="entr" presetSubtype="0" fill="hold" grpId="1"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par>
                                <p:cTn id="31" presetID="35" presetClass="path" presetSubtype="0" accel="50000" decel="50000" fill="hold" grpId="0" nodeType="withEffect">
                                  <p:stCondLst>
                                    <p:cond delay="0"/>
                                  </p:stCondLst>
                                  <p:childTnLst>
                                    <p:animMotion origin="layout" path="M 0.16823 3.7037E-6 L 2.91667E-6 3.7037E-6 " pathEditMode="relative" rAng="0" ptsTypes="AA">
                                      <p:cBhvr>
                                        <p:cTn id="32" dur="1500" fill="hold"/>
                                        <p:tgtEl>
                                          <p:spTgt spid="34"/>
                                        </p:tgtEl>
                                        <p:attrNameLst>
                                          <p:attrName>ppt_x</p:attrName>
                                          <p:attrName>ppt_y</p:attrName>
                                        </p:attrNameLst>
                                      </p:cBhvr>
                                      <p:rCtr x="-8411" y="0"/>
                                    </p:animMotion>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left)">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left)">
                                      <p:cBhvr>
                                        <p:cTn id="42" dur="500"/>
                                        <p:tgtEl>
                                          <p:spTgt spid="37"/>
                                        </p:tgtEl>
                                      </p:cBhvr>
                                    </p:animEffect>
                                  </p:childTnLst>
                                </p:cTn>
                              </p:par>
                              <p:par>
                                <p:cTn id="43" presetID="22" presetClass="entr" presetSubtype="2"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right)">
                                      <p:cBhvr>
                                        <p:cTn id="45" dur="500"/>
                                        <p:tgtEl>
                                          <p:spTgt spid="3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iterate type="wd">
                                    <p:tmPct val="10000"/>
                                  </p:iterate>
                                  <p:childTnLst>
                                    <p:set>
                                      <p:cBhvr>
                                        <p:cTn id="49" dur="1" fill="hold">
                                          <p:stCondLst>
                                            <p:cond delay="0"/>
                                          </p:stCondLst>
                                        </p:cTn>
                                        <p:tgtEl>
                                          <p:spTgt spid="29"/>
                                        </p:tgtEl>
                                        <p:attrNameLst>
                                          <p:attrName>style.visibility</p:attrName>
                                        </p:attrNameLst>
                                      </p:cBhvr>
                                      <p:to>
                                        <p:strVal val="visible"/>
                                      </p:to>
                                    </p:set>
                                    <p:animEffect transition="in" filter="fade">
                                      <p:cBhvr>
                                        <p:cTn id="50" dur="1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anim calcmode="lin" valueType="num">
                                      <p:cBhvr>
                                        <p:cTn id="56" dur="1000" fill="hold"/>
                                        <p:tgtEl>
                                          <p:spTgt spid="30"/>
                                        </p:tgtEl>
                                        <p:attrNameLst>
                                          <p:attrName>ppt_x</p:attrName>
                                        </p:attrNameLst>
                                      </p:cBhvr>
                                      <p:tavLst>
                                        <p:tav tm="0">
                                          <p:val>
                                            <p:strVal val="#ppt_x"/>
                                          </p:val>
                                        </p:tav>
                                        <p:tav tm="100000">
                                          <p:val>
                                            <p:strVal val="#ppt_x"/>
                                          </p:val>
                                        </p:tav>
                                      </p:tavLst>
                                    </p:anim>
                                    <p:anim calcmode="lin" valueType="num">
                                      <p:cBhvr>
                                        <p:cTn id="5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3" grpId="0"/>
      <p:bldP spid="33" grpId="1"/>
      <p:bldP spid="34" grpId="0"/>
      <p:bldP spid="34" grpId="1"/>
      <p:bldP spid="36" grpId="0"/>
      <p:bldP spid="38" grpId="0"/>
      <p:bldP spid="3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9899047"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五年工作的主体体会</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任意多边形 9"/>
          <p:cNvSpPr/>
          <p:nvPr/>
        </p:nvSpPr>
        <p:spPr>
          <a:xfrm rot="18900000" flipH="1">
            <a:off x="1404478" y="132982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endParaRPr>
          </a:p>
        </p:txBody>
      </p:sp>
      <p:grpSp>
        <p:nvGrpSpPr>
          <p:cNvPr id="11" name="组合 10"/>
          <p:cNvGrpSpPr/>
          <p:nvPr/>
        </p:nvGrpSpPr>
        <p:grpSpPr>
          <a:xfrm>
            <a:off x="609600" y="1017767"/>
            <a:ext cx="828805" cy="828802"/>
            <a:chOff x="5613944" y="2348233"/>
            <a:chExt cx="920788" cy="920788"/>
          </a:xfrm>
        </p:grpSpPr>
        <p:sp>
          <p:nvSpPr>
            <p:cNvPr id="12" name="椭圆 11"/>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endParaRPr>
            </a:p>
          </p:txBody>
        </p:sp>
        <p:sp>
          <p:nvSpPr>
            <p:cNvPr id="13" name="TextBox 20"/>
            <p:cNvSpPr txBox="1"/>
            <p:nvPr/>
          </p:nvSpPr>
          <p:spPr>
            <a:xfrm>
              <a:off x="5829466" y="2470132"/>
              <a:ext cx="489749"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05</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14" name="Group 28"/>
          <p:cNvGrpSpPr>
            <a:grpSpLocks/>
          </p:cNvGrpSpPr>
          <p:nvPr/>
        </p:nvGrpSpPr>
        <p:grpSpPr bwMode="auto">
          <a:xfrm>
            <a:off x="1803648" y="1039251"/>
            <a:ext cx="9632527" cy="889531"/>
            <a:chOff x="816" y="2304"/>
            <a:chExt cx="1440" cy="448"/>
          </a:xfrm>
        </p:grpSpPr>
        <p:sp>
          <p:nvSpPr>
            <p:cNvPr id="15"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2133">
                <a:solidFill>
                  <a:prstClr val="black"/>
                </a:solidFill>
                <a:latin typeface="微软雅黑" panose="020B0503020204020204" pitchFamily="34" charset="-122"/>
                <a:ea typeface="微软雅黑" panose="020B0503020204020204" pitchFamily="34" charset="-122"/>
              </a:endParaRPr>
            </a:p>
          </p:txBody>
        </p:sp>
        <p:sp>
          <p:nvSpPr>
            <p:cNvPr id="16" name="Rectangle 30"/>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2133" dirty="0">
                  <a:solidFill>
                    <a:prstClr val="white"/>
                  </a:solidFill>
                  <a:latin typeface="微软雅黑" panose="020B0503020204020204" pitchFamily="34" charset="-122"/>
                  <a:ea typeface="微软雅黑" panose="020B0503020204020204" pitchFamily="34" charset="-122"/>
                </a:rPr>
                <a:t>坚持在继承中发展、在发展中创新。这是人民政协事业发展的不竭动力。</a:t>
              </a:r>
            </a:p>
          </p:txBody>
        </p:sp>
      </p:grpSp>
      <p:sp>
        <p:nvSpPr>
          <p:cNvPr id="17" name="TextBox 43"/>
          <p:cNvSpPr txBox="1"/>
          <p:nvPr/>
        </p:nvSpPr>
        <p:spPr>
          <a:xfrm>
            <a:off x="1400642" y="1832455"/>
            <a:ext cx="10438536" cy="954364"/>
          </a:xfrm>
          <a:prstGeom prst="rect">
            <a:avLst/>
          </a:prstGeom>
          <a:noFill/>
        </p:spPr>
        <p:txBody>
          <a:bodyPr wrap="square" rtlCol="0">
            <a:spAutoFit/>
          </a:bodyPr>
          <a:lstStyle/>
          <a:p>
            <a:pPr defTabSz="1219170">
              <a:lnSpc>
                <a:spcPct val="150000"/>
              </a:lnSpc>
            </a:pPr>
            <a:r>
              <a:rPr lang="zh-CN" altLang="en-US" sz="1867" dirty="0">
                <a:solidFill>
                  <a:srgbClr val="AC1422"/>
                </a:solidFill>
                <a:latin typeface="微软雅黑" pitchFamily="34" charset="-122"/>
                <a:ea typeface="微软雅黑"/>
                <a:sym typeface="Gill Sans" charset="0"/>
              </a:rPr>
              <a:t>人民政协是中国共产党把马克思主义统一战线理论、政党理论和民主政治理论同中国具体实践相结合的伟大创造，在建立新中国、建设新中国、探索改革路、实现中国梦的光辉实践中不断发展。</a:t>
            </a:r>
          </a:p>
        </p:txBody>
      </p:sp>
      <p:sp>
        <p:nvSpPr>
          <p:cNvPr id="18" name="矩形 17"/>
          <p:cNvSpPr/>
          <p:nvPr/>
        </p:nvSpPr>
        <p:spPr bwMode="auto">
          <a:xfrm>
            <a:off x="1651562" y="3152936"/>
            <a:ext cx="4819503" cy="2503048"/>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endParaRPr lang="zh-CN" altLang="en-US" sz="1351">
              <a:solidFill>
                <a:srgbClr val="AC1422"/>
              </a:solidFill>
            </a:endParaRPr>
          </a:p>
        </p:txBody>
      </p:sp>
      <p:grpSp>
        <p:nvGrpSpPr>
          <p:cNvPr id="19" name="组合 18"/>
          <p:cNvGrpSpPr/>
          <p:nvPr/>
        </p:nvGrpSpPr>
        <p:grpSpPr>
          <a:xfrm>
            <a:off x="2014895" y="2926160"/>
            <a:ext cx="3715941" cy="879213"/>
            <a:chOff x="1258339" y="1725968"/>
            <a:chExt cx="4145292" cy="879213"/>
          </a:xfrm>
        </p:grpSpPr>
        <p:sp>
          <p:nvSpPr>
            <p:cNvPr id="20" name="Freeform 6"/>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solidFill>
                  <a:srgbClr val="AC1422"/>
                </a:solidFill>
              </a:endParaRPr>
            </a:p>
          </p:txBody>
        </p:sp>
        <p:sp>
          <p:nvSpPr>
            <p:cNvPr id="21" name="Freeform 7"/>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gradFill>
              <a:gsLst>
                <a:gs pos="0">
                  <a:srgbClr val="FF0000"/>
                </a:gs>
                <a:gs pos="100000">
                  <a:srgbClr val="CB0800"/>
                </a:gs>
              </a:gsLst>
              <a:lin ang="5400000" scaled="1"/>
            </a:gradFill>
            <a:ln>
              <a:noFill/>
            </a:ln>
          </p:spPr>
          <p:txBody>
            <a:bodyPr vert="horz" wrap="square" lIns="91440" tIns="45720" rIns="91440" bIns="45720" numCol="1" anchor="t" anchorCtr="0" compatLnSpc="1"/>
            <a:lstStyle/>
            <a:p>
              <a:endParaRPr lang="zh-CN" altLang="en-US" sz="1351">
                <a:solidFill>
                  <a:srgbClr val="AC1422"/>
                </a:solidFill>
              </a:endParaRPr>
            </a:p>
          </p:txBody>
        </p:sp>
        <p:sp>
          <p:nvSpPr>
            <p:cNvPr id="22" name="矩形 21"/>
            <p:cNvSpPr/>
            <p:nvPr/>
          </p:nvSpPr>
          <p:spPr>
            <a:xfrm>
              <a:off x="2884643" y="1853864"/>
              <a:ext cx="892679" cy="461665"/>
            </a:xfrm>
            <a:prstGeom prst="rect">
              <a:avLst/>
            </a:prstGeom>
          </p:spPr>
          <p:txBody>
            <a:bodyPr wrap="non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过去</a:t>
              </a:r>
            </a:p>
          </p:txBody>
        </p:sp>
      </p:grpSp>
      <p:sp>
        <p:nvSpPr>
          <p:cNvPr id="23" name="矩形 22"/>
          <p:cNvSpPr/>
          <p:nvPr/>
        </p:nvSpPr>
        <p:spPr bwMode="auto">
          <a:xfrm>
            <a:off x="6616672" y="3152936"/>
            <a:ext cx="4819503" cy="2503048"/>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endParaRPr lang="zh-CN" altLang="en-US" sz="1351">
              <a:solidFill>
                <a:srgbClr val="AC1422"/>
              </a:solidFill>
            </a:endParaRPr>
          </a:p>
        </p:txBody>
      </p:sp>
      <p:grpSp>
        <p:nvGrpSpPr>
          <p:cNvPr id="24" name="组合 23"/>
          <p:cNvGrpSpPr/>
          <p:nvPr/>
        </p:nvGrpSpPr>
        <p:grpSpPr>
          <a:xfrm>
            <a:off x="6980005" y="2926160"/>
            <a:ext cx="3715941" cy="879213"/>
            <a:chOff x="1258339" y="1725968"/>
            <a:chExt cx="4145292" cy="879213"/>
          </a:xfrm>
        </p:grpSpPr>
        <p:sp>
          <p:nvSpPr>
            <p:cNvPr id="25" name="Freeform 6"/>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solidFill>
                  <a:srgbClr val="AC1422"/>
                </a:solidFill>
              </a:endParaRPr>
            </a:p>
          </p:txBody>
        </p:sp>
        <p:sp>
          <p:nvSpPr>
            <p:cNvPr id="26" name="Freeform 7"/>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gradFill>
              <a:gsLst>
                <a:gs pos="0">
                  <a:srgbClr val="FF0000"/>
                </a:gs>
                <a:gs pos="100000">
                  <a:srgbClr val="CB0800"/>
                </a:gs>
              </a:gsLst>
              <a:lin ang="5400000" scaled="1"/>
            </a:gradFill>
            <a:ln>
              <a:noFill/>
            </a:ln>
          </p:spPr>
          <p:txBody>
            <a:bodyPr vert="horz" wrap="square" lIns="91440" tIns="45720" rIns="91440" bIns="45720" numCol="1" anchor="t" anchorCtr="0" compatLnSpc="1"/>
            <a:lstStyle/>
            <a:p>
              <a:endParaRPr lang="zh-CN" altLang="en-US" sz="1351">
                <a:solidFill>
                  <a:srgbClr val="AC1422"/>
                </a:solidFill>
              </a:endParaRPr>
            </a:p>
          </p:txBody>
        </p:sp>
        <p:sp>
          <p:nvSpPr>
            <p:cNvPr id="27" name="矩形 26"/>
            <p:cNvSpPr/>
            <p:nvPr/>
          </p:nvSpPr>
          <p:spPr>
            <a:xfrm>
              <a:off x="2884646" y="1853864"/>
              <a:ext cx="892679" cy="461665"/>
            </a:xfrm>
            <a:prstGeom prst="rect">
              <a:avLst/>
            </a:prstGeom>
          </p:spPr>
          <p:txBody>
            <a:bodyPr wrap="non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未来</a:t>
              </a:r>
            </a:p>
          </p:txBody>
        </p:sp>
      </p:grpSp>
      <p:sp>
        <p:nvSpPr>
          <p:cNvPr id="28" name="TextBox 43"/>
          <p:cNvSpPr txBox="1"/>
          <p:nvPr/>
        </p:nvSpPr>
        <p:spPr>
          <a:xfrm>
            <a:off x="1803649" y="3870615"/>
            <a:ext cx="4305521" cy="1708160"/>
          </a:xfrm>
          <a:prstGeom prst="rect">
            <a:avLst/>
          </a:prstGeom>
          <a:noFill/>
        </p:spPr>
        <p:txBody>
          <a:bodyPr wrap="square" rtlCol="0">
            <a:spAutoFit/>
          </a:bodyPr>
          <a:lstStyle/>
          <a:p>
            <a:pPr algn="ctr" defTabSz="1219170">
              <a:lnSpc>
                <a:spcPct val="150000"/>
              </a:lnSpc>
            </a:pPr>
            <a:r>
              <a:rPr lang="zh-CN" altLang="en-US" sz="1400">
                <a:solidFill>
                  <a:srgbClr val="AC1422"/>
                </a:solidFill>
                <a:latin typeface="微软雅黑" pitchFamily="34" charset="-122"/>
                <a:ea typeface="微软雅黑"/>
                <a:sym typeface="Gill Sans" charset="0"/>
              </a:rPr>
              <a:t>过去五年，人民政协在已有工作的基础上，从完善政协党的领导体制、形成协商议政新局面、加强和改进民主监督工作、强化调查研究基础性作用、提高履职能力、建设以政协章程为基础的制度体系等方面进行了探索实践，取得了事业发展的新成果。</a:t>
            </a:r>
            <a:endParaRPr lang="zh-CN" altLang="en-US" sz="1400" dirty="0">
              <a:solidFill>
                <a:srgbClr val="AC1422"/>
              </a:solidFill>
              <a:latin typeface="微软雅黑" pitchFamily="34" charset="-122"/>
              <a:ea typeface="微软雅黑"/>
              <a:sym typeface="Gill Sans" charset="0"/>
            </a:endParaRPr>
          </a:p>
        </p:txBody>
      </p:sp>
      <p:sp>
        <p:nvSpPr>
          <p:cNvPr id="29" name="TextBox 43"/>
          <p:cNvSpPr txBox="1"/>
          <p:nvPr/>
        </p:nvSpPr>
        <p:spPr>
          <a:xfrm>
            <a:off x="6873661" y="3902714"/>
            <a:ext cx="4385304" cy="1630896"/>
          </a:xfrm>
          <a:prstGeom prst="rect">
            <a:avLst/>
          </a:prstGeom>
          <a:noFill/>
        </p:spPr>
        <p:txBody>
          <a:bodyPr wrap="square" rtlCol="0">
            <a:spAutoFit/>
          </a:bodyPr>
          <a:lstStyle/>
          <a:p>
            <a:pPr algn="ctr" defTabSz="1219170">
              <a:lnSpc>
                <a:spcPct val="150000"/>
              </a:lnSpc>
            </a:pPr>
            <a:r>
              <a:rPr lang="zh-CN" altLang="en-US" sz="1333">
                <a:solidFill>
                  <a:srgbClr val="AC1422"/>
                </a:solidFill>
                <a:latin typeface="微软雅黑" pitchFamily="34" charset="-122"/>
                <a:ea typeface="微软雅黑"/>
                <a:sym typeface="Gill Sans" charset="0"/>
              </a:rPr>
              <a:t>面对新时代新征程新使命，人民政协要坚持问题导向、贴近群众实践，在增加协商密度、活跃协商方式、丰富协商内容、增强协商实效上下功夫，在探讨问题、平等交流、加强互动、增进共识上下功夫，努力推进理论、实践、制度与时俱进，不断增强政协事业生机活力。</a:t>
            </a:r>
            <a:endParaRPr lang="zh-CN" altLang="en-US" sz="1333" dirty="0">
              <a:solidFill>
                <a:srgbClr val="AC1422"/>
              </a:solidFill>
              <a:latin typeface="微软雅黑" pitchFamily="34" charset="-122"/>
              <a:ea typeface="微软雅黑"/>
              <a:sym typeface="Gill Sans" charset="0"/>
            </a:endParaRPr>
          </a:p>
        </p:txBody>
      </p:sp>
    </p:spTree>
    <p:extLst>
      <p:ext uri="{BB962C8B-B14F-4D97-AF65-F5344CB8AC3E}">
        <p14:creationId xmlns:p14="http://schemas.microsoft.com/office/powerpoint/2010/main" val="143000438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ppt_x</p:attrName>
                                        </p:attrNameLst>
                                      </p:cBhvr>
                                      <p:tavLst>
                                        <p:tav tm="0">
                                          <p:val>
                                            <p:strVal val="#ppt_x-#ppt_w*1.125000"/>
                                          </p:val>
                                        </p:tav>
                                        <p:tav tm="100000">
                                          <p:val>
                                            <p:strVal val="#ppt_x"/>
                                          </p:val>
                                        </p:tav>
                                      </p:tavLst>
                                    </p:anim>
                                    <p:animEffect transition="in" filter="wipe(right)">
                                      <p:cBhvr>
                                        <p:cTn id="16" dur="500"/>
                                        <p:tgtEl>
                                          <p:spTgt spid="10"/>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strVal val="#ppt_w*0.70"/>
                                          </p:val>
                                        </p:tav>
                                        <p:tav tm="100000">
                                          <p:val>
                                            <p:strVal val="#ppt_w"/>
                                          </p:val>
                                        </p:tav>
                                      </p:tavLst>
                                    </p:anim>
                                    <p:anim calcmode="lin" valueType="num">
                                      <p:cBhvr>
                                        <p:cTn id="21" dur="1000" fill="hold"/>
                                        <p:tgtEl>
                                          <p:spTgt spid="14"/>
                                        </p:tgtEl>
                                        <p:attrNameLst>
                                          <p:attrName>ppt_h</p:attrName>
                                        </p:attrNameLst>
                                      </p:cBhvr>
                                      <p:tavLst>
                                        <p:tav tm="0">
                                          <p:val>
                                            <p:strVal val="#ppt_h"/>
                                          </p:val>
                                        </p:tav>
                                        <p:tav tm="100000">
                                          <p:val>
                                            <p:strVal val="#ppt_h"/>
                                          </p:val>
                                        </p:tav>
                                      </p:tavLst>
                                    </p:anim>
                                    <p:animEffect transition="in" filter="fade">
                                      <p:cBhvr>
                                        <p:cTn id="22" dur="1000"/>
                                        <p:tgtEl>
                                          <p:spTgt spid="1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2000"/>
                                        <p:tgtEl>
                                          <p:spTgt spid="17"/>
                                        </p:tgtEl>
                                      </p:cBhvr>
                                    </p:animEffect>
                                  </p:childTnLst>
                                </p:cTn>
                              </p:par>
                            </p:childTnLst>
                          </p:cTn>
                        </p:par>
                        <p:par>
                          <p:cTn id="27" fill="hold">
                            <p:stCondLst>
                              <p:cond delay="4000"/>
                            </p:stCondLst>
                            <p:childTnLst>
                              <p:par>
                                <p:cTn id="28" presetID="16" presetClass="entr" presetSubtype="37"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outVertical)">
                                      <p:cBhvr>
                                        <p:cTn id="30" dur="500"/>
                                        <p:tgtEl>
                                          <p:spTgt spid="19"/>
                                        </p:tgtEl>
                                      </p:cBhvr>
                                    </p:animEffect>
                                  </p:childTnLst>
                                </p:cTn>
                              </p:par>
                            </p:childTnLst>
                          </p:cTn>
                        </p:par>
                        <p:par>
                          <p:cTn id="31" fill="hold">
                            <p:stCondLst>
                              <p:cond delay="4500"/>
                            </p:stCondLst>
                            <p:childTnLst>
                              <p:par>
                                <p:cTn id="32" presetID="14" presetClass="entr" presetSubtype="1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randombar(horizontal)">
                                      <p:cBhvr>
                                        <p:cTn id="34" dur="500"/>
                                        <p:tgtEl>
                                          <p:spTgt spid="18"/>
                                        </p:tgtEl>
                                      </p:cBhvr>
                                    </p:animEffect>
                                  </p:childTnLst>
                                </p:cTn>
                              </p:par>
                            </p:childTnLst>
                          </p:cTn>
                        </p:par>
                        <p:par>
                          <p:cTn id="35" fill="hold">
                            <p:stCondLst>
                              <p:cond delay="5000"/>
                            </p:stCondLst>
                            <p:childTnLst>
                              <p:par>
                                <p:cTn id="36" presetID="22" presetClass="entr" presetSubtype="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up)">
                                      <p:cBhvr>
                                        <p:cTn id="38" dur="1200"/>
                                        <p:tgtEl>
                                          <p:spTgt spid="28"/>
                                        </p:tgtEl>
                                      </p:cBhvr>
                                    </p:animEffect>
                                  </p:childTnLst>
                                </p:cTn>
                              </p:par>
                            </p:childTnLst>
                          </p:cTn>
                        </p:par>
                        <p:par>
                          <p:cTn id="39" fill="hold">
                            <p:stCondLst>
                              <p:cond delay="6200"/>
                            </p:stCondLst>
                            <p:childTnLst>
                              <p:par>
                                <p:cTn id="40" presetID="16" presetClass="entr" presetSubtype="37"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barn(outVertical)">
                                      <p:cBhvr>
                                        <p:cTn id="42" dur="500"/>
                                        <p:tgtEl>
                                          <p:spTgt spid="24"/>
                                        </p:tgtEl>
                                      </p:cBhvr>
                                    </p:animEffect>
                                  </p:childTnLst>
                                </p:cTn>
                              </p:par>
                            </p:childTnLst>
                          </p:cTn>
                        </p:par>
                        <p:par>
                          <p:cTn id="43" fill="hold">
                            <p:stCondLst>
                              <p:cond delay="6700"/>
                            </p:stCondLst>
                            <p:childTnLst>
                              <p:par>
                                <p:cTn id="44" presetID="14" presetClass="entr" presetSubtype="1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randombar(horizontal)">
                                      <p:cBhvr>
                                        <p:cTn id="46" dur="500"/>
                                        <p:tgtEl>
                                          <p:spTgt spid="23"/>
                                        </p:tgtEl>
                                      </p:cBhvr>
                                    </p:animEffect>
                                  </p:childTnLst>
                                </p:cTn>
                              </p:par>
                            </p:childTnLst>
                          </p:cTn>
                        </p:par>
                        <p:par>
                          <p:cTn id="47" fill="hold">
                            <p:stCondLst>
                              <p:cond delay="7200"/>
                            </p:stCondLst>
                            <p:childTnLst>
                              <p:par>
                                <p:cTn id="48" presetID="22" presetClass="entr" presetSubtype="1"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up)">
                                      <p:cBhvr>
                                        <p:cTn id="50" dur="11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p:bldP spid="18" grpId="0" animBg="1"/>
      <p:bldP spid="23" grpId="0" animBg="1"/>
      <p:bldP spid="28" grpId="0"/>
      <p:bldP spid="2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9899047"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五年工作的主体体会</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任意多边形 9"/>
          <p:cNvSpPr/>
          <p:nvPr/>
        </p:nvSpPr>
        <p:spPr>
          <a:xfrm rot="18900000" flipH="1">
            <a:off x="1382262" y="119093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adFill>
            <a:gsLst>
              <a:gs pos="0">
                <a:srgbClr val="FF3302"/>
              </a:gs>
              <a:gs pos="100000">
                <a:srgbClr val="CB0800"/>
              </a:gs>
            </a:gsLst>
            <a:lin ang="5400000" scaled="1"/>
          </a:gra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endParaRPr>
          </a:p>
        </p:txBody>
      </p:sp>
      <p:grpSp>
        <p:nvGrpSpPr>
          <p:cNvPr id="11" name="组合 10"/>
          <p:cNvGrpSpPr/>
          <p:nvPr/>
        </p:nvGrpSpPr>
        <p:grpSpPr>
          <a:xfrm>
            <a:off x="587384" y="878877"/>
            <a:ext cx="828805" cy="828802"/>
            <a:chOff x="5613944" y="2348233"/>
            <a:chExt cx="920788" cy="920788"/>
          </a:xfrm>
        </p:grpSpPr>
        <p:sp>
          <p:nvSpPr>
            <p:cNvPr id="12" name="椭圆 11"/>
            <p:cNvSpPr/>
            <p:nvPr/>
          </p:nvSpPr>
          <p:spPr>
            <a:xfrm flipH="1">
              <a:off x="5613944" y="2348233"/>
              <a:ext cx="920788" cy="920788"/>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endParaRPr>
            </a:p>
          </p:txBody>
        </p:sp>
        <p:sp>
          <p:nvSpPr>
            <p:cNvPr id="13" name="TextBox 20"/>
            <p:cNvSpPr txBox="1"/>
            <p:nvPr/>
          </p:nvSpPr>
          <p:spPr>
            <a:xfrm>
              <a:off x="5827686" y="2470132"/>
              <a:ext cx="493311" cy="638209"/>
            </a:xfrm>
            <a:prstGeom prst="rect">
              <a:avLst/>
            </a:prstGeom>
            <a:no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06</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14" name="Group 28"/>
          <p:cNvGrpSpPr>
            <a:grpSpLocks/>
          </p:cNvGrpSpPr>
          <p:nvPr/>
        </p:nvGrpSpPr>
        <p:grpSpPr bwMode="auto">
          <a:xfrm>
            <a:off x="1781432" y="900361"/>
            <a:ext cx="9632527" cy="889531"/>
            <a:chOff x="816" y="2304"/>
            <a:chExt cx="1440" cy="448"/>
          </a:xfrm>
        </p:grpSpPr>
        <p:sp>
          <p:nvSpPr>
            <p:cNvPr id="15"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2133">
                <a:solidFill>
                  <a:prstClr val="black"/>
                </a:solidFill>
                <a:latin typeface="微软雅黑" panose="020B0503020204020204" pitchFamily="34" charset="-122"/>
                <a:ea typeface="微软雅黑" panose="020B0503020204020204" pitchFamily="34" charset="-122"/>
              </a:endParaRPr>
            </a:p>
          </p:txBody>
        </p:sp>
        <p:sp>
          <p:nvSpPr>
            <p:cNvPr id="16" name="Rectangle 30"/>
            <p:cNvSpPr>
              <a:spLocks/>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2133" dirty="0">
                  <a:solidFill>
                    <a:prstClr val="white"/>
                  </a:solidFill>
                  <a:latin typeface="微软雅黑" panose="020B0503020204020204" pitchFamily="34" charset="-122"/>
                  <a:ea typeface="微软雅黑" panose="020B0503020204020204" pitchFamily="34" charset="-122"/>
                </a:rPr>
                <a:t>坚持发挥政协委员主体作用。这是人民政协工作的优势所在、活力所在。</a:t>
              </a:r>
            </a:p>
          </p:txBody>
        </p:sp>
      </p:grpSp>
      <p:sp>
        <p:nvSpPr>
          <p:cNvPr id="17" name="TextBox 43"/>
          <p:cNvSpPr txBox="1"/>
          <p:nvPr/>
        </p:nvSpPr>
        <p:spPr>
          <a:xfrm>
            <a:off x="1001787" y="1832781"/>
            <a:ext cx="10912423" cy="523348"/>
          </a:xfrm>
          <a:prstGeom prst="rect">
            <a:avLst/>
          </a:prstGeom>
          <a:noFill/>
        </p:spPr>
        <p:txBody>
          <a:bodyPr wrap="square" rtlCol="0">
            <a:spAutoFit/>
          </a:bodyPr>
          <a:lstStyle/>
          <a:p>
            <a:pPr defTabSz="1219170">
              <a:lnSpc>
                <a:spcPct val="150000"/>
              </a:lnSpc>
            </a:pPr>
            <a:r>
              <a:rPr lang="zh-CN" altLang="en-US" sz="1867">
                <a:gradFill>
                  <a:gsLst>
                    <a:gs pos="0">
                      <a:schemeClr val="tx1">
                        <a:lumMod val="75000"/>
                        <a:lumOff val="25000"/>
                      </a:schemeClr>
                    </a:gs>
                    <a:gs pos="100000">
                      <a:schemeClr val="tx1">
                        <a:lumMod val="85000"/>
                        <a:lumOff val="15000"/>
                      </a:schemeClr>
                    </a:gs>
                  </a:gsLst>
                  <a:lin ang="18900000" scaled="1"/>
                </a:gradFill>
                <a:latin typeface="微软雅黑" pitchFamily="34" charset="-122"/>
                <a:ea typeface="微软雅黑"/>
                <a:sym typeface="Gill Sans" charset="0"/>
              </a:rPr>
              <a:t>人民政协是庄严的政治组织，政协委员是荣誉更是责任，必须重视发挥委员作用、建设过硬委员队伍。</a:t>
            </a:r>
            <a:endParaRPr lang="zh-CN" altLang="en-US" sz="1867" dirty="0">
              <a:gradFill>
                <a:gsLst>
                  <a:gs pos="0">
                    <a:schemeClr val="tx1">
                      <a:lumMod val="75000"/>
                      <a:lumOff val="25000"/>
                    </a:schemeClr>
                  </a:gs>
                  <a:gs pos="100000">
                    <a:schemeClr val="tx1">
                      <a:lumMod val="85000"/>
                      <a:lumOff val="15000"/>
                    </a:schemeClr>
                  </a:gs>
                </a:gsLst>
                <a:lin ang="18900000" scaled="1"/>
              </a:gradFill>
              <a:latin typeface="微软雅黑" pitchFamily="34" charset="-122"/>
              <a:ea typeface="微软雅黑"/>
              <a:sym typeface="Gill Sans" charset="0"/>
            </a:endParaRPr>
          </a:p>
        </p:txBody>
      </p:sp>
      <p:grpSp>
        <p:nvGrpSpPr>
          <p:cNvPr id="18" name="Group 1"/>
          <p:cNvGrpSpPr/>
          <p:nvPr/>
        </p:nvGrpSpPr>
        <p:grpSpPr>
          <a:xfrm>
            <a:off x="1021416" y="2472777"/>
            <a:ext cx="10185880" cy="1518109"/>
            <a:chOff x="623888" y="1690580"/>
            <a:chExt cx="5261535" cy="4181226"/>
          </a:xfrm>
        </p:grpSpPr>
        <p:sp>
          <p:nvSpPr>
            <p:cNvPr id="19" name="Rectangle: Rounded Corners 2"/>
            <p:cNvSpPr/>
            <p:nvPr/>
          </p:nvSpPr>
          <p:spPr>
            <a:xfrm>
              <a:off x="682670" y="1763714"/>
              <a:ext cx="5202753" cy="4108092"/>
            </a:xfrm>
            <a:prstGeom prst="roundRect">
              <a:avLst/>
            </a:prstGeom>
            <a:no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20" name="Rectangle: Rounded Corners 3"/>
            <p:cNvSpPr/>
            <p:nvPr/>
          </p:nvSpPr>
          <p:spPr>
            <a:xfrm>
              <a:off x="623888" y="1690580"/>
              <a:ext cx="5202754" cy="4009287"/>
            </a:xfrm>
            <a:prstGeom prst="roundRect">
              <a:avLst/>
            </a:prstGeom>
            <a:no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21" name="Freeform: Shape 13"/>
          <p:cNvSpPr/>
          <p:nvPr/>
        </p:nvSpPr>
        <p:spPr>
          <a:xfrm>
            <a:off x="1028889" y="2642224"/>
            <a:ext cx="7959960" cy="451988"/>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a:gsLst>
              <a:gs pos="0">
                <a:srgbClr val="FF3302"/>
              </a:gs>
              <a:gs pos="100000">
                <a:srgbClr val="CB0800"/>
              </a:gs>
            </a:gsLst>
            <a:lin ang="5400000" scaled="1"/>
          </a:gradFill>
          <a:ln w="12700" cap="flat" cmpd="sng" algn="ctr">
            <a:noFill/>
            <a:prstDash val="solid"/>
            <a:miter lim="800000"/>
          </a:ln>
          <a:effectLst/>
        </p:spPr>
        <p:txBody>
          <a:bodyPr anchor="ctr"/>
          <a:lstStyle/>
          <a:p>
            <a:pPr algn="ctr" defTabSz="1219170">
              <a:defRPr/>
            </a:pPr>
            <a:endParaRPr sz="1351" kern="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endParaRPr>
          </a:p>
        </p:txBody>
      </p:sp>
      <p:sp>
        <p:nvSpPr>
          <p:cNvPr id="22" name="TextBox 37"/>
          <p:cNvSpPr txBox="1"/>
          <p:nvPr/>
        </p:nvSpPr>
        <p:spPr>
          <a:xfrm>
            <a:off x="1171816" y="2653292"/>
            <a:ext cx="2619639" cy="307777"/>
          </a:xfrm>
          <a:prstGeom prst="rect">
            <a:avLst/>
          </a:prstGeom>
        </p:spPr>
        <p:txBody>
          <a:bodyPr wrap="none">
            <a:noAutofit/>
          </a:bodyPr>
          <a:lstStyle/>
          <a:p>
            <a:pPr>
              <a:buClr>
                <a:srgbClr val="000000">
                  <a:lumMod val="85000"/>
                  <a:lumOff val="15000"/>
                </a:srgbClr>
              </a:buClr>
              <a:buSzPct val="105000"/>
            </a:pPr>
            <a:r>
              <a:rPr lang="zh-CN" altLang="en-US" sz="2133" b="1">
                <a:solidFill>
                  <a:srgbClr val="FFFFFF"/>
                </a:solidFill>
                <a:latin typeface="微软雅黑" panose="020B0503020204020204" pitchFamily="34" charset="-122"/>
                <a:ea typeface="微软雅黑" panose="020B0503020204020204" pitchFamily="34" charset="-122"/>
              </a:rPr>
              <a:t>要尊重委员主体地位，保障委员民主权利，完善委员联络制度</a:t>
            </a:r>
            <a:endParaRPr lang="zh-CN" altLang="en-US" sz="2133" b="1" dirty="0">
              <a:solidFill>
                <a:srgbClr val="FFFFFF"/>
              </a:solidFill>
              <a:latin typeface="微软雅黑" panose="020B0503020204020204" pitchFamily="34" charset="-122"/>
              <a:ea typeface="微软雅黑" panose="020B0503020204020204" pitchFamily="34" charset="-122"/>
            </a:endParaRPr>
          </a:p>
        </p:txBody>
      </p:sp>
      <p:sp>
        <p:nvSpPr>
          <p:cNvPr id="23" name="Rectangle 43"/>
          <p:cNvSpPr/>
          <p:nvPr/>
        </p:nvSpPr>
        <p:spPr>
          <a:xfrm>
            <a:off x="1215574" y="3111288"/>
            <a:ext cx="9809761" cy="879597"/>
          </a:xfrm>
          <a:prstGeom prst="rect">
            <a:avLst/>
          </a:prstGeom>
        </p:spPr>
        <p:txBody>
          <a:bodyPr wrap="square" lIns="0" tIns="0" rIns="0" bIns="0">
            <a:noAutofit/>
          </a:bodyPr>
          <a:lstStyle/>
          <a:p>
            <a:pPr>
              <a:lnSpc>
                <a:spcPct val="15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rPr>
              <a:t>发挥政协专委会、界别、机关等联络服务委员的作用，功夫用在平时，联络贵在经常，服务贯穿始终，让每一位委员都有组织依托、有联络渠道、有平台发挥作用，把人民政协打造成团结之家、民主之家、和谐之家。</a:t>
            </a:r>
          </a:p>
        </p:txBody>
      </p:sp>
      <p:grpSp>
        <p:nvGrpSpPr>
          <p:cNvPr id="24" name="Group 1"/>
          <p:cNvGrpSpPr/>
          <p:nvPr/>
        </p:nvGrpSpPr>
        <p:grpSpPr>
          <a:xfrm>
            <a:off x="1021416" y="4112848"/>
            <a:ext cx="10185880" cy="1703351"/>
            <a:chOff x="623888" y="1690580"/>
            <a:chExt cx="5261535" cy="4181225"/>
          </a:xfrm>
        </p:grpSpPr>
        <p:sp>
          <p:nvSpPr>
            <p:cNvPr id="25" name="Rectangle: Rounded Corners 2"/>
            <p:cNvSpPr/>
            <p:nvPr/>
          </p:nvSpPr>
          <p:spPr>
            <a:xfrm>
              <a:off x="682670" y="1763714"/>
              <a:ext cx="5202753" cy="4108091"/>
            </a:xfrm>
            <a:prstGeom prst="roundRect">
              <a:avLst/>
            </a:prstGeom>
            <a:no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26" name="Rectangle: Rounded Corners 3"/>
            <p:cNvSpPr/>
            <p:nvPr/>
          </p:nvSpPr>
          <p:spPr>
            <a:xfrm>
              <a:off x="623888" y="1690580"/>
              <a:ext cx="5202754" cy="4009287"/>
            </a:xfrm>
            <a:prstGeom prst="roundRect">
              <a:avLst/>
            </a:prstGeom>
            <a:no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27" name="Freeform: Shape 13"/>
          <p:cNvSpPr/>
          <p:nvPr/>
        </p:nvSpPr>
        <p:spPr>
          <a:xfrm>
            <a:off x="1028889" y="4282296"/>
            <a:ext cx="7959960" cy="451988"/>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a:gsLst>
              <a:gs pos="0">
                <a:srgbClr val="FF3302"/>
              </a:gs>
              <a:gs pos="100000">
                <a:srgbClr val="CB0800"/>
              </a:gs>
            </a:gsLst>
            <a:lin ang="5400000" scaled="1"/>
          </a:gradFill>
          <a:ln w="12700"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28" name="TextBox 37"/>
          <p:cNvSpPr txBox="1"/>
          <p:nvPr/>
        </p:nvSpPr>
        <p:spPr>
          <a:xfrm>
            <a:off x="1171816" y="4293364"/>
            <a:ext cx="2619639" cy="307777"/>
          </a:xfrm>
          <a:prstGeom prst="rect">
            <a:avLst/>
          </a:prstGeom>
        </p:spPr>
        <p:txBody>
          <a:bodyPr wrap="none">
            <a:noAutofit/>
          </a:bodyPr>
          <a:lstStyle/>
          <a:p>
            <a:pPr>
              <a:buClr>
                <a:srgbClr val="000000">
                  <a:lumMod val="85000"/>
                  <a:lumOff val="15000"/>
                </a:srgbClr>
              </a:buClr>
              <a:buSzPct val="105000"/>
            </a:pPr>
            <a:r>
              <a:rPr lang="zh-CN" altLang="en-US" sz="2133" b="1" dirty="0">
                <a:solidFill>
                  <a:srgbClr val="FFFFFF"/>
                </a:solidFill>
                <a:latin typeface="微软雅黑" panose="020B0503020204020204" pitchFamily="34" charset="-122"/>
                <a:ea typeface="微软雅黑" panose="020B0503020204020204" pitchFamily="34" charset="-122"/>
              </a:rPr>
              <a:t>要全面加强委员队伍建设，坚持思想政治引领</a:t>
            </a:r>
          </a:p>
        </p:txBody>
      </p:sp>
      <p:sp>
        <p:nvSpPr>
          <p:cNvPr id="29" name="Rectangle 43"/>
          <p:cNvSpPr/>
          <p:nvPr/>
        </p:nvSpPr>
        <p:spPr>
          <a:xfrm>
            <a:off x="1266374" y="4776760"/>
            <a:ext cx="9809761" cy="879597"/>
          </a:xfrm>
          <a:prstGeom prst="rect">
            <a:avLst/>
          </a:prstGeom>
        </p:spPr>
        <p:txBody>
          <a:bodyPr wrap="square" lIns="0" tIns="0" rIns="0" bIns="0">
            <a:noAutofit/>
          </a:bodyPr>
          <a:lstStyle/>
          <a:p>
            <a:pPr>
              <a:lnSpc>
                <a:spcPct val="150000"/>
              </a:lnSpc>
              <a:defRPr/>
            </a:pPr>
            <a:r>
              <a:rPr lang="zh-CN" altLang="en-US" sz="1333">
                <a:solidFill>
                  <a:prstClr val="black">
                    <a:lumMod val="75000"/>
                    <a:lumOff val="25000"/>
                  </a:prstClr>
                </a:solidFill>
                <a:latin typeface="微软雅黑" panose="020B0503020204020204" pitchFamily="34" charset="-122"/>
                <a:ea typeface="微软雅黑" panose="020B0503020204020204" pitchFamily="34" charset="-122"/>
                <a:sym typeface="Gill Sans" charset="0"/>
              </a:rPr>
              <a:t>增强“四个意识”，坚定“四个自信”，在道路、方向、目标上形成统一意志和步调；坚持懂政协、会协商、善议政，深入调查研究，勤勉履职尽责，做到建言建在需要时、议政议到点子上、监督监在关键处；坚持守纪律、讲规矩、重品行，拒绝冷漠和懈怠、拒绝浮躁和脱离国情的极端主张、拒绝奢靡和一切利用权力或影响力谋取私利的行为，树立政协委员良好形象。</a:t>
            </a:r>
            <a:endParaRPr lang="zh-CN" altLang="en-US" sz="1333"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191603626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ppt_x</p:attrName>
                                        </p:attrNameLst>
                                      </p:cBhvr>
                                      <p:tavLst>
                                        <p:tav tm="0">
                                          <p:val>
                                            <p:strVal val="#ppt_x-#ppt_w*1.125000"/>
                                          </p:val>
                                        </p:tav>
                                        <p:tav tm="100000">
                                          <p:val>
                                            <p:strVal val="#ppt_x"/>
                                          </p:val>
                                        </p:tav>
                                      </p:tavLst>
                                    </p:anim>
                                    <p:animEffect transition="in" filter="wipe(right)">
                                      <p:cBhvr>
                                        <p:cTn id="16" dur="500"/>
                                        <p:tgtEl>
                                          <p:spTgt spid="10"/>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strVal val="#ppt_w*0.70"/>
                                          </p:val>
                                        </p:tav>
                                        <p:tav tm="100000">
                                          <p:val>
                                            <p:strVal val="#ppt_w"/>
                                          </p:val>
                                        </p:tav>
                                      </p:tavLst>
                                    </p:anim>
                                    <p:anim calcmode="lin" valueType="num">
                                      <p:cBhvr>
                                        <p:cTn id="21" dur="1000" fill="hold"/>
                                        <p:tgtEl>
                                          <p:spTgt spid="14"/>
                                        </p:tgtEl>
                                        <p:attrNameLst>
                                          <p:attrName>ppt_h</p:attrName>
                                        </p:attrNameLst>
                                      </p:cBhvr>
                                      <p:tavLst>
                                        <p:tav tm="0">
                                          <p:val>
                                            <p:strVal val="#ppt_h"/>
                                          </p:val>
                                        </p:tav>
                                        <p:tav tm="100000">
                                          <p:val>
                                            <p:strVal val="#ppt_h"/>
                                          </p:val>
                                        </p:tav>
                                      </p:tavLst>
                                    </p:anim>
                                    <p:animEffect transition="in" filter="fade">
                                      <p:cBhvr>
                                        <p:cTn id="22" dur="1000"/>
                                        <p:tgtEl>
                                          <p:spTgt spid="1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20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9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9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p:bldP spid="21" grpId="0" animBg="1"/>
      <p:bldP spid="22" grpId="0"/>
      <p:bldP spid="23" grpId="0"/>
      <p:bldP spid="27" grpId="0" animBg="1"/>
      <p:bldP spid="28" grpId="0"/>
      <p:bldP spid="2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r="66687" b="70230"/>
          <a:stretch>
            <a:fillRect/>
          </a:stretch>
        </p:blipFill>
        <p:spPr>
          <a:xfrm>
            <a:off x="-1" y="0"/>
            <a:ext cx="5571689" cy="2489200"/>
          </a:xfrm>
          <a:custGeom>
            <a:avLst/>
            <a:gdLst>
              <a:gd name="connsiteX0" fmla="*/ 0 w 4061578"/>
              <a:gd name="connsiteY0" fmla="*/ 0 h 1814545"/>
              <a:gd name="connsiteX1" fmla="*/ 4061578 w 4061578"/>
              <a:gd name="connsiteY1" fmla="*/ 0 h 1814545"/>
              <a:gd name="connsiteX2" fmla="*/ 3982720 w 4061578"/>
              <a:gd name="connsiteY2" fmla="*/ 329770 h 1814545"/>
              <a:gd name="connsiteX3" fmla="*/ 2153920 w 4061578"/>
              <a:gd name="connsiteY3" fmla="*/ 908890 h 1814545"/>
              <a:gd name="connsiteX4" fmla="*/ 1412240 w 4061578"/>
              <a:gd name="connsiteY4" fmla="*/ 1081610 h 1814545"/>
              <a:gd name="connsiteX5" fmla="*/ 0 w 4061578"/>
              <a:gd name="connsiteY5" fmla="*/ 1814545 h 181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1578" h="1814545">
                <a:moveTo>
                  <a:pt x="0" y="0"/>
                </a:moveTo>
                <a:lnTo>
                  <a:pt x="4061578" y="0"/>
                </a:lnTo>
                <a:lnTo>
                  <a:pt x="3982720" y="329770"/>
                </a:lnTo>
                <a:lnTo>
                  <a:pt x="2153920" y="908890"/>
                </a:lnTo>
                <a:lnTo>
                  <a:pt x="1412240" y="1081610"/>
                </a:lnTo>
                <a:lnTo>
                  <a:pt x="0" y="1814545"/>
                </a:lnTo>
                <a:close/>
              </a:path>
            </a:pathLst>
          </a:cu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rcRect l="6833" t="19412" r="84083" b="59085"/>
          <a:stretch>
            <a:fillRect/>
          </a:stretch>
        </p:blipFill>
        <p:spPr>
          <a:xfrm>
            <a:off x="430262" y="1872364"/>
            <a:ext cx="1463040" cy="1731488"/>
          </a:xfrm>
          <a:custGeom>
            <a:avLst/>
            <a:gdLst>
              <a:gd name="connsiteX0" fmla="*/ 553720 w 1107440"/>
              <a:gd name="connsiteY0" fmla="*/ 0 h 1310640"/>
              <a:gd name="connsiteX1" fmla="*/ 1107440 w 1107440"/>
              <a:gd name="connsiteY1" fmla="*/ 655320 h 1310640"/>
              <a:gd name="connsiteX2" fmla="*/ 553720 w 1107440"/>
              <a:gd name="connsiteY2" fmla="*/ 1310640 h 1310640"/>
              <a:gd name="connsiteX3" fmla="*/ 0 w 1107440"/>
              <a:gd name="connsiteY3" fmla="*/ 655320 h 1310640"/>
              <a:gd name="connsiteX4" fmla="*/ 553720 w 1107440"/>
              <a:gd name="connsiteY4" fmla="*/ 0 h 131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7440" h="1310640">
                <a:moveTo>
                  <a:pt x="553720" y="0"/>
                </a:moveTo>
                <a:cubicBezTo>
                  <a:pt x="859531" y="0"/>
                  <a:pt x="1107440" y="293397"/>
                  <a:pt x="1107440" y="655320"/>
                </a:cubicBezTo>
                <a:cubicBezTo>
                  <a:pt x="1107440" y="1017243"/>
                  <a:pt x="859531" y="1310640"/>
                  <a:pt x="553720" y="1310640"/>
                </a:cubicBezTo>
                <a:cubicBezTo>
                  <a:pt x="247909" y="1310640"/>
                  <a:pt x="0" y="1017243"/>
                  <a:pt x="0" y="655320"/>
                </a:cubicBezTo>
                <a:cubicBezTo>
                  <a:pt x="0" y="293397"/>
                  <a:pt x="247909" y="0"/>
                  <a:pt x="553720" y="0"/>
                </a:cubicBezTo>
                <a:close/>
              </a:path>
            </a:pathLst>
          </a:cu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rcRect t="41627"/>
          <a:stretch>
            <a:fillRect/>
          </a:stretch>
        </p:blipFill>
        <p:spPr>
          <a:xfrm>
            <a:off x="0" y="3300104"/>
            <a:ext cx="12192000" cy="3557896"/>
          </a:xfrm>
          <a:custGeom>
            <a:avLst/>
            <a:gdLst>
              <a:gd name="connsiteX0" fmla="*/ 12192000 w 12192000"/>
              <a:gd name="connsiteY0" fmla="*/ 0 h 3557896"/>
              <a:gd name="connsiteX1" fmla="*/ 12192000 w 12192000"/>
              <a:gd name="connsiteY1" fmla="*/ 3557896 h 3557896"/>
              <a:gd name="connsiteX2" fmla="*/ 0 w 12192000"/>
              <a:gd name="connsiteY2" fmla="*/ 3557896 h 3557896"/>
              <a:gd name="connsiteX3" fmla="*/ 0 w 12192000"/>
              <a:gd name="connsiteY3" fmla="*/ 1452292 h 3557896"/>
              <a:gd name="connsiteX4" fmla="*/ 1016000 w 12192000"/>
              <a:gd name="connsiteY4" fmla="*/ 1277406 h 3557896"/>
              <a:gd name="connsiteX5" fmla="*/ 3210560 w 12192000"/>
              <a:gd name="connsiteY5" fmla="*/ 1338366 h 3557896"/>
              <a:gd name="connsiteX6" fmla="*/ 3383280 w 12192000"/>
              <a:gd name="connsiteY6" fmla="*/ 1338366 h 3557896"/>
              <a:gd name="connsiteX7" fmla="*/ 5953760 w 12192000"/>
              <a:gd name="connsiteY7" fmla="*/ 728766 h 355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57896">
                <a:moveTo>
                  <a:pt x="12192000" y="0"/>
                </a:moveTo>
                <a:lnTo>
                  <a:pt x="12192000" y="3557896"/>
                </a:lnTo>
                <a:lnTo>
                  <a:pt x="0" y="3557896"/>
                </a:lnTo>
                <a:lnTo>
                  <a:pt x="0" y="1452292"/>
                </a:lnTo>
                <a:lnTo>
                  <a:pt x="1016000" y="1277406"/>
                </a:lnTo>
                <a:lnTo>
                  <a:pt x="3210560" y="1338366"/>
                </a:lnTo>
                <a:lnTo>
                  <a:pt x="3383280" y="1338366"/>
                </a:lnTo>
                <a:lnTo>
                  <a:pt x="5953760" y="728766"/>
                </a:lnTo>
                <a:close/>
              </a:path>
            </a:pathLst>
          </a:cu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rcRect l="84917" t="13290" r="3250" b="58373"/>
          <a:stretch>
            <a:fillRect/>
          </a:stretch>
        </p:blipFill>
        <p:spPr>
          <a:xfrm>
            <a:off x="10568835" y="2487321"/>
            <a:ext cx="1442720" cy="1727200"/>
          </a:xfrm>
          <a:custGeom>
            <a:avLst/>
            <a:gdLst>
              <a:gd name="connsiteX0" fmla="*/ 721360 w 1442720"/>
              <a:gd name="connsiteY0" fmla="*/ 0 h 1727200"/>
              <a:gd name="connsiteX1" fmla="*/ 1442720 w 1442720"/>
              <a:gd name="connsiteY1" fmla="*/ 863600 h 1727200"/>
              <a:gd name="connsiteX2" fmla="*/ 721360 w 1442720"/>
              <a:gd name="connsiteY2" fmla="*/ 1727200 h 1727200"/>
              <a:gd name="connsiteX3" fmla="*/ 0 w 1442720"/>
              <a:gd name="connsiteY3" fmla="*/ 863600 h 1727200"/>
              <a:gd name="connsiteX4" fmla="*/ 721360 w 1442720"/>
              <a:gd name="connsiteY4" fmla="*/ 0 h 172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2720" h="1727200">
                <a:moveTo>
                  <a:pt x="721360" y="0"/>
                </a:moveTo>
                <a:cubicBezTo>
                  <a:pt x="1119756" y="0"/>
                  <a:pt x="1442720" y="386647"/>
                  <a:pt x="1442720" y="863600"/>
                </a:cubicBezTo>
                <a:cubicBezTo>
                  <a:pt x="1442720" y="1340553"/>
                  <a:pt x="1119756" y="1727200"/>
                  <a:pt x="721360" y="1727200"/>
                </a:cubicBezTo>
                <a:cubicBezTo>
                  <a:pt x="322964" y="1727200"/>
                  <a:pt x="0" y="1340553"/>
                  <a:pt x="0" y="863600"/>
                </a:cubicBezTo>
                <a:cubicBezTo>
                  <a:pt x="0" y="386647"/>
                  <a:pt x="322964" y="0"/>
                  <a:pt x="721360" y="0"/>
                </a:cubicBezTo>
                <a:close/>
              </a:path>
            </a:pathLst>
          </a:custGeom>
        </p:spPr>
      </p:pic>
      <p:sp>
        <p:nvSpPr>
          <p:cNvPr id="28" name="文本框 27"/>
          <p:cNvSpPr txBox="1"/>
          <p:nvPr/>
        </p:nvSpPr>
        <p:spPr>
          <a:xfrm>
            <a:off x="10099346" y="115582"/>
            <a:ext cx="2206880" cy="992577"/>
          </a:xfrm>
          <a:prstGeom prst="rect">
            <a:avLst/>
          </a:prstGeom>
          <a:noFill/>
        </p:spPr>
        <p:txBody>
          <a:bodyPr wrap="square" lIns="68579" tIns="34289" rIns="68579" bIns="34289" rtlCol="0">
            <a:spAutoFit/>
          </a:bodyPr>
          <a:lstStyle/>
          <a:p>
            <a:r>
              <a:rPr lang="zh-CN" altLang="en-US" sz="6000" b="1" dirty="0">
                <a:gradFill>
                  <a:gsLst>
                    <a:gs pos="18000">
                      <a:srgbClr val="CD0503"/>
                    </a:gs>
                    <a:gs pos="70000">
                      <a:srgbClr val="FF0000"/>
                    </a:gs>
                    <a:gs pos="100000">
                      <a:srgbClr val="FFC000"/>
                    </a:gs>
                  </a:gsLst>
                  <a:lin ang="5400000" scaled="1"/>
                </a:gradFill>
                <a:effectLst>
                  <a:outerShdw sx="1000" sy="1000" algn="ctr" rotWithShape="0">
                    <a:prstClr val="black"/>
                  </a:outerShdw>
                </a:effectLst>
                <a:cs typeface="+mn-ea"/>
                <a:sym typeface="+mn-lt"/>
              </a:rPr>
              <a:t>目 录</a:t>
            </a:r>
          </a:p>
        </p:txBody>
      </p:sp>
      <p:sp>
        <p:nvSpPr>
          <p:cNvPr id="29" name="文本框 28"/>
          <p:cNvSpPr txBox="1"/>
          <p:nvPr/>
        </p:nvSpPr>
        <p:spPr>
          <a:xfrm>
            <a:off x="4208303" y="2634272"/>
            <a:ext cx="3775393" cy="707886"/>
          </a:xfrm>
          <a:prstGeom prst="rect">
            <a:avLst/>
          </a:prstGeom>
          <a:noFill/>
        </p:spPr>
        <p:txBody>
          <a:bodyPr wrap="none" rtlCol="0">
            <a:spAutoFit/>
          </a:bodyPr>
          <a:lstStyle/>
          <a:p>
            <a:r>
              <a:rPr lang="zh-CN" altLang="en-US" sz="4000" b="1" dirty="0">
                <a:gradFill>
                  <a:gsLst>
                    <a:gs pos="65000">
                      <a:srgbClr val="FF0000"/>
                    </a:gs>
                    <a:gs pos="100000">
                      <a:srgbClr val="F53F00"/>
                    </a:gs>
                    <a:gs pos="0">
                      <a:srgbClr val="D80000"/>
                    </a:gs>
                  </a:gsLst>
                  <a:lin ang="5400000" scaled="0"/>
                </a:gradFill>
                <a:latin typeface="微软雅黑" panose="020B0503020204020204" pitchFamily="34" charset="-122"/>
                <a:ea typeface="微软雅黑" panose="020B0503020204020204" pitchFamily="34" charset="-122"/>
              </a:rPr>
              <a:t>今后工作的建议</a:t>
            </a:r>
            <a:endParaRPr lang="en-US" sz="4000" b="1" dirty="0">
              <a:gradFill>
                <a:gsLst>
                  <a:gs pos="65000">
                    <a:srgbClr val="FF0000"/>
                  </a:gs>
                  <a:gs pos="100000">
                    <a:srgbClr val="F53F00"/>
                  </a:gs>
                  <a:gs pos="0">
                    <a:srgbClr val="D80000"/>
                  </a:gs>
                </a:gsLst>
                <a:lin ang="5400000" scaled="0"/>
              </a:gra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5199610" y="3414204"/>
            <a:ext cx="1930400" cy="449942"/>
            <a:chOff x="5667649" y="3760961"/>
            <a:chExt cx="1930400" cy="449942"/>
          </a:xfrm>
        </p:grpSpPr>
        <p:sp>
          <p:nvSpPr>
            <p:cNvPr id="31" name="圆角矩形 30"/>
            <p:cNvSpPr/>
            <p:nvPr/>
          </p:nvSpPr>
          <p:spPr>
            <a:xfrm>
              <a:off x="5667649" y="3760961"/>
              <a:ext cx="1930400" cy="449942"/>
            </a:xfrm>
            <a:prstGeom prst="roundRect">
              <a:avLst/>
            </a:prstGeom>
            <a:gradFill flip="none" rotWithShape="1">
              <a:gsLst>
                <a:gs pos="65000">
                  <a:srgbClr val="FF0000"/>
                </a:gs>
                <a:gs pos="100000">
                  <a:srgbClr val="F53F00"/>
                </a:gs>
                <a:gs pos="0">
                  <a:srgbClr val="D80000"/>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文本框 31"/>
            <p:cNvSpPr txBox="1"/>
            <p:nvPr/>
          </p:nvSpPr>
          <p:spPr>
            <a:xfrm>
              <a:off x="6078851" y="3798594"/>
              <a:ext cx="1107996" cy="369332"/>
            </a:xfrm>
            <a:prstGeom prst="rect">
              <a:avLst/>
            </a:prstGeom>
            <a:noFill/>
          </p:spPr>
          <p:txBody>
            <a:bodyPr wrap="none" rtlCol="0">
              <a:spAutoFit/>
            </a:bodyPr>
            <a:lstStyle/>
            <a:p>
              <a:r>
                <a:rPr lang="zh-CN" altLang="en-US" b="1" dirty="0">
                  <a:solidFill>
                    <a:schemeClr val="bg1"/>
                  </a:solidFill>
                </a:rPr>
                <a:t>第四部分</a:t>
              </a:r>
              <a:endParaRPr lang="en-US" b="1" dirty="0">
                <a:solidFill>
                  <a:schemeClr val="bg1"/>
                </a:solidFill>
              </a:endParaRPr>
            </a:p>
          </p:txBody>
        </p:sp>
      </p:grpSp>
      <p:sp>
        <p:nvSpPr>
          <p:cNvPr id="33" name="文本框 32"/>
          <p:cNvSpPr txBox="1"/>
          <p:nvPr/>
        </p:nvSpPr>
        <p:spPr>
          <a:xfrm>
            <a:off x="3556404" y="1457851"/>
            <a:ext cx="1441420" cy="769441"/>
          </a:xfrm>
          <a:prstGeom prst="rect">
            <a:avLst/>
          </a:prstGeom>
          <a:noFill/>
        </p:spPr>
        <p:txBody>
          <a:bodyPr wrap="none" rtlCol="0">
            <a:spAutoFit/>
          </a:bodyPr>
          <a:lstStyle/>
          <a:p>
            <a:r>
              <a:rPr lang="en-US" altLang="zh-CN" sz="4400" b="1" dirty="0">
                <a:gradFill>
                  <a:gsLst>
                    <a:gs pos="0">
                      <a:srgbClr val="C00000"/>
                    </a:gs>
                    <a:gs pos="51000">
                      <a:srgbClr val="FF0000"/>
                    </a:gs>
                    <a:gs pos="100000">
                      <a:srgbClr val="EE6B00"/>
                    </a:gs>
                  </a:gsLst>
                  <a:lin ang="5400000" scaled="0"/>
                </a:gradFill>
                <a:cs typeface="+mn-ea"/>
                <a:sym typeface="+mn-lt"/>
              </a:rPr>
              <a:t>2018</a:t>
            </a:r>
            <a:endParaRPr lang="en-US" sz="4400" b="1" dirty="0">
              <a:gradFill>
                <a:gsLst>
                  <a:gs pos="0">
                    <a:srgbClr val="C00000"/>
                  </a:gs>
                  <a:gs pos="51000">
                    <a:srgbClr val="FF0000"/>
                  </a:gs>
                  <a:gs pos="100000">
                    <a:srgbClr val="EE6B00"/>
                  </a:gs>
                </a:gsLst>
                <a:lin ang="5400000" scaled="0"/>
              </a:gradFill>
              <a:cs typeface="+mn-ea"/>
              <a:sym typeface="+mn-lt"/>
            </a:endParaRPr>
          </a:p>
        </p:txBody>
      </p:sp>
      <p:sp>
        <p:nvSpPr>
          <p:cNvPr id="34" name="文本框 33"/>
          <p:cNvSpPr txBox="1"/>
          <p:nvPr/>
        </p:nvSpPr>
        <p:spPr>
          <a:xfrm>
            <a:off x="6752018" y="1819302"/>
            <a:ext cx="2912977" cy="769441"/>
          </a:xfrm>
          <a:prstGeom prst="rect">
            <a:avLst/>
          </a:prstGeom>
          <a:noFill/>
        </p:spPr>
        <p:txBody>
          <a:bodyPr wrap="none" rtlCol="0">
            <a:spAutoFit/>
          </a:bodyPr>
          <a:lstStyle/>
          <a:p>
            <a:r>
              <a:rPr lang="zh-CN" altLang="en-US" sz="4400" b="1" dirty="0">
                <a:gradFill>
                  <a:gsLst>
                    <a:gs pos="0">
                      <a:srgbClr val="C00000"/>
                    </a:gs>
                    <a:gs pos="51000">
                      <a:srgbClr val="FF0000"/>
                    </a:gs>
                    <a:gs pos="100000">
                      <a:srgbClr val="EE6B00"/>
                    </a:gs>
                  </a:gsLst>
                  <a:lin ang="5400000" scaled="0"/>
                </a:gradFill>
                <a:cs typeface="+mn-ea"/>
                <a:sym typeface="+mn-lt"/>
              </a:rPr>
              <a:t>全 国 两 会</a:t>
            </a:r>
            <a:endParaRPr lang="en-US" sz="4400" b="1" dirty="0">
              <a:gradFill>
                <a:gsLst>
                  <a:gs pos="0">
                    <a:srgbClr val="C00000"/>
                  </a:gs>
                  <a:gs pos="51000">
                    <a:srgbClr val="FF0000"/>
                  </a:gs>
                  <a:gs pos="100000">
                    <a:srgbClr val="EE6B00"/>
                  </a:gs>
                </a:gsLst>
                <a:lin ang="5400000" scaled="0"/>
              </a:gradFill>
              <a:cs typeface="+mn-ea"/>
              <a:sym typeface="+mn-lt"/>
            </a:endParaRPr>
          </a:p>
        </p:txBody>
      </p:sp>
      <p:cxnSp>
        <p:nvCxnSpPr>
          <p:cNvPr id="35" name="直接连接符 34"/>
          <p:cNvCxnSpPr/>
          <p:nvPr/>
        </p:nvCxnSpPr>
        <p:spPr>
          <a:xfrm>
            <a:off x="6819329" y="2559883"/>
            <a:ext cx="277835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810391" y="1136833"/>
            <a:ext cx="1109599" cy="1200329"/>
          </a:xfrm>
          <a:prstGeom prst="rect">
            <a:avLst/>
          </a:prstGeom>
          <a:noFill/>
        </p:spPr>
        <p:txBody>
          <a:bodyPr wrap="none" rtlCol="0">
            <a:spAutoFit/>
          </a:bodyPr>
          <a:lstStyle/>
          <a:p>
            <a:r>
              <a:rPr lang="zh-CN" altLang="en-US" sz="72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聚</a:t>
            </a:r>
            <a:endParaRPr lang="en-US" sz="72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cxnSp>
        <p:nvCxnSpPr>
          <p:cNvPr id="37" name="直接连接符 36"/>
          <p:cNvCxnSpPr/>
          <p:nvPr/>
        </p:nvCxnSpPr>
        <p:spPr>
          <a:xfrm>
            <a:off x="2799691" y="2559883"/>
            <a:ext cx="271076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5558798" y="1575516"/>
            <a:ext cx="1212191" cy="1323439"/>
          </a:xfrm>
          <a:prstGeom prst="rect">
            <a:avLst/>
          </a:prstGeom>
          <a:noFill/>
        </p:spPr>
        <p:txBody>
          <a:bodyPr wrap="none" rtlCol="0">
            <a:spAutoFit/>
          </a:bodyPr>
          <a:lstStyle/>
          <a:p>
            <a:r>
              <a:rPr lang="zh-CN" altLang="en-US" sz="8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焦</a:t>
            </a:r>
            <a:endParaRPr lang="en-US" sz="8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sp>
        <p:nvSpPr>
          <p:cNvPr id="39" name="文本框 38"/>
          <p:cNvSpPr txBox="1"/>
          <p:nvPr/>
        </p:nvSpPr>
        <p:spPr>
          <a:xfrm>
            <a:off x="2926703" y="2079170"/>
            <a:ext cx="2438488" cy="523220"/>
          </a:xfrm>
          <a:prstGeom prst="rect">
            <a:avLst/>
          </a:prstGeom>
          <a:noFill/>
        </p:spPr>
        <p:txBody>
          <a:bodyPr wrap="none" rtlCol="0">
            <a:spAutoFit/>
          </a:bodyPr>
          <a:lstStyle/>
          <a:p>
            <a:r>
              <a:rPr lang="en-US" altLang="zh-CN" sz="2800" dirty="0">
                <a:gradFill>
                  <a:gsLst>
                    <a:gs pos="0">
                      <a:srgbClr val="C00000"/>
                    </a:gs>
                    <a:gs pos="51000">
                      <a:srgbClr val="FF0000"/>
                    </a:gs>
                    <a:gs pos="100000">
                      <a:srgbClr val="EE6B00"/>
                    </a:gs>
                  </a:gsLst>
                  <a:lin ang="5400000" scaled="0"/>
                </a:gradFill>
                <a:cs typeface="+mn-ea"/>
                <a:sym typeface="+mn-lt"/>
              </a:rPr>
              <a:t>NPC&amp;CPPCC</a:t>
            </a:r>
            <a:endParaRPr lang="en-US" sz="2800" dirty="0">
              <a:gradFill>
                <a:gsLst>
                  <a:gs pos="0">
                    <a:srgbClr val="C00000"/>
                  </a:gs>
                  <a:gs pos="51000">
                    <a:srgbClr val="FF0000"/>
                  </a:gs>
                  <a:gs pos="100000">
                    <a:srgbClr val="EE6B00"/>
                  </a:gs>
                </a:gsLst>
                <a:lin ang="5400000" scaled="0"/>
              </a:gradFill>
              <a:cs typeface="+mn-ea"/>
              <a:sym typeface="+mn-lt"/>
            </a:endParaRPr>
          </a:p>
        </p:txBody>
      </p:sp>
    </p:spTree>
    <p:extLst>
      <p:ext uri="{BB962C8B-B14F-4D97-AF65-F5344CB8AC3E}">
        <p14:creationId xmlns:p14="http://schemas.microsoft.com/office/powerpoint/2010/main" val="352188474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strVal val="(6*min(max(#ppt_w*#ppt_h,.3),1)-7.4)/-.7*#ppt_w"/>
                                          </p:val>
                                        </p:tav>
                                        <p:tav tm="100000">
                                          <p:val>
                                            <p:strVal val="#ppt_w"/>
                                          </p:val>
                                        </p:tav>
                                      </p:tavLst>
                                    </p:anim>
                                    <p:anim calcmode="lin" valueType="num">
                                      <p:cBhvr>
                                        <p:cTn id="8" dur="1000" fill="hold"/>
                                        <p:tgtEl>
                                          <p:spTgt spid="28"/>
                                        </p:tgtEl>
                                        <p:attrNameLst>
                                          <p:attrName>ppt_h</p:attrName>
                                        </p:attrNameLst>
                                      </p:cBhvr>
                                      <p:tavLst>
                                        <p:tav tm="0">
                                          <p:val>
                                            <p:strVal val="(6*min(max(#ppt_w*#ppt_h,.3),1)-7.4)/-.7*#ppt_h"/>
                                          </p:val>
                                        </p:tav>
                                        <p:tav tm="100000">
                                          <p:val>
                                            <p:strVal val="#ppt_h"/>
                                          </p:val>
                                        </p:tav>
                                      </p:tavLst>
                                    </p:anim>
                                    <p:anim calcmode="lin" valueType="num">
                                      <p:cBhvr>
                                        <p:cTn id="9" dur="1000" fill="hold"/>
                                        <p:tgtEl>
                                          <p:spTgt spid="28"/>
                                        </p:tgtEl>
                                        <p:attrNameLst>
                                          <p:attrName>ppt_x</p:attrName>
                                        </p:attrNameLst>
                                      </p:cBhvr>
                                      <p:tavLst>
                                        <p:tav tm="0">
                                          <p:val>
                                            <p:fltVal val="0.5"/>
                                          </p:val>
                                        </p:tav>
                                        <p:tav tm="100000">
                                          <p:val>
                                            <p:strVal val="#ppt_x"/>
                                          </p:val>
                                        </p:tav>
                                      </p:tavLst>
                                    </p:anim>
                                    <p:anim calcmode="lin" valueType="num">
                                      <p:cBhvr>
                                        <p:cTn id="10" dur="1000" fill="hold"/>
                                        <p:tgtEl>
                                          <p:spTgt spid="28"/>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25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63" presetClass="path" presetSubtype="0" accel="50000" decel="50000" fill="hold" grpId="0" nodeType="withEffect">
                                  <p:stCondLst>
                                    <p:cond delay="0"/>
                                  </p:stCondLst>
                                  <p:childTnLst>
                                    <p:animMotion origin="layout" path="M -0.15495 1.48148E-6 L -1.25E-6 1.48148E-6 " pathEditMode="relative" rAng="0" ptsTypes="AA">
                                      <p:cBhvr>
                                        <p:cTn id="27" dur="1500" fill="hold"/>
                                        <p:tgtEl>
                                          <p:spTgt spid="33"/>
                                        </p:tgtEl>
                                        <p:attrNameLst>
                                          <p:attrName>ppt_x</p:attrName>
                                          <p:attrName>ppt_y</p:attrName>
                                        </p:attrNameLst>
                                      </p:cBhvr>
                                      <p:rCtr x="7747" y="0"/>
                                    </p:animMotion>
                                  </p:childTnLst>
                                </p:cTn>
                              </p:par>
                              <p:par>
                                <p:cTn id="28" presetID="10" presetClass="entr" presetSubtype="0" fill="hold" grpId="1"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par>
                                <p:cTn id="31" presetID="35" presetClass="path" presetSubtype="0" accel="50000" decel="50000" fill="hold" grpId="0" nodeType="withEffect">
                                  <p:stCondLst>
                                    <p:cond delay="0"/>
                                  </p:stCondLst>
                                  <p:childTnLst>
                                    <p:animMotion origin="layout" path="M 0.16823 3.7037E-6 L 2.91667E-6 3.7037E-6 " pathEditMode="relative" rAng="0" ptsTypes="AA">
                                      <p:cBhvr>
                                        <p:cTn id="32" dur="1500" fill="hold"/>
                                        <p:tgtEl>
                                          <p:spTgt spid="34"/>
                                        </p:tgtEl>
                                        <p:attrNameLst>
                                          <p:attrName>ppt_x</p:attrName>
                                          <p:attrName>ppt_y</p:attrName>
                                        </p:attrNameLst>
                                      </p:cBhvr>
                                      <p:rCtr x="-8411" y="0"/>
                                    </p:animMotion>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left)">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left)">
                                      <p:cBhvr>
                                        <p:cTn id="42" dur="500"/>
                                        <p:tgtEl>
                                          <p:spTgt spid="37"/>
                                        </p:tgtEl>
                                      </p:cBhvr>
                                    </p:animEffect>
                                  </p:childTnLst>
                                </p:cTn>
                              </p:par>
                              <p:par>
                                <p:cTn id="43" presetID="22" presetClass="entr" presetSubtype="2"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right)">
                                      <p:cBhvr>
                                        <p:cTn id="45" dur="500"/>
                                        <p:tgtEl>
                                          <p:spTgt spid="3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iterate type="wd">
                                    <p:tmPct val="10000"/>
                                  </p:iterate>
                                  <p:childTnLst>
                                    <p:set>
                                      <p:cBhvr>
                                        <p:cTn id="49" dur="1" fill="hold">
                                          <p:stCondLst>
                                            <p:cond delay="0"/>
                                          </p:stCondLst>
                                        </p:cTn>
                                        <p:tgtEl>
                                          <p:spTgt spid="29"/>
                                        </p:tgtEl>
                                        <p:attrNameLst>
                                          <p:attrName>style.visibility</p:attrName>
                                        </p:attrNameLst>
                                      </p:cBhvr>
                                      <p:to>
                                        <p:strVal val="visible"/>
                                      </p:to>
                                    </p:set>
                                    <p:animEffect transition="in" filter="fade">
                                      <p:cBhvr>
                                        <p:cTn id="50" dur="1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anim calcmode="lin" valueType="num">
                                      <p:cBhvr>
                                        <p:cTn id="56" dur="1000" fill="hold"/>
                                        <p:tgtEl>
                                          <p:spTgt spid="30"/>
                                        </p:tgtEl>
                                        <p:attrNameLst>
                                          <p:attrName>ppt_x</p:attrName>
                                        </p:attrNameLst>
                                      </p:cBhvr>
                                      <p:tavLst>
                                        <p:tav tm="0">
                                          <p:val>
                                            <p:strVal val="#ppt_x"/>
                                          </p:val>
                                        </p:tav>
                                        <p:tav tm="100000">
                                          <p:val>
                                            <p:strVal val="#ppt_x"/>
                                          </p:val>
                                        </p:tav>
                                      </p:tavLst>
                                    </p:anim>
                                    <p:anim calcmode="lin" valueType="num">
                                      <p:cBhvr>
                                        <p:cTn id="5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3" grpId="0"/>
      <p:bldP spid="33" grpId="1"/>
      <p:bldP spid="34" grpId="0"/>
      <p:bldP spid="34" grpId="1"/>
      <p:bldP spid="36" grpId="0"/>
      <p:bldP spid="38" grpId="0"/>
      <p:bldP spid="3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27310"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今后工作的建议</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椭圆 9"/>
          <p:cNvSpPr/>
          <p:nvPr/>
        </p:nvSpPr>
        <p:spPr>
          <a:xfrm>
            <a:off x="1010393" y="947741"/>
            <a:ext cx="1012106" cy="1012106"/>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29">
            <a:extLst>
              <a:ext uri="{FF2B5EF4-FFF2-40B4-BE49-F238E27FC236}">
                <a16:creationId xmlns:a16="http://schemas.microsoft.com/office/drawing/2014/main" id="{18796854-9A5C-4243-A1B9-C4A1284DA642}"/>
              </a:ext>
            </a:extLst>
          </p:cNvPr>
          <p:cNvSpPr/>
          <p:nvPr/>
        </p:nvSpPr>
        <p:spPr bwMode="auto">
          <a:xfrm>
            <a:off x="1171150" y="1045991"/>
            <a:ext cx="783191" cy="6998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2" name="TextBox 43"/>
          <p:cNvSpPr txBox="1"/>
          <p:nvPr/>
        </p:nvSpPr>
        <p:spPr>
          <a:xfrm>
            <a:off x="2115097" y="817592"/>
            <a:ext cx="9841551" cy="1200329"/>
          </a:xfrm>
          <a:prstGeom prst="rect">
            <a:avLst/>
          </a:prstGeom>
          <a:noFill/>
        </p:spPr>
        <p:txBody>
          <a:bodyPr wrap="square" rtlCol="0">
            <a:spAutoFit/>
          </a:bodyPr>
          <a:lstStyle/>
          <a:p>
            <a:pPr defTabSz="914400">
              <a:lnSpc>
                <a:spcPct val="150000"/>
              </a:lnSpc>
            </a:pPr>
            <a:r>
              <a:rPr lang="zh-CN" altLang="en-US" sz="2400" b="1" dirty="0">
                <a:solidFill>
                  <a:srgbClr val="AC1422"/>
                </a:solidFill>
                <a:latin typeface="微软雅黑" pitchFamily="34" charset="-122"/>
                <a:ea typeface="微软雅黑"/>
                <a:sym typeface="Gill Sans" charset="0"/>
              </a:rPr>
              <a:t>中共十九大</a:t>
            </a:r>
            <a:r>
              <a:rPr lang="zh-CN" altLang="en-US" sz="2400" dirty="0">
                <a:solidFill>
                  <a:srgbClr val="AC1422"/>
                </a:solidFill>
                <a:latin typeface="微软雅黑" pitchFamily="34" charset="-122"/>
                <a:ea typeface="微软雅黑"/>
                <a:sym typeface="Gill Sans" charset="0"/>
              </a:rPr>
              <a:t>描绘了决胜全面建成小康社会、夺取新时代中国特色社会主义伟大胜利的宏伟蓝图，进一步指明了党和国家事业的前进方向。</a:t>
            </a:r>
          </a:p>
        </p:txBody>
      </p:sp>
      <p:sp>
        <p:nvSpPr>
          <p:cNvPr id="16" name="矩形 15"/>
          <p:cNvSpPr/>
          <p:nvPr/>
        </p:nvSpPr>
        <p:spPr>
          <a:xfrm>
            <a:off x="1065466" y="2010511"/>
            <a:ext cx="957033" cy="1794745"/>
          </a:xfrm>
          <a:prstGeom prst="rect">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33" b="1" dirty="0">
                <a:latin typeface="微软雅黑" panose="020B0503020204020204" pitchFamily="34" charset="-122"/>
                <a:ea typeface="微软雅黑" panose="020B0503020204020204" pitchFamily="34" charset="-122"/>
              </a:rPr>
              <a:t>要把</a:t>
            </a:r>
          </a:p>
        </p:txBody>
      </p:sp>
      <p:sp>
        <p:nvSpPr>
          <p:cNvPr id="17" name="文本框 3"/>
          <p:cNvSpPr txBox="1"/>
          <p:nvPr/>
        </p:nvSpPr>
        <p:spPr>
          <a:xfrm>
            <a:off x="2182510" y="1884902"/>
            <a:ext cx="9466589" cy="472565"/>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867" dirty="0">
                <a:solidFill>
                  <a:srgbClr val="AC1422"/>
                </a:solidFill>
                <a:latin typeface="微软雅黑" panose="020B0503020204020204" pitchFamily="34" charset="-122"/>
                <a:ea typeface="微软雅黑" panose="020B0503020204020204" pitchFamily="34" charset="-122"/>
              </a:rPr>
              <a:t>学习贯彻中共十九大精神作为重大政治任务</a:t>
            </a:r>
          </a:p>
        </p:txBody>
      </p:sp>
      <p:sp>
        <p:nvSpPr>
          <p:cNvPr id="18" name="文本框 3"/>
          <p:cNvSpPr txBox="1"/>
          <p:nvPr/>
        </p:nvSpPr>
        <p:spPr>
          <a:xfrm>
            <a:off x="2183445" y="2365159"/>
            <a:ext cx="9466589" cy="472565"/>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867">
                <a:solidFill>
                  <a:srgbClr val="AC1422"/>
                </a:solidFill>
                <a:latin typeface="微软雅黑" panose="020B0503020204020204" pitchFamily="34" charset="-122"/>
                <a:ea typeface="微软雅黑" panose="020B0503020204020204" pitchFamily="34" charset="-122"/>
              </a:rPr>
              <a:t>习近平新时代中国特色社会主义思想作为统揽政协工作的总纲</a:t>
            </a:r>
            <a:endParaRPr lang="zh-CN" altLang="en-US" sz="1867" dirty="0">
              <a:solidFill>
                <a:srgbClr val="AC1422"/>
              </a:solidFill>
              <a:latin typeface="微软雅黑" panose="020B0503020204020204" pitchFamily="34" charset="-122"/>
              <a:ea typeface="微软雅黑" panose="020B0503020204020204" pitchFamily="34" charset="-122"/>
            </a:endParaRPr>
          </a:p>
        </p:txBody>
      </p:sp>
      <p:sp>
        <p:nvSpPr>
          <p:cNvPr id="19" name="文本框 3"/>
          <p:cNvSpPr txBox="1"/>
          <p:nvPr/>
        </p:nvSpPr>
        <p:spPr>
          <a:xfrm>
            <a:off x="2182510" y="2868374"/>
            <a:ext cx="9466589" cy="472565"/>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867">
                <a:solidFill>
                  <a:srgbClr val="AC1422"/>
                </a:solidFill>
                <a:latin typeface="微软雅黑" panose="020B0503020204020204" pitchFamily="34" charset="-122"/>
                <a:ea typeface="微软雅黑" panose="020B0503020204020204" pitchFamily="34" charset="-122"/>
              </a:rPr>
              <a:t>坚持和发展中国特色社会主义作为巩固共同思想政治基础的主轴</a:t>
            </a:r>
            <a:endParaRPr lang="zh-CN" altLang="en-US" sz="1867" dirty="0">
              <a:solidFill>
                <a:srgbClr val="AC1422"/>
              </a:solidFill>
              <a:latin typeface="微软雅黑" panose="020B0503020204020204" pitchFamily="34" charset="-122"/>
              <a:ea typeface="微软雅黑" panose="020B0503020204020204" pitchFamily="34" charset="-122"/>
            </a:endParaRPr>
          </a:p>
        </p:txBody>
      </p:sp>
      <p:sp>
        <p:nvSpPr>
          <p:cNvPr id="20" name="文本框 3"/>
          <p:cNvSpPr txBox="1"/>
          <p:nvPr/>
        </p:nvSpPr>
        <p:spPr>
          <a:xfrm>
            <a:off x="2182510" y="3371589"/>
            <a:ext cx="10114289" cy="472565"/>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867">
                <a:solidFill>
                  <a:srgbClr val="AC1422"/>
                </a:solidFill>
                <a:latin typeface="微软雅黑" panose="020B0503020204020204" pitchFamily="34" charset="-122"/>
                <a:ea typeface="微软雅黑" panose="020B0503020204020204" pitchFamily="34" charset="-122"/>
              </a:rPr>
              <a:t>为决胜全面建成小康社会、夺取新时代中国特色社会主义伟大胜利献计出力作为工作主线</a:t>
            </a:r>
            <a:endParaRPr lang="zh-CN" altLang="en-US" sz="1867" dirty="0">
              <a:solidFill>
                <a:srgbClr val="AC1422"/>
              </a:solidFill>
              <a:latin typeface="微软雅黑" panose="020B0503020204020204" pitchFamily="34" charset="-122"/>
              <a:ea typeface="微软雅黑" panose="020B0503020204020204" pitchFamily="34" charset="-122"/>
            </a:endParaRPr>
          </a:p>
        </p:txBody>
      </p:sp>
      <p:sp>
        <p:nvSpPr>
          <p:cNvPr id="21" name="矩形 20"/>
          <p:cNvSpPr/>
          <p:nvPr/>
        </p:nvSpPr>
        <p:spPr>
          <a:xfrm>
            <a:off x="1065466" y="3908295"/>
            <a:ext cx="957033" cy="1024867"/>
          </a:xfrm>
          <a:prstGeom prst="rect">
            <a:avLst/>
          </a:prstGeom>
          <a:gradFill>
            <a:gsLst>
              <a:gs pos="0">
                <a:srgbClr val="FF3302"/>
              </a:gs>
              <a:gs pos="100000">
                <a:srgbClr val="CB08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坚持</a:t>
            </a:r>
          </a:p>
        </p:txBody>
      </p:sp>
      <p:sp>
        <p:nvSpPr>
          <p:cNvPr id="22" name="文本框 3"/>
          <p:cNvSpPr txBox="1"/>
          <p:nvPr/>
        </p:nvSpPr>
        <p:spPr>
          <a:xfrm>
            <a:off x="2182511" y="3895594"/>
            <a:ext cx="5504188" cy="472565"/>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867">
                <a:solidFill>
                  <a:srgbClr val="AC1422"/>
                </a:solidFill>
                <a:latin typeface="微软雅黑" panose="020B0503020204020204" pitchFamily="34" charset="-122"/>
                <a:ea typeface="微软雅黑" panose="020B0503020204020204" pitchFamily="34" charset="-122"/>
              </a:rPr>
              <a:t>稳中求进工作总基调</a:t>
            </a:r>
            <a:endParaRPr lang="zh-CN" altLang="en-US" sz="1867" dirty="0">
              <a:solidFill>
                <a:srgbClr val="AC1422"/>
              </a:solidFill>
              <a:latin typeface="微软雅黑" panose="020B0503020204020204" pitchFamily="34" charset="-122"/>
              <a:ea typeface="微软雅黑" panose="020B0503020204020204" pitchFamily="34" charset="-122"/>
            </a:endParaRPr>
          </a:p>
        </p:txBody>
      </p:sp>
      <p:sp>
        <p:nvSpPr>
          <p:cNvPr id="23" name="文本框 3"/>
          <p:cNvSpPr txBox="1"/>
          <p:nvPr/>
        </p:nvSpPr>
        <p:spPr>
          <a:xfrm>
            <a:off x="5497211" y="3895594"/>
            <a:ext cx="5504188" cy="472565"/>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867" dirty="0">
                <a:solidFill>
                  <a:srgbClr val="AC1422"/>
                </a:solidFill>
                <a:latin typeface="微软雅黑" panose="020B0503020204020204" pitchFamily="34" charset="-122"/>
                <a:ea typeface="微软雅黑" panose="020B0503020204020204" pitchFamily="34" charset="-122"/>
              </a:rPr>
              <a:t>新发展理念</a:t>
            </a:r>
          </a:p>
        </p:txBody>
      </p:sp>
      <p:sp>
        <p:nvSpPr>
          <p:cNvPr id="24" name="文本框 3"/>
          <p:cNvSpPr txBox="1"/>
          <p:nvPr/>
        </p:nvSpPr>
        <p:spPr>
          <a:xfrm>
            <a:off x="2182509" y="4397729"/>
            <a:ext cx="5504188" cy="472565"/>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867">
                <a:solidFill>
                  <a:srgbClr val="AC1422"/>
                </a:solidFill>
                <a:latin typeface="微软雅黑" panose="020B0503020204020204" pitchFamily="34" charset="-122"/>
                <a:ea typeface="微软雅黑" panose="020B0503020204020204" pitchFamily="34" charset="-122"/>
              </a:rPr>
              <a:t>以人民为中心的发展思想</a:t>
            </a:r>
            <a:endParaRPr lang="zh-CN" altLang="en-US" sz="1867" dirty="0">
              <a:solidFill>
                <a:srgbClr val="AC1422"/>
              </a:solidFill>
              <a:latin typeface="微软雅黑" panose="020B0503020204020204" pitchFamily="34" charset="-122"/>
              <a:ea typeface="微软雅黑" panose="020B0503020204020204" pitchFamily="34" charset="-122"/>
            </a:endParaRPr>
          </a:p>
        </p:txBody>
      </p:sp>
      <p:sp>
        <p:nvSpPr>
          <p:cNvPr id="25" name="文本框 3"/>
          <p:cNvSpPr txBox="1"/>
          <p:nvPr/>
        </p:nvSpPr>
        <p:spPr>
          <a:xfrm>
            <a:off x="5497211" y="4417246"/>
            <a:ext cx="5504188" cy="472565"/>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867">
                <a:solidFill>
                  <a:srgbClr val="AC1422"/>
                </a:solidFill>
                <a:latin typeface="微软雅黑" panose="020B0503020204020204" pitchFamily="34" charset="-122"/>
                <a:ea typeface="微软雅黑" panose="020B0503020204020204" pitchFamily="34" charset="-122"/>
              </a:rPr>
              <a:t>团结和民主两大主题</a:t>
            </a:r>
            <a:endParaRPr lang="zh-CN" altLang="en-US" sz="1867" dirty="0">
              <a:solidFill>
                <a:srgbClr val="AC1422"/>
              </a:solidFill>
              <a:latin typeface="微软雅黑" panose="020B0503020204020204" pitchFamily="34" charset="-122"/>
              <a:ea typeface="微软雅黑" panose="020B0503020204020204" pitchFamily="34" charset="-122"/>
            </a:endParaRPr>
          </a:p>
        </p:txBody>
      </p:sp>
      <p:sp>
        <p:nvSpPr>
          <p:cNvPr id="26" name="TextBox 43"/>
          <p:cNvSpPr txBox="1"/>
          <p:nvPr/>
        </p:nvSpPr>
        <p:spPr>
          <a:xfrm>
            <a:off x="1010393" y="4887577"/>
            <a:ext cx="10438536" cy="903581"/>
          </a:xfrm>
          <a:prstGeom prst="rect">
            <a:avLst/>
          </a:prstGeom>
          <a:noFill/>
        </p:spPr>
        <p:txBody>
          <a:bodyPr wrap="square" rtlCol="0">
            <a:spAutoFit/>
          </a:bodyPr>
          <a:lstStyle/>
          <a:p>
            <a:pPr defTabSz="1219170">
              <a:lnSpc>
                <a:spcPct val="150000"/>
              </a:lnSpc>
            </a:pPr>
            <a:r>
              <a:rPr lang="zh-CN" altLang="en-US" sz="1867" b="1" dirty="0">
                <a:solidFill>
                  <a:srgbClr val="AC1422"/>
                </a:solidFill>
                <a:latin typeface="微软雅黑" pitchFamily="34" charset="-122"/>
                <a:ea typeface="微软雅黑"/>
                <a:sym typeface="Gill Sans" charset="0"/>
              </a:rPr>
              <a:t>围绕统筹推进“五位一体”总体布局、协调推进“四个全面”战略布局，认真履行政治协商、民主监督、参政议政职能</a:t>
            </a:r>
            <a:r>
              <a:rPr lang="zh-CN" altLang="en-US" sz="1867" dirty="0">
                <a:solidFill>
                  <a:srgbClr val="AC1422"/>
                </a:solidFill>
                <a:latin typeface="微软雅黑" pitchFamily="34" charset="-122"/>
                <a:ea typeface="微软雅黑"/>
                <a:sym typeface="Gill Sans" charset="0"/>
              </a:rPr>
              <a:t>，为全面建成小康社会、全面建设社会主义现代化国家作出新的贡献。</a:t>
            </a:r>
          </a:p>
        </p:txBody>
      </p:sp>
    </p:spTree>
    <p:extLst>
      <p:ext uri="{BB962C8B-B14F-4D97-AF65-F5344CB8AC3E}">
        <p14:creationId xmlns:p14="http://schemas.microsoft.com/office/powerpoint/2010/main" val="316775126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75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2000"/>
                                        <p:tgtEl>
                                          <p:spTgt spid="12"/>
                                        </p:tgtEl>
                                      </p:cBhvr>
                                    </p:animEffect>
                                  </p:childTnLst>
                                </p:cTn>
                              </p:par>
                            </p:childTnLst>
                          </p:cTn>
                        </p:par>
                        <p:par>
                          <p:cTn id="19" fill="hold">
                            <p:stCondLst>
                              <p:cond delay="2500"/>
                            </p:stCondLst>
                            <p:childTnLst>
                              <p:par>
                                <p:cTn id="20" presetID="49" presetClass="entr" presetSubtype="0" decel="10000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 calcmode="lin" valueType="num">
                                      <p:cBhvr>
                                        <p:cTn id="24" dur="500" fill="hold"/>
                                        <p:tgtEl>
                                          <p:spTgt spid="16"/>
                                        </p:tgtEl>
                                        <p:attrNameLst>
                                          <p:attrName>style.rotation</p:attrName>
                                        </p:attrNameLst>
                                      </p:cBhvr>
                                      <p:tavLst>
                                        <p:tav tm="0">
                                          <p:val>
                                            <p:fltVal val="360"/>
                                          </p:val>
                                        </p:tav>
                                        <p:tav tm="100000">
                                          <p:val>
                                            <p:fltVal val="0"/>
                                          </p:val>
                                        </p:tav>
                                      </p:tavLst>
                                    </p:anim>
                                    <p:animEffect transition="in" filter="fade">
                                      <p:cBhvr>
                                        <p:cTn id="25" dur="500"/>
                                        <p:tgtEl>
                                          <p:spTgt spid="16"/>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1500"/>
                                        <p:tgtEl>
                                          <p:spTgt spid="17"/>
                                        </p:tgtEl>
                                      </p:cBhvr>
                                    </p:animEffect>
                                  </p:childTnLst>
                                </p:cTn>
                              </p:par>
                            </p:childTnLst>
                          </p:cTn>
                        </p:par>
                        <p:par>
                          <p:cTn id="30" fill="hold">
                            <p:stCondLst>
                              <p:cond delay="45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1500"/>
                                        <p:tgtEl>
                                          <p:spTgt spid="18"/>
                                        </p:tgtEl>
                                      </p:cBhvr>
                                    </p:animEffect>
                                  </p:childTnLst>
                                </p:cTn>
                              </p:par>
                            </p:childTnLst>
                          </p:cTn>
                        </p:par>
                        <p:par>
                          <p:cTn id="34" fill="hold">
                            <p:stCondLst>
                              <p:cond delay="6000"/>
                            </p:stCondLst>
                            <p:childTnLst>
                              <p:par>
                                <p:cTn id="35" presetID="22" presetClass="entr" presetSubtype="8"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1500"/>
                                        <p:tgtEl>
                                          <p:spTgt spid="19"/>
                                        </p:tgtEl>
                                      </p:cBhvr>
                                    </p:animEffect>
                                  </p:childTnLst>
                                </p:cTn>
                              </p:par>
                            </p:childTnLst>
                          </p:cTn>
                        </p:par>
                        <p:par>
                          <p:cTn id="38" fill="hold">
                            <p:stCondLst>
                              <p:cond delay="7500"/>
                            </p:stCondLst>
                            <p:childTnLst>
                              <p:par>
                                <p:cTn id="39" presetID="22" presetClass="entr" presetSubtype="8"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1500"/>
                                        <p:tgtEl>
                                          <p:spTgt spid="20"/>
                                        </p:tgtEl>
                                      </p:cBhvr>
                                    </p:animEffect>
                                  </p:childTnLst>
                                </p:cTn>
                              </p:par>
                            </p:childTnLst>
                          </p:cTn>
                        </p:par>
                        <p:par>
                          <p:cTn id="42" fill="hold">
                            <p:stCondLst>
                              <p:cond delay="9000"/>
                            </p:stCondLst>
                            <p:childTnLst>
                              <p:par>
                                <p:cTn id="43" presetID="49" presetClass="entr" presetSubtype="0" decel="10000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ppt_w</p:attrName>
                                        </p:attrNameLst>
                                      </p:cBhvr>
                                      <p:tavLst>
                                        <p:tav tm="0">
                                          <p:val>
                                            <p:fltVal val="0"/>
                                          </p:val>
                                        </p:tav>
                                        <p:tav tm="100000">
                                          <p:val>
                                            <p:strVal val="#ppt_w"/>
                                          </p:val>
                                        </p:tav>
                                      </p:tavLst>
                                    </p:anim>
                                    <p:anim calcmode="lin" valueType="num">
                                      <p:cBhvr>
                                        <p:cTn id="46" dur="500" fill="hold"/>
                                        <p:tgtEl>
                                          <p:spTgt spid="21"/>
                                        </p:tgtEl>
                                        <p:attrNameLst>
                                          <p:attrName>ppt_h</p:attrName>
                                        </p:attrNameLst>
                                      </p:cBhvr>
                                      <p:tavLst>
                                        <p:tav tm="0">
                                          <p:val>
                                            <p:fltVal val="0"/>
                                          </p:val>
                                        </p:tav>
                                        <p:tav tm="100000">
                                          <p:val>
                                            <p:strVal val="#ppt_h"/>
                                          </p:val>
                                        </p:tav>
                                      </p:tavLst>
                                    </p:anim>
                                    <p:anim calcmode="lin" valueType="num">
                                      <p:cBhvr>
                                        <p:cTn id="47" dur="500" fill="hold"/>
                                        <p:tgtEl>
                                          <p:spTgt spid="21"/>
                                        </p:tgtEl>
                                        <p:attrNameLst>
                                          <p:attrName>style.rotation</p:attrName>
                                        </p:attrNameLst>
                                      </p:cBhvr>
                                      <p:tavLst>
                                        <p:tav tm="0">
                                          <p:val>
                                            <p:fltVal val="360"/>
                                          </p:val>
                                        </p:tav>
                                        <p:tav tm="100000">
                                          <p:val>
                                            <p:fltVal val="0"/>
                                          </p:val>
                                        </p:tav>
                                      </p:tavLst>
                                    </p:anim>
                                    <p:animEffect transition="in" filter="fade">
                                      <p:cBhvr>
                                        <p:cTn id="48" dur="500"/>
                                        <p:tgtEl>
                                          <p:spTgt spid="21"/>
                                        </p:tgtEl>
                                      </p:cBhvr>
                                    </p:animEffect>
                                  </p:childTnLst>
                                </p:cTn>
                              </p:par>
                            </p:childTnLst>
                          </p:cTn>
                        </p:par>
                        <p:par>
                          <p:cTn id="49" fill="hold">
                            <p:stCondLst>
                              <p:cond delay="9500"/>
                            </p:stCondLst>
                            <p:childTnLst>
                              <p:par>
                                <p:cTn id="50" presetID="22" presetClass="entr" presetSubtype="8"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1500"/>
                                        <p:tgtEl>
                                          <p:spTgt spid="22"/>
                                        </p:tgtEl>
                                      </p:cBhvr>
                                    </p:animEffect>
                                  </p:childTnLst>
                                </p:cTn>
                              </p:par>
                            </p:childTnLst>
                          </p:cTn>
                        </p:par>
                        <p:par>
                          <p:cTn id="53" fill="hold">
                            <p:stCondLst>
                              <p:cond delay="11000"/>
                            </p:stCondLst>
                            <p:childTnLst>
                              <p:par>
                                <p:cTn id="54" presetID="2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1500"/>
                                        <p:tgtEl>
                                          <p:spTgt spid="23"/>
                                        </p:tgtEl>
                                      </p:cBhvr>
                                    </p:animEffect>
                                  </p:childTnLst>
                                </p:cTn>
                              </p:par>
                            </p:childTnLst>
                          </p:cTn>
                        </p:par>
                        <p:par>
                          <p:cTn id="57" fill="hold">
                            <p:stCondLst>
                              <p:cond delay="12500"/>
                            </p:stCondLst>
                            <p:childTnLst>
                              <p:par>
                                <p:cTn id="58" presetID="22" presetClass="entr" presetSubtype="8"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1500"/>
                                        <p:tgtEl>
                                          <p:spTgt spid="24"/>
                                        </p:tgtEl>
                                      </p:cBhvr>
                                    </p:animEffect>
                                  </p:childTnLst>
                                </p:cTn>
                              </p:par>
                            </p:childTnLst>
                          </p:cTn>
                        </p:par>
                        <p:par>
                          <p:cTn id="61" fill="hold">
                            <p:stCondLst>
                              <p:cond delay="14000"/>
                            </p:stCondLst>
                            <p:childTnLst>
                              <p:par>
                                <p:cTn id="62" presetID="22" presetClass="entr" presetSubtype="8"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1500"/>
                                        <p:tgtEl>
                                          <p:spTgt spid="25"/>
                                        </p:tgtEl>
                                      </p:cBhvr>
                                    </p:animEffect>
                                  </p:childTnLst>
                                </p:cTn>
                              </p:par>
                            </p:childTnLst>
                          </p:cTn>
                        </p:par>
                        <p:par>
                          <p:cTn id="65" fill="hold">
                            <p:stCondLst>
                              <p:cond delay="15500"/>
                            </p:stCondLst>
                            <p:childTnLst>
                              <p:par>
                                <p:cTn id="66" presetID="22" presetClass="entr" presetSubtype="8"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left)">
                                      <p:cBhvr>
                                        <p:cTn id="68"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6" grpId="0" animBg="1"/>
      <p:bldP spid="17" grpId="0"/>
      <p:bldP spid="18" grpId="0"/>
      <p:bldP spid="19" grpId="0"/>
      <p:bldP spid="20" grpId="0"/>
      <p:bldP spid="21" grpId="0" animBg="1"/>
      <p:bldP spid="22" grpId="0"/>
      <p:bldP spid="23" grpId="0"/>
      <p:bldP spid="24" grpId="0"/>
      <p:bldP spid="25" grpId="0"/>
      <p:bldP spid="2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27310"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今后工作的建议</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grpSp>
        <p:nvGrpSpPr>
          <p:cNvPr id="10" name="组合 9"/>
          <p:cNvGrpSpPr/>
          <p:nvPr/>
        </p:nvGrpSpPr>
        <p:grpSpPr>
          <a:xfrm>
            <a:off x="857708" y="2541838"/>
            <a:ext cx="2065166" cy="2100615"/>
            <a:chOff x="3433282" y="1462739"/>
            <a:chExt cx="1443518" cy="1468296"/>
          </a:xfrm>
        </p:grpSpPr>
        <p:grpSp>
          <p:nvGrpSpPr>
            <p:cNvPr id="11" name="组合 10"/>
            <p:cNvGrpSpPr/>
            <p:nvPr/>
          </p:nvGrpSpPr>
          <p:grpSpPr>
            <a:xfrm>
              <a:off x="3433282" y="1462739"/>
              <a:ext cx="1443518" cy="1443518"/>
              <a:chOff x="2681608" y="1294395"/>
              <a:chExt cx="1506218" cy="1506218"/>
            </a:xfrm>
          </p:grpSpPr>
          <p:sp>
            <p:nvSpPr>
              <p:cNvPr id="13" name="椭圆 12"/>
              <p:cNvSpPr/>
              <p:nvPr/>
            </p:nvSpPr>
            <p:spPr>
              <a:xfrm>
                <a:off x="2681608" y="1294395"/>
                <a:ext cx="1506218" cy="1506218"/>
              </a:xfrm>
              <a:prstGeom prst="ellipse">
                <a:avLst/>
              </a:prstGeom>
              <a:noFill/>
              <a:ln w="12700" cap="flat" cmpd="sng" algn="ctr">
                <a:solidFill>
                  <a:srgbClr val="C00000"/>
                </a:solidFill>
                <a:prstDash val="solid"/>
              </a:ln>
              <a:effectLst/>
            </p:spPr>
            <p:txBody>
              <a:bodyPr wrap="square" rtlCol="0" anchor="ctr">
                <a:noAutofit/>
              </a:bodyPr>
              <a:lstStyle/>
              <a:p>
                <a:pPr algn="ctr" defTabSz="914400">
                  <a:defRPr/>
                </a:pPr>
                <a:endParaRPr lang="zh-CN" altLang="en-US" sz="1800" kern="0">
                  <a:solidFill>
                    <a:srgbClr val="000000"/>
                  </a:solidFill>
                  <a:ea typeface="微软雅黑"/>
                </a:endParaRPr>
              </a:p>
            </p:txBody>
          </p:sp>
          <p:sp>
            <p:nvSpPr>
              <p:cNvPr id="14" name="Freeform 5"/>
              <p:cNvSpPr>
                <a:spLocks/>
              </p:cNvSpPr>
              <p:nvPr/>
            </p:nvSpPr>
            <p:spPr bwMode="auto">
              <a:xfrm flipV="1">
                <a:off x="2777383" y="1390167"/>
                <a:ext cx="1314666" cy="1314675"/>
              </a:xfrm>
              <a:prstGeom prst="ellipse">
                <a:avLst/>
              </a:prstGeom>
              <a:gradFill>
                <a:gsLst>
                  <a:gs pos="0">
                    <a:srgbClr val="FF3302"/>
                  </a:gs>
                  <a:gs pos="100000">
                    <a:srgbClr val="CB0800"/>
                  </a:gs>
                </a:gsLst>
                <a:lin ang="5400000" scaled="1"/>
              </a:gradFill>
              <a:ln w="9525" cap="flat" cmpd="sng" algn="ctr">
                <a:noFill/>
                <a:prstDash val="solid"/>
              </a:ln>
              <a:effectLst/>
              <a:extLst/>
            </p:spPr>
            <p:txBody>
              <a:bodyPr wrap="square" rtlCol="0" anchor="ctr">
                <a:noAutofit/>
              </a:bodyPr>
              <a:lstStyle/>
              <a:p>
                <a:pPr algn="ctr" defTabSz="914400">
                  <a:defRPr/>
                </a:pPr>
                <a:endParaRPr lang="zh-CN" altLang="en-US" sz="1800" kern="0">
                  <a:gradFill>
                    <a:gsLst>
                      <a:gs pos="0">
                        <a:srgbClr val="FF3302"/>
                      </a:gs>
                      <a:gs pos="100000">
                        <a:srgbClr val="CB0800"/>
                      </a:gs>
                    </a:gsLst>
                    <a:lin ang="5400000" scaled="1"/>
                  </a:gradFill>
                  <a:ea typeface="微软雅黑"/>
                </a:endParaRPr>
              </a:p>
            </p:txBody>
          </p:sp>
          <p:sp>
            <p:nvSpPr>
              <p:cNvPr id="15" name="任意多边形 14"/>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algn="ctr" defTabSz="914400">
                  <a:defRPr/>
                </a:pPr>
                <a:endParaRPr lang="zh-CN" altLang="en-US" sz="1800" kern="0">
                  <a:solidFill>
                    <a:srgbClr val="000000"/>
                  </a:solidFill>
                  <a:ea typeface="微软雅黑"/>
                </a:endParaRPr>
              </a:p>
            </p:txBody>
          </p:sp>
        </p:grpSp>
        <p:sp>
          <p:nvSpPr>
            <p:cNvPr id="12" name="TextBox 14"/>
            <p:cNvSpPr txBox="1"/>
            <p:nvPr/>
          </p:nvSpPr>
          <p:spPr>
            <a:xfrm>
              <a:off x="3562007" y="1976928"/>
              <a:ext cx="1170365" cy="954107"/>
            </a:xfrm>
            <a:prstGeom prst="rect">
              <a:avLst/>
            </a:prstGeom>
            <a:noFill/>
            <a:effectLst/>
          </p:spPr>
          <p:txBody>
            <a:bodyPr wrap="square" rtlCol="0">
              <a:spAutoFit/>
            </a:bodyPr>
            <a:lstStyle/>
            <a:p>
              <a:pPr algn="ctr" defTabSz="914400">
                <a:defRPr/>
              </a:pPr>
              <a:r>
                <a:rPr lang="zh-CN" altLang="en-US" sz="2800" b="1" kern="0" dirty="0">
                  <a:solidFill>
                    <a:prstClr val="white"/>
                  </a:solidFill>
                  <a:latin typeface="微软雅黑" panose="020B0503020204020204" pitchFamily="34" charset="-122"/>
                  <a:ea typeface="微软雅黑" panose="020B0503020204020204" pitchFamily="34" charset="-122"/>
                </a:rPr>
                <a:t>五点建议</a:t>
              </a:r>
            </a:p>
          </p:txBody>
        </p:sp>
      </p:grpSp>
      <p:grpSp>
        <p:nvGrpSpPr>
          <p:cNvPr id="16" name="组合 15"/>
          <p:cNvGrpSpPr/>
          <p:nvPr/>
        </p:nvGrpSpPr>
        <p:grpSpPr>
          <a:xfrm>
            <a:off x="3680167" y="931573"/>
            <a:ext cx="7822422" cy="1101662"/>
            <a:chOff x="3035279" y="2691550"/>
            <a:chExt cx="7822422" cy="1101662"/>
          </a:xfrm>
        </p:grpSpPr>
        <p:sp>
          <p:nvSpPr>
            <p:cNvPr id="17" name="矩形 2"/>
            <p:cNvSpPr/>
            <p:nvPr/>
          </p:nvSpPr>
          <p:spPr>
            <a:xfrm>
              <a:off x="3035279" y="2691550"/>
              <a:ext cx="7257909" cy="1101662"/>
            </a:xfrm>
            <a:prstGeom prst="rightArrow">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DF2B2"/>
                </a:solidFill>
                <a:cs typeface="+mn-ea"/>
                <a:sym typeface="+mn-lt"/>
              </a:endParaRPr>
            </a:p>
          </p:txBody>
        </p:sp>
        <p:sp>
          <p:nvSpPr>
            <p:cNvPr id="18" name="文本框 69"/>
            <p:cNvSpPr txBox="1">
              <a:spLocks noChangeArrowheads="1"/>
            </p:cNvSpPr>
            <p:nvPr/>
          </p:nvSpPr>
          <p:spPr bwMode="auto">
            <a:xfrm>
              <a:off x="4056174" y="2981523"/>
              <a:ext cx="6105020" cy="418191"/>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深入学习贯彻习近平新时代中国特色社会主义思想</a:t>
              </a:r>
            </a:p>
          </p:txBody>
        </p:sp>
        <p:sp>
          <p:nvSpPr>
            <p:cNvPr id="28" name="文本框 69"/>
            <p:cNvSpPr txBox="1">
              <a:spLocks noChangeArrowheads="1"/>
            </p:cNvSpPr>
            <p:nvPr/>
          </p:nvSpPr>
          <p:spPr bwMode="auto">
            <a:xfrm>
              <a:off x="9705525" y="2940806"/>
              <a:ext cx="1152176" cy="499624"/>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b="1" dirty="0">
                  <a:solidFill>
                    <a:schemeClr val="bg1"/>
                  </a:solidFill>
                  <a:latin typeface="微软雅黑" panose="020B0503020204020204" pitchFamily="34" charset="-122"/>
                  <a:ea typeface="微软雅黑" panose="020B0503020204020204" pitchFamily="34" charset="-122"/>
                </a:rPr>
                <a:t>01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3680167" y="1929709"/>
            <a:ext cx="7257909" cy="1101662"/>
            <a:chOff x="3298202" y="2568700"/>
            <a:chExt cx="7257909" cy="1101662"/>
          </a:xfrm>
        </p:grpSpPr>
        <p:sp>
          <p:nvSpPr>
            <p:cNvPr id="20" name="矩形 2"/>
            <p:cNvSpPr/>
            <p:nvPr/>
          </p:nvSpPr>
          <p:spPr>
            <a:xfrm rot="10800000">
              <a:off x="3298202" y="2568700"/>
              <a:ext cx="7257909" cy="1101662"/>
            </a:xfrm>
            <a:prstGeom prst="rightArrow">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DF2B2"/>
                </a:solidFill>
                <a:cs typeface="+mn-ea"/>
                <a:sym typeface="+mn-lt"/>
              </a:endParaRPr>
            </a:p>
          </p:txBody>
        </p:sp>
        <p:sp>
          <p:nvSpPr>
            <p:cNvPr id="29" name="文本框 3"/>
            <p:cNvSpPr txBox="1"/>
            <p:nvPr/>
          </p:nvSpPr>
          <p:spPr>
            <a:xfrm>
              <a:off x="3848782" y="2826786"/>
              <a:ext cx="6707329" cy="58477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聚焦决胜全面建成小康社会、开启全面建设社会主义现代化国家新征程重大问题献计出力。</a:t>
              </a:r>
            </a:p>
          </p:txBody>
        </p:sp>
        <p:sp>
          <p:nvSpPr>
            <p:cNvPr id="30" name="文本框 3"/>
            <p:cNvSpPr txBox="1"/>
            <p:nvPr/>
          </p:nvSpPr>
          <p:spPr>
            <a:xfrm>
              <a:off x="3428389" y="2919118"/>
              <a:ext cx="602309" cy="40011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02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680167" y="2912901"/>
            <a:ext cx="7822422" cy="1101662"/>
            <a:chOff x="3035279" y="2691550"/>
            <a:chExt cx="7822422" cy="1101662"/>
          </a:xfrm>
        </p:grpSpPr>
        <p:sp>
          <p:nvSpPr>
            <p:cNvPr id="32" name="矩形 2"/>
            <p:cNvSpPr/>
            <p:nvPr/>
          </p:nvSpPr>
          <p:spPr>
            <a:xfrm>
              <a:off x="3035279" y="2691550"/>
              <a:ext cx="7257909" cy="1101662"/>
            </a:xfrm>
            <a:prstGeom prst="rightArrow">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DF2B2"/>
                </a:solidFill>
                <a:cs typeface="+mn-ea"/>
                <a:sym typeface="+mn-lt"/>
              </a:endParaRPr>
            </a:p>
          </p:txBody>
        </p:sp>
        <p:sp>
          <p:nvSpPr>
            <p:cNvPr id="33" name="文本框 69"/>
            <p:cNvSpPr txBox="1">
              <a:spLocks noChangeArrowheads="1"/>
            </p:cNvSpPr>
            <p:nvPr/>
          </p:nvSpPr>
          <p:spPr bwMode="auto">
            <a:xfrm>
              <a:off x="3577402" y="2981523"/>
              <a:ext cx="6105020" cy="418191"/>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充分发挥人民政协作为协商民主重要渠道和专门协商机构作用。</a:t>
              </a:r>
            </a:p>
          </p:txBody>
        </p:sp>
        <p:sp>
          <p:nvSpPr>
            <p:cNvPr id="34" name="文本框 69"/>
            <p:cNvSpPr txBox="1">
              <a:spLocks noChangeArrowheads="1"/>
            </p:cNvSpPr>
            <p:nvPr/>
          </p:nvSpPr>
          <p:spPr bwMode="auto">
            <a:xfrm>
              <a:off x="9705525" y="2940806"/>
              <a:ext cx="1152176" cy="499624"/>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b="1" dirty="0">
                  <a:solidFill>
                    <a:schemeClr val="bg1"/>
                  </a:solidFill>
                  <a:latin typeface="微软雅黑" panose="020B0503020204020204" pitchFamily="34" charset="-122"/>
                  <a:ea typeface="微软雅黑" panose="020B0503020204020204" pitchFamily="34" charset="-122"/>
                </a:rPr>
                <a:t>03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3680167" y="3911037"/>
            <a:ext cx="8511833" cy="1101662"/>
            <a:chOff x="3298202" y="2568700"/>
            <a:chExt cx="8511833" cy="1101662"/>
          </a:xfrm>
        </p:grpSpPr>
        <p:sp>
          <p:nvSpPr>
            <p:cNvPr id="36" name="矩形 2"/>
            <p:cNvSpPr/>
            <p:nvPr/>
          </p:nvSpPr>
          <p:spPr>
            <a:xfrm rot="10800000">
              <a:off x="3298202" y="2568700"/>
              <a:ext cx="7257909" cy="1101662"/>
            </a:xfrm>
            <a:prstGeom prst="rightArrow">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DF2B2"/>
                </a:solidFill>
                <a:cs typeface="+mn-ea"/>
                <a:sym typeface="+mn-lt"/>
              </a:endParaRPr>
            </a:p>
          </p:txBody>
        </p:sp>
        <p:sp>
          <p:nvSpPr>
            <p:cNvPr id="37" name="文本框 3"/>
            <p:cNvSpPr txBox="1"/>
            <p:nvPr/>
          </p:nvSpPr>
          <p:spPr>
            <a:xfrm>
              <a:off x="5102706" y="2826786"/>
              <a:ext cx="6707329" cy="418191"/>
            </a:xfrm>
            <a:prstGeom prst="rect">
              <a:avLst/>
            </a:prstGeom>
            <a:noFill/>
          </p:spPr>
          <p:txBody>
            <a:bodyPr wrap="squar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广泛凝聚实现中华民族伟大复兴正能量。</a:t>
              </a:r>
            </a:p>
          </p:txBody>
        </p:sp>
        <p:sp>
          <p:nvSpPr>
            <p:cNvPr id="38" name="文本框 3"/>
            <p:cNvSpPr txBox="1"/>
            <p:nvPr/>
          </p:nvSpPr>
          <p:spPr>
            <a:xfrm>
              <a:off x="3428389" y="2919118"/>
              <a:ext cx="602309" cy="40011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04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680167" y="4858070"/>
            <a:ext cx="8511833" cy="1101662"/>
            <a:chOff x="3035279" y="2691550"/>
            <a:chExt cx="8511833" cy="1101662"/>
          </a:xfrm>
        </p:grpSpPr>
        <p:sp>
          <p:nvSpPr>
            <p:cNvPr id="40" name="矩形 2"/>
            <p:cNvSpPr/>
            <p:nvPr/>
          </p:nvSpPr>
          <p:spPr>
            <a:xfrm>
              <a:off x="3035279" y="2691550"/>
              <a:ext cx="7257909" cy="1101662"/>
            </a:xfrm>
            <a:prstGeom prst="rightArrow">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DF2B2"/>
                </a:solidFill>
                <a:cs typeface="+mn-ea"/>
                <a:sym typeface="+mn-lt"/>
              </a:endParaRPr>
            </a:p>
          </p:txBody>
        </p:sp>
        <p:sp>
          <p:nvSpPr>
            <p:cNvPr id="41" name="文本框 69"/>
            <p:cNvSpPr txBox="1">
              <a:spLocks noChangeArrowheads="1"/>
            </p:cNvSpPr>
            <p:nvPr/>
          </p:nvSpPr>
          <p:spPr bwMode="auto">
            <a:xfrm>
              <a:off x="5442092" y="2981523"/>
              <a:ext cx="6105020" cy="418191"/>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切实加强自身建设。</a:t>
              </a:r>
            </a:p>
          </p:txBody>
        </p:sp>
        <p:sp>
          <p:nvSpPr>
            <p:cNvPr id="42" name="文本框 69"/>
            <p:cNvSpPr txBox="1">
              <a:spLocks noChangeArrowheads="1"/>
            </p:cNvSpPr>
            <p:nvPr/>
          </p:nvSpPr>
          <p:spPr bwMode="auto">
            <a:xfrm>
              <a:off x="9705525" y="2940806"/>
              <a:ext cx="1152176" cy="499624"/>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b="1" dirty="0">
                  <a:solidFill>
                    <a:schemeClr val="bg1"/>
                  </a:solidFill>
                  <a:latin typeface="微软雅黑" panose="020B0503020204020204" pitchFamily="34" charset="-122"/>
                  <a:ea typeface="微软雅黑" panose="020B0503020204020204" pitchFamily="34" charset="-122"/>
                </a:rPr>
                <a:t>05</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cxnSp>
        <p:nvCxnSpPr>
          <p:cNvPr id="43" name="直接连接符 42"/>
          <p:cNvCxnSpPr/>
          <p:nvPr/>
        </p:nvCxnSpPr>
        <p:spPr>
          <a:xfrm>
            <a:off x="3183038" y="1018572"/>
            <a:ext cx="0" cy="494116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912206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500"/>
                                        <p:tgtEl>
                                          <p:spTgt spid="10"/>
                                        </p:tgtEl>
                                      </p:cBhvr>
                                    </p:animEffect>
                                    <p:anim calcmode="lin" valueType="num">
                                      <p:cBhvr>
                                        <p:cTn id="8" dur="1500" fill="hold"/>
                                        <p:tgtEl>
                                          <p:spTgt spid="10"/>
                                        </p:tgtEl>
                                        <p:attrNameLst>
                                          <p:attrName>ppt_x</p:attrName>
                                        </p:attrNameLst>
                                      </p:cBhvr>
                                      <p:tavLst>
                                        <p:tav tm="0">
                                          <p:val>
                                            <p:strVal val="#ppt_x"/>
                                          </p:val>
                                        </p:tav>
                                        <p:tav tm="100000">
                                          <p:val>
                                            <p:strVal val="#ppt_x"/>
                                          </p:val>
                                        </p:tav>
                                      </p:tavLst>
                                    </p:anim>
                                    <p:anim calcmode="lin" valueType="num">
                                      <p:cBhvr>
                                        <p:cTn id="9" dur="1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down)">
                                      <p:cBhvr>
                                        <p:cTn id="14" dur="500"/>
                                        <p:tgtEl>
                                          <p:spTgt spid="43"/>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right)">
                                      <p:cBhvr>
                                        <p:cTn id="23" dur="500"/>
                                        <p:tgtEl>
                                          <p:spTgt spid="2"/>
                                        </p:tgtEl>
                                      </p:cBhvr>
                                    </p:animEffec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right)">
                                      <p:cBhvr>
                                        <p:cTn id="32" dur="500"/>
                                        <p:tgtEl>
                                          <p:spTgt spid="35"/>
                                        </p:tgtEl>
                                      </p:cBhvr>
                                    </p:animEffec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27310"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今后工作的建议</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文本框 9"/>
          <p:cNvSpPr txBox="1"/>
          <p:nvPr/>
        </p:nvSpPr>
        <p:spPr>
          <a:xfrm>
            <a:off x="-151449" y="1118052"/>
            <a:ext cx="12513077" cy="584775"/>
          </a:xfrm>
          <a:prstGeom prst="rect">
            <a:avLst/>
          </a:prstGeom>
          <a:noFill/>
        </p:spPr>
        <p:txBody>
          <a:bodyPr wrap="square" rtlCol="0">
            <a:spAutoFit/>
          </a:bodyPr>
          <a:lstStyle/>
          <a:p>
            <a:pPr algn="ctr"/>
            <a:r>
              <a:rPr lang="zh-CN" altLang="en-US" sz="32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★深入学习贯彻习近平新时代中国特色社会主义思想★</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6999" y="1391981"/>
            <a:ext cx="6858000" cy="1153833"/>
          </a:xfrm>
          <a:prstGeom prst="rect">
            <a:avLst/>
          </a:prstGeom>
        </p:spPr>
      </p:pic>
      <p:sp>
        <p:nvSpPr>
          <p:cNvPr id="12" name="矩形 11"/>
          <p:cNvSpPr/>
          <p:nvPr/>
        </p:nvSpPr>
        <p:spPr bwMode="auto">
          <a:xfrm>
            <a:off x="852909" y="2711437"/>
            <a:ext cx="3380997" cy="2285724"/>
          </a:xfrm>
          <a:prstGeom prst="rect">
            <a:avLst/>
          </a:prstGeom>
          <a:noFill/>
          <a:ln>
            <a:solidFill>
              <a:srgbClr val="FF0000"/>
            </a:solidFill>
          </a:ln>
        </p:spPr>
        <p:txBody>
          <a:bodyPr vert="horz" wrap="square" lIns="91440" tIns="45720" rIns="91440" bIns="45720" numCol="1" anchor="t" anchorCtr="0" compatLnSpc="1"/>
          <a:lstStyle/>
          <a:p>
            <a:endParaRPr lang="zh-CN" altLang="en-US" sz="1351">
              <a:solidFill>
                <a:srgbClr val="AC1422"/>
              </a:solidFill>
            </a:endParaRPr>
          </a:p>
        </p:txBody>
      </p:sp>
      <p:grpSp>
        <p:nvGrpSpPr>
          <p:cNvPr id="13" name="组合 12"/>
          <p:cNvGrpSpPr/>
          <p:nvPr/>
        </p:nvGrpSpPr>
        <p:grpSpPr>
          <a:xfrm>
            <a:off x="1372207" y="2545814"/>
            <a:ext cx="2342399" cy="554225"/>
            <a:chOff x="1258339" y="1725968"/>
            <a:chExt cx="4145292" cy="879213"/>
          </a:xfrm>
        </p:grpSpPr>
        <p:sp>
          <p:nvSpPr>
            <p:cNvPr id="14" name="Freeform 6"/>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solidFill>
                  <a:srgbClr val="AC1422"/>
                </a:solidFill>
              </a:endParaRPr>
            </a:p>
          </p:txBody>
        </p:sp>
        <p:sp>
          <p:nvSpPr>
            <p:cNvPr id="15" name="Freeform 7"/>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gradFill>
              <a:gsLst>
                <a:gs pos="0">
                  <a:srgbClr val="FF0000"/>
                </a:gs>
                <a:gs pos="100000">
                  <a:srgbClr val="C00000"/>
                </a:gs>
              </a:gsLst>
              <a:lin ang="5400000" scaled="1"/>
            </a:gradFill>
            <a:ln>
              <a:noFill/>
            </a:ln>
          </p:spPr>
          <p:txBody>
            <a:bodyPr vert="horz" wrap="square" lIns="91440" tIns="45720" rIns="91440" bIns="45720" numCol="1" anchor="t" anchorCtr="0" compatLnSpc="1"/>
            <a:lstStyle/>
            <a:p>
              <a:endParaRPr lang="zh-CN" altLang="en-US" sz="1351">
                <a:solidFill>
                  <a:srgbClr val="AC1422"/>
                </a:solidFill>
              </a:endParaRPr>
            </a:p>
          </p:txBody>
        </p:sp>
        <p:sp>
          <p:nvSpPr>
            <p:cNvPr id="16" name="矩形 15"/>
            <p:cNvSpPr/>
            <p:nvPr/>
          </p:nvSpPr>
          <p:spPr>
            <a:xfrm>
              <a:off x="2924363" y="1853864"/>
              <a:ext cx="813242" cy="597821"/>
            </a:xfrm>
            <a:prstGeom prst="rect">
              <a:avLst/>
            </a:prstGeom>
          </p:spPr>
          <p:txBody>
            <a:bodyPr wrap="none">
              <a:spAutoFit/>
            </a:bodyPr>
            <a:lstStyle/>
            <a:p>
              <a:pPr algn="ctr"/>
              <a:r>
                <a:rPr lang="en-US" altLang="zh-CN" sz="2400" b="1" dirty="0">
                  <a:solidFill>
                    <a:schemeClr val="bg1"/>
                  </a:solidFill>
                  <a:latin typeface="微软雅黑" panose="020B0503020204020204" pitchFamily="34" charset="-122"/>
                  <a:ea typeface="微软雅黑" panose="020B0503020204020204" pitchFamily="34" charset="-122"/>
                </a:rPr>
                <a:t>01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7" name="TextBox 43"/>
          <p:cNvSpPr txBox="1"/>
          <p:nvPr/>
        </p:nvSpPr>
        <p:spPr>
          <a:xfrm>
            <a:off x="852909" y="3171477"/>
            <a:ext cx="3380997" cy="1754326"/>
          </a:xfrm>
          <a:prstGeom prst="rect">
            <a:avLst/>
          </a:prstGeom>
          <a:noFill/>
        </p:spPr>
        <p:txBody>
          <a:bodyPr wrap="square" rtlCol="0">
            <a:spAutoFit/>
          </a:bodyPr>
          <a:lstStyle/>
          <a:p>
            <a:pPr lvl="0" algn="ctr">
              <a:lnSpc>
                <a:spcPct val="150000"/>
              </a:lnSpc>
            </a:pPr>
            <a:r>
              <a:rPr lang="zh-CN" altLang="en-US" sz="1200" dirty="0">
                <a:solidFill>
                  <a:srgbClr val="AC1422"/>
                </a:solidFill>
                <a:latin typeface="微软雅黑" panose="020B0503020204020204" pitchFamily="34" charset="-122"/>
                <a:ea typeface="微软雅黑" panose="020B0503020204020204" pitchFamily="34" charset="-122"/>
              </a:rPr>
              <a:t>把学习贯彻习近平新时代中国特色社会主义思想作为重中之重，认真学习关于统一战线、人民政协的新思想新要求，开展新任政协委员全员培训，着力在学懂弄通做实上下功夫，增进高度的政治认同、思想认同、理论认同、情感认同，夯实团结奋斗的共同思想政治基础。</a:t>
            </a:r>
            <a:endParaRPr lang="en-US" altLang="zh-CN" sz="1200" dirty="0">
              <a:solidFill>
                <a:srgbClr val="AC1422"/>
              </a:solidFill>
              <a:latin typeface="微软雅黑" panose="020B0503020204020204" pitchFamily="34" charset="-122"/>
              <a:ea typeface="微软雅黑" panose="020B0503020204020204" pitchFamily="34" charset="-122"/>
            </a:endParaRPr>
          </a:p>
        </p:txBody>
      </p:sp>
      <p:sp>
        <p:nvSpPr>
          <p:cNvPr id="18" name="矩形 17"/>
          <p:cNvSpPr/>
          <p:nvPr/>
        </p:nvSpPr>
        <p:spPr bwMode="auto">
          <a:xfrm>
            <a:off x="4533658" y="2711437"/>
            <a:ext cx="3380997" cy="2285724"/>
          </a:xfrm>
          <a:prstGeom prst="rect">
            <a:avLst/>
          </a:prstGeom>
          <a:noFill/>
          <a:ln>
            <a:solidFill>
              <a:srgbClr val="FF0000"/>
            </a:solidFill>
          </a:ln>
        </p:spPr>
        <p:txBody>
          <a:bodyPr vert="horz" wrap="square" lIns="91440" tIns="45720" rIns="91440" bIns="45720" numCol="1" anchor="t" anchorCtr="0" compatLnSpc="1"/>
          <a:lstStyle/>
          <a:p>
            <a:endParaRPr lang="zh-CN" altLang="en-US" sz="1351">
              <a:solidFill>
                <a:srgbClr val="AC1422"/>
              </a:solidFill>
            </a:endParaRPr>
          </a:p>
        </p:txBody>
      </p:sp>
      <p:grpSp>
        <p:nvGrpSpPr>
          <p:cNvPr id="19" name="组合 18"/>
          <p:cNvGrpSpPr/>
          <p:nvPr/>
        </p:nvGrpSpPr>
        <p:grpSpPr>
          <a:xfrm>
            <a:off x="5052956" y="2545814"/>
            <a:ext cx="2342399" cy="554225"/>
            <a:chOff x="1258339" y="1725968"/>
            <a:chExt cx="4145292" cy="879213"/>
          </a:xfrm>
        </p:grpSpPr>
        <p:sp>
          <p:nvSpPr>
            <p:cNvPr id="20" name="Freeform 6"/>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solidFill>
                  <a:srgbClr val="AC1422"/>
                </a:solidFill>
              </a:endParaRPr>
            </a:p>
          </p:txBody>
        </p:sp>
        <p:sp>
          <p:nvSpPr>
            <p:cNvPr id="21" name="Freeform 7"/>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gradFill>
              <a:gsLst>
                <a:gs pos="0">
                  <a:srgbClr val="FF0000"/>
                </a:gs>
                <a:gs pos="100000">
                  <a:srgbClr val="C00000"/>
                </a:gs>
              </a:gsLst>
              <a:lin ang="5400000" scaled="1"/>
            </a:gradFill>
            <a:ln>
              <a:noFill/>
            </a:ln>
          </p:spPr>
          <p:txBody>
            <a:bodyPr vert="horz" wrap="square" lIns="91440" tIns="45720" rIns="91440" bIns="45720" numCol="1" anchor="t" anchorCtr="0" compatLnSpc="1"/>
            <a:lstStyle/>
            <a:p>
              <a:endParaRPr lang="zh-CN" altLang="en-US" sz="1351">
                <a:solidFill>
                  <a:srgbClr val="AC1422"/>
                </a:solidFill>
              </a:endParaRPr>
            </a:p>
          </p:txBody>
        </p:sp>
        <p:sp>
          <p:nvSpPr>
            <p:cNvPr id="22" name="矩形 21"/>
            <p:cNvSpPr/>
            <p:nvPr/>
          </p:nvSpPr>
          <p:spPr>
            <a:xfrm>
              <a:off x="2832841" y="1853864"/>
              <a:ext cx="996286" cy="732377"/>
            </a:xfrm>
            <a:prstGeom prst="rect">
              <a:avLst/>
            </a:prstGeom>
          </p:spPr>
          <p:txBody>
            <a:bodyPr wrap="none">
              <a:spAutoFit/>
            </a:bodyPr>
            <a:lstStyle/>
            <a:p>
              <a:pPr algn="ctr"/>
              <a:r>
                <a:rPr lang="en-US" altLang="zh-CN" sz="2400" b="1" dirty="0">
                  <a:solidFill>
                    <a:schemeClr val="bg1"/>
                  </a:solidFill>
                  <a:latin typeface="微软雅黑" panose="020B0503020204020204" pitchFamily="34" charset="-122"/>
                  <a:ea typeface="微软雅黑" panose="020B0503020204020204" pitchFamily="34" charset="-122"/>
                </a:rPr>
                <a:t>02</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 name="TextBox 43"/>
          <p:cNvSpPr txBox="1"/>
          <p:nvPr/>
        </p:nvSpPr>
        <p:spPr>
          <a:xfrm>
            <a:off x="4533658" y="3171477"/>
            <a:ext cx="3380997" cy="1708160"/>
          </a:xfrm>
          <a:prstGeom prst="rect">
            <a:avLst/>
          </a:prstGeom>
          <a:noFill/>
        </p:spPr>
        <p:txBody>
          <a:bodyPr wrap="square" rtlCol="0">
            <a:spAutoFit/>
          </a:bodyPr>
          <a:lstStyle/>
          <a:p>
            <a:pPr lvl="0" algn="ctr">
              <a:lnSpc>
                <a:spcPct val="150000"/>
              </a:lnSpc>
            </a:pPr>
            <a:r>
              <a:rPr lang="zh-CN" altLang="en-US" sz="1400" dirty="0">
                <a:solidFill>
                  <a:srgbClr val="AC1422"/>
                </a:solidFill>
                <a:latin typeface="微软雅黑" panose="020B0503020204020204" pitchFamily="34" charset="-122"/>
                <a:ea typeface="微软雅黑" panose="020B0503020204020204" pitchFamily="34" charset="-122"/>
              </a:rPr>
              <a:t>聚焦牢固树立“四个意识”、坚定“四个自信”，推动参加人民政协的各党派团体和各族各界人士自觉接受中国共产党的领导，坚决维护习近平总书记的核心地位。</a:t>
            </a:r>
            <a:endParaRPr lang="en-US" altLang="zh-CN" sz="1400" dirty="0">
              <a:solidFill>
                <a:srgbClr val="AC1422"/>
              </a:solidFill>
              <a:latin typeface="微软雅黑" panose="020B0503020204020204" pitchFamily="34" charset="-122"/>
              <a:ea typeface="微软雅黑" panose="020B0503020204020204" pitchFamily="34" charset="-122"/>
            </a:endParaRPr>
          </a:p>
        </p:txBody>
      </p:sp>
      <p:sp>
        <p:nvSpPr>
          <p:cNvPr id="24" name="矩形 23"/>
          <p:cNvSpPr/>
          <p:nvPr/>
        </p:nvSpPr>
        <p:spPr bwMode="auto">
          <a:xfrm>
            <a:off x="8214407" y="2711437"/>
            <a:ext cx="3380997" cy="2285724"/>
          </a:xfrm>
          <a:prstGeom prst="rect">
            <a:avLst/>
          </a:prstGeom>
          <a:noFill/>
          <a:ln>
            <a:solidFill>
              <a:srgbClr val="FF0000"/>
            </a:solidFill>
          </a:ln>
        </p:spPr>
        <p:txBody>
          <a:bodyPr vert="horz" wrap="square" lIns="91440" tIns="45720" rIns="91440" bIns="45720" numCol="1" anchor="t" anchorCtr="0" compatLnSpc="1"/>
          <a:lstStyle/>
          <a:p>
            <a:endParaRPr lang="zh-CN" altLang="en-US" sz="1351">
              <a:solidFill>
                <a:srgbClr val="AC1422"/>
              </a:solidFill>
            </a:endParaRPr>
          </a:p>
        </p:txBody>
      </p:sp>
      <p:grpSp>
        <p:nvGrpSpPr>
          <p:cNvPr id="25" name="组合 24"/>
          <p:cNvGrpSpPr/>
          <p:nvPr/>
        </p:nvGrpSpPr>
        <p:grpSpPr>
          <a:xfrm>
            <a:off x="8733705" y="2545814"/>
            <a:ext cx="2342399" cy="554225"/>
            <a:chOff x="1258339" y="1725968"/>
            <a:chExt cx="4145292" cy="879213"/>
          </a:xfrm>
        </p:grpSpPr>
        <p:sp>
          <p:nvSpPr>
            <p:cNvPr id="26" name="Freeform 6"/>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solidFill>
                  <a:srgbClr val="AC1422"/>
                </a:solidFill>
              </a:endParaRPr>
            </a:p>
          </p:txBody>
        </p:sp>
        <p:sp>
          <p:nvSpPr>
            <p:cNvPr id="27" name="Freeform 7"/>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gradFill>
              <a:gsLst>
                <a:gs pos="0">
                  <a:srgbClr val="FF0000"/>
                </a:gs>
                <a:gs pos="100000">
                  <a:srgbClr val="C00000"/>
                </a:gs>
              </a:gsLst>
              <a:lin ang="5400000" scaled="1"/>
            </a:gradFill>
            <a:ln>
              <a:noFill/>
            </a:ln>
          </p:spPr>
          <p:txBody>
            <a:bodyPr vert="horz" wrap="square" lIns="91440" tIns="45720" rIns="91440" bIns="45720" numCol="1" anchor="t" anchorCtr="0" compatLnSpc="1"/>
            <a:lstStyle/>
            <a:p>
              <a:endParaRPr lang="zh-CN" altLang="en-US" sz="1351">
                <a:solidFill>
                  <a:srgbClr val="AC1422"/>
                </a:solidFill>
              </a:endParaRPr>
            </a:p>
          </p:txBody>
        </p:sp>
        <p:sp>
          <p:nvSpPr>
            <p:cNvPr id="28" name="矩形 27"/>
            <p:cNvSpPr/>
            <p:nvPr/>
          </p:nvSpPr>
          <p:spPr>
            <a:xfrm>
              <a:off x="2832841" y="1853864"/>
              <a:ext cx="996286" cy="732377"/>
            </a:xfrm>
            <a:prstGeom prst="rect">
              <a:avLst/>
            </a:prstGeom>
          </p:spPr>
          <p:txBody>
            <a:bodyPr wrap="none">
              <a:spAutoFit/>
            </a:bodyPr>
            <a:lstStyle/>
            <a:p>
              <a:pPr algn="ctr"/>
              <a:r>
                <a:rPr lang="en-US" altLang="zh-CN" sz="2400" b="1" dirty="0">
                  <a:solidFill>
                    <a:schemeClr val="bg1"/>
                  </a:solidFill>
                  <a:latin typeface="微软雅黑" panose="020B0503020204020204" pitchFamily="34" charset="-122"/>
                  <a:ea typeface="微软雅黑" panose="020B0503020204020204" pitchFamily="34" charset="-122"/>
                </a:rPr>
                <a:t>03</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9" name="TextBox 43"/>
          <p:cNvSpPr txBox="1"/>
          <p:nvPr/>
        </p:nvSpPr>
        <p:spPr>
          <a:xfrm>
            <a:off x="8214407" y="3171477"/>
            <a:ext cx="3380997" cy="1708160"/>
          </a:xfrm>
          <a:prstGeom prst="rect">
            <a:avLst/>
          </a:prstGeom>
          <a:noFill/>
        </p:spPr>
        <p:txBody>
          <a:bodyPr wrap="square" rtlCol="0">
            <a:spAutoFit/>
          </a:bodyPr>
          <a:lstStyle/>
          <a:p>
            <a:pPr lvl="0" algn="ctr">
              <a:lnSpc>
                <a:spcPct val="150000"/>
              </a:lnSpc>
            </a:pPr>
            <a:r>
              <a:rPr lang="zh-CN" altLang="en-US" sz="1400" dirty="0">
                <a:solidFill>
                  <a:srgbClr val="AC1422"/>
                </a:solidFill>
                <a:latin typeface="微软雅黑" panose="020B0503020204020204" pitchFamily="34" charset="-122"/>
                <a:ea typeface="微软雅黑" panose="020B0503020204020204" pitchFamily="34" charset="-122"/>
              </a:rPr>
              <a:t>把学习领会贯彻党的创新理论同过去五年党和国家事业的历史性变革结合起来，同今后工作战略部署结合起来，紧密联系政协实际找到落实基点，切实在工作中贯彻下去、体现出来。</a:t>
            </a:r>
            <a:endParaRPr lang="en-US" altLang="zh-CN" sz="1400" dirty="0">
              <a:solidFill>
                <a:srgbClr val="AC142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4195818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outVertical)">
                                      <p:cBhvr>
                                        <p:cTn id="17" dur="500"/>
                                        <p:tgtEl>
                                          <p:spTgt spid="13"/>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1200"/>
                                        <p:tgtEl>
                                          <p:spTgt spid="17"/>
                                        </p:tgtEl>
                                      </p:cBhvr>
                                    </p:animEffect>
                                  </p:childTnLst>
                                </p:cTn>
                              </p:par>
                            </p:childTnLst>
                          </p:cTn>
                        </p:par>
                        <p:par>
                          <p:cTn id="26" fill="hold">
                            <p:stCondLst>
                              <p:cond delay="3700"/>
                            </p:stCondLst>
                            <p:childTnLst>
                              <p:par>
                                <p:cTn id="27" presetID="16" presetClass="entr" presetSubtype="37"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arn(outVertical)">
                                      <p:cBhvr>
                                        <p:cTn id="29" dur="500"/>
                                        <p:tgtEl>
                                          <p:spTgt spid="19"/>
                                        </p:tgtEl>
                                      </p:cBhvr>
                                    </p:animEffect>
                                  </p:childTnLst>
                                </p:cTn>
                              </p:par>
                            </p:childTnLst>
                          </p:cTn>
                        </p:par>
                        <p:par>
                          <p:cTn id="30" fill="hold">
                            <p:stCondLst>
                              <p:cond delay="4200"/>
                            </p:stCondLst>
                            <p:childTnLst>
                              <p:par>
                                <p:cTn id="31" presetID="14" presetClass="entr" presetSubtype="1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randombar(horizontal)">
                                      <p:cBhvr>
                                        <p:cTn id="33" dur="500"/>
                                        <p:tgtEl>
                                          <p:spTgt spid="18"/>
                                        </p:tgtEl>
                                      </p:cBhvr>
                                    </p:animEffect>
                                  </p:childTnLst>
                                </p:cTn>
                              </p:par>
                            </p:childTnLst>
                          </p:cTn>
                        </p:par>
                        <p:par>
                          <p:cTn id="34" fill="hold">
                            <p:stCondLst>
                              <p:cond delay="4700"/>
                            </p:stCondLst>
                            <p:childTnLst>
                              <p:par>
                                <p:cTn id="35" presetID="22" presetClass="entr" presetSubtype="1"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1200"/>
                                        <p:tgtEl>
                                          <p:spTgt spid="23"/>
                                        </p:tgtEl>
                                      </p:cBhvr>
                                    </p:animEffect>
                                  </p:childTnLst>
                                </p:cTn>
                              </p:par>
                            </p:childTnLst>
                          </p:cTn>
                        </p:par>
                        <p:par>
                          <p:cTn id="38" fill="hold">
                            <p:stCondLst>
                              <p:cond delay="5900"/>
                            </p:stCondLst>
                            <p:childTnLst>
                              <p:par>
                                <p:cTn id="39" presetID="16" presetClass="entr" presetSubtype="37"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barn(outVertical)">
                                      <p:cBhvr>
                                        <p:cTn id="41" dur="500"/>
                                        <p:tgtEl>
                                          <p:spTgt spid="25"/>
                                        </p:tgtEl>
                                      </p:cBhvr>
                                    </p:animEffect>
                                  </p:childTnLst>
                                </p:cTn>
                              </p:par>
                            </p:childTnLst>
                          </p:cTn>
                        </p:par>
                        <p:par>
                          <p:cTn id="42" fill="hold">
                            <p:stCondLst>
                              <p:cond delay="6400"/>
                            </p:stCondLst>
                            <p:childTnLst>
                              <p:par>
                                <p:cTn id="43" presetID="14" presetClass="entr" presetSubtype="1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randombar(horizontal)">
                                      <p:cBhvr>
                                        <p:cTn id="45" dur="500"/>
                                        <p:tgtEl>
                                          <p:spTgt spid="24"/>
                                        </p:tgtEl>
                                      </p:cBhvr>
                                    </p:animEffect>
                                  </p:childTnLst>
                                </p:cTn>
                              </p:par>
                            </p:childTnLst>
                          </p:cTn>
                        </p:par>
                        <p:par>
                          <p:cTn id="46" fill="hold">
                            <p:stCondLst>
                              <p:cond delay="6900"/>
                            </p:stCondLst>
                            <p:childTnLst>
                              <p:par>
                                <p:cTn id="47" presetID="22" presetClass="entr" presetSubtype="1"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up)">
                                      <p:cBhvr>
                                        <p:cTn id="49" dur="12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7" grpId="0"/>
      <p:bldP spid="18" grpId="0" animBg="1"/>
      <p:bldP spid="23" grpId="0"/>
      <p:bldP spid="24" grpId="0" animBg="1"/>
      <p:bldP spid="2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27310"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今后工作的建议</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文本框 9"/>
          <p:cNvSpPr txBox="1"/>
          <p:nvPr/>
        </p:nvSpPr>
        <p:spPr>
          <a:xfrm>
            <a:off x="-151449" y="1130496"/>
            <a:ext cx="12513077" cy="420564"/>
          </a:xfrm>
          <a:prstGeom prst="rect">
            <a:avLst/>
          </a:prstGeom>
          <a:noFill/>
        </p:spPr>
        <p:txBody>
          <a:bodyPr wrap="square" rtlCol="0">
            <a:spAutoFit/>
          </a:bodyPr>
          <a:lstStyle/>
          <a:p>
            <a:pPr algn="ctr"/>
            <a:r>
              <a:rPr lang="zh-CN" altLang="en-US" sz="21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★聚焦决胜全面建成小康社会、开启全面建设社会主义现代化国家新征程重大问题献计出力★</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6999" y="1315524"/>
            <a:ext cx="6858000" cy="1153833"/>
          </a:xfrm>
          <a:prstGeom prst="rect">
            <a:avLst/>
          </a:prstGeom>
        </p:spPr>
      </p:pic>
      <p:grpSp>
        <p:nvGrpSpPr>
          <p:cNvPr id="12" name="组合 11"/>
          <p:cNvGrpSpPr/>
          <p:nvPr/>
        </p:nvGrpSpPr>
        <p:grpSpPr>
          <a:xfrm>
            <a:off x="1481223" y="2076793"/>
            <a:ext cx="9804092" cy="577594"/>
            <a:chOff x="2337018" y="2511466"/>
            <a:chExt cx="6349564" cy="880872"/>
          </a:xfrm>
        </p:grpSpPr>
        <p:sp>
          <p:nvSpPr>
            <p:cNvPr id="13" name="圆角矩形 12"/>
            <p:cNvSpPr/>
            <p:nvPr/>
          </p:nvSpPr>
          <p:spPr>
            <a:xfrm>
              <a:off x="2337018" y="2511466"/>
              <a:ext cx="6349564" cy="880872"/>
            </a:xfrm>
            <a:prstGeom prst="roundRec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FDF2B2"/>
                </a:solidFill>
                <a:cs typeface="+mn-ea"/>
                <a:sym typeface="+mn-lt"/>
              </a:endParaRPr>
            </a:p>
          </p:txBody>
        </p:sp>
        <p:sp>
          <p:nvSpPr>
            <p:cNvPr id="14" name="矩形 13"/>
            <p:cNvSpPr/>
            <p:nvPr/>
          </p:nvSpPr>
          <p:spPr>
            <a:xfrm>
              <a:off x="2458270" y="2534286"/>
              <a:ext cx="6129767" cy="797947"/>
            </a:xfrm>
            <a:prstGeom prst="rect">
              <a:avLst/>
            </a:prstGeom>
            <a:ln>
              <a:noFill/>
            </a:ln>
          </p:spPr>
          <p:txBody>
            <a:bodyPr wrap="square">
              <a:spAutoFit/>
            </a:bodyPr>
            <a:lstStyle/>
            <a:p>
              <a:pPr defTabSz="1219170"/>
              <a:r>
                <a:rPr lang="zh-CN" altLang="en-US" sz="1400" kern="0" dirty="0">
                  <a:solidFill>
                    <a:schemeClr val="bg1"/>
                  </a:solidFill>
                </a:rPr>
                <a:t>把握我国发展新的历史方位和社会主要矛盾变化，以实现第一个百年奋斗目标、向第二个百年奋斗目标迈进为履职主攻方向，以解决好不平衡不充分的发展问题为工作着力重点，建睿智之言、出务实之力。</a:t>
              </a:r>
            </a:p>
          </p:txBody>
        </p:sp>
      </p:grpSp>
      <p:sp>
        <p:nvSpPr>
          <p:cNvPr id="15" name="Freeform 29">
            <a:extLst>
              <a:ext uri="{FF2B5EF4-FFF2-40B4-BE49-F238E27FC236}">
                <a16:creationId xmlns:a16="http://schemas.microsoft.com/office/drawing/2014/main" id="{18796854-9A5C-4243-A1B9-C4A1284DA642}"/>
              </a:ext>
            </a:extLst>
          </p:cNvPr>
          <p:cNvSpPr/>
          <p:nvPr/>
        </p:nvSpPr>
        <p:spPr bwMode="auto">
          <a:xfrm>
            <a:off x="746234" y="2067767"/>
            <a:ext cx="666572" cy="59564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grpSp>
        <p:nvGrpSpPr>
          <p:cNvPr id="16" name="组合 15"/>
          <p:cNvGrpSpPr/>
          <p:nvPr/>
        </p:nvGrpSpPr>
        <p:grpSpPr>
          <a:xfrm>
            <a:off x="1481223" y="2832129"/>
            <a:ext cx="9804092" cy="577594"/>
            <a:chOff x="2337018" y="2511466"/>
            <a:chExt cx="6349564" cy="880872"/>
          </a:xfrm>
        </p:grpSpPr>
        <p:sp>
          <p:nvSpPr>
            <p:cNvPr id="17" name="圆角矩形 16"/>
            <p:cNvSpPr/>
            <p:nvPr/>
          </p:nvSpPr>
          <p:spPr>
            <a:xfrm>
              <a:off x="2337018" y="2511466"/>
              <a:ext cx="6349564" cy="880872"/>
            </a:xfrm>
            <a:prstGeom prst="roundRec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FDF2B2"/>
                </a:solidFill>
                <a:cs typeface="+mn-ea"/>
                <a:sym typeface="+mn-lt"/>
              </a:endParaRPr>
            </a:p>
          </p:txBody>
        </p:sp>
        <p:sp>
          <p:nvSpPr>
            <p:cNvPr id="18" name="矩形 17"/>
            <p:cNvSpPr/>
            <p:nvPr/>
          </p:nvSpPr>
          <p:spPr>
            <a:xfrm>
              <a:off x="2458270" y="2534286"/>
              <a:ext cx="6129767" cy="797947"/>
            </a:xfrm>
            <a:prstGeom prst="rect">
              <a:avLst/>
            </a:prstGeom>
            <a:ln>
              <a:noFill/>
            </a:ln>
          </p:spPr>
          <p:txBody>
            <a:bodyPr wrap="square">
              <a:spAutoFit/>
            </a:bodyPr>
            <a:lstStyle/>
            <a:p>
              <a:pPr defTabSz="1219170"/>
              <a:r>
                <a:rPr lang="zh-CN" altLang="en-US" sz="1400" kern="0" dirty="0">
                  <a:solidFill>
                    <a:schemeClr val="bg1"/>
                  </a:solidFill>
                </a:rPr>
                <a:t>聚焦决胜全面建成小康社会，瞄准抓重点、补短板、强弱项，紧扣打好防范化解重大风险、精准脱贫、污染防治攻坚战，深入协商集中议政，强化监督助推落实。</a:t>
              </a:r>
            </a:p>
          </p:txBody>
        </p:sp>
      </p:grpSp>
      <p:sp>
        <p:nvSpPr>
          <p:cNvPr id="19" name="Freeform 29">
            <a:extLst>
              <a:ext uri="{FF2B5EF4-FFF2-40B4-BE49-F238E27FC236}">
                <a16:creationId xmlns:a16="http://schemas.microsoft.com/office/drawing/2014/main" id="{18796854-9A5C-4243-A1B9-C4A1284DA642}"/>
              </a:ext>
            </a:extLst>
          </p:cNvPr>
          <p:cNvSpPr/>
          <p:nvPr/>
        </p:nvSpPr>
        <p:spPr bwMode="auto">
          <a:xfrm>
            <a:off x="746234" y="2823103"/>
            <a:ext cx="666572" cy="59564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grpSp>
        <p:nvGrpSpPr>
          <p:cNvPr id="20" name="组合 19"/>
          <p:cNvGrpSpPr/>
          <p:nvPr/>
        </p:nvGrpSpPr>
        <p:grpSpPr>
          <a:xfrm>
            <a:off x="1481223" y="3622069"/>
            <a:ext cx="9804092" cy="577594"/>
            <a:chOff x="2337018" y="2511466"/>
            <a:chExt cx="6349564" cy="880872"/>
          </a:xfrm>
        </p:grpSpPr>
        <p:sp>
          <p:nvSpPr>
            <p:cNvPr id="21" name="圆角矩形 20"/>
            <p:cNvSpPr/>
            <p:nvPr/>
          </p:nvSpPr>
          <p:spPr>
            <a:xfrm>
              <a:off x="2337018" y="2511466"/>
              <a:ext cx="6349564" cy="880872"/>
            </a:xfrm>
            <a:prstGeom prst="roundRec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FDF2B2"/>
                </a:solidFill>
                <a:cs typeface="+mn-ea"/>
                <a:sym typeface="+mn-lt"/>
              </a:endParaRPr>
            </a:p>
          </p:txBody>
        </p:sp>
        <p:sp>
          <p:nvSpPr>
            <p:cNvPr id="22" name="矩形 21"/>
            <p:cNvSpPr/>
            <p:nvPr/>
          </p:nvSpPr>
          <p:spPr>
            <a:xfrm>
              <a:off x="2458270" y="2534286"/>
              <a:ext cx="6129767" cy="797947"/>
            </a:xfrm>
            <a:prstGeom prst="rect">
              <a:avLst/>
            </a:prstGeom>
            <a:ln>
              <a:noFill/>
            </a:ln>
          </p:spPr>
          <p:txBody>
            <a:bodyPr wrap="square">
              <a:spAutoFit/>
            </a:bodyPr>
            <a:lstStyle/>
            <a:p>
              <a:pPr defTabSz="1219170"/>
              <a:r>
                <a:rPr lang="zh-CN" altLang="en-US" sz="1400" kern="0" dirty="0">
                  <a:solidFill>
                    <a:schemeClr val="bg1"/>
                  </a:solidFill>
                </a:rPr>
                <a:t>今年着重开好深度贫困地区脱贫、污染防治专题议政性常委会议和防范金融风险、发展实体经济提高供给体系质量专题协商会。</a:t>
              </a:r>
            </a:p>
          </p:txBody>
        </p:sp>
      </p:grpSp>
      <p:sp>
        <p:nvSpPr>
          <p:cNvPr id="23" name="Freeform 29">
            <a:extLst>
              <a:ext uri="{FF2B5EF4-FFF2-40B4-BE49-F238E27FC236}">
                <a16:creationId xmlns:a16="http://schemas.microsoft.com/office/drawing/2014/main" id="{18796854-9A5C-4243-A1B9-C4A1284DA642}"/>
              </a:ext>
            </a:extLst>
          </p:cNvPr>
          <p:cNvSpPr/>
          <p:nvPr/>
        </p:nvSpPr>
        <p:spPr bwMode="auto">
          <a:xfrm>
            <a:off x="746234" y="3613043"/>
            <a:ext cx="666572" cy="59564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grpSp>
        <p:nvGrpSpPr>
          <p:cNvPr id="24" name="组合 23"/>
          <p:cNvGrpSpPr/>
          <p:nvPr/>
        </p:nvGrpSpPr>
        <p:grpSpPr>
          <a:xfrm>
            <a:off x="1481223" y="4377405"/>
            <a:ext cx="9804092" cy="577594"/>
            <a:chOff x="2337018" y="2511466"/>
            <a:chExt cx="6349564" cy="880872"/>
          </a:xfrm>
        </p:grpSpPr>
        <p:sp>
          <p:nvSpPr>
            <p:cNvPr id="25" name="圆角矩形 24"/>
            <p:cNvSpPr/>
            <p:nvPr/>
          </p:nvSpPr>
          <p:spPr>
            <a:xfrm>
              <a:off x="2337018" y="2511466"/>
              <a:ext cx="6349564" cy="880872"/>
            </a:xfrm>
            <a:prstGeom prst="roundRec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FDF2B2"/>
                </a:solidFill>
                <a:cs typeface="+mn-ea"/>
                <a:sym typeface="+mn-lt"/>
              </a:endParaRPr>
            </a:p>
          </p:txBody>
        </p:sp>
        <p:sp>
          <p:nvSpPr>
            <p:cNvPr id="26" name="矩形 25"/>
            <p:cNvSpPr/>
            <p:nvPr/>
          </p:nvSpPr>
          <p:spPr>
            <a:xfrm>
              <a:off x="2458270" y="2534286"/>
              <a:ext cx="6129767" cy="797947"/>
            </a:xfrm>
            <a:prstGeom prst="rect">
              <a:avLst/>
            </a:prstGeom>
            <a:ln>
              <a:noFill/>
            </a:ln>
          </p:spPr>
          <p:txBody>
            <a:bodyPr wrap="square">
              <a:spAutoFit/>
            </a:bodyPr>
            <a:lstStyle/>
            <a:p>
              <a:pPr defTabSz="1219170"/>
              <a:r>
                <a:rPr lang="zh-CN" altLang="en-US" sz="1400" kern="0" dirty="0">
                  <a:solidFill>
                    <a:schemeClr val="bg1"/>
                  </a:solidFill>
                </a:rPr>
                <a:t>适应新时代发展要求，就建设现代化经济体系、发展社会主义民主政治、推动文化繁荣兴盛、加强和创新社会治理、建设美丽中国献计献策，为更好满足人民日益增长的美好生活需要贡献智慧和力量。</a:t>
              </a:r>
            </a:p>
          </p:txBody>
        </p:sp>
      </p:grpSp>
      <p:sp>
        <p:nvSpPr>
          <p:cNvPr id="27" name="Freeform 29">
            <a:extLst>
              <a:ext uri="{FF2B5EF4-FFF2-40B4-BE49-F238E27FC236}">
                <a16:creationId xmlns:a16="http://schemas.microsoft.com/office/drawing/2014/main" id="{18796854-9A5C-4243-A1B9-C4A1284DA642}"/>
              </a:ext>
            </a:extLst>
          </p:cNvPr>
          <p:cNvSpPr/>
          <p:nvPr/>
        </p:nvSpPr>
        <p:spPr bwMode="auto">
          <a:xfrm>
            <a:off x="746234" y="4368379"/>
            <a:ext cx="666572" cy="59564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grpSp>
        <p:nvGrpSpPr>
          <p:cNvPr id="28" name="组合 27"/>
          <p:cNvGrpSpPr/>
          <p:nvPr/>
        </p:nvGrpSpPr>
        <p:grpSpPr>
          <a:xfrm>
            <a:off x="1481223" y="5118617"/>
            <a:ext cx="9804092" cy="577594"/>
            <a:chOff x="2337018" y="2511466"/>
            <a:chExt cx="6349564" cy="880872"/>
          </a:xfrm>
        </p:grpSpPr>
        <p:sp>
          <p:nvSpPr>
            <p:cNvPr id="29" name="圆角矩形 28"/>
            <p:cNvSpPr/>
            <p:nvPr/>
          </p:nvSpPr>
          <p:spPr>
            <a:xfrm>
              <a:off x="2337018" y="2511466"/>
              <a:ext cx="6349564" cy="880872"/>
            </a:xfrm>
            <a:prstGeom prst="roundRect">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FDF2B2"/>
                </a:solidFill>
                <a:cs typeface="+mn-ea"/>
                <a:sym typeface="+mn-lt"/>
              </a:endParaRPr>
            </a:p>
          </p:txBody>
        </p:sp>
        <p:sp>
          <p:nvSpPr>
            <p:cNvPr id="30" name="矩形 29"/>
            <p:cNvSpPr/>
            <p:nvPr/>
          </p:nvSpPr>
          <p:spPr>
            <a:xfrm>
              <a:off x="2458270" y="2691089"/>
              <a:ext cx="6129767" cy="469382"/>
            </a:xfrm>
            <a:prstGeom prst="rect">
              <a:avLst/>
            </a:prstGeom>
            <a:ln>
              <a:noFill/>
            </a:ln>
          </p:spPr>
          <p:txBody>
            <a:bodyPr wrap="square">
              <a:spAutoFit/>
            </a:bodyPr>
            <a:lstStyle/>
            <a:p>
              <a:pPr defTabSz="1219170"/>
              <a:r>
                <a:rPr lang="zh-CN" altLang="en-US" sz="1400" kern="0" dirty="0">
                  <a:solidFill>
                    <a:schemeClr val="bg1"/>
                  </a:solidFill>
                </a:rPr>
                <a:t>围绕新的“两步走”战略安排，选择综合性、战略性、前瞻性议题资政建言。</a:t>
              </a:r>
            </a:p>
          </p:txBody>
        </p:sp>
      </p:grpSp>
      <p:sp>
        <p:nvSpPr>
          <p:cNvPr id="31" name="Freeform 29">
            <a:extLst>
              <a:ext uri="{FF2B5EF4-FFF2-40B4-BE49-F238E27FC236}">
                <a16:creationId xmlns:a16="http://schemas.microsoft.com/office/drawing/2014/main" id="{18796854-9A5C-4243-A1B9-C4A1284DA642}"/>
              </a:ext>
            </a:extLst>
          </p:cNvPr>
          <p:cNvSpPr/>
          <p:nvPr/>
        </p:nvSpPr>
        <p:spPr bwMode="auto">
          <a:xfrm>
            <a:off x="746234" y="5109591"/>
            <a:ext cx="666572" cy="59564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spTree>
    <p:extLst>
      <p:ext uri="{BB962C8B-B14F-4D97-AF65-F5344CB8AC3E}">
        <p14:creationId xmlns:p14="http://schemas.microsoft.com/office/powerpoint/2010/main" val="331727791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22" presetClass="entr" presetSubtype="8"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p:stCondLst>
                              <p:cond delay="6500"/>
                            </p:stCondLst>
                            <p:childTnLst>
                              <p:par>
                                <p:cTn id="49" presetID="42"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1000"/>
                                        <p:tgtEl>
                                          <p:spTgt spid="27"/>
                                        </p:tgtEl>
                                      </p:cBhvr>
                                    </p:animEffect>
                                    <p:anim calcmode="lin" valueType="num">
                                      <p:cBhvr>
                                        <p:cTn id="52" dur="1000" fill="hold"/>
                                        <p:tgtEl>
                                          <p:spTgt spid="27"/>
                                        </p:tgtEl>
                                        <p:attrNameLst>
                                          <p:attrName>ppt_x</p:attrName>
                                        </p:attrNameLst>
                                      </p:cBhvr>
                                      <p:tavLst>
                                        <p:tav tm="0">
                                          <p:val>
                                            <p:strVal val="#ppt_x"/>
                                          </p:val>
                                        </p:tav>
                                        <p:tav tm="100000">
                                          <p:val>
                                            <p:strVal val="#ppt_x"/>
                                          </p:val>
                                        </p:tav>
                                      </p:tavLst>
                                    </p:anim>
                                    <p:anim calcmode="lin" valueType="num">
                                      <p:cBhvr>
                                        <p:cTn id="53" dur="1000" fill="hold"/>
                                        <p:tgtEl>
                                          <p:spTgt spid="27"/>
                                        </p:tgtEl>
                                        <p:attrNameLst>
                                          <p:attrName>ppt_y</p:attrName>
                                        </p:attrNameLst>
                                      </p:cBhvr>
                                      <p:tavLst>
                                        <p:tav tm="0">
                                          <p:val>
                                            <p:strVal val="#ppt_y+.1"/>
                                          </p:val>
                                        </p:tav>
                                        <p:tav tm="100000">
                                          <p:val>
                                            <p:strVal val="#ppt_y"/>
                                          </p:val>
                                        </p:tav>
                                      </p:tavLst>
                                    </p:anim>
                                  </p:childTnLst>
                                </p:cTn>
                              </p:par>
                            </p:childTnLst>
                          </p:cTn>
                        </p:par>
                        <p:par>
                          <p:cTn id="54" fill="hold">
                            <p:stCondLst>
                              <p:cond delay="7500"/>
                            </p:stCondLst>
                            <p:childTnLst>
                              <p:par>
                                <p:cTn id="55" presetID="22" presetClass="entr" presetSubtype="8"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p:stCondLst>
                              <p:cond delay="8000"/>
                            </p:stCondLst>
                            <p:childTnLst>
                              <p:par>
                                <p:cTn id="59" presetID="42"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1000"/>
                                        <p:tgtEl>
                                          <p:spTgt spid="31"/>
                                        </p:tgtEl>
                                      </p:cBhvr>
                                    </p:animEffect>
                                    <p:anim calcmode="lin" valueType="num">
                                      <p:cBhvr>
                                        <p:cTn id="62" dur="1000" fill="hold"/>
                                        <p:tgtEl>
                                          <p:spTgt spid="31"/>
                                        </p:tgtEl>
                                        <p:attrNameLst>
                                          <p:attrName>ppt_x</p:attrName>
                                        </p:attrNameLst>
                                      </p:cBhvr>
                                      <p:tavLst>
                                        <p:tav tm="0">
                                          <p:val>
                                            <p:strVal val="#ppt_x"/>
                                          </p:val>
                                        </p:tav>
                                        <p:tav tm="100000">
                                          <p:val>
                                            <p:strVal val="#ppt_x"/>
                                          </p:val>
                                        </p:tav>
                                      </p:tavLst>
                                    </p:anim>
                                    <p:anim calcmode="lin" valueType="num">
                                      <p:cBhvr>
                                        <p:cTn id="6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p:bldP spid="19" grpId="0" animBg="1"/>
      <p:bldP spid="23" grpId="0" animBg="1"/>
      <p:bldP spid="27" grpId="0" animBg="1"/>
      <p:bldP spid="3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27310"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今后工作的建议</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文本框 9"/>
          <p:cNvSpPr txBox="1"/>
          <p:nvPr/>
        </p:nvSpPr>
        <p:spPr>
          <a:xfrm>
            <a:off x="-151449" y="1324147"/>
            <a:ext cx="12513077" cy="543675"/>
          </a:xfrm>
          <a:prstGeom prst="rect">
            <a:avLst/>
          </a:prstGeom>
          <a:noFill/>
        </p:spPr>
        <p:txBody>
          <a:bodyPr wrap="square" rtlCol="0">
            <a:spAutoFit/>
          </a:bodyPr>
          <a:lstStyle/>
          <a:p>
            <a:pPr algn="ctr"/>
            <a:r>
              <a:rPr lang="zh-CN" altLang="en-US" sz="29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★充分发挥人民政协作为协商民主重要渠道和专门协商机构作用★</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6999" y="1623476"/>
            <a:ext cx="6858000" cy="1153833"/>
          </a:xfrm>
          <a:prstGeom prst="rect">
            <a:avLst/>
          </a:prstGeom>
        </p:spPr>
      </p:pic>
      <p:sp>
        <p:nvSpPr>
          <p:cNvPr id="12" name="剪去对角的矩形 11"/>
          <p:cNvSpPr/>
          <p:nvPr/>
        </p:nvSpPr>
        <p:spPr>
          <a:xfrm>
            <a:off x="736922" y="2718787"/>
            <a:ext cx="3395241" cy="2779188"/>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736922" y="3076638"/>
            <a:ext cx="3445791" cy="2031325"/>
          </a:xfrm>
          <a:prstGeom prst="rect">
            <a:avLst/>
          </a:prstGeom>
        </p:spPr>
        <p:txBody>
          <a:bodyPr wrap="square">
            <a:spAutoFit/>
          </a:bodyPr>
          <a:lstStyle/>
          <a:p>
            <a:pPr>
              <a:lnSpc>
                <a:spcPct val="150000"/>
              </a:lnSpc>
            </a:pPr>
            <a:r>
              <a:rPr lang="zh-CN" altLang="en-US" sz="1400" b="1" dirty="0">
                <a:solidFill>
                  <a:srgbClr val="AC1422"/>
                </a:solidFill>
                <a:latin typeface="微软雅黑" panose="020B0503020204020204" pitchFamily="34" charset="-122"/>
                <a:ea typeface="微软雅黑" panose="020B0503020204020204" pitchFamily="34" charset="-122"/>
              </a:rPr>
              <a:t>把协商民主贯穿政治协商、民主监督、参政议政全过程</a:t>
            </a:r>
            <a:r>
              <a:rPr lang="zh-CN" altLang="en-US" sz="1400" dirty="0">
                <a:solidFill>
                  <a:srgbClr val="AC1422"/>
                </a:solidFill>
                <a:latin typeface="微软雅黑" panose="020B0503020204020204" pitchFamily="34" charset="-122"/>
                <a:ea typeface="微软雅黑" panose="020B0503020204020204" pitchFamily="34" charset="-122"/>
              </a:rPr>
              <a:t>，健全政协协商民主制度机制，制定实施年度协商计划，坚持协商议题和协商形式相匹配、视察调研和协商议政相衔接，组织广大委员持续深入协商议政，推动形成完整的制度程序和参与实践。</a:t>
            </a:r>
          </a:p>
        </p:txBody>
      </p:sp>
      <p:sp>
        <p:nvSpPr>
          <p:cNvPr id="14" name="剪去对角的矩形 13"/>
          <p:cNvSpPr/>
          <p:nvPr/>
        </p:nvSpPr>
        <p:spPr>
          <a:xfrm>
            <a:off x="4491941" y="2718787"/>
            <a:ext cx="3645062" cy="2779188"/>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4491941" y="3076638"/>
            <a:ext cx="3726085" cy="2031325"/>
          </a:xfrm>
          <a:prstGeom prst="rect">
            <a:avLst/>
          </a:prstGeom>
        </p:spPr>
        <p:txBody>
          <a:bodyPr wrap="square">
            <a:spAutoFit/>
          </a:bodyPr>
          <a:lstStyle/>
          <a:p>
            <a:pPr>
              <a:lnSpc>
                <a:spcPct val="150000"/>
              </a:lnSpc>
            </a:pPr>
            <a:r>
              <a:rPr lang="zh-CN" altLang="en-US" sz="1400" b="1" dirty="0">
                <a:solidFill>
                  <a:srgbClr val="AC1422"/>
                </a:solidFill>
                <a:latin typeface="微软雅黑" panose="020B0503020204020204" pitchFamily="34" charset="-122"/>
                <a:ea typeface="微软雅黑" panose="020B0503020204020204" pitchFamily="34" charset="-122"/>
              </a:rPr>
              <a:t>加强政协民主监督，坚持协商式监督特色优势</a:t>
            </a:r>
            <a:r>
              <a:rPr lang="zh-CN" altLang="en-US" sz="1400" dirty="0">
                <a:solidFill>
                  <a:srgbClr val="AC1422"/>
                </a:solidFill>
                <a:latin typeface="微软雅黑" panose="020B0503020204020204" pitchFamily="34" charset="-122"/>
                <a:ea typeface="微软雅黑" panose="020B0503020204020204" pitchFamily="34" charset="-122"/>
              </a:rPr>
              <a:t>，把握好监督的方向和原则、节奏和力度，重点围绕中共十九大决策部署贯彻落实开展监督工作，增加监督性议题比重，融协商、监督、参与、合作于一体，更好发挥政协民主监督在党和国家监督体系中的独特作用。</a:t>
            </a:r>
          </a:p>
        </p:txBody>
      </p:sp>
      <p:sp>
        <p:nvSpPr>
          <p:cNvPr id="16" name="剪去对角的矩形 15"/>
          <p:cNvSpPr/>
          <p:nvPr/>
        </p:nvSpPr>
        <p:spPr>
          <a:xfrm>
            <a:off x="8446231" y="2718787"/>
            <a:ext cx="3070580" cy="2779188"/>
          </a:xfrm>
          <a:prstGeom prst="snip2Diag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8446232" y="3076638"/>
            <a:ext cx="3070580" cy="1569660"/>
          </a:xfrm>
          <a:prstGeom prst="rect">
            <a:avLst/>
          </a:prstGeom>
        </p:spPr>
        <p:txBody>
          <a:bodyPr wrap="square">
            <a:spAutoFit/>
          </a:bodyPr>
          <a:lstStyle/>
          <a:p>
            <a:pPr>
              <a:lnSpc>
                <a:spcPct val="150000"/>
              </a:lnSpc>
            </a:pPr>
            <a:r>
              <a:rPr lang="zh-CN" altLang="en-US" sz="1600" b="1" dirty="0">
                <a:solidFill>
                  <a:srgbClr val="AC1422"/>
                </a:solidFill>
                <a:latin typeface="微软雅黑" panose="020B0503020204020204" pitchFamily="34" charset="-122"/>
                <a:ea typeface="微软雅黑" panose="020B0503020204020204" pitchFamily="34" charset="-122"/>
              </a:rPr>
              <a:t>完善协商成果采纳、落实和反馈机制</a:t>
            </a:r>
            <a:r>
              <a:rPr lang="zh-CN" altLang="en-US" sz="1600" dirty="0">
                <a:solidFill>
                  <a:srgbClr val="AC1422"/>
                </a:solidFill>
                <a:latin typeface="微软雅黑" panose="020B0503020204020204" pitchFamily="34" charset="-122"/>
                <a:ea typeface="微软雅黑" panose="020B0503020204020204" pitchFamily="34" charset="-122"/>
              </a:rPr>
              <a:t>，加强跟踪督促，推动协商成果有效转化为政策和具体工作举措。</a:t>
            </a:r>
          </a:p>
        </p:txBody>
      </p:sp>
      <p:grpSp>
        <p:nvGrpSpPr>
          <p:cNvPr id="18" name="组合 17"/>
          <p:cNvGrpSpPr/>
          <p:nvPr/>
        </p:nvGrpSpPr>
        <p:grpSpPr>
          <a:xfrm>
            <a:off x="427694" y="2371336"/>
            <a:ext cx="782943" cy="782944"/>
            <a:chOff x="3433282" y="1462739"/>
            <a:chExt cx="1443518" cy="1443518"/>
          </a:xfrm>
        </p:grpSpPr>
        <p:grpSp>
          <p:nvGrpSpPr>
            <p:cNvPr id="19" name="组合 18"/>
            <p:cNvGrpSpPr/>
            <p:nvPr/>
          </p:nvGrpSpPr>
          <p:grpSpPr>
            <a:xfrm>
              <a:off x="3433282" y="1462739"/>
              <a:ext cx="1443518" cy="1443518"/>
              <a:chOff x="2681608" y="1294395"/>
              <a:chExt cx="1506218" cy="1506218"/>
            </a:xfrm>
          </p:grpSpPr>
          <p:sp>
            <p:nvSpPr>
              <p:cNvPr id="21" name="椭圆 20"/>
              <p:cNvSpPr/>
              <p:nvPr/>
            </p:nvSpPr>
            <p:spPr>
              <a:xfrm>
                <a:off x="2681608" y="1294395"/>
                <a:ext cx="1506218" cy="1506218"/>
              </a:xfrm>
              <a:prstGeom prst="ellipse">
                <a:avLst/>
              </a:prstGeom>
              <a:noFill/>
              <a:ln w="12700" cap="flat" cmpd="sng" algn="ctr">
                <a:solidFill>
                  <a:srgbClr val="C00000"/>
                </a:solidFill>
                <a:prstDash val="solid"/>
              </a:ln>
              <a:effectLst/>
            </p:spPr>
            <p:txBody>
              <a:bodyPr wrap="square" rtlCol="0" anchor="ctr">
                <a:noAutofit/>
              </a:bodyPr>
              <a:lstStyle/>
              <a:p>
                <a:pPr algn="ctr" defTabSz="914400">
                  <a:defRPr/>
                </a:pPr>
                <a:endParaRPr lang="zh-CN" altLang="en-US" sz="1800" kern="0">
                  <a:solidFill>
                    <a:srgbClr val="000000"/>
                  </a:solidFill>
                  <a:ea typeface="微软雅黑"/>
                </a:endParaRPr>
              </a:p>
            </p:txBody>
          </p:sp>
          <p:sp>
            <p:nvSpPr>
              <p:cNvPr id="22" name="Freeform 5"/>
              <p:cNvSpPr>
                <a:spLocks/>
              </p:cNvSpPr>
              <p:nvPr/>
            </p:nvSpPr>
            <p:spPr bwMode="auto">
              <a:xfrm flipV="1">
                <a:off x="2794155" y="1407999"/>
                <a:ext cx="1314666" cy="1314674"/>
              </a:xfrm>
              <a:prstGeom prst="ellipse">
                <a:avLst/>
              </a:prstGeom>
              <a:gradFill>
                <a:gsLst>
                  <a:gs pos="0">
                    <a:srgbClr val="FF3302"/>
                  </a:gs>
                  <a:gs pos="100000">
                    <a:srgbClr val="CB0800"/>
                  </a:gs>
                </a:gsLst>
                <a:lin ang="5400000" scaled="1"/>
              </a:gradFill>
              <a:ln w="9525" cap="flat" cmpd="sng" algn="ctr">
                <a:noFill/>
                <a:prstDash val="solid"/>
              </a:ln>
              <a:effectLst/>
              <a:extLst/>
            </p:spPr>
            <p:txBody>
              <a:bodyPr wrap="square" rtlCol="0" anchor="ctr">
                <a:noAutofit/>
              </a:bodyPr>
              <a:lstStyle/>
              <a:p>
                <a:pPr algn="ctr" defTabSz="914400">
                  <a:defRPr/>
                </a:pPr>
                <a:endParaRPr lang="zh-CN" altLang="en-US" sz="1800" kern="0">
                  <a:gradFill>
                    <a:gsLst>
                      <a:gs pos="0">
                        <a:srgbClr val="FF3302"/>
                      </a:gs>
                      <a:gs pos="100000">
                        <a:srgbClr val="CB0800"/>
                      </a:gs>
                    </a:gsLst>
                    <a:lin ang="5400000" scaled="1"/>
                  </a:gradFill>
                  <a:ea typeface="微软雅黑"/>
                </a:endParaRPr>
              </a:p>
            </p:txBody>
          </p:sp>
          <p:sp>
            <p:nvSpPr>
              <p:cNvPr id="23" name="任意多边形 22"/>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algn="ctr" defTabSz="914400">
                  <a:defRPr/>
                </a:pPr>
                <a:endParaRPr lang="zh-CN" altLang="en-US" sz="1800" kern="0">
                  <a:solidFill>
                    <a:srgbClr val="000000"/>
                  </a:solidFill>
                  <a:ea typeface="微软雅黑"/>
                </a:endParaRPr>
              </a:p>
            </p:txBody>
          </p:sp>
        </p:grpSp>
        <p:sp>
          <p:nvSpPr>
            <p:cNvPr id="20" name="TextBox 14"/>
            <p:cNvSpPr txBox="1"/>
            <p:nvPr/>
          </p:nvSpPr>
          <p:spPr>
            <a:xfrm>
              <a:off x="3562007" y="1752486"/>
              <a:ext cx="1170365" cy="780432"/>
            </a:xfrm>
            <a:prstGeom prst="rect">
              <a:avLst/>
            </a:prstGeom>
            <a:noFill/>
            <a:effectLst/>
          </p:spPr>
          <p:txBody>
            <a:bodyPr wrap="square" rtlCol="0">
              <a:spAutoFit/>
            </a:bodyPr>
            <a:lstStyle/>
            <a:p>
              <a:pPr algn="ctr" defTabSz="914400">
                <a:defRPr/>
              </a:pPr>
              <a:r>
                <a:rPr lang="en-US" altLang="zh-CN" sz="2800" b="1" kern="0" dirty="0">
                  <a:solidFill>
                    <a:prstClr val="white"/>
                  </a:solidFill>
                  <a:latin typeface="微软雅黑" panose="020B0503020204020204" pitchFamily="34" charset="-122"/>
                  <a:ea typeface="微软雅黑" panose="020B0503020204020204" pitchFamily="34" charset="-122"/>
                </a:rPr>
                <a:t>01</a:t>
              </a:r>
              <a:endParaRPr lang="zh-CN" altLang="en-US" sz="2800" b="1" kern="0" dirty="0">
                <a:solidFill>
                  <a:prstClr val="white"/>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100468" y="2371336"/>
            <a:ext cx="782943" cy="782944"/>
            <a:chOff x="3433282" y="1462739"/>
            <a:chExt cx="1443518" cy="1443518"/>
          </a:xfrm>
        </p:grpSpPr>
        <p:grpSp>
          <p:nvGrpSpPr>
            <p:cNvPr id="25" name="组合 24"/>
            <p:cNvGrpSpPr/>
            <p:nvPr/>
          </p:nvGrpSpPr>
          <p:grpSpPr>
            <a:xfrm>
              <a:off x="3433282" y="1462739"/>
              <a:ext cx="1443518" cy="1443518"/>
              <a:chOff x="2681608" y="1294395"/>
              <a:chExt cx="1506218" cy="1506218"/>
            </a:xfrm>
          </p:grpSpPr>
          <p:sp>
            <p:nvSpPr>
              <p:cNvPr id="27" name="椭圆 26"/>
              <p:cNvSpPr/>
              <p:nvPr/>
            </p:nvSpPr>
            <p:spPr>
              <a:xfrm>
                <a:off x="2681608" y="1294395"/>
                <a:ext cx="1506218" cy="1506218"/>
              </a:xfrm>
              <a:prstGeom prst="ellipse">
                <a:avLst/>
              </a:prstGeom>
              <a:noFill/>
              <a:ln w="12700" cap="flat" cmpd="sng" algn="ctr">
                <a:solidFill>
                  <a:srgbClr val="C00000"/>
                </a:solidFill>
                <a:prstDash val="solid"/>
              </a:ln>
              <a:effectLst/>
            </p:spPr>
            <p:txBody>
              <a:bodyPr wrap="square" rtlCol="0" anchor="ctr">
                <a:noAutofit/>
              </a:bodyPr>
              <a:lstStyle/>
              <a:p>
                <a:pPr algn="ctr" defTabSz="914400">
                  <a:defRPr/>
                </a:pPr>
                <a:endParaRPr lang="zh-CN" altLang="en-US" sz="1800" kern="0">
                  <a:solidFill>
                    <a:srgbClr val="000000"/>
                  </a:solidFill>
                  <a:ea typeface="微软雅黑"/>
                </a:endParaRPr>
              </a:p>
            </p:txBody>
          </p:sp>
          <p:sp>
            <p:nvSpPr>
              <p:cNvPr id="28" name="Freeform 5"/>
              <p:cNvSpPr>
                <a:spLocks/>
              </p:cNvSpPr>
              <p:nvPr/>
            </p:nvSpPr>
            <p:spPr bwMode="auto">
              <a:xfrm flipV="1">
                <a:off x="2794155" y="1407999"/>
                <a:ext cx="1314666" cy="1314674"/>
              </a:xfrm>
              <a:prstGeom prst="ellipse">
                <a:avLst/>
              </a:prstGeom>
              <a:gradFill>
                <a:gsLst>
                  <a:gs pos="0">
                    <a:srgbClr val="FF3302"/>
                  </a:gs>
                  <a:gs pos="100000">
                    <a:srgbClr val="CB0800"/>
                  </a:gs>
                </a:gsLst>
                <a:lin ang="5400000" scaled="1"/>
              </a:gradFill>
              <a:ln w="9525" cap="flat" cmpd="sng" algn="ctr">
                <a:noFill/>
                <a:prstDash val="solid"/>
              </a:ln>
              <a:effectLst/>
              <a:extLst/>
            </p:spPr>
            <p:txBody>
              <a:bodyPr wrap="square" rtlCol="0" anchor="ctr">
                <a:noAutofit/>
              </a:bodyPr>
              <a:lstStyle/>
              <a:p>
                <a:pPr algn="ctr" defTabSz="914400">
                  <a:defRPr/>
                </a:pPr>
                <a:endParaRPr lang="zh-CN" altLang="en-US" sz="1800" kern="0">
                  <a:gradFill>
                    <a:gsLst>
                      <a:gs pos="0">
                        <a:srgbClr val="FF3302"/>
                      </a:gs>
                      <a:gs pos="100000">
                        <a:srgbClr val="CB0800"/>
                      </a:gs>
                    </a:gsLst>
                    <a:lin ang="5400000" scaled="1"/>
                  </a:gradFill>
                  <a:ea typeface="微软雅黑"/>
                </a:endParaRPr>
              </a:p>
            </p:txBody>
          </p:sp>
          <p:sp>
            <p:nvSpPr>
              <p:cNvPr id="29" name="任意多边形 28"/>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algn="ctr" defTabSz="914400">
                  <a:defRPr/>
                </a:pPr>
                <a:endParaRPr lang="zh-CN" altLang="en-US" sz="1800" kern="0">
                  <a:solidFill>
                    <a:srgbClr val="000000"/>
                  </a:solidFill>
                  <a:ea typeface="微软雅黑"/>
                </a:endParaRPr>
              </a:p>
            </p:txBody>
          </p:sp>
        </p:grpSp>
        <p:sp>
          <p:nvSpPr>
            <p:cNvPr id="26" name="TextBox 14"/>
            <p:cNvSpPr txBox="1"/>
            <p:nvPr/>
          </p:nvSpPr>
          <p:spPr>
            <a:xfrm>
              <a:off x="3562008" y="1752487"/>
              <a:ext cx="1170365" cy="964663"/>
            </a:xfrm>
            <a:prstGeom prst="rect">
              <a:avLst/>
            </a:prstGeom>
            <a:noFill/>
            <a:effectLst/>
          </p:spPr>
          <p:txBody>
            <a:bodyPr wrap="square" rtlCol="0">
              <a:spAutoFit/>
            </a:bodyPr>
            <a:lstStyle/>
            <a:p>
              <a:pPr algn="ctr" defTabSz="914400">
                <a:defRPr/>
              </a:pPr>
              <a:r>
                <a:rPr lang="en-US" altLang="zh-CN" sz="2800" b="1" kern="0" dirty="0">
                  <a:solidFill>
                    <a:prstClr val="white"/>
                  </a:solidFill>
                  <a:latin typeface="微软雅黑" panose="020B0503020204020204" pitchFamily="34" charset="-122"/>
                  <a:ea typeface="微软雅黑" panose="020B0503020204020204" pitchFamily="34" charset="-122"/>
                </a:rPr>
                <a:t>02</a:t>
              </a:r>
              <a:endParaRPr lang="zh-CN" altLang="en-US" sz="2800" b="1" kern="0" dirty="0">
                <a:solidFill>
                  <a:prstClr val="white"/>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8054759" y="2371336"/>
            <a:ext cx="782943" cy="782944"/>
            <a:chOff x="3433282" y="1462739"/>
            <a:chExt cx="1443518" cy="1443518"/>
          </a:xfrm>
        </p:grpSpPr>
        <p:grpSp>
          <p:nvGrpSpPr>
            <p:cNvPr id="31" name="组合 30"/>
            <p:cNvGrpSpPr/>
            <p:nvPr/>
          </p:nvGrpSpPr>
          <p:grpSpPr>
            <a:xfrm>
              <a:off x="3433282" y="1462739"/>
              <a:ext cx="1443518" cy="1443518"/>
              <a:chOff x="2681608" y="1294395"/>
              <a:chExt cx="1506218" cy="1506218"/>
            </a:xfrm>
          </p:grpSpPr>
          <p:sp>
            <p:nvSpPr>
              <p:cNvPr id="33" name="椭圆 32"/>
              <p:cNvSpPr/>
              <p:nvPr/>
            </p:nvSpPr>
            <p:spPr>
              <a:xfrm>
                <a:off x="2681608" y="1294395"/>
                <a:ext cx="1506218" cy="1506218"/>
              </a:xfrm>
              <a:prstGeom prst="ellipse">
                <a:avLst/>
              </a:prstGeom>
              <a:noFill/>
              <a:ln w="12700" cap="flat" cmpd="sng" algn="ctr">
                <a:solidFill>
                  <a:srgbClr val="C00000"/>
                </a:solidFill>
                <a:prstDash val="solid"/>
              </a:ln>
              <a:effectLst/>
            </p:spPr>
            <p:txBody>
              <a:bodyPr wrap="square" rtlCol="0" anchor="ctr">
                <a:noAutofit/>
              </a:bodyPr>
              <a:lstStyle/>
              <a:p>
                <a:pPr algn="ctr" defTabSz="914400">
                  <a:defRPr/>
                </a:pPr>
                <a:endParaRPr lang="zh-CN" altLang="en-US" sz="1800" kern="0">
                  <a:solidFill>
                    <a:srgbClr val="000000"/>
                  </a:solidFill>
                  <a:ea typeface="微软雅黑"/>
                </a:endParaRPr>
              </a:p>
            </p:txBody>
          </p:sp>
          <p:sp>
            <p:nvSpPr>
              <p:cNvPr id="34" name="Freeform 5"/>
              <p:cNvSpPr>
                <a:spLocks/>
              </p:cNvSpPr>
              <p:nvPr/>
            </p:nvSpPr>
            <p:spPr bwMode="auto">
              <a:xfrm flipV="1">
                <a:off x="2794155" y="1407999"/>
                <a:ext cx="1314666" cy="1314674"/>
              </a:xfrm>
              <a:prstGeom prst="ellipse">
                <a:avLst/>
              </a:prstGeom>
              <a:gradFill>
                <a:gsLst>
                  <a:gs pos="0">
                    <a:srgbClr val="FF3302"/>
                  </a:gs>
                  <a:gs pos="100000">
                    <a:srgbClr val="CB0800"/>
                  </a:gs>
                </a:gsLst>
                <a:lin ang="5400000" scaled="1"/>
              </a:gradFill>
              <a:ln w="9525" cap="flat" cmpd="sng" algn="ctr">
                <a:noFill/>
                <a:prstDash val="solid"/>
              </a:ln>
              <a:effectLst/>
              <a:extLst/>
            </p:spPr>
            <p:txBody>
              <a:bodyPr wrap="square" rtlCol="0" anchor="ctr">
                <a:noAutofit/>
              </a:bodyPr>
              <a:lstStyle/>
              <a:p>
                <a:pPr algn="ctr" defTabSz="914400">
                  <a:defRPr/>
                </a:pPr>
                <a:endParaRPr lang="zh-CN" altLang="en-US" sz="1800" kern="0">
                  <a:gradFill>
                    <a:gsLst>
                      <a:gs pos="0">
                        <a:srgbClr val="FF3302"/>
                      </a:gs>
                      <a:gs pos="100000">
                        <a:srgbClr val="CB0800"/>
                      </a:gs>
                    </a:gsLst>
                    <a:lin ang="5400000" scaled="1"/>
                  </a:gradFill>
                  <a:ea typeface="微软雅黑"/>
                </a:endParaRPr>
              </a:p>
            </p:txBody>
          </p:sp>
          <p:sp>
            <p:nvSpPr>
              <p:cNvPr id="35" name="任意多边形 34"/>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algn="ctr" defTabSz="914400">
                  <a:defRPr/>
                </a:pPr>
                <a:endParaRPr lang="zh-CN" altLang="en-US" sz="1800" kern="0">
                  <a:solidFill>
                    <a:srgbClr val="000000"/>
                  </a:solidFill>
                  <a:ea typeface="微软雅黑"/>
                </a:endParaRPr>
              </a:p>
            </p:txBody>
          </p:sp>
        </p:grpSp>
        <p:sp>
          <p:nvSpPr>
            <p:cNvPr id="32" name="TextBox 14"/>
            <p:cNvSpPr txBox="1"/>
            <p:nvPr/>
          </p:nvSpPr>
          <p:spPr>
            <a:xfrm>
              <a:off x="3562008" y="1752487"/>
              <a:ext cx="1170365" cy="964663"/>
            </a:xfrm>
            <a:prstGeom prst="rect">
              <a:avLst/>
            </a:prstGeom>
            <a:noFill/>
            <a:effectLst/>
          </p:spPr>
          <p:txBody>
            <a:bodyPr wrap="square" rtlCol="0">
              <a:spAutoFit/>
            </a:bodyPr>
            <a:lstStyle/>
            <a:p>
              <a:pPr algn="ctr" defTabSz="914400">
                <a:defRPr/>
              </a:pPr>
              <a:r>
                <a:rPr lang="en-US" altLang="zh-CN" sz="2800" b="1" kern="0" dirty="0">
                  <a:solidFill>
                    <a:prstClr val="white"/>
                  </a:solidFill>
                  <a:latin typeface="微软雅黑" panose="020B0503020204020204" pitchFamily="34" charset="-122"/>
                  <a:ea typeface="微软雅黑" panose="020B0503020204020204" pitchFamily="34" charset="-122"/>
                </a:rPr>
                <a:t>03</a:t>
              </a:r>
              <a:endParaRPr lang="zh-CN" altLang="en-US" sz="2800" b="1" kern="0" dirty="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982532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500"/>
                                        <p:tgtEl>
                                          <p:spTgt spid="18"/>
                                        </p:tgtEl>
                                      </p:cBhvr>
                                    </p:animEffect>
                                    <p:anim calcmode="lin" valueType="num">
                                      <p:cBhvr>
                                        <p:cTn id="18" dur="1500" fill="hold"/>
                                        <p:tgtEl>
                                          <p:spTgt spid="18"/>
                                        </p:tgtEl>
                                        <p:attrNameLst>
                                          <p:attrName>ppt_x</p:attrName>
                                        </p:attrNameLst>
                                      </p:cBhvr>
                                      <p:tavLst>
                                        <p:tav tm="0">
                                          <p:val>
                                            <p:strVal val="#ppt_x"/>
                                          </p:val>
                                        </p:tav>
                                        <p:tav tm="100000">
                                          <p:val>
                                            <p:strVal val="#ppt_x"/>
                                          </p:val>
                                        </p:tav>
                                      </p:tavLst>
                                    </p:anim>
                                    <p:anim calcmode="lin" valueType="num">
                                      <p:cBhvr>
                                        <p:cTn id="19" dur="1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1000"/>
                                        <p:tgtEl>
                                          <p:spTgt spid="13"/>
                                        </p:tgtEl>
                                      </p:cBhvr>
                                    </p:animEffect>
                                  </p:childTnLst>
                                </p:cTn>
                              </p:par>
                            </p:childTnLst>
                          </p:cTn>
                        </p:par>
                        <p:par>
                          <p:cTn id="30" fill="hold">
                            <p:stCondLst>
                              <p:cond delay="1000"/>
                            </p:stCondLst>
                            <p:childTnLst>
                              <p:par>
                                <p:cTn id="31" presetID="42" presetClass="entr" presetSubtype="0"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500"/>
                                        <p:tgtEl>
                                          <p:spTgt spid="24"/>
                                        </p:tgtEl>
                                      </p:cBhvr>
                                    </p:animEffect>
                                    <p:anim calcmode="lin" valueType="num">
                                      <p:cBhvr>
                                        <p:cTn id="34" dur="1500" fill="hold"/>
                                        <p:tgtEl>
                                          <p:spTgt spid="24"/>
                                        </p:tgtEl>
                                        <p:attrNameLst>
                                          <p:attrName>ppt_x</p:attrName>
                                        </p:attrNameLst>
                                      </p:cBhvr>
                                      <p:tavLst>
                                        <p:tav tm="0">
                                          <p:val>
                                            <p:strVal val="#ppt_x"/>
                                          </p:val>
                                        </p:tav>
                                        <p:tav tm="100000">
                                          <p:val>
                                            <p:strVal val="#ppt_x"/>
                                          </p:val>
                                        </p:tav>
                                      </p:tavLst>
                                    </p:anim>
                                    <p:anim calcmode="lin" valueType="num">
                                      <p:cBhvr>
                                        <p:cTn id="35" dur="1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inVertical)">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1000"/>
                                        <p:tgtEl>
                                          <p:spTgt spid="15"/>
                                        </p:tgtEl>
                                      </p:cBhvr>
                                    </p:animEffect>
                                  </p:childTnLst>
                                </p:cTn>
                              </p:par>
                            </p:childTnLst>
                          </p:cTn>
                        </p:par>
                        <p:par>
                          <p:cTn id="46" fill="hold">
                            <p:stCondLst>
                              <p:cond delay="1000"/>
                            </p:stCondLst>
                            <p:childTnLst>
                              <p:par>
                                <p:cTn id="47" presetID="42" presetClass="entr" presetSubtype="0"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500"/>
                                        <p:tgtEl>
                                          <p:spTgt spid="30"/>
                                        </p:tgtEl>
                                      </p:cBhvr>
                                    </p:animEffect>
                                    <p:anim calcmode="lin" valueType="num">
                                      <p:cBhvr>
                                        <p:cTn id="50" dur="1500" fill="hold"/>
                                        <p:tgtEl>
                                          <p:spTgt spid="30"/>
                                        </p:tgtEl>
                                        <p:attrNameLst>
                                          <p:attrName>ppt_x</p:attrName>
                                        </p:attrNameLst>
                                      </p:cBhvr>
                                      <p:tavLst>
                                        <p:tav tm="0">
                                          <p:val>
                                            <p:strVal val="#ppt_x"/>
                                          </p:val>
                                        </p:tav>
                                        <p:tav tm="100000">
                                          <p:val>
                                            <p:strVal val="#ppt_x"/>
                                          </p:val>
                                        </p:tav>
                                      </p:tavLst>
                                    </p:anim>
                                    <p:anim calcmode="lin" valueType="num">
                                      <p:cBhvr>
                                        <p:cTn id="51" dur="1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inVertical)">
                                      <p:cBhvr>
                                        <p:cTn id="56" dur="5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up)">
                                      <p:cBhvr>
                                        <p:cTn id="6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3" grpId="0"/>
      <p:bldP spid="14" grpId="0" animBg="1"/>
      <p:bldP spid="15" grpId="0"/>
      <p:bldP spid="16" grpId="0" animBg="1"/>
      <p:bldP spid="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27310"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今后工作的建议</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文本框 9"/>
          <p:cNvSpPr txBox="1"/>
          <p:nvPr/>
        </p:nvSpPr>
        <p:spPr>
          <a:xfrm>
            <a:off x="-151449" y="918169"/>
            <a:ext cx="12513077" cy="666786"/>
          </a:xfrm>
          <a:prstGeom prst="rect">
            <a:avLst/>
          </a:prstGeom>
          <a:noFill/>
        </p:spPr>
        <p:txBody>
          <a:bodyPr wrap="square" rtlCol="0">
            <a:spAutoFit/>
          </a:bodyPr>
          <a:lstStyle/>
          <a:p>
            <a:pPr algn="ctr"/>
            <a:r>
              <a:rPr lang="zh-CN" altLang="en-US" sz="37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★广泛凝聚实现中华民族伟大复兴正能量★</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6999" y="1217498"/>
            <a:ext cx="6858000" cy="1153833"/>
          </a:xfrm>
          <a:prstGeom prst="rect">
            <a:avLst/>
          </a:prstGeom>
        </p:spPr>
      </p:pic>
      <p:sp>
        <p:nvSpPr>
          <p:cNvPr id="12" name="矩形 11">
            <a:extLst>
              <a:ext uri="{FF2B5EF4-FFF2-40B4-BE49-F238E27FC236}">
                <a16:creationId xmlns:a16="http://schemas.microsoft.com/office/drawing/2014/main" id="{E61FA338-65E8-4EDF-929F-87C310A249D3}"/>
              </a:ext>
            </a:extLst>
          </p:cNvPr>
          <p:cNvSpPr/>
          <p:nvPr/>
        </p:nvSpPr>
        <p:spPr>
          <a:xfrm>
            <a:off x="1581956" y="1970612"/>
            <a:ext cx="6335128" cy="458908"/>
          </a:xfrm>
          <a:prstGeom prst="rect">
            <a:avLst/>
          </a:prstGeom>
        </p:spPr>
        <p:txBody>
          <a:bodyPr wrap="square">
            <a:spAutoFit/>
          </a:bodyPr>
          <a:lstStyle/>
          <a:p>
            <a:pPr marL="380990" indent="-380990">
              <a:lnSpc>
                <a:spcPct val="150000"/>
              </a:lnSpc>
              <a:buFont typeface="Wingdings" panose="05000000000000000000" pitchFamily="2" charset="2"/>
              <a:buChar char="Ø"/>
            </a:pPr>
            <a:r>
              <a:rPr lang="zh-CN" altLang="en-US" dirty="0">
                <a:solidFill>
                  <a:srgbClr val="AC1422"/>
                </a:solidFill>
                <a:latin typeface="微软雅黑" panose="020B0503020204020204" pitchFamily="34" charset="-122"/>
                <a:ea typeface="微软雅黑" panose="020B0503020204020204" pitchFamily="34" charset="-122"/>
              </a:rPr>
              <a:t>进一步为民主党派和无党派人士在政协履职创造条件。</a:t>
            </a:r>
          </a:p>
        </p:txBody>
      </p:sp>
      <p:cxnSp>
        <p:nvCxnSpPr>
          <p:cNvPr id="13" name="直接连接符 12">
            <a:extLst>
              <a:ext uri="{FF2B5EF4-FFF2-40B4-BE49-F238E27FC236}">
                <a16:creationId xmlns:a16="http://schemas.microsoft.com/office/drawing/2014/main" id="{CC967D73-25CF-45F3-BFAF-F55A52CC735C}"/>
              </a:ext>
            </a:extLst>
          </p:cNvPr>
          <p:cNvCxnSpPr/>
          <p:nvPr/>
        </p:nvCxnSpPr>
        <p:spPr>
          <a:xfrm>
            <a:off x="1581956" y="1970612"/>
            <a:ext cx="9466589" cy="0"/>
          </a:xfrm>
          <a:prstGeom prst="line">
            <a:avLst/>
          </a:prstGeom>
          <a:noFill/>
          <a:ln w="12700" cap="flat" cmpd="sng" algn="ctr">
            <a:solidFill>
              <a:srgbClr val="DA0000"/>
            </a:solidFill>
            <a:prstDash val="dash"/>
            <a:miter lim="800000"/>
          </a:ln>
          <a:effectLst/>
        </p:spPr>
      </p:cxnSp>
      <p:cxnSp>
        <p:nvCxnSpPr>
          <p:cNvPr id="14" name="直接连接符 13">
            <a:extLst>
              <a:ext uri="{FF2B5EF4-FFF2-40B4-BE49-F238E27FC236}">
                <a16:creationId xmlns:a16="http://schemas.microsoft.com/office/drawing/2014/main" id="{CC967D73-25CF-45F3-BFAF-F55A52CC735C}"/>
              </a:ext>
            </a:extLst>
          </p:cNvPr>
          <p:cNvCxnSpPr/>
          <p:nvPr/>
        </p:nvCxnSpPr>
        <p:spPr>
          <a:xfrm>
            <a:off x="1581956" y="2514622"/>
            <a:ext cx="9466589" cy="0"/>
          </a:xfrm>
          <a:prstGeom prst="line">
            <a:avLst/>
          </a:prstGeom>
          <a:noFill/>
          <a:ln w="12700" cap="flat" cmpd="sng" algn="ctr">
            <a:solidFill>
              <a:srgbClr val="DA0000"/>
            </a:solidFill>
            <a:prstDash val="dash"/>
            <a:miter lim="800000"/>
          </a:ln>
          <a:effectLst/>
        </p:spPr>
      </p:cxnSp>
      <p:sp>
        <p:nvSpPr>
          <p:cNvPr id="15" name="文本框 3"/>
          <p:cNvSpPr txBox="1"/>
          <p:nvPr/>
        </p:nvSpPr>
        <p:spPr>
          <a:xfrm>
            <a:off x="1581956" y="2538280"/>
            <a:ext cx="9466589" cy="472565"/>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867" dirty="0">
                <a:solidFill>
                  <a:srgbClr val="AC1422"/>
                </a:solidFill>
                <a:latin typeface="微软雅黑" panose="020B0503020204020204" pitchFamily="34" charset="-122"/>
                <a:ea typeface="微软雅黑" panose="020B0503020204020204" pitchFamily="34" charset="-122"/>
              </a:rPr>
              <a:t>做好党外知识分子和新的社会阶层人士工作。</a:t>
            </a:r>
          </a:p>
        </p:txBody>
      </p:sp>
      <p:cxnSp>
        <p:nvCxnSpPr>
          <p:cNvPr id="16" name="直接连接符 15">
            <a:extLst>
              <a:ext uri="{FF2B5EF4-FFF2-40B4-BE49-F238E27FC236}">
                <a16:creationId xmlns:a16="http://schemas.microsoft.com/office/drawing/2014/main" id="{CC967D73-25CF-45F3-BFAF-F55A52CC735C}"/>
              </a:ext>
            </a:extLst>
          </p:cNvPr>
          <p:cNvCxnSpPr/>
          <p:nvPr/>
        </p:nvCxnSpPr>
        <p:spPr>
          <a:xfrm>
            <a:off x="1581956" y="3128667"/>
            <a:ext cx="9466589" cy="0"/>
          </a:xfrm>
          <a:prstGeom prst="line">
            <a:avLst/>
          </a:prstGeom>
          <a:noFill/>
          <a:ln w="12700" cap="flat" cmpd="sng" algn="ctr">
            <a:solidFill>
              <a:srgbClr val="DA0000"/>
            </a:solidFill>
            <a:prstDash val="dash"/>
            <a:miter lim="800000"/>
          </a:ln>
          <a:effectLst/>
        </p:spPr>
      </p:cxnSp>
      <p:sp>
        <p:nvSpPr>
          <p:cNvPr id="17" name="文本框 3"/>
          <p:cNvSpPr txBox="1"/>
          <p:nvPr/>
        </p:nvSpPr>
        <p:spPr>
          <a:xfrm>
            <a:off x="1581956" y="3120134"/>
            <a:ext cx="10164533" cy="472565"/>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867" dirty="0">
                <a:solidFill>
                  <a:srgbClr val="AC1422"/>
                </a:solidFill>
                <a:latin typeface="微软雅黑" panose="020B0503020204020204" pitchFamily="34" charset="-122"/>
                <a:ea typeface="微软雅黑" panose="020B0503020204020204" pitchFamily="34" charset="-122"/>
              </a:rPr>
              <a:t>推动构建亲清新型政商关系，促进非公有制经济健康发展和非公有制经济人士健康成长。</a:t>
            </a:r>
          </a:p>
        </p:txBody>
      </p:sp>
      <p:cxnSp>
        <p:nvCxnSpPr>
          <p:cNvPr id="23" name="直接连接符 22">
            <a:extLst>
              <a:ext uri="{FF2B5EF4-FFF2-40B4-BE49-F238E27FC236}">
                <a16:creationId xmlns:a16="http://schemas.microsoft.com/office/drawing/2014/main" id="{CC967D73-25CF-45F3-BFAF-F55A52CC735C}"/>
              </a:ext>
            </a:extLst>
          </p:cNvPr>
          <p:cNvCxnSpPr/>
          <p:nvPr/>
        </p:nvCxnSpPr>
        <p:spPr>
          <a:xfrm>
            <a:off x="1581956" y="3683666"/>
            <a:ext cx="9466589" cy="0"/>
          </a:xfrm>
          <a:prstGeom prst="line">
            <a:avLst/>
          </a:prstGeom>
          <a:noFill/>
          <a:ln w="12700" cap="flat" cmpd="sng" algn="ctr">
            <a:solidFill>
              <a:srgbClr val="DA0000"/>
            </a:solidFill>
            <a:prstDash val="dash"/>
            <a:miter lim="800000"/>
          </a:ln>
          <a:effectLst/>
        </p:spPr>
      </p:cxnSp>
      <p:sp>
        <p:nvSpPr>
          <p:cNvPr id="24" name="文本框 3"/>
          <p:cNvSpPr txBox="1"/>
          <p:nvPr/>
        </p:nvSpPr>
        <p:spPr>
          <a:xfrm>
            <a:off x="1581957" y="3717942"/>
            <a:ext cx="9633912" cy="584775"/>
          </a:xfrm>
          <a:prstGeom prst="rect">
            <a:avLst/>
          </a:prstGeom>
          <a:noFill/>
        </p:spPr>
        <p:txBody>
          <a:bodyPr wrap="square" rtlCol="0">
            <a:spAutoFit/>
          </a:bodyPr>
          <a:lstStyle/>
          <a:p>
            <a:pPr marL="380990" indent="-380990">
              <a:buFont typeface="Wingdings" panose="05000000000000000000" pitchFamily="2" charset="2"/>
              <a:buChar char="Ø"/>
            </a:pPr>
            <a:r>
              <a:rPr lang="zh-CN" altLang="en-US" sz="1600" dirty="0">
                <a:solidFill>
                  <a:srgbClr val="AC1422"/>
                </a:solidFill>
                <a:latin typeface="微软雅黑" panose="020B0503020204020204" pitchFamily="34" charset="-122"/>
                <a:ea typeface="微软雅黑" panose="020B0503020204020204" pitchFamily="34" charset="-122"/>
              </a:rPr>
              <a:t>深化民族团结进步教育，铸牢中华民族共同体意识，推动各民族交往交流交融，共同团结奋斗、共同繁荣发展。</a:t>
            </a:r>
          </a:p>
        </p:txBody>
      </p:sp>
      <p:cxnSp>
        <p:nvCxnSpPr>
          <p:cNvPr id="25" name="直接连接符 24">
            <a:extLst>
              <a:ext uri="{FF2B5EF4-FFF2-40B4-BE49-F238E27FC236}">
                <a16:creationId xmlns:a16="http://schemas.microsoft.com/office/drawing/2014/main" id="{CC967D73-25CF-45F3-BFAF-F55A52CC735C}"/>
              </a:ext>
            </a:extLst>
          </p:cNvPr>
          <p:cNvCxnSpPr/>
          <p:nvPr/>
        </p:nvCxnSpPr>
        <p:spPr>
          <a:xfrm>
            <a:off x="1581956" y="4302717"/>
            <a:ext cx="9466589" cy="0"/>
          </a:xfrm>
          <a:prstGeom prst="line">
            <a:avLst/>
          </a:prstGeom>
          <a:noFill/>
          <a:ln w="12700" cap="flat" cmpd="sng" algn="ctr">
            <a:solidFill>
              <a:srgbClr val="DA0000"/>
            </a:solidFill>
            <a:prstDash val="dash"/>
            <a:miter lim="800000"/>
          </a:ln>
          <a:effectLst/>
        </p:spPr>
      </p:cxnSp>
      <p:sp>
        <p:nvSpPr>
          <p:cNvPr id="26" name="文本框 3"/>
          <p:cNvSpPr txBox="1"/>
          <p:nvPr/>
        </p:nvSpPr>
        <p:spPr>
          <a:xfrm>
            <a:off x="1581955" y="4221096"/>
            <a:ext cx="10164533" cy="523348"/>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867" dirty="0">
                <a:solidFill>
                  <a:srgbClr val="AC1422"/>
                </a:solidFill>
                <a:latin typeface="微软雅黑" panose="020B0503020204020204" pitchFamily="34" charset="-122"/>
                <a:ea typeface="微软雅黑" panose="020B0503020204020204" pitchFamily="34" charset="-122"/>
              </a:rPr>
              <a:t>坚持我国宗教的中国化方向，积极引导宗教与社会主义社会相适应。</a:t>
            </a:r>
          </a:p>
        </p:txBody>
      </p:sp>
      <p:cxnSp>
        <p:nvCxnSpPr>
          <p:cNvPr id="27" name="直接连接符 26">
            <a:extLst>
              <a:ext uri="{FF2B5EF4-FFF2-40B4-BE49-F238E27FC236}">
                <a16:creationId xmlns:a16="http://schemas.microsoft.com/office/drawing/2014/main" id="{CC967D73-25CF-45F3-BFAF-F55A52CC735C}"/>
              </a:ext>
            </a:extLst>
          </p:cNvPr>
          <p:cNvCxnSpPr/>
          <p:nvPr/>
        </p:nvCxnSpPr>
        <p:spPr>
          <a:xfrm>
            <a:off x="1581956" y="4764857"/>
            <a:ext cx="9466589" cy="0"/>
          </a:xfrm>
          <a:prstGeom prst="line">
            <a:avLst/>
          </a:prstGeom>
          <a:noFill/>
          <a:ln w="12700" cap="flat" cmpd="sng" algn="ctr">
            <a:solidFill>
              <a:srgbClr val="DA0000"/>
            </a:solidFill>
            <a:prstDash val="dash"/>
            <a:miter lim="800000"/>
          </a:ln>
          <a:effectLst/>
        </p:spPr>
      </p:cxnSp>
      <p:sp>
        <p:nvSpPr>
          <p:cNvPr id="28" name="文本框 3"/>
          <p:cNvSpPr txBox="1"/>
          <p:nvPr/>
        </p:nvSpPr>
        <p:spPr>
          <a:xfrm>
            <a:off x="1581954" y="4692621"/>
            <a:ext cx="10164533" cy="523348"/>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867" dirty="0">
                <a:solidFill>
                  <a:srgbClr val="AC1422"/>
                </a:solidFill>
                <a:latin typeface="微软雅黑" panose="020B0503020204020204" pitchFamily="34" charset="-122"/>
                <a:ea typeface="微软雅黑" panose="020B0503020204020204" pitchFamily="34" charset="-122"/>
              </a:rPr>
              <a:t>加强同港澳台侨同胞团结联谊，动员中华儿女共担民族大义、共圆中国梦。</a:t>
            </a:r>
          </a:p>
        </p:txBody>
      </p:sp>
      <p:cxnSp>
        <p:nvCxnSpPr>
          <p:cNvPr id="29" name="直接连接符 28">
            <a:extLst>
              <a:ext uri="{FF2B5EF4-FFF2-40B4-BE49-F238E27FC236}">
                <a16:creationId xmlns:a16="http://schemas.microsoft.com/office/drawing/2014/main" id="{CC967D73-25CF-45F3-BFAF-F55A52CC735C}"/>
              </a:ext>
            </a:extLst>
          </p:cNvPr>
          <p:cNvCxnSpPr/>
          <p:nvPr/>
        </p:nvCxnSpPr>
        <p:spPr>
          <a:xfrm>
            <a:off x="1581956" y="5215969"/>
            <a:ext cx="9466589" cy="0"/>
          </a:xfrm>
          <a:prstGeom prst="line">
            <a:avLst/>
          </a:prstGeom>
          <a:noFill/>
          <a:ln w="12700" cap="flat" cmpd="sng" algn="ctr">
            <a:solidFill>
              <a:srgbClr val="DA0000"/>
            </a:solidFill>
            <a:prstDash val="dash"/>
            <a:miter lim="800000"/>
          </a:ln>
          <a:effectLst/>
        </p:spPr>
      </p:cxnSp>
      <p:sp>
        <p:nvSpPr>
          <p:cNvPr id="30" name="文本框 3"/>
          <p:cNvSpPr txBox="1"/>
          <p:nvPr/>
        </p:nvSpPr>
        <p:spPr>
          <a:xfrm>
            <a:off x="1581954" y="5145876"/>
            <a:ext cx="10164533" cy="472565"/>
          </a:xfrm>
          <a:prstGeom prst="rect">
            <a:avLst/>
          </a:prstGeom>
          <a:noFill/>
        </p:spPr>
        <p:txBody>
          <a:bodyPr wrap="square" rtlCol="0">
            <a:spAutoFit/>
          </a:bodyPr>
          <a:lstStyle/>
          <a:p>
            <a:pPr marL="380990" indent="-380990">
              <a:lnSpc>
                <a:spcPct val="150000"/>
              </a:lnSpc>
              <a:buFont typeface="Wingdings" panose="05000000000000000000" pitchFamily="2" charset="2"/>
              <a:buChar char="Ø"/>
            </a:pPr>
            <a:r>
              <a:rPr lang="zh-CN" altLang="en-US" sz="1867" dirty="0">
                <a:solidFill>
                  <a:srgbClr val="AC1422"/>
                </a:solidFill>
                <a:latin typeface="微软雅黑" panose="020B0503020204020204" pitchFamily="34" charset="-122"/>
                <a:ea typeface="微软雅黑" panose="020B0503020204020204" pitchFamily="34" charset="-122"/>
              </a:rPr>
              <a:t>开展对外友好交往，促进“一带一路”建设，为推动构建人类命运共同体作出贡献。</a:t>
            </a:r>
          </a:p>
        </p:txBody>
      </p:sp>
      <p:cxnSp>
        <p:nvCxnSpPr>
          <p:cNvPr id="31" name="直接连接符 30">
            <a:extLst>
              <a:ext uri="{FF2B5EF4-FFF2-40B4-BE49-F238E27FC236}">
                <a16:creationId xmlns:a16="http://schemas.microsoft.com/office/drawing/2014/main" id="{CC967D73-25CF-45F3-BFAF-F55A52CC735C}"/>
              </a:ext>
            </a:extLst>
          </p:cNvPr>
          <p:cNvCxnSpPr/>
          <p:nvPr/>
        </p:nvCxnSpPr>
        <p:spPr>
          <a:xfrm>
            <a:off x="1581956" y="5670895"/>
            <a:ext cx="9466589" cy="0"/>
          </a:xfrm>
          <a:prstGeom prst="line">
            <a:avLst/>
          </a:prstGeom>
          <a:noFill/>
          <a:ln w="12700" cap="flat" cmpd="sng" algn="ctr">
            <a:solidFill>
              <a:srgbClr val="DA0000"/>
            </a:solidFill>
            <a:prstDash val="dash"/>
            <a:miter lim="800000"/>
          </a:ln>
          <a:effectLst/>
        </p:spPr>
      </p:cxnSp>
    </p:spTree>
    <p:extLst>
      <p:ext uri="{BB962C8B-B14F-4D97-AF65-F5344CB8AC3E}">
        <p14:creationId xmlns:p14="http://schemas.microsoft.com/office/powerpoint/2010/main" val="379817723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1500"/>
                                        <p:tgtEl>
                                          <p:spTgt spid="15"/>
                                        </p:tgtEl>
                                      </p:cBhvr>
                                    </p:animEffect>
                                  </p:childTnLst>
                                </p:cTn>
                              </p:par>
                            </p:childTnLst>
                          </p:cTn>
                        </p:par>
                        <p:par>
                          <p:cTn id="31" fill="hold">
                            <p:stCondLst>
                              <p:cond delay="45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50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1500"/>
                                        <p:tgtEl>
                                          <p:spTgt spid="17"/>
                                        </p:tgtEl>
                                      </p:cBhvr>
                                    </p:animEffect>
                                  </p:childTnLst>
                                </p:cTn>
                              </p:par>
                            </p:childTnLst>
                          </p:cTn>
                        </p:par>
                        <p:par>
                          <p:cTn id="39" fill="hold">
                            <p:stCondLst>
                              <p:cond delay="6500"/>
                            </p:stCondLst>
                            <p:childTnLst>
                              <p:par>
                                <p:cTn id="40" presetID="22" presetClass="entr" presetSubtype="8"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childTnLst>
                          </p:cTn>
                        </p:par>
                        <p:par>
                          <p:cTn id="43" fill="hold">
                            <p:stCondLst>
                              <p:cond delay="7000"/>
                            </p:stCondLst>
                            <p:childTnLst>
                              <p:par>
                                <p:cTn id="44" presetID="2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1500"/>
                                        <p:tgtEl>
                                          <p:spTgt spid="24"/>
                                        </p:tgtEl>
                                      </p:cBhvr>
                                    </p:animEffect>
                                  </p:childTnLst>
                                </p:cTn>
                              </p:par>
                            </p:childTnLst>
                          </p:cTn>
                        </p:par>
                        <p:par>
                          <p:cTn id="47" fill="hold">
                            <p:stCondLst>
                              <p:cond delay="8500"/>
                            </p:stCondLst>
                            <p:childTnLst>
                              <p:par>
                                <p:cTn id="48" presetID="22" presetClass="entr" presetSubtype="8"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9000"/>
                            </p:stCondLst>
                            <p:childTnLst>
                              <p:par>
                                <p:cTn id="52" presetID="22" presetClass="entr" presetSubtype="8"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1500"/>
                                        <p:tgtEl>
                                          <p:spTgt spid="26"/>
                                        </p:tgtEl>
                                      </p:cBhvr>
                                    </p:animEffect>
                                  </p:childTnLst>
                                </p:cTn>
                              </p:par>
                            </p:childTnLst>
                          </p:cTn>
                        </p:par>
                        <p:par>
                          <p:cTn id="55" fill="hold">
                            <p:stCondLst>
                              <p:cond delay="10500"/>
                            </p:stCondLst>
                            <p:childTnLst>
                              <p:par>
                                <p:cTn id="56" presetID="22" presetClass="entr" presetSubtype="8" fill="hold"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left)">
                                      <p:cBhvr>
                                        <p:cTn id="58" dur="500"/>
                                        <p:tgtEl>
                                          <p:spTgt spid="27"/>
                                        </p:tgtEl>
                                      </p:cBhvr>
                                    </p:animEffect>
                                  </p:childTnLst>
                                </p:cTn>
                              </p:par>
                            </p:childTnLst>
                          </p:cTn>
                        </p:par>
                        <p:par>
                          <p:cTn id="59" fill="hold">
                            <p:stCondLst>
                              <p:cond delay="110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1500"/>
                                        <p:tgtEl>
                                          <p:spTgt spid="28"/>
                                        </p:tgtEl>
                                      </p:cBhvr>
                                    </p:animEffect>
                                  </p:childTnLst>
                                </p:cTn>
                              </p:par>
                            </p:childTnLst>
                          </p:cTn>
                        </p:par>
                        <p:par>
                          <p:cTn id="63" fill="hold">
                            <p:stCondLst>
                              <p:cond delay="12500"/>
                            </p:stCondLst>
                            <p:childTnLst>
                              <p:par>
                                <p:cTn id="64" presetID="22" presetClass="entr" presetSubtype="8"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par>
                          <p:cTn id="67" fill="hold">
                            <p:stCondLst>
                              <p:cond delay="13000"/>
                            </p:stCondLst>
                            <p:childTnLst>
                              <p:par>
                                <p:cTn id="68" presetID="22" presetClass="entr" presetSubtype="8" fill="hold" grpId="0" nodeType="after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left)">
                                      <p:cBhvr>
                                        <p:cTn id="70" dur="1500"/>
                                        <p:tgtEl>
                                          <p:spTgt spid="30"/>
                                        </p:tgtEl>
                                      </p:cBhvr>
                                    </p:animEffect>
                                  </p:childTnLst>
                                </p:cTn>
                              </p:par>
                            </p:childTnLst>
                          </p:cTn>
                        </p:par>
                        <p:par>
                          <p:cTn id="71" fill="hold">
                            <p:stCondLst>
                              <p:cond delay="14500"/>
                            </p:stCondLst>
                            <p:childTnLst>
                              <p:par>
                                <p:cTn id="72" presetID="22" presetClass="entr" presetSubtype="8" fill="hold"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left)">
                                      <p:cBhvr>
                                        <p:cTn id="7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5" grpId="0"/>
      <p:bldP spid="17" grpId="0"/>
      <p:bldP spid="24" grpId="0"/>
      <p:bldP spid="26" grpId="0"/>
      <p:bldP spid="28" grpId="0"/>
      <p:bldP spid="3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6" name="标题 1"/>
          <p:cNvSpPr txBox="1">
            <a:spLocks/>
          </p:cNvSpPr>
          <p:nvPr/>
        </p:nvSpPr>
        <p:spPr>
          <a:xfrm>
            <a:off x="10327310"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今后工作的建议</a:t>
            </a:r>
          </a:p>
        </p:txBody>
      </p:sp>
      <p:sp>
        <p:nvSpPr>
          <p:cNvPr id="8"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9" name="文本框 8"/>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10" name="文本框 9"/>
          <p:cNvSpPr txBox="1"/>
          <p:nvPr/>
        </p:nvSpPr>
        <p:spPr>
          <a:xfrm>
            <a:off x="0" y="1011143"/>
            <a:ext cx="12513077" cy="748988"/>
          </a:xfrm>
          <a:prstGeom prst="rect">
            <a:avLst/>
          </a:prstGeom>
          <a:noFill/>
        </p:spPr>
        <p:txBody>
          <a:bodyPr wrap="square" rtlCol="0">
            <a:spAutoFit/>
          </a:bodyPr>
          <a:lstStyle/>
          <a:p>
            <a:pPr algn="ctr"/>
            <a:r>
              <a:rPr lang="zh-CN" altLang="en-US" sz="4267"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★切实加强自身建设★</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976" y="1426394"/>
            <a:ext cx="6858000" cy="1153833"/>
          </a:xfrm>
          <a:prstGeom prst="rect">
            <a:avLst/>
          </a:prstGeom>
        </p:spPr>
      </p:pic>
      <p:sp>
        <p:nvSpPr>
          <p:cNvPr id="12" name="iṩľídè">
            <a:extLst>
              <a:ext uri="{FF2B5EF4-FFF2-40B4-BE49-F238E27FC236}">
                <a16:creationId xmlns:a16="http://schemas.microsoft.com/office/drawing/2014/main" id="{EC4A2CF0-819E-44E8-8942-56893E534930}"/>
              </a:ext>
            </a:extLst>
          </p:cNvPr>
          <p:cNvSpPr/>
          <p:nvPr/>
        </p:nvSpPr>
        <p:spPr bwMode="auto">
          <a:xfrm>
            <a:off x="4485465" y="5130322"/>
            <a:ext cx="928540" cy="940335"/>
          </a:xfrm>
          <a:prstGeom prst="ellipse">
            <a:avLst/>
          </a:prstGeom>
          <a:gradFill>
            <a:gsLst>
              <a:gs pos="0">
                <a:srgbClr val="FF0000"/>
              </a:gs>
              <a:gs pos="100000">
                <a:srgbClr val="CB0800"/>
              </a:gs>
            </a:gsLst>
            <a:lin ang="5400000" scaled="1"/>
          </a:gradFill>
          <a:ln>
            <a:noFill/>
          </a:ln>
          <a:extLst/>
        </p:spPr>
        <p:txBody>
          <a:bodyPr wrap="none" lIns="120000" tIns="62400" rIns="120000" bIns="62400" anchor="ctr">
            <a:normAutofit/>
          </a:bodyPr>
          <a:lstStyle/>
          <a:p>
            <a:pPr algn="ctr" defTabSz="1535492">
              <a:defRPr/>
            </a:pPr>
            <a:r>
              <a:rPr lang="en-US" altLang="zh-CN" sz="2667" dirty="0">
                <a:solidFill>
                  <a:srgbClr val="FFFFFF"/>
                </a:solidFill>
                <a:latin typeface="Impact" panose="020B0806030902050204" pitchFamily="34" charset="0"/>
              </a:rPr>
              <a:t>01</a:t>
            </a:r>
          </a:p>
        </p:txBody>
      </p:sp>
      <p:sp>
        <p:nvSpPr>
          <p:cNvPr id="13" name="ïṥļiḑê">
            <a:extLst>
              <a:ext uri="{FF2B5EF4-FFF2-40B4-BE49-F238E27FC236}">
                <a16:creationId xmlns:a16="http://schemas.microsoft.com/office/drawing/2014/main" id="{1FFECA32-C9D0-4064-B436-A19C3BFE7342}"/>
              </a:ext>
            </a:extLst>
          </p:cNvPr>
          <p:cNvSpPr/>
          <p:nvPr/>
        </p:nvSpPr>
        <p:spPr bwMode="auto">
          <a:xfrm>
            <a:off x="3618391" y="3824227"/>
            <a:ext cx="947273" cy="959307"/>
          </a:xfrm>
          <a:prstGeom prst="ellipse">
            <a:avLst/>
          </a:prstGeom>
          <a:gradFill>
            <a:gsLst>
              <a:gs pos="0">
                <a:srgbClr val="FF0000"/>
              </a:gs>
              <a:gs pos="100000">
                <a:srgbClr val="CB0800"/>
              </a:gs>
            </a:gsLst>
            <a:lin ang="5400000" scaled="1"/>
          </a:gradFill>
          <a:ln>
            <a:noFill/>
          </a:ln>
          <a:extLst/>
        </p:spPr>
        <p:txBody>
          <a:bodyPr wrap="none" lIns="120000" tIns="62400" rIns="120000" bIns="62400" anchor="ctr">
            <a:normAutofit lnSpcReduction="10000"/>
          </a:bodyPr>
          <a:lstStyle/>
          <a:p>
            <a:pPr algn="ctr" defTabSz="1535492">
              <a:defRPr/>
            </a:pPr>
            <a:r>
              <a:rPr lang="en-US" altLang="zh-CN" sz="3733" dirty="0">
                <a:solidFill>
                  <a:srgbClr val="FFFFFF"/>
                </a:solidFill>
                <a:latin typeface="Impact" panose="020B0806030902050204" pitchFamily="34" charset="0"/>
              </a:rPr>
              <a:t>02</a:t>
            </a:r>
          </a:p>
        </p:txBody>
      </p:sp>
      <p:sp>
        <p:nvSpPr>
          <p:cNvPr id="14" name="iṧ1iḋe">
            <a:extLst>
              <a:ext uri="{FF2B5EF4-FFF2-40B4-BE49-F238E27FC236}">
                <a16:creationId xmlns:a16="http://schemas.microsoft.com/office/drawing/2014/main" id="{A44DFD31-1EDD-46AE-9C22-20B1ED883A19}"/>
              </a:ext>
            </a:extLst>
          </p:cNvPr>
          <p:cNvSpPr/>
          <p:nvPr/>
        </p:nvSpPr>
        <p:spPr bwMode="auto">
          <a:xfrm>
            <a:off x="5374211" y="3562540"/>
            <a:ext cx="1064965" cy="1080508"/>
          </a:xfrm>
          <a:prstGeom prst="ellipse">
            <a:avLst/>
          </a:prstGeom>
          <a:gradFill>
            <a:gsLst>
              <a:gs pos="0">
                <a:srgbClr val="FF0000"/>
              </a:gs>
              <a:gs pos="100000">
                <a:srgbClr val="CB0800"/>
              </a:gs>
            </a:gsLst>
            <a:lin ang="5400000" scaled="1"/>
          </a:gradFill>
          <a:ln>
            <a:noFill/>
          </a:ln>
          <a:extLst/>
        </p:spPr>
        <p:txBody>
          <a:bodyPr wrap="none" lIns="120000" tIns="62400" rIns="120000" bIns="62400" anchor="ctr">
            <a:normAutofit/>
          </a:bodyPr>
          <a:lstStyle/>
          <a:p>
            <a:pPr algn="ctr" defTabSz="1535492">
              <a:defRPr/>
            </a:pPr>
            <a:r>
              <a:rPr lang="en-US" altLang="zh-CN" sz="2667" dirty="0">
                <a:solidFill>
                  <a:srgbClr val="FFFFFF"/>
                </a:solidFill>
                <a:latin typeface="Impact" panose="020B0806030902050204" pitchFamily="34" charset="0"/>
              </a:rPr>
              <a:t>03</a:t>
            </a:r>
          </a:p>
        </p:txBody>
      </p:sp>
      <p:sp>
        <p:nvSpPr>
          <p:cNvPr id="15" name="íṧlíḋe">
            <a:extLst>
              <a:ext uri="{FF2B5EF4-FFF2-40B4-BE49-F238E27FC236}">
                <a16:creationId xmlns:a16="http://schemas.microsoft.com/office/drawing/2014/main" id="{3F183BA5-2AAE-4BF9-A1CC-76D4C0A0429D}"/>
              </a:ext>
            </a:extLst>
          </p:cNvPr>
          <p:cNvSpPr/>
          <p:nvPr/>
        </p:nvSpPr>
        <p:spPr bwMode="auto">
          <a:xfrm>
            <a:off x="8202482" y="2932715"/>
            <a:ext cx="778176" cy="788061"/>
          </a:xfrm>
          <a:prstGeom prst="ellipse">
            <a:avLst/>
          </a:prstGeom>
          <a:gradFill>
            <a:gsLst>
              <a:gs pos="0">
                <a:srgbClr val="FF0000"/>
              </a:gs>
              <a:gs pos="100000">
                <a:srgbClr val="CB0800"/>
              </a:gs>
            </a:gsLst>
            <a:lin ang="5400000" scaled="1"/>
          </a:gradFill>
          <a:ln>
            <a:noFill/>
          </a:ln>
          <a:extLst/>
        </p:spPr>
        <p:txBody>
          <a:bodyPr wrap="none" lIns="120000" tIns="62400" rIns="120000" bIns="62400" anchor="ctr">
            <a:normAutofit fontScale="92500" lnSpcReduction="20000"/>
          </a:bodyPr>
          <a:lstStyle/>
          <a:p>
            <a:pPr algn="ctr" defTabSz="1535492">
              <a:defRPr/>
            </a:pPr>
            <a:r>
              <a:rPr lang="en-US" altLang="zh-CN" sz="3733" dirty="0">
                <a:solidFill>
                  <a:srgbClr val="FFFFFF"/>
                </a:solidFill>
                <a:latin typeface="Impact" panose="020B0806030902050204" pitchFamily="34" charset="0"/>
              </a:rPr>
              <a:t>05</a:t>
            </a:r>
          </a:p>
        </p:txBody>
      </p:sp>
      <p:sp>
        <p:nvSpPr>
          <p:cNvPr id="16" name="ísḷíďé">
            <a:extLst>
              <a:ext uri="{FF2B5EF4-FFF2-40B4-BE49-F238E27FC236}">
                <a16:creationId xmlns:a16="http://schemas.microsoft.com/office/drawing/2014/main" id="{CFBA3A21-076A-4E90-9730-12C1BD14A1F7}"/>
              </a:ext>
            </a:extLst>
          </p:cNvPr>
          <p:cNvSpPr/>
          <p:nvPr/>
        </p:nvSpPr>
        <p:spPr bwMode="auto">
          <a:xfrm>
            <a:off x="6908912" y="2558126"/>
            <a:ext cx="954856" cy="966984"/>
          </a:xfrm>
          <a:prstGeom prst="ellipse">
            <a:avLst/>
          </a:prstGeom>
          <a:gradFill>
            <a:gsLst>
              <a:gs pos="0">
                <a:srgbClr val="FF0000"/>
              </a:gs>
              <a:gs pos="100000">
                <a:srgbClr val="CB0800"/>
              </a:gs>
            </a:gsLst>
            <a:lin ang="5400000" scaled="1"/>
          </a:gradFill>
          <a:ln>
            <a:noFill/>
          </a:ln>
          <a:extLst/>
        </p:spPr>
        <p:txBody>
          <a:bodyPr wrap="none" lIns="120000" tIns="62400" rIns="120000" bIns="62400" anchor="ctr">
            <a:normAutofit fontScale="92500" lnSpcReduction="10000"/>
          </a:bodyPr>
          <a:lstStyle/>
          <a:p>
            <a:pPr algn="ctr" defTabSz="1535492">
              <a:defRPr/>
            </a:pPr>
            <a:r>
              <a:rPr lang="en-US" altLang="zh-CN" sz="4267" dirty="0">
                <a:solidFill>
                  <a:srgbClr val="FFFFFF"/>
                </a:solidFill>
                <a:latin typeface="Impact" panose="020B0806030902050204" pitchFamily="34" charset="0"/>
              </a:rPr>
              <a:t>04</a:t>
            </a:r>
          </a:p>
        </p:txBody>
      </p:sp>
      <p:cxnSp>
        <p:nvCxnSpPr>
          <p:cNvPr id="17" name="直接连接符 16">
            <a:extLst>
              <a:ext uri="{FF2B5EF4-FFF2-40B4-BE49-F238E27FC236}">
                <a16:creationId xmlns:a16="http://schemas.microsoft.com/office/drawing/2014/main" id="{93C57663-841A-4358-8B01-1EA4764BF235}"/>
              </a:ext>
            </a:extLst>
          </p:cNvPr>
          <p:cNvCxnSpPr>
            <a:stCxn id="12" idx="1"/>
            <a:endCxn id="13" idx="5"/>
          </p:cNvCxnSpPr>
          <p:nvPr/>
        </p:nvCxnSpPr>
        <p:spPr>
          <a:xfrm flipH="1" flipV="1">
            <a:off x="4426938" y="4643047"/>
            <a:ext cx="194508" cy="624984"/>
          </a:xfrm>
          <a:prstGeom prst="line">
            <a:avLst/>
          </a:prstGeom>
          <a:ln w="6350" cap="rnd">
            <a:solidFill>
              <a:srgbClr val="FF0000"/>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E3FD1862-0A61-4E3B-B425-9127E5494E76}"/>
              </a:ext>
            </a:extLst>
          </p:cNvPr>
          <p:cNvCxnSpPr>
            <a:stCxn id="13" idx="6"/>
            <a:endCxn id="14" idx="2"/>
          </p:cNvCxnSpPr>
          <p:nvPr/>
        </p:nvCxnSpPr>
        <p:spPr>
          <a:xfrm flipV="1">
            <a:off x="4565664" y="4102794"/>
            <a:ext cx="808548" cy="201087"/>
          </a:xfrm>
          <a:prstGeom prst="line">
            <a:avLst/>
          </a:prstGeom>
          <a:ln w="6350" cap="rnd">
            <a:solidFill>
              <a:srgbClr val="FF0000"/>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08F23773-9655-482F-B1BD-37E8D0E279DD}"/>
              </a:ext>
            </a:extLst>
          </p:cNvPr>
          <p:cNvCxnSpPr>
            <a:cxnSpLocks/>
            <a:stCxn id="14" idx="7"/>
            <a:endCxn id="16" idx="2"/>
          </p:cNvCxnSpPr>
          <p:nvPr/>
        </p:nvCxnSpPr>
        <p:spPr>
          <a:xfrm flipV="1">
            <a:off x="6283216" y="3041618"/>
            <a:ext cx="625696" cy="679159"/>
          </a:xfrm>
          <a:prstGeom prst="line">
            <a:avLst/>
          </a:prstGeom>
          <a:ln w="6350" cap="rnd">
            <a:solidFill>
              <a:srgbClr val="FF0000"/>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828B00D0-97DD-4370-99BE-CE3436D1F866}"/>
              </a:ext>
            </a:extLst>
          </p:cNvPr>
          <p:cNvCxnSpPr>
            <a:cxnSpLocks/>
            <a:stCxn id="16" idx="6"/>
            <a:endCxn id="15" idx="0"/>
          </p:cNvCxnSpPr>
          <p:nvPr/>
        </p:nvCxnSpPr>
        <p:spPr>
          <a:xfrm flipV="1">
            <a:off x="7863769" y="2932716"/>
            <a:ext cx="727801" cy="108903"/>
          </a:xfrm>
          <a:prstGeom prst="line">
            <a:avLst/>
          </a:prstGeom>
          <a:ln w="6350" cap="rnd">
            <a:solidFill>
              <a:srgbClr val="FF0000"/>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49D97CAB-DB53-494B-89DF-30B5227CB18B}"/>
              </a:ext>
            </a:extLst>
          </p:cNvPr>
          <p:cNvCxnSpPr>
            <a:stCxn id="12" idx="2"/>
          </p:cNvCxnSpPr>
          <p:nvPr/>
        </p:nvCxnSpPr>
        <p:spPr>
          <a:xfrm flipH="1">
            <a:off x="3454650" y="5600488"/>
            <a:ext cx="1030815" cy="0"/>
          </a:xfrm>
          <a:prstGeom prst="line">
            <a:avLst/>
          </a:prstGeom>
          <a:ln w="6350" cap="rnd">
            <a:solidFill>
              <a:srgbClr val="FF0000"/>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2" name="îṧ1ïḍé">
            <a:extLst>
              <a:ext uri="{FF2B5EF4-FFF2-40B4-BE49-F238E27FC236}">
                <a16:creationId xmlns:a16="http://schemas.microsoft.com/office/drawing/2014/main" id="{611CB6A2-07F0-446E-B1BB-379B27DDA662}"/>
              </a:ext>
            </a:extLst>
          </p:cNvPr>
          <p:cNvSpPr/>
          <p:nvPr/>
        </p:nvSpPr>
        <p:spPr bwMode="auto">
          <a:xfrm>
            <a:off x="6924367" y="4224840"/>
            <a:ext cx="689659" cy="698419"/>
          </a:xfrm>
          <a:prstGeom prst="ellipse">
            <a:avLst/>
          </a:prstGeom>
          <a:gradFill>
            <a:gsLst>
              <a:gs pos="0">
                <a:srgbClr val="FF0000"/>
              </a:gs>
              <a:gs pos="100000">
                <a:srgbClr val="CB0800"/>
              </a:gs>
            </a:gsLst>
            <a:lin ang="5400000" scaled="1"/>
          </a:gradFill>
          <a:ln>
            <a:noFill/>
          </a:ln>
          <a:extLst/>
        </p:spPr>
        <p:txBody>
          <a:bodyPr wrap="none" lIns="120000" tIns="62400" rIns="120000" bIns="62400" anchor="ctr">
            <a:normAutofit lnSpcReduction="10000"/>
          </a:bodyPr>
          <a:lstStyle/>
          <a:p>
            <a:pPr algn="ctr" defTabSz="1535492">
              <a:defRPr/>
            </a:pPr>
            <a:r>
              <a:rPr lang="en-US" altLang="zh-CN" sz="2667" dirty="0">
                <a:solidFill>
                  <a:srgbClr val="FFFFFF"/>
                </a:solidFill>
                <a:latin typeface="Impact" panose="020B0806030902050204" pitchFamily="34" charset="0"/>
              </a:rPr>
              <a:t>06</a:t>
            </a:r>
          </a:p>
        </p:txBody>
      </p:sp>
      <p:cxnSp>
        <p:nvCxnSpPr>
          <p:cNvPr id="23" name="直接连接符 22">
            <a:extLst>
              <a:ext uri="{FF2B5EF4-FFF2-40B4-BE49-F238E27FC236}">
                <a16:creationId xmlns:a16="http://schemas.microsoft.com/office/drawing/2014/main" id="{D810D0E4-FAC0-4A48-8D8A-667EA3582934}"/>
              </a:ext>
            </a:extLst>
          </p:cNvPr>
          <p:cNvCxnSpPr>
            <a:stCxn id="31" idx="0"/>
            <a:endCxn id="22" idx="5"/>
          </p:cNvCxnSpPr>
          <p:nvPr/>
        </p:nvCxnSpPr>
        <p:spPr>
          <a:xfrm flipH="1" flipV="1">
            <a:off x="7513028" y="4820978"/>
            <a:ext cx="956348" cy="354456"/>
          </a:xfrm>
          <a:prstGeom prst="line">
            <a:avLst/>
          </a:prstGeom>
          <a:ln w="9525" cap="flat"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4" name="直接连接符 23">
            <a:extLst>
              <a:ext uri="{FF2B5EF4-FFF2-40B4-BE49-F238E27FC236}">
                <a16:creationId xmlns:a16="http://schemas.microsoft.com/office/drawing/2014/main" id="{12DE6C91-0A31-4752-BDDE-94BA56D4CBC0}"/>
              </a:ext>
            </a:extLst>
          </p:cNvPr>
          <p:cNvCxnSpPr>
            <a:cxnSpLocks/>
            <a:stCxn id="22" idx="6"/>
            <a:endCxn id="15" idx="3"/>
          </p:cNvCxnSpPr>
          <p:nvPr/>
        </p:nvCxnSpPr>
        <p:spPr>
          <a:xfrm flipV="1">
            <a:off x="7614027" y="3605367"/>
            <a:ext cx="702417" cy="968683"/>
          </a:xfrm>
          <a:prstGeom prst="line">
            <a:avLst/>
          </a:prstGeom>
          <a:ln w="9525" cap="flat"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文本框 24"/>
          <p:cNvSpPr txBox="1"/>
          <p:nvPr/>
        </p:nvSpPr>
        <p:spPr>
          <a:xfrm>
            <a:off x="609600" y="4663011"/>
            <a:ext cx="2947454" cy="1077731"/>
          </a:xfrm>
          <a:prstGeom prst="rect">
            <a:avLst/>
          </a:prstGeom>
          <a:noFill/>
          <a:effectLst/>
        </p:spPr>
        <p:txBody>
          <a:bodyPr wrap="square" rtlCol="0">
            <a:spAutoFit/>
          </a:bodyPr>
          <a:lstStyle/>
          <a:p>
            <a:pPr lvl="0" algn="r">
              <a:lnSpc>
                <a:spcPct val="150000"/>
              </a:lnSpc>
            </a:pPr>
            <a:r>
              <a:rPr lang="zh-CN" altLang="en-US" sz="1067" dirty="0">
                <a:solidFill>
                  <a:srgbClr val="AC1422"/>
                </a:solidFill>
                <a:latin typeface="微软雅黑" panose="020B0503020204020204" pitchFamily="34" charset="-122"/>
                <a:ea typeface="微软雅黑" panose="020B0503020204020204" pitchFamily="34" charset="-122"/>
              </a:rPr>
              <a:t>强化委员意识，把责任扛在肩上，把事业放在心上，全面增强履职本领，提高政治把握能力、调查研究能力、联系群众能力、合作共事能力，坚持不懈改进作风，有效履行委员职责。</a:t>
            </a:r>
            <a:endParaRPr lang="en-US" altLang="zh-CN" sz="1067" dirty="0">
              <a:solidFill>
                <a:srgbClr val="AC1422"/>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316652" y="3253794"/>
            <a:ext cx="3400071" cy="923330"/>
          </a:xfrm>
          <a:prstGeom prst="rect">
            <a:avLst/>
          </a:prstGeom>
          <a:noFill/>
          <a:effectLst/>
        </p:spPr>
        <p:txBody>
          <a:bodyPr wrap="square" rtlCol="0">
            <a:spAutoFit/>
          </a:bodyPr>
          <a:lstStyle/>
          <a:p>
            <a:pPr lvl="0" algn="r">
              <a:lnSpc>
                <a:spcPct val="150000"/>
              </a:lnSpc>
            </a:pPr>
            <a:r>
              <a:rPr lang="zh-CN" altLang="en-US" sz="1200" dirty="0">
                <a:solidFill>
                  <a:srgbClr val="AC1422"/>
                </a:solidFill>
                <a:latin typeface="微软雅黑" panose="020B0503020204020204" pitchFamily="34" charset="-122"/>
                <a:ea typeface="微软雅黑" panose="020B0503020204020204" pitchFamily="34" charset="-122"/>
              </a:rPr>
              <a:t>大兴调查研究之风，优化队伍结构，改进组织方式，深入基层、沉到一线，用事实和数据说话，把协商议政、民主监督建立在扎实调研基础上。</a:t>
            </a:r>
            <a:endParaRPr lang="en-US" altLang="zh-CN" sz="1200" dirty="0">
              <a:solidFill>
                <a:srgbClr val="AC1422"/>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168163" y="2267540"/>
            <a:ext cx="4548417" cy="613694"/>
          </a:xfrm>
          <a:prstGeom prst="rect">
            <a:avLst/>
          </a:prstGeom>
          <a:noFill/>
          <a:effectLst/>
        </p:spPr>
        <p:txBody>
          <a:bodyPr wrap="square" rtlCol="0">
            <a:spAutoFit/>
          </a:bodyPr>
          <a:lstStyle/>
          <a:p>
            <a:pPr lvl="0" algn="r">
              <a:lnSpc>
                <a:spcPct val="150000"/>
              </a:lnSpc>
            </a:pPr>
            <a:r>
              <a:rPr lang="zh-CN" altLang="en-US" sz="1200" dirty="0">
                <a:solidFill>
                  <a:srgbClr val="AC1422"/>
                </a:solidFill>
                <a:latin typeface="微软雅黑" panose="020B0503020204020204" pitchFamily="34" charset="-122"/>
                <a:ea typeface="微软雅黑" panose="020B0503020204020204" pitchFamily="34" charset="-122"/>
              </a:rPr>
              <a:t>做好提案、视察、大会发言、社情民意信息、文史资料、新闻宣传、人民政协理论研究等工作，在提升质量上下功夫。</a:t>
            </a:r>
            <a:endParaRPr lang="en-US" altLang="zh-CN" sz="1200" dirty="0">
              <a:solidFill>
                <a:srgbClr val="AC1422"/>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513028" y="2209431"/>
            <a:ext cx="2031325" cy="336695"/>
          </a:xfrm>
          <a:prstGeom prst="rect">
            <a:avLst/>
          </a:prstGeom>
          <a:noFill/>
          <a:effectLst/>
        </p:spPr>
        <p:txBody>
          <a:bodyPr wrap="none" rtlCol="0">
            <a:spAutoFit/>
          </a:bodyPr>
          <a:lstStyle/>
          <a:p>
            <a:pPr lvl="0">
              <a:lnSpc>
                <a:spcPct val="150000"/>
              </a:lnSpc>
            </a:pPr>
            <a:r>
              <a:rPr lang="zh-CN" altLang="en-US" sz="1200" dirty="0">
                <a:solidFill>
                  <a:srgbClr val="AC1422"/>
                </a:solidFill>
                <a:latin typeface="微软雅黑" panose="020B0503020204020204" pitchFamily="34" charset="-122"/>
                <a:ea typeface="微软雅黑" panose="020B0503020204020204" pitchFamily="34" charset="-122"/>
              </a:rPr>
              <a:t>创新发挥界别作用方法途径</a:t>
            </a:r>
            <a:endParaRPr lang="en-US" altLang="zh-CN" sz="1200" dirty="0">
              <a:solidFill>
                <a:srgbClr val="AC1422"/>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882124" y="2869884"/>
            <a:ext cx="2967191" cy="613694"/>
          </a:xfrm>
          <a:prstGeom prst="rect">
            <a:avLst/>
          </a:prstGeom>
          <a:noFill/>
          <a:effectLst/>
        </p:spPr>
        <p:txBody>
          <a:bodyPr wrap="square" rtlCol="0">
            <a:spAutoFit/>
          </a:bodyPr>
          <a:lstStyle/>
          <a:p>
            <a:pPr lvl="0">
              <a:lnSpc>
                <a:spcPct val="150000"/>
              </a:lnSpc>
            </a:pPr>
            <a:r>
              <a:rPr lang="zh-CN" altLang="en-US" sz="1200">
                <a:solidFill>
                  <a:srgbClr val="AC1422"/>
                </a:solidFill>
                <a:latin typeface="微软雅黑" panose="020B0503020204020204" pitchFamily="34" charset="-122"/>
                <a:ea typeface="微软雅黑" panose="020B0503020204020204" pitchFamily="34" charset="-122"/>
              </a:rPr>
              <a:t>坚持政协党的领导体制，加强和改进专门委员会建设，强化机关服务保障能力。</a:t>
            </a:r>
            <a:endParaRPr lang="en-US" altLang="zh-CN" sz="1200" dirty="0">
              <a:solidFill>
                <a:srgbClr val="AC1422"/>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7863768" y="4177124"/>
            <a:ext cx="2466563" cy="613694"/>
          </a:xfrm>
          <a:prstGeom prst="rect">
            <a:avLst/>
          </a:prstGeom>
          <a:noFill/>
          <a:effectLst/>
        </p:spPr>
        <p:txBody>
          <a:bodyPr wrap="square" rtlCol="0">
            <a:spAutoFit/>
          </a:bodyPr>
          <a:lstStyle/>
          <a:p>
            <a:pPr lvl="0">
              <a:lnSpc>
                <a:spcPct val="150000"/>
              </a:lnSpc>
            </a:pPr>
            <a:r>
              <a:rPr lang="zh-CN" altLang="en-US" sz="1200" dirty="0">
                <a:solidFill>
                  <a:srgbClr val="AC1422"/>
                </a:solidFill>
                <a:latin typeface="微软雅黑" panose="020B0503020204020204" pitchFamily="34" charset="-122"/>
                <a:ea typeface="微软雅黑" panose="020B0503020204020204" pitchFamily="34" charset="-122"/>
              </a:rPr>
              <a:t>专题调研县级政协工作，加强对地方政协工作指导。</a:t>
            </a:r>
            <a:endParaRPr lang="en-US" altLang="zh-CN" sz="1200" dirty="0">
              <a:solidFill>
                <a:srgbClr val="AC1422"/>
              </a:solidFill>
              <a:latin typeface="微软雅黑" panose="020B0503020204020204" pitchFamily="34" charset="-122"/>
              <a:ea typeface="微软雅黑" panose="020B0503020204020204" pitchFamily="34" charset="-122"/>
            </a:endParaRPr>
          </a:p>
        </p:txBody>
      </p:sp>
      <p:sp>
        <p:nvSpPr>
          <p:cNvPr id="31" name="îṧ1ïḍé">
            <a:extLst>
              <a:ext uri="{FF2B5EF4-FFF2-40B4-BE49-F238E27FC236}">
                <a16:creationId xmlns:a16="http://schemas.microsoft.com/office/drawing/2014/main" id="{611CB6A2-07F0-446E-B1BB-379B27DDA662}"/>
              </a:ext>
            </a:extLst>
          </p:cNvPr>
          <p:cNvSpPr/>
          <p:nvPr/>
        </p:nvSpPr>
        <p:spPr bwMode="auto">
          <a:xfrm>
            <a:off x="8124546" y="5175434"/>
            <a:ext cx="689659" cy="698419"/>
          </a:xfrm>
          <a:prstGeom prst="ellipse">
            <a:avLst/>
          </a:prstGeom>
          <a:gradFill>
            <a:gsLst>
              <a:gs pos="0">
                <a:srgbClr val="FF0000"/>
              </a:gs>
              <a:gs pos="100000">
                <a:srgbClr val="CB0800"/>
              </a:gs>
            </a:gsLst>
            <a:lin ang="5400000" scaled="1"/>
          </a:gradFill>
          <a:ln>
            <a:noFill/>
          </a:ln>
          <a:extLst/>
        </p:spPr>
        <p:txBody>
          <a:bodyPr wrap="none" lIns="120000" tIns="62400" rIns="120000" bIns="62400" anchor="ctr">
            <a:normAutofit lnSpcReduction="10000"/>
          </a:bodyPr>
          <a:lstStyle/>
          <a:p>
            <a:pPr algn="ctr" defTabSz="1535492">
              <a:defRPr/>
            </a:pPr>
            <a:r>
              <a:rPr lang="en-US" altLang="zh-CN" sz="2667" dirty="0">
                <a:solidFill>
                  <a:srgbClr val="FFFFFF"/>
                </a:solidFill>
                <a:latin typeface="Impact" panose="020B0806030902050204" pitchFamily="34" charset="0"/>
              </a:rPr>
              <a:t>07</a:t>
            </a:r>
          </a:p>
        </p:txBody>
      </p:sp>
      <p:sp>
        <p:nvSpPr>
          <p:cNvPr id="32" name="文本框 31"/>
          <p:cNvSpPr txBox="1"/>
          <p:nvPr/>
        </p:nvSpPr>
        <p:spPr>
          <a:xfrm>
            <a:off x="8980658" y="5087436"/>
            <a:ext cx="2466563" cy="923330"/>
          </a:xfrm>
          <a:prstGeom prst="rect">
            <a:avLst/>
          </a:prstGeom>
          <a:noFill/>
          <a:effectLst/>
        </p:spPr>
        <p:txBody>
          <a:bodyPr wrap="square" rtlCol="0">
            <a:spAutoFit/>
          </a:bodyPr>
          <a:lstStyle/>
          <a:p>
            <a:pPr lvl="0">
              <a:lnSpc>
                <a:spcPct val="150000"/>
              </a:lnSpc>
            </a:pPr>
            <a:r>
              <a:rPr lang="zh-CN" altLang="en-US" sz="1200" dirty="0">
                <a:solidFill>
                  <a:srgbClr val="AC1422"/>
                </a:solidFill>
                <a:latin typeface="微软雅黑" panose="020B0503020204020204" pitchFamily="34" charset="-122"/>
                <a:ea typeface="微软雅黑" panose="020B0503020204020204" pitchFamily="34" charset="-122"/>
              </a:rPr>
              <a:t>以修改章程为契机，加强宣传贯彻，进一步提高履行职能的制度化、规范化、程序化水平。</a:t>
            </a:r>
            <a:endParaRPr lang="en-US" altLang="zh-CN" sz="1200" dirty="0">
              <a:solidFill>
                <a:srgbClr val="AC142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17512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par>
                                <p:cTn id="48" presetID="10"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par>
                                <p:cTn id="51" presetID="10" presetClass="entr" presetSubtype="0" fill="hold"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2000"/>
                            </p:stCondLst>
                            <p:childTnLst>
                              <p:par>
                                <p:cTn id="58" presetID="22" presetClass="entr" presetSubtype="1"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up)">
                                      <p:cBhvr>
                                        <p:cTn id="60" dur="500"/>
                                        <p:tgtEl>
                                          <p:spTgt spid="25"/>
                                        </p:tgtEl>
                                      </p:cBhvr>
                                    </p:animEffect>
                                  </p:childTnLst>
                                </p:cTn>
                              </p:par>
                            </p:childTnLst>
                          </p:cTn>
                        </p:par>
                        <p:par>
                          <p:cTn id="61" fill="hold">
                            <p:stCondLst>
                              <p:cond delay="2500"/>
                            </p:stCondLst>
                            <p:childTnLst>
                              <p:par>
                                <p:cTn id="62" presetID="22" presetClass="entr" presetSubtype="1"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childTnLst>
                          </p:cTn>
                        </p:par>
                        <p:par>
                          <p:cTn id="65" fill="hold">
                            <p:stCondLst>
                              <p:cond delay="3000"/>
                            </p:stCondLst>
                            <p:childTnLst>
                              <p:par>
                                <p:cTn id="66" presetID="22" presetClass="entr" presetSubtype="1"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up)">
                                      <p:cBhvr>
                                        <p:cTn id="68" dur="500"/>
                                        <p:tgtEl>
                                          <p:spTgt spid="27"/>
                                        </p:tgtEl>
                                      </p:cBhvr>
                                    </p:animEffect>
                                  </p:childTnLst>
                                </p:cTn>
                              </p:par>
                            </p:childTnLst>
                          </p:cTn>
                        </p:par>
                        <p:par>
                          <p:cTn id="69" fill="hold">
                            <p:stCondLst>
                              <p:cond delay="3500"/>
                            </p:stCondLst>
                            <p:childTnLst>
                              <p:par>
                                <p:cTn id="70" presetID="22" presetClass="entr" presetSubtype="1"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up)">
                                      <p:cBhvr>
                                        <p:cTn id="72" dur="500"/>
                                        <p:tgtEl>
                                          <p:spTgt spid="28"/>
                                        </p:tgtEl>
                                      </p:cBhvr>
                                    </p:animEffect>
                                  </p:childTnLst>
                                </p:cTn>
                              </p:par>
                            </p:childTnLst>
                          </p:cTn>
                        </p:par>
                        <p:par>
                          <p:cTn id="73" fill="hold">
                            <p:stCondLst>
                              <p:cond delay="4000"/>
                            </p:stCondLst>
                            <p:childTnLst>
                              <p:par>
                                <p:cTn id="74" presetID="22" presetClass="entr" presetSubtype="1"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up)">
                                      <p:cBhvr>
                                        <p:cTn id="76" dur="500"/>
                                        <p:tgtEl>
                                          <p:spTgt spid="29"/>
                                        </p:tgtEl>
                                      </p:cBhvr>
                                    </p:animEffect>
                                  </p:childTnLst>
                                </p:cTn>
                              </p:par>
                            </p:childTnLst>
                          </p:cTn>
                        </p:par>
                        <p:par>
                          <p:cTn id="77" fill="hold">
                            <p:stCondLst>
                              <p:cond delay="4500"/>
                            </p:stCondLst>
                            <p:childTnLst>
                              <p:par>
                                <p:cTn id="78" presetID="22" presetClass="entr" presetSubtype="1" fill="hold" grpId="0" nodeType="after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wipe(up)">
                                      <p:cBhvr>
                                        <p:cTn id="80" dur="500"/>
                                        <p:tgtEl>
                                          <p:spTgt spid="30"/>
                                        </p:tgtEl>
                                      </p:cBhvr>
                                    </p:animEffect>
                                  </p:childTnLst>
                                </p:cTn>
                              </p:par>
                            </p:childTnLst>
                          </p:cTn>
                        </p:par>
                        <p:par>
                          <p:cTn id="81" fill="hold">
                            <p:stCondLst>
                              <p:cond delay="5000"/>
                            </p:stCondLst>
                            <p:childTnLst>
                              <p:par>
                                <p:cTn id="82" presetID="22" presetClass="entr" presetSubtype="1"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up)">
                                      <p:cBhvr>
                                        <p:cTn id="8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3" grpId="0" animBg="1"/>
      <p:bldP spid="14" grpId="0" animBg="1"/>
      <p:bldP spid="15" grpId="0" animBg="1"/>
      <p:bldP spid="16" grpId="0" animBg="1"/>
      <p:bldP spid="22" grpId="0" animBg="1"/>
      <p:bldP spid="25" grpId="0"/>
      <p:bldP spid="26" grpId="0"/>
      <p:bldP spid="27" grpId="0"/>
      <p:bldP spid="28" grpId="0"/>
      <p:bldP spid="29" grpId="0"/>
      <p:bldP spid="30" grpId="0"/>
      <p:bldP spid="31" grpId="0" animBg="1"/>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20" name="标题 1"/>
          <p:cNvSpPr txBox="1">
            <a:spLocks/>
          </p:cNvSpPr>
          <p:nvPr/>
        </p:nvSpPr>
        <p:spPr>
          <a:xfrm>
            <a:off x="9899047"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政协十三届会议简介</a:t>
            </a:r>
          </a:p>
        </p:txBody>
      </p:sp>
      <p:sp>
        <p:nvSpPr>
          <p:cNvPr id="21"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22" name="文本框 21"/>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cxnSp>
        <p:nvCxnSpPr>
          <p:cNvPr id="33" name="直接连接符 32"/>
          <p:cNvCxnSpPr/>
          <p:nvPr/>
        </p:nvCxnSpPr>
        <p:spPr>
          <a:xfrm>
            <a:off x="-23150" y="3359522"/>
            <a:ext cx="12215150" cy="0"/>
          </a:xfrm>
          <a:prstGeom prst="line">
            <a:avLst/>
          </a:prstGeom>
          <a:ln>
            <a:solidFill>
              <a:srgbClr val="EA0000"/>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721145" y="3526948"/>
            <a:ext cx="1826141"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gradFill>
                  <a:gsLst>
                    <a:gs pos="57000">
                      <a:srgbClr val="FF0000"/>
                    </a:gs>
                    <a:gs pos="0">
                      <a:srgbClr val="C00000"/>
                    </a:gs>
                    <a:gs pos="100000">
                      <a:srgbClr val="C40000"/>
                    </a:gs>
                  </a:gsLst>
                  <a:lin ang="5400000" scaled="0"/>
                </a:gradFill>
                <a:latin typeface="+mn-lt"/>
                <a:ea typeface="+mn-ea"/>
                <a:cs typeface="+mn-ea"/>
                <a:sym typeface="+mn-lt"/>
              </a:rPr>
              <a:t>会议时间</a:t>
            </a:r>
          </a:p>
        </p:txBody>
      </p:sp>
      <p:grpSp>
        <p:nvGrpSpPr>
          <p:cNvPr id="35" name="组合 34"/>
          <p:cNvGrpSpPr/>
          <p:nvPr/>
        </p:nvGrpSpPr>
        <p:grpSpPr>
          <a:xfrm>
            <a:off x="844676" y="1697425"/>
            <a:ext cx="1494672" cy="1494672"/>
            <a:chOff x="6030390" y="1413374"/>
            <a:chExt cx="2053479" cy="2053479"/>
          </a:xfrm>
        </p:grpSpPr>
        <p:sp>
          <p:nvSpPr>
            <p:cNvPr id="36" name="椭圆 35"/>
            <p:cNvSpPr/>
            <p:nvPr/>
          </p:nvSpPr>
          <p:spPr>
            <a:xfrm>
              <a:off x="6030390" y="1413374"/>
              <a:ext cx="2053479" cy="2053479"/>
            </a:xfrm>
            <a:prstGeom prst="ellipse">
              <a:avLst/>
            </a:prstGeom>
            <a:gradFill>
              <a:gsLst>
                <a:gs pos="0">
                  <a:srgbClr val="C00000"/>
                </a:gs>
                <a:gs pos="56000">
                  <a:srgbClr val="FF0000"/>
                </a:gs>
                <a:gs pos="100000">
                  <a:srgbClr val="C4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Freeform 29"/>
            <p:cNvSpPr/>
            <p:nvPr/>
          </p:nvSpPr>
          <p:spPr bwMode="auto">
            <a:xfrm>
              <a:off x="6436832" y="1768190"/>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xtLst/>
          </p:spPr>
          <p:txBody>
            <a:bodyPr vert="horz" wrap="square" lIns="91440" tIns="45720" rIns="91440" bIns="45720" numCol="1" anchor="t" anchorCtr="0" compatLnSpc="1"/>
            <a:lstStyle/>
            <a:p>
              <a:endParaRPr lang="zh-CN" altLang="en-US">
                <a:cs typeface="+mn-ea"/>
                <a:sym typeface="+mn-lt"/>
              </a:endParaRPr>
            </a:p>
          </p:txBody>
        </p:sp>
      </p:grpSp>
      <p:sp>
        <p:nvSpPr>
          <p:cNvPr id="38" name="右箭头 37"/>
          <p:cNvSpPr/>
          <p:nvPr/>
        </p:nvSpPr>
        <p:spPr>
          <a:xfrm>
            <a:off x="2771656" y="3024671"/>
            <a:ext cx="462477" cy="669701"/>
          </a:xfrm>
          <a:prstGeom prst="rightArrow">
            <a:avLst/>
          </a:prstGeom>
          <a:gradFill>
            <a:gsLst>
              <a:gs pos="55990">
                <a:srgbClr val="F30000"/>
              </a:gs>
              <a:gs pos="46000">
                <a:srgbClr val="FF0000"/>
              </a:gs>
              <a:gs pos="14000">
                <a:srgbClr val="C00000"/>
              </a:gs>
              <a:gs pos="100000">
                <a:srgbClr val="C00000"/>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文本框 38"/>
          <p:cNvSpPr txBox="1"/>
          <p:nvPr/>
        </p:nvSpPr>
        <p:spPr>
          <a:xfrm>
            <a:off x="3780905" y="1936929"/>
            <a:ext cx="2666114" cy="1015663"/>
          </a:xfrm>
          <a:prstGeom prst="rect">
            <a:avLst/>
          </a:prstGeom>
          <a:noFill/>
        </p:spPr>
        <p:txBody>
          <a:bodyPr wrap="none" rtlCol="0">
            <a:spAutoFit/>
          </a:bodyPr>
          <a:lstStyle/>
          <a:p>
            <a:r>
              <a:rPr lang="en-US" altLang="zh-CN" sz="6000" b="1" dirty="0">
                <a:solidFill>
                  <a:srgbClr val="FF0000"/>
                </a:solidFill>
                <a:cs typeface="+mn-ea"/>
                <a:sym typeface="+mn-lt"/>
              </a:rPr>
              <a:t>2018</a:t>
            </a:r>
            <a:r>
              <a:rPr lang="zh-CN" altLang="en-US" sz="6000" b="1" dirty="0">
                <a:solidFill>
                  <a:srgbClr val="FF0000"/>
                </a:solidFill>
                <a:cs typeface="+mn-ea"/>
                <a:sym typeface="+mn-lt"/>
              </a:rPr>
              <a:t>年</a:t>
            </a:r>
          </a:p>
        </p:txBody>
      </p:sp>
      <p:sp>
        <p:nvSpPr>
          <p:cNvPr id="41" name="文本框 40"/>
          <p:cNvSpPr txBox="1"/>
          <p:nvPr/>
        </p:nvSpPr>
        <p:spPr>
          <a:xfrm>
            <a:off x="4545681" y="3555084"/>
            <a:ext cx="955711" cy="461665"/>
          </a:xfrm>
          <a:prstGeom prst="rect">
            <a:avLst/>
          </a:prstGeom>
          <a:noFill/>
        </p:spPr>
        <p:txBody>
          <a:bodyPr wrap="none" rtlCol="0">
            <a:spAutoFit/>
          </a:bodyPr>
          <a:lstStyle/>
          <a:p>
            <a:r>
              <a:rPr lang="en-US" altLang="zh-CN" sz="2400" dirty="0">
                <a:solidFill>
                  <a:srgbClr val="FF0000"/>
                </a:solidFill>
                <a:cs typeface="+mn-ea"/>
                <a:sym typeface="+mn-lt"/>
              </a:rPr>
              <a:t>03.03</a:t>
            </a:r>
            <a:endParaRPr lang="zh-CN" altLang="en-US" sz="2400" dirty="0">
              <a:solidFill>
                <a:srgbClr val="FF0000"/>
              </a:solidFill>
              <a:cs typeface="+mn-ea"/>
              <a:sym typeface="+mn-lt"/>
            </a:endParaRPr>
          </a:p>
        </p:txBody>
      </p:sp>
      <p:sp>
        <p:nvSpPr>
          <p:cNvPr id="43" name="椭圆 42"/>
          <p:cNvSpPr/>
          <p:nvPr/>
        </p:nvSpPr>
        <p:spPr>
          <a:xfrm>
            <a:off x="4889111" y="3262753"/>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4" name="文本框 43"/>
          <p:cNvSpPr txBox="1"/>
          <p:nvPr/>
        </p:nvSpPr>
        <p:spPr>
          <a:xfrm>
            <a:off x="7441938" y="3525646"/>
            <a:ext cx="4288353"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gradFill>
                  <a:gsLst>
                    <a:gs pos="52000">
                      <a:srgbClr val="FF0000"/>
                    </a:gs>
                    <a:gs pos="0">
                      <a:srgbClr val="C00000"/>
                    </a:gs>
                    <a:gs pos="100000">
                      <a:srgbClr val="C40000"/>
                    </a:gs>
                  </a:gsLst>
                  <a:lin ang="5400000" scaled="0"/>
                </a:gradFill>
                <a:latin typeface="+mn-lt"/>
                <a:ea typeface="+mn-ea"/>
                <a:cs typeface="+mn-ea"/>
                <a:sym typeface="+mn-lt"/>
              </a:rPr>
              <a:t>地点：北京人民大会堂</a:t>
            </a:r>
          </a:p>
        </p:txBody>
      </p:sp>
      <p:grpSp>
        <p:nvGrpSpPr>
          <p:cNvPr id="45" name="组合 44"/>
          <p:cNvGrpSpPr/>
          <p:nvPr/>
        </p:nvGrpSpPr>
        <p:grpSpPr>
          <a:xfrm>
            <a:off x="9426575" y="1661499"/>
            <a:ext cx="973954" cy="1530598"/>
            <a:chOff x="2997857" y="1807936"/>
            <a:chExt cx="973954" cy="1530598"/>
          </a:xfrm>
        </p:grpSpPr>
        <p:sp>
          <p:nvSpPr>
            <p:cNvPr id="46" name="任意多边形: 形状 25"/>
            <p:cNvSpPr/>
            <p:nvPr/>
          </p:nvSpPr>
          <p:spPr>
            <a:xfrm rot="10800000">
              <a:off x="2997857" y="1807936"/>
              <a:ext cx="973954" cy="1530598"/>
            </a:xfrm>
            <a:custGeom>
              <a:avLst/>
              <a:gdLst>
                <a:gd name="connsiteX0" fmla="*/ 486977 w 973954"/>
                <a:gd name="connsiteY0" fmla="*/ 1530598 h 1530598"/>
                <a:gd name="connsiteX1" fmla="*/ 0 w 973954"/>
                <a:gd name="connsiteY1" fmla="*/ 1043621 h 1530598"/>
                <a:gd name="connsiteX2" fmla="*/ 83168 w 973954"/>
                <a:gd name="connsiteY2" fmla="*/ 771348 h 1530598"/>
                <a:gd name="connsiteX3" fmla="*/ 142615 w 973954"/>
                <a:gd name="connsiteY3" fmla="*/ 699297 h 1530598"/>
                <a:gd name="connsiteX4" fmla="*/ 133945 w 973954"/>
                <a:gd name="connsiteY4" fmla="*/ 699297 h 1530598"/>
                <a:gd name="connsiteX5" fmla="*/ 486976 w 973954"/>
                <a:gd name="connsiteY5" fmla="*/ 0 h 1530598"/>
                <a:gd name="connsiteX6" fmla="*/ 840007 w 973954"/>
                <a:gd name="connsiteY6" fmla="*/ 699297 h 1530598"/>
                <a:gd name="connsiteX7" fmla="*/ 831339 w 973954"/>
                <a:gd name="connsiteY7" fmla="*/ 699297 h 1530598"/>
                <a:gd name="connsiteX8" fmla="*/ 890786 w 973954"/>
                <a:gd name="connsiteY8" fmla="*/ 771348 h 1530598"/>
                <a:gd name="connsiteX9" fmla="*/ 973954 w 973954"/>
                <a:gd name="connsiteY9" fmla="*/ 1043621 h 1530598"/>
                <a:gd name="connsiteX10" fmla="*/ 486977 w 973954"/>
                <a:gd name="connsiteY10" fmla="*/ 1530598 h 1530598"/>
                <a:gd name="connsiteX0" fmla="*/ 486977 w 973954"/>
                <a:gd name="connsiteY0" fmla="*/ 1530598 h 1530598"/>
                <a:gd name="connsiteX1" fmla="*/ 0 w 973954"/>
                <a:gd name="connsiteY1" fmla="*/ 1043621 h 1530598"/>
                <a:gd name="connsiteX2" fmla="*/ 83168 w 973954"/>
                <a:gd name="connsiteY2" fmla="*/ 771348 h 1530598"/>
                <a:gd name="connsiteX3" fmla="*/ 142615 w 973954"/>
                <a:gd name="connsiteY3" fmla="*/ 699297 h 1530598"/>
                <a:gd name="connsiteX4" fmla="*/ 99439 w 973954"/>
                <a:gd name="connsiteY4" fmla="*/ 618784 h 1530598"/>
                <a:gd name="connsiteX5" fmla="*/ 486976 w 973954"/>
                <a:gd name="connsiteY5" fmla="*/ 0 h 1530598"/>
                <a:gd name="connsiteX6" fmla="*/ 840007 w 973954"/>
                <a:gd name="connsiteY6" fmla="*/ 699297 h 1530598"/>
                <a:gd name="connsiteX7" fmla="*/ 831339 w 973954"/>
                <a:gd name="connsiteY7" fmla="*/ 699297 h 1530598"/>
                <a:gd name="connsiteX8" fmla="*/ 890786 w 973954"/>
                <a:gd name="connsiteY8" fmla="*/ 771348 h 1530598"/>
                <a:gd name="connsiteX9" fmla="*/ 973954 w 973954"/>
                <a:gd name="connsiteY9" fmla="*/ 1043621 h 1530598"/>
                <a:gd name="connsiteX10" fmla="*/ 486977 w 973954"/>
                <a:gd name="connsiteY10" fmla="*/ 1530598 h 1530598"/>
                <a:gd name="connsiteX0" fmla="*/ 486977 w 973954"/>
                <a:gd name="connsiteY0" fmla="*/ 1530598 h 1530598"/>
                <a:gd name="connsiteX1" fmla="*/ 0 w 973954"/>
                <a:gd name="connsiteY1" fmla="*/ 1043621 h 1530598"/>
                <a:gd name="connsiteX2" fmla="*/ 83168 w 973954"/>
                <a:gd name="connsiteY2" fmla="*/ 771348 h 1530598"/>
                <a:gd name="connsiteX3" fmla="*/ 142615 w 973954"/>
                <a:gd name="connsiteY3" fmla="*/ 699297 h 1530598"/>
                <a:gd name="connsiteX4" fmla="*/ 214458 w 973954"/>
                <a:gd name="connsiteY4" fmla="*/ 578528 h 1530598"/>
                <a:gd name="connsiteX5" fmla="*/ 486976 w 973954"/>
                <a:gd name="connsiteY5" fmla="*/ 0 h 1530598"/>
                <a:gd name="connsiteX6" fmla="*/ 840007 w 973954"/>
                <a:gd name="connsiteY6" fmla="*/ 699297 h 1530598"/>
                <a:gd name="connsiteX7" fmla="*/ 831339 w 973954"/>
                <a:gd name="connsiteY7" fmla="*/ 699297 h 1530598"/>
                <a:gd name="connsiteX8" fmla="*/ 890786 w 973954"/>
                <a:gd name="connsiteY8" fmla="*/ 771348 h 1530598"/>
                <a:gd name="connsiteX9" fmla="*/ 973954 w 973954"/>
                <a:gd name="connsiteY9" fmla="*/ 1043621 h 1530598"/>
                <a:gd name="connsiteX10" fmla="*/ 486977 w 973954"/>
                <a:gd name="connsiteY10" fmla="*/ 1530598 h 1530598"/>
                <a:gd name="connsiteX0" fmla="*/ 486977 w 973954"/>
                <a:gd name="connsiteY0" fmla="*/ 1530598 h 1530598"/>
                <a:gd name="connsiteX1" fmla="*/ 0 w 973954"/>
                <a:gd name="connsiteY1" fmla="*/ 1043621 h 1530598"/>
                <a:gd name="connsiteX2" fmla="*/ 83168 w 973954"/>
                <a:gd name="connsiteY2" fmla="*/ 771348 h 1530598"/>
                <a:gd name="connsiteX3" fmla="*/ 142615 w 973954"/>
                <a:gd name="connsiteY3" fmla="*/ 699297 h 1530598"/>
                <a:gd name="connsiteX4" fmla="*/ 214458 w 973954"/>
                <a:gd name="connsiteY4" fmla="*/ 578528 h 1530598"/>
                <a:gd name="connsiteX5" fmla="*/ 486976 w 973954"/>
                <a:gd name="connsiteY5" fmla="*/ 0 h 1530598"/>
                <a:gd name="connsiteX6" fmla="*/ 840007 w 973954"/>
                <a:gd name="connsiteY6" fmla="*/ 699297 h 1530598"/>
                <a:gd name="connsiteX7" fmla="*/ 906101 w 973954"/>
                <a:gd name="connsiteY7" fmla="*/ 774059 h 1530598"/>
                <a:gd name="connsiteX8" fmla="*/ 890786 w 973954"/>
                <a:gd name="connsiteY8" fmla="*/ 771348 h 1530598"/>
                <a:gd name="connsiteX9" fmla="*/ 973954 w 973954"/>
                <a:gd name="connsiteY9" fmla="*/ 1043621 h 1530598"/>
                <a:gd name="connsiteX10" fmla="*/ 486977 w 973954"/>
                <a:gd name="connsiteY10" fmla="*/ 1530598 h 1530598"/>
                <a:gd name="connsiteX0" fmla="*/ 486977 w 973954"/>
                <a:gd name="connsiteY0" fmla="*/ 1530598 h 1530598"/>
                <a:gd name="connsiteX1" fmla="*/ 0 w 973954"/>
                <a:gd name="connsiteY1" fmla="*/ 1043621 h 1530598"/>
                <a:gd name="connsiteX2" fmla="*/ 83168 w 973954"/>
                <a:gd name="connsiteY2" fmla="*/ 771348 h 1530598"/>
                <a:gd name="connsiteX3" fmla="*/ 142615 w 973954"/>
                <a:gd name="connsiteY3" fmla="*/ 699297 h 1530598"/>
                <a:gd name="connsiteX4" fmla="*/ 214458 w 973954"/>
                <a:gd name="connsiteY4" fmla="*/ 578528 h 1530598"/>
                <a:gd name="connsiteX5" fmla="*/ 486976 w 973954"/>
                <a:gd name="connsiteY5" fmla="*/ 0 h 1530598"/>
                <a:gd name="connsiteX6" fmla="*/ 828505 w 973954"/>
                <a:gd name="connsiteY6" fmla="*/ 653289 h 1530598"/>
                <a:gd name="connsiteX7" fmla="*/ 906101 w 973954"/>
                <a:gd name="connsiteY7" fmla="*/ 774059 h 1530598"/>
                <a:gd name="connsiteX8" fmla="*/ 890786 w 973954"/>
                <a:gd name="connsiteY8" fmla="*/ 771348 h 1530598"/>
                <a:gd name="connsiteX9" fmla="*/ 973954 w 973954"/>
                <a:gd name="connsiteY9" fmla="*/ 1043621 h 1530598"/>
                <a:gd name="connsiteX10" fmla="*/ 486977 w 973954"/>
                <a:gd name="connsiteY10" fmla="*/ 1530598 h 1530598"/>
                <a:gd name="connsiteX0" fmla="*/ 486977 w 973954"/>
                <a:gd name="connsiteY0" fmla="*/ 1530598 h 1530598"/>
                <a:gd name="connsiteX1" fmla="*/ 0 w 973954"/>
                <a:gd name="connsiteY1" fmla="*/ 1043621 h 1530598"/>
                <a:gd name="connsiteX2" fmla="*/ 83168 w 973954"/>
                <a:gd name="connsiteY2" fmla="*/ 771348 h 1530598"/>
                <a:gd name="connsiteX3" fmla="*/ 142615 w 973954"/>
                <a:gd name="connsiteY3" fmla="*/ 699297 h 1530598"/>
                <a:gd name="connsiteX4" fmla="*/ 214458 w 973954"/>
                <a:gd name="connsiteY4" fmla="*/ 578528 h 1530598"/>
                <a:gd name="connsiteX5" fmla="*/ 486976 w 973954"/>
                <a:gd name="connsiteY5" fmla="*/ 0 h 1530598"/>
                <a:gd name="connsiteX6" fmla="*/ 828505 w 973954"/>
                <a:gd name="connsiteY6" fmla="*/ 653289 h 1530598"/>
                <a:gd name="connsiteX7" fmla="*/ 906101 w 973954"/>
                <a:gd name="connsiteY7" fmla="*/ 774059 h 1530598"/>
                <a:gd name="connsiteX8" fmla="*/ 919541 w 973954"/>
                <a:gd name="connsiteY8" fmla="*/ 817356 h 1530598"/>
                <a:gd name="connsiteX9" fmla="*/ 973954 w 973954"/>
                <a:gd name="connsiteY9" fmla="*/ 1043621 h 1530598"/>
                <a:gd name="connsiteX10" fmla="*/ 486977 w 973954"/>
                <a:gd name="connsiteY10" fmla="*/ 1530598 h 1530598"/>
                <a:gd name="connsiteX0" fmla="*/ 486977 w 1101634"/>
                <a:gd name="connsiteY0" fmla="*/ 1530598 h 1530598"/>
                <a:gd name="connsiteX1" fmla="*/ 0 w 1101634"/>
                <a:gd name="connsiteY1" fmla="*/ 1043621 h 1530598"/>
                <a:gd name="connsiteX2" fmla="*/ 83168 w 1101634"/>
                <a:gd name="connsiteY2" fmla="*/ 771348 h 1530598"/>
                <a:gd name="connsiteX3" fmla="*/ 142615 w 1101634"/>
                <a:gd name="connsiteY3" fmla="*/ 699297 h 1530598"/>
                <a:gd name="connsiteX4" fmla="*/ 214458 w 1101634"/>
                <a:gd name="connsiteY4" fmla="*/ 578528 h 1530598"/>
                <a:gd name="connsiteX5" fmla="*/ 486976 w 1101634"/>
                <a:gd name="connsiteY5" fmla="*/ 0 h 1530598"/>
                <a:gd name="connsiteX6" fmla="*/ 828505 w 1101634"/>
                <a:gd name="connsiteY6" fmla="*/ 653289 h 1530598"/>
                <a:gd name="connsiteX7" fmla="*/ 1101634 w 1101634"/>
                <a:gd name="connsiteY7" fmla="*/ 676293 h 1530598"/>
                <a:gd name="connsiteX8" fmla="*/ 919541 w 1101634"/>
                <a:gd name="connsiteY8" fmla="*/ 817356 h 1530598"/>
                <a:gd name="connsiteX9" fmla="*/ 973954 w 1101634"/>
                <a:gd name="connsiteY9" fmla="*/ 1043621 h 1530598"/>
                <a:gd name="connsiteX10" fmla="*/ 486977 w 1101634"/>
                <a:gd name="connsiteY10" fmla="*/ 1530598 h 1530598"/>
                <a:gd name="connsiteX0" fmla="*/ 486977 w 973954"/>
                <a:gd name="connsiteY0" fmla="*/ 1530598 h 1530598"/>
                <a:gd name="connsiteX1" fmla="*/ 0 w 973954"/>
                <a:gd name="connsiteY1" fmla="*/ 1043621 h 1530598"/>
                <a:gd name="connsiteX2" fmla="*/ 83168 w 973954"/>
                <a:gd name="connsiteY2" fmla="*/ 771348 h 1530598"/>
                <a:gd name="connsiteX3" fmla="*/ 142615 w 973954"/>
                <a:gd name="connsiteY3" fmla="*/ 699297 h 1530598"/>
                <a:gd name="connsiteX4" fmla="*/ 214458 w 973954"/>
                <a:gd name="connsiteY4" fmla="*/ 578528 h 1530598"/>
                <a:gd name="connsiteX5" fmla="*/ 486976 w 973954"/>
                <a:gd name="connsiteY5" fmla="*/ 0 h 1530598"/>
                <a:gd name="connsiteX6" fmla="*/ 828505 w 973954"/>
                <a:gd name="connsiteY6" fmla="*/ 653289 h 1530598"/>
                <a:gd name="connsiteX7" fmla="*/ 900351 w 973954"/>
                <a:gd name="connsiteY7" fmla="*/ 762558 h 1530598"/>
                <a:gd name="connsiteX8" fmla="*/ 919541 w 973954"/>
                <a:gd name="connsiteY8" fmla="*/ 817356 h 1530598"/>
                <a:gd name="connsiteX9" fmla="*/ 973954 w 973954"/>
                <a:gd name="connsiteY9" fmla="*/ 1043621 h 1530598"/>
                <a:gd name="connsiteX10" fmla="*/ 486977 w 973954"/>
                <a:gd name="connsiteY10" fmla="*/ 1530598 h 1530598"/>
                <a:gd name="connsiteX0" fmla="*/ 486977 w 973954"/>
                <a:gd name="connsiteY0" fmla="*/ 1530598 h 1530598"/>
                <a:gd name="connsiteX1" fmla="*/ 0 w 973954"/>
                <a:gd name="connsiteY1" fmla="*/ 1043621 h 1530598"/>
                <a:gd name="connsiteX2" fmla="*/ 83168 w 973954"/>
                <a:gd name="connsiteY2" fmla="*/ 771348 h 1530598"/>
                <a:gd name="connsiteX3" fmla="*/ 142615 w 973954"/>
                <a:gd name="connsiteY3" fmla="*/ 699297 h 1530598"/>
                <a:gd name="connsiteX4" fmla="*/ 214458 w 973954"/>
                <a:gd name="connsiteY4" fmla="*/ 578528 h 1530598"/>
                <a:gd name="connsiteX5" fmla="*/ 486976 w 973954"/>
                <a:gd name="connsiteY5" fmla="*/ 0 h 1530598"/>
                <a:gd name="connsiteX6" fmla="*/ 828505 w 973954"/>
                <a:gd name="connsiteY6" fmla="*/ 653289 h 1530598"/>
                <a:gd name="connsiteX7" fmla="*/ 877347 w 973954"/>
                <a:gd name="connsiteY7" fmla="*/ 739555 h 1530598"/>
                <a:gd name="connsiteX8" fmla="*/ 919541 w 973954"/>
                <a:gd name="connsiteY8" fmla="*/ 817356 h 1530598"/>
                <a:gd name="connsiteX9" fmla="*/ 973954 w 973954"/>
                <a:gd name="connsiteY9" fmla="*/ 1043621 h 1530598"/>
                <a:gd name="connsiteX10" fmla="*/ 486977 w 973954"/>
                <a:gd name="connsiteY10" fmla="*/ 1530598 h 1530598"/>
                <a:gd name="connsiteX0" fmla="*/ 486977 w 973954"/>
                <a:gd name="connsiteY0" fmla="*/ 1530598 h 1530598"/>
                <a:gd name="connsiteX1" fmla="*/ 0 w 973954"/>
                <a:gd name="connsiteY1" fmla="*/ 1043621 h 1530598"/>
                <a:gd name="connsiteX2" fmla="*/ 83168 w 973954"/>
                <a:gd name="connsiteY2" fmla="*/ 771348 h 1530598"/>
                <a:gd name="connsiteX3" fmla="*/ 159868 w 973954"/>
                <a:gd name="connsiteY3" fmla="*/ 682044 h 1530598"/>
                <a:gd name="connsiteX4" fmla="*/ 214458 w 973954"/>
                <a:gd name="connsiteY4" fmla="*/ 578528 h 1530598"/>
                <a:gd name="connsiteX5" fmla="*/ 486976 w 973954"/>
                <a:gd name="connsiteY5" fmla="*/ 0 h 1530598"/>
                <a:gd name="connsiteX6" fmla="*/ 828505 w 973954"/>
                <a:gd name="connsiteY6" fmla="*/ 653289 h 1530598"/>
                <a:gd name="connsiteX7" fmla="*/ 877347 w 973954"/>
                <a:gd name="connsiteY7" fmla="*/ 739555 h 1530598"/>
                <a:gd name="connsiteX8" fmla="*/ 919541 w 973954"/>
                <a:gd name="connsiteY8" fmla="*/ 817356 h 1530598"/>
                <a:gd name="connsiteX9" fmla="*/ 973954 w 973954"/>
                <a:gd name="connsiteY9" fmla="*/ 1043621 h 1530598"/>
                <a:gd name="connsiteX10" fmla="*/ 486977 w 973954"/>
                <a:gd name="connsiteY10" fmla="*/ 1530598 h 1530598"/>
                <a:gd name="connsiteX0" fmla="*/ 486977 w 973954"/>
                <a:gd name="connsiteY0" fmla="*/ 1530598 h 1530598"/>
                <a:gd name="connsiteX1" fmla="*/ 0 w 973954"/>
                <a:gd name="connsiteY1" fmla="*/ 1043621 h 1530598"/>
                <a:gd name="connsiteX2" fmla="*/ 83168 w 973954"/>
                <a:gd name="connsiteY2" fmla="*/ 771348 h 1530598"/>
                <a:gd name="connsiteX3" fmla="*/ 142615 w 973954"/>
                <a:gd name="connsiteY3" fmla="*/ 687795 h 1530598"/>
                <a:gd name="connsiteX4" fmla="*/ 214458 w 973954"/>
                <a:gd name="connsiteY4" fmla="*/ 578528 h 1530598"/>
                <a:gd name="connsiteX5" fmla="*/ 486976 w 973954"/>
                <a:gd name="connsiteY5" fmla="*/ 0 h 1530598"/>
                <a:gd name="connsiteX6" fmla="*/ 828505 w 973954"/>
                <a:gd name="connsiteY6" fmla="*/ 653289 h 1530598"/>
                <a:gd name="connsiteX7" fmla="*/ 877347 w 973954"/>
                <a:gd name="connsiteY7" fmla="*/ 739555 h 1530598"/>
                <a:gd name="connsiteX8" fmla="*/ 919541 w 973954"/>
                <a:gd name="connsiteY8" fmla="*/ 817356 h 1530598"/>
                <a:gd name="connsiteX9" fmla="*/ 973954 w 973954"/>
                <a:gd name="connsiteY9" fmla="*/ 1043621 h 1530598"/>
                <a:gd name="connsiteX10" fmla="*/ 486977 w 973954"/>
                <a:gd name="connsiteY10" fmla="*/ 1530598 h 153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3954" h="1530598">
                  <a:moveTo>
                    <a:pt x="486977" y="1530598"/>
                  </a:moveTo>
                  <a:cubicBezTo>
                    <a:pt x="218027" y="1530598"/>
                    <a:pt x="0" y="1312571"/>
                    <a:pt x="0" y="1043621"/>
                  </a:cubicBezTo>
                  <a:cubicBezTo>
                    <a:pt x="0" y="942765"/>
                    <a:pt x="30660" y="849070"/>
                    <a:pt x="83168" y="771348"/>
                  </a:cubicBezTo>
                  <a:lnTo>
                    <a:pt x="142615" y="687795"/>
                  </a:lnTo>
                  <a:lnTo>
                    <a:pt x="214458" y="578528"/>
                  </a:lnTo>
                  <a:lnTo>
                    <a:pt x="486976" y="0"/>
                  </a:lnTo>
                  <a:lnTo>
                    <a:pt x="828505" y="653289"/>
                  </a:lnTo>
                  <a:lnTo>
                    <a:pt x="877347" y="739555"/>
                  </a:lnTo>
                  <a:lnTo>
                    <a:pt x="919541" y="817356"/>
                  </a:lnTo>
                  <a:cubicBezTo>
                    <a:pt x="972049" y="895078"/>
                    <a:pt x="973954" y="942765"/>
                    <a:pt x="973954" y="1043621"/>
                  </a:cubicBezTo>
                  <a:cubicBezTo>
                    <a:pt x="973954" y="1312571"/>
                    <a:pt x="755927" y="1530598"/>
                    <a:pt x="486977" y="1530598"/>
                  </a:cubicBezTo>
                  <a:close/>
                </a:path>
              </a:pathLst>
            </a:custGeom>
            <a:gradFill flip="none" rotWithShape="0">
              <a:gsLst>
                <a:gs pos="49000">
                  <a:srgbClr val="FF0000"/>
                </a:gs>
                <a:gs pos="0">
                  <a:srgbClr val="C00000"/>
                </a:gs>
                <a:gs pos="100000">
                  <a:srgbClr val="C4000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gradFill>
                  <a:gsLst>
                    <a:gs pos="37000">
                      <a:srgbClr val="FF0000"/>
                    </a:gs>
                    <a:gs pos="0">
                      <a:srgbClr val="C00000"/>
                    </a:gs>
                    <a:gs pos="100000">
                      <a:srgbClr val="FFC000"/>
                    </a:gs>
                  </a:gsLst>
                  <a:lin ang="5400000" scaled="0"/>
                </a:gradFill>
                <a:cs typeface="+mn-ea"/>
                <a:sym typeface="+mn-lt"/>
              </a:endParaRPr>
            </a:p>
          </p:txBody>
        </p:sp>
        <p:sp>
          <p:nvSpPr>
            <p:cNvPr id="47" name="椭圆 46"/>
            <p:cNvSpPr/>
            <p:nvPr/>
          </p:nvSpPr>
          <p:spPr>
            <a:xfrm>
              <a:off x="3184505" y="1972579"/>
              <a:ext cx="600656" cy="6006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gradFill>
                  <a:gsLst>
                    <a:gs pos="37000">
                      <a:srgbClr val="FF0000"/>
                    </a:gs>
                    <a:gs pos="0">
                      <a:srgbClr val="C00000"/>
                    </a:gs>
                    <a:gs pos="100000">
                      <a:srgbClr val="FFC000"/>
                    </a:gs>
                  </a:gsLst>
                  <a:lin ang="5400000" scaled="0"/>
                </a:gradFill>
                <a:cs typeface="+mn-ea"/>
                <a:sym typeface="+mn-lt"/>
              </a:endParaRPr>
            </a:p>
          </p:txBody>
        </p:sp>
        <p:sp>
          <p:nvSpPr>
            <p:cNvPr id="48" name="椭圆 47"/>
            <p:cNvSpPr/>
            <p:nvPr/>
          </p:nvSpPr>
          <p:spPr>
            <a:xfrm>
              <a:off x="3249044" y="2037118"/>
              <a:ext cx="471577" cy="471577"/>
            </a:xfrm>
            <a:prstGeom prst="ellipse">
              <a:avLst/>
            </a:prstGeom>
            <a:gradFill>
              <a:gsLst>
                <a:gs pos="50000">
                  <a:srgbClr val="FF0000"/>
                </a:gs>
                <a:gs pos="0">
                  <a:srgbClr val="C00000"/>
                </a:gs>
                <a:gs pos="100000">
                  <a:srgbClr val="C4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gradFill>
                  <a:gsLst>
                    <a:gs pos="37000">
                      <a:srgbClr val="FF0000"/>
                    </a:gs>
                    <a:gs pos="0">
                      <a:srgbClr val="C00000"/>
                    </a:gs>
                    <a:gs pos="100000">
                      <a:srgbClr val="FFC000"/>
                    </a:gs>
                  </a:gsLst>
                  <a:lin ang="5400000" scaled="0"/>
                </a:gradFill>
                <a:cs typeface="+mn-ea"/>
                <a:sym typeface="+mn-lt"/>
              </a:endParaRPr>
            </a:p>
          </p:txBody>
        </p:sp>
      </p:grpSp>
      <p:sp>
        <p:nvSpPr>
          <p:cNvPr id="52" name="右箭头 51"/>
          <p:cNvSpPr/>
          <p:nvPr/>
        </p:nvSpPr>
        <p:spPr>
          <a:xfrm>
            <a:off x="6700666" y="3024671"/>
            <a:ext cx="462477" cy="669701"/>
          </a:xfrm>
          <a:prstGeom prst="rightArrow">
            <a:avLst/>
          </a:prstGeom>
          <a:gradFill>
            <a:gsLst>
              <a:gs pos="55990">
                <a:srgbClr val="F30000"/>
              </a:gs>
              <a:gs pos="46000">
                <a:srgbClr val="FF0000"/>
              </a:gs>
              <a:gs pos="14000">
                <a:srgbClr val="C00000"/>
              </a:gs>
              <a:gs pos="100000">
                <a:srgbClr val="C00000"/>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TextBox 9"/>
          <p:cNvSpPr txBox="1"/>
          <p:nvPr/>
        </p:nvSpPr>
        <p:spPr>
          <a:xfrm>
            <a:off x="1021571" y="4212310"/>
            <a:ext cx="10452215" cy="1315745"/>
          </a:xfrm>
          <a:prstGeom prst="rect">
            <a:avLst/>
          </a:prstGeom>
          <a:noFill/>
        </p:spPr>
        <p:txBody>
          <a:bodyPr wrap="square" lIns="68580" tIns="34290" rIns="68580" bIns="34290" rtlCol="0">
            <a:spAutoFit/>
          </a:bodyPr>
          <a:lstStyle/>
          <a:p>
            <a:pPr algn="ctr" eaLnBrk="0" hangingPunct="0">
              <a:lnSpc>
                <a:spcPct val="150000"/>
              </a:lnSpc>
              <a:defRPr/>
            </a:pPr>
            <a:r>
              <a:rPr lang="zh-CN" altLang="en-US" kern="0" dirty="0">
                <a:solidFill>
                  <a:srgbClr val="AC1422"/>
                </a:solidFill>
                <a:latin typeface="微软雅黑" pitchFamily="34" charset="-122"/>
                <a:ea typeface="微软雅黑" pitchFamily="34" charset="-122"/>
                <a:sym typeface="微软雅黑" pitchFamily="34" charset="-122"/>
              </a:rPr>
              <a:t>中国人民政治协商会议第十三届全国委员会第一次会议应出席委员</a:t>
            </a:r>
            <a:r>
              <a:rPr lang="en-US" altLang="zh-CN" kern="0" dirty="0">
                <a:solidFill>
                  <a:srgbClr val="AC1422"/>
                </a:solidFill>
                <a:latin typeface="微软雅黑" pitchFamily="34" charset="-122"/>
                <a:ea typeface="微软雅黑" pitchFamily="34" charset="-122"/>
                <a:sym typeface="微软雅黑" pitchFamily="34" charset="-122"/>
              </a:rPr>
              <a:t>2158</a:t>
            </a:r>
            <a:r>
              <a:rPr lang="zh-CN" altLang="en-US" kern="0" dirty="0">
                <a:solidFill>
                  <a:srgbClr val="AC1422"/>
                </a:solidFill>
                <a:latin typeface="微软雅黑" pitchFamily="34" charset="-122"/>
                <a:ea typeface="微软雅黑" pitchFamily="34" charset="-122"/>
                <a:sym typeface="微软雅黑" pitchFamily="34" charset="-122"/>
              </a:rPr>
              <a:t>人，实到</a:t>
            </a:r>
            <a:r>
              <a:rPr lang="en-US" altLang="zh-CN" kern="0" dirty="0">
                <a:solidFill>
                  <a:srgbClr val="AC1422"/>
                </a:solidFill>
                <a:latin typeface="微软雅黑" pitchFamily="34" charset="-122"/>
                <a:ea typeface="微软雅黑" pitchFamily="34" charset="-122"/>
                <a:sym typeface="微软雅黑" pitchFamily="34" charset="-122"/>
              </a:rPr>
              <a:t>2149</a:t>
            </a:r>
            <a:r>
              <a:rPr lang="zh-CN" altLang="en-US" kern="0" dirty="0">
                <a:solidFill>
                  <a:srgbClr val="AC1422"/>
                </a:solidFill>
                <a:latin typeface="微软雅黑" pitchFamily="34" charset="-122"/>
                <a:ea typeface="微软雅黑" pitchFamily="34" charset="-122"/>
                <a:sym typeface="微软雅黑" pitchFamily="34" charset="-122"/>
              </a:rPr>
              <a:t>人，符合规定人数。中共中央总书记、国家主席、中央军委主席习近平等党和国家领导同志，中共中央、全国人大常委会、国务院有关部门负责同志，以及外国驻华使节、新闻官和海外侨胞等应邀参加今天的会议。</a:t>
            </a:r>
          </a:p>
        </p:txBody>
      </p:sp>
      <p:sp>
        <p:nvSpPr>
          <p:cNvPr id="4" name="矩形 3"/>
          <p:cNvSpPr/>
          <p:nvPr/>
        </p:nvSpPr>
        <p:spPr>
          <a:xfrm>
            <a:off x="844676" y="4212310"/>
            <a:ext cx="10741582" cy="14342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433686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 presetClass="entr" presetSubtype="1" fill="hold" nodeType="afterEffect" p14:presetBounceEnd="40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40000">
                                          <p:cBhvr additive="base">
                                            <p:cTn id="11" dur="5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500"/>
                                </p:stCondLst>
                                <p:childTnLst>
                                  <p:par>
                                    <p:cTn id="25" presetID="47"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fltVal val="0"/>
                                              </p:val>
                                            </p:tav>
                                            <p:tav tm="100000">
                                              <p:val>
                                                <p:strVal val="#ppt_w"/>
                                              </p:val>
                                            </p:tav>
                                          </p:tavLst>
                                        </p:anim>
                                        <p:anim calcmode="lin" valueType="num">
                                          <p:cBhvr>
                                            <p:cTn id="34" dur="500" fill="hold"/>
                                            <p:tgtEl>
                                              <p:spTgt spid="43"/>
                                            </p:tgtEl>
                                            <p:attrNameLst>
                                              <p:attrName>ppt_h</p:attrName>
                                            </p:attrNameLst>
                                          </p:cBhvr>
                                          <p:tavLst>
                                            <p:tav tm="0">
                                              <p:val>
                                                <p:fltVal val="0"/>
                                              </p:val>
                                            </p:tav>
                                            <p:tav tm="100000">
                                              <p:val>
                                                <p:strVal val="#ppt_h"/>
                                              </p:val>
                                            </p:tav>
                                          </p:tavLst>
                                        </p:anim>
                                        <p:animEffect transition="in" filter="fade">
                                          <p:cBhvr>
                                            <p:cTn id="35" dur="500"/>
                                            <p:tgtEl>
                                              <p:spTgt spid="43"/>
                                            </p:tgtEl>
                                          </p:cBhvr>
                                        </p:animEffect>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ppt_x"/>
                                              </p:val>
                                            </p:tav>
                                            <p:tav tm="100000">
                                              <p:val>
                                                <p:strVal val="#ppt_x"/>
                                              </p:val>
                                            </p:tav>
                                          </p:tavLst>
                                        </p:anim>
                                        <p:anim calcmode="lin" valueType="num">
                                          <p:cBhvr additive="base">
                                            <p:cTn id="4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wipe(left)">
                                          <p:cBhvr>
                                            <p:cTn id="45" dur="500"/>
                                            <p:tgtEl>
                                              <p:spTgt spid="52"/>
                                            </p:tgtEl>
                                          </p:cBhvr>
                                        </p:animEffect>
                                      </p:childTnLst>
                                    </p:cTn>
                                  </p:par>
                                </p:childTnLst>
                              </p:cTn>
                            </p:par>
                            <p:par>
                              <p:cTn id="46" fill="hold">
                                <p:stCondLst>
                                  <p:cond delay="500"/>
                                </p:stCondLst>
                                <p:childTnLst>
                                  <p:par>
                                    <p:cTn id="47" presetID="2" presetClass="entr" presetSubtype="1" fill="hold" nodeType="afterEffect" p14:presetBounceEnd="44000">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14:bounceEnd="44000">
                                          <p:cBhvr additive="base">
                                            <p:cTn id="49" dur="500" fill="hold"/>
                                            <p:tgtEl>
                                              <p:spTgt spid="45"/>
                                            </p:tgtEl>
                                            <p:attrNameLst>
                                              <p:attrName>ppt_x</p:attrName>
                                            </p:attrNameLst>
                                          </p:cBhvr>
                                          <p:tavLst>
                                            <p:tav tm="0">
                                              <p:val>
                                                <p:strVal val="#ppt_x"/>
                                              </p:val>
                                            </p:tav>
                                            <p:tav tm="100000">
                                              <p:val>
                                                <p:strVal val="#ppt_x"/>
                                              </p:val>
                                            </p:tav>
                                          </p:tavLst>
                                        </p:anim>
                                        <p:anim calcmode="lin" valueType="num" p14:bounceEnd="44000">
                                          <p:cBhvr additive="base">
                                            <p:cTn id="50" dur="500" fill="hold"/>
                                            <p:tgtEl>
                                              <p:spTgt spid="45"/>
                                            </p:tgtEl>
                                            <p:attrNameLst>
                                              <p:attrName>ppt_y</p:attrName>
                                            </p:attrNameLst>
                                          </p:cBhvr>
                                          <p:tavLst>
                                            <p:tav tm="0">
                                              <p:val>
                                                <p:strVal val="0-#ppt_h/2"/>
                                              </p:val>
                                            </p:tav>
                                            <p:tav tm="100000">
                                              <p:val>
                                                <p:strVal val="#ppt_y"/>
                                              </p:val>
                                            </p:tav>
                                          </p:tavLst>
                                        </p:anim>
                                      </p:childTnLst>
                                    </p:cTn>
                                  </p:par>
                                </p:childTnLst>
                              </p:cTn>
                            </p:par>
                            <p:par>
                              <p:cTn id="51" fill="hold">
                                <p:stCondLst>
                                  <p:cond delay="1000"/>
                                </p:stCondLst>
                                <p:childTnLst>
                                  <p:par>
                                    <p:cTn id="52" presetID="42"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anim calcmode="lin" valueType="num">
                                          <p:cBhvr>
                                            <p:cTn id="55" dur="1000" fill="hold"/>
                                            <p:tgtEl>
                                              <p:spTgt spid="44"/>
                                            </p:tgtEl>
                                            <p:attrNameLst>
                                              <p:attrName>ppt_x</p:attrName>
                                            </p:attrNameLst>
                                          </p:cBhvr>
                                          <p:tavLst>
                                            <p:tav tm="0">
                                              <p:val>
                                                <p:strVal val="#ppt_x"/>
                                              </p:val>
                                            </p:tav>
                                            <p:tav tm="100000">
                                              <p:val>
                                                <p:strVal val="#ppt_x"/>
                                              </p:val>
                                            </p:tav>
                                          </p:tavLst>
                                        </p:anim>
                                        <p:anim calcmode="lin" valueType="num">
                                          <p:cBhvr>
                                            <p:cTn id="56"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wipe(up)">
                                          <p:cBhvr>
                                            <p:cTn id="61" dur="500"/>
                                            <p:tgtEl>
                                              <p:spTgt spid="4"/>
                                            </p:tgtEl>
                                          </p:cBhvr>
                                        </p:animEffect>
                                      </p:childTnLst>
                                    </p:cTn>
                                  </p:par>
                                </p:childTnLst>
                              </p:cTn>
                            </p:par>
                            <p:par>
                              <p:cTn id="62" fill="hold">
                                <p:stCondLst>
                                  <p:cond delay="500"/>
                                </p:stCondLst>
                                <p:childTnLst>
                                  <p:par>
                                    <p:cTn id="63" presetID="22" presetClass="entr" presetSubtype="1" fill="hold" grpId="0" nodeType="after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wipe(up)">
                                          <p:cBhvr>
                                            <p:cTn id="65" dur="12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animBg="1"/>
          <p:bldP spid="39" grpId="0"/>
          <p:bldP spid="41" grpId="0"/>
          <p:bldP spid="43" grpId="0" animBg="1"/>
          <p:bldP spid="44" grpId="0"/>
          <p:bldP spid="52" grpId="0" animBg="1"/>
          <p:bldP spid="53" grpId="0"/>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500"/>
                                </p:stCondLst>
                                <p:childTnLst>
                                  <p:par>
                                    <p:cTn id="25" presetID="47"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fltVal val="0"/>
                                              </p:val>
                                            </p:tav>
                                            <p:tav tm="100000">
                                              <p:val>
                                                <p:strVal val="#ppt_w"/>
                                              </p:val>
                                            </p:tav>
                                          </p:tavLst>
                                        </p:anim>
                                        <p:anim calcmode="lin" valueType="num">
                                          <p:cBhvr>
                                            <p:cTn id="34" dur="500" fill="hold"/>
                                            <p:tgtEl>
                                              <p:spTgt spid="43"/>
                                            </p:tgtEl>
                                            <p:attrNameLst>
                                              <p:attrName>ppt_h</p:attrName>
                                            </p:attrNameLst>
                                          </p:cBhvr>
                                          <p:tavLst>
                                            <p:tav tm="0">
                                              <p:val>
                                                <p:fltVal val="0"/>
                                              </p:val>
                                            </p:tav>
                                            <p:tav tm="100000">
                                              <p:val>
                                                <p:strVal val="#ppt_h"/>
                                              </p:val>
                                            </p:tav>
                                          </p:tavLst>
                                        </p:anim>
                                        <p:animEffect transition="in" filter="fade">
                                          <p:cBhvr>
                                            <p:cTn id="35" dur="500"/>
                                            <p:tgtEl>
                                              <p:spTgt spid="43"/>
                                            </p:tgtEl>
                                          </p:cBhvr>
                                        </p:animEffect>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ppt_x"/>
                                              </p:val>
                                            </p:tav>
                                            <p:tav tm="100000">
                                              <p:val>
                                                <p:strVal val="#ppt_x"/>
                                              </p:val>
                                            </p:tav>
                                          </p:tavLst>
                                        </p:anim>
                                        <p:anim calcmode="lin" valueType="num">
                                          <p:cBhvr additive="base">
                                            <p:cTn id="4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wipe(left)">
                                          <p:cBhvr>
                                            <p:cTn id="45" dur="500"/>
                                            <p:tgtEl>
                                              <p:spTgt spid="52"/>
                                            </p:tgtEl>
                                          </p:cBhvr>
                                        </p:animEffect>
                                      </p:childTnLst>
                                    </p:cTn>
                                  </p:par>
                                </p:childTnLst>
                              </p:cTn>
                            </p:par>
                            <p:par>
                              <p:cTn id="46" fill="hold">
                                <p:stCondLst>
                                  <p:cond delay="500"/>
                                </p:stCondLst>
                                <p:childTnLst>
                                  <p:par>
                                    <p:cTn id="47" presetID="2" presetClass="entr" presetSubtype="1"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500" fill="hold"/>
                                            <p:tgtEl>
                                              <p:spTgt spid="45"/>
                                            </p:tgtEl>
                                            <p:attrNameLst>
                                              <p:attrName>ppt_x</p:attrName>
                                            </p:attrNameLst>
                                          </p:cBhvr>
                                          <p:tavLst>
                                            <p:tav tm="0">
                                              <p:val>
                                                <p:strVal val="#ppt_x"/>
                                              </p:val>
                                            </p:tav>
                                            <p:tav tm="100000">
                                              <p:val>
                                                <p:strVal val="#ppt_x"/>
                                              </p:val>
                                            </p:tav>
                                          </p:tavLst>
                                        </p:anim>
                                        <p:anim calcmode="lin" valueType="num">
                                          <p:cBhvr additive="base">
                                            <p:cTn id="50" dur="500" fill="hold"/>
                                            <p:tgtEl>
                                              <p:spTgt spid="45"/>
                                            </p:tgtEl>
                                            <p:attrNameLst>
                                              <p:attrName>ppt_y</p:attrName>
                                            </p:attrNameLst>
                                          </p:cBhvr>
                                          <p:tavLst>
                                            <p:tav tm="0">
                                              <p:val>
                                                <p:strVal val="0-#ppt_h/2"/>
                                              </p:val>
                                            </p:tav>
                                            <p:tav tm="100000">
                                              <p:val>
                                                <p:strVal val="#ppt_y"/>
                                              </p:val>
                                            </p:tav>
                                          </p:tavLst>
                                        </p:anim>
                                      </p:childTnLst>
                                    </p:cTn>
                                  </p:par>
                                </p:childTnLst>
                              </p:cTn>
                            </p:par>
                            <p:par>
                              <p:cTn id="51" fill="hold">
                                <p:stCondLst>
                                  <p:cond delay="1000"/>
                                </p:stCondLst>
                                <p:childTnLst>
                                  <p:par>
                                    <p:cTn id="52" presetID="42"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anim calcmode="lin" valueType="num">
                                          <p:cBhvr>
                                            <p:cTn id="55" dur="1000" fill="hold"/>
                                            <p:tgtEl>
                                              <p:spTgt spid="44"/>
                                            </p:tgtEl>
                                            <p:attrNameLst>
                                              <p:attrName>ppt_x</p:attrName>
                                            </p:attrNameLst>
                                          </p:cBhvr>
                                          <p:tavLst>
                                            <p:tav tm="0">
                                              <p:val>
                                                <p:strVal val="#ppt_x"/>
                                              </p:val>
                                            </p:tav>
                                            <p:tav tm="100000">
                                              <p:val>
                                                <p:strVal val="#ppt_x"/>
                                              </p:val>
                                            </p:tav>
                                          </p:tavLst>
                                        </p:anim>
                                        <p:anim calcmode="lin" valueType="num">
                                          <p:cBhvr>
                                            <p:cTn id="56"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wipe(up)">
                                          <p:cBhvr>
                                            <p:cTn id="61" dur="500"/>
                                            <p:tgtEl>
                                              <p:spTgt spid="4"/>
                                            </p:tgtEl>
                                          </p:cBhvr>
                                        </p:animEffect>
                                      </p:childTnLst>
                                    </p:cTn>
                                  </p:par>
                                </p:childTnLst>
                              </p:cTn>
                            </p:par>
                            <p:par>
                              <p:cTn id="62" fill="hold">
                                <p:stCondLst>
                                  <p:cond delay="500"/>
                                </p:stCondLst>
                                <p:childTnLst>
                                  <p:par>
                                    <p:cTn id="63" presetID="22" presetClass="entr" presetSubtype="1" fill="hold" grpId="0" nodeType="after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wipe(up)">
                                          <p:cBhvr>
                                            <p:cTn id="65" dur="12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animBg="1"/>
          <p:bldP spid="39" grpId="0"/>
          <p:bldP spid="41" grpId="0"/>
          <p:bldP spid="43" grpId="0" animBg="1"/>
          <p:bldP spid="44" grpId="0"/>
          <p:bldP spid="52" grpId="0" animBg="1"/>
          <p:bldP spid="53" grpId="0"/>
          <p:bldP spid="4" grpId="0" animBg="1"/>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982828" y="505153"/>
            <a:ext cx="979957" cy="864096"/>
            <a:chOff x="5941486" y="3363838"/>
            <a:chExt cx="734968" cy="648072"/>
          </a:xfrm>
        </p:grpSpPr>
        <p:sp>
          <p:nvSpPr>
            <p:cNvPr id="34" name="椭圆 33"/>
            <p:cNvSpPr/>
            <p:nvPr/>
          </p:nvSpPr>
          <p:spPr>
            <a:xfrm>
              <a:off x="5978009" y="3363838"/>
              <a:ext cx="648072" cy="648072"/>
            </a:xfrm>
            <a:prstGeom prst="ellipse">
              <a:avLst/>
            </a:prstGeom>
            <a:gradFill>
              <a:gsLst>
                <a:gs pos="0">
                  <a:srgbClr val="FF0000"/>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2400"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35" name="矩形 34"/>
            <p:cNvSpPr/>
            <p:nvPr/>
          </p:nvSpPr>
          <p:spPr>
            <a:xfrm>
              <a:off x="5941486" y="3395486"/>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党</a:t>
              </a:r>
            </a:p>
          </p:txBody>
        </p:sp>
      </p:grpSp>
      <p:grpSp>
        <p:nvGrpSpPr>
          <p:cNvPr id="36" name="组合 35"/>
          <p:cNvGrpSpPr/>
          <p:nvPr/>
        </p:nvGrpSpPr>
        <p:grpSpPr>
          <a:xfrm>
            <a:off x="4979236" y="505153"/>
            <a:ext cx="979957" cy="864096"/>
            <a:chOff x="6688792" y="3363838"/>
            <a:chExt cx="734968" cy="648072"/>
          </a:xfrm>
        </p:grpSpPr>
        <p:sp>
          <p:nvSpPr>
            <p:cNvPr id="37" name="椭圆 36"/>
            <p:cNvSpPr/>
            <p:nvPr/>
          </p:nvSpPr>
          <p:spPr>
            <a:xfrm>
              <a:off x="6732240" y="3363838"/>
              <a:ext cx="648072" cy="648072"/>
            </a:xfrm>
            <a:prstGeom prst="ellipse">
              <a:avLst/>
            </a:prstGeom>
            <a:gradFill>
              <a:gsLst>
                <a:gs pos="0">
                  <a:srgbClr val="FF0000"/>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2400"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38" name="矩形 37"/>
            <p:cNvSpPr/>
            <p:nvPr/>
          </p:nvSpPr>
          <p:spPr>
            <a:xfrm>
              <a:off x="6688792" y="3395486"/>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的</a:t>
              </a:r>
            </a:p>
          </p:txBody>
        </p:sp>
      </p:grpSp>
      <p:grpSp>
        <p:nvGrpSpPr>
          <p:cNvPr id="39" name="组合 38"/>
          <p:cNvGrpSpPr/>
          <p:nvPr/>
        </p:nvGrpSpPr>
        <p:grpSpPr>
          <a:xfrm>
            <a:off x="6024175" y="505155"/>
            <a:ext cx="979957" cy="864096"/>
            <a:chOff x="7472496" y="3363838"/>
            <a:chExt cx="734968" cy="648072"/>
          </a:xfrm>
        </p:grpSpPr>
        <p:sp>
          <p:nvSpPr>
            <p:cNvPr id="40" name="椭圆 39"/>
            <p:cNvSpPr/>
            <p:nvPr/>
          </p:nvSpPr>
          <p:spPr>
            <a:xfrm>
              <a:off x="7515944" y="3363838"/>
              <a:ext cx="648072" cy="648072"/>
            </a:xfrm>
            <a:prstGeom prst="ellipse">
              <a:avLst/>
            </a:prstGeom>
            <a:gradFill>
              <a:gsLst>
                <a:gs pos="0">
                  <a:srgbClr val="FF0000"/>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2400"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41" name="矩形 40"/>
            <p:cNvSpPr/>
            <p:nvPr/>
          </p:nvSpPr>
          <p:spPr>
            <a:xfrm>
              <a:off x="7472496" y="3377949"/>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号</a:t>
              </a:r>
            </a:p>
          </p:txBody>
        </p:sp>
      </p:grpSp>
      <p:grpSp>
        <p:nvGrpSpPr>
          <p:cNvPr id="42" name="组合 41"/>
          <p:cNvGrpSpPr/>
          <p:nvPr/>
        </p:nvGrpSpPr>
        <p:grpSpPr>
          <a:xfrm>
            <a:off x="7033540" y="505155"/>
            <a:ext cx="979957" cy="864096"/>
            <a:chOff x="8200960" y="3363838"/>
            <a:chExt cx="734968" cy="648072"/>
          </a:xfrm>
        </p:grpSpPr>
        <p:sp>
          <p:nvSpPr>
            <p:cNvPr id="43" name="椭圆 42"/>
            <p:cNvSpPr/>
            <p:nvPr/>
          </p:nvSpPr>
          <p:spPr>
            <a:xfrm>
              <a:off x="8244408" y="3363838"/>
              <a:ext cx="648072" cy="648072"/>
            </a:xfrm>
            <a:prstGeom prst="ellipse">
              <a:avLst/>
            </a:prstGeom>
            <a:gradFill>
              <a:gsLst>
                <a:gs pos="0">
                  <a:srgbClr val="FF0000"/>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sz="2400"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44" name="矩形 43"/>
            <p:cNvSpPr/>
            <p:nvPr/>
          </p:nvSpPr>
          <p:spPr>
            <a:xfrm>
              <a:off x="8200960" y="3377949"/>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召</a:t>
              </a:r>
            </a:p>
          </p:txBody>
        </p:sp>
      </p:grpSp>
      <p:sp>
        <p:nvSpPr>
          <p:cNvPr id="45" name="TextBox 9"/>
          <p:cNvSpPr txBox="1"/>
          <p:nvPr/>
        </p:nvSpPr>
        <p:spPr>
          <a:xfrm>
            <a:off x="609600" y="1540255"/>
            <a:ext cx="11165885" cy="2893036"/>
          </a:xfrm>
          <a:prstGeom prst="rect">
            <a:avLst/>
          </a:prstGeom>
          <a:noFill/>
        </p:spPr>
        <p:txBody>
          <a:bodyPr wrap="square" lIns="91440" tIns="45720" rIns="91440" bIns="45720" rtlCol="0">
            <a:spAutoFit/>
          </a:bodyPr>
          <a:lstStyle/>
          <a:p>
            <a:pPr lvl="0" algn="ctr" eaLnBrk="0" hangingPunct="0">
              <a:lnSpc>
                <a:spcPct val="150000"/>
              </a:lnSpc>
              <a:defRPr/>
            </a:pPr>
            <a:r>
              <a:rPr lang="zh-CN" altLang="en-US" sz="2000" kern="0" dirty="0">
                <a:solidFill>
                  <a:srgbClr val="AC1422"/>
                </a:solidFill>
                <a:latin typeface="微软雅黑" panose="020B0503020204020204" pitchFamily="34" charset="-122"/>
                <a:ea typeface="微软雅黑" panose="020B0503020204020204" pitchFamily="34" charset="-122"/>
                <a:sym typeface="微软雅黑" pitchFamily="34" charset="-122"/>
              </a:rPr>
              <a:t>中国特色社会主义进入了新时代。我们为中华民族迎来从站起来、富起来到强起来的伟大飞跃而无比振奋，我们为伟大祖国向着“两个一百年”奋斗目标阔步前进而无比自豪。人民政协使命光荣、责任重大。让我们紧密团结在以习近平同志为核心的中共中央周围，以马克思列宁主义、毛泽东思想、邓小平理论、“三个代表”重要思想、科学发展观、习近平新时代中国特色社会主义思想为指导，坚守定力，万众一心，埋头苦干，为决胜全面建成小康社会、夺取新时代中国特色社会主义伟大胜利、实现中华民族伟大复兴的中国梦努力奋斗</a:t>
            </a:r>
            <a:r>
              <a:rPr lang="zh-CN" altLang="en-US" sz="2133" kern="0" dirty="0">
                <a:solidFill>
                  <a:srgbClr val="AC1422"/>
                </a:solidFill>
                <a:latin typeface="微软雅黑" panose="020B0503020204020204" pitchFamily="34" charset="-122"/>
                <a:ea typeface="微软雅黑" panose="020B0503020204020204" pitchFamily="34" charset="-122"/>
                <a:sym typeface="微软雅黑" pitchFamily="34" charset="-122"/>
              </a:rPr>
              <a:t>！</a:t>
            </a:r>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4689" y="631723"/>
            <a:ext cx="910261" cy="736124"/>
          </a:xfrm>
          <a:prstGeom prst="rect">
            <a:avLst/>
          </a:prstGeom>
        </p:spPr>
      </p:pic>
      <p:pic>
        <p:nvPicPr>
          <p:cNvPr id="47" name="图片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7297" y="628165"/>
            <a:ext cx="910261" cy="743240"/>
          </a:xfrm>
          <a:prstGeom prst="rect">
            <a:avLst/>
          </a:prstGeom>
        </p:spPr>
      </p:pic>
      <p:pic>
        <p:nvPicPr>
          <p:cNvPr id="48" name="图片 47"/>
          <p:cNvPicPr>
            <a:picLocks noChangeAspect="1"/>
          </p:cNvPicPr>
          <p:nvPr/>
        </p:nvPicPr>
        <p:blipFill>
          <a:blip r:embed="rId5" cstate="print">
            <a:extLst>
              <a:ext uri="{28A0092B-C50C-407E-A947-70E740481C1C}">
                <a14:useLocalDpi xmlns:a14="http://schemas.microsoft.com/office/drawing/2010/main" val="0"/>
              </a:ext>
            </a:extLst>
          </a:blip>
          <a:srcRect t="41627"/>
          <a:stretch>
            <a:fillRect/>
          </a:stretch>
        </p:blipFill>
        <p:spPr>
          <a:xfrm>
            <a:off x="0" y="3300104"/>
            <a:ext cx="12192000" cy="3557896"/>
          </a:xfrm>
          <a:custGeom>
            <a:avLst/>
            <a:gdLst>
              <a:gd name="connsiteX0" fmla="*/ 12192000 w 12192000"/>
              <a:gd name="connsiteY0" fmla="*/ 0 h 3557896"/>
              <a:gd name="connsiteX1" fmla="*/ 12192000 w 12192000"/>
              <a:gd name="connsiteY1" fmla="*/ 3557896 h 3557896"/>
              <a:gd name="connsiteX2" fmla="*/ 0 w 12192000"/>
              <a:gd name="connsiteY2" fmla="*/ 3557896 h 3557896"/>
              <a:gd name="connsiteX3" fmla="*/ 0 w 12192000"/>
              <a:gd name="connsiteY3" fmla="*/ 1452292 h 3557896"/>
              <a:gd name="connsiteX4" fmla="*/ 1016000 w 12192000"/>
              <a:gd name="connsiteY4" fmla="*/ 1277406 h 3557896"/>
              <a:gd name="connsiteX5" fmla="*/ 3210560 w 12192000"/>
              <a:gd name="connsiteY5" fmla="*/ 1338366 h 3557896"/>
              <a:gd name="connsiteX6" fmla="*/ 3383280 w 12192000"/>
              <a:gd name="connsiteY6" fmla="*/ 1338366 h 3557896"/>
              <a:gd name="connsiteX7" fmla="*/ 5953760 w 12192000"/>
              <a:gd name="connsiteY7" fmla="*/ 728766 h 355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57896">
                <a:moveTo>
                  <a:pt x="12192000" y="0"/>
                </a:moveTo>
                <a:lnTo>
                  <a:pt x="12192000" y="3557896"/>
                </a:lnTo>
                <a:lnTo>
                  <a:pt x="0" y="3557896"/>
                </a:lnTo>
                <a:lnTo>
                  <a:pt x="0" y="1452292"/>
                </a:lnTo>
                <a:lnTo>
                  <a:pt x="1016000" y="1277406"/>
                </a:lnTo>
                <a:lnTo>
                  <a:pt x="3210560" y="1338366"/>
                </a:lnTo>
                <a:lnTo>
                  <a:pt x="3383280" y="1338366"/>
                </a:lnTo>
                <a:lnTo>
                  <a:pt x="5953760" y="728766"/>
                </a:lnTo>
                <a:close/>
              </a:path>
            </a:pathLst>
          </a:custGeom>
        </p:spPr>
      </p:pic>
    </p:spTree>
    <p:extLst>
      <p:ext uri="{BB962C8B-B14F-4D97-AF65-F5344CB8AC3E}">
        <p14:creationId xmlns:p14="http://schemas.microsoft.com/office/powerpoint/2010/main" val="318000345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900" fill="hold"/>
                                        <p:tgtEl>
                                          <p:spTgt spid="46"/>
                                        </p:tgtEl>
                                        <p:attrNameLst>
                                          <p:attrName>ppt_w</p:attrName>
                                        </p:attrNameLst>
                                      </p:cBhvr>
                                      <p:tavLst>
                                        <p:tav tm="0">
                                          <p:val>
                                            <p:fltVal val="0"/>
                                          </p:val>
                                        </p:tav>
                                        <p:tav tm="100000">
                                          <p:val>
                                            <p:strVal val="#ppt_w"/>
                                          </p:val>
                                        </p:tav>
                                      </p:tavLst>
                                    </p:anim>
                                    <p:anim calcmode="lin" valueType="num">
                                      <p:cBhvr>
                                        <p:cTn id="8" dur="900" fill="hold"/>
                                        <p:tgtEl>
                                          <p:spTgt spid="46"/>
                                        </p:tgtEl>
                                        <p:attrNameLst>
                                          <p:attrName>ppt_h</p:attrName>
                                        </p:attrNameLst>
                                      </p:cBhvr>
                                      <p:tavLst>
                                        <p:tav tm="0">
                                          <p:val>
                                            <p:fltVal val="0"/>
                                          </p:val>
                                        </p:tav>
                                        <p:tav tm="100000">
                                          <p:val>
                                            <p:strVal val="#ppt_h"/>
                                          </p:val>
                                        </p:tav>
                                      </p:tavLst>
                                    </p:anim>
                                    <p:anim calcmode="lin" valueType="num">
                                      <p:cBhvr>
                                        <p:cTn id="9" dur="900" fill="hold"/>
                                        <p:tgtEl>
                                          <p:spTgt spid="46"/>
                                        </p:tgtEl>
                                        <p:attrNameLst>
                                          <p:attrName>ppt_x</p:attrName>
                                        </p:attrNameLst>
                                      </p:cBhvr>
                                      <p:tavLst>
                                        <p:tav tm="0">
                                          <p:val>
                                            <p:fltVal val="0.5"/>
                                          </p:val>
                                        </p:tav>
                                        <p:tav tm="100000">
                                          <p:val>
                                            <p:strVal val="#ppt_x"/>
                                          </p:val>
                                        </p:tav>
                                      </p:tavLst>
                                    </p:anim>
                                    <p:anim calcmode="lin" valueType="num">
                                      <p:cBhvr>
                                        <p:cTn id="10" dur="900" fill="hold"/>
                                        <p:tgtEl>
                                          <p:spTgt spid="46"/>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900" fill="hold"/>
                                        <p:tgtEl>
                                          <p:spTgt spid="47"/>
                                        </p:tgtEl>
                                        <p:attrNameLst>
                                          <p:attrName>ppt_w</p:attrName>
                                        </p:attrNameLst>
                                      </p:cBhvr>
                                      <p:tavLst>
                                        <p:tav tm="0">
                                          <p:val>
                                            <p:fltVal val="0"/>
                                          </p:val>
                                        </p:tav>
                                        <p:tav tm="100000">
                                          <p:val>
                                            <p:strVal val="#ppt_w"/>
                                          </p:val>
                                        </p:tav>
                                      </p:tavLst>
                                    </p:anim>
                                    <p:anim calcmode="lin" valueType="num">
                                      <p:cBhvr>
                                        <p:cTn id="14" dur="900" fill="hold"/>
                                        <p:tgtEl>
                                          <p:spTgt spid="47"/>
                                        </p:tgtEl>
                                        <p:attrNameLst>
                                          <p:attrName>ppt_h</p:attrName>
                                        </p:attrNameLst>
                                      </p:cBhvr>
                                      <p:tavLst>
                                        <p:tav tm="0">
                                          <p:val>
                                            <p:fltVal val="0"/>
                                          </p:val>
                                        </p:tav>
                                        <p:tav tm="100000">
                                          <p:val>
                                            <p:strVal val="#ppt_h"/>
                                          </p:val>
                                        </p:tav>
                                      </p:tavLst>
                                    </p:anim>
                                    <p:anim calcmode="lin" valueType="num">
                                      <p:cBhvr>
                                        <p:cTn id="15" dur="900" fill="hold"/>
                                        <p:tgtEl>
                                          <p:spTgt spid="47"/>
                                        </p:tgtEl>
                                        <p:attrNameLst>
                                          <p:attrName>ppt_x</p:attrName>
                                        </p:attrNameLst>
                                      </p:cBhvr>
                                      <p:tavLst>
                                        <p:tav tm="0">
                                          <p:val>
                                            <p:fltVal val="0.5"/>
                                          </p:val>
                                        </p:tav>
                                        <p:tav tm="100000">
                                          <p:val>
                                            <p:strVal val="#ppt_x"/>
                                          </p:val>
                                        </p:tav>
                                      </p:tavLst>
                                    </p:anim>
                                    <p:anim calcmode="lin" valueType="num">
                                      <p:cBhvr>
                                        <p:cTn id="16" dur="900" fill="hold"/>
                                        <p:tgtEl>
                                          <p:spTgt spid="47"/>
                                        </p:tgtEl>
                                        <p:attrNameLst>
                                          <p:attrName>ppt_y</p:attrName>
                                        </p:attrNameLst>
                                      </p:cBhvr>
                                      <p:tavLst>
                                        <p:tav tm="0">
                                          <p:val>
                                            <p:fltVal val="0.5"/>
                                          </p:val>
                                        </p:tav>
                                        <p:tav tm="100000">
                                          <p:val>
                                            <p:strVal val="#ppt_y"/>
                                          </p:val>
                                        </p:tav>
                                      </p:tavLst>
                                    </p:anim>
                                  </p:childTnLst>
                                </p:cTn>
                              </p:par>
                            </p:childTnLst>
                          </p:cTn>
                        </p:par>
                        <p:par>
                          <p:cTn id="17" fill="hold">
                            <p:stCondLst>
                              <p:cond delay="900"/>
                            </p:stCondLst>
                            <p:childTnLst>
                              <p:par>
                                <p:cTn id="18" presetID="49" presetClass="entr" presetSubtype="0" decel="100000"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750" fill="hold"/>
                                        <p:tgtEl>
                                          <p:spTgt spid="33"/>
                                        </p:tgtEl>
                                        <p:attrNameLst>
                                          <p:attrName>ppt_w</p:attrName>
                                        </p:attrNameLst>
                                      </p:cBhvr>
                                      <p:tavLst>
                                        <p:tav tm="0">
                                          <p:val>
                                            <p:fltVal val="0"/>
                                          </p:val>
                                        </p:tav>
                                        <p:tav tm="100000">
                                          <p:val>
                                            <p:strVal val="#ppt_w"/>
                                          </p:val>
                                        </p:tav>
                                      </p:tavLst>
                                    </p:anim>
                                    <p:anim calcmode="lin" valueType="num">
                                      <p:cBhvr>
                                        <p:cTn id="21" dur="750" fill="hold"/>
                                        <p:tgtEl>
                                          <p:spTgt spid="33"/>
                                        </p:tgtEl>
                                        <p:attrNameLst>
                                          <p:attrName>ppt_h</p:attrName>
                                        </p:attrNameLst>
                                      </p:cBhvr>
                                      <p:tavLst>
                                        <p:tav tm="0">
                                          <p:val>
                                            <p:fltVal val="0"/>
                                          </p:val>
                                        </p:tav>
                                        <p:tav tm="100000">
                                          <p:val>
                                            <p:strVal val="#ppt_h"/>
                                          </p:val>
                                        </p:tav>
                                      </p:tavLst>
                                    </p:anim>
                                    <p:anim calcmode="lin" valueType="num">
                                      <p:cBhvr>
                                        <p:cTn id="22" dur="750" fill="hold"/>
                                        <p:tgtEl>
                                          <p:spTgt spid="33"/>
                                        </p:tgtEl>
                                        <p:attrNameLst>
                                          <p:attrName>style.rotation</p:attrName>
                                        </p:attrNameLst>
                                      </p:cBhvr>
                                      <p:tavLst>
                                        <p:tav tm="0">
                                          <p:val>
                                            <p:fltVal val="360"/>
                                          </p:val>
                                        </p:tav>
                                        <p:tav tm="100000">
                                          <p:val>
                                            <p:fltVal val="0"/>
                                          </p:val>
                                        </p:tav>
                                      </p:tavLst>
                                    </p:anim>
                                    <p:animEffect transition="in" filter="fade">
                                      <p:cBhvr>
                                        <p:cTn id="23" dur="750"/>
                                        <p:tgtEl>
                                          <p:spTgt spid="33"/>
                                        </p:tgtEl>
                                      </p:cBhvr>
                                    </p:animEffect>
                                  </p:childTnLst>
                                </p:cTn>
                              </p:par>
                              <p:par>
                                <p:cTn id="24" presetID="49" presetClass="entr" presetSubtype="0" decel="100000" fill="hold" nodeType="withEffect">
                                  <p:stCondLst>
                                    <p:cond delay="450"/>
                                  </p:stCondLst>
                                  <p:childTnLst>
                                    <p:set>
                                      <p:cBhvr>
                                        <p:cTn id="25" dur="1" fill="hold">
                                          <p:stCondLst>
                                            <p:cond delay="0"/>
                                          </p:stCondLst>
                                        </p:cTn>
                                        <p:tgtEl>
                                          <p:spTgt spid="36"/>
                                        </p:tgtEl>
                                        <p:attrNameLst>
                                          <p:attrName>style.visibility</p:attrName>
                                        </p:attrNameLst>
                                      </p:cBhvr>
                                      <p:to>
                                        <p:strVal val="visible"/>
                                      </p:to>
                                    </p:set>
                                    <p:anim calcmode="lin" valueType="num">
                                      <p:cBhvr>
                                        <p:cTn id="26" dur="750" fill="hold"/>
                                        <p:tgtEl>
                                          <p:spTgt spid="36"/>
                                        </p:tgtEl>
                                        <p:attrNameLst>
                                          <p:attrName>ppt_w</p:attrName>
                                        </p:attrNameLst>
                                      </p:cBhvr>
                                      <p:tavLst>
                                        <p:tav tm="0">
                                          <p:val>
                                            <p:fltVal val="0"/>
                                          </p:val>
                                        </p:tav>
                                        <p:tav tm="100000">
                                          <p:val>
                                            <p:strVal val="#ppt_w"/>
                                          </p:val>
                                        </p:tav>
                                      </p:tavLst>
                                    </p:anim>
                                    <p:anim calcmode="lin" valueType="num">
                                      <p:cBhvr>
                                        <p:cTn id="27" dur="750" fill="hold"/>
                                        <p:tgtEl>
                                          <p:spTgt spid="36"/>
                                        </p:tgtEl>
                                        <p:attrNameLst>
                                          <p:attrName>ppt_h</p:attrName>
                                        </p:attrNameLst>
                                      </p:cBhvr>
                                      <p:tavLst>
                                        <p:tav tm="0">
                                          <p:val>
                                            <p:fltVal val="0"/>
                                          </p:val>
                                        </p:tav>
                                        <p:tav tm="100000">
                                          <p:val>
                                            <p:strVal val="#ppt_h"/>
                                          </p:val>
                                        </p:tav>
                                      </p:tavLst>
                                    </p:anim>
                                    <p:anim calcmode="lin" valueType="num">
                                      <p:cBhvr>
                                        <p:cTn id="28" dur="750" fill="hold"/>
                                        <p:tgtEl>
                                          <p:spTgt spid="36"/>
                                        </p:tgtEl>
                                        <p:attrNameLst>
                                          <p:attrName>style.rotation</p:attrName>
                                        </p:attrNameLst>
                                      </p:cBhvr>
                                      <p:tavLst>
                                        <p:tav tm="0">
                                          <p:val>
                                            <p:fltVal val="360"/>
                                          </p:val>
                                        </p:tav>
                                        <p:tav tm="100000">
                                          <p:val>
                                            <p:fltVal val="0"/>
                                          </p:val>
                                        </p:tav>
                                      </p:tavLst>
                                    </p:anim>
                                    <p:animEffect transition="in" filter="fade">
                                      <p:cBhvr>
                                        <p:cTn id="29" dur="750"/>
                                        <p:tgtEl>
                                          <p:spTgt spid="36"/>
                                        </p:tgtEl>
                                      </p:cBhvr>
                                    </p:animEffect>
                                  </p:childTnLst>
                                </p:cTn>
                              </p:par>
                              <p:par>
                                <p:cTn id="30" presetID="49" presetClass="entr" presetSubtype="0" decel="100000" fill="hold" nodeType="withEffect">
                                  <p:stCondLst>
                                    <p:cond delay="750"/>
                                  </p:stCondLst>
                                  <p:childTnLst>
                                    <p:set>
                                      <p:cBhvr>
                                        <p:cTn id="31" dur="1" fill="hold">
                                          <p:stCondLst>
                                            <p:cond delay="0"/>
                                          </p:stCondLst>
                                        </p:cTn>
                                        <p:tgtEl>
                                          <p:spTgt spid="39"/>
                                        </p:tgtEl>
                                        <p:attrNameLst>
                                          <p:attrName>style.visibility</p:attrName>
                                        </p:attrNameLst>
                                      </p:cBhvr>
                                      <p:to>
                                        <p:strVal val="visible"/>
                                      </p:to>
                                    </p:set>
                                    <p:anim calcmode="lin" valueType="num">
                                      <p:cBhvr>
                                        <p:cTn id="32" dur="750" fill="hold"/>
                                        <p:tgtEl>
                                          <p:spTgt spid="39"/>
                                        </p:tgtEl>
                                        <p:attrNameLst>
                                          <p:attrName>ppt_w</p:attrName>
                                        </p:attrNameLst>
                                      </p:cBhvr>
                                      <p:tavLst>
                                        <p:tav tm="0">
                                          <p:val>
                                            <p:fltVal val="0"/>
                                          </p:val>
                                        </p:tav>
                                        <p:tav tm="100000">
                                          <p:val>
                                            <p:strVal val="#ppt_w"/>
                                          </p:val>
                                        </p:tav>
                                      </p:tavLst>
                                    </p:anim>
                                    <p:anim calcmode="lin" valueType="num">
                                      <p:cBhvr>
                                        <p:cTn id="33" dur="750" fill="hold"/>
                                        <p:tgtEl>
                                          <p:spTgt spid="39"/>
                                        </p:tgtEl>
                                        <p:attrNameLst>
                                          <p:attrName>ppt_h</p:attrName>
                                        </p:attrNameLst>
                                      </p:cBhvr>
                                      <p:tavLst>
                                        <p:tav tm="0">
                                          <p:val>
                                            <p:fltVal val="0"/>
                                          </p:val>
                                        </p:tav>
                                        <p:tav tm="100000">
                                          <p:val>
                                            <p:strVal val="#ppt_h"/>
                                          </p:val>
                                        </p:tav>
                                      </p:tavLst>
                                    </p:anim>
                                    <p:anim calcmode="lin" valueType="num">
                                      <p:cBhvr>
                                        <p:cTn id="34" dur="750" fill="hold"/>
                                        <p:tgtEl>
                                          <p:spTgt spid="39"/>
                                        </p:tgtEl>
                                        <p:attrNameLst>
                                          <p:attrName>style.rotation</p:attrName>
                                        </p:attrNameLst>
                                      </p:cBhvr>
                                      <p:tavLst>
                                        <p:tav tm="0">
                                          <p:val>
                                            <p:fltVal val="360"/>
                                          </p:val>
                                        </p:tav>
                                        <p:tav tm="100000">
                                          <p:val>
                                            <p:fltVal val="0"/>
                                          </p:val>
                                        </p:tav>
                                      </p:tavLst>
                                    </p:anim>
                                    <p:animEffect transition="in" filter="fade">
                                      <p:cBhvr>
                                        <p:cTn id="35" dur="750"/>
                                        <p:tgtEl>
                                          <p:spTgt spid="39"/>
                                        </p:tgtEl>
                                      </p:cBhvr>
                                    </p:animEffect>
                                  </p:childTnLst>
                                </p:cTn>
                              </p:par>
                              <p:par>
                                <p:cTn id="36" presetID="49" presetClass="entr" presetSubtype="0" decel="100000" fill="hold" nodeType="withEffect">
                                  <p:stCondLst>
                                    <p:cond delay="1150"/>
                                  </p:stCondLst>
                                  <p:childTnLst>
                                    <p:set>
                                      <p:cBhvr>
                                        <p:cTn id="37" dur="1" fill="hold">
                                          <p:stCondLst>
                                            <p:cond delay="0"/>
                                          </p:stCondLst>
                                        </p:cTn>
                                        <p:tgtEl>
                                          <p:spTgt spid="42"/>
                                        </p:tgtEl>
                                        <p:attrNameLst>
                                          <p:attrName>style.visibility</p:attrName>
                                        </p:attrNameLst>
                                      </p:cBhvr>
                                      <p:to>
                                        <p:strVal val="visible"/>
                                      </p:to>
                                    </p:set>
                                    <p:anim calcmode="lin" valueType="num">
                                      <p:cBhvr>
                                        <p:cTn id="38" dur="750" fill="hold"/>
                                        <p:tgtEl>
                                          <p:spTgt spid="42"/>
                                        </p:tgtEl>
                                        <p:attrNameLst>
                                          <p:attrName>ppt_w</p:attrName>
                                        </p:attrNameLst>
                                      </p:cBhvr>
                                      <p:tavLst>
                                        <p:tav tm="0">
                                          <p:val>
                                            <p:fltVal val="0"/>
                                          </p:val>
                                        </p:tav>
                                        <p:tav tm="100000">
                                          <p:val>
                                            <p:strVal val="#ppt_w"/>
                                          </p:val>
                                        </p:tav>
                                      </p:tavLst>
                                    </p:anim>
                                    <p:anim calcmode="lin" valueType="num">
                                      <p:cBhvr>
                                        <p:cTn id="39" dur="750" fill="hold"/>
                                        <p:tgtEl>
                                          <p:spTgt spid="42"/>
                                        </p:tgtEl>
                                        <p:attrNameLst>
                                          <p:attrName>ppt_h</p:attrName>
                                        </p:attrNameLst>
                                      </p:cBhvr>
                                      <p:tavLst>
                                        <p:tav tm="0">
                                          <p:val>
                                            <p:fltVal val="0"/>
                                          </p:val>
                                        </p:tav>
                                        <p:tav tm="100000">
                                          <p:val>
                                            <p:strVal val="#ppt_h"/>
                                          </p:val>
                                        </p:tav>
                                      </p:tavLst>
                                    </p:anim>
                                    <p:anim calcmode="lin" valueType="num">
                                      <p:cBhvr>
                                        <p:cTn id="40" dur="750" fill="hold"/>
                                        <p:tgtEl>
                                          <p:spTgt spid="42"/>
                                        </p:tgtEl>
                                        <p:attrNameLst>
                                          <p:attrName>style.rotation</p:attrName>
                                        </p:attrNameLst>
                                      </p:cBhvr>
                                      <p:tavLst>
                                        <p:tav tm="0">
                                          <p:val>
                                            <p:fltVal val="360"/>
                                          </p:val>
                                        </p:tav>
                                        <p:tav tm="100000">
                                          <p:val>
                                            <p:fltVal val="0"/>
                                          </p:val>
                                        </p:tav>
                                      </p:tavLst>
                                    </p:anim>
                                    <p:animEffect transition="in" filter="fade">
                                      <p:cBhvr>
                                        <p:cTn id="41" dur="750"/>
                                        <p:tgtEl>
                                          <p:spTgt spid="42"/>
                                        </p:tgtEl>
                                      </p:cBhvr>
                                    </p:animEffect>
                                  </p:childTnLst>
                                </p:cTn>
                              </p:par>
                            </p:childTnLst>
                          </p:cTn>
                        </p:par>
                        <p:par>
                          <p:cTn id="42" fill="hold">
                            <p:stCondLst>
                              <p:cond delay="2800"/>
                            </p:stCondLst>
                            <p:childTnLst>
                              <p:par>
                                <p:cTn id="43" presetID="22" presetClass="entr" presetSubtype="1"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up)">
                                      <p:cBhvr>
                                        <p:cTn id="45" dur="1842"/>
                                        <p:tgtEl>
                                          <p:spTgt spid="45"/>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1000"/>
                                        <p:tgtEl>
                                          <p:spTgt spid="48"/>
                                        </p:tgtEl>
                                      </p:cBhvr>
                                    </p:animEffect>
                                    <p:anim calcmode="lin" valueType="num">
                                      <p:cBhvr>
                                        <p:cTn id="51" dur="1000" fill="hold"/>
                                        <p:tgtEl>
                                          <p:spTgt spid="48"/>
                                        </p:tgtEl>
                                        <p:attrNameLst>
                                          <p:attrName>ppt_x</p:attrName>
                                        </p:attrNameLst>
                                      </p:cBhvr>
                                      <p:tavLst>
                                        <p:tav tm="0">
                                          <p:val>
                                            <p:strVal val="#ppt_x"/>
                                          </p:val>
                                        </p:tav>
                                        <p:tav tm="100000">
                                          <p:val>
                                            <p:strVal val="#ppt_x"/>
                                          </p:val>
                                        </p:tav>
                                      </p:tavLst>
                                    </p:anim>
                                    <p:anim calcmode="lin" valueType="num">
                                      <p:cBhvr>
                                        <p:cTn id="52"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r="66687" b="70230"/>
          <a:stretch>
            <a:fillRect/>
          </a:stretch>
        </p:blipFill>
        <p:spPr>
          <a:xfrm>
            <a:off x="-1" y="0"/>
            <a:ext cx="5571689" cy="2489200"/>
          </a:xfrm>
          <a:custGeom>
            <a:avLst/>
            <a:gdLst>
              <a:gd name="connsiteX0" fmla="*/ 0 w 4061578"/>
              <a:gd name="connsiteY0" fmla="*/ 0 h 1814545"/>
              <a:gd name="connsiteX1" fmla="*/ 4061578 w 4061578"/>
              <a:gd name="connsiteY1" fmla="*/ 0 h 1814545"/>
              <a:gd name="connsiteX2" fmla="*/ 3982720 w 4061578"/>
              <a:gd name="connsiteY2" fmla="*/ 329770 h 1814545"/>
              <a:gd name="connsiteX3" fmla="*/ 2153920 w 4061578"/>
              <a:gd name="connsiteY3" fmla="*/ 908890 h 1814545"/>
              <a:gd name="connsiteX4" fmla="*/ 1412240 w 4061578"/>
              <a:gd name="connsiteY4" fmla="*/ 1081610 h 1814545"/>
              <a:gd name="connsiteX5" fmla="*/ 0 w 4061578"/>
              <a:gd name="connsiteY5" fmla="*/ 1814545 h 181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1578" h="1814545">
                <a:moveTo>
                  <a:pt x="0" y="0"/>
                </a:moveTo>
                <a:lnTo>
                  <a:pt x="4061578" y="0"/>
                </a:lnTo>
                <a:lnTo>
                  <a:pt x="3982720" y="329770"/>
                </a:lnTo>
                <a:lnTo>
                  <a:pt x="2153920" y="908890"/>
                </a:lnTo>
                <a:lnTo>
                  <a:pt x="1412240" y="1081610"/>
                </a:lnTo>
                <a:lnTo>
                  <a:pt x="0" y="1814545"/>
                </a:lnTo>
                <a:close/>
              </a:path>
            </a:pathLst>
          </a:cu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rcRect t="41627"/>
          <a:stretch>
            <a:fillRect/>
          </a:stretch>
        </p:blipFill>
        <p:spPr>
          <a:xfrm>
            <a:off x="0" y="3300104"/>
            <a:ext cx="12192000" cy="3557896"/>
          </a:xfrm>
          <a:custGeom>
            <a:avLst/>
            <a:gdLst>
              <a:gd name="connsiteX0" fmla="*/ 12192000 w 12192000"/>
              <a:gd name="connsiteY0" fmla="*/ 0 h 3557896"/>
              <a:gd name="connsiteX1" fmla="*/ 12192000 w 12192000"/>
              <a:gd name="connsiteY1" fmla="*/ 3557896 h 3557896"/>
              <a:gd name="connsiteX2" fmla="*/ 0 w 12192000"/>
              <a:gd name="connsiteY2" fmla="*/ 3557896 h 3557896"/>
              <a:gd name="connsiteX3" fmla="*/ 0 w 12192000"/>
              <a:gd name="connsiteY3" fmla="*/ 1452292 h 3557896"/>
              <a:gd name="connsiteX4" fmla="*/ 1016000 w 12192000"/>
              <a:gd name="connsiteY4" fmla="*/ 1277406 h 3557896"/>
              <a:gd name="connsiteX5" fmla="*/ 3210560 w 12192000"/>
              <a:gd name="connsiteY5" fmla="*/ 1338366 h 3557896"/>
              <a:gd name="connsiteX6" fmla="*/ 3383280 w 12192000"/>
              <a:gd name="connsiteY6" fmla="*/ 1338366 h 3557896"/>
              <a:gd name="connsiteX7" fmla="*/ 5953760 w 12192000"/>
              <a:gd name="connsiteY7" fmla="*/ 728766 h 355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57896">
                <a:moveTo>
                  <a:pt x="12192000" y="0"/>
                </a:moveTo>
                <a:lnTo>
                  <a:pt x="12192000" y="3557896"/>
                </a:lnTo>
                <a:lnTo>
                  <a:pt x="0" y="3557896"/>
                </a:lnTo>
                <a:lnTo>
                  <a:pt x="0" y="1452292"/>
                </a:lnTo>
                <a:lnTo>
                  <a:pt x="1016000" y="1277406"/>
                </a:lnTo>
                <a:lnTo>
                  <a:pt x="3210560" y="1338366"/>
                </a:lnTo>
                <a:lnTo>
                  <a:pt x="3383280" y="1338366"/>
                </a:lnTo>
                <a:lnTo>
                  <a:pt x="5953760" y="728766"/>
                </a:lnTo>
                <a:close/>
              </a:path>
            </a:pathLst>
          </a:custGeom>
        </p:spPr>
      </p:pic>
      <p:sp>
        <p:nvSpPr>
          <p:cNvPr id="15" name="文本框 14"/>
          <p:cNvSpPr txBox="1"/>
          <p:nvPr/>
        </p:nvSpPr>
        <p:spPr>
          <a:xfrm>
            <a:off x="2655397" y="2331315"/>
            <a:ext cx="6849952" cy="1015663"/>
          </a:xfrm>
          <a:prstGeom prst="rect">
            <a:avLst/>
          </a:prstGeom>
          <a:noFill/>
        </p:spPr>
        <p:txBody>
          <a:bodyPr wrap="none" rtlCol="0">
            <a:spAutoFit/>
          </a:bodyPr>
          <a:lstStyle/>
          <a:p>
            <a:r>
              <a:rPr lang="zh-CN" altLang="en-US" sz="6000" b="1" dirty="0">
                <a:gradFill>
                  <a:gsLst>
                    <a:gs pos="0">
                      <a:srgbClr val="C00000"/>
                    </a:gs>
                    <a:gs pos="51000">
                      <a:srgbClr val="FF0000"/>
                    </a:gs>
                    <a:gs pos="100000">
                      <a:srgbClr val="EE6B00"/>
                    </a:gs>
                  </a:gsLst>
                  <a:lin ang="5400000" scaled="0"/>
                </a:gradFill>
                <a:cs typeface="+mn-ea"/>
                <a:sym typeface="+mn-lt"/>
              </a:rPr>
              <a:t>感 谢 各 位 的 聆 听</a:t>
            </a:r>
            <a:endParaRPr lang="en-US" sz="6000" b="1" dirty="0">
              <a:gradFill>
                <a:gsLst>
                  <a:gs pos="0">
                    <a:srgbClr val="C00000"/>
                  </a:gs>
                  <a:gs pos="51000">
                    <a:srgbClr val="FF0000"/>
                  </a:gs>
                  <a:gs pos="100000">
                    <a:srgbClr val="EE6B00"/>
                  </a:gs>
                </a:gsLst>
                <a:lin ang="5400000" scaled="0"/>
              </a:gradFill>
              <a:cs typeface="+mn-ea"/>
              <a:sym typeface="+mn-lt"/>
            </a:endParaRPr>
          </a:p>
        </p:txBody>
      </p:sp>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rcRect l="6833" t="19412" r="84083" b="59085"/>
          <a:stretch>
            <a:fillRect/>
          </a:stretch>
        </p:blipFill>
        <p:spPr>
          <a:xfrm>
            <a:off x="498491" y="1724546"/>
            <a:ext cx="1463040" cy="1731488"/>
          </a:xfrm>
          <a:custGeom>
            <a:avLst/>
            <a:gdLst>
              <a:gd name="connsiteX0" fmla="*/ 553720 w 1107440"/>
              <a:gd name="connsiteY0" fmla="*/ 0 h 1310640"/>
              <a:gd name="connsiteX1" fmla="*/ 1107440 w 1107440"/>
              <a:gd name="connsiteY1" fmla="*/ 655320 h 1310640"/>
              <a:gd name="connsiteX2" fmla="*/ 553720 w 1107440"/>
              <a:gd name="connsiteY2" fmla="*/ 1310640 h 1310640"/>
              <a:gd name="connsiteX3" fmla="*/ 0 w 1107440"/>
              <a:gd name="connsiteY3" fmla="*/ 655320 h 1310640"/>
              <a:gd name="connsiteX4" fmla="*/ 553720 w 1107440"/>
              <a:gd name="connsiteY4" fmla="*/ 0 h 131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7440" h="1310640">
                <a:moveTo>
                  <a:pt x="553720" y="0"/>
                </a:moveTo>
                <a:cubicBezTo>
                  <a:pt x="859531" y="0"/>
                  <a:pt x="1107440" y="293397"/>
                  <a:pt x="1107440" y="655320"/>
                </a:cubicBezTo>
                <a:cubicBezTo>
                  <a:pt x="1107440" y="1017243"/>
                  <a:pt x="859531" y="1310640"/>
                  <a:pt x="553720" y="1310640"/>
                </a:cubicBezTo>
                <a:cubicBezTo>
                  <a:pt x="247909" y="1310640"/>
                  <a:pt x="0" y="1017243"/>
                  <a:pt x="0" y="655320"/>
                </a:cubicBezTo>
                <a:cubicBezTo>
                  <a:pt x="0" y="293397"/>
                  <a:pt x="247909" y="0"/>
                  <a:pt x="553720" y="0"/>
                </a:cubicBezTo>
                <a:close/>
              </a:path>
            </a:pathLst>
          </a:custGeom>
        </p:spPr>
      </p:pic>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rcRect l="84917" t="13290" r="3250" b="58373"/>
          <a:stretch>
            <a:fillRect/>
          </a:stretch>
        </p:blipFill>
        <p:spPr>
          <a:xfrm>
            <a:off x="10530722" y="2526825"/>
            <a:ext cx="1263534" cy="1512682"/>
          </a:xfrm>
          <a:custGeom>
            <a:avLst/>
            <a:gdLst>
              <a:gd name="connsiteX0" fmla="*/ 721360 w 1442720"/>
              <a:gd name="connsiteY0" fmla="*/ 0 h 1727200"/>
              <a:gd name="connsiteX1" fmla="*/ 1442720 w 1442720"/>
              <a:gd name="connsiteY1" fmla="*/ 863600 h 1727200"/>
              <a:gd name="connsiteX2" fmla="*/ 721360 w 1442720"/>
              <a:gd name="connsiteY2" fmla="*/ 1727200 h 1727200"/>
              <a:gd name="connsiteX3" fmla="*/ 0 w 1442720"/>
              <a:gd name="connsiteY3" fmla="*/ 863600 h 1727200"/>
              <a:gd name="connsiteX4" fmla="*/ 721360 w 1442720"/>
              <a:gd name="connsiteY4" fmla="*/ 0 h 172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2720" h="1727200">
                <a:moveTo>
                  <a:pt x="721360" y="0"/>
                </a:moveTo>
                <a:cubicBezTo>
                  <a:pt x="1119756" y="0"/>
                  <a:pt x="1442720" y="386647"/>
                  <a:pt x="1442720" y="863600"/>
                </a:cubicBezTo>
                <a:cubicBezTo>
                  <a:pt x="1442720" y="1340553"/>
                  <a:pt x="1119756" y="1727200"/>
                  <a:pt x="721360" y="1727200"/>
                </a:cubicBezTo>
                <a:cubicBezTo>
                  <a:pt x="322964" y="1727200"/>
                  <a:pt x="0" y="1340553"/>
                  <a:pt x="0" y="863600"/>
                </a:cubicBezTo>
                <a:cubicBezTo>
                  <a:pt x="0" y="386647"/>
                  <a:pt x="322964" y="0"/>
                  <a:pt x="721360" y="0"/>
                </a:cubicBezTo>
                <a:close/>
              </a:path>
            </a:pathLst>
          </a:custGeom>
        </p:spPr>
      </p:pic>
      <p:pic>
        <p:nvPicPr>
          <p:cNvPr id="27" name="Picture 11" descr="F:\桌面\党政机关\素材\党徽\Nipic_20180988_20150909113802527000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93138" y="1144618"/>
            <a:ext cx="1630204" cy="1334915"/>
          </a:xfrm>
          <a:prstGeom prst="rect">
            <a:avLst/>
          </a:prstGeom>
          <a:noFill/>
          <a:extLst>
            <a:ext uri="{909E8E84-426E-40DD-AFC4-6F175D3DCCD1}">
              <a14:hiddenFill xmlns:a14="http://schemas.microsoft.com/office/drawing/2010/main">
                <a:solidFill>
                  <a:srgbClr val="FFFFFF"/>
                </a:solidFill>
              </a14:hiddenFill>
            </a:ext>
          </a:extLst>
        </p:spPr>
      </p:pic>
      <p:sp>
        <p:nvSpPr>
          <p:cNvPr id="28" name="文本框 27"/>
          <p:cNvSpPr txBox="1"/>
          <p:nvPr/>
        </p:nvSpPr>
        <p:spPr>
          <a:xfrm>
            <a:off x="2655397" y="3290437"/>
            <a:ext cx="6634313" cy="523220"/>
          </a:xfrm>
          <a:prstGeom prst="rect">
            <a:avLst/>
          </a:prstGeom>
          <a:noFill/>
        </p:spPr>
        <p:txBody>
          <a:bodyPr wrap="square" rtlCol="0">
            <a:spAutoFit/>
          </a:bodyPr>
          <a:lstStyle/>
          <a:p>
            <a:pPr algn="ctr" defTabSz="914065"/>
            <a:r>
              <a:rPr lang="en-US" altLang="zh-CN" sz="2800" dirty="0">
                <a:gradFill>
                  <a:gsLst>
                    <a:gs pos="0">
                      <a:srgbClr val="FF3302"/>
                    </a:gs>
                    <a:gs pos="100000">
                      <a:srgbClr val="CB0800"/>
                    </a:gs>
                  </a:gsLst>
                  <a:lin ang="5400000" scaled="1"/>
                </a:gradFill>
                <a:latin typeface="微软雅黑" panose="020B0503020204020204" pitchFamily="82" charset="2"/>
                <a:ea typeface="微软雅黑" panose="020B0503020204020204" pitchFamily="82" charset="2"/>
              </a:rPr>
              <a:t>&gt;&gt;</a:t>
            </a:r>
            <a:r>
              <a:rPr lang="zh-CN" altLang="en-US" sz="2800" dirty="0">
                <a:gradFill>
                  <a:gsLst>
                    <a:gs pos="0">
                      <a:srgbClr val="FF3302"/>
                    </a:gs>
                    <a:gs pos="100000">
                      <a:srgbClr val="CB0800"/>
                    </a:gs>
                  </a:gsLst>
                  <a:lin ang="5400000" scaled="1"/>
                </a:gradFill>
                <a:latin typeface="微软雅黑" panose="020B0503020204020204" pitchFamily="82" charset="2"/>
                <a:ea typeface="微软雅黑" panose="020B0503020204020204" pitchFamily="82" charset="2"/>
              </a:rPr>
              <a:t>请同学们认真整理好学习笔记</a:t>
            </a:r>
            <a:r>
              <a:rPr lang="en-US" altLang="zh-CN" sz="2800" dirty="0">
                <a:gradFill>
                  <a:gsLst>
                    <a:gs pos="0">
                      <a:srgbClr val="FF3302"/>
                    </a:gs>
                    <a:gs pos="100000">
                      <a:srgbClr val="CB0800"/>
                    </a:gs>
                  </a:gsLst>
                  <a:lin ang="5400000" scaled="1"/>
                </a:gradFill>
                <a:latin typeface="微软雅黑" panose="020B0503020204020204" pitchFamily="82" charset="2"/>
                <a:ea typeface="微软雅黑" panose="020B0503020204020204" pitchFamily="82" charset="2"/>
              </a:rPr>
              <a:t>&lt;&lt;</a:t>
            </a:r>
            <a:endParaRPr lang="zh-CN" altLang="en-US" sz="2800" dirty="0">
              <a:gradFill>
                <a:gsLst>
                  <a:gs pos="0">
                    <a:srgbClr val="FF3302"/>
                  </a:gs>
                  <a:gs pos="100000">
                    <a:srgbClr val="CB0800"/>
                  </a:gs>
                </a:gsLst>
                <a:lin ang="5400000" scaled="1"/>
              </a:gradFill>
              <a:latin typeface="微软雅黑" panose="020B0503020204020204" pitchFamily="82" charset="2"/>
              <a:ea typeface="微软雅黑" panose="020B0503020204020204" pitchFamily="82" charset="2"/>
            </a:endParaRPr>
          </a:p>
        </p:txBody>
      </p:sp>
      <p:sp>
        <p:nvSpPr>
          <p:cNvPr id="30" name="圆角矩形 29"/>
          <p:cNvSpPr/>
          <p:nvPr/>
        </p:nvSpPr>
        <p:spPr>
          <a:xfrm>
            <a:off x="3837810" y="3897041"/>
            <a:ext cx="1999464" cy="347669"/>
          </a:xfrm>
          <a:prstGeom prst="roundRect">
            <a:avLst>
              <a:gd name="adj" fmla="val 50000"/>
            </a:avLst>
          </a:prstGeom>
          <a:gradFill>
            <a:gsLst>
              <a:gs pos="0">
                <a:srgbClr val="FF3302"/>
              </a:gs>
              <a:gs pos="100000">
                <a:srgbClr val="CB0800"/>
              </a:gs>
            </a:gsLst>
            <a:lin ang="5400000" scaled="1"/>
          </a:gra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Calibri"/>
                <a:ea typeface="微软雅黑"/>
              </a:rPr>
              <a:t>锦素图文素材坊</a:t>
            </a:r>
          </a:p>
        </p:txBody>
      </p:sp>
      <p:sp>
        <p:nvSpPr>
          <p:cNvPr id="31" name="圆角矩形 30"/>
          <p:cNvSpPr/>
          <p:nvPr/>
        </p:nvSpPr>
        <p:spPr>
          <a:xfrm>
            <a:off x="6679412" y="3897041"/>
            <a:ext cx="1527039" cy="347669"/>
          </a:xfrm>
          <a:prstGeom prst="roundRect">
            <a:avLst>
              <a:gd name="adj" fmla="val 50000"/>
            </a:avLst>
          </a:prstGeom>
          <a:gradFill>
            <a:gsLst>
              <a:gs pos="0">
                <a:srgbClr val="FF3302"/>
              </a:gs>
              <a:gs pos="100000">
                <a:srgbClr val="CB0800"/>
              </a:gs>
            </a:gsLst>
            <a:lin ang="5400000" scaled="1"/>
          </a:gra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Calibri"/>
                <a:ea typeface="微软雅黑"/>
                <a:cs typeface="+mn-cs"/>
              </a:rPr>
              <a:t>2018.03.13</a:t>
            </a:r>
            <a:endParaRPr kumimoji="0" lang="zh-CN" altLang="en-US" sz="2000" b="0" i="0" u="none" strike="noStrike" kern="0" cap="none" spc="0" normalizeH="0" baseline="0" noProof="0" dirty="0">
              <a:ln>
                <a:noFill/>
              </a:ln>
              <a:solidFill>
                <a:srgbClr val="FFFFFF"/>
              </a:solidFill>
              <a:effectLst/>
              <a:uLnTx/>
              <a:uFillTx/>
              <a:latin typeface="Calibri"/>
              <a:ea typeface="微软雅黑"/>
              <a:cs typeface="+mn-cs"/>
            </a:endParaRPr>
          </a:p>
        </p:txBody>
      </p:sp>
    </p:spTree>
    <p:extLst>
      <p:ext uri="{BB962C8B-B14F-4D97-AF65-F5344CB8AC3E}">
        <p14:creationId xmlns:p14="http://schemas.microsoft.com/office/powerpoint/2010/main" val="20621449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3" presetClass="entr" presetSubtype="36"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strVal val="(6*min(max(#ppt_w*#ppt_h,.3),1)-7.4)/-.7*#ppt_w"/>
                                          </p:val>
                                        </p:tav>
                                        <p:tav tm="100000">
                                          <p:val>
                                            <p:strVal val="#ppt_w"/>
                                          </p:val>
                                        </p:tav>
                                      </p:tavLst>
                                    </p:anim>
                                    <p:anim calcmode="lin" valueType="num">
                                      <p:cBhvr>
                                        <p:cTn id="29" dur="500" fill="hold"/>
                                        <p:tgtEl>
                                          <p:spTgt spid="27"/>
                                        </p:tgtEl>
                                        <p:attrNameLst>
                                          <p:attrName>ppt_h</p:attrName>
                                        </p:attrNameLst>
                                      </p:cBhvr>
                                      <p:tavLst>
                                        <p:tav tm="0">
                                          <p:val>
                                            <p:strVal val="(6*min(max(#ppt_w*#ppt_h,.3),1)-7.4)/-.7*#ppt_h"/>
                                          </p:val>
                                        </p:tav>
                                        <p:tav tm="100000">
                                          <p:val>
                                            <p:strVal val="#ppt_h"/>
                                          </p:val>
                                        </p:tav>
                                      </p:tavLst>
                                    </p:anim>
                                    <p:anim calcmode="lin" valueType="num">
                                      <p:cBhvr>
                                        <p:cTn id="30" dur="500" fill="hold"/>
                                        <p:tgtEl>
                                          <p:spTgt spid="27"/>
                                        </p:tgtEl>
                                        <p:attrNameLst>
                                          <p:attrName>ppt_x</p:attrName>
                                        </p:attrNameLst>
                                      </p:cBhvr>
                                      <p:tavLst>
                                        <p:tav tm="0">
                                          <p:val>
                                            <p:fltVal val="0.5"/>
                                          </p:val>
                                        </p:tav>
                                        <p:tav tm="100000">
                                          <p:val>
                                            <p:strVal val="#ppt_x"/>
                                          </p:val>
                                        </p:tav>
                                      </p:tavLst>
                                    </p:anim>
                                    <p:anim calcmode="lin" valueType="num">
                                      <p:cBhvr>
                                        <p:cTn id="31"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par>
                                <p:cTn id="39" presetID="16" presetClass="entr" presetSubtype="21" fill="hold" grpId="0" nodeType="withEffect">
                                  <p:stCondLst>
                                    <p:cond delay="1000"/>
                                  </p:stCondLst>
                                  <p:childTnLst>
                                    <p:set>
                                      <p:cBhvr>
                                        <p:cTn id="40" dur="1" fill="hold">
                                          <p:stCondLst>
                                            <p:cond delay="0"/>
                                          </p:stCondLst>
                                        </p:cTn>
                                        <p:tgtEl>
                                          <p:spTgt spid="28"/>
                                        </p:tgtEl>
                                        <p:attrNameLst>
                                          <p:attrName>style.visibility</p:attrName>
                                        </p:attrNameLst>
                                      </p:cBhvr>
                                      <p:to>
                                        <p:strVal val="visible"/>
                                      </p:to>
                                    </p:set>
                                    <p:animEffect transition="in" filter="barn(inVertical)">
                                      <p:cBhvr>
                                        <p:cTn id="41" dur="1500"/>
                                        <p:tgtEl>
                                          <p:spTgt spid="28"/>
                                        </p:tgtEl>
                                      </p:cBhvr>
                                    </p:animEffect>
                                  </p:childTnLst>
                                </p:cTn>
                              </p:par>
                            </p:childTnLst>
                          </p:cTn>
                        </p:par>
                        <p:par>
                          <p:cTn id="42" fill="hold">
                            <p:stCondLst>
                              <p:cond delay="2500"/>
                            </p:stCondLst>
                            <p:childTnLst>
                              <p:par>
                                <p:cTn id="43" presetID="53" presetClass="entr" presetSubtype="16"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Effect transition="in" filter="fade">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8" grpId="0"/>
      <p:bldP spid="30" grpId="0" animBg="1"/>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21"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22" name="文本框 21"/>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52" name="椭圆 51"/>
          <p:cNvSpPr/>
          <p:nvPr/>
        </p:nvSpPr>
        <p:spPr>
          <a:xfrm>
            <a:off x="922699" y="2393750"/>
            <a:ext cx="1000754" cy="1000754"/>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29">
            <a:extLst>
              <a:ext uri="{FF2B5EF4-FFF2-40B4-BE49-F238E27FC236}">
                <a16:creationId xmlns:a16="http://schemas.microsoft.com/office/drawing/2014/main" id="{18796854-9A5C-4243-A1B9-C4A1284DA642}"/>
              </a:ext>
            </a:extLst>
          </p:cNvPr>
          <p:cNvSpPr/>
          <p:nvPr/>
        </p:nvSpPr>
        <p:spPr bwMode="auto">
          <a:xfrm>
            <a:off x="1082172" y="2478673"/>
            <a:ext cx="774407" cy="69200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54" name="直接连接符 53"/>
          <p:cNvCxnSpPr/>
          <p:nvPr/>
        </p:nvCxnSpPr>
        <p:spPr>
          <a:xfrm>
            <a:off x="-23150" y="3744250"/>
            <a:ext cx="12215150" cy="0"/>
          </a:xfrm>
          <a:prstGeom prst="line">
            <a:avLst/>
          </a:prstGeom>
          <a:ln>
            <a:solidFill>
              <a:srgbClr val="EA0000"/>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2485213" y="1109477"/>
            <a:ext cx="6883456" cy="784830"/>
          </a:xfrm>
          <a:prstGeom prst="rect">
            <a:avLst/>
          </a:prstGeom>
          <a:noFill/>
        </p:spPr>
        <p:txBody>
          <a:bodyPr wrap="square" rtlCol="0">
            <a:spAutoFit/>
          </a:bodyPr>
          <a:lstStyle/>
          <a:p>
            <a:pPr algn="ctr"/>
            <a:r>
              <a:rPr lang="zh-CN" altLang="en-US" sz="45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★全国政协会议议程★</a:t>
            </a:r>
          </a:p>
        </p:txBody>
      </p:sp>
      <p:pic>
        <p:nvPicPr>
          <p:cNvPr id="56" name="图片 5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1337" y="1667951"/>
            <a:ext cx="5143500" cy="865375"/>
          </a:xfrm>
          <a:prstGeom prst="rect">
            <a:avLst/>
          </a:prstGeom>
        </p:spPr>
      </p:pic>
      <p:sp>
        <p:nvSpPr>
          <p:cNvPr id="57" name="矩形 56"/>
          <p:cNvSpPr/>
          <p:nvPr/>
        </p:nvSpPr>
        <p:spPr>
          <a:xfrm>
            <a:off x="292134" y="4031845"/>
            <a:ext cx="2261883" cy="923330"/>
          </a:xfrm>
          <a:prstGeom prst="rect">
            <a:avLst/>
          </a:prstGeom>
        </p:spPr>
        <p:txBody>
          <a:bodyPr wrap="square">
            <a:spAutoFit/>
          </a:bodyPr>
          <a:lstStyle/>
          <a:p>
            <a:pPr algn="ctr" defTabSz="914400" fontAlgn="base">
              <a:spcBef>
                <a:spcPct val="0"/>
              </a:spcBef>
              <a:spcAft>
                <a:spcPct val="0"/>
              </a:spcAft>
              <a:defRPr/>
            </a:pPr>
            <a:r>
              <a:rPr lang="zh-CN" altLang="en-US"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听取和审议政协全国委员会常务委员会工作报告</a:t>
            </a:r>
          </a:p>
        </p:txBody>
      </p:sp>
      <p:sp>
        <p:nvSpPr>
          <p:cNvPr id="64" name="椭圆 63"/>
          <p:cNvSpPr/>
          <p:nvPr/>
        </p:nvSpPr>
        <p:spPr>
          <a:xfrm>
            <a:off x="3797119" y="2393750"/>
            <a:ext cx="1000754" cy="1000754"/>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29">
            <a:extLst>
              <a:ext uri="{FF2B5EF4-FFF2-40B4-BE49-F238E27FC236}">
                <a16:creationId xmlns:a16="http://schemas.microsoft.com/office/drawing/2014/main" id="{18796854-9A5C-4243-A1B9-C4A1284DA642}"/>
              </a:ext>
            </a:extLst>
          </p:cNvPr>
          <p:cNvSpPr/>
          <p:nvPr/>
        </p:nvSpPr>
        <p:spPr bwMode="auto">
          <a:xfrm>
            <a:off x="3956592" y="2478673"/>
            <a:ext cx="774407" cy="69200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66" name="矩形 65"/>
          <p:cNvSpPr/>
          <p:nvPr/>
        </p:nvSpPr>
        <p:spPr>
          <a:xfrm>
            <a:off x="3166554" y="4031845"/>
            <a:ext cx="2261883" cy="1200329"/>
          </a:xfrm>
          <a:prstGeom prst="rect">
            <a:avLst/>
          </a:prstGeom>
        </p:spPr>
        <p:txBody>
          <a:bodyPr wrap="square">
            <a:spAutoFit/>
          </a:bodyPr>
          <a:lstStyle/>
          <a:p>
            <a:pPr algn="ctr" fontAlgn="base">
              <a:spcBef>
                <a:spcPct val="0"/>
              </a:spcBef>
              <a:spcAft>
                <a:spcPct val="0"/>
              </a:spcAft>
              <a:defRPr/>
            </a:pPr>
            <a:r>
              <a:rPr lang="zh-CN" altLang="en-US"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听取和审议政协全国委员会常务委员会关于提案工作情况的报告</a:t>
            </a:r>
          </a:p>
        </p:txBody>
      </p:sp>
      <p:sp>
        <p:nvSpPr>
          <p:cNvPr id="67" name="椭圆 66"/>
          <p:cNvSpPr/>
          <p:nvPr/>
        </p:nvSpPr>
        <p:spPr>
          <a:xfrm>
            <a:off x="6671539" y="2393750"/>
            <a:ext cx="1000754" cy="1000754"/>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29">
            <a:extLst>
              <a:ext uri="{FF2B5EF4-FFF2-40B4-BE49-F238E27FC236}">
                <a16:creationId xmlns:a16="http://schemas.microsoft.com/office/drawing/2014/main" id="{18796854-9A5C-4243-A1B9-C4A1284DA642}"/>
              </a:ext>
            </a:extLst>
          </p:cNvPr>
          <p:cNvSpPr/>
          <p:nvPr/>
        </p:nvSpPr>
        <p:spPr bwMode="auto">
          <a:xfrm>
            <a:off x="6831012" y="2478673"/>
            <a:ext cx="774407" cy="69200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69" name="矩形 68"/>
          <p:cNvSpPr/>
          <p:nvPr/>
        </p:nvSpPr>
        <p:spPr>
          <a:xfrm>
            <a:off x="6040974" y="4031845"/>
            <a:ext cx="2261883" cy="2031325"/>
          </a:xfrm>
          <a:prstGeom prst="rect">
            <a:avLst/>
          </a:prstGeom>
        </p:spPr>
        <p:txBody>
          <a:bodyPr wrap="square">
            <a:spAutoFit/>
          </a:bodyPr>
          <a:lstStyle/>
          <a:p>
            <a:pPr algn="ctr" fontAlgn="base">
              <a:spcBef>
                <a:spcPct val="0"/>
              </a:spcBef>
              <a:spcAft>
                <a:spcPct val="0"/>
              </a:spcAft>
              <a:defRPr/>
            </a:pPr>
            <a:r>
              <a:rPr lang="zh-CN" altLang="en-US"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列席第十三届全国人民代表大会第一次会议，听取并讨论政府工作报告及其他有关报告，讨论宪法修正案草案和监察法草案等</a:t>
            </a:r>
          </a:p>
        </p:txBody>
      </p:sp>
      <p:sp>
        <p:nvSpPr>
          <p:cNvPr id="70" name="椭圆 69"/>
          <p:cNvSpPr/>
          <p:nvPr/>
        </p:nvSpPr>
        <p:spPr>
          <a:xfrm>
            <a:off x="9545959" y="2393750"/>
            <a:ext cx="1000754" cy="1000754"/>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29">
            <a:extLst>
              <a:ext uri="{FF2B5EF4-FFF2-40B4-BE49-F238E27FC236}">
                <a16:creationId xmlns:a16="http://schemas.microsoft.com/office/drawing/2014/main" id="{18796854-9A5C-4243-A1B9-C4A1284DA642}"/>
              </a:ext>
            </a:extLst>
          </p:cNvPr>
          <p:cNvSpPr/>
          <p:nvPr/>
        </p:nvSpPr>
        <p:spPr bwMode="auto">
          <a:xfrm>
            <a:off x="9705432" y="2478673"/>
            <a:ext cx="774407" cy="69200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72" name="矩形 71"/>
          <p:cNvSpPr/>
          <p:nvPr/>
        </p:nvSpPr>
        <p:spPr>
          <a:xfrm>
            <a:off x="8915394" y="4031845"/>
            <a:ext cx="2261883" cy="923330"/>
          </a:xfrm>
          <a:prstGeom prst="rect">
            <a:avLst/>
          </a:prstGeom>
        </p:spPr>
        <p:txBody>
          <a:bodyPr wrap="square">
            <a:spAutoFit/>
          </a:bodyPr>
          <a:lstStyle/>
          <a:p>
            <a:pPr algn="ctr" fontAlgn="base">
              <a:spcBef>
                <a:spcPct val="0"/>
              </a:spcBef>
              <a:spcAft>
                <a:spcPct val="0"/>
              </a:spcAft>
              <a:defRPr/>
            </a:pPr>
            <a:r>
              <a:rPr lang="zh-CN" altLang="en-US"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审议通过中国人民政治协商会议章程修正案</a:t>
            </a:r>
          </a:p>
        </p:txBody>
      </p:sp>
      <p:sp>
        <p:nvSpPr>
          <p:cNvPr id="73" name="TextBox 22">
            <a:extLst>
              <a:ext uri="{FF2B5EF4-FFF2-40B4-BE49-F238E27FC236}">
                <a16:creationId xmlns:a16="http://schemas.microsoft.com/office/drawing/2014/main" id="{08CBC3F9-B820-48AA-9FC6-E134D9313151}"/>
              </a:ext>
            </a:extLst>
          </p:cNvPr>
          <p:cNvSpPr txBox="1"/>
          <p:nvPr/>
        </p:nvSpPr>
        <p:spPr>
          <a:xfrm>
            <a:off x="700939" y="3556883"/>
            <a:ext cx="1536871" cy="374733"/>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01</a:t>
            </a:r>
            <a:endParaRPr lang="zh-CN" altLang="en-US" sz="3200" b="1" dirty="0">
              <a:solidFill>
                <a:schemeClr val="bg1"/>
              </a:solidFill>
              <a:cs typeface="+mn-ea"/>
              <a:sym typeface="+mn-lt"/>
            </a:endParaRPr>
          </a:p>
        </p:txBody>
      </p:sp>
      <p:sp>
        <p:nvSpPr>
          <p:cNvPr id="74" name="TextBox 22">
            <a:extLst>
              <a:ext uri="{FF2B5EF4-FFF2-40B4-BE49-F238E27FC236}">
                <a16:creationId xmlns:a16="http://schemas.microsoft.com/office/drawing/2014/main" id="{08CBC3F9-B820-48AA-9FC6-E134D9313151}"/>
              </a:ext>
            </a:extLst>
          </p:cNvPr>
          <p:cNvSpPr txBox="1"/>
          <p:nvPr/>
        </p:nvSpPr>
        <p:spPr>
          <a:xfrm>
            <a:off x="3529059" y="3556883"/>
            <a:ext cx="1536871" cy="374733"/>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02</a:t>
            </a:r>
            <a:endParaRPr lang="zh-CN" altLang="en-US" sz="3200" b="1" dirty="0">
              <a:solidFill>
                <a:schemeClr val="bg1"/>
              </a:solidFill>
              <a:cs typeface="+mn-ea"/>
              <a:sym typeface="+mn-lt"/>
            </a:endParaRPr>
          </a:p>
        </p:txBody>
      </p:sp>
      <p:sp>
        <p:nvSpPr>
          <p:cNvPr id="75" name="TextBox 22">
            <a:extLst>
              <a:ext uri="{FF2B5EF4-FFF2-40B4-BE49-F238E27FC236}">
                <a16:creationId xmlns:a16="http://schemas.microsoft.com/office/drawing/2014/main" id="{08CBC3F9-B820-48AA-9FC6-E134D9313151}"/>
              </a:ext>
            </a:extLst>
          </p:cNvPr>
          <p:cNvSpPr txBox="1"/>
          <p:nvPr/>
        </p:nvSpPr>
        <p:spPr>
          <a:xfrm>
            <a:off x="6449779" y="3556883"/>
            <a:ext cx="1536871" cy="374733"/>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03</a:t>
            </a:r>
            <a:endParaRPr lang="zh-CN" altLang="en-US" sz="3200" b="1" dirty="0">
              <a:solidFill>
                <a:schemeClr val="bg1"/>
              </a:solidFill>
              <a:cs typeface="+mn-ea"/>
              <a:sym typeface="+mn-lt"/>
            </a:endParaRPr>
          </a:p>
        </p:txBody>
      </p:sp>
      <p:sp>
        <p:nvSpPr>
          <p:cNvPr id="76" name="TextBox 22">
            <a:extLst>
              <a:ext uri="{FF2B5EF4-FFF2-40B4-BE49-F238E27FC236}">
                <a16:creationId xmlns:a16="http://schemas.microsoft.com/office/drawing/2014/main" id="{08CBC3F9-B820-48AA-9FC6-E134D9313151}"/>
              </a:ext>
            </a:extLst>
          </p:cNvPr>
          <p:cNvSpPr txBox="1"/>
          <p:nvPr/>
        </p:nvSpPr>
        <p:spPr>
          <a:xfrm>
            <a:off x="9320889" y="3556883"/>
            <a:ext cx="1536871" cy="374733"/>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04</a:t>
            </a:r>
            <a:endParaRPr lang="zh-CN" altLang="en-US" sz="3200" b="1" dirty="0">
              <a:solidFill>
                <a:schemeClr val="bg1"/>
              </a:solidFill>
              <a:cs typeface="+mn-ea"/>
              <a:sym typeface="+mn-lt"/>
            </a:endParaRPr>
          </a:p>
        </p:txBody>
      </p:sp>
      <p:sp>
        <p:nvSpPr>
          <p:cNvPr id="77" name="标题 1"/>
          <p:cNvSpPr txBox="1">
            <a:spLocks/>
          </p:cNvSpPr>
          <p:nvPr/>
        </p:nvSpPr>
        <p:spPr>
          <a:xfrm>
            <a:off x="9899047"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政协十三届会议简介</a:t>
            </a:r>
          </a:p>
        </p:txBody>
      </p:sp>
    </p:spTree>
    <p:extLst>
      <p:ext uri="{BB962C8B-B14F-4D97-AF65-F5344CB8AC3E}">
        <p14:creationId xmlns:p14="http://schemas.microsoft.com/office/powerpoint/2010/main" val="418220826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fltVal val="0"/>
                                          </p:val>
                                        </p:tav>
                                        <p:tav tm="100000">
                                          <p:val>
                                            <p:strVal val="#ppt_w"/>
                                          </p:val>
                                        </p:tav>
                                      </p:tavLst>
                                    </p:anim>
                                    <p:anim calcmode="lin" valueType="num">
                                      <p:cBhvr>
                                        <p:cTn id="8" dur="1000" fill="hold"/>
                                        <p:tgtEl>
                                          <p:spTgt spid="55"/>
                                        </p:tgtEl>
                                        <p:attrNameLst>
                                          <p:attrName>ppt_h</p:attrName>
                                        </p:attrNameLst>
                                      </p:cBhvr>
                                      <p:tavLst>
                                        <p:tav tm="0">
                                          <p:val>
                                            <p:fltVal val="0"/>
                                          </p:val>
                                        </p:tav>
                                        <p:tav tm="100000">
                                          <p:val>
                                            <p:strVal val="#ppt_h"/>
                                          </p:val>
                                        </p:tav>
                                      </p:tavLst>
                                    </p:anim>
                                    <p:animEffect transition="in" filter="fade">
                                      <p:cBhvr>
                                        <p:cTn id="9" dur="1000"/>
                                        <p:tgtEl>
                                          <p:spTgt spid="55"/>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ipe(left)">
                                      <p:cBhvr>
                                        <p:cTn id="18" dur="500"/>
                                        <p:tgtEl>
                                          <p:spTgt spid="5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down)">
                                      <p:cBhvr>
                                        <p:cTn id="23" dur="750"/>
                                        <p:tgtEl>
                                          <p:spTgt spid="5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1" nodeType="click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35" presetClass="path" presetSubtype="0" accel="50000" decel="50000" fill="hold" grpId="0" nodeType="withEffect">
                                  <p:stCondLst>
                                    <p:cond delay="0"/>
                                  </p:stCondLst>
                                  <p:childTnLst>
                                    <p:animMotion origin="layout" path="M 0.12631 -4.81481E-6 L -2.91667E-6 -4.81481E-6 " pathEditMode="relative" rAng="0" ptsTypes="AA">
                                      <p:cBhvr>
                                        <p:cTn id="37" dur="1250" fill="hold"/>
                                        <p:tgtEl>
                                          <p:spTgt spid="73"/>
                                        </p:tgtEl>
                                        <p:attrNameLst>
                                          <p:attrName>ppt_x</p:attrName>
                                          <p:attrName>ppt_y</p:attrName>
                                        </p:attrNameLst>
                                      </p:cBhvr>
                                      <p:rCtr x="-6315" y="0"/>
                                    </p:animMotion>
                                  </p:childTnLst>
                                </p:cTn>
                              </p:par>
                            </p:childTnLst>
                          </p:cTn>
                        </p:par>
                        <p:par>
                          <p:cTn id="38" fill="hold">
                            <p:stCondLst>
                              <p:cond delay="500"/>
                            </p:stCondLst>
                            <p:childTnLst>
                              <p:par>
                                <p:cTn id="39" presetID="47" presetClass="entr" presetSubtype="0"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1000"/>
                                        <p:tgtEl>
                                          <p:spTgt spid="57"/>
                                        </p:tgtEl>
                                      </p:cBhvr>
                                    </p:animEffect>
                                    <p:anim calcmode="lin" valueType="num">
                                      <p:cBhvr>
                                        <p:cTn id="42" dur="1000" fill="hold"/>
                                        <p:tgtEl>
                                          <p:spTgt spid="57"/>
                                        </p:tgtEl>
                                        <p:attrNameLst>
                                          <p:attrName>ppt_x</p:attrName>
                                        </p:attrNameLst>
                                      </p:cBhvr>
                                      <p:tavLst>
                                        <p:tav tm="0">
                                          <p:val>
                                            <p:strVal val="#ppt_x"/>
                                          </p:val>
                                        </p:tav>
                                        <p:tav tm="100000">
                                          <p:val>
                                            <p:strVal val="#ppt_x"/>
                                          </p:val>
                                        </p:tav>
                                      </p:tavLst>
                                    </p:anim>
                                    <p:anim calcmode="lin" valueType="num">
                                      <p:cBhvr>
                                        <p:cTn id="43"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wipe(down)">
                                      <p:cBhvr>
                                        <p:cTn id="48" dur="750"/>
                                        <p:tgtEl>
                                          <p:spTgt spid="64"/>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500" fill="hold"/>
                                        <p:tgtEl>
                                          <p:spTgt spid="65"/>
                                        </p:tgtEl>
                                        <p:attrNameLst>
                                          <p:attrName>ppt_w</p:attrName>
                                        </p:attrNameLst>
                                      </p:cBhvr>
                                      <p:tavLst>
                                        <p:tav tm="0">
                                          <p:val>
                                            <p:fltVal val="0"/>
                                          </p:val>
                                        </p:tav>
                                        <p:tav tm="100000">
                                          <p:val>
                                            <p:strVal val="#ppt_w"/>
                                          </p:val>
                                        </p:tav>
                                      </p:tavLst>
                                    </p:anim>
                                    <p:anim calcmode="lin" valueType="num">
                                      <p:cBhvr>
                                        <p:cTn id="54" dur="500" fill="hold"/>
                                        <p:tgtEl>
                                          <p:spTgt spid="65"/>
                                        </p:tgtEl>
                                        <p:attrNameLst>
                                          <p:attrName>ppt_h</p:attrName>
                                        </p:attrNameLst>
                                      </p:cBhvr>
                                      <p:tavLst>
                                        <p:tav tm="0">
                                          <p:val>
                                            <p:fltVal val="0"/>
                                          </p:val>
                                        </p:tav>
                                        <p:tav tm="100000">
                                          <p:val>
                                            <p:strVal val="#ppt_h"/>
                                          </p:val>
                                        </p:tav>
                                      </p:tavLst>
                                    </p:anim>
                                    <p:animEffect transition="in" filter="fade">
                                      <p:cBhvr>
                                        <p:cTn id="55" dur="500"/>
                                        <p:tgtEl>
                                          <p:spTgt spid="6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1" nodeType="click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childTnLst>
                                </p:cTn>
                              </p:par>
                              <p:par>
                                <p:cTn id="61" presetID="35" presetClass="path" presetSubtype="0" accel="50000" decel="50000" fill="hold" grpId="0" nodeType="withEffect">
                                  <p:stCondLst>
                                    <p:cond delay="0"/>
                                  </p:stCondLst>
                                  <p:childTnLst>
                                    <p:animMotion origin="layout" path="M 0.12631 -4.81481E-6 L -2.91667E-6 -4.81481E-6 " pathEditMode="relative" rAng="0" ptsTypes="AA">
                                      <p:cBhvr>
                                        <p:cTn id="62" dur="1250" fill="hold"/>
                                        <p:tgtEl>
                                          <p:spTgt spid="74"/>
                                        </p:tgtEl>
                                        <p:attrNameLst>
                                          <p:attrName>ppt_x</p:attrName>
                                          <p:attrName>ppt_y</p:attrName>
                                        </p:attrNameLst>
                                      </p:cBhvr>
                                      <p:rCtr x="-6315" y="0"/>
                                    </p:animMotion>
                                  </p:childTnLst>
                                </p:cTn>
                              </p:par>
                            </p:childTnLst>
                          </p:cTn>
                        </p:par>
                        <p:par>
                          <p:cTn id="63" fill="hold">
                            <p:stCondLst>
                              <p:cond delay="1250"/>
                            </p:stCondLst>
                            <p:childTnLst>
                              <p:par>
                                <p:cTn id="64" presetID="47" presetClass="entr" presetSubtype="0"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1000"/>
                                        <p:tgtEl>
                                          <p:spTgt spid="66"/>
                                        </p:tgtEl>
                                      </p:cBhvr>
                                    </p:animEffect>
                                    <p:anim calcmode="lin" valueType="num">
                                      <p:cBhvr>
                                        <p:cTn id="67" dur="1000" fill="hold"/>
                                        <p:tgtEl>
                                          <p:spTgt spid="66"/>
                                        </p:tgtEl>
                                        <p:attrNameLst>
                                          <p:attrName>ppt_x</p:attrName>
                                        </p:attrNameLst>
                                      </p:cBhvr>
                                      <p:tavLst>
                                        <p:tav tm="0">
                                          <p:val>
                                            <p:strVal val="#ppt_x"/>
                                          </p:val>
                                        </p:tav>
                                        <p:tav tm="100000">
                                          <p:val>
                                            <p:strVal val="#ppt_x"/>
                                          </p:val>
                                        </p:tav>
                                      </p:tavLst>
                                    </p:anim>
                                    <p:anim calcmode="lin" valueType="num">
                                      <p:cBhvr>
                                        <p:cTn id="68"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wipe(down)">
                                      <p:cBhvr>
                                        <p:cTn id="73" dur="750"/>
                                        <p:tgtEl>
                                          <p:spTgt spid="67"/>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68"/>
                                        </p:tgtEl>
                                        <p:attrNameLst>
                                          <p:attrName>style.visibility</p:attrName>
                                        </p:attrNameLst>
                                      </p:cBhvr>
                                      <p:to>
                                        <p:strVal val="visible"/>
                                      </p:to>
                                    </p:set>
                                    <p:anim calcmode="lin" valueType="num">
                                      <p:cBhvr>
                                        <p:cTn id="78" dur="500" fill="hold"/>
                                        <p:tgtEl>
                                          <p:spTgt spid="68"/>
                                        </p:tgtEl>
                                        <p:attrNameLst>
                                          <p:attrName>ppt_w</p:attrName>
                                        </p:attrNameLst>
                                      </p:cBhvr>
                                      <p:tavLst>
                                        <p:tav tm="0">
                                          <p:val>
                                            <p:fltVal val="0"/>
                                          </p:val>
                                        </p:tav>
                                        <p:tav tm="100000">
                                          <p:val>
                                            <p:strVal val="#ppt_w"/>
                                          </p:val>
                                        </p:tav>
                                      </p:tavLst>
                                    </p:anim>
                                    <p:anim calcmode="lin" valueType="num">
                                      <p:cBhvr>
                                        <p:cTn id="79" dur="500" fill="hold"/>
                                        <p:tgtEl>
                                          <p:spTgt spid="68"/>
                                        </p:tgtEl>
                                        <p:attrNameLst>
                                          <p:attrName>ppt_h</p:attrName>
                                        </p:attrNameLst>
                                      </p:cBhvr>
                                      <p:tavLst>
                                        <p:tav tm="0">
                                          <p:val>
                                            <p:fltVal val="0"/>
                                          </p:val>
                                        </p:tav>
                                        <p:tav tm="100000">
                                          <p:val>
                                            <p:strVal val="#ppt_h"/>
                                          </p:val>
                                        </p:tav>
                                      </p:tavLst>
                                    </p:anim>
                                    <p:animEffect transition="in" filter="fade">
                                      <p:cBhvr>
                                        <p:cTn id="80" dur="500"/>
                                        <p:tgtEl>
                                          <p:spTgt spid="68"/>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1" nodeType="click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500"/>
                                        <p:tgtEl>
                                          <p:spTgt spid="75"/>
                                        </p:tgtEl>
                                      </p:cBhvr>
                                    </p:animEffect>
                                  </p:childTnLst>
                                </p:cTn>
                              </p:par>
                              <p:par>
                                <p:cTn id="86" presetID="35" presetClass="path" presetSubtype="0" accel="50000" decel="50000" fill="hold" grpId="0" nodeType="withEffect">
                                  <p:stCondLst>
                                    <p:cond delay="0"/>
                                  </p:stCondLst>
                                  <p:childTnLst>
                                    <p:animMotion origin="layout" path="M 0.12631 -4.81481E-6 L -2.91667E-6 -4.81481E-6 " pathEditMode="relative" rAng="0" ptsTypes="AA">
                                      <p:cBhvr>
                                        <p:cTn id="87" dur="1250" fill="hold"/>
                                        <p:tgtEl>
                                          <p:spTgt spid="75"/>
                                        </p:tgtEl>
                                        <p:attrNameLst>
                                          <p:attrName>ppt_x</p:attrName>
                                          <p:attrName>ppt_y</p:attrName>
                                        </p:attrNameLst>
                                      </p:cBhvr>
                                      <p:rCtr x="-6315" y="0"/>
                                    </p:animMotion>
                                  </p:childTnLst>
                                </p:cTn>
                              </p:par>
                            </p:childTnLst>
                          </p:cTn>
                        </p:par>
                        <p:par>
                          <p:cTn id="88" fill="hold">
                            <p:stCondLst>
                              <p:cond delay="1250"/>
                            </p:stCondLst>
                            <p:childTnLst>
                              <p:par>
                                <p:cTn id="89" presetID="47" presetClass="entr" presetSubtype="0" fill="hold" grpId="0" nodeType="after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fade">
                                      <p:cBhvr>
                                        <p:cTn id="91" dur="1000"/>
                                        <p:tgtEl>
                                          <p:spTgt spid="69"/>
                                        </p:tgtEl>
                                      </p:cBhvr>
                                    </p:animEffect>
                                    <p:anim calcmode="lin" valueType="num">
                                      <p:cBhvr>
                                        <p:cTn id="92" dur="1000" fill="hold"/>
                                        <p:tgtEl>
                                          <p:spTgt spid="69"/>
                                        </p:tgtEl>
                                        <p:attrNameLst>
                                          <p:attrName>ppt_x</p:attrName>
                                        </p:attrNameLst>
                                      </p:cBhvr>
                                      <p:tavLst>
                                        <p:tav tm="0">
                                          <p:val>
                                            <p:strVal val="#ppt_x"/>
                                          </p:val>
                                        </p:tav>
                                        <p:tav tm="100000">
                                          <p:val>
                                            <p:strVal val="#ppt_x"/>
                                          </p:val>
                                        </p:tav>
                                      </p:tavLst>
                                    </p:anim>
                                    <p:anim calcmode="lin" valueType="num">
                                      <p:cBhvr>
                                        <p:cTn id="93"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70"/>
                                        </p:tgtEl>
                                        <p:attrNameLst>
                                          <p:attrName>style.visibility</p:attrName>
                                        </p:attrNameLst>
                                      </p:cBhvr>
                                      <p:to>
                                        <p:strVal val="visible"/>
                                      </p:to>
                                    </p:set>
                                    <p:animEffect transition="in" filter="wipe(down)">
                                      <p:cBhvr>
                                        <p:cTn id="98" dur="750"/>
                                        <p:tgtEl>
                                          <p:spTgt spid="70"/>
                                        </p:tgtEl>
                                      </p:cBhvr>
                                    </p:animEffect>
                                  </p:childTnLst>
                                </p:cTn>
                              </p:par>
                            </p:childTnLst>
                          </p:cTn>
                        </p:par>
                      </p:childTnLst>
                    </p:cTn>
                  </p:par>
                  <p:par>
                    <p:cTn id="99" fill="hold">
                      <p:stCondLst>
                        <p:cond delay="indefinite"/>
                      </p:stCondLst>
                      <p:childTnLst>
                        <p:par>
                          <p:cTn id="100" fill="hold">
                            <p:stCondLst>
                              <p:cond delay="0"/>
                            </p:stCondLst>
                            <p:childTnLst>
                              <p:par>
                                <p:cTn id="101" presetID="53" presetClass="entr" presetSubtype="16" fill="hold" grpId="0" nodeType="clickEffect">
                                  <p:stCondLst>
                                    <p:cond delay="0"/>
                                  </p:stCondLst>
                                  <p:childTnLst>
                                    <p:set>
                                      <p:cBhvr>
                                        <p:cTn id="102" dur="1" fill="hold">
                                          <p:stCondLst>
                                            <p:cond delay="0"/>
                                          </p:stCondLst>
                                        </p:cTn>
                                        <p:tgtEl>
                                          <p:spTgt spid="71"/>
                                        </p:tgtEl>
                                        <p:attrNameLst>
                                          <p:attrName>style.visibility</p:attrName>
                                        </p:attrNameLst>
                                      </p:cBhvr>
                                      <p:to>
                                        <p:strVal val="visible"/>
                                      </p:to>
                                    </p:set>
                                    <p:anim calcmode="lin" valueType="num">
                                      <p:cBhvr>
                                        <p:cTn id="103" dur="500" fill="hold"/>
                                        <p:tgtEl>
                                          <p:spTgt spid="71"/>
                                        </p:tgtEl>
                                        <p:attrNameLst>
                                          <p:attrName>ppt_w</p:attrName>
                                        </p:attrNameLst>
                                      </p:cBhvr>
                                      <p:tavLst>
                                        <p:tav tm="0">
                                          <p:val>
                                            <p:fltVal val="0"/>
                                          </p:val>
                                        </p:tav>
                                        <p:tav tm="100000">
                                          <p:val>
                                            <p:strVal val="#ppt_w"/>
                                          </p:val>
                                        </p:tav>
                                      </p:tavLst>
                                    </p:anim>
                                    <p:anim calcmode="lin" valueType="num">
                                      <p:cBhvr>
                                        <p:cTn id="104" dur="500" fill="hold"/>
                                        <p:tgtEl>
                                          <p:spTgt spid="71"/>
                                        </p:tgtEl>
                                        <p:attrNameLst>
                                          <p:attrName>ppt_h</p:attrName>
                                        </p:attrNameLst>
                                      </p:cBhvr>
                                      <p:tavLst>
                                        <p:tav tm="0">
                                          <p:val>
                                            <p:fltVal val="0"/>
                                          </p:val>
                                        </p:tav>
                                        <p:tav tm="100000">
                                          <p:val>
                                            <p:strVal val="#ppt_h"/>
                                          </p:val>
                                        </p:tav>
                                      </p:tavLst>
                                    </p:anim>
                                    <p:animEffect transition="in" filter="fade">
                                      <p:cBhvr>
                                        <p:cTn id="105" dur="500"/>
                                        <p:tgtEl>
                                          <p:spTgt spid="71"/>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1" nodeType="clickEffect">
                                  <p:stCondLst>
                                    <p:cond delay="0"/>
                                  </p:stCondLst>
                                  <p:childTnLst>
                                    <p:set>
                                      <p:cBhvr>
                                        <p:cTn id="109" dur="1" fill="hold">
                                          <p:stCondLst>
                                            <p:cond delay="0"/>
                                          </p:stCondLst>
                                        </p:cTn>
                                        <p:tgtEl>
                                          <p:spTgt spid="76"/>
                                        </p:tgtEl>
                                        <p:attrNameLst>
                                          <p:attrName>style.visibility</p:attrName>
                                        </p:attrNameLst>
                                      </p:cBhvr>
                                      <p:to>
                                        <p:strVal val="visible"/>
                                      </p:to>
                                    </p:set>
                                    <p:animEffect transition="in" filter="fade">
                                      <p:cBhvr>
                                        <p:cTn id="110" dur="500"/>
                                        <p:tgtEl>
                                          <p:spTgt spid="76"/>
                                        </p:tgtEl>
                                      </p:cBhvr>
                                    </p:animEffect>
                                  </p:childTnLst>
                                </p:cTn>
                              </p:par>
                              <p:par>
                                <p:cTn id="111" presetID="35" presetClass="path" presetSubtype="0" accel="50000" decel="50000" fill="hold" grpId="0" nodeType="withEffect">
                                  <p:stCondLst>
                                    <p:cond delay="0"/>
                                  </p:stCondLst>
                                  <p:childTnLst>
                                    <p:animMotion origin="layout" path="M 0.12631 -4.81481E-6 L -2.91667E-6 -4.81481E-6 " pathEditMode="relative" rAng="0" ptsTypes="AA">
                                      <p:cBhvr>
                                        <p:cTn id="112" dur="1250" fill="hold"/>
                                        <p:tgtEl>
                                          <p:spTgt spid="76"/>
                                        </p:tgtEl>
                                        <p:attrNameLst>
                                          <p:attrName>ppt_x</p:attrName>
                                          <p:attrName>ppt_y</p:attrName>
                                        </p:attrNameLst>
                                      </p:cBhvr>
                                      <p:rCtr x="-6315" y="0"/>
                                    </p:animMotion>
                                  </p:childTnLst>
                                </p:cTn>
                              </p:par>
                            </p:childTnLst>
                          </p:cTn>
                        </p:par>
                        <p:par>
                          <p:cTn id="113" fill="hold">
                            <p:stCondLst>
                              <p:cond delay="500"/>
                            </p:stCondLst>
                            <p:childTnLst>
                              <p:par>
                                <p:cTn id="114" presetID="47" presetClass="entr" presetSubtype="0" fill="hold" grpId="0" nodeType="afterEffect">
                                  <p:stCondLst>
                                    <p:cond delay="0"/>
                                  </p:stCondLst>
                                  <p:childTnLst>
                                    <p:set>
                                      <p:cBhvr>
                                        <p:cTn id="115" dur="1" fill="hold">
                                          <p:stCondLst>
                                            <p:cond delay="0"/>
                                          </p:stCondLst>
                                        </p:cTn>
                                        <p:tgtEl>
                                          <p:spTgt spid="72"/>
                                        </p:tgtEl>
                                        <p:attrNameLst>
                                          <p:attrName>style.visibility</p:attrName>
                                        </p:attrNameLst>
                                      </p:cBhvr>
                                      <p:to>
                                        <p:strVal val="visible"/>
                                      </p:to>
                                    </p:set>
                                    <p:animEffect transition="in" filter="fade">
                                      <p:cBhvr>
                                        <p:cTn id="116" dur="1000"/>
                                        <p:tgtEl>
                                          <p:spTgt spid="72"/>
                                        </p:tgtEl>
                                      </p:cBhvr>
                                    </p:animEffect>
                                    <p:anim calcmode="lin" valueType="num">
                                      <p:cBhvr>
                                        <p:cTn id="117" dur="1000" fill="hold"/>
                                        <p:tgtEl>
                                          <p:spTgt spid="72"/>
                                        </p:tgtEl>
                                        <p:attrNameLst>
                                          <p:attrName>ppt_x</p:attrName>
                                        </p:attrNameLst>
                                      </p:cBhvr>
                                      <p:tavLst>
                                        <p:tav tm="0">
                                          <p:val>
                                            <p:strVal val="#ppt_x"/>
                                          </p:val>
                                        </p:tav>
                                        <p:tav tm="100000">
                                          <p:val>
                                            <p:strVal val="#ppt_x"/>
                                          </p:val>
                                        </p:tav>
                                      </p:tavLst>
                                    </p:anim>
                                    <p:anim calcmode="lin" valueType="num">
                                      <p:cBhvr>
                                        <p:cTn id="118"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5" grpId="0"/>
      <p:bldP spid="57" grpId="0"/>
      <p:bldP spid="64" grpId="0" animBg="1"/>
      <p:bldP spid="65" grpId="0" animBg="1"/>
      <p:bldP spid="66" grpId="0"/>
      <p:bldP spid="67" grpId="0" animBg="1"/>
      <p:bldP spid="68" grpId="0" animBg="1"/>
      <p:bldP spid="69" grpId="0"/>
      <p:bldP spid="70" grpId="0" animBg="1"/>
      <p:bldP spid="71" grpId="0" animBg="1"/>
      <p:bldP spid="72" grpId="0"/>
      <p:bldP spid="73" grpId="0" animBg="1"/>
      <p:bldP spid="73" grpId="1" animBg="1"/>
      <p:bldP spid="74" grpId="0" animBg="1"/>
      <p:bldP spid="74" grpId="1" animBg="1"/>
      <p:bldP spid="75" grpId="0" animBg="1"/>
      <p:bldP spid="75" grpId="1" animBg="1"/>
      <p:bldP spid="76" grpId="0" animBg="1"/>
      <p:bldP spid="7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21"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22" name="文本框 21"/>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52" name="椭圆 51"/>
          <p:cNvSpPr/>
          <p:nvPr/>
        </p:nvSpPr>
        <p:spPr>
          <a:xfrm>
            <a:off x="922699" y="2393750"/>
            <a:ext cx="1000754" cy="1000754"/>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29">
            <a:extLst>
              <a:ext uri="{FF2B5EF4-FFF2-40B4-BE49-F238E27FC236}">
                <a16:creationId xmlns:a16="http://schemas.microsoft.com/office/drawing/2014/main" id="{18796854-9A5C-4243-A1B9-C4A1284DA642}"/>
              </a:ext>
            </a:extLst>
          </p:cNvPr>
          <p:cNvSpPr/>
          <p:nvPr/>
        </p:nvSpPr>
        <p:spPr bwMode="auto">
          <a:xfrm>
            <a:off x="1082172" y="2478673"/>
            <a:ext cx="774407" cy="69200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54" name="直接连接符 53"/>
          <p:cNvCxnSpPr/>
          <p:nvPr/>
        </p:nvCxnSpPr>
        <p:spPr>
          <a:xfrm>
            <a:off x="-23150" y="3744250"/>
            <a:ext cx="12215150" cy="0"/>
          </a:xfrm>
          <a:prstGeom prst="line">
            <a:avLst/>
          </a:prstGeom>
          <a:ln>
            <a:solidFill>
              <a:srgbClr val="EA0000"/>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2485213" y="1109477"/>
            <a:ext cx="6883456" cy="784830"/>
          </a:xfrm>
          <a:prstGeom prst="rect">
            <a:avLst/>
          </a:prstGeom>
          <a:noFill/>
        </p:spPr>
        <p:txBody>
          <a:bodyPr wrap="square" rtlCol="0">
            <a:spAutoFit/>
          </a:bodyPr>
          <a:lstStyle/>
          <a:p>
            <a:pPr algn="ctr"/>
            <a:r>
              <a:rPr lang="zh-CN" altLang="en-US" sz="45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★全国政协会议议程★</a:t>
            </a:r>
          </a:p>
        </p:txBody>
      </p:sp>
      <p:pic>
        <p:nvPicPr>
          <p:cNvPr id="56" name="图片 5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1337" y="1667951"/>
            <a:ext cx="5143500" cy="865375"/>
          </a:xfrm>
          <a:prstGeom prst="rect">
            <a:avLst/>
          </a:prstGeom>
        </p:spPr>
      </p:pic>
      <p:sp>
        <p:nvSpPr>
          <p:cNvPr id="57" name="矩形 56"/>
          <p:cNvSpPr/>
          <p:nvPr/>
        </p:nvSpPr>
        <p:spPr>
          <a:xfrm>
            <a:off x="292134" y="4031845"/>
            <a:ext cx="2261883" cy="1200329"/>
          </a:xfrm>
          <a:prstGeom prst="rect">
            <a:avLst/>
          </a:prstGeom>
        </p:spPr>
        <p:txBody>
          <a:bodyPr wrap="square">
            <a:spAutoFit/>
          </a:bodyPr>
          <a:lstStyle/>
          <a:p>
            <a:pPr algn="ctr" fontAlgn="base">
              <a:spcBef>
                <a:spcPct val="0"/>
              </a:spcBef>
              <a:spcAft>
                <a:spcPct val="0"/>
              </a:spcAft>
              <a:defRPr/>
            </a:pPr>
            <a:r>
              <a:rPr lang="zh-CN" altLang="en-US"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选举政协第十三届全国委员会主席、副主席、秘书长、常务委员</a:t>
            </a:r>
          </a:p>
        </p:txBody>
      </p:sp>
      <p:sp>
        <p:nvSpPr>
          <p:cNvPr id="64" name="椭圆 63"/>
          <p:cNvSpPr/>
          <p:nvPr/>
        </p:nvSpPr>
        <p:spPr>
          <a:xfrm>
            <a:off x="3797119" y="2393750"/>
            <a:ext cx="1000754" cy="1000754"/>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29">
            <a:extLst>
              <a:ext uri="{FF2B5EF4-FFF2-40B4-BE49-F238E27FC236}">
                <a16:creationId xmlns:a16="http://schemas.microsoft.com/office/drawing/2014/main" id="{18796854-9A5C-4243-A1B9-C4A1284DA642}"/>
              </a:ext>
            </a:extLst>
          </p:cNvPr>
          <p:cNvSpPr/>
          <p:nvPr/>
        </p:nvSpPr>
        <p:spPr bwMode="auto">
          <a:xfrm>
            <a:off x="3956592" y="2478673"/>
            <a:ext cx="774407" cy="69200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66" name="矩形 65"/>
          <p:cNvSpPr/>
          <p:nvPr/>
        </p:nvSpPr>
        <p:spPr>
          <a:xfrm>
            <a:off x="3166554" y="4031845"/>
            <a:ext cx="2261883" cy="923330"/>
          </a:xfrm>
          <a:prstGeom prst="rect">
            <a:avLst/>
          </a:prstGeom>
        </p:spPr>
        <p:txBody>
          <a:bodyPr wrap="square">
            <a:spAutoFit/>
          </a:bodyPr>
          <a:lstStyle/>
          <a:p>
            <a:pPr algn="ctr" fontAlgn="base">
              <a:spcBef>
                <a:spcPct val="0"/>
              </a:spcBef>
              <a:spcAft>
                <a:spcPct val="0"/>
              </a:spcAft>
              <a:defRPr/>
            </a:pPr>
            <a:r>
              <a:rPr lang="zh-CN" altLang="en-US"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审议通过政协第十三届全国委员会第一次会议政治决议</a:t>
            </a:r>
          </a:p>
        </p:txBody>
      </p:sp>
      <p:sp>
        <p:nvSpPr>
          <p:cNvPr id="67" name="椭圆 66"/>
          <p:cNvSpPr/>
          <p:nvPr/>
        </p:nvSpPr>
        <p:spPr>
          <a:xfrm>
            <a:off x="6671539" y="2393750"/>
            <a:ext cx="1000754" cy="1000754"/>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29">
            <a:extLst>
              <a:ext uri="{FF2B5EF4-FFF2-40B4-BE49-F238E27FC236}">
                <a16:creationId xmlns:a16="http://schemas.microsoft.com/office/drawing/2014/main" id="{18796854-9A5C-4243-A1B9-C4A1284DA642}"/>
              </a:ext>
            </a:extLst>
          </p:cNvPr>
          <p:cNvSpPr/>
          <p:nvPr/>
        </p:nvSpPr>
        <p:spPr bwMode="auto">
          <a:xfrm>
            <a:off x="6831012" y="2478673"/>
            <a:ext cx="774407" cy="69200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69" name="矩形 68"/>
          <p:cNvSpPr/>
          <p:nvPr/>
        </p:nvSpPr>
        <p:spPr>
          <a:xfrm>
            <a:off x="6040974" y="4031845"/>
            <a:ext cx="2261883" cy="1200329"/>
          </a:xfrm>
          <a:prstGeom prst="rect">
            <a:avLst/>
          </a:prstGeom>
        </p:spPr>
        <p:txBody>
          <a:bodyPr wrap="square">
            <a:spAutoFit/>
          </a:bodyPr>
          <a:lstStyle/>
          <a:p>
            <a:pPr algn="ctr" fontAlgn="base">
              <a:spcBef>
                <a:spcPct val="0"/>
              </a:spcBef>
              <a:spcAft>
                <a:spcPct val="0"/>
              </a:spcAft>
              <a:defRPr/>
            </a:pPr>
            <a:r>
              <a:rPr lang="zh-CN" altLang="en-US"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审议通过政协第十三届全国委员会第一次会议关于常务委员会工作报告的决议</a:t>
            </a:r>
          </a:p>
        </p:txBody>
      </p:sp>
      <p:sp>
        <p:nvSpPr>
          <p:cNvPr id="70" name="椭圆 69"/>
          <p:cNvSpPr/>
          <p:nvPr/>
        </p:nvSpPr>
        <p:spPr>
          <a:xfrm>
            <a:off x="9545959" y="2393750"/>
            <a:ext cx="1000754" cy="1000754"/>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29">
            <a:extLst>
              <a:ext uri="{FF2B5EF4-FFF2-40B4-BE49-F238E27FC236}">
                <a16:creationId xmlns:a16="http://schemas.microsoft.com/office/drawing/2014/main" id="{18796854-9A5C-4243-A1B9-C4A1284DA642}"/>
              </a:ext>
            </a:extLst>
          </p:cNvPr>
          <p:cNvSpPr/>
          <p:nvPr/>
        </p:nvSpPr>
        <p:spPr bwMode="auto">
          <a:xfrm>
            <a:off x="9705432" y="2478673"/>
            <a:ext cx="774407" cy="69200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flip="none" rotWithShape="1">
            <a:gsLst>
              <a:gs pos="0">
                <a:srgbClr val="C00000"/>
              </a:gs>
              <a:gs pos="62000">
                <a:srgbClr val="FF0000"/>
              </a:gs>
              <a:gs pos="100000">
                <a:srgbClr val="C00000"/>
              </a:gs>
            </a:gsLst>
            <a:lin ang="5400000" scaled="1"/>
            <a:tileRect/>
          </a:gradFill>
          <a:ln w="28575">
            <a:solidFill>
              <a:schemeClr val="bg1"/>
            </a:solid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72" name="矩形 71"/>
          <p:cNvSpPr/>
          <p:nvPr/>
        </p:nvSpPr>
        <p:spPr>
          <a:xfrm>
            <a:off x="8915394" y="4031845"/>
            <a:ext cx="2261883" cy="1754326"/>
          </a:xfrm>
          <a:prstGeom prst="rect">
            <a:avLst/>
          </a:prstGeom>
        </p:spPr>
        <p:txBody>
          <a:bodyPr wrap="square">
            <a:spAutoFit/>
          </a:bodyPr>
          <a:lstStyle/>
          <a:p>
            <a:pPr algn="ctr" fontAlgn="base">
              <a:spcBef>
                <a:spcPct val="0"/>
              </a:spcBef>
              <a:spcAft>
                <a:spcPct val="0"/>
              </a:spcAft>
              <a:defRPr/>
            </a:pPr>
            <a:r>
              <a:rPr lang="zh-CN" altLang="en-US" b="1" kern="0" dirty="0">
                <a:ln w="3175">
                  <a:noFill/>
                </a:ln>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审议通过政协第十三届全国委员会第一次会议提案审查委员会关于政协十三届一次会议提案审查情况的报告</a:t>
            </a:r>
          </a:p>
        </p:txBody>
      </p:sp>
      <p:sp>
        <p:nvSpPr>
          <p:cNvPr id="73" name="TextBox 22">
            <a:extLst>
              <a:ext uri="{FF2B5EF4-FFF2-40B4-BE49-F238E27FC236}">
                <a16:creationId xmlns:a16="http://schemas.microsoft.com/office/drawing/2014/main" id="{08CBC3F9-B820-48AA-9FC6-E134D9313151}"/>
              </a:ext>
            </a:extLst>
          </p:cNvPr>
          <p:cNvSpPr txBox="1"/>
          <p:nvPr/>
        </p:nvSpPr>
        <p:spPr>
          <a:xfrm>
            <a:off x="700939" y="3556883"/>
            <a:ext cx="1536871" cy="374733"/>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05</a:t>
            </a:r>
            <a:endParaRPr lang="zh-CN" altLang="en-US" sz="3200" b="1" dirty="0">
              <a:solidFill>
                <a:schemeClr val="bg1"/>
              </a:solidFill>
              <a:cs typeface="+mn-ea"/>
              <a:sym typeface="+mn-lt"/>
            </a:endParaRPr>
          </a:p>
        </p:txBody>
      </p:sp>
      <p:sp>
        <p:nvSpPr>
          <p:cNvPr id="74" name="TextBox 22">
            <a:extLst>
              <a:ext uri="{FF2B5EF4-FFF2-40B4-BE49-F238E27FC236}">
                <a16:creationId xmlns:a16="http://schemas.microsoft.com/office/drawing/2014/main" id="{08CBC3F9-B820-48AA-9FC6-E134D9313151}"/>
              </a:ext>
            </a:extLst>
          </p:cNvPr>
          <p:cNvSpPr txBox="1"/>
          <p:nvPr/>
        </p:nvSpPr>
        <p:spPr>
          <a:xfrm>
            <a:off x="3529059" y="3556883"/>
            <a:ext cx="1536871" cy="374733"/>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06</a:t>
            </a:r>
            <a:endParaRPr lang="zh-CN" altLang="en-US" sz="3200" b="1" dirty="0">
              <a:solidFill>
                <a:schemeClr val="bg1"/>
              </a:solidFill>
              <a:cs typeface="+mn-ea"/>
              <a:sym typeface="+mn-lt"/>
            </a:endParaRPr>
          </a:p>
        </p:txBody>
      </p:sp>
      <p:sp>
        <p:nvSpPr>
          <p:cNvPr id="75" name="TextBox 22">
            <a:extLst>
              <a:ext uri="{FF2B5EF4-FFF2-40B4-BE49-F238E27FC236}">
                <a16:creationId xmlns:a16="http://schemas.microsoft.com/office/drawing/2014/main" id="{08CBC3F9-B820-48AA-9FC6-E134D9313151}"/>
              </a:ext>
            </a:extLst>
          </p:cNvPr>
          <p:cNvSpPr txBox="1"/>
          <p:nvPr/>
        </p:nvSpPr>
        <p:spPr>
          <a:xfrm>
            <a:off x="6449779" y="3556883"/>
            <a:ext cx="1536871" cy="374733"/>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07</a:t>
            </a:r>
            <a:endParaRPr lang="zh-CN" altLang="en-US" sz="3200" b="1" dirty="0">
              <a:solidFill>
                <a:schemeClr val="bg1"/>
              </a:solidFill>
              <a:cs typeface="+mn-ea"/>
              <a:sym typeface="+mn-lt"/>
            </a:endParaRPr>
          </a:p>
        </p:txBody>
      </p:sp>
      <p:sp>
        <p:nvSpPr>
          <p:cNvPr id="76" name="TextBox 22">
            <a:extLst>
              <a:ext uri="{FF2B5EF4-FFF2-40B4-BE49-F238E27FC236}">
                <a16:creationId xmlns:a16="http://schemas.microsoft.com/office/drawing/2014/main" id="{08CBC3F9-B820-48AA-9FC6-E134D9313151}"/>
              </a:ext>
            </a:extLst>
          </p:cNvPr>
          <p:cNvSpPr txBox="1"/>
          <p:nvPr/>
        </p:nvSpPr>
        <p:spPr>
          <a:xfrm>
            <a:off x="9320889" y="3556883"/>
            <a:ext cx="1536871" cy="374733"/>
          </a:xfrm>
          <a:prstGeom prst="homePlate">
            <a:avLst/>
          </a:prstGeom>
          <a:gradFill flip="none" rotWithShape="1">
            <a:gsLst>
              <a:gs pos="0">
                <a:srgbClr val="C00000"/>
              </a:gs>
              <a:gs pos="62000">
                <a:srgbClr val="FF0000"/>
              </a:gs>
              <a:gs pos="100000">
                <a:srgbClr val="C00000"/>
              </a:gs>
            </a:gsLst>
            <a:lin ang="54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200" b="1" dirty="0">
                <a:solidFill>
                  <a:schemeClr val="bg1"/>
                </a:solidFill>
                <a:cs typeface="+mn-ea"/>
                <a:sym typeface="+mn-lt"/>
              </a:rPr>
              <a:t>08</a:t>
            </a:r>
            <a:endParaRPr lang="zh-CN" altLang="en-US" sz="3200" b="1" dirty="0">
              <a:solidFill>
                <a:schemeClr val="bg1"/>
              </a:solidFill>
              <a:cs typeface="+mn-ea"/>
              <a:sym typeface="+mn-lt"/>
            </a:endParaRPr>
          </a:p>
        </p:txBody>
      </p:sp>
      <p:sp>
        <p:nvSpPr>
          <p:cNvPr id="27" name="标题 1"/>
          <p:cNvSpPr txBox="1">
            <a:spLocks/>
          </p:cNvSpPr>
          <p:nvPr/>
        </p:nvSpPr>
        <p:spPr>
          <a:xfrm>
            <a:off x="9899047"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政协十三届会议简介</a:t>
            </a:r>
          </a:p>
        </p:txBody>
      </p:sp>
    </p:spTree>
    <p:extLst>
      <p:ext uri="{BB962C8B-B14F-4D97-AF65-F5344CB8AC3E}">
        <p14:creationId xmlns:p14="http://schemas.microsoft.com/office/powerpoint/2010/main" val="418147740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fltVal val="0"/>
                                          </p:val>
                                        </p:tav>
                                        <p:tav tm="100000">
                                          <p:val>
                                            <p:strVal val="#ppt_w"/>
                                          </p:val>
                                        </p:tav>
                                      </p:tavLst>
                                    </p:anim>
                                    <p:anim calcmode="lin" valueType="num">
                                      <p:cBhvr>
                                        <p:cTn id="8" dur="1000" fill="hold"/>
                                        <p:tgtEl>
                                          <p:spTgt spid="55"/>
                                        </p:tgtEl>
                                        <p:attrNameLst>
                                          <p:attrName>ppt_h</p:attrName>
                                        </p:attrNameLst>
                                      </p:cBhvr>
                                      <p:tavLst>
                                        <p:tav tm="0">
                                          <p:val>
                                            <p:fltVal val="0"/>
                                          </p:val>
                                        </p:tav>
                                        <p:tav tm="100000">
                                          <p:val>
                                            <p:strVal val="#ppt_h"/>
                                          </p:val>
                                        </p:tav>
                                      </p:tavLst>
                                    </p:anim>
                                    <p:animEffect transition="in" filter="fade">
                                      <p:cBhvr>
                                        <p:cTn id="9" dur="1000"/>
                                        <p:tgtEl>
                                          <p:spTgt spid="55"/>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ipe(left)">
                                      <p:cBhvr>
                                        <p:cTn id="18" dur="500"/>
                                        <p:tgtEl>
                                          <p:spTgt spid="5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down)">
                                      <p:cBhvr>
                                        <p:cTn id="23" dur="750"/>
                                        <p:tgtEl>
                                          <p:spTgt spid="5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1" nodeType="click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35" presetClass="path" presetSubtype="0" accel="50000" decel="50000" fill="hold" grpId="0" nodeType="withEffect">
                                  <p:stCondLst>
                                    <p:cond delay="0"/>
                                  </p:stCondLst>
                                  <p:childTnLst>
                                    <p:animMotion origin="layout" path="M 0.12631 -4.81481E-6 L -2.91667E-6 -4.81481E-6 " pathEditMode="relative" rAng="0" ptsTypes="AA">
                                      <p:cBhvr>
                                        <p:cTn id="37" dur="1250" fill="hold"/>
                                        <p:tgtEl>
                                          <p:spTgt spid="73"/>
                                        </p:tgtEl>
                                        <p:attrNameLst>
                                          <p:attrName>ppt_x</p:attrName>
                                          <p:attrName>ppt_y</p:attrName>
                                        </p:attrNameLst>
                                      </p:cBhvr>
                                      <p:rCtr x="-6315" y="0"/>
                                    </p:animMotion>
                                  </p:childTnLst>
                                </p:cTn>
                              </p:par>
                            </p:childTnLst>
                          </p:cTn>
                        </p:par>
                        <p:par>
                          <p:cTn id="38" fill="hold">
                            <p:stCondLst>
                              <p:cond delay="500"/>
                            </p:stCondLst>
                            <p:childTnLst>
                              <p:par>
                                <p:cTn id="39" presetID="47" presetClass="entr" presetSubtype="0"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1000"/>
                                        <p:tgtEl>
                                          <p:spTgt spid="57"/>
                                        </p:tgtEl>
                                      </p:cBhvr>
                                    </p:animEffect>
                                    <p:anim calcmode="lin" valueType="num">
                                      <p:cBhvr>
                                        <p:cTn id="42" dur="1000" fill="hold"/>
                                        <p:tgtEl>
                                          <p:spTgt spid="57"/>
                                        </p:tgtEl>
                                        <p:attrNameLst>
                                          <p:attrName>ppt_x</p:attrName>
                                        </p:attrNameLst>
                                      </p:cBhvr>
                                      <p:tavLst>
                                        <p:tav tm="0">
                                          <p:val>
                                            <p:strVal val="#ppt_x"/>
                                          </p:val>
                                        </p:tav>
                                        <p:tav tm="100000">
                                          <p:val>
                                            <p:strVal val="#ppt_x"/>
                                          </p:val>
                                        </p:tav>
                                      </p:tavLst>
                                    </p:anim>
                                    <p:anim calcmode="lin" valueType="num">
                                      <p:cBhvr>
                                        <p:cTn id="43"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wipe(down)">
                                      <p:cBhvr>
                                        <p:cTn id="48" dur="750"/>
                                        <p:tgtEl>
                                          <p:spTgt spid="64"/>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500" fill="hold"/>
                                        <p:tgtEl>
                                          <p:spTgt spid="65"/>
                                        </p:tgtEl>
                                        <p:attrNameLst>
                                          <p:attrName>ppt_w</p:attrName>
                                        </p:attrNameLst>
                                      </p:cBhvr>
                                      <p:tavLst>
                                        <p:tav tm="0">
                                          <p:val>
                                            <p:fltVal val="0"/>
                                          </p:val>
                                        </p:tav>
                                        <p:tav tm="100000">
                                          <p:val>
                                            <p:strVal val="#ppt_w"/>
                                          </p:val>
                                        </p:tav>
                                      </p:tavLst>
                                    </p:anim>
                                    <p:anim calcmode="lin" valueType="num">
                                      <p:cBhvr>
                                        <p:cTn id="54" dur="500" fill="hold"/>
                                        <p:tgtEl>
                                          <p:spTgt spid="65"/>
                                        </p:tgtEl>
                                        <p:attrNameLst>
                                          <p:attrName>ppt_h</p:attrName>
                                        </p:attrNameLst>
                                      </p:cBhvr>
                                      <p:tavLst>
                                        <p:tav tm="0">
                                          <p:val>
                                            <p:fltVal val="0"/>
                                          </p:val>
                                        </p:tav>
                                        <p:tav tm="100000">
                                          <p:val>
                                            <p:strVal val="#ppt_h"/>
                                          </p:val>
                                        </p:tav>
                                      </p:tavLst>
                                    </p:anim>
                                    <p:animEffect transition="in" filter="fade">
                                      <p:cBhvr>
                                        <p:cTn id="55" dur="500"/>
                                        <p:tgtEl>
                                          <p:spTgt spid="6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1" nodeType="click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childTnLst>
                                </p:cTn>
                              </p:par>
                              <p:par>
                                <p:cTn id="61" presetID="35" presetClass="path" presetSubtype="0" accel="50000" decel="50000" fill="hold" grpId="0" nodeType="withEffect">
                                  <p:stCondLst>
                                    <p:cond delay="0"/>
                                  </p:stCondLst>
                                  <p:childTnLst>
                                    <p:animMotion origin="layout" path="M 0.12631 -4.81481E-6 L -2.91667E-6 -4.81481E-6 " pathEditMode="relative" rAng="0" ptsTypes="AA">
                                      <p:cBhvr>
                                        <p:cTn id="62" dur="1250" fill="hold"/>
                                        <p:tgtEl>
                                          <p:spTgt spid="74"/>
                                        </p:tgtEl>
                                        <p:attrNameLst>
                                          <p:attrName>ppt_x</p:attrName>
                                          <p:attrName>ppt_y</p:attrName>
                                        </p:attrNameLst>
                                      </p:cBhvr>
                                      <p:rCtr x="-6315" y="0"/>
                                    </p:animMotion>
                                  </p:childTnLst>
                                </p:cTn>
                              </p:par>
                            </p:childTnLst>
                          </p:cTn>
                        </p:par>
                        <p:par>
                          <p:cTn id="63" fill="hold">
                            <p:stCondLst>
                              <p:cond delay="1250"/>
                            </p:stCondLst>
                            <p:childTnLst>
                              <p:par>
                                <p:cTn id="64" presetID="47" presetClass="entr" presetSubtype="0"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1000"/>
                                        <p:tgtEl>
                                          <p:spTgt spid="66"/>
                                        </p:tgtEl>
                                      </p:cBhvr>
                                    </p:animEffect>
                                    <p:anim calcmode="lin" valueType="num">
                                      <p:cBhvr>
                                        <p:cTn id="67" dur="1000" fill="hold"/>
                                        <p:tgtEl>
                                          <p:spTgt spid="66"/>
                                        </p:tgtEl>
                                        <p:attrNameLst>
                                          <p:attrName>ppt_x</p:attrName>
                                        </p:attrNameLst>
                                      </p:cBhvr>
                                      <p:tavLst>
                                        <p:tav tm="0">
                                          <p:val>
                                            <p:strVal val="#ppt_x"/>
                                          </p:val>
                                        </p:tav>
                                        <p:tav tm="100000">
                                          <p:val>
                                            <p:strVal val="#ppt_x"/>
                                          </p:val>
                                        </p:tav>
                                      </p:tavLst>
                                    </p:anim>
                                    <p:anim calcmode="lin" valueType="num">
                                      <p:cBhvr>
                                        <p:cTn id="68"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wipe(down)">
                                      <p:cBhvr>
                                        <p:cTn id="73" dur="750"/>
                                        <p:tgtEl>
                                          <p:spTgt spid="67"/>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68"/>
                                        </p:tgtEl>
                                        <p:attrNameLst>
                                          <p:attrName>style.visibility</p:attrName>
                                        </p:attrNameLst>
                                      </p:cBhvr>
                                      <p:to>
                                        <p:strVal val="visible"/>
                                      </p:to>
                                    </p:set>
                                    <p:anim calcmode="lin" valueType="num">
                                      <p:cBhvr>
                                        <p:cTn id="78" dur="500" fill="hold"/>
                                        <p:tgtEl>
                                          <p:spTgt spid="68"/>
                                        </p:tgtEl>
                                        <p:attrNameLst>
                                          <p:attrName>ppt_w</p:attrName>
                                        </p:attrNameLst>
                                      </p:cBhvr>
                                      <p:tavLst>
                                        <p:tav tm="0">
                                          <p:val>
                                            <p:fltVal val="0"/>
                                          </p:val>
                                        </p:tav>
                                        <p:tav tm="100000">
                                          <p:val>
                                            <p:strVal val="#ppt_w"/>
                                          </p:val>
                                        </p:tav>
                                      </p:tavLst>
                                    </p:anim>
                                    <p:anim calcmode="lin" valueType="num">
                                      <p:cBhvr>
                                        <p:cTn id="79" dur="500" fill="hold"/>
                                        <p:tgtEl>
                                          <p:spTgt spid="68"/>
                                        </p:tgtEl>
                                        <p:attrNameLst>
                                          <p:attrName>ppt_h</p:attrName>
                                        </p:attrNameLst>
                                      </p:cBhvr>
                                      <p:tavLst>
                                        <p:tav tm="0">
                                          <p:val>
                                            <p:fltVal val="0"/>
                                          </p:val>
                                        </p:tav>
                                        <p:tav tm="100000">
                                          <p:val>
                                            <p:strVal val="#ppt_h"/>
                                          </p:val>
                                        </p:tav>
                                      </p:tavLst>
                                    </p:anim>
                                    <p:animEffect transition="in" filter="fade">
                                      <p:cBhvr>
                                        <p:cTn id="80" dur="500"/>
                                        <p:tgtEl>
                                          <p:spTgt spid="68"/>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1" nodeType="click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500"/>
                                        <p:tgtEl>
                                          <p:spTgt spid="75"/>
                                        </p:tgtEl>
                                      </p:cBhvr>
                                    </p:animEffect>
                                  </p:childTnLst>
                                </p:cTn>
                              </p:par>
                              <p:par>
                                <p:cTn id="86" presetID="35" presetClass="path" presetSubtype="0" accel="50000" decel="50000" fill="hold" grpId="0" nodeType="withEffect">
                                  <p:stCondLst>
                                    <p:cond delay="0"/>
                                  </p:stCondLst>
                                  <p:childTnLst>
                                    <p:animMotion origin="layout" path="M 0.12631 -4.81481E-6 L -2.91667E-6 -4.81481E-6 " pathEditMode="relative" rAng="0" ptsTypes="AA">
                                      <p:cBhvr>
                                        <p:cTn id="87" dur="1250" fill="hold"/>
                                        <p:tgtEl>
                                          <p:spTgt spid="75"/>
                                        </p:tgtEl>
                                        <p:attrNameLst>
                                          <p:attrName>ppt_x</p:attrName>
                                          <p:attrName>ppt_y</p:attrName>
                                        </p:attrNameLst>
                                      </p:cBhvr>
                                      <p:rCtr x="-6315" y="0"/>
                                    </p:animMotion>
                                  </p:childTnLst>
                                </p:cTn>
                              </p:par>
                            </p:childTnLst>
                          </p:cTn>
                        </p:par>
                        <p:par>
                          <p:cTn id="88" fill="hold">
                            <p:stCondLst>
                              <p:cond delay="1250"/>
                            </p:stCondLst>
                            <p:childTnLst>
                              <p:par>
                                <p:cTn id="89" presetID="47" presetClass="entr" presetSubtype="0" fill="hold" grpId="0" nodeType="after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fade">
                                      <p:cBhvr>
                                        <p:cTn id="91" dur="1000"/>
                                        <p:tgtEl>
                                          <p:spTgt spid="69"/>
                                        </p:tgtEl>
                                      </p:cBhvr>
                                    </p:animEffect>
                                    <p:anim calcmode="lin" valueType="num">
                                      <p:cBhvr>
                                        <p:cTn id="92" dur="1000" fill="hold"/>
                                        <p:tgtEl>
                                          <p:spTgt spid="69"/>
                                        </p:tgtEl>
                                        <p:attrNameLst>
                                          <p:attrName>ppt_x</p:attrName>
                                        </p:attrNameLst>
                                      </p:cBhvr>
                                      <p:tavLst>
                                        <p:tav tm="0">
                                          <p:val>
                                            <p:strVal val="#ppt_x"/>
                                          </p:val>
                                        </p:tav>
                                        <p:tav tm="100000">
                                          <p:val>
                                            <p:strVal val="#ppt_x"/>
                                          </p:val>
                                        </p:tav>
                                      </p:tavLst>
                                    </p:anim>
                                    <p:anim calcmode="lin" valueType="num">
                                      <p:cBhvr>
                                        <p:cTn id="93"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70"/>
                                        </p:tgtEl>
                                        <p:attrNameLst>
                                          <p:attrName>style.visibility</p:attrName>
                                        </p:attrNameLst>
                                      </p:cBhvr>
                                      <p:to>
                                        <p:strVal val="visible"/>
                                      </p:to>
                                    </p:set>
                                    <p:animEffect transition="in" filter="wipe(down)">
                                      <p:cBhvr>
                                        <p:cTn id="98" dur="750"/>
                                        <p:tgtEl>
                                          <p:spTgt spid="70"/>
                                        </p:tgtEl>
                                      </p:cBhvr>
                                    </p:animEffect>
                                  </p:childTnLst>
                                </p:cTn>
                              </p:par>
                            </p:childTnLst>
                          </p:cTn>
                        </p:par>
                      </p:childTnLst>
                    </p:cTn>
                  </p:par>
                  <p:par>
                    <p:cTn id="99" fill="hold">
                      <p:stCondLst>
                        <p:cond delay="indefinite"/>
                      </p:stCondLst>
                      <p:childTnLst>
                        <p:par>
                          <p:cTn id="100" fill="hold">
                            <p:stCondLst>
                              <p:cond delay="0"/>
                            </p:stCondLst>
                            <p:childTnLst>
                              <p:par>
                                <p:cTn id="101" presetID="53" presetClass="entr" presetSubtype="16" fill="hold" grpId="0" nodeType="clickEffect">
                                  <p:stCondLst>
                                    <p:cond delay="0"/>
                                  </p:stCondLst>
                                  <p:childTnLst>
                                    <p:set>
                                      <p:cBhvr>
                                        <p:cTn id="102" dur="1" fill="hold">
                                          <p:stCondLst>
                                            <p:cond delay="0"/>
                                          </p:stCondLst>
                                        </p:cTn>
                                        <p:tgtEl>
                                          <p:spTgt spid="71"/>
                                        </p:tgtEl>
                                        <p:attrNameLst>
                                          <p:attrName>style.visibility</p:attrName>
                                        </p:attrNameLst>
                                      </p:cBhvr>
                                      <p:to>
                                        <p:strVal val="visible"/>
                                      </p:to>
                                    </p:set>
                                    <p:anim calcmode="lin" valueType="num">
                                      <p:cBhvr>
                                        <p:cTn id="103" dur="500" fill="hold"/>
                                        <p:tgtEl>
                                          <p:spTgt spid="71"/>
                                        </p:tgtEl>
                                        <p:attrNameLst>
                                          <p:attrName>ppt_w</p:attrName>
                                        </p:attrNameLst>
                                      </p:cBhvr>
                                      <p:tavLst>
                                        <p:tav tm="0">
                                          <p:val>
                                            <p:fltVal val="0"/>
                                          </p:val>
                                        </p:tav>
                                        <p:tav tm="100000">
                                          <p:val>
                                            <p:strVal val="#ppt_w"/>
                                          </p:val>
                                        </p:tav>
                                      </p:tavLst>
                                    </p:anim>
                                    <p:anim calcmode="lin" valueType="num">
                                      <p:cBhvr>
                                        <p:cTn id="104" dur="500" fill="hold"/>
                                        <p:tgtEl>
                                          <p:spTgt spid="71"/>
                                        </p:tgtEl>
                                        <p:attrNameLst>
                                          <p:attrName>ppt_h</p:attrName>
                                        </p:attrNameLst>
                                      </p:cBhvr>
                                      <p:tavLst>
                                        <p:tav tm="0">
                                          <p:val>
                                            <p:fltVal val="0"/>
                                          </p:val>
                                        </p:tav>
                                        <p:tav tm="100000">
                                          <p:val>
                                            <p:strVal val="#ppt_h"/>
                                          </p:val>
                                        </p:tav>
                                      </p:tavLst>
                                    </p:anim>
                                    <p:animEffect transition="in" filter="fade">
                                      <p:cBhvr>
                                        <p:cTn id="105" dur="500"/>
                                        <p:tgtEl>
                                          <p:spTgt spid="71"/>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1" nodeType="clickEffect">
                                  <p:stCondLst>
                                    <p:cond delay="0"/>
                                  </p:stCondLst>
                                  <p:childTnLst>
                                    <p:set>
                                      <p:cBhvr>
                                        <p:cTn id="109" dur="1" fill="hold">
                                          <p:stCondLst>
                                            <p:cond delay="0"/>
                                          </p:stCondLst>
                                        </p:cTn>
                                        <p:tgtEl>
                                          <p:spTgt spid="76"/>
                                        </p:tgtEl>
                                        <p:attrNameLst>
                                          <p:attrName>style.visibility</p:attrName>
                                        </p:attrNameLst>
                                      </p:cBhvr>
                                      <p:to>
                                        <p:strVal val="visible"/>
                                      </p:to>
                                    </p:set>
                                    <p:animEffect transition="in" filter="fade">
                                      <p:cBhvr>
                                        <p:cTn id="110" dur="500"/>
                                        <p:tgtEl>
                                          <p:spTgt spid="76"/>
                                        </p:tgtEl>
                                      </p:cBhvr>
                                    </p:animEffect>
                                  </p:childTnLst>
                                </p:cTn>
                              </p:par>
                              <p:par>
                                <p:cTn id="111" presetID="35" presetClass="path" presetSubtype="0" accel="50000" decel="50000" fill="hold" grpId="0" nodeType="withEffect">
                                  <p:stCondLst>
                                    <p:cond delay="0"/>
                                  </p:stCondLst>
                                  <p:childTnLst>
                                    <p:animMotion origin="layout" path="M 0.12631 -4.81481E-6 L -2.91667E-6 -4.81481E-6 " pathEditMode="relative" rAng="0" ptsTypes="AA">
                                      <p:cBhvr>
                                        <p:cTn id="112" dur="1250" fill="hold"/>
                                        <p:tgtEl>
                                          <p:spTgt spid="76"/>
                                        </p:tgtEl>
                                        <p:attrNameLst>
                                          <p:attrName>ppt_x</p:attrName>
                                          <p:attrName>ppt_y</p:attrName>
                                        </p:attrNameLst>
                                      </p:cBhvr>
                                      <p:rCtr x="-6315" y="0"/>
                                    </p:animMotion>
                                  </p:childTnLst>
                                </p:cTn>
                              </p:par>
                            </p:childTnLst>
                          </p:cTn>
                        </p:par>
                        <p:par>
                          <p:cTn id="113" fill="hold">
                            <p:stCondLst>
                              <p:cond delay="500"/>
                            </p:stCondLst>
                            <p:childTnLst>
                              <p:par>
                                <p:cTn id="114" presetID="47" presetClass="entr" presetSubtype="0" fill="hold" grpId="0" nodeType="afterEffect">
                                  <p:stCondLst>
                                    <p:cond delay="0"/>
                                  </p:stCondLst>
                                  <p:childTnLst>
                                    <p:set>
                                      <p:cBhvr>
                                        <p:cTn id="115" dur="1" fill="hold">
                                          <p:stCondLst>
                                            <p:cond delay="0"/>
                                          </p:stCondLst>
                                        </p:cTn>
                                        <p:tgtEl>
                                          <p:spTgt spid="72"/>
                                        </p:tgtEl>
                                        <p:attrNameLst>
                                          <p:attrName>style.visibility</p:attrName>
                                        </p:attrNameLst>
                                      </p:cBhvr>
                                      <p:to>
                                        <p:strVal val="visible"/>
                                      </p:to>
                                    </p:set>
                                    <p:animEffect transition="in" filter="fade">
                                      <p:cBhvr>
                                        <p:cTn id="116" dur="1000"/>
                                        <p:tgtEl>
                                          <p:spTgt spid="72"/>
                                        </p:tgtEl>
                                      </p:cBhvr>
                                    </p:animEffect>
                                    <p:anim calcmode="lin" valueType="num">
                                      <p:cBhvr>
                                        <p:cTn id="117" dur="1000" fill="hold"/>
                                        <p:tgtEl>
                                          <p:spTgt spid="72"/>
                                        </p:tgtEl>
                                        <p:attrNameLst>
                                          <p:attrName>ppt_x</p:attrName>
                                        </p:attrNameLst>
                                      </p:cBhvr>
                                      <p:tavLst>
                                        <p:tav tm="0">
                                          <p:val>
                                            <p:strVal val="#ppt_x"/>
                                          </p:val>
                                        </p:tav>
                                        <p:tav tm="100000">
                                          <p:val>
                                            <p:strVal val="#ppt_x"/>
                                          </p:val>
                                        </p:tav>
                                      </p:tavLst>
                                    </p:anim>
                                    <p:anim calcmode="lin" valueType="num">
                                      <p:cBhvr>
                                        <p:cTn id="118"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5" grpId="0"/>
      <p:bldP spid="57" grpId="0"/>
      <p:bldP spid="64" grpId="0" animBg="1"/>
      <p:bldP spid="65" grpId="0" animBg="1"/>
      <p:bldP spid="66" grpId="0"/>
      <p:bldP spid="67" grpId="0" animBg="1"/>
      <p:bldP spid="68" grpId="0" animBg="1"/>
      <p:bldP spid="69" grpId="0"/>
      <p:bldP spid="70" grpId="0" animBg="1"/>
      <p:bldP spid="71" grpId="0" animBg="1"/>
      <p:bldP spid="72" grpId="0"/>
      <p:bldP spid="73" grpId="0" animBg="1"/>
      <p:bldP spid="73" grpId="1" animBg="1"/>
      <p:bldP spid="74" grpId="0" animBg="1"/>
      <p:bldP spid="74" grpId="1" animBg="1"/>
      <p:bldP spid="75" grpId="0" animBg="1"/>
      <p:bldP spid="75" grpId="1" animBg="1"/>
      <p:bldP spid="76" grpId="0" animBg="1"/>
      <p:bldP spid="76"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09600" y="0"/>
            <a:ext cx="11582400" cy="487301"/>
          </a:xfrm>
          <a:prstGeom prst="rect">
            <a:avLst/>
          </a:prstGeom>
          <a:gradFill>
            <a:gsLst>
              <a:gs pos="0">
                <a:srgbClr val="C00000"/>
              </a:gs>
              <a:gs pos="100000">
                <a:srgbClr val="FF0000"/>
              </a:gs>
              <a:gs pos="31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标题 1"/>
          <p:cNvSpPr txBox="1">
            <a:spLocks/>
          </p:cNvSpPr>
          <p:nvPr/>
        </p:nvSpPr>
        <p:spPr>
          <a:xfrm>
            <a:off x="609600" y="-9589"/>
            <a:ext cx="418827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dirty="0">
                <a:solidFill>
                  <a:schemeClr val="bg1"/>
                </a:solidFill>
              </a:rPr>
              <a:t>聚焦全国两会</a:t>
            </a:r>
          </a:p>
        </p:txBody>
      </p:sp>
      <p:sp>
        <p:nvSpPr>
          <p:cNvPr id="21" name="Freeform 29"/>
          <p:cNvSpPr/>
          <p:nvPr/>
        </p:nvSpPr>
        <p:spPr bwMode="auto">
          <a:xfrm>
            <a:off x="45921" y="9413"/>
            <a:ext cx="541463" cy="4838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C00000"/>
              </a:gs>
              <a:gs pos="51000">
                <a:srgbClr val="FF0000"/>
              </a:gs>
              <a:gs pos="100000">
                <a:srgbClr val="C00000"/>
              </a:gs>
            </a:gsLst>
            <a:lin ang="5400000" scaled="0"/>
          </a:gradFill>
          <a:ln>
            <a:noFill/>
          </a:ln>
          <a:extLst/>
        </p:spPr>
        <p:txBody>
          <a:bodyPr vert="horz" wrap="square" lIns="91440" tIns="45720" rIns="91440" bIns="45720" numCol="1" anchor="t" anchorCtr="0" compatLnSpc="1"/>
          <a:lstStyle/>
          <a:p>
            <a:endParaRPr lang="zh-CN" altLang="en-US">
              <a:solidFill>
                <a:schemeClr val="bg1"/>
              </a:solidFill>
            </a:endParaRPr>
          </a:p>
        </p:txBody>
      </p:sp>
      <p:sp>
        <p:nvSpPr>
          <p:cNvPr id="22" name="文本框 21"/>
          <p:cNvSpPr txBox="1"/>
          <p:nvPr/>
        </p:nvSpPr>
        <p:spPr>
          <a:xfrm>
            <a:off x="2182510" y="145071"/>
            <a:ext cx="1314784" cy="307777"/>
          </a:xfrm>
          <a:prstGeom prst="rect">
            <a:avLst/>
          </a:prstGeom>
          <a:noFill/>
        </p:spPr>
        <p:txBody>
          <a:bodyPr wrap="none" rtlCol="0">
            <a:spAutoFit/>
          </a:bodyPr>
          <a:lstStyle/>
          <a:p>
            <a:r>
              <a:rPr lang="en-US" altLang="zh-CN" sz="1400" dirty="0">
                <a:solidFill>
                  <a:schemeClr val="bg1"/>
                </a:solidFill>
                <a:cs typeface="+mn-ea"/>
                <a:sym typeface="+mn-lt"/>
              </a:rPr>
              <a:t>NPC&amp;CPPCC</a:t>
            </a:r>
            <a:endParaRPr lang="en-US" sz="1400" dirty="0">
              <a:solidFill>
                <a:schemeClr val="bg1"/>
              </a:solidFill>
              <a:cs typeface="+mn-ea"/>
              <a:sym typeface="+mn-lt"/>
            </a:endParaRPr>
          </a:p>
        </p:txBody>
      </p:sp>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13957" b="25214"/>
          <a:stretch/>
        </p:blipFill>
        <p:spPr>
          <a:xfrm>
            <a:off x="-23150" y="5735623"/>
            <a:ext cx="10439147" cy="1139739"/>
          </a:xfrm>
          <a:prstGeom prst="rect">
            <a:avLst/>
          </a:prstGeom>
        </p:spPr>
      </p:pic>
      <p:sp>
        <p:nvSpPr>
          <p:cNvPr id="27" name="文本框 26"/>
          <p:cNvSpPr txBox="1"/>
          <p:nvPr/>
        </p:nvSpPr>
        <p:spPr>
          <a:xfrm>
            <a:off x="1052059" y="1716190"/>
            <a:ext cx="10086552" cy="1015663"/>
          </a:xfrm>
          <a:prstGeom prst="rect">
            <a:avLst/>
          </a:prstGeom>
          <a:noFill/>
        </p:spPr>
        <p:txBody>
          <a:bodyPr wrap="square" rtlCol="0">
            <a:spAutoFit/>
          </a:bodyPr>
          <a:lstStyle/>
          <a:p>
            <a:pPr algn="ctr"/>
            <a:r>
              <a:rPr lang="zh-CN" altLang="en-US" sz="60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★携手新征程 奋进新时代★</a:t>
            </a:r>
          </a:p>
        </p:txBody>
      </p:sp>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7244" y="2460019"/>
            <a:ext cx="6858000" cy="1153833"/>
          </a:xfrm>
          <a:prstGeom prst="rect">
            <a:avLst/>
          </a:prstGeom>
        </p:spPr>
      </p:pic>
      <p:sp>
        <p:nvSpPr>
          <p:cNvPr id="29" name="TextBox 9"/>
          <p:cNvSpPr txBox="1"/>
          <p:nvPr/>
        </p:nvSpPr>
        <p:spPr>
          <a:xfrm>
            <a:off x="1006969" y="3363470"/>
            <a:ext cx="10521787" cy="1569469"/>
          </a:xfrm>
          <a:prstGeom prst="rect">
            <a:avLst/>
          </a:prstGeom>
          <a:noFill/>
        </p:spPr>
        <p:txBody>
          <a:bodyPr wrap="square" lIns="91440" tIns="45720" rIns="91440" bIns="45720" rtlCol="0">
            <a:spAutoFit/>
          </a:bodyPr>
          <a:lstStyle/>
          <a:p>
            <a:pPr algn="ctr" eaLnBrk="0" hangingPunct="0">
              <a:lnSpc>
                <a:spcPct val="150000"/>
              </a:lnSpc>
              <a:defRPr/>
            </a:pPr>
            <a:r>
              <a:rPr lang="zh-CN" altLang="en-US" sz="2133" b="1" kern="0">
                <a:gradFill>
                  <a:gsLst>
                    <a:gs pos="0">
                      <a:srgbClr val="FF3302"/>
                    </a:gs>
                    <a:gs pos="100000">
                      <a:srgbClr val="CB0800"/>
                    </a:gs>
                  </a:gsLst>
                  <a:lin ang="5400000" scaled="1"/>
                </a:gradFill>
                <a:latin typeface="微软雅黑" pitchFamily="34" charset="-122"/>
                <a:ea typeface="微软雅黑" pitchFamily="34" charset="-122"/>
                <a:sym typeface="微软雅黑" pitchFamily="34" charset="-122"/>
              </a:rPr>
              <a:t>共商发展大计，共谋发展良策。今年两会是党的十九大后的第一次全国两会。开好今年两会，有利于把全党全国各族人民思想和行动统一到党的十九大精神上来，凝聚起１３亿多人民的智慧和力量，共同为开创新时代中国特色社会主义事业新局面而不懈奋斗。</a:t>
            </a:r>
            <a:endParaRPr lang="zh-CN" altLang="en-US" sz="2133" b="1" kern="0" dirty="0">
              <a:gradFill>
                <a:gsLst>
                  <a:gs pos="0">
                    <a:srgbClr val="FF3302"/>
                  </a:gs>
                  <a:gs pos="100000">
                    <a:srgbClr val="CB0800"/>
                  </a:gs>
                </a:gsLst>
                <a:lin ang="5400000" scaled="1"/>
              </a:gradFill>
              <a:latin typeface="微软雅黑" pitchFamily="34" charset="-122"/>
              <a:ea typeface="微软雅黑" pitchFamily="34" charset="-122"/>
              <a:sym typeface="微软雅黑" pitchFamily="34" charset="-122"/>
            </a:endParaRPr>
          </a:p>
        </p:txBody>
      </p:sp>
      <p:sp>
        <p:nvSpPr>
          <p:cNvPr id="30" name="标题 1"/>
          <p:cNvSpPr txBox="1">
            <a:spLocks/>
          </p:cNvSpPr>
          <p:nvPr/>
        </p:nvSpPr>
        <p:spPr>
          <a:xfrm>
            <a:off x="9899047" y="9668"/>
            <a:ext cx="2292953" cy="5322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dirty="0">
                <a:solidFill>
                  <a:schemeClr val="bg1"/>
                </a:solidFill>
              </a:rPr>
              <a:t>政协十三届会议简介</a:t>
            </a:r>
          </a:p>
        </p:txBody>
      </p:sp>
    </p:spTree>
    <p:extLst>
      <p:ext uri="{BB962C8B-B14F-4D97-AF65-F5344CB8AC3E}">
        <p14:creationId xmlns:p14="http://schemas.microsoft.com/office/powerpoint/2010/main" val="317329009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Effect transition="in" filter="fade">
                                      <p:cBhvr>
                                        <p:cTn id="9" dur="1000"/>
                                        <p:tgtEl>
                                          <p:spTgt spid="27"/>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up)">
                                      <p:cBhvr>
                                        <p:cTn id="17" dur="12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r="66687" b="70230"/>
          <a:stretch>
            <a:fillRect/>
          </a:stretch>
        </p:blipFill>
        <p:spPr>
          <a:xfrm>
            <a:off x="-1" y="0"/>
            <a:ext cx="5571689" cy="2489200"/>
          </a:xfrm>
          <a:custGeom>
            <a:avLst/>
            <a:gdLst>
              <a:gd name="connsiteX0" fmla="*/ 0 w 4061578"/>
              <a:gd name="connsiteY0" fmla="*/ 0 h 1814545"/>
              <a:gd name="connsiteX1" fmla="*/ 4061578 w 4061578"/>
              <a:gd name="connsiteY1" fmla="*/ 0 h 1814545"/>
              <a:gd name="connsiteX2" fmla="*/ 3982720 w 4061578"/>
              <a:gd name="connsiteY2" fmla="*/ 329770 h 1814545"/>
              <a:gd name="connsiteX3" fmla="*/ 2153920 w 4061578"/>
              <a:gd name="connsiteY3" fmla="*/ 908890 h 1814545"/>
              <a:gd name="connsiteX4" fmla="*/ 1412240 w 4061578"/>
              <a:gd name="connsiteY4" fmla="*/ 1081610 h 1814545"/>
              <a:gd name="connsiteX5" fmla="*/ 0 w 4061578"/>
              <a:gd name="connsiteY5" fmla="*/ 1814545 h 181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1578" h="1814545">
                <a:moveTo>
                  <a:pt x="0" y="0"/>
                </a:moveTo>
                <a:lnTo>
                  <a:pt x="4061578" y="0"/>
                </a:lnTo>
                <a:lnTo>
                  <a:pt x="3982720" y="329770"/>
                </a:lnTo>
                <a:lnTo>
                  <a:pt x="2153920" y="908890"/>
                </a:lnTo>
                <a:lnTo>
                  <a:pt x="1412240" y="1081610"/>
                </a:lnTo>
                <a:lnTo>
                  <a:pt x="0" y="1814545"/>
                </a:lnTo>
                <a:close/>
              </a:path>
            </a:pathLst>
          </a:cu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rcRect l="6833" t="19412" r="84083" b="59085"/>
          <a:stretch>
            <a:fillRect/>
          </a:stretch>
        </p:blipFill>
        <p:spPr>
          <a:xfrm>
            <a:off x="430262" y="1872364"/>
            <a:ext cx="1463040" cy="1731488"/>
          </a:xfrm>
          <a:custGeom>
            <a:avLst/>
            <a:gdLst>
              <a:gd name="connsiteX0" fmla="*/ 553720 w 1107440"/>
              <a:gd name="connsiteY0" fmla="*/ 0 h 1310640"/>
              <a:gd name="connsiteX1" fmla="*/ 1107440 w 1107440"/>
              <a:gd name="connsiteY1" fmla="*/ 655320 h 1310640"/>
              <a:gd name="connsiteX2" fmla="*/ 553720 w 1107440"/>
              <a:gd name="connsiteY2" fmla="*/ 1310640 h 1310640"/>
              <a:gd name="connsiteX3" fmla="*/ 0 w 1107440"/>
              <a:gd name="connsiteY3" fmla="*/ 655320 h 1310640"/>
              <a:gd name="connsiteX4" fmla="*/ 553720 w 1107440"/>
              <a:gd name="connsiteY4" fmla="*/ 0 h 131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7440" h="1310640">
                <a:moveTo>
                  <a:pt x="553720" y="0"/>
                </a:moveTo>
                <a:cubicBezTo>
                  <a:pt x="859531" y="0"/>
                  <a:pt x="1107440" y="293397"/>
                  <a:pt x="1107440" y="655320"/>
                </a:cubicBezTo>
                <a:cubicBezTo>
                  <a:pt x="1107440" y="1017243"/>
                  <a:pt x="859531" y="1310640"/>
                  <a:pt x="553720" y="1310640"/>
                </a:cubicBezTo>
                <a:cubicBezTo>
                  <a:pt x="247909" y="1310640"/>
                  <a:pt x="0" y="1017243"/>
                  <a:pt x="0" y="655320"/>
                </a:cubicBezTo>
                <a:cubicBezTo>
                  <a:pt x="0" y="293397"/>
                  <a:pt x="247909" y="0"/>
                  <a:pt x="553720" y="0"/>
                </a:cubicBezTo>
                <a:close/>
              </a:path>
            </a:pathLst>
          </a:cu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rcRect t="41627"/>
          <a:stretch>
            <a:fillRect/>
          </a:stretch>
        </p:blipFill>
        <p:spPr>
          <a:xfrm>
            <a:off x="0" y="3300104"/>
            <a:ext cx="12192000" cy="3557896"/>
          </a:xfrm>
          <a:custGeom>
            <a:avLst/>
            <a:gdLst>
              <a:gd name="connsiteX0" fmla="*/ 12192000 w 12192000"/>
              <a:gd name="connsiteY0" fmla="*/ 0 h 3557896"/>
              <a:gd name="connsiteX1" fmla="*/ 12192000 w 12192000"/>
              <a:gd name="connsiteY1" fmla="*/ 3557896 h 3557896"/>
              <a:gd name="connsiteX2" fmla="*/ 0 w 12192000"/>
              <a:gd name="connsiteY2" fmla="*/ 3557896 h 3557896"/>
              <a:gd name="connsiteX3" fmla="*/ 0 w 12192000"/>
              <a:gd name="connsiteY3" fmla="*/ 1452292 h 3557896"/>
              <a:gd name="connsiteX4" fmla="*/ 1016000 w 12192000"/>
              <a:gd name="connsiteY4" fmla="*/ 1277406 h 3557896"/>
              <a:gd name="connsiteX5" fmla="*/ 3210560 w 12192000"/>
              <a:gd name="connsiteY5" fmla="*/ 1338366 h 3557896"/>
              <a:gd name="connsiteX6" fmla="*/ 3383280 w 12192000"/>
              <a:gd name="connsiteY6" fmla="*/ 1338366 h 3557896"/>
              <a:gd name="connsiteX7" fmla="*/ 5953760 w 12192000"/>
              <a:gd name="connsiteY7" fmla="*/ 728766 h 355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57896">
                <a:moveTo>
                  <a:pt x="12192000" y="0"/>
                </a:moveTo>
                <a:lnTo>
                  <a:pt x="12192000" y="3557896"/>
                </a:lnTo>
                <a:lnTo>
                  <a:pt x="0" y="3557896"/>
                </a:lnTo>
                <a:lnTo>
                  <a:pt x="0" y="1452292"/>
                </a:lnTo>
                <a:lnTo>
                  <a:pt x="1016000" y="1277406"/>
                </a:lnTo>
                <a:lnTo>
                  <a:pt x="3210560" y="1338366"/>
                </a:lnTo>
                <a:lnTo>
                  <a:pt x="3383280" y="1338366"/>
                </a:lnTo>
                <a:lnTo>
                  <a:pt x="5953760" y="728766"/>
                </a:lnTo>
                <a:close/>
              </a:path>
            </a:pathLst>
          </a:cu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rcRect l="84917" t="13290" r="3250" b="58373"/>
          <a:stretch>
            <a:fillRect/>
          </a:stretch>
        </p:blipFill>
        <p:spPr>
          <a:xfrm>
            <a:off x="10568835" y="2487321"/>
            <a:ext cx="1442720" cy="1727200"/>
          </a:xfrm>
          <a:custGeom>
            <a:avLst/>
            <a:gdLst>
              <a:gd name="connsiteX0" fmla="*/ 721360 w 1442720"/>
              <a:gd name="connsiteY0" fmla="*/ 0 h 1727200"/>
              <a:gd name="connsiteX1" fmla="*/ 1442720 w 1442720"/>
              <a:gd name="connsiteY1" fmla="*/ 863600 h 1727200"/>
              <a:gd name="connsiteX2" fmla="*/ 721360 w 1442720"/>
              <a:gd name="connsiteY2" fmla="*/ 1727200 h 1727200"/>
              <a:gd name="connsiteX3" fmla="*/ 0 w 1442720"/>
              <a:gd name="connsiteY3" fmla="*/ 863600 h 1727200"/>
              <a:gd name="connsiteX4" fmla="*/ 721360 w 1442720"/>
              <a:gd name="connsiteY4" fmla="*/ 0 h 172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2720" h="1727200">
                <a:moveTo>
                  <a:pt x="721360" y="0"/>
                </a:moveTo>
                <a:cubicBezTo>
                  <a:pt x="1119756" y="0"/>
                  <a:pt x="1442720" y="386647"/>
                  <a:pt x="1442720" y="863600"/>
                </a:cubicBezTo>
                <a:cubicBezTo>
                  <a:pt x="1442720" y="1340553"/>
                  <a:pt x="1119756" y="1727200"/>
                  <a:pt x="721360" y="1727200"/>
                </a:cubicBezTo>
                <a:cubicBezTo>
                  <a:pt x="322964" y="1727200"/>
                  <a:pt x="0" y="1340553"/>
                  <a:pt x="0" y="863600"/>
                </a:cubicBezTo>
                <a:cubicBezTo>
                  <a:pt x="0" y="386647"/>
                  <a:pt x="322964" y="0"/>
                  <a:pt x="721360" y="0"/>
                </a:cubicBezTo>
                <a:close/>
              </a:path>
            </a:pathLst>
          </a:custGeom>
        </p:spPr>
      </p:pic>
      <p:sp>
        <p:nvSpPr>
          <p:cNvPr id="28" name="文本框 27"/>
          <p:cNvSpPr txBox="1"/>
          <p:nvPr/>
        </p:nvSpPr>
        <p:spPr>
          <a:xfrm>
            <a:off x="10099346" y="115582"/>
            <a:ext cx="2206880" cy="992577"/>
          </a:xfrm>
          <a:prstGeom prst="rect">
            <a:avLst/>
          </a:prstGeom>
          <a:noFill/>
        </p:spPr>
        <p:txBody>
          <a:bodyPr wrap="square" lIns="68579" tIns="34289" rIns="68579" bIns="34289" rtlCol="0">
            <a:spAutoFit/>
          </a:bodyPr>
          <a:lstStyle/>
          <a:p>
            <a:r>
              <a:rPr lang="zh-CN" altLang="en-US" sz="6000" b="1" dirty="0">
                <a:gradFill>
                  <a:gsLst>
                    <a:gs pos="18000">
                      <a:srgbClr val="CD0503"/>
                    </a:gs>
                    <a:gs pos="70000">
                      <a:srgbClr val="FF0000"/>
                    </a:gs>
                    <a:gs pos="100000">
                      <a:srgbClr val="FFC000"/>
                    </a:gs>
                  </a:gsLst>
                  <a:lin ang="5400000" scaled="1"/>
                </a:gradFill>
                <a:effectLst>
                  <a:outerShdw sx="1000" sy="1000" algn="ctr" rotWithShape="0">
                    <a:prstClr val="black"/>
                  </a:outerShdw>
                </a:effectLst>
                <a:cs typeface="+mn-ea"/>
                <a:sym typeface="+mn-lt"/>
              </a:rPr>
              <a:t>目 录</a:t>
            </a:r>
          </a:p>
        </p:txBody>
      </p:sp>
      <p:sp>
        <p:nvSpPr>
          <p:cNvPr id="29" name="文本框 28"/>
          <p:cNvSpPr txBox="1"/>
          <p:nvPr/>
        </p:nvSpPr>
        <p:spPr>
          <a:xfrm>
            <a:off x="4277114" y="2634272"/>
            <a:ext cx="3775393" cy="707886"/>
          </a:xfrm>
          <a:prstGeom prst="rect">
            <a:avLst/>
          </a:prstGeom>
          <a:noFill/>
        </p:spPr>
        <p:txBody>
          <a:bodyPr wrap="none" rtlCol="0">
            <a:spAutoFit/>
          </a:bodyPr>
          <a:lstStyle/>
          <a:p>
            <a:r>
              <a:rPr lang="zh-CN" altLang="en-US" sz="4000" b="1" dirty="0">
                <a:gradFill>
                  <a:gsLst>
                    <a:gs pos="65000">
                      <a:srgbClr val="FF0000"/>
                    </a:gs>
                    <a:gs pos="100000">
                      <a:srgbClr val="F53F00"/>
                    </a:gs>
                    <a:gs pos="0">
                      <a:srgbClr val="D80000"/>
                    </a:gs>
                  </a:gsLst>
                  <a:lin ang="5400000" scaled="0"/>
                </a:gradFill>
                <a:latin typeface="微软雅黑" panose="020B0503020204020204" pitchFamily="34" charset="-122"/>
                <a:ea typeface="微软雅黑" panose="020B0503020204020204" pitchFamily="34" charset="-122"/>
              </a:rPr>
              <a:t>五年工作的回顾</a:t>
            </a:r>
            <a:endParaRPr lang="en-US" sz="4000" b="1" dirty="0">
              <a:gradFill>
                <a:gsLst>
                  <a:gs pos="65000">
                    <a:srgbClr val="FF0000"/>
                  </a:gs>
                  <a:gs pos="100000">
                    <a:srgbClr val="F53F00"/>
                  </a:gs>
                  <a:gs pos="0">
                    <a:srgbClr val="D80000"/>
                  </a:gs>
                </a:gsLst>
                <a:lin ang="5400000" scaled="0"/>
              </a:gra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5199610" y="3414204"/>
            <a:ext cx="1930400" cy="449942"/>
            <a:chOff x="5667649" y="3760961"/>
            <a:chExt cx="1930400" cy="449942"/>
          </a:xfrm>
        </p:grpSpPr>
        <p:sp>
          <p:nvSpPr>
            <p:cNvPr id="31" name="圆角矩形 30"/>
            <p:cNvSpPr/>
            <p:nvPr/>
          </p:nvSpPr>
          <p:spPr>
            <a:xfrm>
              <a:off x="5667649" y="3760961"/>
              <a:ext cx="1930400" cy="449942"/>
            </a:xfrm>
            <a:prstGeom prst="roundRect">
              <a:avLst/>
            </a:prstGeom>
            <a:gradFill flip="none" rotWithShape="1">
              <a:gsLst>
                <a:gs pos="65000">
                  <a:srgbClr val="FF0000"/>
                </a:gs>
                <a:gs pos="100000">
                  <a:srgbClr val="F53F00"/>
                </a:gs>
                <a:gs pos="0">
                  <a:srgbClr val="D80000"/>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2" name="文本框 31"/>
            <p:cNvSpPr txBox="1"/>
            <p:nvPr/>
          </p:nvSpPr>
          <p:spPr>
            <a:xfrm>
              <a:off x="6078851" y="3798594"/>
              <a:ext cx="1107996" cy="369332"/>
            </a:xfrm>
            <a:prstGeom prst="rect">
              <a:avLst/>
            </a:prstGeom>
            <a:noFill/>
          </p:spPr>
          <p:txBody>
            <a:bodyPr wrap="none" rtlCol="0">
              <a:spAutoFit/>
            </a:bodyPr>
            <a:lstStyle/>
            <a:p>
              <a:r>
                <a:rPr lang="zh-CN" altLang="en-US" b="1" dirty="0">
                  <a:solidFill>
                    <a:schemeClr val="bg1"/>
                  </a:solidFill>
                </a:rPr>
                <a:t>第二部分</a:t>
              </a:r>
              <a:endParaRPr lang="en-US" b="1" dirty="0">
                <a:solidFill>
                  <a:schemeClr val="bg1"/>
                </a:solidFill>
              </a:endParaRPr>
            </a:p>
          </p:txBody>
        </p:sp>
      </p:grpSp>
      <p:sp>
        <p:nvSpPr>
          <p:cNvPr id="33" name="文本框 32"/>
          <p:cNvSpPr txBox="1"/>
          <p:nvPr/>
        </p:nvSpPr>
        <p:spPr>
          <a:xfrm>
            <a:off x="3556404" y="1457851"/>
            <a:ext cx="1441420" cy="769441"/>
          </a:xfrm>
          <a:prstGeom prst="rect">
            <a:avLst/>
          </a:prstGeom>
          <a:noFill/>
        </p:spPr>
        <p:txBody>
          <a:bodyPr wrap="none" rtlCol="0">
            <a:spAutoFit/>
          </a:bodyPr>
          <a:lstStyle/>
          <a:p>
            <a:r>
              <a:rPr lang="en-US" altLang="zh-CN" sz="4400" b="1" dirty="0">
                <a:gradFill>
                  <a:gsLst>
                    <a:gs pos="0">
                      <a:srgbClr val="C00000"/>
                    </a:gs>
                    <a:gs pos="51000">
                      <a:srgbClr val="FF0000"/>
                    </a:gs>
                    <a:gs pos="100000">
                      <a:srgbClr val="EE6B00"/>
                    </a:gs>
                  </a:gsLst>
                  <a:lin ang="5400000" scaled="0"/>
                </a:gradFill>
                <a:cs typeface="+mn-ea"/>
                <a:sym typeface="+mn-lt"/>
              </a:rPr>
              <a:t>2018</a:t>
            </a:r>
            <a:endParaRPr lang="en-US" sz="4400" b="1" dirty="0">
              <a:gradFill>
                <a:gsLst>
                  <a:gs pos="0">
                    <a:srgbClr val="C00000"/>
                  </a:gs>
                  <a:gs pos="51000">
                    <a:srgbClr val="FF0000"/>
                  </a:gs>
                  <a:gs pos="100000">
                    <a:srgbClr val="EE6B00"/>
                  </a:gs>
                </a:gsLst>
                <a:lin ang="5400000" scaled="0"/>
              </a:gradFill>
              <a:cs typeface="+mn-ea"/>
              <a:sym typeface="+mn-lt"/>
            </a:endParaRPr>
          </a:p>
        </p:txBody>
      </p:sp>
      <p:sp>
        <p:nvSpPr>
          <p:cNvPr id="34" name="文本框 33"/>
          <p:cNvSpPr txBox="1"/>
          <p:nvPr/>
        </p:nvSpPr>
        <p:spPr>
          <a:xfrm>
            <a:off x="6752018" y="1819302"/>
            <a:ext cx="2912977" cy="769441"/>
          </a:xfrm>
          <a:prstGeom prst="rect">
            <a:avLst/>
          </a:prstGeom>
          <a:noFill/>
        </p:spPr>
        <p:txBody>
          <a:bodyPr wrap="none" rtlCol="0">
            <a:spAutoFit/>
          </a:bodyPr>
          <a:lstStyle/>
          <a:p>
            <a:r>
              <a:rPr lang="zh-CN" altLang="en-US" sz="4400" b="1" dirty="0">
                <a:gradFill>
                  <a:gsLst>
                    <a:gs pos="0">
                      <a:srgbClr val="C00000"/>
                    </a:gs>
                    <a:gs pos="51000">
                      <a:srgbClr val="FF0000"/>
                    </a:gs>
                    <a:gs pos="100000">
                      <a:srgbClr val="EE6B00"/>
                    </a:gs>
                  </a:gsLst>
                  <a:lin ang="5400000" scaled="0"/>
                </a:gradFill>
                <a:cs typeface="+mn-ea"/>
                <a:sym typeface="+mn-lt"/>
              </a:rPr>
              <a:t>全 国 两 会</a:t>
            </a:r>
            <a:endParaRPr lang="en-US" sz="4400" b="1" dirty="0">
              <a:gradFill>
                <a:gsLst>
                  <a:gs pos="0">
                    <a:srgbClr val="C00000"/>
                  </a:gs>
                  <a:gs pos="51000">
                    <a:srgbClr val="FF0000"/>
                  </a:gs>
                  <a:gs pos="100000">
                    <a:srgbClr val="EE6B00"/>
                  </a:gs>
                </a:gsLst>
                <a:lin ang="5400000" scaled="0"/>
              </a:gradFill>
              <a:cs typeface="+mn-ea"/>
              <a:sym typeface="+mn-lt"/>
            </a:endParaRPr>
          </a:p>
        </p:txBody>
      </p:sp>
      <p:cxnSp>
        <p:nvCxnSpPr>
          <p:cNvPr id="35" name="直接连接符 34"/>
          <p:cNvCxnSpPr/>
          <p:nvPr/>
        </p:nvCxnSpPr>
        <p:spPr>
          <a:xfrm>
            <a:off x="6819329" y="2559883"/>
            <a:ext cx="277835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810391" y="1136833"/>
            <a:ext cx="1109599" cy="1200329"/>
          </a:xfrm>
          <a:prstGeom prst="rect">
            <a:avLst/>
          </a:prstGeom>
          <a:noFill/>
        </p:spPr>
        <p:txBody>
          <a:bodyPr wrap="none" rtlCol="0">
            <a:spAutoFit/>
          </a:bodyPr>
          <a:lstStyle/>
          <a:p>
            <a:r>
              <a:rPr lang="zh-CN" altLang="en-US" sz="72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聚</a:t>
            </a:r>
            <a:endParaRPr lang="en-US" sz="72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cxnSp>
        <p:nvCxnSpPr>
          <p:cNvPr id="37" name="直接连接符 36"/>
          <p:cNvCxnSpPr/>
          <p:nvPr/>
        </p:nvCxnSpPr>
        <p:spPr>
          <a:xfrm>
            <a:off x="2799691" y="2559883"/>
            <a:ext cx="271076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5558798" y="1575516"/>
            <a:ext cx="1212191" cy="1323439"/>
          </a:xfrm>
          <a:prstGeom prst="rect">
            <a:avLst/>
          </a:prstGeom>
          <a:noFill/>
        </p:spPr>
        <p:txBody>
          <a:bodyPr wrap="none" rtlCol="0">
            <a:spAutoFit/>
          </a:bodyPr>
          <a:lstStyle/>
          <a:p>
            <a:r>
              <a:rPr lang="zh-CN" altLang="en-US" sz="8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rPr>
              <a:t>焦</a:t>
            </a:r>
            <a:endParaRPr lang="en-US" sz="8000" b="1" dirty="0">
              <a:gradFill>
                <a:gsLst>
                  <a:gs pos="0">
                    <a:srgbClr val="C00000"/>
                  </a:gs>
                  <a:gs pos="51000">
                    <a:srgbClr val="FF0000"/>
                  </a:gs>
                  <a:gs pos="100000">
                    <a:srgbClr val="EE6B00"/>
                  </a:gs>
                </a:gsLst>
                <a:lin ang="5400000" scaled="0"/>
              </a:gradFill>
              <a:latin typeface="华文行楷" panose="02010800040101010101" pitchFamily="2" charset="-122"/>
              <a:ea typeface="华文行楷" panose="02010800040101010101" pitchFamily="2" charset="-122"/>
              <a:cs typeface="+mn-ea"/>
              <a:sym typeface="+mn-lt"/>
            </a:endParaRPr>
          </a:p>
        </p:txBody>
      </p:sp>
      <p:sp>
        <p:nvSpPr>
          <p:cNvPr id="39" name="文本框 38"/>
          <p:cNvSpPr txBox="1"/>
          <p:nvPr/>
        </p:nvSpPr>
        <p:spPr>
          <a:xfrm>
            <a:off x="2926703" y="2079170"/>
            <a:ext cx="2438488" cy="523220"/>
          </a:xfrm>
          <a:prstGeom prst="rect">
            <a:avLst/>
          </a:prstGeom>
          <a:noFill/>
        </p:spPr>
        <p:txBody>
          <a:bodyPr wrap="none" rtlCol="0">
            <a:spAutoFit/>
          </a:bodyPr>
          <a:lstStyle/>
          <a:p>
            <a:r>
              <a:rPr lang="en-US" altLang="zh-CN" sz="2800" dirty="0">
                <a:gradFill>
                  <a:gsLst>
                    <a:gs pos="0">
                      <a:srgbClr val="C00000"/>
                    </a:gs>
                    <a:gs pos="51000">
                      <a:srgbClr val="FF0000"/>
                    </a:gs>
                    <a:gs pos="100000">
                      <a:srgbClr val="EE6B00"/>
                    </a:gs>
                  </a:gsLst>
                  <a:lin ang="5400000" scaled="0"/>
                </a:gradFill>
                <a:cs typeface="+mn-ea"/>
                <a:sym typeface="+mn-lt"/>
              </a:rPr>
              <a:t>NPC&amp;CPPCC</a:t>
            </a:r>
            <a:endParaRPr lang="en-US" sz="2800" dirty="0">
              <a:gradFill>
                <a:gsLst>
                  <a:gs pos="0">
                    <a:srgbClr val="C00000"/>
                  </a:gs>
                  <a:gs pos="51000">
                    <a:srgbClr val="FF0000"/>
                  </a:gs>
                  <a:gs pos="100000">
                    <a:srgbClr val="EE6B00"/>
                  </a:gs>
                </a:gsLst>
                <a:lin ang="5400000" scaled="0"/>
              </a:gradFill>
              <a:cs typeface="+mn-ea"/>
              <a:sym typeface="+mn-lt"/>
            </a:endParaRPr>
          </a:p>
        </p:txBody>
      </p:sp>
    </p:spTree>
    <p:extLst>
      <p:ext uri="{BB962C8B-B14F-4D97-AF65-F5344CB8AC3E}">
        <p14:creationId xmlns:p14="http://schemas.microsoft.com/office/powerpoint/2010/main" val="279956179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strVal val="(6*min(max(#ppt_w*#ppt_h,.3),1)-7.4)/-.7*#ppt_w"/>
                                          </p:val>
                                        </p:tav>
                                        <p:tav tm="100000">
                                          <p:val>
                                            <p:strVal val="#ppt_w"/>
                                          </p:val>
                                        </p:tav>
                                      </p:tavLst>
                                    </p:anim>
                                    <p:anim calcmode="lin" valueType="num">
                                      <p:cBhvr>
                                        <p:cTn id="8" dur="1000" fill="hold"/>
                                        <p:tgtEl>
                                          <p:spTgt spid="28"/>
                                        </p:tgtEl>
                                        <p:attrNameLst>
                                          <p:attrName>ppt_h</p:attrName>
                                        </p:attrNameLst>
                                      </p:cBhvr>
                                      <p:tavLst>
                                        <p:tav tm="0">
                                          <p:val>
                                            <p:strVal val="(6*min(max(#ppt_w*#ppt_h,.3),1)-7.4)/-.7*#ppt_h"/>
                                          </p:val>
                                        </p:tav>
                                        <p:tav tm="100000">
                                          <p:val>
                                            <p:strVal val="#ppt_h"/>
                                          </p:val>
                                        </p:tav>
                                      </p:tavLst>
                                    </p:anim>
                                    <p:anim calcmode="lin" valueType="num">
                                      <p:cBhvr>
                                        <p:cTn id="9" dur="1000" fill="hold"/>
                                        <p:tgtEl>
                                          <p:spTgt spid="28"/>
                                        </p:tgtEl>
                                        <p:attrNameLst>
                                          <p:attrName>ppt_x</p:attrName>
                                        </p:attrNameLst>
                                      </p:cBhvr>
                                      <p:tavLst>
                                        <p:tav tm="0">
                                          <p:val>
                                            <p:fltVal val="0.5"/>
                                          </p:val>
                                        </p:tav>
                                        <p:tav tm="100000">
                                          <p:val>
                                            <p:strVal val="#ppt_x"/>
                                          </p:val>
                                        </p:tav>
                                      </p:tavLst>
                                    </p:anim>
                                    <p:anim calcmode="lin" valueType="num">
                                      <p:cBhvr>
                                        <p:cTn id="10" dur="1000" fill="hold"/>
                                        <p:tgtEl>
                                          <p:spTgt spid="28"/>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25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63" presetClass="path" presetSubtype="0" accel="50000" decel="50000" fill="hold" grpId="0" nodeType="withEffect">
                                  <p:stCondLst>
                                    <p:cond delay="0"/>
                                  </p:stCondLst>
                                  <p:childTnLst>
                                    <p:animMotion origin="layout" path="M -0.15495 1.48148E-6 L -1.25E-6 1.48148E-6 " pathEditMode="relative" rAng="0" ptsTypes="AA">
                                      <p:cBhvr>
                                        <p:cTn id="27" dur="1500" fill="hold"/>
                                        <p:tgtEl>
                                          <p:spTgt spid="33"/>
                                        </p:tgtEl>
                                        <p:attrNameLst>
                                          <p:attrName>ppt_x</p:attrName>
                                          <p:attrName>ppt_y</p:attrName>
                                        </p:attrNameLst>
                                      </p:cBhvr>
                                      <p:rCtr x="7747" y="0"/>
                                    </p:animMotion>
                                  </p:childTnLst>
                                </p:cTn>
                              </p:par>
                              <p:par>
                                <p:cTn id="28" presetID="10" presetClass="entr" presetSubtype="0" fill="hold" grpId="1"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par>
                                <p:cTn id="31" presetID="35" presetClass="path" presetSubtype="0" accel="50000" decel="50000" fill="hold" grpId="0" nodeType="withEffect">
                                  <p:stCondLst>
                                    <p:cond delay="0"/>
                                  </p:stCondLst>
                                  <p:childTnLst>
                                    <p:animMotion origin="layout" path="M 0.16823 3.7037E-6 L 2.91667E-6 3.7037E-6 " pathEditMode="relative" rAng="0" ptsTypes="AA">
                                      <p:cBhvr>
                                        <p:cTn id="32" dur="1500" fill="hold"/>
                                        <p:tgtEl>
                                          <p:spTgt spid="34"/>
                                        </p:tgtEl>
                                        <p:attrNameLst>
                                          <p:attrName>ppt_x</p:attrName>
                                          <p:attrName>ppt_y</p:attrName>
                                        </p:attrNameLst>
                                      </p:cBhvr>
                                      <p:rCtr x="-8411" y="0"/>
                                    </p:animMotion>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left)">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left)">
                                      <p:cBhvr>
                                        <p:cTn id="42" dur="500"/>
                                        <p:tgtEl>
                                          <p:spTgt spid="37"/>
                                        </p:tgtEl>
                                      </p:cBhvr>
                                    </p:animEffect>
                                  </p:childTnLst>
                                </p:cTn>
                              </p:par>
                              <p:par>
                                <p:cTn id="43" presetID="22" presetClass="entr" presetSubtype="2"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right)">
                                      <p:cBhvr>
                                        <p:cTn id="45" dur="500"/>
                                        <p:tgtEl>
                                          <p:spTgt spid="3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iterate type="wd">
                                    <p:tmPct val="10000"/>
                                  </p:iterate>
                                  <p:childTnLst>
                                    <p:set>
                                      <p:cBhvr>
                                        <p:cTn id="49" dur="1" fill="hold">
                                          <p:stCondLst>
                                            <p:cond delay="0"/>
                                          </p:stCondLst>
                                        </p:cTn>
                                        <p:tgtEl>
                                          <p:spTgt spid="29"/>
                                        </p:tgtEl>
                                        <p:attrNameLst>
                                          <p:attrName>style.visibility</p:attrName>
                                        </p:attrNameLst>
                                      </p:cBhvr>
                                      <p:to>
                                        <p:strVal val="visible"/>
                                      </p:to>
                                    </p:set>
                                    <p:animEffect transition="in" filter="fade">
                                      <p:cBhvr>
                                        <p:cTn id="50" dur="1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anim calcmode="lin" valueType="num">
                                      <p:cBhvr>
                                        <p:cTn id="56" dur="1000" fill="hold"/>
                                        <p:tgtEl>
                                          <p:spTgt spid="30"/>
                                        </p:tgtEl>
                                        <p:attrNameLst>
                                          <p:attrName>ppt_x</p:attrName>
                                        </p:attrNameLst>
                                      </p:cBhvr>
                                      <p:tavLst>
                                        <p:tav tm="0">
                                          <p:val>
                                            <p:strVal val="#ppt_x"/>
                                          </p:val>
                                        </p:tav>
                                        <p:tav tm="100000">
                                          <p:val>
                                            <p:strVal val="#ppt_x"/>
                                          </p:val>
                                        </p:tav>
                                      </p:tavLst>
                                    </p:anim>
                                    <p:anim calcmode="lin" valueType="num">
                                      <p:cBhvr>
                                        <p:cTn id="5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3" grpId="0"/>
      <p:bldP spid="33" grpId="1"/>
      <p:bldP spid="34" grpId="0"/>
      <p:bldP spid="34" grpId="1"/>
      <p:bldP spid="36" grpId="0"/>
      <p:bldP spid="38" grpId="0"/>
      <p:bldP spid="3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 (11)"/>
</p:tagLst>
</file>

<file path=ppt/theme/theme1.xml><?xml version="1.0" encoding="utf-8"?>
<a:theme xmlns:a="http://schemas.openxmlformats.org/drawingml/2006/main" name="下载更多PPT模板，请登陆蘑菇创意www.imogu.c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649</TotalTime>
  <Words>7493</Words>
  <Application>Microsoft Office PowerPoint</Application>
  <PresentationFormat>宽屏</PresentationFormat>
  <Paragraphs>599</Paragraphs>
  <Slides>51</Slides>
  <Notes>51</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51</vt:i4>
      </vt:variant>
    </vt:vector>
  </HeadingPairs>
  <TitlesOfParts>
    <vt:vector size="63" baseType="lpstr">
      <vt:lpstr>Clear Sans</vt:lpstr>
      <vt:lpstr>Gill Sans</vt:lpstr>
      <vt:lpstr>华文行楷</vt:lpstr>
      <vt:lpstr>宋体</vt:lpstr>
      <vt:lpstr>微软雅黑</vt:lpstr>
      <vt:lpstr>Agency FB</vt:lpstr>
      <vt:lpstr>Arial</vt:lpstr>
      <vt:lpstr>Calibri</vt:lpstr>
      <vt:lpstr>Century Gothic</vt:lpstr>
      <vt:lpstr>Impact</vt:lpstr>
      <vt:lpstr>Wingdings</vt:lpstr>
      <vt:lpstr>下载更多PPT模板，请登陆蘑菇创意www.imogu.cn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(11)</dc:title>
  <dc:creator>pc</dc:creator>
  <cp:lastModifiedBy>hgfhfhg</cp:lastModifiedBy>
  <cp:revision>65</cp:revision>
  <dcterms:created xsi:type="dcterms:W3CDTF">2018-03-04T14:32:17Z</dcterms:created>
  <dcterms:modified xsi:type="dcterms:W3CDTF">2018-03-13T08:04:25Z</dcterms:modified>
</cp:coreProperties>
</file>