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5715000" type="screen16x1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94660"/>
  </p:normalViewPr>
  <p:slideViewPr>
    <p:cSldViewPr snapToGrid="0">
      <p:cViewPr varScale="1">
        <p:scale>
          <a:sx n="74" d="100"/>
          <a:sy n="74" d="100"/>
        </p:scale>
        <p:origin x="108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1A3AFF-FCCC-47AE-8942-DBFE8698517C}"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26D2B6-7010-4F26-B30F-DDD94C77BA0D}" type="slidenum">
              <a:rPr lang="zh-CN" altLang="en-US" smtClean="0"/>
              <a:t>‹#›</a:t>
            </a:fld>
            <a:endParaRPr lang="zh-CN" altLang="en-US"/>
          </a:p>
        </p:txBody>
      </p:sp>
    </p:spTree>
    <p:extLst>
      <p:ext uri="{BB962C8B-B14F-4D97-AF65-F5344CB8AC3E}">
        <p14:creationId xmlns:p14="http://schemas.microsoft.com/office/powerpoint/2010/main" val="2054926305"/>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1</a:t>
            </a:fld>
            <a:endParaRPr lang="zh-CN" altLang="en-US"/>
          </a:p>
        </p:txBody>
      </p:sp>
    </p:spTree>
    <p:extLst>
      <p:ext uri="{BB962C8B-B14F-4D97-AF65-F5344CB8AC3E}">
        <p14:creationId xmlns:p14="http://schemas.microsoft.com/office/powerpoint/2010/main" val="3141260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10</a:t>
            </a:fld>
            <a:endParaRPr lang="zh-CN" altLang="en-US"/>
          </a:p>
        </p:txBody>
      </p:sp>
    </p:spTree>
    <p:extLst>
      <p:ext uri="{BB962C8B-B14F-4D97-AF65-F5344CB8AC3E}">
        <p14:creationId xmlns:p14="http://schemas.microsoft.com/office/powerpoint/2010/main" val="22907964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11</a:t>
            </a:fld>
            <a:endParaRPr lang="zh-CN" altLang="en-US"/>
          </a:p>
        </p:txBody>
      </p:sp>
    </p:spTree>
    <p:extLst>
      <p:ext uri="{BB962C8B-B14F-4D97-AF65-F5344CB8AC3E}">
        <p14:creationId xmlns:p14="http://schemas.microsoft.com/office/powerpoint/2010/main" val="60452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12</a:t>
            </a:fld>
            <a:endParaRPr lang="zh-CN" altLang="en-US"/>
          </a:p>
        </p:txBody>
      </p:sp>
    </p:spTree>
    <p:extLst>
      <p:ext uri="{BB962C8B-B14F-4D97-AF65-F5344CB8AC3E}">
        <p14:creationId xmlns:p14="http://schemas.microsoft.com/office/powerpoint/2010/main" val="26581926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13</a:t>
            </a:fld>
            <a:endParaRPr lang="zh-CN" altLang="en-US"/>
          </a:p>
        </p:txBody>
      </p:sp>
    </p:spTree>
    <p:extLst>
      <p:ext uri="{BB962C8B-B14F-4D97-AF65-F5344CB8AC3E}">
        <p14:creationId xmlns:p14="http://schemas.microsoft.com/office/powerpoint/2010/main" val="1765311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14</a:t>
            </a:fld>
            <a:endParaRPr lang="zh-CN" altLang="en-US"/>
          </a:p>
        </p:txBody>
      </p:sp>
    </p:spTree>
    <p:extLst>
      <p:ext uri="{BB962C8B-B14F-4D97-AF65-F5344CB8AC3E}">
        <p14:creationId xmlns:p14="http://schemas.microsoft.com/office/powerpoint/2010/main" val="2367376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15</a:t>
            </a:fld>
            <a:endParaRPr lang="zh-CN" altLang="en-US"/>
          </a:p>
        </p:txBody>
      </p:sp>
    </p:spTree>
    <p:extLst>
      <p:ext uri="{BB962C8B-B14F-4D97-AF65-F5344CB8AC3E}">
        <p14:creationId xmlns:p14="http://schemas.microsoft.com/office/powerpoint/2010/main" val="190916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16</a:t>
            </a:fld>
            <a:endParaRPr lang="zh-CN" altLang="en-US"/>
          </a:p>
        </p:txBody>
      </p:sp>
    </p:spTree>
    <p:extLst>
      <p:ext uri="{BB962C8B-B14F-4D97-AF65-F5344CB8AC3E}">
        <p14:creationId xmlns:p14="http://schemas.microsoft.com/office/powerpoint/2010/main" val="12720075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17</a:t>
            </a:fld>
            <a:endParaRPr lang="zh-CN" altLang="en-US"/>
          </a:p>
        </p:txBody>
      </p:sp>
    </p:spTree>
    <p:extLst>
      <p:ext uri="{BB962C8B-B14F-4D97-AF65-F5344CB8AC3E}">
        <p14:creationId xmlns:p14="http://schemas.microsoft.com/office/powerpoint/2010/main" val="34512113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18</a:t>
            </a:fld>
            <a:endParaRPr lang="zh-CN" altLang="en-US"/>
          </a:p>
        </p:txBody>
      </p:sp>
    </p:spTree>
    <p:extLst>
      <p:ext uri="{BB962C8B-B14F-4D97-AF65-F5344CB8AC3E}">
        <p14:creationId xmlns:p14="http://schemas.microsoft.com/office/powerpoint/2010/main" val="10280649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19</a:t>
            </a:fld>
            <a:endParaRPr lang="zh-CN" altLang="en-US"/>
          </a:p>
        </p:txBody>
      </p:sp>
    </p:spTree>
    <p:extLst>
      <p:ext uri="{BB962C8B-B14F-4D97-AF65-F5344CB8AC3E}">
        <p14:creationId xmlns:p14="http://schemas.microsoft.com/office/powerpoint/2010/main" val="1030571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2</a:t>
            </a:fld>
            <a:endParaRPr lang="zh-CN" altLang="en-US"/>
          </a:p>
        </p:txBody>
      </p:sp>
    </p:spTree>
    <p:extLst>
      <p:ext uri="{BB962C8B-B14F-4D97-AF65-F5344CB8AC3E}">
        <p14:creationId xmlns:p14="http://schemas.microsoft.com/office/powerpoint/2010/main" val="23816101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20</a:t>
            </a:fld>
            <a:endParaRPr lang="zh-CN" altLang="en-US"/>
          </a:p>
        </p:txBody>
      </p:sp>
    </p:spTree>
    <p:extLst>
      <p:ext uri="{BB962C8B-B14F-4D97-AF65-F5344CB8AC3E}">
        <p14:creationId xmlns:p14="http://schemas.microsoft.com/office/powerpoint/2010/main" val="1319935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21</a:t>
            </a:fld>
            <a:endParaRPr lang="zh-CN" altLang="en-US"/>
          </a:p>
        </p:txBody>
      </p:sp>
    </p:spTree>
    <p:extLst>
      <p:ext uri="{BB962C8B-B14F-4D97-AF65-F5344CB8AC3E}">
        <p14:creationId xmlns:p14="http://schemas.microsoft.com/office/powerpoint/2010/main" val="12230649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22</a:t>
            </a:fld>
            <a:endParaRPr lang="zh-CN" altLang="en-US"/>
          </a:p>
        </p:txBody>
      </p:sp>
    </p:spTree>
    <p:extLst>
      <p:ext uri="{BB962C8B-B14F-4D97-AF65-F5344CB8AC3E}">
        <p14:creationId xmlns:p14="http://schemas.microsoft.com/office/powerpoint/2010/main" val="16074070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23</a:t>
            </a:fld>
            <a:endParaRPr lang="zh-CN" altLang="en-US"/>
          </a:p>
        </p:txBody>
      </p:sp>
    </p:spTree>
    <p:extLst>
      <p:ext uri="{BB962C8B-B14F-4D97-AF65-F5344CB8AC3E}">
        <p14:creationId xmlns:p14="http://schemas.microsoft.com/office/powerpoint/2010/main" val="21799058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24</a:t>
            </a:fld>
            <a:endParaRPr lang="zh-CN" altLang="en-US"/>
          </a:p>
        </p:txBody>
      </p:sp>
    </p:spTree>
    <p:extLst>
      <p:ext uri="{BB962C8B-B14F-4D97-AF65-F5344CB8AC3E}">
        <p14:creationId xmlns:p14="http://schemas.microsoft.com/office/powerpoint/2010/main" val="4054370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25</a:t>
            </a:fld>
            <a:endParaRPr lang="zh-CN" altLang="en-US"/>
          </a:p>
        </p:txBody>
      </p:sp>
    </p:spTree>
    <p:extLst>
      <p:ext uri="{BB962C8B-B14F-4D97-AF65-F5344CB8AC3E}">
        <p14:creationId xmlns:p14="http://schemas.microsoft.com/office/powerpoint/2010/main" val="21537404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26</a:t>
            </a:fld>
            <a:endParaRPr lang="zh-CN" altLang="en-US"/>
          </a:p>
        </p:txBody>
      </p:sp>
    </p:spTree>
    <p:extLst>
      <p:ext uri="{BB962C8B-B14F-4D97-AF65-F5344CB8AC3E}">
        <p14:creationId xmlns:p14="http://schemas.microsoft.com/office/powerpoint/2010/main" val="3555405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3</a:t>
            </a:fld>
            <a:endParaRPr lang="zh-CN" altLang="en-US"/>
          </a:p>
        </p:txBody>
      </p:sp>
    </p:spTree>
    <p:extLst>
      <p:ext uri="{BB962C8B-B14F-4D97-AF65-F5344CB8AC3E}">
        <p14:creationId xmlns:p14="http://schemas.microsoft.com/office/powerpoint/2010/main" val="1037844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4</a:t>
            </a:fld>
            <a:endParaRPr lang="zh-CN" altLang="en-US"/>
          </a:p>
        </p:txBody>
      </p:sp>
    </p:spTree>
    <p:extLst>
      <p:ext uri="{BB962C8B-B14F-4D97-AF65-F5344CB8AC3E}">
        <p14:creationId xmlns:p14="http://schemas.microsoft.com/office/powerpoint/2010/main" val="1923936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5</a:t>
            </a:fld>
            <a:endParaRPr lang="zh-CN" altLang="en-US"/>
          </a:p>
        </p:txBody>
      </p:sp>
    </p:spTree>
    <p:extLst>
      <p:ext uri="{BB962C8B-B14F-4D97-AF65-F5344CB8AC3E}">
        <p14:creationId xmlns:p14="http://schemas.microsoft.com/office/powerpoint/2010/main" val="81387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6</a:t>
            </a:fld>
            <a:endParaRPr lang="zh-CN" altLang="en-US"/>
          </a:p>
        </p:txBody>
      </p:sp>
    </p:spTree>
    <p:extLst>
      <p:ext uri="{BB962C8B-B14F-4D97-AF65-F5344CB8AC3E}">
        <p14:creationId xmlns:p14="http://schemas.microsoft.com/office/powerpoint/2010/main" val="2323566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7</a:t>
            </a:fld>
            <a:endParaRPr lang="zh-CN" altLang="en-US"/>
          </a:p>
        </p:txBody>
      </p:sp>
    </p:spTree>
    <p:extLst>
      <p:ext uri="{BB962C8B-B14F-4D97-AF65-F5344CB8AC3E}">
        <p14:creationId xmlns:p14="http://schemas.microsoft.com/office/powerpoint/2010/main" val="1373982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8</a:t>
            </a:fld>
            <a:endParaRPr lang="zh-CN" altLang="en-US"/>
          </a:p>
        </p:txBody>
      </p:sp>
    </p:spTree>
    <p:extLst>
      <p:ext uri="{BB962C8B-B14F-4D97-AF65-F5344CB8AC3E}">
        <p14:creationId xmlns:p14="http://schemas.microsoft.com/office/powerpoint/2010/main" val="597890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26D2B6-7010-4F26-B30F-DDD94C77BA0D}" type="slidenum">
              <a:rPr lang="zh-CN" altLang="en-US" smtClean="0"/>
              <a:t>9</a:t>
            </a:fld>
            <a:endParaRPr lang="zh-CN" altLang="en-US"/>
          </a:p>
        </p:txBody>
      </p:sp>
    </p:spTree>
    <p:extLst>
      <p:ext uri="{BB962C8B-B14F-4D97-AF65-F5344CB8AC3E}">
        <p14:creationId xmlns:p14="http://schemas.microsoft.com/office/powerpoint/2010/main" val="1594626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文本占位符 2"/>
          <p:cNvSpPr>
            <a:spLocks noGrp="1"/>
          </p:cNvSpPr>
          <p:nvPr>
            <p:ph type="body" sz="quarter" idx="10" hasCustomPrompt="1"/>
          </p:nvPr>
        </p:nvSpPr>
        <p:spPr>
          <a:xfrm>
            <a:off x="1115166" y="357498"/>
            <a:ext cx="4104990" cy="479778"/>
          </a:xfrm>
        </p:spPr>
        <p:txBody>
          <a:bodyPr>
            <a:normAutofit/>
          </a:bodyPr>
          <a:lstStyle>
            <a:lvl1pPr marL="0" indent="0">
              <a:buNone/>
              <a:defRPr sz="1800" b="1"/>
            </a:lvl1pPr>
          </a:lstStyle>
          <a:p>
            <a:pPr lvl="0"/>
            <a:r>
              <a:rPr lang="zh-CN" altLang="en-US" dirty="0"/>
              <a:t>点击添加标题</a:t>
            </a:r>
          </a:p>
        </p:txBody>
      </p:sp>
      <p:pic>
        <p:nvPicPr>
          <p:cNvPr id="9" name="Picture 2" descr="C:\Users\Administrator\Desktop\党政机关\素材\长城\矢量长城\线稿长城22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45474" y="54761"/>
            <a:ext cx="3824298" cy="1028537"/>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userDrawn="1"/>
        </p:nvGrpSpPr>
        <p:grpSpPr>
          <a:xfrm>
            <a:off x="-127132" y="1050507"/>
            <a:ext cx="9300265" cy="195402"/>
            <a:chOff x="46534" y="1260900"/>
            <a:chExt cx="12182715" cy="234538"/>
          </a:xfrm>
        </p:grpSpPr>
        <p:pic>
          <p:nvPicPr>
            <p:cNvPr id="11" name="Picture 5" descr="C:\Users\Administrator\Desktop\党政机关\素材\长城\矢量长城\线稿长城2.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93888" r="2897" b="-606"/>
            <a:stretch/>
          </p:blipFill>
          <p:spPr bwMode="auto">
            <a:xfrm>
              <a:off x="6134112" y="1260900"/>
              <a:ext cx="6095137" cy="23453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C:\Users\Administrator\Desktop\党政机关\素材\长城\矢量长城\线稿长城2.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93888" r="2897" b="-606"/>
            <a:stretch/>
          </p:blipFill>
          <p:spPr bwMode="auto">
            <a:xfrm flipH="1">
              <a:off x="46534" y="1260900"/>
              <a:ext cx="6095136" cy="234538"/>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264449" y="127352"/>
            <a:ext cx="713431" cy="735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900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782A6D6-61A3-42B4-B7A3-50380B07FB50}"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6A0E0A4-1C0D-4FAB-A48F-70E2BE4182C6}" type="slidenum">
              <a:rPr lang="zh-CN" altLang="en-US" smtClean="0"/>
              <a:t>‹#›</a:t>
            </a:fld>
            <a:endParaRPr lang="zh-CN" altLang="en-US"/>
          </a:p>
        </p:txBody>
      </p:sp>
    </p:spTree>
    <p:extLst>
      <p:ext uri="{BB962C8B-B14F-4D97-AF65-F5344CB8AC3E}">
        <p14:creationId xmlns:p14="http://schemas.microsoft.com/office/powerpoint/2010/main" val="40171344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04271"/>
            <a:ext cx="1971675" cy="48431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782A6D6-61A3-42B4-B7A3-50380B07FB50}"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6A0E0A4-1C0D-4FAB-A48F-70E2BE4182C6}" type="slidenum">
              <a:rPr lang="zh-CN" altLang="en-US" smtClean="0"/>
              <a:t>‹#›</a:t>
            </a:fld>
            <a:endParaRPr lang="zh-CN" altLang="en-US"/>
          </a:p>
        </p:txBody>
      </p:sp>
    </p:spTree>
    <p:extLst>
      <p:ext uri="{BB962C8B-B14F-4D97-AF65-F5344CB8AC3E}">
        <p14:creationId xmlns:p14="http://schemas.microsoft.com/office/powerpoint/2010/main" val="2839901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782A6D6-61A3-42B4-B7A3-50380B07FB50}"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6A0E0A4-1C0D-4FAB-A48F-70E2BE4182C6}" type="slidenum">
              <a:rPr lang="zh-CN" altLang="en-US" smtClean="0"/>
              <a:t>‹#›</a:t>
            </a:fld>
            <a:endParaRPr lang="zh-CN" altLang="en-US"/>
          </a:p>
        </p:txBody>
      </p:sp>
      <p:sp>
        <p:nvSpPr>
          <p:cNvPr id="7" name="文本占位符 2"/>
          <p:cNvSpPr>
            <a:spLocks noGrp="1"/>
          </p:cNvSpPr>
          <p:nvPr>
            <p:ph type="body" sz="quarter" idx="13" hasCustomPrompt="1"/>
          </p:nvPr>
        </p:nvSpPr>
        <p:spPr>
          <a:xfrm>
            <a:off x="1115166" y="357498"/>
            <a:ext cx="4104990" cy="479778"/>
          </a:xfrm>
        </p:spPr>
        <p:txBody>
          <a:bodyPr>
            <a:normAutofit/>
          </a:bodyPr>
          <a:lstStyle>
            <a:lvl1pPr marL="0" indent="0">
              <a:buNone/>
              <a:defRPr sz="1800" b="1"/>
            </a:lvl1pPr>
          </a:lstStyle>
          <a:p>
            <a:pPr lvl="0"/>
            <a:r>
              <a:rPr lang="zh-CN" altLang="en-US" dirty="0"/>
              <a:t>点击添加标题</a:t>
            </a:r>
          </a:p>
        </p:txBody>
      </p:sp>
      <p:pic>
        <p:nvPicPr>
          <p:cNvPr id="8" name="Picture 2" descr="C:\Users\Administrator\Desktop\党政机关\素材\长城\矢量长城\线稿长城22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45474" y="54761"/>
            <a:ext cx="3824298" cy="1028537"/>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userDrawn="1"/>
        </p:nvGrpSpPr>
        <p:grpSpPr>
          <a:xfrm>
            <a:off x="-127132" y="1050507"/>
            <a:ext cx="9300265" cy="195402"/>
            <a:chOff x="46534" y="1260900"/>
            <a:chExt cx="12182715" cy="234538"/>
          </a:xfrm>
        </p:grpSpPr>
        <p:pic>
          <p:nvPicPr>
            <p:cNvPr id="10" name="Picture 5" descr="C:\Users\Administrator\Desktop\党政机关\素材\长城\矢量长城\线稿长城2.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93888" r="2897" b="-606"/>
            <a:stretch/>
          </p:blipFill>
          <p:spPr bwMode="auto">
            <a:xfrm>
              <a:off x="6134112" y="1260900"/>
              <a:ext cx="6095137" cy="23453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C:\Users\Administrator\Desktop\党政机关\素材\长城\矢量长城\线稿长城2.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93888" r="2897" b="-606"/>
            <a:stretch/>
          </p:blipFill>
          <p:spPr bwMode="auto">
            <a:xfrm flipH="1">
              <a:off x="46534" y="1260900"/>
              <a:ext cx="6095136" cy="234538"/>
            </a:xfrm>
            <a:prstGeom prst="rect">
              <a:avLst/>
            </a:prstGeom>
            <a:noFill/>
            <a:extLst>
              <a:ext uri="{909E8E84-426E-40DD-AFC4-6F175D3DCCD1}">
                <a14:hiddenFill xmlns:a14="http://schemas.microsoft.com/office/drawing/2010/main">
                  <a:solidFill>
                    <a:srgbClr val="FFFFFF"/>
                  </a:solidFill>
                </a14:hiddenFill>
              </a:ext>
            </a:extLst>
          </p:spPr>
        </p:pic>
      </p:grpSp>
      <p:pic>
        <p:nvPicPr>
          <p:cNvPr id="12"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264449" y="127352"/>
            <a:ext cx="713431" cy="735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9573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2"/>
            <a:ext cx="7886700" cy="2377281"/>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824553"/>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782A6D6-61A3-42B4-B7A3-50380B07FB50}"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6A0E0A4-1C0D-4FAB-A48F-70E2BE4182C6}" type="slidenum">
              <a:rPr lang="zh-CN" altLang="en-US" smtClean="0"/>
              <a:t>‹#›</a:t>
            </a:fld>
            <a:endParaRPr lang="zh-CN" altLang="en-US"/>
          </a:p>
        </p:txBody>
      </p:sp>
    </p:spTree>
    <p:extLst>
      <p:ext uri="{BB962C8B-B14F-4D97-AF65-F5344CB8AC3E}">
        <p14:creationId xmlns:p14="http://schemas.microsoft.com/office/powerpoint/2010/main" val="3223334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521354"/>
            <a:ext cx="3886200" cy="362611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521354"/>
            <a:ext cx="3886200" cy="362611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782A6D6-61A3-42B4-B7A3-50380B07FB50}" type="datetimeFigureOut">
              <a:rPr lang="zh-CN" altLang="en-US" smtClean="0"/>
              <a:t>2017/6/25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6A0E0A4-1C0D-4FAB-A48F-70E2BE4182C6}" type="slidenum">
              <a:rPr lang="zh-CN" altLang="en-US" smtClean="0"/>
              <a:t>‹#›</a:t>
            </a:fld>
            <a:endParaRPr lang="zh-CN" altLang="en-US"/>
          </a:p>
        </p:txBody>
      </p:sp>
    </p:spTree>
    <p:extLst>
      <p:ext uri="{BB962C8B-B14F-4D97-AF65-F5344CB8AC3E}">
        <p14:creationId xmlns:p14="http://schemas.microsoft.com/office/powerpoint/2010/main" val="2614696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1"/>
            <a:ext cx="7886700" cy="110463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2087563"/>
            <a:ext cx="3868340" cy="307049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2087563"/>
            <a:ext cx="3887391" cy="307049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782A6D6-61A3-42B4-B7A3-50380B07FB50}" type="datetimeFigureOut">
              <a:rPr lang="zh-CN" altLang="en-US" smtClean="0"/>
              <a:t>2017/6/25 Sunday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6A0E0A4-1C0D-4FAB-A48F-70E2BE4182C6}" type="slidenum">
              <a:rPr lang="zh-CN" altLang="en-US" smtClean="0"/>
              <a:t>‹#›</a:t>
            </a:fld>
            <a:endParaRPr lang="zh-CN" altLang="en-US"/>
          </a:p>
        </p:txBody>
      </p:sp>
    </p:spTree>
    <p:extLst>
      <p:ext uri="{BB962C8B-B14F-4D97-AF65-F5344CB8AC3E}">
        <p14:creationId xmlns:p14="http://schemas.microsoft.com/office/powerpoint/2010/main" val="2488041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782A6D6-61A3-42B4-B7A3-50380B07FB50}" type="datetimeFigureOut">
              <a:rPr lang="zh-CN" altLang="en-US" smtClean="0"/>
              <a:t>2017/6/25 Sunday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6A0E0A4-1C0D-4FAB-A48F-70E2BE4182C6}" type="slidenum">
              <a:rPr lang="zh-CN" altLang="en-US" smtClean="0"/>
              <a:t>‹#›</a:t>
            </a:fld>
            <a:endParaRPr lang="zh-CN" altLang="en-US"/>
          </a:p>
        </p:txBody>
      </p:sp>
    </p:spTree>
    <p:extLst>
      <p:ext uri="{BB962C8B-B14F-4D97-AF65-F5344CB8AC3E}">
        <p14:creationId xmlns:p14="http://schemas.microsoft.com/office/powerpoint/2010/main" val="1539823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82A6D6-61A3-42B4-B7A3-50380B07FB50}" type="datetimeFigureOut">
              <a:rPr lang="zh-CN" altLang="en-US" smtClean="0"/>
              <a:t>2017/6/25 Sunday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6A0E0A4-1C0D-4FAB-A48F-70E2BE4182C6}" type="slidenum">
              <a:rPr lang="zh-CN" altLang="en-US" smtClean="0"/>
              <a:t>‹#›</a:t>
            </a:fld>
            <a:endParaRPr lang="zh-CN" altLang="en-US"/>
          </a:p>
        </p:txBody>
      </p:sp>
    </p:spTree>
    <p:extLst>
      <p:ext uri="{BB962C8B-B14F-4D97-AF65-F5344CB8AC3E}">
        <p14:creationId xmlns:p14="http://schemas.microsoft.com/office/powerpoint/2010/main" val="3491718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782A6D6-61A3-42B4-B7A3-50380B07FB50}" type="datetimeFigureOut">
              <a:rPr lang="zh-CN" altLang="en-US" smtClean="0"/>
              <a:t>2017/6/25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6A0E0A4-1C0D-4FAB-A48F-70E2BE4182C6}" type="slidenum">
              <a:rPr lang="zh-CN" altLang="en-US" smtClean="0"/>
              <a:t>‹#›</a:t>
            </a:fld>
            <a:endParaRPr lang="zh-CN" altLang="en-US"/>
          </a:p>
        </p:txBody>
      </p:sp>
    </p:spTree>
    <p:extLst>
      <p:ext uri="{BB962C8B-B14F-4D97-AF65-F5344CB8AC3E}">
        <p14:creationId xmlns:p14="http://schemas.microsoft.com/office/powerpoint/2010/main" val="2564187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822855"/>
            <a:ext cx="4629150" cy="40613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782A6D6-61A3-42B4-B7A3-50380B07FB50}" type="datetimeFigureOut">
              <a:rPr lang="zh-CN" altLang="en-US" smtClean="0"/>
              <a:t>2017/6/25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6A0E0A4-1C0D-4FAB-A48F-70E2BE4182C6}" type="slidenum">
              <a:rPr lang="zh-CN" altLang="en-US" smtClean="0"/>
              <a:t>‹#›</a:t>
            </a:fld>
            <a:endParaRPr lang="zh-CN" altLang="en-US"/>
          </a:p>
        </p:txBody>
      </p:sp>
    </p:spTree>
    <p:extLst>
      <p:ext uri="{BB962C8B-B14F-4D97-AF65-F5344CB8AC3E}">
        <p14:creationId xmlns:p14="http://schemas.microsoft.com/office/powerpoint/2010/main" val="2639744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5296959"/>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3782A6D6-61A3-42B4-B7A3-50380B07FB50}" type="datetimeFigureOut">
              <a:rPr lang="zh-CN" altLang="en-US" smtClean="0"/>
              <a:t>2017/6/25 Sunday</a:t>
            </a:fld>
            <a:endParaRPr lang="zh-CN" altLang="en-US"/>
          </a:p>
        </p:txBody>
      </p:sp>
      <p:sp>
        <p:nvSpPr>
          <p:cNvPr id="5" name="Footer Placeholder 4"/>
          <p:cNvSpPr>
            <a:spLocks noGrp="1"/>
          </p:cNvSpPr>
          <p:nvPr>
            <p:ph type="ftr" sz="quarter" idx="3"/>
          </p:nvPr>
        </p:nvSpPr>
        <p:spPr>
          <a:xfrm>
            <a:off x="3028950" y="5296959"/>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5296959"/>
            <a:ext cx="2057400" cy="304271"/>
          </a:xfrm>
          <a:prstGeom prst="rect">
            <a:avLst/>
          </a:prstGeom>
        </p:spPr>
        <p:txBody>
          <a:bodyPr vert="horz" lIns="91440" tIns="45720" rIns="91440" bIns="45720" rtlCol="0" anchor="ctr"/>
          <a:lstStyle>
            <a:lvl1pPr algn="r">
              <a:defRPr sz="900">
                <a:solidFill>
                  <a:schemeClr val="tx1">
                    <a:tint val="75000"/>
                  </a:schemeClr>
                </a:solidFill>
              </a:defRPr>
            </a:lvl1pPr>
          </a:lstStyle>
          <a:p>
            <a:fld id="{06A0E0A4-1C0D-4FAB-A48F-70E2BE4182C6}" type="slidenum">
              <a:rPr lang="zh-CN" altLang="en-US" smtClean="0"/>
              <a:t>‹#›</a:t>
            </a:fld>
            <a:endParaRPr lang="zh-CN" altLang="en-US"/>
          </a:p>
        </p:txBody>
      </p:sp>
    </p:spTree>
    <p:extLst>
      <p:ext uri="{BB962C8B-B14F-4D97-AF65-F5344CB8AC3E}">
        <p14:creationId xmlns:p14="http://schemas.microsoft.com/office/powerpoint/2010/main" val="35339899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jpe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11.png"/><Relationship Id="rId5" Type="http://schemas.openxmlformats.org/officeDocument/2006/relationships/image" Target="../media/image7.png"/><Relationship Id="rId10"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19.png"/><Relationship Id="rId5" Type="http://schemas.openxmlformats.org/officeDocument/2006/relationships/image" Target="../media/image14.png"/><Relationship Id="rId10" Type="http://schemas.microsoft.com/office/2007/relationships/hdphoto" Target="../media/hdphoto4.wdp"/><Relationship Id="rId4" Type="http://schemas.microsoft.com/office/2007/relationships/hdphoto" Target="../media/hdphoto3.wdp"/><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emf"/></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emf"/><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emf"/><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19.png"/><Relationship Id="rId5" Type="http://schemas.openxmlformats.org/officeDocument/2006/relationships/image" Target="../media/image14.png"/><Relationship Id="rId10" Type="http://schemas.microsoft.com/office/2007/relationships/hdphoto" Target="../media/hdphoto4.wdp"/><Relationship Id="rId4" Type="http://schemas.microsoft.com/office/2007/relationships/hdphoto" Target="../media/hdphoto3.wdp"/><Relationship Id="rId9"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19.png"/><Relationship Id="rId5" Type="http://schemas.openxmlformats.org/officeDocument/2006/relationships/image" Target="../media/image14.png"/><Relationship Id="rId10" Type="http://schemas.microsoft.com/office/2007/relationships/hdphoto" Target="../media/hdphoto4.wdp"/><Relationship Id="rId4" Type="http://schemas.microsoft.com/office/2007/relationships/hdphoto" Target="../media/hdphoto3.wdp"/><Relationship Id="rId9"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e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19.png"/><Relationship Id="rId5" Type="http://schemas.openxmlformats.org/officeDocument/2006/relationships/image" Target="../media/image14.png"/><Relationship Id="rId10" Type="http://schemas.microsoft.com/office/2007/relationships/hdphoto" Target="../media/hdphoto4.wdp"/><Relationship Id="rId4" Type="http://schemas.microsoft.com/office/2007/relationships/hdphoto" Target="../media/hdphoto3.wdp"/><Relationship Id="rId9"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10" Type="http://schemas.openxmlformats.org/officeDocument/2006/relationships/image" Target="../media/image12.png"/><Relationship Id="rId4" Type="http://schemas.microsoft.com/office/2007/relationships/hdphoto" Target="../media/hdphoto1.wdp"/><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news.xinhuanet.com/politics/2013-06/25/c_116286091.htm"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571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C:\Users\Administrator\Desktop\党政机关\素材\长城\矢量长城\线稿长城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5840"/>
          <a:stretch/>
        </p:blipFill>
        <p:spPr bwMode="auto">
          <a:xfrm>
            <a:off x="-36388" y="907505"/>
            <a:ext cx="9180388" cy="48074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Administrator\Desktop\党政机关\素材\长城\矢量长城\线稿长111城2.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729190" y="576054"/>
            <a:ext cx="8044159" cy="19387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dministrator\Desktop\党政机关\素材\党徽\Nipic_5916570_20120618220329321399.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2000" contrast="-37000"/>
                    </a14:imgEffect>
                  </a14:imgLayer>
                </a14:imgProps>
              </a:ext>
              <a:ext uri="{28A0092B-C50C-407E-A947-70E740481C1C}">
                <a14:useLocalDpi xmlns:a14="http://schemas.microsoft.com/office/drawing/2010/main" val="0"/>
              </a:ext>
            </a:extLst>
          </a:blip>
          <a:srcRect/>
          <a:stretch>
            <a:fillRect/>
          </a:stretch>
        </p:blipFill>
        <p:spPr bwMode="auto">
          <a:xfrm>
            <a:off x="311359" y="576056"/>
            <a:ext cx="997074" cy="905142"/>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189221" y="-1245608"/>
            <a:ext cx="1115327" cy="905025"/>
            <a:chOff x="2268540" y="555526"/>
            <a:chExt cx="1115327" cy="904698"/>
          </a:xfrm>
        </p:grpSpPr>
        <p:sp>
          <p:nvSpPr>
            <p:cNvPr id="11" name="五角星 6"/>
            <p:cNvSpPr/>
            <p:nvPr/>
          </p:nvSpPr>
          <p:spPr>
            <a:xfrm>
              <a:off x="3047868" y="555526"/>
              <a:ext cx="335999" cy="353541"/>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4">
                <a:solidFill>
                  <a:srgbClr val="C00000"/>
                </a:solidFill>
              </a:endParaRPr>
            </a:p>
          </p:txBody>
        </p:sp>
        <p:sp>
          <p:nvSpPr>
            <p:cNvPr id="12" name="五角星 40"/>
            <p:cNvSpPr/>
            <p:nvPr/>
          </p:nvSpPr>
          <p:spPr>
            <a:xfrm>
              <a:off x="2411760" y="905276"/>
              <a:ext cx="189193" cy="199071"/>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4">
                <a:solidFill>
                  <a:srgbClr val="C00000"/>
                </a:solidFill>
              </a:endParaRPr>
            </a:p>
          </p:txBody>
        </p:sp>
        <p:sp>
          <p:nvSpPr>
            <p:cNvPr id="13" name="五角星 42"/>
            <p:cNvSpPr/>
            <p:nvPr/>
          </p:nvSpPr>
          <p:spPr>
            <a:xfrm>
              <a:off x="2303749" y="1115879"/>
              <a:ext cx="144016" cy="151535"/>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4">
                <a:solidFill>
                  <a:srgbClr val="C00000"/>
                </a:solidFill>
              </a:endParaRPr>
            </a:p>
          </p:txBody>
        </p:sp>
        <p:sp>
          <p:nvSpPr>
            <p:cNvPr id="14" name="五角星 43"/>
            <p:cNvSpPr/>
            <p:nvPr/>
          </p:nvSpPr>
          <p:spPr>
            <a:xfrm>
              <a:off x="2268540" y="1384457"/>
              <a:ext cx="72008" cy="75767"/>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4">
                <a:solidFill>
                  <a:srgbClr val="C00000"/>
                </a:solidFill>
              </a:endParaRPr>
            </a:p>
          </p:txBody>
        </p:sp>
        <p:sp>
          <p:nvSpPr>
            <p:cNvPr id="15" name="五角星 44"/>
            <p:cNvSpPr/>
            <p:nvPr/>
          </p:nvSpPr>
          <p:spPr>
            <a:xfrm>
              <a:off x="2695549" y="719609"/>
              <a:ext cx="249277" cy="262292"/>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4">
                <a:solidFill>
                  <a:srgbClr val="C00000"/>
                </a:solidFill>
              </a:endParaRPr>
            </a:p>
          </p:txBody>
        </p:sp>
      </p:grpSp>
      <p:sp>
        <p:nvSpPr>
          <p:cNvPr id="16" name="TextBox 19"/>
          <p:cNvSpPr txBox="1"/>
          <p:nvPr/>
        </p:nvSpPr>
        <p:spPr>
          <a:xfrm>
            <a:off x="1673261" y="1731583"/>
            <a:ext cx="2858860" cy="383147"/>
          </a:xfrm>
          <a:prstGeom prst="rect">
            <a:avLst/>
          </a:prstGeom>
          <a:noFill/>
          <a:effectLst/>
        </p:spPr>
        <p:txBody>
          <a:bodyPr wrap="none" lIns="91408" tIns="45703" rIns="91408" bIns="45703" rtlCol="0">
            <a:spAutoFit/>
          </a:bodyPr>
          <a:lstStyle/>
          <a:p>
            <a:pPr>
              <a:lnSpc>
                <a:spcPct val="120000"/>
              </a:lnSpc>
            </a:pPr>
            <a:r>
              <a:rPr lang="en-US" altLang="zh-CN" sz="1575" b="1" dirty="0">
                <a:solidFill>
                  <a:srgbClr val="C00000"/>
                </a:solidFill>
                <a:latin typeface="+mj-ea"/>
                <a:ea typeface="+mj-ea"/>
                <a:cs typeface="+mn-ea"/>
                <a:sym typeface="+mn-lt"/>
              </a:rPr>
              <a:t>Communist Party of China</a:t>
            </a:r>
            <a:endParaRPr lang="zh-CN" altLang="en-US" sz="1575" b="1" dirty="0">
              <a:solidFill>
                <a:srgbClr val="C00000"/>
              </a:solidFill>
              <a:latin typeface="+mj-ea"/>
              <a:ea typeface="+mj-ea"/>
              <a:cs typeface="+mn-ea"/>
              <a:sym typeface="+mn-lt"/>
            </a:endParaRPr>
          </a:p>
        </p:txBody>
      </p:sp>
      <p:sp>
        <p:nvSpPr>
          <p:cNvPr id="17" name="TextBox 20"/>
          <p:cNvSpPr txBox="1"/>
          <p:nvPr/>
        </p:nvSpPr>
        <p:spPr>
          <a:xfrm>
            <a:off x="1385231" y="1158064"/>
            <a:ext cx="3175331" cy="687846"/>
          </a:xfrm>
          <a:prstGeom prst="rect">
            <a:avLst/>
          </a:prstGeom>
          <a:noFill/>
          <a:effectLst/>
        </p:spPr>
        <p:txBody>
          <a:bodyPr wrap="square" lIns="91408" tIns="45703" rIns="91408" bIns="45703" rtlCol="0">
            <a:spAutoFit/>
          </a:bodyPr>
          <a:lstStyle/>
          <a:p>
            <a:pPr algn="r">
              <a:lnSpc>
                <a:spcPct val="120000"/>
              </a:lnSpc>
            </a:pPr>
            <a:r>
              <a:rPr lang="zh-CN" altLang="en-US" sz="3225" b="1" dirty="0">
                <a:solidFill>
                  <a:srgbClr val="C00000"/>
                </a:solidFill>
                <a:cs typeface="+mn-ea"/>
                <a:sym typeface="+mn-lt"/>
              </a:rPr>
              <a:t>中国共产党</a:t>
            </a:r>
            <a:endParaRPr lang="en-US" altLang="zh-CN" sz="3225" b="1" dirty="0">
              <a:solidFill>
                <a:srgbClr val="C00000"/>
              </a:solidFill>
              <a:cs typeface="+mn-ea"/>
              <a:sym typeface="+mn-lt"/>
            </a:endParaRPr>
          </a:p>
        </p:txBody>
      </p:sp>
      <p:pic>
        <p:nvPicPr>
          <p:cNvPr id="18" name="Picture 7" descr="C:\Users\Administrator\Desktop\党政机关\素材\长城\矢量长城\13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19505" y="2050721"/>
            <a:ext cx="1914525" cy="698753"/>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组合 18"/>
          <p:cNvGrpSpPr/>
          <p:nvPr/>
        </p:nvGrpSpPr>
        <p:grpSpPr>
          <a:xfrm>
            <a:off x="6525948" y="2830879"/>
            <a:ext cx="1196974" cy="798759"/>
            <a:chOff x="6935916" y="343637"/>
            <a:chExt cx="1713877" cy="1135367"/>
          </a:xfrm>
        </p:grpSpPr>
        <p:pic>
          <p:nvPicPr>
            <p:cNvPr id="20" name="Picture 4" descr="C:\Users\Administrator\Desktop\线稿长城1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Administrator\Desktop\线稿长城1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Picture 4" descr="C:\Users\Administrator\Desktop\素材\Nipic_2174276_20140319144634019323.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flipH="1">
            <a:off x="1605795" y="1194746"/>
            <a:ext cx="858042" cy="572904"/>
          </a:xfrm>
          <a:prstGeom prst="rect">
            <a:avLst/>
          </a:prstGeom>
          <a:noFill/>
          <a:extLst>
            <a:ext uri="{909E8E84-426E-40DD-AFC4-6F175D3DCCD1}">
              <a14:hiddenFill xmlns:a14="http://schemas.microsoft.com/office/drawing/2010/main">
                <a:solidFill>
                  <a:srgbClr val="FFFFFF"/>
                </a:solidFill>
              </a14:hiddenFill>
            </a:ext>
          </a:extLst>
        </p:spPr>
      </p:pic>
      <p:sp>
        <p:nvSpPr>
          <p:cNvPr id="23" name="圆角矩形 25"/>
          <p:cNvSpPr/>
          <p:nvPr/>
        </p:nvSpPr>
        <p:spPr>
          <a:xfrm>
            <a:off x="4626013" y="2261773"/>
            <a:ext cx="1083561" cy="271619"/>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  学党章党规   </a:t>
            </a:r>
          </a:p>
        </p:txBody>
      </p:sp>
      <p:sp>
        <p:nvSpPr>
          <p:cNvPr id="24" name="圆角矩形 29"/>
          <p:cNvSpPr/>
          <p:nvPr/>
        </p:nvSpPr>
        <p:spPr>
          <a:xfrm>
            <a:off x="5793448" y="2261773"/>
            <a:ext cx="1083561" cy="271619"/>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  学系列讲话</a:t>
            </a:r>
          </a:p>
        </p:txBody>
      </p:sp>
      <p:sp>
        <p:nvSpPr>
          <p:cNvPr id="25" name="圆角矩形 37"/>
          <p:cNvSpPr/>
          <p:nvPr/>
        </p:nvSpPr>
        <p:spPr>
          <a:xfrm>
            <a:off x="6940851" y="2261803"/>
            <a:ext cx="1083561" cy="271619"/>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latin typeface="微软雅黑" panose="020B0503020204020204" pitchFamily="34" charset="-122"/>
                <a:ea typeface="微软雅黑" panose="020B0503020204020204" pitchFamily="34" charset="-122"/>
              </a:rPr>
              <a:t>  做合格党员</a:t>
            </a:r>
          </a:p>
        </p:txBody>
      </p:sp>
      <p:sp>
        <p:nvSpPr>
          <p:cNvPr id="26" name="文本框 8"/>
          <p:cNvSpPr txBox="1"/>
          <p:nvPr/>
        </p:nvSpPr>
        <p:spPr>
          <a:xfrm>
            <a:off x="4355948" y="1034456"/>
            <a:ext cx="3945578" cy="1108114"/>
          </a:xfrm>
          <a:prstGeom prst="rect">
            <a:avLst/>
          </a:prstGeom>
          <a:noFill/>
        </p:spPr>
        <p:txBody>
          <a:bodyPr wrap="square" lIns="91430" tIns="45715" rIns="91430" bIns="45715" rtlCol="0">
            <a:spAutoFit/>
          </a:bodyPr>
          <a:lstStyle/>
          <a:p>
            <a:pPr algn="ctr"/>
            <a:r>
              <a:rPr lang="zh-CN" altLang="en-US" sz="6601" dirty="0">
                <a:solidFill>
                  <a:srgbClr val="C00000"/>
                </a:solidFill>
                <a:latin typeface="华康俪金黑W8(P)" pitchFamily="34" charset="-122"/>
                <a:ea typeface="华康俪金黑W8(P)" pitchFamily="34" charset="-122"/>
              </a:rPr>
              <a:t>两学一做</a:t>
            </a:r>
          </a:p>
        </p:txBody>
      </p:sp>
    </p:spTree>
    <p:extLst>
      <p:ext uri="{BB962C8B-B14F-4D97-AF65-F5344CB8AC3E}">
        <p14:creationId xmlns:p14="http://schemas.microsoft.com/office/powerpoint/2010/main" val="1281825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1500"/>
                                        <p:tgtEl>
                                          <p:spTgt spid="8"/>
                                        </p:tgtEl>
                                      </p:cBhvr>
                                    </p:animEffect>
                                  </p:childTnLst>
                                </p:cTn>
                              </p:par>
                            </p:childTnLst>
                          </p:cTn>
                        </p:par>
                        <p:par>
                          <p:cTn id="12" fill="hold">
                            <p:stCondLst>
                              <p:cond delay="2000"/>
                            </p:stCondLst>
                            <p:childTnLst>
                              <p:par>
                                <p:cTn id="13" presetID="2" presetClass="entr" presetSubtype="6"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500" fill="hold"/>
                                        <p:tgtEl>
                                          <p:spTgt spid="19"/>
                                        </p:tgtEl>
                                        <p:attrNameLst>
                                          <p:attrName>ppt_x</p:attrName>
                                        </p:attrNameLst>
                                      </p:cBhvr>
                                      <p:tavLst>
                                        <p:tav tm="0">
                                          <p:val>
                                            <p:strVal val="1+#ppt_w/2"/>
                                          </p:val>
                                        </p:tav>
                                        <p:tav tm="100000">
                                          <p:val>
                                            <p:strVal val="#ppt_x"/>
                                          </p:val>
                                        </p:tav>
                                      </p:tavLst>
                                    </p:anim>
                                    <p:anim calcmode="lin" valueType="num">
                                      <p:cBhvr additive="base">
                                        <p:cTn id="16" dur="150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35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700"/>
                                        <p:tgtEl>
                                          <p:spTgt spid="9"/>
                                        </p:tgtEl>
                                      </p:cBhvr>
                                    </p:animEffect>
                                  </p:childTnLst>
                                </p:cTn>
                              </p:par>
                            </p:childTnLst>
                          </p:cTn>
                        </p:par>
                        <p:par>
                          <p:cTn id="21" fill="hold">
                            <p:stCondLst>
                              <p:cond delay="5200"/>
                            </p:stCondLst>
                            <p:childTnLst>
                              <p:par>
                                <p:cTn id="22" presetID="42" presetClass="entr" presetSubtype="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par>
                          <p:cTn id="27" fill="hold">
                            <p:stCondLst>
                              <p:cond delay="62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3000"/>
                                        <p:tgtEl>
                                          <p:spTgt spid="1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3000"/>
                                        <p:tgtEl>
                                          <p:spTgt spid="16"/>
                                        </p:tgtEl>
                                      </p:cBhvr>
                                    </p:animEffect>
                                  </p:childTnLst>
                                </p:cTn>
                              </p:par>
                            </p:childTnLst>
                          </p:cTn>
                        </p:par>
                        <p:par>
                          <p:cTn id="34" fill="hold">
                            <p:stCondLst>
                              <p:cond delay="9200"/>
                            </p:stCondLst>
                            <p:childTnLst>
                              <p:par>
                                <p:cTn id="35" presetID="23" presetClass="entr" presetSubtype="32" fill="hold" grpId="0" nodeType="afterEffect">
                                  <p:stCondLst>
                                    <p:cond delay="0"/>
                                  </p:stCondLst>
                                  <p:iterate type="lt">
                                    <p:tmPct val="126667"/>
                                  </p:iterate>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strVal val="4*#ppt_w"/>
                                          </p:val>
                                        </p:tav>
                                        <p:tav tm="100000">
                                          <p:val>
                                            <p:strVal val="#ppt_w"/>
                                          </p:val>
                                        </p:tav>
                                      </p:tavLst>
                                    </p:anim>
                                    <p:anim calcmode="lin" valueType="num">
                                      <p:cBhvr>
                                        <p:cTn id="38" dur="500" fill="hold"/>
                                        <p:tgtEl>
                                          <p:spTgt spid="26"/>
                                        </p:tgtEl>
                                        <p:attrNameLst>
                                          <p:attrName>ppt_h</p:attrName>
                                        </p:attrNameLst>
                                      </p:cBhvr>
                                      <p:tavLst>
                                        <p:tav tm="0">
                                          <p:val>
                                            <p:strVal val="4*#ppt_h"/>
                                          </p:val>
                                        </p:tav>
                                        <p:tav tm="100000">
                                          <p:val>
                                            <p:strVal val="#ppt_h"/>
                                          </p:val>
                                        </p:tav>
                                      </p:tavLst>
                                    </p:anim>
                                  </p:childTnLst>
                                </p:cTn>
                              </p:par>
                            </p:childTnLst>
                          </p:cTn>
                        </p:par>
                        <p:par>
                          <p:cTn id="39" fill="hold">
                            <p:stCondLst>
                              <p:cond delay="11600"/>
                            </p:stCondLst>
                            <p:childTnLst>
                              <p:par>
                                <p:cTn id="40" presetID="42"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2900"/>
                                        <p:tgtEl>
                                          <p:spTgt spid="18"/>
                                        </p:tgtEl>
                                      </p:cBhvr>
                                    </p:animEffect>
                                    <p:anim calcmode="lin" valueType="num">
                                      <p:cBhvr>
                                        <p:cTn id="43" dur="2900" fill="hold"/>
                                        <p:tgtEl>
                                          <p:spTgt spid="18"/>
                                        </p:tgtEl>
                                        <p:attrNameLst>
                                          <p:attrName>ppt_x</p:attrName>
                                        </p:attrNameLst>
                                      </p:cBhvr>
                                      <p:tavLst>
                                        <p:tav tm="0">
                                          <p:val>
                                            <p:strVal val="#ppt_x"/>
                                          </p:val>
                                        </p:tav>
                                        <p:tav tm="100000">
                                          <p:val>
                                            <p:strVal val="#ppt_x"/>
                                          </p:val>
                                        </p:tav>
                                      </p:tavLst>
                                    </p:anim>
                                    <p:anim calcmode="lin" valueType="num">
                                      <p:cBhvr>
                                        <p:cTn id="44" dur="2900" fill="hold"/>
                                        <p:tgtEl>
                                          <p:spTgt spid="18"/>
                                        </p:tgtEl>
                                        <p:attrNameLst>
                                          <p:attrName>ppt_y</p:attrName>
                                        </p:attrNameLst>
                                      </p:cBhvr>
                                      <p:tavLst>
                                        <p:tav tm="0">
                                          <p:val>
                                            <p:strVal val="#ppt_y+.1"/>
                                          </p:val>
                                        </p:tav>
                                        <p:tav tm="100000">
                                          <p:val>
                                            <p:strVal val="#ppt_y"/>
                                          </p:val>
                                        </p:tav>
                                      </p:tavLst>
                                    </p:anim>
                                  </p:childTnLst>
                                </p:cTn>
                              </p:par>
                            </p:childTnLst>
                          </p:cTn>
                        </p:par>
                        <p:par>
                          <p:cTn id="45" fill="hold">
                            <p:stCondLst>
                              <p:cond delay="14500"/>
                            </p:stCondLst>
                            <p:childTnLst>
                              <p:par>
                                <p:cTn id="46" presetID="10"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500"/>
                                        <p:tgtEl>
                                          <p:spTgt spid="23"/>
                                        </p:tgtEl>
                                      </p:cBhvr>
                                    </p:animEffect>
                                  </p:childTnLst>
                                </p:cTn>
                              </p:par>
                            </p:childTnLst>
                          </p:cTn>
                        </p:par>
                        <p:par>
                          <p:cTn id="49" fill="hold">
                            <p:stCondLst>
                              <p:cond delay="16000"/>
                            </p:stCondLst>
                            <p:childTnLst>
                              <p:par>
                                <p:cTn id="50" presetID="10"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500"/>
                                        <p:tgtEl>
                                          <p:spTgt spid="24"/>
                                        </p:tgtEl>
                                      </p:cBhvr>
                                    </p:animEffect>
                                  </p:childTnLst>
                                </p:cTn>
                              </p:par>
                            </p:childTnLst>
                          </p:cTn>
                        </p:par>
                        <p:par>
                          <p:cTn id="53" fill="hold">
                            <p:stCondLst>
                              <p:cond delay="17500"/>
                            </p:stCondLst>
                            <p:childTnLst>
                              <p:par>
                                <p:cTn id="54" presetID="10"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3" grpId="0" animBg="1"/>
      <p:bldP spid="24" grpId="0" animBg="1"/>
      <p:bldP spid="25" grpId="0" animBg="1"/>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pSp>
        <p:nvGrpSpPr>
          <p:cNvPr id="4" name="组合 6"/>
          <p:cNvGrpSpPr>
            <a:grpSpLocks/>
          </p:cNvGrpSpPr>
          <p:nvPr/>
        </p:nvGrpSpPr>
        <p:grpSpPr bwMode="auto">
          <a:xfrm>
            <a:off x="1849438" y="1725613"/>
            <a:ext cx="1138237" cy="430212"/>
            <a:chOff x="1057720" y="2378844"/>
            <a:chExt cx="1138016" cy="429019"/>
          </a:xfrm>
        </p:grpSpPr>
        <p:sp>
          <p:nvSpPr>
            <p:cNvPr id="5" name="对角圆角矩形 8"/>
            <p:cNvSpPr/>
            <p:nvPr/>
          </p:nvSpPr>
          <p:spPr>
            <a:xfrm>
              <a:off x="1067210" y="2378844"/>
              <a:ext cx="1105657" cy="429019"/>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TextBox 10"/>
            <p:cNvSpPr txBox="1"/>
            <p:nvPr/>
          </p:nvSpPr>
          <p:spPr>
            <a:xfrm>
              <a:off x="1057720" y="2385176"/>
              <a:ext cx="1138016" cy="400523"/>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eaLnBrk="1" hangingPunct="1">
                <a:defRPr/>
              </a:pPr>
              <a:r>
                <a:rPr lang="zh-CN" altLang="en-US" sz="2000" dirty="0">
                  <a:solidFill>
                    <a:srgbClr val="FFFF00"/>
                  </a:solidFill>
                </a:rPr>
                <a:t>看点一</a:t>
              </a:r>
              <a:endParaRPr lang="zh-CN" altLang="en-US" sz="1400" dirty="0">
                <a:solidFill>
                  <a:srgbClr val="FFFF00"/>
                </a:solidFill>
              </a:endParaRPr>
            </a:p>
          </p:txBody>
        </p:sp>
      </p:grpSp>
      <p:sp>
        <p:nvSpPr>
          <p:cNvPr id="7" name="圆角矩形 23"/>
          <p:cNvSpPr/>
          <p:nvPr/>
        </p:nvSpPr>
        <p:spPr>
          <a:xfrm>
            <a:off x="3059113" y="1725613"/>
            <a:ext cx="4133850" cy="442912"/>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solidFill>
                  <a:srgbClr val="920000"/>
                </a:solidFill>
                <a:latin typeface="微软雅黑" panose="020B0503020204020204" pitchFamily="34" charset="-122"/>
                <a:ea typeface="微软雅黑" panose="020B0503020204020204" pitchFamily="34" charset="-122"/>
              </a:rPr>
              <a:t>健全宪法解释程序机制</a:t>
            </a:r>
          </a:p>
        </p:txBody>
      </p:sp>
      <p:sp>
        <p:nvSpPr>
          <p:cNvPr id="8" name="Rectangle 3"/>
          <p:cNvSpPr txBox="1">
            <a:spLocks noChangeArrowheads="1"/>
          </p:cNvSpPr>
          <p:nvPr/>
        </p:nvSpPr>
        <p:spPr>
          <a:xfrm>
            <a:off x="755650" y="2517775"/>
            <a:ext cx="7561263" cy="2233613"/>
          </a:xfrm>
          <a:prstGeom prst="rect">
            <a:avLst/>
          </a:prstGeom>
          <a:ln>
            <a:noFill/>
            <a:miter lim="800000"/>
            <a:headEnd/>
            <a:tailEnd/>
          </a:ln>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285750" indent="-285750" algn="just" fontAlgn="auto">
              <a:lnSpc>
                <a:spcPct val="130000"/>
              </a:lnSpc>
              <a:spcBef>
                <a:spcPct val="0"/>
              </a:spcBef>
              <a:spcAft>
                <a:spcPts val="600"/>
              </a:spcAft>
              <a:buClr>
                <a:srgbClr val="920000"/>
              </a:buClr>
              <a:buFont typeface="Wingdings" panose="05000000000000000000" pitchFamily="2" charset="2"/>
              <a:buChar char="n"/>
              <a:defRPr/>
            </a:pPr>
            <a:r>
              <a:rPr lang="zh-CN" altLang="en-US" sz="1600" dirty="0">
                <a:solidFill>
                  <a:schemeClr val="tx1">
                    <a:lumMod val="95000"/>
                    <a:lumOff val="5000"/>
                  </a:schemeClr>
                </a:solidFill>
                <a:latin typeface="微软雅黑" pitchFamily="34" charset="-122"/>
                <a:ea typeface="微软雅黑" pitchFamily="34" charset="-122"/>
              </a:rPr>
              <a:t>全会提出，坚持依法治国首先要坚持依宪治国，坚持依法执政首先要坚持依宪执政。健全宪法实施和监督制度，完善全国人大及其常委会宪法监督制度，健全宪法解释程序机制。</a:t>
            </a:r>
          </a:p>
          <a:p>
            <a:pPr marL="285750" indent="-285750" algn="just" fontAlgn="auto">
              <a:lnSpc>
                <a:spcPct val="130000"/>
              </a:lnSpc>
              <a:spcBef>
                <a:spcPct val="0"/>
              </a:spcBef>
              <a:spcAft>
                <a:spcPts val="600"/>
              </a:spcAft>
              <a:buClr>
                <a:srgbClr val="920000"/>
              </a:buClr>
              <a:buFont typeface="Wingdings" panose="05000000000000000000" pitchFamily="2" charset="2"/>
              <a:buChar char="n"/>
              <a:defRPr/>
            </a:pPr>
            <a:r>
              <a:rPr lang="zh-CN" altLang="en-US" sz="1600" dirty="0">
                <a:solidFill>
                  <a:schemeClr val="tx1">
                    <a:lumMod val="95000"/>
                    <a:lumOff val="5000"/>
                  </a:schemeClr>
                </a:solidFill>
                <a:latin typeface="微软雅黑" pitchFamily="34" charset="-122"/>
                <a:ea typeface="微软雅黑" pitchFamily="34" charset="-122"/>
              </a:rPr>
              <a:t>武汉大学法学院教授、宪法学者秦前红：“健全宪法实施和监督制度，完善全国人大及其常委会宪法监督制度，健全宪法解释程序机制”，这三句话在党的历次决议文件中都没有提及过，“很有新意，表述具体，指向清晰”。</a:t>
            </a:r>
            <a:endParaRPr lang="zh-CN" altLang="en-US" sz="1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14864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pSp>
        <p:nvGrpSpPr>
          <p:cNvPr id="4" name="组合 6"/>
          <p:cNvGrpSpPr>
            <a:grpSpLocks/>
          </p:cNvGrpSpPr>
          <p:nvPr/>
        </p:nvGrpSpPr>
        <p:grpSpPr bwMode="auto">
          <a:xfrm>
            <a:off x="1849438" y="1521354"/>
            <a:ext cx="1138237" cy="430212"/>
            <a:chOff x="1057720" y="2378844"/>
            <a:chExt cx="1138016" cy="429019"/>
          </a:xfrm>
        </p:grpSpPr>
        <p:sp>
          <p:nvSpPr>
            <p:cNvPr id="5" name="对角圆角矩形 8"/>
            <p:cNvSpPr/>
            <p:nvPr/>
          </p:nvSpPr>
          <p:spPr>
            <a:xfrm>
              <a:off x="1067210" y="2378844"/>
              <a:ext cx="1105657" cy="429019"/>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TextBox 10"/>
            <p:cNvSpPr txBox="1"/>
            <p:nvPr/>
          </p:nvSpPr>
          <p:spPr>
            <a:xfrm>
              <a:off x="1057720" y="2385176"/>
              <a:ext cx="1138016" cy="400523"/>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eaLnBrk="1" hangingPunct="1">
                <a:defRPr/>
              </a:pPr>
              <a:r>
                <a:rPr lang="zh-CN" altLang="en-US" sz="2000" dirty="0">
                  <a:solidFill>
                    <a:srgbClr val="FFFF00"/>
                  </a:solidFill>
                </a:rPr>
                <a:t>看点二</a:t>
              </a:r>
              <a:endParaRPr lang="zh-CN" altLang="en-US" sz="1400" dirty="0">
                <a:solidFill>
                  <a:srgbClr val="FFFF00"/>
                </a:solidFill>
              </a:endParaRPr>
            </a:p>
          </p:txBody>
        </p:sp>
      </p:grpSp>
      <p:sp>
        <p:nvSpPr>
          <p:cNvPr id="7" name="圆角矩形 23"/>
          <p:cNvSpPr/>
          <p:nvPr/>
        </p:nvSpPr>
        <p:spPr>
          <a:xfrm>
            <a:off x="3059113" y="1521354"/>
            <a:ext cx="4133850" cy="442912"/>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solidFill>
                  <a:srgbClr val="920000"/>
                </a:solidFill>
                <a:latin typeface="微软雅黑" panose="020B0503020204020204" pitchFamily="34" charset="-122"/>
                <a:ea typeface="微软雅黑" panose="020B0503020204020204" pitchFamily="34" charset="-122"/>
              </a:rPr>
              <a:t>建立领导干预司法、插手案件记录</a:t>
            </a:r>
          </a:p>
        </p:txBody>
      </p:sp>
      <p:sp>
        <p:nvSpPr>
          <p:cNvPr id="8" name="Rectangle 3"/>
          <p:cNvSpPr txBox="1">
            <a:spLocks noChangeArrowheads="1"/>
          </p:cNvSpPr>
          <p:nvPr/>
        </p:nvSpPr>
        <p:spPr>
          <a:xfrm>
            <a:off x="755650" y="2242079"/>
            <a:ext cx="7561263" cy="2736850"/>
          </a:xfrm>
          <a:prstGeom prst="rect">
            <a:avLst/>
          </a:prstGeom>
          <a:ln>
            <a:noFill/>
            <a:miter lim="800000"/>
            <a:headEnd/>
            <a:tailEnd/>
          </a:ln>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285750" indent="-285750" algn="just" fontAlgn="auto">
              <a:lnSpc>
                <a:spcPct val="130000"/>
              </a:lnSpc>
              <a:spcBef>
                <a:spcPct val="0"/>
              </a:spcBef>
              <a:spcAft>
                <a:spcPts val="600"/>
              </a:spcAft>
              <a:buClr>
                <a:srgbClr val="920000"/>
              </a:buClr>
              <a:buFont typeface="Wingdings" panose="05000000000000000000" pitchFamily="2" charset="2"/>
              <a:buChar char="n"/>
              <a:defRPr/>
            </a:pPr>
            <a:r>
              <a:rPr lang="zh-CN" altLang="en-US" sz="1300" dirty="0">
                <a:solidFill>
                  <a:schemeClr val="tx1">
                    <a:lumMod val="95000"/>
                    <a:lumOff val="5000"/>
                  </a:schemeClr>
                </a:solidFill>
                <a:latin typeface="微软雅黑" pitchFamily="34" charset="-122"/>
                <a:ea typeface="微软雅黑" pitchFamily="34" charset="-122"/>
              </a:rPr>
              <a:t>国家行政学院教授竹立家：这一说法进一步推进了中国的司法独立进程，是司法独立道路上跨出的一大步。这也将让社会的公平正义更有制度和法律的保障。</a:t>
            </a:r>
          </a:p>
          <a:p>
            <a:pPr marL="285750" indent="-285750" algn="just" fontAlgn="auto">
              <a:lnSpc>
                <a:spcPct val="130000"/>
              </a:lnSpc>
              <a:spcBef>
                <a:spcPct val="0"/>
              </a:spcBef>
              <a:spcAft>
                <a:spcPts val="600"/>
              </a:spcAft>
              <a:buClr>
                <a:srgbClr val="920000"/>
              </a:buClr>
              <a:buFont typeface="Wingdings" panose="05000000000000000000" pitchFamily="2" charset="2"/>
              <a:buChar char="n"/>
              <a:defRPr/>
            </a:pPr>
            <a:r>
              <a:rPr lang="zh-CN" altLang="en-US" sz="1300" dirty="0">
                <a:solidFill>
                  <a:schemeClr val="tx1">
                    <a:lumMod val="95000"/>
                    <a:lumOff val="5000"/>
                  </a:schemeClr>
                </a:solidFill>
                <a:latin typeface="微软雅黑" pitchFamily="34" charset="-122"/>
                <a:ea typeface="微软雅黑" pitchFamily="34" charset="-122"/>
              </a:rPr>
              <a:t>中国社会科学院法学研究所刑法研究室主任刘仁文：说情也是犯罪。上级领导随便说情、打招呼不仅导致中国百姓信访不信法，而且严重破坏了中国的政治和司法生态。</a:t>
            </a:r>
          </a:p>
          <a:p>
            <a:pPr marL="285750" indent="-285750" algn="just" fontAlgn="auto">
              <a:lnSpc>
                <a:spcPct val="130000"/>
              </a:lnSpc>
              <a:spcBef>
                <a:spcPct val="0"/>
              </a:spcBef>
              <a:spcAft>
                <a:spcPts val="600"/>
              </a:spcAft>
              <a:buClr>
                <a:srgbClr val="920000"/>
              </a:buClr>
              <a:buFont typeface="Wingdings" panose="05000000000000000000" pitchFamily="2" charset="2"/>
              <a:buChar char="n"/>
              <a:defRPr/>
            </a:pPr>
            <a:r>
              <a:rPr lang="zh-CN" altLang="en-US" sz="1300" dirty="0">
                <a:solidFill>
                  <a:schemeClr val="tx1">
                    <a:lumMod val="95000"/>
                    <a:lumOff val="5000"/>
                  </a:schemeClr>
                </a:solidFill>
                <a:latin typeface="微软雅黑" pitchFamily="34" charset="-122"/>
                <a:ea typeface="微软雅黑" pitchFamily="34" charset="-122"/>
              </a:rPr>
              <a:t>据我所知，一些法院的案卷都有两套，一套是正本，一套是副本，正本是可以对外公开的，而副本里面则包含了一些不宜公开的内容，如有关领导和上级部门的指示、批示或批复等。我觉得对于这些不合时宜的工作思路和方法，应当结合依法治国的新形势加以改革，让一切都呈现在阳关下，这样一方面可以防止办案机关和人员的暗箱操作，另一方面也能使有关当事人相信良币可以驱逐劣币，遇事按正当程序去走阳光大道，而不是歪门邪道。</a:t>
            </a:r>
            <a:endParaRPr lang="zh-CN" altLang="en-US" sz="13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081376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TextBox 2"/>
          <p:cNvSpPr txBox="1"/>
          <p:nvPr/>
        </p:nvSpPr>
        <p:spPr>
          <a:xfrm>
            <a:off x="1259632" y="1408907"/>
            <a:ext cx="7272808" cy="584775"/>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dirty="0"/>
              <a:t>十八届四中全会公报的 </a:t>
            </a:r>
            <a:r>
              <a:rPr lang="en-US" altLang="zh-CN" b="0" dirty="0"/>
              <a:t>[</a:t>
            </a:r>
            <a:r>
              <a:rPr lang="en-US" altLang="zh-CN" dirty="0"/>
              <a:t> </a:t>
            </a:r>
            <a:r>
              <a:rPr lang="zh-CN" altLang="en-US" dirty="0"/>
              <a:t>十大亮点点 </a:t>
            </a:r>
            <a:r>
              <a:rPr lang="en-US" altLang="zh-CN" b="0" dirty="0"/>
              <a:t>]</a:t>
            </a:r>
            <a:endParaRPr lang="zh-CN" altLang="en-US" b="0" dirty="0"/>
          </a:p>
        </p:txBody>
      </p:sp>
      <p:sp>
        <p:nvSpPr>
          <p:cNvPr id="5" name="圆角矩形 23"/>
          <p:cNvSpPr/>
          <p:nvPr/>
        </p:nvSpPr>
        <p:spPr>
          <a:xfrm>
            <a:off x="1390650" y="2164735"/>
            <a:ext cx="2132013" cy="301625"/>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CN" altLang="en-US" b="1" dirty="0">
                <a:solidFill>
                  <a:srgbClr val="920000"/>
                </a:solidFill>
                <a:latin typeface="微软雅黑" panose="020B0503020204020204" pitchFamily="34" charset="-122"/>
                <a:ea typeface="微软雅黑" panose="020B0503020204020204" pitchFamily="34" charset="-122"/>
              </a:rPr>
              <a:t>亮点</a:t>
            </a:r>
            <a:r>
              <a:rPr lang="en-US" altLang="zh-CN" b="1" dirty="0">
                <a:solidFill>
                  <a:srgbClr val="920000"/>
                </a:solidFill>
                <a:latin typeface="微软雅黑" panose="020B0503020204020204" pitchFamily="34" charset="-122"/>
                <a:ea typeface="微软雅黑" panose="020B0503020204020204" pitchFamily="34" charset="-122"/>
              </a:rPr>
              <a:t>1  </a:t>
            </a:r>
            <a:r>
              <a:rPr lang="zh-CN" altLang="en-US" b="1" dirty="0">
                <a:solidFill>
                  <a:srgbClr val="920000"/>
                </a:solidFill>
                <a:latin typeface="微软雅黑" panose="020B0503020204020204" pitchFamily="34" charset="-122"/>
                <a:ea typeface="微软雅黑" panose="020B0503020204020204" pitchFamily="34" charset="-122"/>
              </a:rPr>
              <a:t>依宪治国</a:t>
            </a:r>
          </a:p>
        </p:txBody>
      </p:sp>
      <p:sp>
        <p:nvSpPr>
          <p:cNvPr id="6" name="圆角矩形 28"/>
          <p:cNvSpPr/>
          <p:nvPr/>
        </p:nvSpPr>
        <p:spPr>
          <a:xfrm>
            <a:off x="1390650" y="3134698"/>
            <a:ext cx="3313113" cy="301625"/>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CN" altLang="en-US" b="1" dirty="0">
                <a:solidFill>
                  <a:srgbClr val="920000"/>
                </a:solidFill>
                <a:latin typeface="微软雅黑" panose="020B0503020204020204" pitchFamily="34" charset="-122"/>
                <a:ea typeface="微软雅黑" panose="020B0503020204020204" pitchFamily="34" charset="-122"/>
              </a:rPr>
              <a:t>亮点</a:t>
            </a:r>
            <a:r>
              <a:rPr lang="en-US" altLang="zh-CN" b="1" dirty="0">
                <a:solidFill>
                  <a:srgbClr val="920000"/>
                </a:solidFill>
                <a:latin typeface="微软雅黑" panose="020B0503020204020204" pitchFamily="34" charset="-122"/>
                <a:ea typeface="微软雅黑" panose="020B0503020204020204" pitchFamily="34" charset="-122"/>
              </a:rPr>
              <a:t>2  </a:t>
            </a:r>
            <a:r>
              <a:rPr lang="zh-CN" altLang="en-US" b="1" dirty="0">
                <a:solidFill>
                  <a:srgbClr val="920000"/>
                </a:solidFill>
                <a:latin typeface="微软雅黑" panose="020B0503020204020204" pitchFamily="34" charset="-122"/>
                <a:ea typeface="微软雅黑" panose="020B0503020204020204" pitchFamily="34" charset="-122"/>
              </a:rPr>
              <a:t>公民参与立法途径更多</a:t>
            </a:r>
          </a:p>
        </p:txBody>
      </p:sp>
      <p:sp>
        <p:nvSpPr>
          <p:cNvPr id="7" name="圆角矩形 29"/>
          <p:cNvSpPr/>
          <p:nvPr/>
        </p:nvSpPr>
        <p:spPr>
          <a:xfrm>
            <a:off x="1390650" y="4142760"/>
            <a:ext cx="2949575" cy="301625"/>
          </a:xfrm>
          <a:prstGeom prst="roundRect">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CN" altLang="en-US" b="1" dirty="0">
                <a:solidFill>
                  <a:srgbClr val="920000"/>
                </a:solidFill>
                <a:latin typeface="微软雅黑" panose="020B0503020204020204" pitchFamily="34" charset="-122"/>
                <a:ea typeface="微软雅黑" panose="020B0503020204020204" pitchFamily="34" charset="-122"/>
              </a:rPr>
              <a:t>亮点</a:t>
            </a:r>
            <a:r>
              <a:rPr lang="en-US" altLang="zh-CN" b="1" dirty="0">
                <a:solidFill>
                  <a:srgbClr val="920000"/>
                </a:solidFill>
                <a:latin typeface="微软雅黑" panose="020B0503020204020204" pitchFamily="34" charset="-122"/>
                <a:ea typeface="微软雅黑" panose="020B0503020204020204" pitchFamily="34" charset="-122"/>
              </a:rPr>
              <a:t>3  </a:t>
            </a:r>
            <a:r>
              <a:rPr lang="zh-CN" altLang="en-US" b="1" dirty="0">
                <a:solidFill>
                  <a:srgbClr val="920000"/>
                </a:solidFill>
                <a:latin typeface="微软雅黑" panose="020B0503020204020204" pitchFamily="34" charset="-122"/>
                <a:ea typeface="微软雅黑" panose="020B0503020204020204" pitchFamily="34" charset="-122"/>
              </a:rPr>
              <a:t>重大决策终身负责</a:t>
            </a:r>
          </a:p>
        </p:txBody>
      </p:sp>
      <p:sp>
        <p:nvSpPr>
          <p:cNvPr id="8" name="Rectangle 3"/>
          <p:cNvSpPr txBox="1">
            <a:spLocks noChangeArrowheads="1"/>
          </p:cNvSpPr>
          <p:nvPr/>
        </p:nvSpPr>
        <p:spPr>
          <a:xfrm>
            <a:off x="1042988" y="2506048"/>
            <a:ext cx="6956425" cy="627062"/>
          </a:xfrm>
          <a:prstGeom prst="rect">
            <a:avLst/>
          </a:prstGeom>
          <a:ln>
            <a:noFill/>
            <a:miter lim="800000"/>
            <a:headEnd/>
            <a:tailEnd/>
          </a:ln>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285750" indent="-285750" algn="just" fontAlgn="auto">
              <a:lnSpc>
                <a:spcPct val="120000"/>
              </a:lnSpc>
              <a:spcBef>
                <a:spcPct val="0"/>
              </a:spcBef>
              <a:spcAft>
                <a:spcPts val="600"/>
              </a:spcAft>
              <a:buClr>
                <a:srgbClr val="920000"/>
              </a:buClr>
              <a:buFont typeface="Wingdings" panose="05000000000000000000" pitchFamily="2" charset="2"/>
              <a:buChar char="n"/>
              <a:defRPr/>
            </a:pPr>
            <a:r>
              <a:rPr lang="zh-CN" altLang="en-US" sz="1400" dirty="0">
                <a:solidFill>
                  <a:schemeClr val="tx1">
                    <a:lumMod val="95000"/>
                    <a:lumOff val="5000"/>
                  </a:schemeClr>
                </a:solidFill>
                <a:latin typeface="微软雅黑" pitchFamily="34" charset="-122"/>
                <a:ea typeface="微软雅黑" pitchFamily="34" charset="-122"/>
              </a:rPr>
              <a:t>坚持依法治国首先要坚持依宪治国，坚持依法执政首先要坚持依宪执政。健全宪法实施和监督制度，完善全国人大及其常委会宪法监督制度，健全宪法解释程序机制。</a:t>
            </a:r>
            <a:endParaRPr lang="zh-CN" altLang="en-US" sz="1400" b="1" dirty="0">
              <a:solidFill>
                <a:srgbClr val="C00000"/>
              </a:solidFill>
              <a:latin typeface="微软雅黑" pitchFamily="34" charset="-122"/>
              <a:ea typeface="微软雅黑" pitchFamily="34" charset="-122"/>
            </a:endParaRPr>
          </a:p>
        </p:txBody>
      </p:sp>
      <p:sp>
        <p:nvSpPr>
          <p:cNvPr id="9" name="Rectangle 3"/>
          <p:cNvSpPr txBox="1">
            <a:spLocks noChangeArrowheads="1"/>
          </p:cNvSpPr>
          <p:nvPr/>
        </p:nvSpPr>
        <p:spPr>
          <a:xfrm>
            <a:off x="1042988" y="3468073"/>
            <a:ext cx="6956425" cy="709612"/>
          </a:xfrm>
          <a:prstGeom prst="rect">
            <a:avLst/>
          </a:prstGeom>
          <a:ln>
            <a:noFill/>
            <a:miter lim="800000"/>
            <a:headEnd/>
            <a:tailEnd/>
          </a:ln>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285750" indent="-285750" algn="just" fontAlgn="auto">
              <a:lnSpc>
                <a:spcPct val="120000"/>
              </a:lnSpc>
              <a:spcBef>
                <a:spcPct val="0"/>
              </a:spcBef>
              <a:spcAft>
                <a:spcPts val="600"/>
              </a:spcAft>
              <a:buClr>
                <a:srgbClr val="920000"/>
              </a:buClr>
              <a:buFont typeface="Wingdings" panose="05000000000000000000" pitchFamily="2" charset="2"/>
              <a:buChar char="n"/>
              <a:defRPr/>
            </a:pPr>
            <a:r>
              <a:rPr lang="zh-CN" altLang="en-US" sz="1400" dirty="0">
                <a:solidFill>
                  <a:schemeClr val="tx1">
                    <a:lumMod val="95000"/>
                    <a:lumOff val="5000"/>
                  </a:schemeClr>
                </a:solidFill>
                <a:latin typeface="微软雅黑" pitchFamily="34" charset="-122"/>
                <a:ea typeface="微软雅黑" pitchFamily="34" charset="-122"/>
              </a:rPr>
              <a:t>完善立法项目征集和论证制度，健全立法机关主导、社会各方有序参与立法的途径和方式，拓宽公民有序参与立法途径。</a:t>
            </a:r>
            <a:endParaRPr lang="zh-CN" altLang="en-US" sz="1400" b="1" dirty="0">
              <a:solidFill>
                <a:srgbClr val="C00000"/>
              </a:solidFill>
              <a:latin typeface="微软雅黑" pitchFamily="34" charset="-122"/>
              <a:ea typeface="微软雅黑" pitchFamily="34" charset="-122"/>
            </a:endParaRPr>
          </a:p>
        </p:txBody>
      </p:sp>
      <p:sp>
        <p:nvSpPr>
          <p:cNvPr id="10" name="Rectangle 3"/>
          <p:cNvSpPr txBox="1">
            <a:spLocks noChangeArrowheads="1"/>
          </p:cNvSpPr>
          <p:nvPr/>
        </p:nvSpPr>
        <p:spPr>
          <a:xfrm>
            <a:off x="1042988" y="4458673"/>
            <a:ext cx="6956425" cy="889000"/>
          </a:xfrm>
          <a:prstGeom prst="rect">
            <a:avLst/>
          </a:prstGeom>
          <a:ln>
            <a:noFill/>
            <a:miter lim="800000"/>
            <a:headEnd/>
            <a:tailEnd/>
          </a:ln>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285750" indent="-285750" algn="just" fontAlgn="auto">
              <a:lnSpc>
                <a:spcPct val="120000"/>
              </a:lnSpc>
              <a:spcBef>
                <a:spcPct val="0"/>
              </a:spcBef>
              <a:spcAft>
                <a:spcPts val="600"/>
              </a:spcAft>
              <a:buClr>
                <a:srgbClr val="920000"/>
              </a:buClr>
              <a:buFont typeface="Wingdings" panose="05000000000000000000" pitchFamily="2" charset="2"/>
              <a:buChar char="n"/>
              <a:defRPr/>
            </a:pPr>
            <a:r>
              <a:rPr lang="zh-CN" altLang="en-US" sz="1400" dirty="0">
                <a:solidFill>
                  <a:schemeClr val="tx1">
                    <a:lumMod val="95000"/>
                    <a:lumOff val="5000"/>
                  </a:schemeClr>
                </a:solidFill>
                <a:latin typeface="微软雅黑" pitchFamily="34" charset="-122"/>
                <a:ea typeface="微软雅黑" pitchFamily="34" charset="-122"/>
              </a:rPr>
              <a:t>把公众参与、专家论证、风险评估、合法性审查、集体讨论决定确定为重大行政决策法定程序，建立行政机关内部重大决策合法性审查机制，建立重大决策终身责任追究制度及责任倒查机制。</a:t>
            </a:r>
            <a:endParaRPr lang="zh-CN" altLang="en-US" sz="1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94107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xit" presetSubtype="8" fill="hold" grpId="1" nodeType="afterEffect">
                                  <p:stCondLst>
                                    <p:cond delay="3000"/>
                                  </p:stCondLst>
                                  <p:childTnLst>
                                    <p:anim calcmode="lin" valueType="num">
                                      <p:cBhvr additive="base">
                                        <p:cTn id="35" dur="500"/>
                                        <p:tgtEl>
                                          <p:spTgt spid="5"/>
                                        </p:tgtEl>
                                        <p:attrNameLst>
                                          <p:attrName>ppt_x</p:attrName>
                                        </p:attrNameLst>
                                      </p:cBhvr>
                                      <p:tavLst>
                                        <p:tav tm="0">
                                          <p:val>
                                            <p:strVal val="ppt_x"/>
                                          </p:val>
                                        </p:tav>
                                        <p:tav tm="100000">
                                          <p:val>
                                            <p:strVal val="0-ppt_w/2"/>
                                          </p:val>
                                        </p:tav>
                                      </p:tavLst>
                                    </p:anim>
                                    <p:anim calcmode="lin" valueType="num">
                                      <p:cBhvr additive="base">
                                        <p:cTn id="36" dur="500"/>
                                        <p:tgtEl>
                                          <p:spTgt spid="5"/>
                                        </p:tgtEl>
                                        <p:attrNameLst>
                                          <p:attrName>ppt_y</p:attrName>
                                        </p:attrNameLst>
                                      </p:cBhvr>
                                      <p:tavLst>
                                        <p:tav tm="0">
                                          <p:val>
                                            <p:strVal val="ppt_y"/>
                                          </p:val>
                                        </p:tav>
                                        <p:tav tm="100000">
                                          <p:val>
                                            <p:strVal val="ppt_y"/>
                                          </p:val>
                                        </p:tav>
                                      </p:tavLst>
                                    </p:anim>
                                    <p:set>
                                      <p:cBhvr>
                                        <p:cTn id="37" dur="1" fill="hold">
                                          <p:stCondLst>
                                            <p:cond delay="499"/>
                                          </p:stCondLst>
                                        </p:cTn>
                                        <p:tgtEl>
                                          <p:spTgt spid="5"/>
                                        </p:tgtEl>
                                        <p:attrNameLst>
                                          <p:attrName>style.visibility</p:attrName>
                                        </p:attrNameLst>
                                      </p:cBhvr>
                                      <p:to>
                                        <p:strVal val="hidden"/>
                                      </p:to>
                                    </p:set>
                                  </p:childTnLst>
                                </p:cTn>
                              </p:par>
                              <p:par>
                                <p:cTn id="38" presetID="2" presetClass="exit" presetSubtype="8" fill="hold" grpId="1" nodeType="withEffect">
                                  <p:stCondLst>
                                    <p:cond delay="3000"/>
                                  </p:stCondLst>
                                  <p:childTnLst>
                                    <p:anim calcmode="lin" valueType="num">
                                      <p:cBhvr additive="base">
                                        <p:cTn id="39" dur="500"/>
                                        <p:tgtEl>
                                          <p:spTgt spid="6"/>
                                        </p:tgtEl>
                                        <p:attrNameLst>
                                          <p:attrName>ppt_x</p:attrName>
                                        </p:attrNameLst>
                                      </p:cBhvr>
                                      <p:tavLst>
                                        <p:tav tm="0">
                                          <p:val>
                                            <p:strVal val="ppt_x"/>
                                          </p:val>
                                        </p:tav>
                                        <p:tav tm="100000">
                                          <p:val>
                                            <p:strVal val="0-ppt_w/2"/>
                                          </p:val>
                                        </p:tav>
                                      </p:tavLst>
                                    </p:anim>
                                    <p:anim calcmode="lin" valueType="num">
                                      <p:cBhvr additive="base">
                                        <p:cTn id="40" dur="500"/>
                                        <p:tgtEl>
                                          <p:spTgt spid="6"/>
                                        </p:tgtEl>
                                        <p:attrNameLst>
                                          <p:attrName>ppt_y</p:attrName>
                                        </p:attrNameLst>
                                      </p:cBhvr>
                                      <p:tavLst>
                                        <p:tav tm="0">
                                          <p:val>
                                            <p:strVal val="ppt_y"/>
                                          </p:val>
                                        </p:tav>
                                        <p:tav tm="100000">
                                          <p:val>
                                            <p:strVal val="ppt_y"/>
                                          </p:val>
                                        </p:tav>
                                      </p:tavLst>
                                    </p:anim>
                                    <p:set>
                                      <p:cBhvr>
                                        <p:cTn id="41" dur="1" fill="hold">
                                          <p:stCondLst>
                                            <p:cond delay="499"/>
                                          </p:stCondLst>
                                        </p:cTn>
                                        <p:tgtEl>
                                          <p:spTgt spid="6"/>
                                        </p:tgtEl>
                                        <p:attrNameLst>
                                          <p:attrName>style.visibility</p:attrName>
                                        </p:attrNameLst>
                                      </p:cBhvr>
                                      <p:to>
                                        <p:strVal val="hidden"/>
                                      </p:to>
                                    </p:set>
                                  </p:childTnLst>
                                </p:cTn>
                              </p:par>
                              <p:par>
                                <p:cTn id="42" presetID="2" presetClass="exit" presetSubtype="8" fill="hold" grpId="1" nodeType="withEffect">
                                  <p:stCondLst>
                                    <p:cond delay="3000"/>
                                  </p:stCondLst>
                                  <p:childTnLst>
                                    <p:anim calcmode="lin" valueType="num">
                                      <p:cBhvr additive="base">
                                        <p:cTn id="43" dur="500"/>
                                        <p:tgtEl>
                                          <p:spTgt spid="7"/>
                                        </p:tgtEl>
                                        <p:attrNameLst>
                                          <p:attrName>ppt_x</p:attrName>
                                        </p:attrNameLst>
                                      </p:cBhvr>
                                      <p:tavLst>
                                        <p:tav tm="0">
                                          <p:val>
                                            <p:strVal val="ppt_x"/>
                                          </p:val>
                                        </p:tav>
                                        <p:tav tm="100000">
                                          <p:val>
                                            <p:strVal val="0-ppt_w/2"/>
                                          </p:val>
                                        </p:tav>
                                      </p:tavLst>
                                    </p:anim>
                                    <p:anim calcmode="lin" valueType="num">
                                      <p:cBhvr additive="base">
                                        <p:cTn id="44" dur="500"/>
                                        <p:tgtEl>
                                          <p:spTgt spid="7"/>
                                        </p:tgtEl>
                                        <p:attrNameLst>
                                          <p:attrName>ppt_y</p:attrName>
                                        </p:attrNameLst>
                                      </p:cBhvr>
                                      <p:tavLst>
                                        <p:tav tm="0">
                                          <p:val>
                                            <p:strVal val="ppt_y"/>
                                          </p:val>
                                        </p:tav>
                                        <p:tav tm="100000">
                                          <p:val>
                                            <p:strVal val="ppt_y"/>
                                          </p:val>
                                        </p:tav>
                                      </p:tavLst>
                                    </p:anim>
                                    <p:set>
                                      <p:cBhvr>
                                        <p:cTn id="45" dur="1" fill="hold">
                                          <p:stCondLst>
                                            <p:cond delay="499"/>
                                          </p:stCondLst>
                                        </p:cTn>
                                        <p:tgtEl>
                                          <p:spTgt spid="7"/>
                                        </p:tgtEl>
                                        <p:attrNameLst>
                                          <p:attrName>style.visibility</p:attrName>
                                        </p:attrNameLst>
                                      </p:cBhvr>
                                      <p:to>
                                        <p:strVal val="hidden"/>
                                      </p:to>
                                    </p:set>
                                  </p:childTnLst>
                                </p:cTn>
                              </p:par>
                              <p:par>
                                <p:cTn id="46" presetID="2" presetClass="exit" presetSubtype="8" fill="hold" grpId="1" nodeType="withEffect">
                                  <p:stCondLst>
                                    <p:cond delay="3000"/>
                                  </p:stCondLst>
                                  <p:childTnLst>
                                    <p:anim calcmode="lin" valueType="num">
                                      <p:cBhvr additive="base">
                                        <p:cTn id="47" dur="500"/>
                                        <p:tgtEl>
                                          <p:spTgt spid="8"/>
                                        </p:tgtEl>
                                        <p:attrNameLst>
                                          <p:attrName>ppt_x</p:attrName>
                                        </p:attrNameLst>
                                      </p:cBhvr>
                                      <p:tavLst>
                                        <p:tav tm="0">
                                          <p:val>
                                            <p:strVal val="ppt_x"/>
                                          </p:val>
                                        </p:tav>
                                        <p:tav tm="100000">
                                          <p:val>
                                            <p:strVal val="0-ppt_w/2"/>
                                          </p:val>
                                        </p:tav>
                                      </p:tavLst>
                                    </p:anim>
                                    <p:anim calcmode="lin" valueType="num">
                                      <p:cBhvr additive="base">
                                        <p:cTn id="48" dur="500"/>
                                        <p:tgtEl>
                                          <p:spTgt spid="8"/>
                                        </p:tgtEl>
                                        <p:attrNameLst>
                                          <p:attrName>ppt_y</p:attrName>
                                        </p:attrNameLst>
                                      </p:cBhvr>
                                      <p:tavLst>
                                        <p:tav tm="0">
                                          <p:val>
                                            <p:strVal val="ppt_y"/>
                                          </p:val>
                                        </p:tav>
                                        <p:tav tm="100000">
                                          <p:val>
                                            <p:strVal val="ppt_y"/>
                                          </p:val>
                                        </p:tav>
                                      </p:tavLst>
                                    </p:anim>
                                    <p:set>
                                      <p:cBhvr>
                                        <p:cTn id="49" dur="1" fill="hold">
                                          <p:stCondLst>
                                            <p:cond delay="499"/>
                                          </p:stCondLst>
                                        </p:cTn>
                                        <p:tgtEl>
                                          <p:spTgt spid="8"/>
                                        </p:tgtEl>
                                        <p:attrNameLst>
                                          <p:attrName>style.visibility</p:attrName>
                                        </p:attrNameLst>
                                      </p:cBhvr>
                                      <p:to>
                                        <p:strVal val="hidden"/>
                                      </p:to>
                                    </p:set>
                                  </p:childTnLst>
                                </p:cTn>
                              </p:par>
                              <p:par>
                                <p:cTn id="50" presetID="2" presetClass="exit" presetSubtype="8" fill="hold" grpId="1" nodeType="withEffect">
                                  <p:stCondLst>
                                    <p:cond delay="3000"/>
                                  </p:stCondLst>
                                  <p:childTnLst>
                                    <p:anim calcmode="lin" valueType="num">
                                      <p:cBhvr additive="base">
                                        <p:cTn id="51" dur="500"/>
                                        <p:tgtEl>
                                          <p:spTgt spid="9"/>
                                        </p:tgtEl>
                                        <p:attrNameLst>
                                          <p:attrName>ppt_x</p:attrName>
                                        </p:attrNameLst>
                                      </p:cBhvr>
                                      <p:tavLst>
                                        <p:tav tm="0">
                                          <p:val>
                                            <p:strVal val="ppt_x"/>
                                          </p:val>
                                        </p:tav>
                                        <p:tav tm="100000">
                                          <p:val>
                                            <p:strVal val="0-ppt_w/2"/>
                                          </p:val>
                                        </p:tav>
                                      </p:tavLst>
                                    </p:anim>
                                    <p:anim calcmode="lin" valueType="num">
                                      <p:cBhvr additive="base">
                                        <p:cTn id="52" dur="500"/>
                                        <p:tgtEl>
                                          <p:spTgt spid="9"/>
                                        </p:tgtEl>
                                        <p:attrNameLst>
                                          <p:attrName>ppt_y</p:attrName>
                                        </p:attrNameLst>
                                      </p:cBhvr>
                                      <p:tavLst>
                                        <p:tav tm="0">
                                          <p:val>
                                            <p:strVal val="ppt_y"/>
                                          </p:val>
                                        </p:tav>
                                        <p:tav tm="100000">
                                          <p:val>
                                            <p:strVal val="ppt_y"/>
                                          </p:val>
                                        </p:tav>
                                      </p:tavLst>
                                    </p:anim>
                                    <p:set>
                                      <p:cBhvr>
                                        <p:cTn id="53" dur="1" fill="hold">
                                          <p:stCondLst>
                                            <p:cond delay="499"/>
                                          </p:stCondLst>
                                        </p:cTn>
                                        <p:tgtEl>
                                          <p:spTgt spid="9"/>
                                        </p:tgtEl>
                                        <p:attrNameLst>
                                          <p:attrName>style.visibility</p:attrName>
                                        </p:attrNameLst>
                                      </p:cBhvr>
                                      <p:to>
                                        <p:strVal val="hidden"/>
                                      </p:to>
                                    </p:set>
                                  </p:childTnLst>
                                </p:cTn>
                              </p:par>
                              <p:par>
                                <p:cTn id="54" presetID="2" presetClass="exit" presetSubtype="8" fill="hold" grpId="1" nodeType="withEffect">
                                  <p:stCondLst>
                                    <p:cond delay="3000"/>
                                  </p:stCondLst>
                                  <p:childTnLst>
                                    <p:anim calcmode="lin" valueType="num">
                                      <p:cBhvr additive="base">
                                        <p:cTn id="55" dur="500"/>
                                        <p:tgtEl>
                                          <p:spTgt spid="10"/>
                                        </p:tgtEl>
                                        <p:attrNameLst>
                                          <p:attrName>ppt_x</p:attrName>
                                        </p:attrNameLst>
                                      </p:cBhvr>
                                      <p:tavLst>
                                        <p:tav tm="0">
                                          <p:val>
                                            <p:strVal val="ppt_x"/>
                                          </p:val>
                                        </p:tav>
                                        <p:tav tm="100000">
                                          <p:val>
                                            <p:strVal val="0-ppt_w/2"/>
                                          </p:val>
                                        </p:tav>
                                      </p:tavLst>
                                    </p:anim>
                                    <p:anim calcmode="lin" valueType="num">
                                      <p:cBhvr additive="base">
                                        <p:cTn id="56" dur="500"/>
                                        <p:tgtEl>
                                          <p:spTgt spid="10"/>
                                        </p:tgtEl>
                                        <p:attrNameLst>
                                          <p:attrName>ppt_y</p:attrName>
                                        </p:attrNameLst>
                                      </p:cBhvr>
                                      <p:tavLst>
                                        <p:tav tm="0">
                                          <p:val>
                                            <p:strVal val="ppt_y"/>
                                          </p:val>
                                        </p:tav>
                                        <p:tav tm="100000">
                                          <p:val>
                                            <p:strVal val="ppt_y"/>
                                          </p:val>
                                        </p:tav>
                                      </p:tavLst>
                                    </p:anim>
                                    <p:set>
                                      <p:cBhvr>
                                        <p:cTn id="5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p:bldP spid="8" grpId="1"/>
      <p:bldP spid="9" grpId="0"/>
      <p:bldP spid="9" grpId="1"/>
      <p:bldP spid="10" grpId="0"/>
      <p:bldP spid="1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grpSp>
        <p:nvGrpSpPr>
          <p:cNvPr id="25" name="组合 24"/>
          <p:cNvGrpSpPr/>
          <p:nvPr/>
        </p:nvGrpSpPr>
        <p:grpSpPr>
          <a:xfrm>
            <a:off x="-312663" y="284820"/>
            <a:ext cx="3968702" cy="5145361"/>
            <a:chOff x="-416830" y="0"/>
            <a:chExt cx="5290914" cy="6859588"/>
          </a:xfrm>
        </p:grpSpPr>
        <p:sp>
          <p:nvSpPr>
            <p:cNvPr id="26" name="矩形 25"/>
            <p:cNvSpPr/>
            <p:nvPr/>
          </p:nvSpPr>
          <p:spPr>
            <a:xfrm>
              <a:off x="165" y="0"/>
              <a:ext cx="4456924" cy="6859588"/>
            </a:xfrm>
            <a:prstGeom prst="rect">
              <a:avLst/>
            </a:prstGeom>
            <a:solidFill>
              <a:srgbClr val="9B0D13"/>
            </a:solidFill>
            <a:ln w="19050" cap="flat" cmpd="sng" algn="ctr">
              <a:noFill/>
              <a:prstDash val="solid"/>
            </a:ln>
            <a:effectLst/>
          </p:spPr>
          <p:txBody>
            <a:bodyPr lIns="91408" tIns="45703" rIns="91408" bIns="45703"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04" b="0" i="0" u="none" strike="noStrike" kern="0" cap="none" spc="0" normalizeH="0" baseline="0" noProof="0">
                <a:ln>
                  <a:noFill/>
                </a:ln>
                <a:solidFill>
                  <a:srgbClr val="FFFFFF"/>
                </a:solidFill>
                <a:effectLst/>
                <a:uLnTx/>
                <a:uFillTx/>
                <a:latin typeface="Impact"/>
                <a:ea typeface="微软雅黑"/>
                <a:cs typeface="+mn-cs"/>
              </a:endParaRPr>
            </a:p>
          </p:txBody>
        </p:sp>
        <p:pic>
          <p:nvPicPr>
            <p:cNvPr id="27" name="Picture 2" descr="C:\Users\Administrator\Desktop\Nipic_20180988_20150909113802527000.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285000"/>
                      </a14:imgEffect>
                      <a14:imgEffect>
                        <a14:brightnessContrast bright="3000"/>
                      </a14:imgEffect>
                    </a14:imgLayer>
                  </a14:imgProps>
                </a:ext>
                <a:ext uri="{28A0092B-C50C-407E-A947-70E740481C1C}">
                  <a14:useLocalDpi xmlns:a14="http://schemas.microsoft.com/office/drawing/2010/main" val="0"/>
                </a:ext>
              </a:extLst>
            </a:blip>
            <a:srcRect l="22470" r="-7296" b="12677"/>
            <a:stretch/>
          </p:blipFill>
          <p:spPr bwMode="auto">
            <a:xfrm rot="10800000" flipH="1" flipV="1">
              <a:off x="-416830" y="988137"/>
              <a:ext cx="5290914" cy="58392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3233923" y="2189457"/>
            <a:ext cx="5946591" cy="3240724"/>
            <a:chOff x="124" y="142257"/>
            <a:chExt cx="9180388" cy="5001243"/>
          </a:xfrm>
        </p:grpSpPr>
        <p:pic>
          <p:nvPicPr>
            <p:cNvPr id="29" name="Picture 5" descr="C:\Users\Administrator\Desktop\党政机关\素材\长城\矢量长城\线稿长城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5840"/>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124" y="4948014"/>
              <a:ext cx="9180388" cy="195486"/>
            </a:xfrm>
            <a:prstGeom prst="rect">
              <a:avLst/>
            </a:prstGeom>
            <a:solidFill>
              <a:srgbClr val="9B0D13"/>
            </a:solidFill>
            <a:ln w="19050" cap="flat" cmpd="sng" algn="ctr">
              <a:no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04" b="0" i="0" u="none" strike="noStrike" kern="0" cap="none" spc="0" normalizeH="0" baseline="0" noProof="0">
                <a:ln>
                  <a:noFill/>
                </a:ln>
                <a:solidFill>
                  <a:srgbClr val="FFFFFF"/>
                </a:solidFill>
                <a:effectLst/>
                <a:uLnTx/>
                <a:uFillTx/>
                <a:latin typeface="Impact"/>
                <a:ea typeface="微软雅黑"/>
                <a:cs typeface="+mn-cs"/>
              </a:endParaRPr>
            </a:p>
          </p:txBody>
        </p:sp>
      </p:grpSp>
      <p:sp>
        <p:nvSpPr>
          <p:cNvPr id="31" name="标题 4"/>
          <p:cNvSpPr txBox="1">
            <a:spLocks/>
          </p:cNvSpPr>
          <p:nvPr/>
        </p:nvSpPr>
        <p:spPr>
          <a:xfrm>
            <a:off x="4269542" y="2597519"/>
            <a:ext cx="3875353" cy="510516"/>
          </a:xfrm>
          <a:prstGeom prst="rect">
            <a:avLst/>
          </a:prstGeom>
        </p:spPr>
        <p:txBody>
          <a:bodyPr vert="horz" lIns="121847" tIns="60924" rIns="121847" bIns="6092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rgbClr val="9B0D13"/>
                </a:solidFill>
                <a:latin typeface="Impact"/>
                <a:ea typeface="微软雅黑"/>
                <a:cs typeface="+mn-ea"/>
                <a:sym typeface="+mn-lt"/>
              </a:rPr>
              <a:t>“两学一做”的总体要求</a:t>
            </a:r>
          </a:p>
        </p:txBody>
      </p:sp>
      <p:grpSp>
        <p:nvGrpSpPr>
          <p:cNvPr id="32" name="组合 31"/>
          <p:cNvGrpSpPr/>
          <p:nvPr/>
        </p:nvGrpSpPr>
        <p:grpSpPr>
          <a:xfrm>
            <a:off x="4785787" y="840550"/>
            <a:ext cx="2508487" cy="1674889"/>
            <a:chOff x="4785785" y="593113"/>
            <a:chExt cx="2508487" cy="1674283"/>
          </a:xfrm>
        </p:grpSpPr>
        <p:pic>
          <p:nvPicPr>
            <p:cNvPr id="33" name="Picture 4" descr="C:\Users\Administrator\Desktop\素材\Nipic_2174276_2014031914463401932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34" name="标题 4"/>
            <p:cNvSpPr txBox="1">
              <a:spLocks/>
            </p:cNvSpPr>
            <p:nvPr/>
          </p:nvSpPr>
          <p:spPr>
            <a:xfrm>
              <a:off x="5364088" y="675845"/>
              <a:ext cx="1613764" cy="1391849"/>
            </a:xfrm>
            <a:prstGeom prst="rect">
              <a:avLst/>
            </a:prstGeom>
          </p:spPr>
          <p:txBody>
            <a:bodyPr vert="horz" lIns="68589" tIns="34294" rIns="68589" bIns="3429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801" dirty="0">
                  <a:solidFill>
                    <a:srgbClr val="FFFFFF"/>
                  </a:solidFill>
                  <a:latin typeface="Impact" pitchFamily="34" charset="0"/>
                  <a:ea typeface="微软雅黑" pitchFamily="34" charset="-122"/>
                </a:rPr>
                <a:t>    02</a:t>
              </a:r>
              <a:endParaRPr lang="zh-CN" altLang="en-US" sz="2775" dirty="0">
                <a:solidFill>
                  <a:srgbClr val="FFFFFF"/>
                </a:solidFill>
                <a:latin typeface="Impact" pitchFamily="34" charset="0"/>
                <a:ea typeface="微软雅黑" pitchFamily="34" charset="-122"/>
              </a:endParaRPr>
            </a:p>
          </p:txBody>
        </p:sp>
      </p:grpSp>
      <p:grpSp>
        <p:nvGrpSpPr>
          <p:cNvPr id="35" name="组合 34"/>
          <p:cNvGrpSpPr/>
          <p:nvPr/>
        </p:nvGrpSpPr>
        <p:grpSpPr>
          <a:xfrm>
            <a:off x="7180081" y="3216011"/>
            <a:ext cx="1230762" cy="893596"/>
            <a:chOff x="6935916" y="343637"/>
            <a:chExt cx="1713877" cy="1135367"/>
          </a:xfrm>
        </p:grpSpPr>
        <p:pic>
          <p:nvPicPr>
            <p:cNvPr id="36" name="Picture 4" descr="C:\Users\Administrator\Desktop\线稿长城1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C:\Users\Administrator\Desktop\线稿长城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组合 37"/>
          <p:cNvGrpSpPr/>
          <p:nvPr/>
        </p:nvGrpSpPr>
        <p:grpSpPr>
          <a:xfrm>
            <a:off x="517897" y="1082898"/>
            <a:ext cx="2458901" cy="3719072"/>
            <a:chOff x="690439" y="1063965"/>
            <a:chExt cx="3278108" cy="4958117"/>
          </a:xfrm>
        </p:grpSpPr>
        <p:pic>
          <p:nvPicPr>
            <p:cNvPr id="39" name="Picture 7" descr="C:\Users\Administrator\Desktop\党政机关\素材\长城\矢量长城\132.png"/>
            <p:cNvPicPr>
              <a:picLocks noChangeAspect="1" noChangeArrowheads="1"/>
            </p:cNvPicPr>
            <p:nvPr/>
          </p:nvPicPr>
          <p:blipFill>
            <a:blip r:embed="rId9" cstate="print">
              <a:extLst>
                <a:ext uri="{BEBA8EAE-BF5A-486C-A8C5-ECC9F3942E4B}">
                  <a14:imgProps xmlns:a14="http://schemas.microsoft.com/office/drawing/2010/main">
                    <a14:imgLayer r:embed="rId10">
                      <a14:imgEffect>
                        <a14:colorTemperature colorTemp="10125"/>
                      </a14:imgEffect>
                      <a14:imgEffect>
                        <a14:brightnessContrast bright="100000" contrast="72000"/>
                      </a14:imgEffect>
                    </a14:imgLayer>
                  </a14:imgProps>
                </a:ext>
                <a:ext uri="{28A0092B-C50C-407E-A947-70E740481C1C}">
                  <a14:useLocalDpi xmlns:a14="http://schemas.microsoft.com/office/drawing/2010/main" val="0"/>
                </a:ext>
              </a:extLst>
            </a:blip>
            <a:srcRect/>
            <a:stretch>
              <a:fillRect/>
            </a:stretch>
          </p:blipFill>
          <p:spPr bwMode="auto">
            <a:xfrm>
              <a:off x="1504358" y="5414104"/>
              <a:ext cx="1665810" cy="607978"/>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组合 39"/>
            <p:cNvGrpSpPr/>
            <p:nvPr/>
          </p:nvGrpSpPr>
          <p:grpSpPr>
            <a:xfrm>
              <a:off x="690439" y="1063965"/>
              <a:ext cx="3278108" cy="2500805"/>
              <a:chOff x="690439" y="1063965"/>
              <a:chExt cx="3278108" cy="2500805"/>
            </a:xfrm>
          </p:grpSpPr>
          <p:grpSp>
            <p:nvGrpSpPr>
              <p:cNvPr id="41" name="组合 40"/>
              <p:cNvGrpSpPr/>
              <p:nvPr/>
            </p:nvGrpSpPr>
            <p:grpSpPr>
              <a:xfrm>
                <a:off x="924883" y="2116455"/>
                <a:ext cx="2809220" cy="703329"/>
                <a:chOff x="763823" y="350767"/>
                <a:chExt cx="3175331" cy="527375"/>
              </a:xfrm>
            </p:grpSpPr>
            <p:sp>
              <p:nvSpPr>
                <p:cNvPr id="44" name="TextBox 19"/>
                <p:cNvSpPr txBox="1"/>
                <p:nvPr/>
              </p:nvSpPr>
              <p:spPr>
                <a:xfrm>
                  <a:off x="1071323" y="619703"/>
                  <a:ext cx="2577899" cy="258439"/>
                </a:xfrm>
                <a:prstGeom prst="rect">
                  <a:avLst/>
                </a:prstGeom>
                <a:noFill/>
                <a:ln>
                  <a:noFill/>
                </a:ln>
                <a:effectLst/>
              </p:spPr>
              <p:txBody>
                <a:bodyPr wrap="none" rtlCol="0">
                  <a:spAutoFit/>
                </a:bodyPr>
                <a:lstStyle/>
                <a:p>
                  <a:pPr algn="ctr" defTabSz="950770">
                    <a:lnSpc>
                      <a:spcPct val="120000"/>
                    </a:lnSpc>
                  </a:pPr>
                  <a:r>
                    <a:rPr lang="en-US" altLang="zh-CN" sz="900" b="1" dirty="0">
                      <a:solidFill>
                        <a:srgbClr val="FDE6D3"/>
                      </a:solidFill>
                      <a:latin typeface="微软雅黑"/>
                      <a:ea typeface="微软雅黑"/>
                      <a:cs typeface="+mn-ea"/>
                      <a:sym typeface="+mn-lt"/>
                    </a:rPr>
                    <a:t>Communist Party of China</a:t>
                  </a:r>
                  <a:endParaRPr lang="zh-CN" altLang="en-US" sz="900" b="1" dirty="0">
                    <a:solidFill>
                      <a:srgbClr val="FDE6D3"/>
                    </a:solidFill>
                    <a:latin typeface="微软雅黑"/>
                    <a:ea typeface="微软雅黑"/>
                    <a:cs typeface="+mn-ea"/>
                    <a:sym typeface="+mn-lt"/>
                  </a:endParaRPr>
                </a:p>
              </p:txBody>
            </p:sp>
            <p:sp>
              <p:nvSpPr>
                <p:cNvPr id="45" name="TextBox 20"/>
                <p:cNvSpPr txBox="1"/>
                <p:nvPr/>
              </p:nvSpPr>
              <p:spPr>
                <a:xfrm>
                  <a:off x="763823" y="350767"/>
                  <a:ext cx="3175331" cy="355354"/>
                </a:xfrm>
                <a:prstGeom prst="rect">
                  <a:avLst/>
                </a:prstGeom>
                <a:noFill/>
                <a:effectLst/>
              </p:spPr>
              <p:txBody>
                <a:bodyPr wrap="square" rtlCol="0">
                  <a:spAutoFit/>
                </a:bodyPr>
                <a:lstStyle/>
                <a:p>
                  <a:pPr algn="ctr" defTabSz="950770">
                    <a:lnSpc>
                      <a:spcPct val="120000"/>
                    </a:lnSpc>
                  </a:pPr>
                  <a:r>
                    <a:rPr lang="zh-CN" altLang="en-US" sz="1425" b="1" dirty="0">
                      <a:solidFill>
                        <a:srgbClr val="FDE6D3"/>
                      </a:solidFill>
                      <a:latin typeface="Impact"/>
                      <a:ea typeface="微软雅黑"/>
                      <a:cs typeface="+mn-ea"/>
                      <a:sym typeface="+mn-lt"/>
                    </a:rPr>
                    <a:t>中国共产党</a:t>
                  </a:r>
                  <a:endParaRPr lang="en-US" altLang="zh-CN" sz="1425" b="1" dirty="0">
                    <a:solidFill>
                      <a:srgbClr val="FDE6D3"/>
                    </a:solidFill>
                    <a:latin typeface="Impact"/>
                    <a:ea typeface="微软雅黑"/>
                    <a:cs typeface="+mn-ea"/>
                    <a:sym typeface="+mn-lt"/>
                  </a:endParaRPr>
                </a:p>
              </p:txBody>
            </p:sp>
          </p:grpSp>
          <p:pic>
            <p:nvPicPr>
              <p:cNvPr id="42" name="Picture 3" descr="C:\Users\xb\Desktop\53bf653e36a06.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02436" y="1063965"/>
                <a:ext cx="953365" cy="845593"/>
              </a:xfrm>
              <a:prstGeom prst="rect">
                <a:avLst/>
              </a:prstGeom>
              <a:noFill/>
              <a:extLst>
                <a:ext uri="{909E8E84-426E-40DD-AFC4-6F175D3DCCD1}">
                  <a14:hiddenFill xmlns:a14="http://schemas.microsoft.com/office/drawing/2010/main">
                    <a:solidFill>
                      <a:srgbClr val="FFFFFF"/>
                    </a:solidFill>
                  </a14:hiddenFill>
                </a:ext>
              </a:extLst>
            </p:spPr>
          </p:pic>
          <p:sp>
            <p:nvSpPr>
              <p:cNvPr id="43" name="文本框 8"/>
              <p:cNvSpPr txBox="1"/>
              <p:nvPr/>
            </p:nvSpPr>
            <p:spPr>
              <a:xfrm>
                <a:off x="690439" y="2826215"/>
                <a:ext cx="3278108" cy="738555"/>
              </a:xfrm>
              <a:prstGeom prst="rect">
                <a:avLst/>
              </a:prstGeom>
              <a:noFill/>
            </p:spPr>
            <p:txBody>
              <a:bodyPr wrap="square" lIns="91430" tIns="45715" rIns="91430" bIns="45715" rtlCol="0">
                <a:spAutoFit/>
              </a:bodyPr>
              <a:lstStyle/>
              <a:p>
                <a:pPr algn="ctr" defTabSz="950770"/>
                <a:r>
                  <a:rPr lang="zh-CN" altLang="en-US" sz="3000" dirty="0">
                    <a:solidFill>
                      <a:srgbClr val="FDE9D5"/>
                    </a:solidFill>
                    <a:latin typeface="华康俪金黑W8(P)" pitchFamily="34" charset="-122"/>
                    <a:ea typeface="华康俪金黑W8(P)" pitchFamily="34" charset="-122"/>
                  </a:rPr>
                  <a:t>两学一做</a:t>
                </a:r>
              </a:p>
            </p:txBody>
          </p:sp>
        </p:grpSp>
      </p:grpSp>
    </p:spTree>
    <p:extLst>
      <p:ext uri="{BB962C8B-B14F-4D97-AF65-F5344CB8AC3E}">
        <p14:creationId xmlns:p14="http://schemas.microsoft.com/office/powerpoint/2010/main" val="3890669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ppt_x"/>
                                          </p:val>
                                        </p:tav>
                                        <p:tav tm="100000">
                                          <p:val>
                                            <p:strVal val="#ppt_x"/>
                                          </p:val>
                                        </p:tav>
                                      </p:tavLst>
                                    </p:anim>
                                    <p:anim calcmode="lin" valueType="num">
                                      <p:cBhvr additive="base">
                                        <p:cTn id="12" dur="1500" fill="hold"/>
                                        <p:tgtEl>
                                          <p:spTgt spid="38"/>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childTnLst>
                                </p:cTn>
                              </p:par>
                            </p:childTnLst>
                          </p:cTn>
                        </p:par>
                        <p:par>
                          <p:cTn id="17" fill="hold">
                            <p:stCondLst>
                              <p:cond delay="3000"/>
                            </p:stCondLst>
                            <p:childTnLst>
                              <p:par>
                                <p:cTn id="18" presetID="2" presetClass="entr" presetSubtype="6"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1500" fill="hold"/>
                                        <p:tgtEl>
                                          <p:spTgt spid="35"/>
                                        </p:tgtEl>
                                        <p:attrNameLst>
                                          <p:attrName>ppt_x</p:attrName>
                                        </p:attrNameLst>
                                      </p:cBhvr>
                                      <p:tavLst>
                                        <p:tav tm="0">
                                          <p:val>
                                            <p:strVal val="1+#ppt_w/2"/>
                                          </p:val>
                                        </p:tav>
                                        <p:tav tm="100000">
                                          <p:val>
                                            <p:strVal val="#ppt_x"/>
                                          </p:val>
                                        </p:tav>
                                      </p:tavLst>
                                    </p:anim>
                                    <p:anim calcmode="lin" valueType="num">
                                      <p:cBhvr additive="base">
                                        <p:cTn id="21" dur="1500" fill="hold"/>
                                        <p:tgtEl>
                                          <p:spTgt spid="35"/>
                                        </p:tgtEl>
                                        <p:attrNameLst>
                                          <p:attrName>ppt_y</p:attrName>
                                        </p:attrNameLst>
                                      </p:cBhvr>
                                      <p:tavLst>
                                        <p:tav tm="0">
                                          <p:val>
                                            <p:strVal val="1+#ppt_h/2"/>
                                          </p:val>
                                        </p:tav>
                                        <p:tav tm="100000">
                                          <p:val>
                                            <p:strVal val="#ppt_y"/>
                                          </p:val>
                                        </p:tav>
                                      </p:tavLst>
                                    </p:anim>
                                  </p:childTnLst>
                                </p:cTn>
                              </p:par>
                            </p:childTnLst>
                          </p:cTn>
                        </p:par>
                        <p:par>
                          <p:cTn id="22" fill="hold">
                            <p:stCondLst>
                              <p:cond delay="4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cxnSp>
        <p:nvCxnSpPr>
          <p:cNvPr id="4" name="直接连接符 3"/>
          <p:cNvCxnSpPr>
            <a:stCxn id="31" idx="1"/>
            <a:endCxn id="42" idx="6"/>
          </p:cNvCxnSpPr>
          <p:nvPr/>
        </p:nvCxnSpPr>
        <p:spPr>
          <a:xfrm>
            <a:off x="1812925" y="3608388"/>
            <a:ext cx="6961188" cy="317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 name="组合 18"/>
          <p:cNvGrpSpPr>
            <a:grpSpLocks/>
          </p:cNvGrpSpPr>
          <p:nvPr/>
        </p:nvGrpSpPr>
        <p:grpSpPr bwMode="auto">
          <a:xfrm>
            <a:off x="1171575" y="1666875"/>
            <a:ext cx="884238" cy="889000"/>
            <a:chOff x="816421" y="1307232"/>
            <a:chExt cx="883514" cy="888600"/>
          </a:xfrm>
        </p:grpSpPr>
        <p:grpSp>
          <p:nvGrpSpPr>
            <p:cNvPr id="6" name="组合 71"/>
            <p:cNvGrpSpPr>
              <a:grpSpLocks/>
            </p:cNvGrpSpPr>
            <p:nvPr/>
          </p:nvGrpSpPr>
          <p:grpSpPr bwMode="auto">
            <a:xfrm>
              <a:off x="816421" y="1307232"/>
              <a:ext cx="883514" cy="888600"/>
              <a:chOff x="-1843032" y="1634255"/>
              <a:chExt cx="786401" cy="792408"/>
            </a:xfrm>
          </p:grpSpPr>
          <p:grpSp>
            <p:nvGrpSpPr>
              <p:cNvPr id="8" name="组合 72"/>
              <p:cNvGrpSpPr>
                <a:grpSpLocks/>
              </p:cNvGrpSpPr>
              <p:nvPr/>
            </p:nvGrpSpPr>
            <p:grpSpPr bwMode="auto">
              <a:xfrm>
                <a:off x="-1843032" y="1634255"/>
                <a:ext cx="786401" cy="792408"/>
                <a:chOff x="1414834" y="1711414"/>
                <a:chExt cx="786401" cy="792408"/>
              </a:xfrm>
            </p:grpSpPr>
            <p:grpSp>
              <p:nvGrpSpPr>
                <p:cNvPr id="20" name="组合 84"/>
                <p:cNvGrpSpPr>
                  <a:grpSpLocks/>
                </p:cNvGrpSpPr>
                <p:nvPr/>
              </p:nvGrpSpPr>
              <p:grpSpPr bwMode="auto">
                <a:xfrm>
                  <a:off x="1414834" y="1711414"/>
                  <a:ext cx="786401" cy="792408"/>
                  <a:chOff x="1836688" y="2579062"/>
                  <a:chExt cx="1727202" cy="1701801"/>
                </a:xfrm>
              </p:grpSpPr>
              <p:pic>
                <p:nvPicPr>
                  <p:cNvPr id="22" name="Picture 17"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836688" y="2579062"/>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Oval 18"/>
                  <p:cNvSpPr>
                    <a:spLocks noChangeArrowheads="1"/>
                  </p:cNvSpPr>
                  <p:nvPr/>
                </p:nvSpPr>
                <p:spPr bwMode="gray">
                  <a:xfrm>
                    <a:off x="1836688" y="2579062"/>
                    <a:ext cx="1727202" cy="1701801"/>
                  </a:xfrm>
                  <a:prstGeom prst="ellipse">
                    <a:avLst/>
                  </a:prstGeom>
                  <a:gradFill rotWithShape="0">
                    <a:gsLst>
                      <a:gs pos="0">
                        <a:srgbClr val="C00000"/>
                      </a:gs>
                      <a:gs pos="50000">
                        <a:srgbClr val="FF3300"/>
                      </a:gs>
                      <a:gs pos="100000">
                        <a:srgbClr val="FF8A00"/>
                      </a:gs>
                    </a:gsLst>
                    <a:lin ang="13500000" scaled="1"/>
                  </a:gradFill>
                  <a:ln>
                    <a:noFill/>
                  </a:ln>
                  <a:extLst/>
                </p:spPr>
                <p:txBody>
                  <a:bodyPr wrap="none" anchor="ctr"/>
                  <a:lstStyle/>
                  <a:p>
                    <a:pPr algn="ctr" eaLnBrk="1" fontAlgn="auto" hangingPunct="1">
                      <a:spcBef>
                        <a:spcPts val="0"/>
                      </a:spcBef>
                      <a:spcAft>
                        <a:spcPts val="0"/>
                      </a:spcAft>
                      <a:defRPr/>
                    </a:pPr>
                    <a:endParaRPr lang="zh-CN" altLang="en-US" sz="2800" kern="0" dirty="0">
                      <a:solidFill>
                        <a:srgbClr val="FFFF7A"/>
                      </a:solidFill>
                      <a:latin typeface="Arial Black" pitchFamily="34" charset="0"/>
                      <a:ea typeface="华文细黑" pitchFamily="2" charset="-122"/>
                      <a:cs typeface="Arial" pitchFamily="34" charset="0"/>
                    </a:endParaRPr>
                  </a:p>
                </p:txBody>
              </p:sp>
            </p:grpSp>
            <p:pic>
              <p:nvPicPr>
                <p:cNvPr id="21" name="Picture 19" descr="Picture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1497475" y="1725334"/>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20"/>
              <p:cNvGrpSpPr>
                <a:grpSpLocks/>
              </p:cNvGrpSpPr>
              <p:nvPr/>
            </p:nvGrpSpPr>
            <p:grpSpPr bwMode="auto">
              <a:xfrm rot="-1297425" flipH="1" flipV="1">
                <a:off x="-1787326" y="2244534"/>
                <a:ext cx="673472" cy="164841"/>
                <a:chOff x="2532" y="1051"/>
                <a:chExt cx="893" cy="246"/>
              </a:xfrm>
            </p:grpSpPr>
            <p:grpSp>
              <p:nvGrpSpPr>
                <p:cNvPr id="10" name="Group 21"/>
                <p:cNvGrpSpPr>
                  <a:grpSpLocks/>
                </p:cNvGrpSpPr>
                <p:nvPr/>
              </p:nvGrpSpPr>
              <p:grpSpPr bwMode="auto">
                <a:xfrm>
                  <a:off x="2532" y="1051"/>
                  <a:ext cx="743" cy="185"/>
                  <a:chOff x="1565" y="2568"/>
                  <a:chExt cx="1118" cy="279"/>
                </a:xfrm>
              </p:grpSpPr>
              <p:sp>
                <p:nvSpPr>
                  <p:cNvPr id="16" name="AutoShape 22"/>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7" name="AutoShape 23"/>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8" name="AutoShape 24"/>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9" name="AutoShape 25"/>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grpSp>
            <p:grpSp>
              <p:nvGrpSpPr>
                <p:cNvPr id="11" name="Group 26"/>
                <p:cNvGrpSpPr>
                  <a:grpSpLocks/>
                </p:cNvGrpSpPr>
                <p:nvPr/>
              </p:nvGrpSpPr>
              <p:grpSpPr bwMode="auto">
                <a:xfrm rot="1353540">
                  <a:off x="2682" y="1111"/>
                  <a:ext cx="743" cy="186"/>
                  <a:chOff x="1565" y="2568"/>
                  <a:chExt cx="1118" cy="279"/>
                </a:xfrm>
              </p:grpSpPr>
              <p:sp>
                <p:nvSpPr>
                  <p:cNvPr id="12" name="AutoShape 27"/>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3" name="AutoShape 28"/>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4" name="AutoShape 29"/>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5" name="AutoShape 30"/>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grpSp>
          </p:grpSp>
        </p:grpSp>
        <p:sp>
          <p:nvSpPr>
            <p:cNvPr id="7" name="矩形 6"/>
            <p:cNvSpPr/>
            <p:nvPr/>
          </p:nvSpPr>
          <p:spPr>
            <a:xfrm>
              <a:off x="970283" y="1432589"/>
              <a:ext cx="542480" cy="542681"/>
            </a:xfrm>
            <a:prstGeom prst="rect">
              <a:avLst/>
            </a:prstGeom>
            <a:blipFill dpi="0" rotWithShape="1">
              <a:blip r:embed="rId5" cstate="screen">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4" name="TextBox 40"/>
          <p:cNvSpPr txBox="1"/>
          <p:nvPr/>
        </p:nvSpPr>
        <p:spPr>
          <a:xfrm>
            <a:off x="2191544" y="1916424"/>
            <a:ext cx="6048672" cy="535531"/>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lnSpc>
                <a:spcPct val="90000"/>
              </a:lnSpc>
              <a:defRPr/>
            </a:pPr>
            <a:r>
              <a:rPr lang="zh-CN" altLang="en-US" sz="2400" dirty="0"/>
              <a:t>全面推进依法治国坚持</a:t>
            </a:r>
            <a:r>
              <a:rPr lang="en-US" altLang="zh-CN" b="0" dirty="0"/>
              <a:t>[ </a:t>
            </a:r>
            <a:r>
              <a:rPr lang="zh-CN" altLang="en-US" dirty="0"/>
              <a:t>五大原则 </a:t>
            </a:r>
            <a:r>
              <a:rPr lang="en-US" altLang="zh-CN" b="0" dirty="0"/>
              <a:t>]</a:t>
            </a:r>
            <a:r>
              <a:rPr lang="zh-CN" altLang="en-US" sz="2400" dirty="0"/>
              <a:t>：</a:t>
            </a:r>
          </a:p>
        </p:txBody>
      </p:sp>
      <p:grpSp>
        <p:nvGrpSpPr>
          <p:cNvPr id="25" name="组合 42"/>
          <p:cNvGrpSpPr>
            <a:grpSpLocks/>
          </p:cNvGrpSpPr>
          <p:nvPr/>
        </p:nvGrpSpPr>
        <p:grpSpPr bwMode="auto">
          <a:xfrm>
            <a:off x="174625" y="3351213"/>
            <a:ext cx="1241425" cy="519112"/>
            <a:chOff x="1029690" y="2360754"/>
            <a:chExt cx="1241202" cy="519113"/>
          </a:xfrm>
        </p:grpSpPr>
        <p:sp>
          <p:nvSpPr>
            <p:cNvPr id="26" name="对角圆角矩形 43"/>
            <p:cNvSpPr/>
            <p:nvPr/>
          </p:nvSpPr>
          <p:spPr>
            <a:xfrm>
              <a:off x="1029690" y="2360754"/>
              <a:ext cx="1241202" cy="519113"/>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TextBox 45"/>
            <p:cNvSpPr txBox="1"/>
            <p:nvPr/>
          </p:nvSpPr>
          <p:spPr>
            <a:xfrm>
              <a:off x="1029690" y="2402029"/>
              <a:ext cx="1223743" cy="400051"/>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eaLnBrk="1" hangingPunct="1">
                <a:defRPr/>
              </a:pPr>
              <a:r>
                <a:rPr lang="zh-CN" altLang="en-US" sz="2000" dirty="0">
                  <a:solidFill>
                    <a:srgbClr val="FFFF00"/>
                  </a:solidFill>
                </a:rPr>
                <a:t>五大原则</a:t>
              </a:r>
            </a:p>
          </p:txBody>
        </p:sp>
      </p:grpSp>
      <p:sp>
        <p:nvSpPr>
          <p:cNvPr id="28" name="右箭头 1"/>
          <p:cNvSpPr/>
          <p:nvPr/>
        </p:nvSpPr>
        <p:spPr>
          <a:xfrm>
            <a:off x="1498600" y="3511550"/>
            <a:ext cx="222250" cy="20002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9" name="组合 3"/>
          <p:cNvGrpSpPr>
            <a:grpSpLocks/>
          </p:cNvGrpSpPr>
          <p:nvPr/>
        </p:nvGrpSpPr>
        <p:grpSpPr bwMode="auto">
          <a:xfrm>
            <a:off x="1789113" y="2963863"/>
            <a:ext cx="1296987" cy="1295400"/>
            <a:chOff x="1865412" y="2569468"/>
            <a:chExt cx="1296144" cy="1296144"/>
          </a:xfrm>
        </p:grpSpPr>
        <p:sp>
          <p:nvSpPr>
            <p:cNvPr id="30" name="椭圆 29"/>
            <p:cNvSpPr/>
            <p:nvPr/>
          </p:nvSpPr>
          <p:spPr>
            <a:xfrm>
              <a:off x="1865412" y="2569468"/>
              <a:ext cx="1296144" cy="1296144"/>
            </a:xfrm>
            <a:prstGeom prst="ellipse">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TextBox 13"/>
            <p:cNvSpPr txBox="1">
              <a:spLocks noChangeArrowheads="1"/>
            </p:cNvSpPr>
            <p:nvPr/>
          </p:nvSpPr>
          <p:spPr bwMode="auto">
            <a:xfrm>
              <a:off x="1889825" y="2798908"/>
              <a:ext cx="12612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坚持</a:t>
              </a:r>
              <a:endParaRPr lang="en-US" altLang="zh-CN" sz="1600" b="1">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中国共产党</a:t>
              </a:r>
              <a:endParaRPr lang="en-US" altLang="zh-CN" sz="1600" b="1">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的领导</a:t>
              </a:r>
            </a:p>
          </p:txBody>
        </p:sp>
      </p:grpSp>
      <p:grpSp>
        <p:nvGrpSpPr>
          <p:cNvPr id="32" name="组合 4"/>
          <p:cNvGrpSpPr>
            <a:grpSpLocks/>
          </p:cNvGrpSpPr>
          <p:nvPr/>
        </p:nvGrpSpPr>
        <p:grpSpPr bwMode="auto">
          <a:xfrm>
            <a:off x="3211513" y="2963863"/>
            <a:ext cx="1295400" cy="1295400"/>
            <a:chOff x="3287570" y="2569468"/>
            <a:chExt cx="1296144" cy="1296144"/>
          </a:xfrm>
        </p:grpSpPr>
        <p:sp>
          <p:nvSpPr>
            <p:cNvPr id="33" name="椭圆 32"/>
            <p:cNvSpPr/>
            <p:nvPr/>
          </p:nvSpPr>
          <p:spPr>
            <a:xfrm>
              <a:off x="3287570" y="2569468"/>
              <a:ext cx="1296144" cy="1296144"/>
            </a:xfrm>
            <a:prstGeom prst="ellipse">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TextBox 51"/>
            <p:cNvSpPr txBox="1">
              <a:spLocks noChangeArrowheads="1"/>
            </p:cNvSpPr>
            <p:nvPr/>
          </p:nvSpPr>
          <p:spPr bwMode="auto">
            <a:xfrm>
              <a:off x="3305504" y="2798908"/>
              <a:ext cx="12612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坚持</a:t>
              </a:r>
              <a:endParaRPr lang="en-US" altLang="zh-CN" sz="1600" b="1">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人民主体</a:t>
              </a:r>
              <a:endParaRPr lang="en-US" altLang="zh-CN" sz="1600" b="1">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领导</a:t>
              </a:r>
            </a:p>
          </p:txBody>
        </p:sp>
      </p:grpSp>
      <p:grpSp>
        <p:nvGrpSpPr>
          <p:cNvPr id="35" name="组合 5"/>
          <p:cNvGrpSpPr>
            <a:grpSpLocks/>
          </p:cNvGrpSpPr>
          <p:nvPr/>
        </p:nvGrpSpPr>
        <p:grpSpPr bwMode="auto">
          <a:xfrm>
            <a:off x="4633913" y="2963863"/>
            <a:ext cx="1295400" cy="1295400"/>
            <a:chOff x="4709728" y="2569468"/>
            <a:chExt cx="1296144" cy="1296144"/>
          </a:xfrm>
        </p:grpSpPr>
        <p:sp>
          <p:nvSpPr>
            <p:cNvPr id="36" name="椭圆 35"/>
            <p:cNvSpPr/>
            <p:nvPr/>
          </p:nvSpPr>
          <p:spPr>
            <a:xfrm>
              <a:off x="4709728" y="2569468"/>
              <a:ext cx="1296144" cy="1296144"/>
            </a:xfrm>
            <a:prstGeom prst="ellipse">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TextBox 52"/>
            <p:cNvSpPr txBox="1">
              <a:spLocks noChangeArrowheads="1"/>
            </p:cNvSpPr>
            <p:nvPr/>
          </p:nvSpPr>
          <p:spPr bwMode="auto">
            <a:xfrm>
              <a:off x="4836625" y="2798908"/>
              <a:ext cx="10423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坚持</a:t>
              </a:r>
              <a:endParaRPr lang="en-US" altLang="zh-CN" sz="1600" b="1">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法律面前</a:t>
              </a:r>
              <a:endParaRPr lang="en-US" altLang="zh-CN" sz="1600" b="1">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人人平等</a:t>
              </a:r>
            </a:p>
          </p:txBody>
        </p:sp>
      </p:grpSp>
      <p:grpSp>
        <p:nvGrpSpPr>
          <p:cNvPr id="38" name="组合 6"/>
          <p:cNvGrpSpPr>
            <a:grpSpLocks/>
          </p:cNvGrpSpPr>
          <p:nvPr/>
        </p:nvGrpSpPr>
        <p:grpSpPr bwMode="auto">
          <a:xfrm>
            <a:off x="6056313" y="2963863"/>
            <a:ext cx="1295400" cy="1295400"/>
            <a:chOff x="6131886" y="2569468"/>
            <a:chExt cx="1296144" cy="1296144"/>
          </a:xfrm>
        </p:grpSpPr>
        <p:sp>
          <p:nvSpPr>
            <p:cNvPr id="39" name="椭圆 38"/>
            <p:cNvSpPr/>
            <p:nvPr/>
          </p:nvSpPr>
          <p:spPr>
            <a:xfrm>
              <a:off x="6131886" y="2569468"/>
              <a:ext cx="1296144" cy="1296144"/>
            </a:xfrm>
            <a:prstGeom prst="ellipse">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TextBox 54"/>
            <p:cNvSpPr txBox="1">
              <a:spLocks noChangeArrowheads="1"/>
            </p:cNvSpPr>
            <p:nvPr/>
          </p:nvSpPr>
          <p:spPr bwMode="auto">
            <a:xfrm>
              <a:off x="6158861" y="2665558"/>
              <a:ext cx="126124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坚持</a:t>
              </a:r>
              <a:endParaRPr lang="en-US" altLang="zh-CN" sz="1600" b="1">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依法治国</a:t>
              </a:r>
              <a:endParaRPr lang="en-US" altLang="zh-CN" sz="1600" b="1">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和以德治国相结合</a:t>
              </a:r>
            </a:p>
          </p:txBody>
        </p:sp>
      </p:grpSp>
      <p:grpSp>
        <p:nvGrpSpPr>
          <p:cNvPr id="41" name="组合 7"/>
          <p:cNvGrpSpPr>
            <a:grpSpLocks/>
          </p:cNvGrpSpPr>
          <p:nvPr/>
        </p:nvGrpSpPr>
        <p:grpSpPr bwMode="auto">
          <a:xfrm>
            <a:off x="7477125" y="2963863"/>
            <a:ext cx="1296988" cy="1295400"/>
            <a:chOff x="7554044" y="2569468"/>
            <a:chExt cx="1296144" cy="1296144"/>
          </a:xfrm>
        </p:grpSpPr>
        <p:sp>
          <p:nvSpPr>
            <p:cNvPr id="42" name="椭圆 41"/>
            <p:cNvSpPr/>
            <p:nvPr/>
          </p:nvSpPr>
          <p:spPr>
            <a:xfrm>
              <a:off x="7554044" y="2569468"/>
              <a:ext cx="1296144" cy="1296144"/>
            </a:xfrm>
            <a:prstGeom prst="ellipse">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TextBox 55"/>
            <p:cNvSpPr txBox="1">
              <a:spLocks noChangeArrowheads="1"/>
            </p:cNvSpPr>
            <p:nvPr/>
          </p:nvSpPr>
          <p:spPr bwMode="auto">
            <a:xfrm>
              <a:off x="7571494" y="2802041"/>
              <a:ext cx="12612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坚持</a:t>
              </a:r>
              <a:endParaRPr lang="en-US" altLang="zh-CN" sz="1600" b="1">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b="1">
                  <a:solidFill>
                    <a:schemeClr val="bg1"/>
                  </a:solidFill>
                  <a:latin typeface="微软雅黑" panose="020B0503020204020204" pitchFamily="34" charset="-122"/>
                  <a:ea typeface="微软雅黑" panose="020B0503020204020204" pitchFamily="34" charset="-122"/>
                </a:rPr>
                <a:t>从中国实际出发</a:t>
              </a:r>
            </a:p>
          </p:txBody>
        </p:sp>
      </p:grpSp>
    </p:spTree>
    <p:extLst>
      <p:ext uri="{BB962C8B-B14F-4D97-AF65-F5344CB8AC3E}">
        <p14:creationId xmlns:p14="http://schemas.microsoft.com/office/powerpoint/2010/main" val="1664854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inVertical)">
                                      <p:cBhvr>
                                        <p:cTn id="17" dur="500"/>
                                        <p:tgtEl>
                                          <p:spTgt spid="25"/>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par>
                                <p:cTn id="30" presetID="10" presetClass="entr" presetSubtype="0" fill="hold" nodeType="withEffect">
                                  <p:stCondLst>
                                    <p:cond delay="25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nodeType="withEffect">
                                  <p:stCondLst>
                                    <p:cond delay="50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0" presetClass="entr" presetSubtype="0" fill="hold" nodeType="withEffect">
                                  <p:stCondLst>
                                    <p:cond delay="100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TextBox 29"/>
          <p:cNvSpPr txBox="1">
            <a:spLocks noChangeArrowheads="1"/>
          </p:cNvSpPr>
          <p:nvPr/>
        </p:nvSpPr>
        <p:spPr bwMode="auto">
          <a:xfrm>
            <a:off x="4249737" y="2553229"/>
            <a:ext cx="42656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a:solidFill>
                  <a:srgbClr val="C00000"/>
                </a:solidFill>
                <a:latin typeface="微软雅黑" panose="020B0503020204020204" pitchFamily="34" charset="-122"/>
                <a:ea typeface="微软雅黑" panose="020B0503020204020204" pitchFamily="34" charset="-122"/>
              </a:rPr>
              <a:t>党的领导和社会主义法治是一致的，社会主义法治必须坚持党的领导，党的领导必须依靠社会主义法治。</a:t>
            </a:r>
            <a:r>
              <a:rPr lang="zh-CN" altLang="en-US" sz="2000" b="1">
                <a:solidFill>
                  <a:srgbClr val="C00000"/>
                </a:solidFill>
                <a:latin typeface="微软雅黑" panose="020B0503020204020204" pitchFamily="34" charset="-122"/>
                <a:ea typeface="微软雅黑" panose="020B0503020204020204" pitchFamily="34" charset="-122"/>
              </a:rPr>
              <a:t>只有在党的领导下依法治国、厉行法治，人民当家作主才能充分实现，国家和社会生活法治化才能有序推进。</a:t>
            </a:r>
          </a:p>
        </p:txBody>
      </p:sp>
      <p:pic>
        <p:nvPicPr>
          <p:cNvPr id="5" name="Picture 2" descr="d:\users\pc\appdata\roaming\360se6\User Data\temp\5698746_123803031000_2.jpg"/>
          <p:cNvPicPr>
            <a:picLocks noChangeAspect="1" noChangeArrowheads="1"/>
          </p:cNvPicPr>
          <p:nvPr/>
        </p:nvPicPr>
        <p:blipFill rotWithShape="1">
          <a:blip r:embed="rId3" cstate="screen">
            <a:extLst/>
          </a:blip>
          <a:srcRect/>
          <a:stretch/>
        </p:blipFill>
        <p:spPr bwMode="auto">
          <a:xfrm>
            <a:off x="515938" y="2708929"/>
            <a:ext cx="3176222" cy="195527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p:spPr>
      </p:pic>
      <p:grpSp>
        <p:nvGrpSpPr>
          <p:cNvPr id="6" name="组合 5"/>
          <p:cNvGrpSpPr>
            <a:grpSpLocks/>
          </p:cNvGrpSpPr>
          <p:nvPr/>
        </p:nvGrpSpPr>
        <p:grpSpPr bwMode="auto">
          <a:xfrm>
            <a:off x="1171575" y="1521354"/>
            <a:ext cx="882650" cy="887412"/>
            <a:chOff x="816421" y="1307232"/>
            <a:chExt cx="883514" cy="888600"/>
          </a:xfrm>
        </p:grpSpPr>
        <p:grpSp>
          <p:nvGrpSpPr>
            <p:cNvPr id="7" name="组合 71"/>
            <p:cNvGrpSpPr>
              <a:grpSpLocks/>
            </p:cNvGrpSpPr>
            <p:nvPr/>
          </p:nvGrpSpPr>
          <p:grpSpPr bwMode="auto">
            <a:xfrm>
              <a:off x="816421" y="1307232"/>
              <a:ext cx="883514" cy="888600"/>
              <a:chOff x="-1843032" y="1634255"/>
              <a:chExt cx="786401" cy="792408"/>
            </a:xfrm>
          </p:grpSpPr>
          <p:grpSp>
            <p:nvGrpSpPr>
              <p:cNvPr id="9" name="组合 72"/>
              <p:cNvGrpSpPr>
                <a:grpSpLocks/>
              </p:cNvGrpSpPr>
              <p:nvPr/>
            </p:nvGrpSpPr>
            <p:grpSpPr bwMode="auto">
              <a:xfrm>
                <a:off x="-1843032" y="1634255"/>
                <a:ext cx="786401" cy="792408"/>
                <a:chOff x="1414834" y="1711414"/>
                <a:chExt cx="786401" cy="792408"/>
              </a:xfrm>
            </p:grpSpPr>
            <p:grpSp>
              <p:nvGrpSpPr>
                <p:cNvPr id="21" name="组合 84"/>
                <p:cNvGrpSpPr>
                  <a:grpSpLocks/>
                </p:cNvGrpSpPr>
                <p:nvPr/>
              </p:nvGrpSpPr>
              <p:grpSpPr bwMode="auto">
                <a:xfrm>
                  <a:off x="1414834" y="1711414"/>
                  <a:ext cx="786401" cy="792408"/>
                  <a:chOff x="1836688" y="2579062"/>
                  <a:chExt cx="1727202" cy="1701801"/>
                </a:xfrm>
              </p:grpSpPr>
              <p:pic>
                <p:nvPicPr>
                  <p:cNvPr id="23" name="Picture 17"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1836688" y="2579062"/>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18"/>
                  <p:cNvSpPr>
                    <a:spLocks noChangeArrowheads="1"/>
                  </p:cNvSpPr>
                  <p:nvPr/>
                </p:nvSpPr>
                <p:spPr bwMode="gray">
                  <a:xfrm>
                    <a:off x="1836688" y="2579062"/>
                    <a:ext cx="1727202" cy="1701801"/>
                  </a:xfrm>
                  <a:prstGeom prst="ellipse">
                    <a:avLst/>
                  </a:prstGeom>
                  <a:gradFill rotWithShape="0">
                    <a:gsLst>
                      <a:gs pos="0">
                        <a:srgbClr val="C00000"/>
                      </a:gs>
                      <a:gs pos="50000">
                        <a:srgbClr val="FF3300"/>
                      </a:gs>
                      <a:gs pos="100000">
                        <a:srgbClr val="FF8A00"/>
                      </a:gs>
                    </a:gsLst>
                    <a:lin ang="13500000" scaled="1"/>
                  </a:gradFill>
                  <a:ln>
                    <a:noFill/>
                  </a:ln>
                  <a:extLst/>
                </p:spPr>
                <p:txBody>
                  <a:bodyPr wrap="none" anchor="ctr"/>
                  <a:lstStyle/>
                  <a:p>
                    <a:pPr algn="ctr" eaLnBrk="1" fontAlgn="auto" hangingPunct="1">
                      <a:spcBef>
                        <a:spcPts val="0"/>
                      </a:spcBef>
                      <a:spcAft>
                        <a:spcPts val="0"/>
                      </a:spcAft>
                      <a:defRPr/>
                    </a:pPr>
                    <a:endParaRPr lang="zh-CN" altLang="en-US" sz="2800" kern="0" dirty="0">
                      <a:solidFill>
                        <a:srgbClr val="FFFF7A"/>
                      </a:solidFill>
                      <a:latin typeface="Arial Black" pitchFamily="34" charset="0"/>
                      <a:ea typeface="华文细黑" pitchFamily="2" charset="-122"/>
                      <a:cs typeface="Arial" pitchFamily="34" charset="0"/>
                    </a:endParaRPr>
                  </a:p>
                </p:txBody>
              </p:sp>
            </p:grpSp>
            <p:pic>
              <p:nvPicPr>
                <p:cNvPr id="22" name="Picture 19" descr="Picture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1497475" y="1725334"/>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Group 20"/>
              <p:cNvGrpSpPr>
                <a:grpSpLocks/>
              </p:cNvGrpSpPr>
              <p:nvPr/>
            </p:nvGrpSpPr>
            <p:grpSpPr bwMode="auto">
              <a:xfrm rot="-1297425" flipH="1" flipV="1">
                <a:off x="-1787326" y="2244534"/>
                <a:ext cx="673472" cy="164841"/>
                <a:chOff x="2532" y="1051"/>
                <a:chExt cx="893" cy="246"/>
              </a:xfrm>
            </p:grpSpPr>
            <p:grpSp>
              <p:nvGrpSpPr>
                <p:cNvPr id="11" name="Group 21"/>
                <p:cNvGrpSpPr>
                  <a:grpSpLocks/>
                </p:cNvGrpSpPr>
                <p:nvPr/>
              </p:nvGrpSpPr>
              <p:grpSpPr bwMode="auto">
                <a:xfrm>
                  <a:off x="2532" y="1051"/>
                  <a:ext cx="743" cy="185"/>
                  <a:chOff x="1565" y="2568"/>
                  <a:chExt cx="1118" cy="279"/>
                </a:xfrm>
              </p:grpSpPr>
              <p:sp>
                <p:nvSpPr>
                  <p:cNvPr id="17" name="AutoShape 22"/>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8" name="AutoShape 23"/>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9" name="AutoShape 24"/>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20" name="AutoShape 25"/>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grpSp>
            <p:grpSp>
              <p:nvGrpSpPr>
                <p:cNvPr id="12" name="Group 26"/>
                <p:cNvGrpSpPr>
                  <a:grpSpLocks/>
                </p:cNvGrpSpPr>
                <p:nvPr/>
              </p:nvGrpSpPr>
              <p:grpSpPr bwMode="auto">
                <a:xfrm rot="1353540">
                  <a:off x="2682" y="1111"/>
                  <a:ext cx="743" cy="186"/>
                  <a:chOff x="1565" y="2568"/>
                  <a:chExt cx="1118" cy="279"/>
                </a:xfrm>
              </p:grpSpPr>
              <p:sp>
                <p:nvSpPr>
                  <p:cNvPr id="13" name="AutoShape 27"/>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4" name="AutoShape 28"/>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5" name="AutoShape 29"/>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6" name="AutoShape 30"/>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grpSp>
          </p:grpSp>
        </p:grpSp>
        <p:sp>
          <p:nvSpPr>
            <p:cNvPr id="8" name="矩形 7"/>
            <p:cNvSpPr/>
            <p:nvPr/>
          </p:nvSpPr>
          <p:spPr>
            <a:xfrm>
              <a:off x="970559" y="1432812"/>
              <a:ext cx="541868" cy="542063"/>
            </a:xfrm>
            <a:prstGeom prst="rect">
              <a:avLst/>
            </a:prstGeom>
            <a:blipFill dpi="0" rotWithShape="1">
              <a:blip r:embed="rId6" cstate="screen">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5" name="TextBox 24"/>
          <p:cNvSpPr txBox="1"/>
          <p:nvPr/>
        </p:nvSpPr>
        <p:spPr>
          <a:xfrm>
            <a:off x="2171118" y="1711435"/>
            <a:ext cx="6305759" cy="608062"/>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dirty="0"/>
              <a:t>社会主义法治必须坚持党的领导</a:t>
            </a:r>
            <a:endParaRPr lang="en-US" altLang="zh-CN" dirty="0"/>
          </a:p>
        </p:txBody>
      </p:sp>
    </p:spTree>
    <p:extLst>
      <p:ext uri="{BB962C8B-B14F-4D97-AF65-F5344CB8AC3E}">
        <p14:creationId xmlns:p14="http://schemas.microsoft.com/office/powerpoint/2010/main" val="267770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TextBox 24"/>
          <p:cNvSpPr txBox="1">
            <a:spLocks noChangeArrowheads="1"/>
          </p:cNvSpPr>
          <p:nvPr/>
        </p:nvSpPr>
        <p:spPr bwMode="auto">
          <a:xfrm>
            <a:off x="1246187" y="2523067"/>
            <a:ext cx="5934075" cy="201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200"/>
              </a:spcAft>
              <a:buFont typeface="Wingdings" panose="05000000000000000000" pitchFamily="2" charset="2"/>
              <a:buChar char="n"/>
            </a:pPr>
            <a:r>
              <a:rPr lang="zh-CN" altLang="en-US" sz="1600">
                <a:solidFill>
                  <a:srgbClr val="C00000"/>
                </a:solidFill>
                <a:latin typeface="微软雅黑" panose="020B0503020204020204" pitchFamily="34" charset="-122"/>
                <a:ea typeface="微软雅黑" panose="020B0503020204020204" pitchFamily="34" charset="-122"/>
              </a:rPr>
              <a:t>全面推进依法治国，必须大力提高法治工作队伍思想政治素质、业务工作能力、职业道德水准，着力建设一支忠于党、忠于国家、忠于人民、忠于法律的社会主义法治工作队伍。</a:t>
            </a:r>
            <a:endParaRPr lang="en-US" altLang="zh-CN" sz="1600">
              <a:solidFill>
                <a:srgbClr val="C00000"/>
              </a:solidFill>
              <a:latin typeface="微软雅黑" panose="020B0503020204020204" pitchFamily="34" charset="-122"/>
              <a:ea typeface="微软雅黑" panose="020B0503020204020204" pitchFamily="34" charset="-122"/>
            </a:endParaRPr>
          </a:p>
          <a:p>
            <a:pPr eaLnBrk="1" hangingPunct="1">
              <a:lnSpc>
                <a:spcPct val="120000"/>
              </a:lnSpc>
              <a:spcAft>
                <a:spcPts val="1200"/>
              </a:spcAft>
              <a:buFont typeface="Wingdings" panose="05000000000000000000" pitchFamily="2" charset="2"/>
              <a:buChar char="n"/>
            </a:pPr>
            <a:r>
              <a:rPr lang="zh-CN" altLang="en-US" sz="1600">
                <a:solidFill>
                  <a:srgbClr val="C00000"/>
                </a:solidFill>
                <a:latin typeface="微软雅黑" panose="020B0503020204020204" pitchFamily="34" charset="-122"/>
                <a:ea typeface="微软雅黑" panose="020B0503020204020204" pitchFamily="34" charset="-122"/>
              </a:rPr>
              <a:t>党的领导是全面推进依法治国、加快建设社会主义法治国家最根本的保证。必须加强和改进党对法治工作的领导，把党的领导贯彻到全面推进依法治国全过程。</a:t>
            </a:r>
          </a:p>
        </p:txBody>
      </p:sp>
      <p:pic>
        <p:nvPicPr>
          <p:cNvPr id="5" name="Picture 2" descr="G:\ppt\检察院ppt\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8462" y="2724679"/>
            <a:ext cx="2316163" cy="277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4"/>
          <p:cNvGrpSpPr>
            <a:grpSpLocks/>
          </p:cNvGrpSpPr>
          <p:nvPr/>
        </p:nvGrpSpPr>
        <p:grpSpPr bwMode="auto">
          <a:xfrm>
            <a:off x="628650" y="1521354"/>
            <a:ext cx="882650" cy="889000"/>
            <a:chOff x="816421" y="1307232"/>
            <a:chExt cx="883514" cy="888600"/>
          </a:xfrm>
        </p:grpSpPr>
        <p:grpSp>
          <p:nvGrpSpPr>
            <p:cNvPr id="7" name="组合 71"/>
            <p:cNvGrpSpPr>
              <a:grpSpLocks/>
            </p:cNvGrpSpPr>
            <p:nvPr/>
          </p:nvGrpSpPr>
          <p:grpSpPr bwMode="auto">
            <a:xfrm>
              <a:off x="816421" y="1307232"/>
              <a:ext cx="883514" cy="888600"/>
              <a:chOff x="-1843032" y="1634255"/>
              <a:chExt cx="786401" cy="792408"/>
            </a:xfrm>
          </p:grpSpPr>
          <p:grpSp>
            <p:nvGrpSpPr>
              <p:cNvPr id="9" name="组合 72"/>
              <p:cNvGrpSpPr>
                <a:grpSpLocks/>
              </p:cNvGrpSpPr>
              <p:nvPr/>
            </p:nvGrpSpPr>
            <p:grpSpPr bwMode="auto">
              <a:xfrm>
                <a:off x="-1843032" y="1634255"/>
                <a:ext cx="786401" cy="792408"/>
                <a:chOff x="1414834" y="1711414"/>
                <a:chExt cx="786401" cy="792408"/>
              </a:xfrm>
            </p:grpSpPr>
            <p:grpSp>
              <p:nvGrpSpPr>
                <p:cNvPr id="21" name="组合 84"/>
                <p:cNvGrpSpPr>
                  <a:grpSpLocks/>
                </p:cNvGrpSpPr>
                <p:nvPr/>
              </p:nvGrpSpPr>
              <p:grpSpPr bwMode="auto">
                <a:xfrm>
                  <a:off x="1414834" y="1711414"/>
                  <a:ext cx="786401" cy="792408"/>
                  <a:chOff x="1836688" y="2579062"/>
                  <a:chExt cx="1727202" cy="1701801"/>
                </a:xfrm>
              </p:grpSpPr>
              <p:pic>
                <p:nvPicPr>
                  <p:cNvPr id="23" name="Picture 17"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1836688" y="2579062"/>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18"/>
                  <p:cNvSpPr>
                    <a:spLocks noChangeArrowheads="1"/>
                  </p:cNvSpPr>
                  <p:nvPr/>
                </p:nvSpPr>
                <p:spPr bwMode="gray">
                  <a:xfrm>
                    <a:off x="1836688" y="2579062"/>
                    <a:ext cx="1727202" cy="1701801"/>
                  </a:xfrm>
                  <a:prstGeom prst="ellipse">
                    <a:avLst/>
                  </a:prstGeom>
                  <a:gradFill rotWithShape="0">
                    <a:gsLst>
                      <a:gs pos="0">
                        <a:srgbClr val="C00000"/>
                      </a:gs>
                      <a:gs pos="50000">
                        <a:srgbClr val="FF3300"/>
                      </a:gs>
                      <a:gs pos="100000">
                        <a:srgbClr val="FF8A00"/>
                      </a:gs>
                    </a:gsLst>
                    <a:lin ang="13500000" scaled="1"/>
                  </a:gradFill>
                  <a:ln>
                    <a:noFill/>
                  </a:ln>
                  <a:extLst/>
                </p:spPr>
                <p:txBody>
                  <a:bodyPr wrap="none" anchor="ctr"/>
                  <a:lstStyle/>
                  <a:p>
                    <a:pPr algn="ctr" eaLnBrk="1" fontAlgn="auto" hangingPunct="1">
                      <a:spcBef>
                        <a:spcPts val="0"/>
                      </a:spcBef>
                      <a:spcAft>
                        <a:spcPts val="0"/>
                      </a:spcAft>
                      <a:defRPr/>
                    </a:pPr>
                    <a:endParaRPr lang="zh-CN" altLang="en-US" sz="2800" kern="0" dirty="0">
                      <a:solidFill>
                        <a:srgbClr val="FFFF7A"/>
                      </a:solidFill>
                      <a:latin typeface="Arial Black" pitchFamily="34" charset="0"/>
                      <a:ea typeface="华文细黑" pitchFamily="2" charset="-122"/>
                      <a:cs typeface="Arial" pitchFamily="34" charset="0"/>
                    </a:endParaRPr>
                  </a:p>
                </p:txBody>
              </p:sp>
            </p:grpSp>
            <p:pic>
              <p:nvPicPr>
                <p:cNvPr id="22" name="Picture 19" descr="Picture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1497475" y="1725334"/>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Group 20"/>
              <p:cNvGrpSpPr>
                <a:grpSpLocks/>
              </p:cNvGrpSpPr>
              <p:nvPr/>
            </p:nvGrpSpPr>
            <p:grpSpPr bwMode="auto">
              <a:xfrm rot="-1297425" flipH="1" flipV="1">
                <a:off x="-1787326" y="2244534"/>
                <a:ext cx="673472" cy="164841"/>
                <a:chOff x="2532" y="1051"/>
                <a:chExt cx="893" cy="246"/>
              </a:xfrm>
            </p:grpSpPr>
            <p:grpSp>
              <p:nvGrpSpPr>
                <p:cNvPr id="11" name="Group 21"/>
                <p:cNvGrpSpPr>
                  <a:grpSpLocks/>
                </p:cNvGrpSpPr>
                <p:nvPr/>
              </p:nvGrpSpPr>
              <p:grpSpPr bwMode="auto">
                <a:xfrm>
                  <a:off x="2532" y="1051"/>
                  <a:ext cx="743" cy="185"/>
                  <a:chOff x="1565" y="2568"/>
                  <a:chExt cx="1118" cy="279"/>
                </a:xfrm>
              </p:grpSpPr>
              <p:sp>
                <p:nvSpPr>
                  <p:cNvPr id="17" name="AutoShape 22"/>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8" name="AutoShape 23"/>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9" name="AutoShape 24"/>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20" name="AutoShape 25"/>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grpSp>
            <p:grpSp>
              <p:nvGrpSpPr>
                <p:cNvPr id="12" name="Group 26"/>
                <p:cNvGrpSpPr>
                  <a:grpSpLocks/>
                </p:cNvGrpSpPr>
                <p:nvPr/>
              </p:nvGrpSpPr>
              <p:grpSpPr bwMode="auto">
                <a:xfrm rot="1353540">
                  <a:off x="2682" y="1111"/>
                  <a:ext cx="743" cy="186"/>
                  <a:chOff x="1565" y="2568"/>
                  <a:chExt cx="1118" cy="279"/>
                </a:xfrm>
              </p:grpSpPr>
              <p:sp>
                <p:nvSpPr>
                  <p:cNvPr id="13" name="AutoShape 27"/>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4" name="AutoShape 28"/>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5" name="AutoShape 29"/>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6" name="AutoShape 30"/>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grpSp>
          </p:grpSp>
        </p:grpSp>
        <p:sp>
          <p:nvSpPr>
            <p:cNvPr id="8" name="矩形 7"/>
            <p:cNvSpPr/>
            <p:nvPr/>
          </p:nvSpPr>
          <p:spPr>
            <a:xfrm>
              <a:off x="970559" y="1432589"/>
              <a:ext cx="541868" cy="542681"/>
            </a:xfrm>
            <a:prstGeom prst="rect">
              <a:avLst/>
            </a:prstGeom>
            <a:blipFill dpi="0" rotWithShape="1">
              <a:blip r:embed="rId6" cstate="screen">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5" name="TextBox 23"/>
          <p:cNvSpPr txBox="1"/>
          <p:nvPr/>
        </p:nvSpPr>
        <p:spPr>
          <a:xfrm>
            <a:off x="1551761" y="1708952"/>
            <a:ext cx="6027112" cy="608062"/>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dirty="0"/>
              <a:t>建设一支社会主义法治工作队伍。</a:t>
            </a:r>
            <a:endParaRPr lang="en-US" altLang="zh-CN" dirty="0"/>
          </a:p>
        </p:txBody>
      </p:sp>
    </p:spTree>
    <p:extLst>
      <p:ext uri="{BB962C8B-B14F-4D97-AF65-F5344CB8AC3E}">
        <p14:creationId xmlns:p14="http://schemas.microsoft.com/office/powerpoint/2010/main" val="37809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par>
                                <p:cTn id="14" presetID="42"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TextBox 40"/>
          <p:cNvSpPr txBox="1"/>
          <p:nvPr/>
        </p:nvSpPr>
        <p:spPr>
          <a:xfrm>
            <a:off x="1834679" y="1521354"/>
            <a:ext cx="5256584" cy="646331"/>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lnSpc>
                <a:spcPct val="90000"/>
              </a:lnSpc>
              <a:defRPr/>
            </a:pPr>
            <a:r>
              <a:rPr lang="zh-CN" altLang="en-US" sz="4000" dirty="0"/>
              <a:t>习近平的“法治观”</a:t>
            </a:r>
            <a:endParaRPr lang="zh-CN" altLang="en-US" sz="4800" dirty="0"/>
          </a:p>
        </p:txBody>
      </p:sp>
      <p:sp>
        <p:nvSpPr>
          <p:cNvPr id="5" name="TextBox 44"/>
          <p:cNvSpPr txBox="1">
            <a:spLocks noChangeArrowheads="1"/>
          </p:cNvSpPr>
          <p:nvPr/>
        </p:nvSpPr>
        <p:spPr bwMode="auto">
          <a:xfrm>
            <a:off x="2609850" y="3237863"/>
            <a:ext cx="5905500"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200"/>
              </a:spcAft>
            </a:pPr>
            <a:r>
              <a:rPr lang="zh-CN" altLang="en-US" sz="1400">
                <a:solidFill>
                  <a:srgbClr val="C00000"/>
                </a:solidFill>
                <a:latin typeface="微软雅黑" panose="020B0503020204020204" pitchFamily="34" charset="-122"/>
                <a:ea typeface="微软雅黑" panose="020B0503020204020204" pitchFamily="34" charset="-122"/>
              </a:rPr>
              <a:t>       党的十八届四中全会，首度以“依法治国”作为全会主题。各方期待，在改革开放进入第</a:t>
            </a:r>
            <a:r>
              <a:rPr lang="en-US" altLang="zh-CN" sz="1400">
                <a:solidFill>
                  <a:srgbClr val="C00000"/>
                </a:solidFill>
                <a:latin typeface="微软雅黑" panose="020B0503020204020204" pitchFamily="34" charset="-122"/>
                <a:ea typeface="微软雅黑" panose="020B0503020204020204" pitchFamily="34" charset="-122"/>
              </a:rPr>
              <a:t>36</a:t>
            </a:r>
            <a:r>
              <a:rPr lang="zh-CN" altLang="en-US" sz="1400">
                <a:solidFill>
                  <a:srgbClr val="C00000"/>
                </a:solidFill>
                <a:latin typeface="微软雅黑" panose="020B0503020204020204" pitchFamily="34" charset="-122"/>
                <a:ea typeface="微软雅黑" panose="020B0503020204020204" pitchFamily="34" charset="-122"/>
              </a:rPr>
              <a:t>个年头的时候，中国的法治建设该如何换挡提速、转型升级。</a:t>
            </a:r>
          </a:p>
          <a:p>
            <a:pPr eaLnBrk="1" hangingPunct="1">
              <a:lnSpc>
                <a:spcPct val="120000"/>
              </a:lnSpc>
              <a:spcAft>
                <a:spcPts val="1200"/>
              </a:spcAft>
            </a:pPr>
            <a:r>
              <a:rPr lang="zh-CN" altLang="en-US" sz="1400">
                <a:solidFill>
                  <a:srgbClr val="C00000"/>
                </a:solidFill>
                <a:latin typeface="微软雅黑" panose="020B0503020204020204" pitchFamily="34" charset="-122"/>
                <a:ea typeface="微软雅黑" panose="020B0503020204020204" pitchFamily="34" charset="-122"/>
              </a:rPr>
              <a:t>　　党的十八大提出“科学立法、严格执法、公正司法、全民守法”。此后，习近平总书记在多次重要讲话中对此作出强调。学者认为，这是中国新时期依法治国的“新十六字方针”，也是法治中国建设的衡量标准。</a:t>
            </a:r>
          </a:p>
        </p:txBody>
      </p:sp>
      <p:pic>
        <p:nvPicPr>
          <p:cNvPr id="6" name="Picture 2" descr="C:\Users\PC\Desktop\zqq\201514_0000_----------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63" y="2221863"/>
            <a:ext cx="2290762" cy="301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l="5743" t="13364" r="6120" b="27811"/>
          <a:stretch>
            <a:fillRect/>
          </a:stretch>
        </p:blipFill>
        <p:spPr bwMode="auto">
          <a:xfrm>
            <a:off x="2632075" y="2183763"/>
            <a:ext cx="5867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557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50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grpSp>
        <p:nvGrpSpPr>
          <p:cNvPr id="25" name="组合 24"/>
          <p:cNvGrpSpPr/>
          <p:nvPr/>
        </p:nvGrpSpPr>
        <p:grpSpPr>
          <a:xfrm>
            <a:off x="-312663" y="284820"/>
            <a:ext cx="3968702" cy="5145361"/>
            <a:chOff x="-416830" y="0"/>
            <a:chExt cx="5290914" cy="6859588"/>
          </a:xfrm>
        </p:grpSpPr>
        <p:sp>
          <p:nvSpPr>
            <p:cNvPr id="26" name="矩形 25"/>
            <p:cNvSpPr/>
            <p:nvPr/>
          </p:nvSpPr>
          <p:spPr>
            <a:xfrm>
              <a:off x="165" y="0"/>
              <a:ext cx="4456924" cy="6859588"/>
            </a:xfrm>
            <a:prstGeom prst="rect">
              <a:avLst/>
            </a:prstGeom>
            <a:solidFill>
              <a:srgbClr val="9B0D13"/>
            </a:solidFill>
            <a:ln w="19050" cap="flat" cmpd="sng" algn="ctr">
              <a:noFill/>
              <a:prstDash val="solid"/>
            </a:ln>
            <a:effectLst/>
          </p:spPr>
          <p:txBody>
            <a:bodyPr lIns="91408" tIns="45703" rIns="91408" bIns="45703"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04" b="0" i="0" u="none" strike="noStrike" kern="0" cap="none" spc="0" normalizeH="0" baseline="0" noProof="0">
                <a:ln>
                  <a:noFill/>
                </a:ln>
                <a:solidFill>
                  <a:srgbClr val="FFFFFF"/>
                </a:solidFill>
                <a:effectLst/>
                <a:uLnTx/>
                <a:uFillTx/>
                <a:latin typeface="Impact"/>
                <a:ea typeface="微软雅黑"/>
                <a:cs typeface="+mn-cs"/>
              </a:endParaRPr>
            </a:p>
          </p:txBody>
        </p:sp>
        <p:pic>
          <p:nvPicPr>
            <p:cNvPr id="27" name="Picture 2" descr="C:\Users\Administrator\Desktop\Nipic_20180988_20150909113802527000.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285000"/>
                      </a14:imgEffect>
                      <a14:imgEffect>
                        <a14:brightnessContrast bright="3000"/>
                      </a14:imgEffect>
                    </a14:imgLayer>
                  </a14:imgProps>
                </a:ext>
                <a:ext uri="{28A0092B-C50C-407E-A947-70E740481C1C}">
                  <a14:useLocalDpi xmlns:a14="http://schemas.microsoft.com/office/drawing/2010/main" val="0"/>
                </a:ext>
              </a:extLst>
            </a:blip>
            <a:srcRect l="22470" r="-7296" b="12677"/>
            <a:stretch/>
          </p:blipFill>
          <p:spPr bwMode="auto">
            <a:xfrm rot="10800000" flipH="1" flipV="1">
              <a:off x="-416830" y="988137"/>
              <a:ext cx="5290914" cy="58392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3233923" y="2189457"/>
            <a:ext cx="5946591" cy="3240724"/>
            <a:chOff x="124" y="142257"/>
            <a:chExt cx="9180388" cy="5001243"/>
          </a:xfrm>
        </p:grpSpPr>
        <p:pic>
          <p:nvPicPr>
            <p:cNvPr id="29" name="Picture 5" descr="C:\Users\Administrator\Desktop\党政机关\素材\长城\矢量长城\线稿长城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5840"/>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124" y="4948014"/>
              <a:ext cx="9180388" cy="195486"/>
            </a:xfrm>
            <a:prstGeom prst="rect">
              <a:avLst/>
            </a:prstGeom>
            <a:solidFill>
              <a:srgbClr val="9B0D13"/>
            </a:solidFill>
            <a:ln w="19050" cap="flat" cmpd="sng" algn="ctr">
              <a:no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04" b="0" i="0" u="none" strike="noStrike" kern="0" cap="none" spc="0" normalizeH="0" baseline="0" noProof="0">
                <a:ln>
                  <a:noFill/>
                </a:ln>
                <a:solidFill>
                  <a:srgbClr val="FFFFFF"/>
                </a:solidFill>
                <a:effectLst/>
                <a:uLnTx/>
                <a:uFillTx/>
                <a:latin typeface="Impact"/>
                <a:ea typeface="微软雅黑"/>
                <a:cs typeface="+mn-cs"/>
              </a:endParaRPr>
            </a:p>
          </p:txBody>
        </p:sp>
      </p:grpSp>
      <p:sp>
        <p:nvSpPr>
          <p:cNvPr id="31" name="标题 4"/>
          <p:cNvSpPr txBox="1">
            <a:spLocks/>
          </p:cNvSpPr>
          <p:nvPr/>
        </p:nvSpPr>
        <p:spPr>
          <a:xfrm>
            <a:off x="4269542" y="2597519"/>
            <a:ext cx="3875353" cy="510516"/>
          </a:xfrm>
          <a:prstGeom prst="rect">
            <a:avLst/>
          </a:prstGeom>
        </p:spPr>
        <p:txBody>
          <a:bodyPr vert="horz" lIns="121847" tIns="60924" rIns="121847" bIns="6092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rgbClr val="9B0D13"/>
                </a:solidFill>
                <a:latin typeface="Impact"/>
                <a:ea typeface="微软雅黑"/>
                <a:cs typeface="+mn-ea"/>
                <a:sym typeface="+mn-lt"/>
              </a:rPr>
              <a:t>“两学一做”的主要内容</a:t>
            </a:r>
          </a:p>
        </p:txBody>
      </p:sp>
      <p:grpSp>
        <p:nvGrpSpPr>
          <p:cNvPr id="32" name="组合 31"/>
          <p:cNvGrpSpPr/>
          <p:nvPr/>
        </p:nvGrpSpPr>
        <p:grpSpPr>
          <a:xfrm>
            <a:off x="4785787" y="840550"/>
            <a:ext cx="2508487" cy="1674889"/>
            <a:chOff x="4785785" y="593113"/>
            <a:chExt cx="2508487" cy="1674283"/>
          </a:xfrm>
        </p:grpSpPr>
        <p:pic>
          <p:nvPicPr>
            <p:cNvPr id="33" name="Picture 4" descr="C:\Users\Administrator\Desktop\素材\Nipic_2174276_2014031914463401932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34" name="标题 4"/>
            <p:cNvSpPr txBox="1">
              <a:spLocks/>
            </p:cNvSpPr>
            <p:nvPr/>
          </p:nvSpPr>
          <p:spPr>
            <a:xfrm>
              <a:off x="5364088" y="675845"/>
              <a:ext cx="1613764" cy="1391849"/>
            </a:xfrm>
            <a:prstGeom prst="rect">
              <a:avLst/>
            </a:prstGeom>
          </p:spPr>
          <p:txBody>
            <a:bodyPr vert="horz" lIns="68589" tIns="34294" rIns="68589" bIns="3429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801" dirty="0">
                  <a:solidFill>
                    <a:srgbClr val="FFFFFF"/>
                  </a:solidFill>
                  <a:latin typeface="Impact" pitchFamily="34" charset="0"/>
                  <a:ea typeface="微软雅黑" pitchFamily="34" charset="-122"/>
                </a:rPr>
                <a:t>    03</a:t>
              </a:r>
              <a:endParaRPr lang="zh-CN" altLang="en-US" sz="2775" dirty="0">
                <a:solidFill>
                  <a:srgbClr val="FFFFFF"/>
                </a:solidFill>
                <a:latin typeface="Impact" pitchFamily="34" charset="0"/>
                <a:ea typeface="微软雅黑" pitchFamily="34" charset="-122"/>
              </a:endParaRPr>
            </a:p>
          </p:txBody>
        </p:sp>
      </p:grpSp>
      <p:grpSp>
        <p:nvGrpSpPr>
          <p:cNvPr id="35" name="组合 34"/>
          <p:cNvGrpSpPr/>
          <p:nvPr/>
        </p:nvGrpSpPr>
        <p:grpSpPr>
          <a:xfrm>
            <a:off x="7180081" y="3216011"/>
            <a:ext cx="1230762" cy="893596"/>
            <a:chOff x="6935916" y="343637"/>
            <a:chExt cx="1713877" cy="1135367"/>
          </a:xfrm>
        </p:grpSpPr>
        <p:pic>
          <p:nvPicPr>
            <p:cNvPr id="36" name="Picture 4" descr="C:\Users\Administrator\Desktop\线稿长城1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C:\Users\Administrator\Desktop\线稿长城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组合 37"/>
          <p:cNvGrpSpPr/>
          <p:nvPr/>
        </p:nvGrpSpPr>
        <p:grpSpPr>
          <a:xfrm>
            <a:off x="517897" y="1082898"/>
            <a:ext cx="2458901" cy="3719072"/>
            <a:chOff x="690439" y="1063965"/>
            <a:chExt cx="3278108" cy="4958117"/>
          </a:xfrm>
        </p:grpSpPr>
        <p:pic>
          <p:nvPicPr>
            <p:cNvPr id="39" name="Picture 7" descr="C:\Users\Administrator\Desktop\党政机关\素材\长城\矢量长城\132.png"/>
            <p:cNvPicPr>
              <a:picLocks noChangeAspect="1" noChangeArrowheads="1"/>
            </p:cNvPicPr>
            <p:nvPr/>
          </p:nvPicPr>
          <p:blipFill>
            <a:blip r:embed="rId9" cstate="print">
              <a:extLst>
                <a:ext uri="{BEBA8EAE-BF5A-486C-A8C5-ECC9F3942E4B}">
                  <a14:imgProps xmlns:a14="http://schemas.microsoft.com/office/drawing/2010/main">
                    <a14:imgLayer r:embed="rId10">
                      <a14:imgEffect>
                        <a14:colorTemperature colorTemp="10125"/>
                      </a14:imgEffect>
                      <a14:imgEffect>
                        <a14:brightnessContrast bright="100000" contrast="72000"/>
                      </a14:imgEffect>
                    </a14:imgLayer>
                  </a14:imgProps>
                </a:ext>
                <a:ext uri="{28A0092B-C50C-407E-A947-70E740481C1C}">
                  <a14:useLocalDpi xmlns:a14="http://schemas.microsoft.com/office/drawing/2010/main" val="0"/>
                </a:ext>
              </a:extLst>
            </a:blip>
            <a:srcRect/>
            <a:stretch>
              <a:fillRect/>
            </a:stretch>
          </p:blipFill>
          <p:spPr bwMode="auto">
            <a:xfrm>
              <a:off x="1504358" y="5414104"/>
              <a:ext cx="1665810" cy="607978"/>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组合 39"/>
            <p:cNvGrpSpPr/>
            <p:nvPr/>
          </p:nvGrpSpPr>
          <p:grpSpPr>
            <a:xfrm>
              <a:off x="690439" y="1063965"/>
              <a:ext cx="3278108" cy="2500805"/>
              <a:chOff x="690439" y="1063965"/>
              <a:chExt cx="3278108" cy="2500805"/>
            </a:xfrm>
          </p:grpSpPr>
          <p:grpSp>
            <p:nvGrpSpPr>
              <p:cNvPr id="41" name="组合 40"/>
              <p:cNvGrpSpPr/>
              <p:nvPr/>
            </p:nvGrpSpPr>
            <p:grpSpPr>
              <a:xfrm>
                <a:off x="924883" y="2116455"/>
                <a:ext cx="2809220" cy="703329"/>
                <a:chOff x="763823" y="350767"/>
                <a:chExt cx="3175331" cy="527375"/>
              </a:xfrm>
            </p:grpSpPr>
            <p:sp>
              <p:nvSpPr>
                <p:cNvPr id="44" name="TextBox 19"/>
                <p:cNvSpPr txBox="1"/>
                <p:nvPr/>
              </p:nvSpPr>
              <p:spPr>
                <a:xfrm>
                  <a:off x="1071323" y="619703"/>
                  <a:ext cx="2577899" cy="258439"/>
                </a:xfrm>
                <a:prstGeom prst="rect">
                  <a:avLst/>
                </a:prstGeom>
                <a:noFill/>
                <a:ln>
                  <a:noFill/>
                </a:ln>
                <a:effectLst/>
              </p:spPr>
              <p:txBody>
                <a:bodyPr wrap="none" rtlCol="0">
                  <a:spAutoFit/>
                </a:bodyPr>
                <a:lstStyle/>
                <a:p>
                  <a:pPr algn="ctr" defTabSz="950770">
                    <a:lnSpc>
                      <a:spcPct val="120000"/>
                    </a:lnSpc>
                  </a:pPr>
                  <a:r>
                    <a:rPr lang="en-US" altLang="zh-CN" sz="900" b="1" dirty="0">
                      <a:solidFill>
                        <a:srgbClr val="FDE6D3"/>
                      </a:solidFill>
                      <a:latin typeface="微软雅黑"/>
                      <a:ea typeface="微软雅黑"/>
                      <a:cs typeface="+mn-ea"/>
                      <a:sym typeface="+mn-lt"/>
                    </a:rPr>
                    <a:t>Communist Party of China</a:t>
                  </a:r>
                  <a:endParaRPr lang="zh-CN" altLang="en-US" sz="900" b="1" dirty="0">
                    <a:solidFill>
                      <a:srgbClr val="FDE6D3"/>
                    </a:solidFill>
                    <a:latin typeface="微软雅黑"/>
                    <a:ea typeface="微软雅黑"/>
                    <a:cs typeface="+mn-ea"/>
                    <a:sym typeface="+mn-lt"/>
                  </a:endParaRPr>
                </a:p>
              </p:txBody>
            </p:sp>
            <p:sp>
              <p:nvSpPr>
                <p:cNvPr id="45" name="TextBox 20"/>
                <p:cNvSpPr txBox="1"/>
                <p:nvPr/>
              </p:nvSpPr>
              <p:spPr>
                <a:xfrm>
                  <a:off x="763823" y="350767"/>
                  <a:ext cx="3175331" cy="355354"/>
                </a:xfrm>
                <a:prstGeom prst="rect">
                  <a:avLst/>
                </a:prstGeom>
                <a:noFill/>
                <a:effectLst/>
              </p:spPr>
              <p:txBody>
                <a:bodyPr wrap="square" rtlCol="0">
                  <a:spAutoFit/>
                </a:bodyPr>
                <a:lstStyle/>
                <a:p>
                  <a:pPr algn="ctr" defTabSz="950770">
                    <a:lnSpc>
                      <a:spcPct val="120000"/>
                    </a:lnSpc>
                  </a:pPr>
                  <a:r>
                    <a:rPr lang="zh-CN" altLang="en-US" sz="1425" b="1" dirty="0">
                      <a:solidFill>
                        <a:srgbClr val="FDE6D3"/>
                      </a:solidFill>
                      <a:latin typeface="Impact"/>
                      <a:ea typeface="微软雅黑"/>
                      <a:cs typeface="+mn-ea"/>
                      <a:sym typeface="+mn-lt"/>
                    </a:rPr>
                    <a:t>中国共产党</a:t>
                  </a:r>
                  <a:endParaRPr lang="en-US" altLang="zh-CN" sz="1425" b="1" dirty="0">
                    <a:solidFill>
                      <a:srgbClr val="FDE6D3"/>
                    </a:solidFill>
                    <a:latin typeface="Impact"/>
                    <a:ea typeface="微软雅黑"/>
                    <a:cs typeface="+mn-ea"/>
                    <a:sym typeface="+mn-lt"/>
                  </a:endParaRPr>
                </a:p>
              </p:txBody>
            </p:sp>
          </p:grpSp>
          <p:pic>
            <p:nvPicPr>
              <p:cNvPr id="42" name="Picture 3" descr="C:\Users\xb\Desktop\53bf653e36a06.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02436" y="1063965"/>
                <a:ext cx="953365" cy="845593"/>
              </a:xfrm>
              <a:prstGeom prst="rect">
                <a:avLst/>
              </a:prstGeom>
              <a:noFill/>
              <a:extLst>
                <a:ext uri="{909E8E84-426E-40DD-AFC4-6F175D3DCCD1}">
                  <a14:hiddenFill xmlns:a14="http://schemas.microsoft.com/office/drawing/2010/main">
                    <a:solidFill>
                      <a:srgbClr val="FFFFFF"/>
                    </a:solidFill>
                  </a14:hiddenFill>
                </a:ext>
              </a:extLst>
            </p:spPr>
          </p:pic>
          <p:sp>
            <p:nvSpPr>
              <p:cNvPr id="43" name="文本框 8"/>
              <p:cNvSpPr txBox="1"/>
              <p:nvPr/>
            </p:nvSpPr>
            <p:spPr>
              <a:xfrm>
                <a:off x="690439" y="2826215"/>
                <a:ext cx="3278108" cy="738555"/>
              </a:xfrm>
              <a:prstGeom prst="rect">
                <a:avLst/>
              </a:prstGeom>
              <a:noFill/>
            </p:spPr>
            <p:txBody>
              <a:bodyPr wrap="square" lIns="91430" tIns="45715" rIns="91430" bIns="45715" rtlCol="0">
                <a:spAutoFit/>
              </a:bodyPr>
              <a:lstStyle/>
              <a:p>
                <a:pPr algn="ctr" defTabSz="950770"/>
                <a:r>
                  <a:rPr lang="zh-CN" altLang="en-US" sz="3000" dirty="0">
                    <a:solidFill>
                      <a:srgbClr val="FDE9D5"/>
                    </a:solidFill>
                    <a:latin typeface="华康俪金黑W8(P)" pitchFamily="34" charset="-122"/>
                    <a:ea typeface="华康俪金黑W8(P)" pitchFamily="34" charset="-122"/>
                  </a:rPr>
                  <a:t>两学一做</a:t>
                </a:r>
              </a:p>
            </p:txBody>
          </p:sp>
        </p:grpSp>
      </p:grpSp>
    </p:spTree>
    <p:extLst>
      <p:ext uri="{BB962C8B-B14F-4D97-AF65-F5344CB8AC3E}">
        <p14:creationId xmlns:p14="http://schemas.microsoft.com/office/powerpoint/2010/main" val="3849868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ppt_x"/>
                                          </p:val>
                                        </p:tav>
                                        <p:tav tm="100000">
                                          <p:val>
                                            <p:strVal val="#ppt_x"/>
                                          </p:val>
                                        </p:tav>
                                      </p:tavLst>
                                    </p:anim>
                                    <p:anim calcmode="lin" valueType="num">
                                      <p:cBhvr additive="base">
                                        <p:cTn id="12" dur="1500" fill="hold"/>
                                        <p:tgtEl>
                                          <p:spTgt spid="38"/>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childTnLst>
                                </p:cTn>
                              </p:par>
                            </p:childTnLst>
                          </p:cTn>
                        </p:par>
                        <p:par>
                          <p:cTn id="17" fill="hold">
                            <p:stCondLst>
                              <p:cond delay="3000"/>
                            </p:stCondLst>
                            <p:childTnLst>
                              <p:par>
                                <p:cTn id="18" presetID="2" presetClass="entr" presetSubtype="6"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1500" fill="hold"/>
                                        <p:tgtEl>
                                          <p:spTgt spid="35"/>
                                        </p:tgtEl>
                                        <p:attrNameLst>
                                          <p:attrName>ppt_x</p:attrName>
                                        </p:attrNameLst>
                                      </p:cBhvr>
                                      <p:tavLst>
                                        <p:tav tm="0">
                                          <p:val>
                                            <p:strVal val="1+#ppt_w/2"/>
                                          </p:val>
                                        </p:tav>
                                        <p:tav tm="100000">
                                          <p:val>
                                            <p:strVal val="#ppt_x"/>
                                          </p:val>
                                        </p:tav>
                                      </p:tavLst>
                                    </p:anim>
                                    <p:anim calcmode="lin" valueType="num">
                                      <p:cBhvr additive="base">
                                        <p:cTn id="21" dur="1500" fill="hold"/>
                                        <p:tgtEl>
                                          <p:spTgt spid="35"/>
                                        </p:tgtEl>
                                        <p:attrNameLst>
                                          <p:attrName>ppt_y</p:attrName>
                                        </p:attrNameLst>
                                      </p:cBhvr>
                                      <p:tavLst>
                                        <p:tav tm="0">
                                          <p:val>
                                            <p:strVal val="1+#ppt_h/2"/>
                                          </p:val>
                                        </p:tav>
                                        <p:tav tm="100000">
                                          <p:val>
                                            <p:strVal val="#ppt_y"/>
                                          </p:val>
                                        </p:tav>
                                      </p:tavLst>
                                    </p:anim>
                                  </p:childTnLst>
                                </p:cTn>
                              </p:par>
                            </p:childTnLst>
                          </p:cTn>
                        </p:par>
                        <p:par>
                          <p:cTn id="22" fill="hold">
                            <p:stCondLst>
                              <p:cond delay="4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TextBox 24"/>
          <p:cNvSpPr txBox="1">
            <a:spLocks noChangeArrowheads="1"/>
          </p:cNvSpPr>
          <p:nvPr/>
        </p:nvSpPr>
        <p:spPr bwMode="auto">
          <a:xfrm>
            <a:off x="3833812" y="1872456"/>
            <a:ext cx="4681538" cy="327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200"/>
              </a:spcAft>
              <a:buFont typeface="Wingdings" panose="05000000000000000000" pitchFamily="2" charset="2"/>
              <a:buChar char="n"/>
            </a:pPr>
            <a:r>
              <a:rPr lang="zh-CN" altLang="en-US" sz="1600">
                <a:solidFill>
                  <a:srgbClr val="C00000"/>
                </a:solidFill>
                <a:latin typeface="微软雅黑" panose="020B0503020204020204" pitchFamily="34" charset="-122"/>
                <a:ea typeface="微软雅黑" panose="020B0503020204020204" pitchFamily="34" charset="-122"/>
              </a:rPr>
              <a:t>党的十八届四中全会提出，全面推进依法治国，</a:t>
            </a:r>
            <a:r>
              <a:rPr lang="zh-CN" altLang="en-US" b="1">
                <a:solidFill>
                  <a:srgbClr val="C00000"/>
                </a:solidFill>
                <a:latin typeface="微软雅黑" panose="020B0503020204020204" pitchFamily="34" charset="-122"/>
                <a:ea typeface="微软雅黑" panose="020B0503020204020204" pitchFamily="34" charset="-122"/>
              </a:rPr>
              <a:t>总目标是建设中国特色社会主义法治体系，建设社会主义法治国家。</a:t>
            </a:r>
          </a:p>
          <a:p>
            <a:pPr eaLnBrk="1" hangingPunct="1">
              <a:lnSpc>
                <a:spcPct val="120000"/>
              </a:lnSpc>
              <a:spcAft>
                <a:spcPts val="1200"/>
              </a:spcAft>
              <a:buFont typeface="Wingdings" panose="05000000000000000000" pitchFamily="2" charset="2"/>
              <a:buChar char="n"/>
            </a:pPr>
            <a:r>
              <a:rPr lang="zh-CN" altLang="en-US" sz="1600">
                <a:solidFill>
                  <a:srgbClr val="C00000"/>
                </a:solidFill>
                <a:latin typeface="微软雅黑" panose="020B0503020204020204" pitchFamily="34" charset="-122"/>
                <a:ea typeface="微软雅黑" panose="020B0503020204020204" pitchFamily="34" charset="-122"/>
              </a:rPr>
              <a:t>党的十八届四中全会通过的</a:t>
            </a:r>
            <a:r>
              <a:rPr lang="en-US" altLang="zh-CN" sz="1600">
                <a:solidFill>
                  <a:srgbClr val="C00000"/>
                </a:solidFill>
                <a:latin typeface="微软雅黑" panose="020B0503020204020204" pitchFamily="34" charset="-122"/>
                <a:ea typeface="微软雅黑" panose="020B0503020204020204" pitchFamily="34" charset="-122"/>
              </a:rPr>
              <a:t>《</a:t>
            </a:r>
            <a:r>
              <a:rPr lang="zh-CN" altLang="en-US" sz="1600">
                <a:solidFill>
                  <a:srgbClr val="C00000"/>
                </a:solidFill>
                <a:latin typeface="微软雅黑" panose="020B0503020204020204" pitchFamily="34" charset="-122"/>
                <a:ea typeface="微软雅黑" panose="020B0503020204020204" pitchFamily="34" charset="-122"/>
              </a:rPr>
              <a:t>决定</a:t>
            </a:r>
            <a:r>
              <a:rPr lang="en-US" altLang="zh-CN" sz="1600">
                <a:solidFill>
                  <a:srgbClr val="C00000"/>
                </a:solidFill>
                <a:latin typeface="微软雅黑" panose="020B0503020204020204" pitchFamily="34" charset="-122"/>
                <a:ea typeface="微软雅黑" panose="020B0503020204020204" pitchFamily="34" charset="-122"/>
              </a:rPr>
              <a:t>》</a:t>
            </a:r>
            <a:r>
              <a:rPr lang="zh-CN" altLang="en-US" sz="1600">
                <a:solidFill>
                  <a:srgbClr val="C00000"/>
                </a:solidFill>
                <a:latin typeface="微软雅黑" panose="020B0503020204020204" pitchFamily="34" charset="-122"/>
                <a:ea typeface="微软雅黑" panose="020B0503020204020204" pitchFamily="34" charset="-122"/>
              </a:rPr>
              <a:t>在中共党史和新中国历史上，第一次针对全面推进法治中国建设进行了全面的谋篇布局，指明了治国理政的法治化方向，描绘了法治中国的宏伟蓝图，作出了顶层制度设计，确定了建设法治中国的路线图与时间表，是中国进入现代化时期走向法治国家的指南针。</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1966119"/>
            <a:ext cx="3400425"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9661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312663" y="284820"/>
            <a:ext cx="3968702" cy="5145361"/>
            <a:chOff x="-416830" y="0"/>
            <a:chExt cx="5290914" cy="6859588"/>
          </a:xfrm>
        </p:grpSpPr>
        <p:sp>
          <p:nvSpPr>
            <p:cNvPr id="26" name="矩形 25"/>
            <p:cNvSpPr/>
            <p:nvPr/>
          </p:nvSpPr>
          <p:spPr>
            <a:xfrm>
              <a:off x="165" y="0"/>
              <a:ext cx="4456924" cy="6859588"/>
            </a:xfrm>
            <a:prstGeom prst="rect">
              <a:avLst/>
            </a:prstGeom>
            <a:solidFill>
              <a:srgbClr val="9B0D13"/>
            </a:solidFill>
            <a:ln w="19050" cap="flat" cmpd="sng" algn="ctr">
              <a:noFill/>
              <a:prstDash val="solid"/>
            </a:ln>
            <a:effectLst/>
          </p:spPr>
          <p:txBody>
            <a:bodyPr lIns="91408" tIns="45703" rIns="91408" bIns="45703"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04" b="0" i="0" u="none" strike="noStrike" kern="0" cap="none" spc="0" normalizeH="0" baseline="0" noProof="0">
                <a:ln>
                  <a:noFill/>
                </a:ln>
                <a:solidFill>
                  <a:srgbClr val="FFFFFF"/>
                </a:solidFill>
                <a:effectLst/>
                <a:uLnTx/>
                <a:uFillTx/>
                <a:latin typeface="Impact"/>
                <a:ea typeface="微软雅黑"/>
                <a:cs typeface="+mn-cs"/>
              </a:endParaRPr>
            </a:p>
          </p:txBody>
        </p:sp>
        <p:pic>
          <p:nvPicPr>
            <p:cNvPr id="27" name="Picture 2" descr="C:\Users\Administrator\Desktop\Nipic_20180988_20150909113802527000.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285000"/>
                      </a14:imgEffect>
                      <a14:imgEffect>
                        <a14:brightnessContrast bright="3000"/>
                      </a14:imgEffect>
                    </a14:imgLayer>
                  </a14:imgProps>
                </a:ext>
                <a:ext uri="{28A0092B-C50C-407E-A947-70E740481C1C}">
                  <a14:useLocalDpi xmlns:a14="http://schemas.microsoft.com/office/drawing/2010/main" val="0"/>
                </a:ext>
              </a:extLst>
            </a:blip>
            <a:srcRect l="22470" r="-7296" b="12677"/>
            <a:stretch/>
          </p:blipFill>
          <p:spPr bwMode="auto">
            <a:xfrm rot="10800000" flipH="1" flipV="1">
              <a:off x="-416830" y="988137"/>
              <a:ext cx="5290914" cy="58392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3233923" y="2189457"/>
            <a:ext cx="5946591" cy="3240724"/>
            <a:chOff x="124" y="142257"/>
            <a:chExt cx="9180388" cy="5001243"/>
          </a:xfrm>
        </p:grpSpPr>
        <p:pic>
          <p:nvPicPr>
            <p:cNvPr id="29" name="Picture 5" descr="C:\Users\Administrator\Desktop\党政机关\素材\长城\矢量长城\线稿长城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5840"/>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124" y="4948014"/>
              <a:ext cx="9180388" cy="195486"/>
            </a:xfrm>
            <a:prstGeom prst="rect">
              <a:avLst/>
            </a:prstGeom>
            <a:solidFill>
              <a:srgbClr val="9B0D13"/>
            </a:solidFill>
            <a:ln w="19050" cap="flat" cmpd="sng" algn="ctr">
              <a:no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04" b="0" i="0" u="none" strike="noStrike" kern="0" cap="none" spc="0" normalizeH="0" baseline="0" noProof="0">
                <a:ln>
                  <a:noFill/>
                </a:ln>
                <a:solidFill>
                  <a:srgbClr val="FFFFFF"/>
                </a:solidFill>
                <a:effectLst/>
                <a:uLnTx/>
                <a:uFillTx/>
                <a:latin typeface="Impact"/>
                <a:ea typeface="微软雅黑"/>
                <a:cs typeface="+mn-cs"/>
              </a:endParaRPr>
            </a:p>
          </p:txBody>
        </p:sp>
      </p:grpSp>
      <p:sp>
        <p:nvSpPr>
          <p:cNvPr id="31" name="标题 4"/>
          <p:cNvSpPr txBox="1">
            <a:spLocks/>
          </p:cNvSpPr>
          <p:nvPr/>
        </p:nvSpPr>
        <p:spPr>
          <a:xfrm>
            <a:off x="4269542" y="2597519"/>
            <a:ext cx="3875353" cy="510516"/>
          </a:xfrm>
          <a:prstGeom prst="rect">
            <a:avLst/>
          </a:prstGeom>
        </p:spPr>
        <p:txBody>
          <a:bodyPr vert="horz" lIns="121847" tIns="60924" rIns="121847" bIns="6092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rgbClr val="9B0D13"/>
                </a:solidFill>
                <a:latin typeface="Impact"/>
                <a:ea typeface="微软雅黑"/>
                <a:cs typeface="+mn-ea"/>
                <a:sym typeface="+mn-lt"/>
              </a:rPr>
              <a:t>“两学一做”的背景介绍</a:t>
            </a:r>
          </a:p>
        </p:txBody>
      </p:sp>
      <p:grpSp>
        <p:nvGrpSpPr>
          <p:cNvPr id="32" name="组合 31"/>
          <p:cNvGrpSpPr/>
          <p:nvPr/>
        </p:nvGrpSpPr>
        <p:grpSpPr>
          <a:xfrm>
            <a:off x="4785787" y="840550"/>
            <a:ext cx="2508487" cy="1674889"/>
            <a:chOff x="4785785" y="593113"/>
            <a:chExt cx="2508487" cy="1674283"/>
          </a:xfrm>
        </p:grpSpPr>
        <p:pic>
          <p:nvPicPr>
            <p:cNvPr id="33" name="Picture 4" descr="C:\Users\Administrator\Desktop\素材\Nipic_2174276_2014031914463401932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34" name="标题 4"/>
            <p:cNvSpPr txBox="1">
              <a:spLocks/>
            </p:cNvSpPr>
            <p:nvPr/>
          </p:nvSpPr>
          <p:spPr>
            <a:xfrm>
              <a:off x="5364088" y="675845"/>
              <a:ext cx="1613764" cy="1391849"/>
            </a:xfrm>
            <a:prstGeom prst="rect">
              <a:avLst/>
            </a:prstGeom>
          </p:spPr>
          <p:txBody>
            <a:bodyPr vert="horz" lIns="68589" tIns="34294" rIns="68589" bIns="3429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801" dirty="0">
                  <a:solidFill>
                    <a:srgbClr val="FFFFFF"/>
                  </a:solidFill>
                  <a:latin typeface="Impact" pitchFamily="34" charset="0"/>
                  <a:ea typeface="微软雅黑" pitchFamily="34" charset="-122"/>
                </a:rPr>
                <a:t>    01</a:t>
              </a:r>
              <a:endParaRPr lang="zh-CN" altLang="en-US" sz="2775" dirty="0">
                <a:solidFill>
                  <a:srgbClr val="FFFFFF"/>
                </a:solidFill>
                <a:latin typeface="Impact" pitchFamily="34" charset="0"/>
                <a:ea typeface="微软雅黑" pitchFamily="34" charset="-122"/>
              </a:endParaRPr>
            </a:p>
          </p:txBody>
        </p:sp>
      </p:grpSp>
      <p:grpSp>
        <p:nvGrpSpPr>
          <p:cNvPr id="35" name="组合 34"/>
          <p:cNvGrpSpPr/>
          <p:nvPr/>
        </p:nvGrpSpPr>
        <p:grpSpPr>
          <a:xfrm>
            <a:off x="7180081" y="3216011"/>
            <a:ext cx="1230762" cy="893596"/>
            <a:chOff x="6935916" y="343637"/>
            <a:chExt cx="1713877" cy="1135367"/>
          </a:xfrm>
        </p:grpSpPr>
        <p:pic>
          <p:nvPicPr>
            <p:cNvPr id="36" name="Picture 4" descr="C:\Users\Administrator\Desktop\线稿长城1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C:\Users\Administrator\Desktop\线稿长城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组合 37"/>
          <p:cNvGrpSpPr/>
          <p:nvPr/>
        </p:nvGrpSpPr>
        <p:grpSpPr>
          <a:xfrm>
            <a:off x="517897" y="1082898"/>
            <a:ext cx="2458901" cy="3719072"/>
            <a:chOff x="690439" y="1063965"/>
            <a:chExt cx="3278108" cy="4958117"/>
          </a:xfrm>
        </p:grpSpPr>
        <p:pic>
          <p:nvPicPr>
            <p:cNvPr id="39" name="Picture 7" descr="C:\Users\Administrator\Desktop\党政机关\素材\长城\矢量长城\132.png"/>
            <p:cNvPicPr>
              <a:picLocks noChangeAspect="1" noChangeArrowheads="1"/>
            </p:cNvPicPr>
            <p:nvPr/>
          </p:nvPicPr>
          <p:blipFill>
            <a:blip r:embed="rId9" cstate="print">
              <a:extLst>
                <a:ext uri="{BEBA8EAE-BF5A-486C-A8C5-ECC9F3942E4B}">
                  <a14:imgProps xmlns:a14="http://schemas.microsoft.com/office/drawing/2010/main">
                    <a14:imgLayer r:embed="rId10">
                      <a14:imgEffect>
                        <a14:colorTemperature colorTemp="10125"/>
                      </a14:imgEffect>
                      <a14:imgEffect>
                        <a14:brightnessContrast bright="100000" contrast="72000"/>
                      </a14:imgEffect>
                    </a14:imgLayer>
                  </a14:imgProps>
                </a:ext>
                <a:ext uri="{28A0092B-C50C-407E-A947-70E740481C1C}">
                  <a14:useLocalDpi xmlns:a14="http://schemas.microsoft.com/office/drawing/2010/main" val="0"/>
                </a:ext>
              </a:extLst>
            </a:blip>
            <a:srcRect/>
            <a:stretch>
              <a:fillRect/>
            </a:stretch>
          </p:blipFill>
          <p:spPr bwMode="auto">
            <a:xfrm>
              <a:off x="1504358" y="5414104"/>
              <a:ext cx="1665810" cy="607978"/>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组合 39"/>
            <p:cNvGrpSpPr/>
            <p:nvPr/>
          </p:nvGrpSpPr>
          <p:grpSpPr>
            <a:xfrm>
              <a:off x="690439" y="1063965"/>
              <a:ext cx="3278108" cy="2500805"/>
              <a:chOff x="690439" y="1063965"/>
              <a:chExt cx="3278108" cy="2500805"/>
            </a:xfrm>
          </p:grpSpPr>
          <p:grpSp>
            <p:nvGrpSpPr>
              <p:cNvPr id="41" name="组合 40"/>
              <p:cNvGrpSpPr/>
              <p:nvPr/>
            </p:nvGrpSpPr>
            <p:grpSpPr>
              <a:xfrm>
                <a:off x="924883" y="2116455"/>
                <a:ext cx="2809220" cy="703329"/>
                <a:chOff x="763823" y="350767"/>
                <a:chExt cx="3175331" cy="527375"/>
              </a:xfrm>
            </p:grpSpPr>
            <p:sp>
              <p:nvSpPr>
                <p:cNvPr id="44" name="TextBox 19"/>
                <p:cNvSpPr txBox="1"/>
                <p:nvPr/>
              </p:nvSpPr>
              <p:spPr>
                <a:xfrm>
                  <a:off x="1071323" y="619703"/>
                  <a:ext cx="2577899" cy="258439"/>
                </a:xfrm>
                <a:prstGeom prst="rect">
                  <a:avLst/>
                </a:prstGeom>
                <a:noFill/>
                <a:ln>
                  <a:noFill/>
                </a:ln>
                <a:effectLst/>
              </p:spPr>
              <p:txBody>
                <a:bodyPr wrap="none" rtlCol="0">
                  <a:spAutoFit/>
                </a:bodyPr>
                <a:lstStyle/>
                <a:p>
                  <a:pPr algn="ctr" defTabSz="950770">
                    <a:lnSpc>
                      <a:spcPct val="120000"/>
                    </a:lnSpc>
                  </a:pPr>
                  <a:r>
                    <a:rPr lang="en-US" altLang="zh-CN" sz="900" b="1" dirty="0">
                      <a:solidFill>
                        <a:srgbClr val="FDE6D3"/>
                      </a:solidFill>
                      <a:latin typeface="微软雅黑"/>
                      <a:ea typeface="微软雅黑"/>
                      <a:cs typeface="+mn-ea"/>
                      <a:sym typeface="+mn-lt"/>
                    </a:rPr>
                    <a:t>Communist Party of China</a:t>
                  </a:r>
                  <a:endParaRPr lang="zh-CN" altLang="en-US" sz="900" b="1" dirty="0">
                    <a:solidFill>
                      <a:srgbClr val="FDE6D3"/>
                    </a:solidFill>
                    <a:latin typeface="微软雅黑"/>
                    <a:ea typeface="微软雅黑"/>
                    <a:cs typeface="+mn-ea"/>
                    <a:sym typeface="+mn-lt"/>
                  </a:endParaRPr>
                </a:p>
              </p:txBody>
            </p:sp>
            <p:sp>
              <p:nvSpPr>
                <p:cNvPr id="45" name="TextBox 20"/>
                <p:cNvSpPr txBox="1"/>
                <p:nvPr/>
              </p:nvSpPr>
              <p:spPr>
                <a:xfrm>
                  <a:off x="763823" y="350767"/>
                  <a:ext cx="3175331" cy="355354"/>
                </a:xfrm>
                <a:prstGeom prst="rect">
                  <a:avLst/>
                </a:prstGeom>
                <a:noFill/>
                <a:effectLst/>
              </p:spPr>
              <p:txBody>
                <a:bodyPr wrap="square" rtlCol="0">
                  <a:spAutoFit/>
                </a:bodyPr>
                <a:lstStyle/>
                <a:p>
                  <a:pPr algn="ctr" defTabSz="950770">
                    <a:lnSpc>
                      <a:spcPct val="120000"/>
                    </a:lnSpc>
                  </a:pPr>
                  <a:r>
                    <a:rPr lang="zh-CN" altLang="en-US" sz="1425" b="1" dirty="0">
                      <a:solidFill>
                        <a:srgbClr val="FDE6D3"/>
                      </a:solidFill>
                      <a:latin typeface="Impact"/>
                      <a:ea typeface="微软雅黑"/>
                      <a:cs typeface="+mn-ea"/>
                      <a:sym typeface="+mn-lt"/>
                    </a:rPr>
                    <a:t>中国共产党</a:t>
                  </a:r>
                  <a:endParaRPr lang="en-US" altLang="zh-CN" sz="1425" b="1" dirty="0">
                    <a:solidFill>
                      <a:srgbClr val="FDE6D3"/>
                    </a:solidFill>
                    <a:latin typeface="Impact"/>
                    <a:ea typeface="微软雅黑"/>
                    <a:cs typeface="+mn-ea"/>
                    <a:sym typeface="+mn-lt"/>
                  </a:endParaRPr>
                </a:p>
              </p:txBody>
            </p:sp>
          </p:grpSp>
          <p:pic>
            <p:nvPicPr>
              <p:cNvPr id="42" name="Picture 3" descr="C:\Users\xb\Desktop\53bf653e36a06.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02436" y="1063965"/>
                <a:ext cx="953365" cy="845593"/>
              </a:xfrm>
              <a:prstGeom prst="rect">
                <a:avLst/>
              </a:prstGeom>
              <a:noFill/>
              <a:extLst>
                <a:ext uri="{909E8E84-426E-40DD-AFC4-6F175D3DCCD1}">
                  <a14:hiddenFill xmlns:a14="http://schemas.microsoft.com/office/drawing/2010/main">
                    <a:solidFill>
                      <a:srgbClr val="FFFFFF"/>
                    </a:solidFill>
                  </a14:hiddenFill>
                </a:ext>
              </a:extLst>
            </p:spPr>
          </p:pic>
          <p:sp>
            <p:nvSpPr>
              <p:cNvPr id="43" name="文本框 8"/>
              <p:cNvSpPr txBox="1"/>
              <p:nvPr/>
            </p:nvSpPr>
            <p:spPr>
              <a:xfrm>
                <a:off x="690439" y="2826215"/>
                <a:ext cx="3278108" cy="738555"/>
              </a:xfrm>
              <a:prstGeom prst="rect">
                <a:avLst/>
              </a:prstGeom>
              <a:noFill/>
            </p:spPr>
            <p:txBody>
              <a:bodyPr wrap="square" lIns="91430" tIns="45715" rIns="91430" bIns="45715" rtlCol="0">
                <a:spAutoFit/>
              </a:bodyPr>
              <a:lstStyle/>
              <a:p>
                <a:pPr algn="ctr" defTabSz="950770"/>
                <a:r>
                  <a:rPr lang="zh-CN" altLang="en-US" sz="3000" dirty="0">
                    <a:solidFill>
                      <a:srgbClr val="FDE9D5"/>
                    </a:solidFill>
                    <a:latin typeface="华康俪金黑W8(P)" pitchFamily="34" charset="-122"/>
                    <a:ea typeface="华康俪金黑W8(P)" pitchFamily="34" charset="-122"/>
                  </a:rPr>
                  <a:t>两学一做</a:t>
                </a:r>
              </a:p>
            </p:txBody>
          </p:sp>
        </p:grpSp>
      </p:grpSp>
    </p:spTree>
    <p:extLst>
      <p:ext uri="{BB962C8B-B14F-4D97-AF65-F5344CB8AC3E}">
        <p14:creationId xmlns:p14="http://schemas.microsoft.com/office/powerpoint/2010/main" val="288656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ppt_x"/>
                                          </p:val>
                                        </p:tav>
                                        <p:tav tm="100000">
                                          <p:val>
                                            <p:strVal val="#ppt_x"/>
                                          </p:val>
                                        </p:tav>
                                      </p:tavLst>
                                    </p:anim>
                                    <p:anim calcmode="lin" valueType="num">
                                      <p:cBhvr additive="base">
                                        <p:cTn id="12" dur="1500" fill="hold"/>
                                        <p:tgtEl>
                                          <p:spTgt spid="38"/>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childTnLst>
                                </p:cTn>
                              </p:par>
                            </p:childTnLst>
                          </p:cTn>
                        </p:par>
                        <p:par>
                          <p:cTn id="17" fill="hold">
                            <p:stCondLst>
                              <p:cond delay="3000"/>
                            </p:stCondLst>
                            <p:childTnLst>
                              <p:par>
                                <p:cTn id="18" presetID="2" presetClass="entr" presetSubtype="6"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1500" fill="hold"/>
                                        <p:tgtEl>
                                          <p:spTgt spid="35"/>
                                        </p:tgtEl>
                                        <p:attrNameLst>
                                          <p:attrName>ppt_x</p:attrName>
                                        </p:attrNameLst>
                                      </p:cBhvr>
                                      <p:tavLst>
                                        <p:tav tm="0">
                                          <p:val>
                                            <p:strVal val="1+#ppt_w/2"/>
                                          </p:val>
                                        </p:tav>
                                        <p:tav tm="100000">
                                          <p:val>
                                            <p:strVal val="#ppt_x"/>
                                          </p:val>
                                        </p:tav>
                                      </p:tavLst>
                                    </p:anim>
                                    <p:anim calcmode="lin" valueType="num">
                                      <p:cBhvr additive="base">
                                        <p:cTn id="21" dur="1500" fill="hold"/>
                                        <p:tgtEl>
                                          <p:spTgt spid="35"/>
                                        </p:tgtEl>
                                        <p:attrNameLst>
                                          <p:attrName>ppt_y</p:attrName>
                                        </p:attrNameLst>
                                      </p:cBhvr>
                                      <p:tavLst>
                                        <p:tav tm="0">
                                          <p:val>
                                            <p:strVal val="1+#ppt_h/2"/>
                                          </p:val>
                                        </p:tav>
                                        <p:tav tm="100000">
                                          <p:val>
                                            <p:strVal val="#ppt_y"/>
                                          </p:val>
                                        </p:tav>
                                      </p:tavLst>
                                    </p:anim>
                                  </p:childTnLst>
                                </p:cTn>
                              </p:par>
                            </p:childTnLst>
                          </p:cTn>
                        </p:par>
                        <p:par>
                          <p:cTn id="22" fill="hold">
                            <p:stCondLst>
                              <p:cond delay="4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TextBox 22"/>
          <p:cNvSpPr txBox="1"/>
          <p:nvPr/>
        </p:nvSpPr>
        <p:spPr>
          <a:xfrm>
            <a:off x="1547664" y="1671873"/>
            <a:ext cx="2808312" cy="523220"/>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sz="2800" dirty="0"/>
              <a:t>法律是有温度的</a:t>
            </a:r>
            <a:endParaRPr lang="en-US" altLang="zh-CN" sz="2800" dirty="0"/>
          </a:p>
        </p:txBody>
      </p:sp>
      <p:sp>
        <p:nvSpPr>
          <p:cNvPr id="5" name="TextBox 26"/>
          <p:cNvSpPr txBox="1">
            <a:spLocks noChangeArrowheads="1"/>
          </p:cNvSpPr>
          <p:nvPr/>
        </p:nvSpPr>
        <p:spPr bwMode="auto">
          <a:xfrm>
            <a:off x="250825" y="2346325"/>
            <a:ext cx="5133975" cy="248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200"/>
              </a:spcAft>
              <a:buFont typeface="Wingdings" panose="05000000000000000000" pitchFamily="2" charset="2"/>
              <a:buChar char="n"/>
            </a:pPr>
            <a:r>
              <a:rPr lang="zh-CN" altLang="en-US" sz="1600" b="1">
                <a:solidFill>
                  <a:srgbClr val="C00000"/>
                </a:solidFill>
                <a:latin typeface="微软雅黑" panose="020B0503020204020204" pitchFamily="34" charset="-122"/>
                <a:ea typeface="微软雅黑" panose="020B0503020204020204" pitchFamily="34" charset="-122"/>
              </a:rPr>
              <a:t>其三，积万家之私乃成天下之公。</a:t>
            </a:r>
            <a:r>
              <a:rPr lang="zh-CN" altLang="en-US" sz="1500">
                <a:solidFill>
                  <a:srgbClr val="C00000"/>
                </a:solidFill>
                <a:latin typeface="微软雅黑" panose="020B0503020204020204" pitchFamily="34" charset="-122"/>
                <a:ea typeface="微软雅黑" panose="020B0503020204020204" pitchFamily="34" charset="-122"/>
              </a:rPr>
              <a:t>量大面广的弱势群体权益既有私权和个体利益的特点，又有社会权和社会公共利益的特点。</a:t>
            </a:r>
          </a:p>
          <a:p>
            <a:pPr eaLnBrk="1" hangingPunct="1">
              <a:lnSpc>
                <a:spcPct val="120000"/>
              </a:lnSpc>
              <a:spcAft>
                <a:spcPts val="1200"/>
              </a:spcAft>
              <a:buFont typeface="Wingdings" panose="05000000000000000000" pitchFamily="2" charset="2"/>
              <a:buChar char="n"/>
            </a:pPr>
            <a:r>
              <a:rPr lang="zh-CN" altLang="en-US" sz="1500">
                <a:solidFill>
                  <a:srgbClr val="C00000"/>
                </a:solidFill>
                <a:latin typeface="微软雅黑" panose="020B0503020204020204" pitchFamily="34" charset="-122"/>
                <a:ea typeface="微软雅黑" panose="020B0503020204020204" pitchFamily="34" charset="-122"/>
              </a:rPr>
              <a:t>因此，国家向弱者适度倾斜就是维护社会公共利益和社会稳定。各级地方和部门应当彻底杜绝嫌贫爱富的不正常现象。当然，向弱者适度倾斜不是向弱者过渡倾斜或者以弱讹强，而是要构建一个弱可变强、强者敦厚、强者关爱弱者、多赢共享、各得其所的法律环境。</a:t>
            </a:r>
          </a:p>
        </p:txBody>
      </p:sp>
      <p:pic>
        <p:nvPicPr>
          <p:cNvPr id="6" name="Picture 2" descr="d:\users\pc\appdata\roaming\360se6\User Data\temp\43197607-cb62-4c67-b48e-518c75813a6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1788" y="2014538"/>
            <a:ext cx="3459162"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6757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对角圆角矩形 30"/>
          <p:cNvSpPr/>
          <p:nvPr/>
        </p:nvSpPr>
        <p:spPr>
          <a:xfrm>
            <a:off x="1527175" y="2795588"/>
            <a:ext cx="6573838" cy="2014537"/>
          </a:xfrm>
          <a:prstGeom prst="round2DiagRect">
            <a:avLst>
              <a:gd name="adj1" fmla="val 21080"/>
              <a:gd name="adj2" fmla="val 0"/>
            </a:avLst>
          </a:prstGeom>
          <a:solidFill>
            <a:schemeClr val="bg1">
              <a:lumMod val="95000"/>
            </a:schemeClr>
          </a:solidFill>
          <a:ln w="1270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5" name="组合 4"/>
          <p:cNvGrpSpPr>
            <a:grpSpLocks/>
          </p:cNvGrpSpPr>
          <p:nvPr/>
        </p:nvGrpSpPr>
        <p:grpSpPr bwMode="auto">
          <a:xfrm>
            <a:off x="815975" y="1674813"/>
            <a:ext cx="884238" cy="889000"/>
            <a:chOff x="816421" y="1307232"/>
            <a:chExt cx="883514" cy="888600"/>
          </a:xfrm>
        </p:grpSpPr>
        <p:grpSp>
          <p:nvGrpSpPr>
            <p:cNvPr id="6" name="组合 71"/>
            <p:cNvGrpSpPr>
              <a:grpSpLocks/>
            </p:cNvGrpSpPr>
            <p:nvPr/>
          </p:nvGrpSpPr>
          <p:grpSpPr bwMode="auto">
            <a:xfrm>
              <a:off x="816421" y="1307232"/>
              <a:ext cx="883514" cy="888600"/>
              <a:chOff x="-1843032" y="1634255"/>
              <a:chExt cx="786401" cy="792408"/>
            </a:xfrm>
          </p:grpSpPr>
          <p:grpSp>
            <p:nvGrpSpPr>
              <p:cNvPr id="8" name="组合 72"/>
              <p:cNvGrpSpPr>
                <a:grpSpLocks/>
              </p:cNvGrpSpPr>
              <p:nvPr/>
            </p:nvGrpSpPr>
            <p:grpSpPr bwMode="auto">
              <a:xfrm>
                <a:off x="-1843032" y="1634255"/>
                <a:ext cx="786401" cy="792408"/>
                <a:chOff x="1414834" y="1711414"/>
                <a:chExt cx="786401" cy="792408"/>
              </a:xfrm>
            </p:grpSpPr>
            <p:grpSp>
              <p:nvGrpSpPr>
                <p:cNvPr id="20" name="组合 84"/>
                <p:cNvGrpSpPr>
                  <a:grpSpLocks/>
                </p:cNvGrpSpPr>
                <p:nvPr/>
              </p:nvGrpSpPr>
              <p:grpSpPr bwMode="auto">
                <a:xfrm>
                  <a:off x="1414834" y="1711414"/>
                  <a:ext cx="786401" cy="792408"/>
                  <a:chOff x="1836688" y="2579062"/>
                  <a:chExt cx="1727202" cy="1701801"/>
                </a:xfrm>
              </p:grpSpPr>
              <p:pic>
                <p:nvPicPr>
                  <p:cNvPr id="22" name="Picture 17"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836688" y="2579062"/>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Oval 18"/>
                  <p:cNvSpPr>
                    <a:spLocks noChangeArrowheads="1"/>
                  </p:cNvSpPr>
                  <p:nvPr/>
                </p:nvSpPr>
                <p:spPr bwMode="gray">
                  <a:xfrm>
                    <a:off x="1836688" y="2579062"/>
                    <a:ext cx="1727202" cy="1701801"/>
                  </a:xfrm>
                  <a:prstGeom prst="ellipse">
                    <a:avLst/>
                  </a:prstGeom>
                  <a:gradFill rotWithShape="0">
                    <a:gsLst>
                      <a:gs pos="0">
                        <a:srgbClr val="C00000"/>
                      </a:gs>
                      <a:gs pos="50000">
                        <a:srgbClr val="FF3300"/>
                      </a:gs>
                      <a:gs pos="100000">
                        <a:srgbClr val="FF8A00"/>
                      </a:gs>
                    </a:gsLst>
                    <a:lin ang="13500000" scaled="1"/>
                  </a:gradFill>
                  <a:ln>
                    <a:noFill/>
                  </a:ln>
                  <a:extLst/>
                </p:spPr>
                <p:txBody>
                  <a:bodyPr wrap="none" anchor="ctr"/>
                  <a:lstStyle/>
                  <a:p>
                    <a:pPr algn="ctr" eaLnBrk="1" fontAlgn="auto" hangingPunct="1">
                      <a:spcBef>
                        <a:spcPts val="0"/>
                      </a:spcBef>
                      <a:spcAft>
                        <a:spcPts val="0"/>
                      </a:spcAft>
                      <a:defRPr/>
                    </a:pPr>
                    <a:endParaRPr lang="zh-CN" altLang="en-US" sz="2800" kern="0" dirty="0">
                      <a:solidFill>
                        <a:srgbClr val="FFFF7A"/>
                      </a:solidFill>
                      <a:latin typeface="Arial Black" pitchFamily="34" charset="0"/>
                      <a:ea typeface="华文细黑" pitchFamily="2" charset="-122"/>
                      <a:cs typeface="Arial" pitchFamily="34" charset="0"/>
                    </a:endParaRPr>
                  </a:p>
                </p:txBody>
              </p:sp>
            </p:grpSp>
            <p:pic>
              <p:nvPicPr>
                <p:cNvPr id="21" name="Picture 19" descr="Picture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1497475" y="1725334"/>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20"/>
              <p:cNvGrpSpPr>
                <a:grpSpLocks/>
              </p:cNvGrpSpPr>
              <p:nvPr/>
            </p:nvGrpSpPr>
            <p:grpSpPr bwMode="auto">
              <a:xfrm rot="-1297425" flipH="1" flipV="1">
                <a:off x="-1787326" y="2244534"/>
                <a:ext cx="673472" cy="164841"/>
                <a:chOff x="2532" y="1051"/>
                <a:chExt cx="893" cy="246"/>
              </a:xfrm>
            </p:grpSpPr>
            <p:grpSp>
              <p:nvGrpSpPr>
                <p:cNvPr id="10" name="Group 21"/>
                <p:cNvGrpSpPr>
                  <a:grpSpLocks/>
                </p:cNvGrpSpPr>
                <p:nvPr/>
              </p:nvGrpSpPr>
              <p:grpSpPr bwMode="auto">
                <a:xfrm>
                  <a:off x="2532" y="1051"/>
                  <a:ext cx="743" cy="185"/>
                  <a:chOff x="1565" y="2568"/>
                  <a:chExt cx="1118" cy="279"/>
                </a:xfrm>
              </p:grpSpPr>
              <p:sp>
                <p:nvSpPr>
                  <p:cNvPr id="16" name="AutoShape 22"/>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7" name="AutoShape 23"/>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8" name="AutoShape 24"/>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9" name="AutoShape 25"/>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grpSp>
            <p:grpSp>
              <p:nvGrpSpPr>
                <p:cNvPr id="11" name="Group 26"/>
                <p:cNvGrpSpPr>
                  <a:grpSpLocks/>
                </p:cNvGrpSpPr>
                <p:nvPr/>
              </p:nvGrpSpPr>
              <p:grpSpPr bwMode="auto">
                <a:xfrm rot="1353540">
                  <a:off x="2682" y="1111"/>
                  <a:ext cx="743" cy="186"/>
                  <a:chOff x="1565" y="2568"/>
                  <a:chExt cx="1118" cy="279"/>
                </a:xfrm>
              </p:grpSpPr>
              <p:sp>
                <p:nvSpPr>
                  <p:cNvPr id="12" name="AutoShape 27"/>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3" name="AutoShape 28"/>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4" name="AutoShape 29"/>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5" name="AutoShape 30"/>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grpSp>
          </p:grpSp>
        </p:grpSp>
        <p:sp>
          <p:nvSpPr>
            <p:cNvPr id="7" name="矩形 6"/>
            <p:cNvSpPr/>
            <p:nvPr/>
          </p:nvSpPr>
          <p:spPr>
            <a:xfrm>
              <a:off x="970283" y="1432588"/>
              <a:ext cx="542480" cy="542681"/>
            </a:xfrm>
            <a:prstGeom prst="rect">
              <a:avLst/>
            </a:prstGeom>
            <a:blipFill dpi="0" rotWithShape="1">
              <a:blip r:embed="rId5" cstate="screen">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4" name="TextBox 51"/>
          <p:cNvSpPr txBox="1"/>
          <p:nvPr/>
        </p:nvSpPr>
        <p:spPr>
          <a:xfrm>
            <a:off x="1809279" y="1784246"/>
            <a:ext cx="5668588" cy="646331"/>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sz="2400" dirty="0"/>
              <a:t>全面推进依法治国的</a:t>
            </a:r>
            <a:r>
              <a:rPr lang="en-US" altLang="zh-CN" sz="3600" dirty="0"/>
              <a:t>[</a:t>
            </a:r>
            <a:r>
              <a:rPr lang="zh-CN" altLang="en-US" sz="3600" dirty="0"/>
              <a:t>总目标</a:t>
            </a:r>
            <a:r>
              <a:rPr lang="en-US" altLang="zh-CN" sz="3600" dirty="0"/>
              <a:t>]</a:t>
            </a:r>
            <a:endParaRPr lang="zh-CN" altLang="en-US" sz="3600" dirty="0"/>
          </a:p>
        </p:txBody>
      </p:sp>
      <p:sp>
        <p:nvSpPr>
          <p:cNvPr id="25" name="Rectangle 3"/>
          <p:cNvSpPr txBox="1">
            <a:spLocks noChangeArrowheads="1"/>
          </p:cNvSpPr>
          <p:nvPr/>
        </p:nvSpPr>
        <p:spPr bwMode="auto">
          <a:xfrm>
            <a:off x="1895475" y="3030538"/>
            <a:ext cx="6235700" cy="150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a:solidFill>
                  <a:srgbClr val="0D0D0D"/>
                </a:solidFill>
                <a:latin typeface="微软雅黑" panose="020B0503020204020204" pitchFamily="34" charset="-122"/>
                <a:ea typeface="微软雅黑" panose="020B0503020204020204" pitchFamily="34" charset="-122"/>
              </a:rPr>
              <a:t>十八届四中全会提出，全面推进依法治国，</a:t>
            </a:r>
            <a:r>
              <a:rPr lang="zh-CN" altLang="en-US" sz="2400" b="1">
                <a:solidFill>
                  <a:srgbClr val="C00000"/>
                </a:solidFill>
                <a:latin typeface="微软雅黑" panose="020B0503020204020204" pitchFamily="34" charset="-122"/>
                <a:ea typeface="微软雅黑" panose="020B0503020204020204" pitchFamily="34" charset="-122"/>
              </a:rPr>
              <a:t>总目标是建设中国特色社会主义法治体系，建设社会主义法治国家。</a:t>
            </a:r>
          </a:p>
        </p:txBody>
      </p:sp>
      <p:sp>
        <p:nvSpPr>
          <p:cNvPr id="26" name="五角星 53"/>
          <p:cNvSpPr/>
          <p:nvPr/>
        </p:nvSpPr>
        <p:spPr>
          <a:xfrm>
            <a:off x="7707313" y="2339975"/>
            <a:ext cx="787400" cy="788988"/>
          </a:xfrm>
          <a:prstGeom prst="star5">
            <a:avLst/>
          </a:pr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230234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par>
                          <p:cTn id="14" fill="hold">
                            <p:stCondLst>
                              <p:cond delay="1500"/>
                            </p:stCondLst>
                            <p:childTnLst>
                              <p:par>
                                <p:cTn id="15" presetID="49" presetClass="entr" presetSubtype="0" decel="10000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 calcmode="lin" valueType="num">
                                      <p:cBhvr>
                                        <p:cTn id="19" dur="500" fill="hold"/>
                                        <p:tgtEl>
                                          <p:spTgt spid="26"/>
                                        </p:tgtEl>
                                        <p:attrNameLst>
                                          <p:attrName>style.rotation</p:attrName>
                                        </p:attrNameLst>
                                      </p:cBhvr>
                                      <p:tavLst>
                                        <p:tav tm="0">
                                          <p:val>
                                            <p:fltVal val="360"/>
                                          </p:val>
                                        </p:tav>
                                        <p:tav tm="100000">
                                          <p:val>
                                            <p:fltVal val="0"/>
                                          </p:val>
                                        </p:tav>
                                      </p:tavLst>
                                    </p:anim>
                                    <p:animEffect transition="in" filter="fade">
                                      <p:cBhvr>
                                        <p:cTn id="20" dur="500"/>
                                        <p:tgtEl>
                                          <p:spTgt spid="26"/>
                                        </p:tgtEl>
                                      </p:cBhvr>
                                    </p:animEffec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500"/>
                                        <p:tgtEl>
                                          <p:spTgt spid="4"/>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Rectangle 3"/>
          <p:cNvSpPr txBox="1">
            <a:spLocks noChangeArrowheads="1"/>
          </p:cNvSpPr>
          <p:nvPr/>
        </p:nvSpPr>
        <p:spPr>
          <a:xfrm>
            <a:off x="5026444" y="2988676"/>
            <a:ext cx="1663557" cy="707886"/>
          </a:xfrm>
          <a:prstGeom prst="rect">
            <a:avLst/>
          </a:prstGeom>
        </p:spPr>
        <p:txBody>
          <a:bodyPr>
            <a:spAutoFit/>
          </a:bodyPr>
          <a:lstStyle>
            <a:defPPr>
              <a:defRPr lang="zh-CN"/>
            </a:defPPr>
            <a:lvl1pPr fontAlgn="base">
              <a:spcBef>
                <a:spcPct val="0"/>
              </a:spcBef>
              <a:spcAft>
                <a:spcPct val="0"/>
              </a:spcAft>
              <a:defRPr sz="24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eaLnBrk="1" hangingPunct="1">
              <a:defRPr/>
            </a:pPr>
            <a:r>
              <a:rPr lang="zh-CN" altLang="en-US" sz="2000" dirty="0"/>
              <a:t>明确五个体系的总布局</a:t>
            </a:r>
          </a:p>
        </p:txBody>
      </p:sp>
      <p:sp>
        <p:nvSpPr>
          <p:cNvPr id="5" name="正五边形 15"/>
          <p:cNvSpPr/>
          <p:nvPr/>
        </p:nvSpPr>
        <p:spPr>
          <a:xfrm>
            <a:off x="4244975" y="1819275"/>
            <a:ext cx="3181350" cy="3030538"/>
          </a:xfrm>
          <a:prstGeom prst="pentagon">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任意多边形 5"/>
          <p:cNvSpPr>
            <a:spLocks noChangeAspect="1"/>
          </p:cNvSpPr>
          <p:nvPr/>
        </p:nvSpPr>
        <p:spPr>
          <a:xfrm>
            <a:off x="5083175" y="1200150"/>
            <a:ext cx="1538288" cy="1538288"/>
          </a:xfrm>
          <a:custGeom>
            <a:avLst/>
            <a:gdLst>
              <a:gd name="connsiteX0" fmla="*/ 0 w 1057476"/>
              <a:gd name="connsiteY0" fmla="*/ 528738 h 1057476"/>
              <a:gd name="connsiteX1" fmla="*/ 528738 w 1057476"/>
              <a:gd name="connsiteY1" fmla="*/ 0 h 1057476"/>
              <a:gd name="connsiteX2" fmla="*/ 1057476 w 1057476"/>
              <a:gd name="connsiteY2" fmla="*/ 528738 h 1057476"/>
              <a:gd name="connsiteX3" fmla="*/ 528738 w 1057476"/>
              <a:gd name="connsiteY3" fmla="*/ 1057476 h 1057476"/>
              <a:gd name="connsiteX4" fmla="*/ 0 w 1057476"/>
              <a:gd name="connsiteY4" fmla="*/ 528738 h 1057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76" h="1057476">
                <a:moveTo>
                  <a:pt x="0" y="528738"/>
                </a:moveTo>
                <a:cubicBezTo>
                  <a:pt x="0" y="236724"/>
                  <a:pt x="236724" y="0"/>
                  <a:pt x="528738" y="0"/>
                </a:cubicBezTo>
                <a:cubicBezTo>
                  <a:pt x="820752" y="0"/>
                  <a:pt x="1057476" y="236724"/>
                  <a:pt x="1057476" y="528738"/>
                </a:cubicBezTo>
                <a:cubicBezTo>
                  <a:pt x="1057476" y="820752"/>
                  <a:pt x="820752" y="1057476"/>
                  <a:pt x="528738" y="1057476"/>
                </a:cubicBezTo>
                <a:cubicBezTo>
                  <a:pt x="236724" y="1057476"/>
                  <a:pt x="0" y="820752"/>
                  <a:pt x="0" y="528738"/>
                </a:cubicBez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4074" tIns="184074" rIns="184074" bIns="184074" spcCol="1270" anchor="ctr"/>
          <a:lstStyle/>
          <a:p>
            <a:pPr algn="ctr" defTabSz="1022350" eaLnBrk="1" fontAlgn="auto" hangingPunct="1">
              <a:lnSpc>
                <a:spcPct val="90000"/>
              </a:lnSpc>
              <a:spcAft>
                <a:spcPct val="35000"/>
              </a:spcAft>
              <a:defRPr/>
            </a:pPr>
            <a:r>
              <a:rPr lang="zh-CN" altLang="en-US" dirty="0">
                <a:latin typeface="微软雅黑" panose="020B0503020204020204" pitchFamily="34" charset="-122"/>
                <a:ea typeface="微软雅黑" panose="020B0503020204020204" pitchFamily="34" charset="-122"/>
              </a:rPr>
              <a:t>完备的法律规范体系</a:t>
            </a:r>
            <a:endParaRPr lang="zh-CN" altLang="en-US" dirty="0"/>
          </a:p>
        </p:txBody>
      </p:sp>
      <p:sp>
        <p:nvSpPr>
          <p:cNvPr id="7" name="任意多边形 7"/>
          <p:cNvSpPr>
            <a:spLocks noChangeAspect="1"/>
          </p:cNvSpPr>
          <p:nvPr/>
        </p:nvSpPr>
        <p:spPr>
          <a:xfrm>
            <a:off x="6569075" y="2132013"/>
            <a:ext cx="1636713" cy="1636712"/>
          </a:xfrm>
          <a:custGeom>
            <a:avLst/>
            <a:gdLst>
              <a:gd name="connsiteX0" fmla="*/ 0 w 1057476"/>
              <a:gd name="connsiteY0" fmla="*/ 528738 h 1057476"/>
              <a:gd name="connsiteX1" fmla="*/ 528738 w 1057476"/>
              <a:gd name="connsiteY1" fmla="*/ 0 h 1057476"/>
              <a:gd name="connsiteX2" fmla="*/ 1057476 w 1057476"/>
              <a:gd name="connsiteY2" fmla="*/ 528738 h 1057476"/>
              <a:gd name="connsiteX3" fmla="*/ 528738 w 1057476"/>
              <a:gd name="connsiteY3" fmla="*/ 1057476 h 1057476"/>
              <a:gd name="connsiteX4" fmla="*/ 0 w 1057476"/>
              <a:gd name="connsiteY4" fmla="*/ 528738 h 1057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76" h="1057476">
                <a:moveTo>
                  <a:pt x="0" y="528738"/>
                </a:moveTo>
                <a:cubicBezTo>
                  <a:pt x="0" y="236724"/>
                  <a:pt x="236724" y="0"/>
                  <a:pt x="528738" y="0"/>
                </a:cubicBezTo>
                <a:cubicBezTo>
                  <a:pt x="820752" y="0"/>
                  <a:pt x="1057476" y="236724"/>
                  <a:pt x="1057476" y="528738"/>
                </a:cubicBezTo>
                <a:cubicBezTo>
                  <a:pt x="1057476" y="820752"/>
                  <a:pt x="820752" y="1057476"/>
                  <a:pt x="528738" y="1057476"/>
                </a:cubicBezTo>
                <a:cubicBezTo>
                  <a:pt x="236724" y="1057476"/>
                  <a:pt x="0" y="820752"/>
                  <a:pt x="0" y="528738"/>
                </a:cubicBez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4074" tIns="184074" rIns="184074" bIns="184074" spcCol="1270" anchor="ctr"/>
          <a:lstStyle/>
          <a:p>
            <a:pPr algn="ctr" defTabSz="1022350" eaLnBrk="1" fontAlgn="auto" hangingPunct="1">
              <a:lnSpc>
                <a:spcPct val="90000"/>
              </a:lnSpc>
              <a:spcAft>
                <a:spcPct val="35000"/>
              </a:spcAft>
              <a:defRPr/>
            </a:pPr>
            <a:r>
              <a:rPr lang="zh-CN" altLang="en-US" dirty="0">
                <a:latin typeface="微软雅黑" panose="020B0503020204020204" pitchFamily="34" charset="-122"/>
                <a:ea typeface="微软雅黑" panose="020B0503020204020204" pitchFamily="34" charset="-122"/>
              </a:rPr>
              <a:t>严密的法治监督体系</a:t>
            </a:r>
          </a:p>
        </p:txBody>
      </p:sp>
      <p:sp>
        <p:nvSpPr>
          <p:cNvPr id="8" name="任意多边形 9"/>
          <p:cNvSpPr>
            <a:spLocks noChangeAspect="1"/>
          </p:cNvSpPr>
          <p:nvPr/>
        </p:nvSpPr>
        <p:spPr>
          <a:xfrm>
            <a:off x="6043613" y="3843338"/>
            <a:ext cx="1514475" cy="1514475"/>
          </a:xfrm>
          <a:custGeom>
            <a:avLst/>
            <a:gdLst>
              <a:gd name="connsiteX0" fmla="*/ 0 w 1057476"/>
              <a:gd name="connsiteY0" fmla="*/ 528738 h 1057476"/>
              <a:gd name="connsiteX1" fmla="*/ 528738 w 1057476"/>
              <a:gd name="connsiteY1" fmla="*/ 0 h 1057476"/>
              <a:gd name="connsiteX2" fmla="*/ 1057476 w 1057476"/>
              <a:gd name="connsiteY2" fmla="*/ 528738 h 1057476"/>
              <a:gd name="connsiteX3" fmla="*/ 528738 w 1057476"/>
              <a:gd name="connsiteY3" fmla="*/ 1057476 h 1057476"/>
              <a:gd name="connsiteX4" fmla="*/ 0 w 1057476"/>
              <a:gd name="connsiteY4" fmla="*/ 528738 h 1057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76" h="1057476">
                <a:moveTo>
                  <a:pt x="0" y="528738"/>
                </a:moveTo>
                <a:cubicBezTo>
                  <a:pt x="0" y="236724"/>
                  <a:pt x="236724" y="0"/>
                  <a:pt x="528738" y="0"/>
                </a:cubicBezTo>
                <a:cubicBezTo>
                  <a:pt x="820752" y="0"/>
                  <a:pt x="1057476" y="236724"/>
                  <a:pt x="1057476" y="528738"/>
                </a:cubicBezTo>
                <a:cubicBezTo>
                  <a:pt x="1057476" y="820752"/>
                  <a:pt x="820752" y="1057476"/>
                  <a:pt x="528738" y="1057476"/>
                </a:cubicBezTo>
                <a:cubicBezTo>
                  <a:pt x="236724" y="1057476"/>
                  <a:pt x="0" y="820752"/>
                  <a:pt x="0" y="528738"/>
                </a:cubicBez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4074" tIns="184074" rIns="184074" bIns="184074" spcCol="1270" anchor="ctr"/>
          <a:lstStyle/>
          <a:p>
            <a:pPr algn="ctr" defTabSz="1022350" eaLnBrk="1" fontAlgn="auto" hangingPunct="1">
              <a:lnSpc>
                <a:spcPct val="90000"/>
              </a:lnSpc>
              <a:spcAft>
                <a:spcPct val="35000"/>
              </a:spcAft>
              <a:defRPr/>
            </a:pPr>
            <a:r>
              <a:rPr lang="zh-CN" altLang="en-US" dirty="0">
                <a:latin typeface="微软雅黑" panose="020B0503020204020204" pitchFamily="34" charset="-122"/>
                <a:ea typeface="微软雅黑" panose="020B0503020204020204" pitchFamily="34" charset="-122"/>
              </a:rPr>
              <a:t>完善的党内法规体系</a:t>
            </a:r>
          </a:p>
        </p:txBody>
      </p:sp>
      <p:sp>
        <p:nvSpPr>
          <p:cNvPr id="9" name="任意多边形 11"/>
          <p:cNvSpPr>
            <a:spLocks noChangeAspect="1"/>
          </p:cNvSpPr>
          <p:nvPr/>
        </p:nvSpPr>
        <p:spPr>
          <a:xfrm>
            <a:off x="4122738" y="3819525"/>
            <a:ext cx="1563687" cy="1563688"/>
          </a:xfrm>
          <a:custGeom>
            <a:avLst/>
            <a:gdLst>
              <a:gd name="connsiteX0" fmla="*/ 0 w 1057476"/>
              <a:gd name="connsiteY0" fmla="*/ 528738 h 1057476"/>
              <a:gd name="connsiteX1" fmla="*/ 528738 w 1057476"/>
              <a:gd name="connsiteY1" fmla="*/ 0 h 1057476"/>
              <a:gd name="connsiteX2" fmla="*/ 1057476 w 1057476"/>
              <a:gd name="connsiteY2" fmla="*/ 528738 h 1057476"/>
              <a:gd name="connsiteX3" fmla="*/ 528738 w 1057476"/>
              <a:gd name="connsiteY3" fmla="*/ 1057476 h 1057476"/>
              <a:gd name="connsiteX4" fmla="*/ 0 w 1057476"/>
              <a:gd name="connsiteY4" fmla="*/ 528738 h 1057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76" h="1057476">
                <a:moveTo>
                  <a:pt x="0" y="528738"/>
                </a:moveTo>
                <a:cubicBezTo>
                  <a:pt x="0" y="236724"/>
                  <a:pt x="236724" y="0"/>
                  <a:pt x="528738" y="0"/>
                </a:cubicBezTo>
                <a:cubicBezTo>
                  <a:pt x="820752" y="0"/>
                  <a:pt x="1057476" y="236724"/>
                  <a:pt x="1057476" y="528738"/>
                </a:cubicBezTo>
                <a:cubicBezTo>
                  <a:pt x="1057476" y="820752"/>
                  <a:pt x="820752" y="1057476"/>
                  <a:pt x="528738" y="1057476"/>
                </a:cubicBezTo>
                <a:cubicBezTo>
                  <a:pt x="236724" y="1057476"/>
                  <a:pt x="0" y="820752"/>
                  <a:pt x="0" y="528738"/>
                </a:cubicBez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4074" tIns="184074" rIns="184074" bIns="184074" spcCol="1270" anchor="ctr"/>
          <a:lstStyle/>
          <a:p>
            <a:pPr algn="ctr" defTabSz="1022350" eaLnBrk="1" fontAlgn="auto" hangingPunct="1">
              <a:lnSpc>
                <a:spcPct val="90000"/>
              </a:lnSpc>
              <a:spcAft>
                <a:spcPct val="35000"/>
              </a:spcAft>
              <a:defRPr/>
            </a:pPr>
            <a:r>
              <a:rPr lang="zh-CN" altLang="en-US" dirty="0">
                <a:latin typeface="微软雅黑" panose="020B0503020204020204" pitchFamily="34" charset="-122"/>
                <a:ea typeface="微软雅黑" panose="020B0503020204020204" pitchFamily="34" charset="-122"/>
              </a:rPr>
              <a:t>有力的法治保障体系</a:t>
            </a:r>
          </a:p>
        </p:txBody>
      </p:sp>
      <p:sp>
        <p:nvSpPr>
          <p:cNvPr id="10" name="任意多边形 13"/>
          <p:cNvSpPr>
            <a:spLocks noChangeAspect="1"/>
          </p:cNvSpPr>
          <p:nvPr/>
        </p:nvSpPr>
        <p:spPr>
          <a:xfrm>
            <a:off x="3525838" y="2159000"/>
            <a:ext cx="1584325" cy="1584325"/>
          </a:xfrm>
          <a:custGeom>
            <a:avLst/>
            <a:gdLst>
              <a:gd name="connsiteX0" fmla="*/ 0 w 1057476"/>
              <a:gd name="connsiteY0" fmla="*/ 528738 h 1057476"/>
              <a:gd name="connsiteX1" fmla="*/ 528738 w 1057476"/>
              <a:gd name="connsiteY1" fmla="*/ 0 h 1057476"/>
              <a:gd name="connsiteX2" fmla="*/ 1057476 w 1057476"/>
              <a:gd name="connsiteY2" fmla="*/ 528738 h 1057476"/>
              <a:gd name="connsiteX3" fmla="*/ 528738 w 1057476"/>
              <a:gd name="connsiteY3" fmla="*/ 1057476 h 1057476"/>
              <a:gd name="connsiteX4" fmla="*/ 0 w 1057476"/>
              <a:gd name="connsiteY4" fmla="*/ 528738 h 1057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76" h="1057476">
                <a:moveTo>
                  <a:pt x="0" y="528738"/>
                </a:moveTo>
                <a:cubicBezTo>
                  <a:pt x="0" y="236724"/>
                  <a:pt x="236724" y="0"/>
                  <a:pt x="528738" y="0"/>
                </a:cubicBezTo>
                <a:cubicBezTo>
                  <a:pt x="820752" y="0"/>
                  <a:pt x="1057476" y="236724"/>
                  <a:pt x="1057476" y="528738"/>
                </a:cubicBezTo>
                <a:cubicBezTo>
                  <a:pt x="1057476" y="820752"/>
                  <a:pt x="820752" y="1057476"/>
                  <a:pt x="528738" y="1057476"/>
                </a:cubicBezTo>
                <a:cubicBezTo>
                  <a:pt x="236724" y="1057476"/>
                  <a:pt x="0" y="820752"/>
                  <a:pt x="0" y="528738"/>
                </a:cubicBez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4074" tIns="184074" rIns="184074" bIns="184074" spcCol="1270" anchor="ctr"/>
          <a:lstStyle/>
          <a:p>
            <a:pPr algn="ctr" defTabSz="1022350" eaLnBrk="1" fontAlgn="auto" hangingPunct="1">
              <a:lnSpc>
                <a:spcPct val="90000"/>
              </a:lnSpc>
              <a:spcAft>
                <a:spcPct val="35000"/>
              </a:spcAft>
              <a:defRPr/>
            </a:pPr>
            <a:r>
              <a:rPr lang="zh-CN" altLang="en-US" dirty="0">
                <a:latin typeface="微软雅黑" panose="020B0503020204020204" pitchFamily="34" charset="-122"/>
                <a:ea typeface="微软雅黑" panose="020B0503020204020204" pitchFamily="34" charset="-122"/>
              </a:rPr>
              <a:t>高效的法治实施体系</a:t>
            </a:r>
          </a:p>
        </p:txBody>
      </p:sp>
      <p:sp>
        <p:nvSpPr>
          <p:cNvPr id="11" name="矩形 10"/>
          <p:cNvSpPr>
            <a:spLocks noChangeArrowheads="1"/>
          </p:cNvSpPr>
          <p:nvPr/>
        </p:nvSpPr>
        <p:spPr bwMode="auto">
          <a:xfrm>
            <a:off x="862013" y="2603500"/>
            <a:ext cx="22352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全面推进依法治国</a:t>
            </a:r>
            <a:endParaRPr lang="en-US" altLang="zh-CN" sz="2000" b="1">
              <a:latin typeface="微软雅黑" panose="020B0503020204020204" pitchFamily="34" charset="-122"/>
              <a:ea typeface="微软雅黑" panose="020B0503020204020204" pitchFamily="34" charset="-122"/>
            </a:endParaRPr>
          </a:p>
          <a:p>
            <a:pPr eaLnBrk="1" hangingPunct="1"/>
            <a:r>
              <a:rPr lang="zh-CN" altLang="en-US" sz="2400" b="1">
                <a:solidFill>
                  <a:srgbClr val="C00000"/>
                </a:solidFill>
                <a:latin typeface="微软雅黑" panose="020B0503020204020204" pitchFamily="34" charset="-122"/>
                <a:ea typeface="微软雅黑" panose="020B0503020204020204" pitchFamily="34" charset="-122"/>
              </a:rPr>
              <a:t>五个体系</a:t>
            </a:r>
          </a:p>
        </p:txBody>
      </p:sp>
    </p:spTree>
    <p:extLst>
      <p:ext uri="{BB962C8B-B14F-4D97-AF65-F5344CB8AC3E}">
        <p14:creationId xmlns:p14="http://schemas.microsoft.com/office/powerpoint/2010/main" val="1474492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23" presetClass="entr" presetSubtype="32"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4*#ppt_w"/>
                                          </p:val>
                                        </p:tav>
                                        <p:tav tm="100000">
                                          <p:val>
                                            <p:strVal val="#ppt_w"/>
                                          </p:val>
                                        </p:tav>
                                      </p:tavLst>
                                    </p:anim>
                                    <p:anim calcmode="lin" valueType="num">
                                      <p:cBhvr>
                                        <p:cTn id="20" dur="500" fill="hold"/>
                                        <p:tgtEl>
                                          <p:spTgt spid="5"/>
                                        </p:tgtEl>
                                        <p:attrNameLst>
                                          <p:attrName>ppt_h</p:attrName>
                                        </p:attrNameLst>
                                      </p:cBhvr>
                                      <p:tavLst>
                                        <p:tav tm="0">
                                          <p:val>
                                            <p:strVal val="4*#ppt_h"/>
                                          </p:val>
                                        </p:tav>
                                        <p:tav tm="100000">
                                          <p:val>
                                            <p:strVal val="#ppt_h"/>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grpId="0" nodeType="withEffect">
                                  <p:stCondLst>
                                    <p:cond delay="25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100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grpSp>
        <p:nvGrpSpPr>
          <p:cNvPr id="4" name="组合 3"/>
          <p:cNvGrpSpPr/>
          <p:nvPr/>
        </p:nvGrpSpPr>
        <p:grpSpPr>
          <a:xfrm>
            <a:off x="-312663" y="284820"/>
            <a:ext cx="3968702" cy="5145361"/>
            <a:chOff x="-416830" y="0"/>
            <a:chExt cx="5290914" cy="6859588"/>
          </a:xfrm>
        </p:grpSpPr>
        <p:sp>
          <p:nvSpPr>
            <p:cNvPr id="5" name="矩形 4"/>
            <p:cNvSpPr/>
            <p:nvPr/>
          </p:nvSpPr>
          <p:spPr>
            <a:xfrm>
              <a:off x="165" y="0"/>
              <a:ext cx="4456924" cy="6859588"/>
            </a:xfrm>
            <a:prstGeom prst="rect">
              <a:avLst/>
            </a:prstGeom>
            <a:solidFill>
              <a:srgbClr val="9B0D13"/>
            </a:solidFill>
            <a:ln w="19050" cap="flat" cmpd="sng" algn="ctr">
              <a:noFill/>
              <a:prstDash val="solid"/>
            </a:ln>
            <a:effectLst/>
          </p:spPr>
          <p:txBody>
            <a:bodyPr lIns="91408" tIns="45703" rIns="91408" bIns="45703"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04" b="0" i="0" u="none" strike="noStrike" kern="0" cap="none" spc="0" normalizeH="0" baseline="0" noProof="0">
                <a:ln>
                  <a:noFill/>
                </a:ln>
                <a:solidFill>
                  <a:srgbClr val="FFFFFF"/>
                </a:solidFill>
                <a:effectLst/>
                <a:uLnTx/>
                <a:uFillTx/>
                <a:latin typeface="Impact"/>
                <a:ea typeface="微软雅黑"/>
                <a:cs typeface="+mn-cs"/>
              </a:endParaRPr>
            </a:p>
          </p:txBody>
        </p:sp>
        <p:pic>
          <p:nvPicPr>
            <p:cNvPr id="6" name="Picture 2" descr="C:\Users\Administrator\Desktop\Nipic_20180988_20150909113802527000.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285000"/>
                      </a14:imgEffect>
                      <a14:imgEffect>
                        <a14:brightnessContrast bright="3000"/>
                      </a14:imgEffect>
                    </a14:imgLayer>
                  </a14:imgProps>
                </a:ext>
                <a:ext uri="{28A0092B-C50C-407E-A947-70E740481C1C}">
                  <a14:useLocalDpi xmlns:a14="http://schemas.microsoft.com/office/drawing/2010/main" val="0"/>
                </a:ext>
              </a:extLst>
            </a:blip>
            <a:srcRect l="22470" r="-7296" b="12677"/>
            <a:stretch/>
          </p:blipFill>
          <p:spPr bwMode="auto">
            <a:xfrm rot="10800000" flipH="1" flipV="1">
              <a:off x="-416830" y="988137"/>
              <a:ext cx="5290914" cy="58392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p:nvGrpSpPr>
        <p:grpSpPr>
          <a:xfrm>
            <a:off x="3233923" y="2189457"/>
            <a:ext cx="5946591" cy="3240724"/>
            <a:chOff x="124" y="142257"/>
            <a:chExt cx="9180388" cy="5001243"/>
          </a:xfrm>
        </p:grpSpPr>
        <p:pic>
          <p:nvPicPr>
            <p:cNvPr id="8" name="Picture 5" descr="C:\Users\Administrator\Desktop\党政机关\素材\长城\矢量长城\线稿长城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5840"/>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124" y="4948014"/>
              <a:ext cx="9180388" cy="195486"/>
            </a:xfrm>
            <a:prstGeom prst="rect">
              <a:avLst/>
            </a:prstGeom>
            <a:solidFill>
              <a:srgbClr val="9B0D13"/>
            </a:solidFill>
            <a:ln w="19050" cap="flat" cmpd="sng" algn="ctr">
              <a:no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04" b="0" i="0" u="none" strike="noStrike" kern="0" cap="none" spc="0" normalizeH="0" baseline="0" noProof="0">
                <a:ln>
                  <a:noFill/>
                </a:ln>
                <a:solidFill>
                  <a:srgbClr val="FFFFFF"/>
                </a:solidFill>
                <a:effectLst/>
                <a:uLnTx/>
                <a:uFillTx/>
                <a:latin typeface="Impact"/>
                <a:ea typeface="微软雅黑"/>
                <a:cs typeface="+mn-cs"/>
              </a:endParaRPr>
            </a:p>
          </p:txBody>
        </p:sp>
      </p:grpSp>
      <p:sp>
        <p:nvSpPr>
          <p:cNvPr id="10" name="标题 4"/>
          <p:cNvSpPr txBox="1">
            <a:spLocks/>
          </p:cNvSpPr>
          <p:nvPr/>
        </p:nvSpPr>
        <p:spPr>
          <a:xfrm>
            <a:off x="4269542" y="2597519"/>
            <a:ext cx="3875353" cy="510516"/>
          </a:xfrm>
          <a:prstGeom prst="rect">
            <a:avLst/>
          </a:prstGeom>
        </p:spPr>
        <p:txBody>
          <a:bodyPr vert="horz" lIns="121847" tIns="60924" rIns="121847" bIns="6092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rgbClr val="9B0D13"/>
                </a:solidFill>
                <a:latin typeface="Impact"/>
                <a:ea typeface="微软雅黑"/>
                <a:cs typeface="+mn-ea"/>
                <a:sym typeface="+mn-lt"/>
              </a:rPr>
              <a:t>“两学一做”的主要措施</a:t>
            </a:r>
          </a:p>
        </p:txBody>
      </p:sp>
      <p:grpSp>
        <p:nvGrpSpPr>
          <p:cNvPr id="11" name="组合 10"/>
          <p:cNvGrpSpPr/>
          <p:nvPr/>
        </p:nvGrpSpPr>
        <p:grpSpPr>
          <a:xfrm>
            <a:off x="4785787" y="840550"/>
            <a:ext cx="2508487" cy="1674889"/>
            <a:chOff x="4785785" y="593113"/>
            <a:chExt cx="2508487" cy="1674283"/>
          </a:xfrm>
        </p:grpSpPr>
        <p:pic>
          <p:nvPicPr>
            <p:cNvPr id="12" name="Picture 4" descr="C:\Users\Administrator\Desktop\素材\Nipic_2174276_2014031914463401932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13" name="标题 4"/>
            <p:cNvSpPr txBox="1">
              <a:spLocks/>
            </p:cNvSpPr>
            <p:nvPr/>
          </p:nvSpPr>
          <p:spPr>
            <a:xfrm>
              <a:off x="5364088" y="675845"/>
              <a:ext cx="1613764" cy="1391849"/>
            </a:xfrm>
            <a:prstGeom prst="rect">
              <a:avLst/>
            </a:prstGeom>
          </p:spPr>
          <p:txBody>
            <a:bodyPr vert="horz" lIns="68589" tIns="34294" rIns="68589" bIns="3429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4801" dirty="0">
                  <a:solidFill>
                    <a:srgbClr val="FFFFFF"/>
                  </a:solidFill>
                  <a:latin typeface="Impact" pitchFamily="34" charset="0"/>
                  <a:ea typeface="微软雅黑" pitchFamily="34" charset="-122"/>
                </a:rPr>
                <a:t>    04</a:t>
              </a:r>
              <a:endParaRPr lang="zh-CN" altLang="en-US" sz="2775" dirty="0">
                <a:solidFill>
                  <a:srgbClr val="FFFFFF"/>
                </a:solidFill>
                <a:latin typeface="Impact" pitchFamily="34" charset="0"/>
                <a:ea typeface="微软雅黑" pitchFamily="34" charset="-122"/>
              </a:endParaRPr>
            </a:p>
          </p:txBody>
        </p:sp>
      </p:grpSp>
      <p:grpSp>
        <p:nvGrpSpPr>
          <p:cNvPr id="14" name="组合 13"/>
          <p:cNvGrpSpPr/>
          <p:nvPr/>
        </p:nvGrpSpPr>
        <p:grpSpPr>
          <a:xfrm>
            <a:off x="7180081" y="3216011"/>
            <a:ext cx="1230762" cy="893596"/>
            <a:chOff x="6935916" y="343637"/>
            <a:chExt cx="1713877" cy="1135367"/>
          </a:xfrm>
        </p:grpSpPr>
        <p:pic>
          <p:nvPicPr>
            <p:cNvPr id="15" name="Picture 4" descr="C:\Users\Administrator\Desktop\线稿长城1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Administrator\Desktop\线稿长城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组合 16"/>
          <p:cNvGrpSpPr/>
          <p:nvPr/>
        </p:nvGrpSpPr>
        <p:grpSpPr>
          <a:xfrm>
            <a:off x="517897" y="1082898"/>
            <a:ext cx="2458901" cy="3719072"/>
            <a:chOff x="690439" y="1063965"/>
            <a:chExt cx="3278108" cy="4958117"/>
          </a:xfrm>
        </p:grpSpPr>
        <p:pic>
          <p:nvPicPr>
            <p:cNvPr id="18" name="Picture 7" descr="C:\Users\Administrator\Desktop\党政机关\素材\长城\矢量长城\132.png"/>
            <p:cNvPicPr>
              <a:picLocks noChangeAspect="1" noChangeArrowheads="1"/>
            </p:cNvPicPr>
            <p:nvPr/>
          </p:nvPicPr>
          <p:blipFill>
            <a:blip r:embed="rId9" cstate="print">
              <a:extLst>
                <a:ext uri="{BEBA8EAE-BF5A-486C-A8C5-ECC9F3942E4B}">
                  <a14:imgProps xmlns:a14="http://schemas.microsoft.com/office/drawing/2010/main">
                    <a14:imgLayer r:embed="rId10">
                      <a14:imgEffect>
                        <a14:colorTemperature colorTemp="10125"/>
                      </a14:imgEffect>
                      <a14:imgEffect>
                        <a14:brightnessContrast bright="100000" contrast="72000"/>
                      </a14:imgEffect>
                    </a14:imgLayer>
                  </a14:imgProps>
                </a:ext>
                <a:ext uri="{28A0092B-C50C-407E-A947-70E740481C1C}">
                  <a14:useLocalDpi xmlns:a14="http://schemas.microsoft.com/office/drawing/2010/main" val="0"/>
                </a:ext>
              </a:extLst>
            </a:blip>
            <a:srcRect/>
            <a:stretch>
              <a:fillRect/>
            </a:stretch>
          </p:blipFill>
          <p:spPr bwMode="auto">
            <a:xfrm>
              <a:off x="1504358" y="5414104"/>
              <a:ext cx="1665810" cy="607978"/>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组合 18"/>
            <p:cNvGrpSpPr/>
            <p:nvPr/>
          </p:nvGrpSpPr>
          <p:grpSpPr>
            <a:xfrm>
              <a:off x="690439" y="1063965"/>
              <a:ext cx="3278108" cy="2500805"/>
              <a:chOff x="690439" y="1063965"/>
              <a:chExt cx="3278108" cy="2500805"/>
            </a:xfrm>
          </p:grpSpPr>
          <p:grpSp>
            <p:nvGrpSpPr>
              <p:cNvPr id="20" name="组合 19"/>
              <p:cNvGrpSpPr/>
              <p:nvPr/>
            </p:nvGrpSpPr>
            <p:grpSpPr>
              <a:xfrm>
                <a:off x="924883" y="2116455"/>
                <a:ext cx="2809220" cy="703329"/>
                <a:chOff x="763823" y="350767"/>
                <a:chExt cx="3175331" cy="527375"/>
              </a:xfrm>
            </p:grpSpPr>
            <p:sp>
              <p:nvSpPr>
                <p:cNvPr id="23" name="TextBox 19"/>
                <p:cNvSpPr txBox="1"/>
                <p:nvPr/>
              </p:nvSpPr>
              <p:spPr>
                <a:xfrm>
                  <a:off x="1071323" y="619703"/>
                  <a:ext cx="2577899" cy="258439"/>
                </a:xfrm>
                <a:prstGeom prst="rect">
                  <a:avLst/>
                </a:prstGeom>
                <a:noFill/>
                <a:ln>
                  <a:noFill/>
                </a:ln>
                <a:effectLst/>
              </p:spPr>
              <p:txBody>
                <a:bodyPr wrap="none" rtlCol="0">
                  <a:spAutoFit/>
                </a:bodyPr>
                <a:lstStyle/>
                <a:p>
                  <a:pPr algn="ctr" defTabSz="950770">
                    <a:lnSpc>
                      <a:spcPct val="120000"/>
                    </a:lnSpc>
                  </a:pPr>
                  <a:r>
                    <a:rPr lang="en-US" altLang="zh-CN" sz="900" b="1" dirty="0">
                      <a:solidFill>
                        <a:srgbClr val="FDE6D3"/>
                      </a:solidFill>
                      <a:latin typeface="微软雅黑"/>
                      <a:ea typeface="微软雅黑"/>
                      <a:cs typeface="+mn-ea"/>
                      <a:sym typeface="+mn-lt"/>
                    </a:rPr>
                    <a:t>Communist Party of China</a:t>
                  </a:r>
                  <a:endParaRPr lang="zh-CN" altLang="en-US" sz="900" b="1" dirty="0">
                    <a:solidFill>
                      <a:srgbClr val="FDE6D3"/>
                    </a:solidFill>
                    <a:latin typeface="微软雅黑"/>
                    <a:ea typeface="微软雅黑"/>
                    <a:cs typeface="+mn-ea"/>
                    <a:sym typeface="+mn-lt"/>
                  </a:endParaRPr>
                </a:p>
              </p:txBody>
            </p:sp>
            <p:sp>
              <p:nvSpPr>
                <p:cNvPr id="24" name="TextBox 20"/>
                <p:cNvSpPr txBox="1"/>
                <p:nvPr/>
              </p:nvSpPr>
              <p:spPr>
                <a:xfrm>
                  <a:off x="763823" y="350767"/>
                  <a:ext cx="3175331" cy="355354"/>
                </a:xfrm>
                <a:prstGeom prst="rect">
                  <a:avLst/>
                </a:prstGeom>
                <a:noFill/>
                <a:effectLst/>
              </p:spPr>
              <p:txBody>
                <a:bodyPr wrap="square" rtlCol="0">
                  <a:spAutoFit/>
                </a:bodyPr>
                <a:lstStyle/>
                <a:p>
                  <a:pPr algn="ctr" defTabSz="950770">
                    <a:lnSpc>
                      <a:spcPct val="120000"/>
                    </a:lnSpc>
                  </a:pPr>
                  <a:r>
                    <a:rPr lang="zh-CN" altLang="en-US" sz="1425" b="1" dirty="0">
                      <a:solidFill>
                        <a:srgbClr val="FDE6D3"/>
                      </a:solidFill>
                      <a:latin typeface="Impact"/>
                      <a:ea typeface="微软雅黑"/>
                      <a:cs typeface="+mn-ea"/>
                      <a:sym typeface="+mn-lt"/>
                    </a:rPr>
                    <a:t>中国共产党</a:t>
                  </a:r>
                  <a:endParaRPr lang="en-US" altLang="zh-CN" sz="1425" b="1" dirty="0">
                    <a:solidFill>
                      <a:srgbClr val="FDE6D3"/>
                    </a:solidFill>
                    <a:latin typeface="Impact"/>
                    <a:ea typeface="微软雅黑"/>
                    <a:cs typeface="+mn-ea"/>
                    <a:sym typeface="+mn-lt"/>
                  </a:endParaRPr>
                </a:p>
              </p:txBody>
            </p:sp>
          </p:grpSp>
          <p:pic>
            <p:nvPicPr>
              <p:cNvPr id="21" name="Picture 3" descr="C:\Users\xb\Desktop\53bf653e36a06.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02436" y="1063965"/>
                <a:ext cx="953365" cy="845593"/>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8"/>
              <p:cNvSpPr txBox="1"/>
              <p:nvPr/>
            </p:nvSpPr>
            <p:spPr>
              <a:xfrm>
                <a:off x="690439" y="2826215"/>
                <a:ext cx="3278108" cy="738555"/>
              </a:xfrm>
              <a:prstGeom prst="rect">
                <a:avLst/>
              </a:prstGeom>
              <a:noFill/>
            </p:spPr>
            <p:txBody>
              <a:bodyPr wrap="square" lIns="91430" tIns="45715" rIns="91430" bIns="45715" rtlCol="0">
                <a:spAutoFit/>
              </a:bodyPr>
              <a:lstStyle/>
              <a:p>
                <a:pPr algn="ctr" defTabSz="950770"/>
                <a:r>
                  <a:rPr lang="zh-CN" altLang="en-US" sz="3000" dirty="0">
                    <a:solidFill>
                      <a:srgbClr val="FDE9D5"/>
                    </a:solidFill>
                    <a:latin typeface="华康俪金黑W8(P)" pitchFamily="34" charset="-122"/>
                    <a:ea typeface="华康俪金黑W8(P)" pitchFamily="34" charset="-122"/>
                  </a:rPr>
                  <a:t>两学一做</a:t>
                </a:r>
              </a:p>
            </p:txBody>
          </p:sp>
        </p:grpSp>
      </p:grpSp>
    </p:spTree>
    <p:extLst>
      <p:ext uri="{BB962C8B-B14F-4D97-AF65-F5344CB8AC3E}">
        <p14:creationId xmlns:p14="http://schemas.microsoft.com/office/powerpoint/2010/main" val="1695412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500" fill="hold"/>
                                        <p:tgtEl>
                                          <p:spTgt spid="17"/>
                                        </p:tgtEl>
                                        <p:attrNameLst>
                                          <p:attrName>ppt_x</p:attrName>
                                        </p:attrNameLst>
                                      </p:cBhvr>
                                      <p:tavLst>
                                        <p:tav tm="0">
                                          <p:val>
                                            <p:strVal val="#ppt_x"/>
                                          </p:val>
                                        </p:tav>
                                        <p:tav tm="100000">
                                          <p:val>
                                            <p:strVal val="#ppt_x"/>
                                          </p:val>
                                        </p:tav>
                                      </p:tavLst>
                                    </p:anim>
                                    <p:anim calcmode="lin" valueType="num">
                                      <p:cBhvr additive="base">
                                        <p:cTn id="12" dur="1500" fill="hold"/>
                                        <p:tgtEl>
                                          <p:spTgt spid="17"/>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par>
                          <p:cTn id="17" fill="hold">
                            <p:stCondLst>
                              <p:cond delay="3000"/>
                            </p:stCondLst>
                            <p:childTnLst>
                              <p:par>
                                <p:cTn id="18" presetID="2" presetClass="entr" presetSubtype="6"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1500" fill="hold"/>
                                        <p:tgtEl>
                                          <p:spTgt spid="14"/>
                                        </p:tgtEl>
                                        <p:attrNameLst>
                                          <p:attrName>ppt_x</p:attrName>
                                        </p:attrNameLst>
                                      </p:cBhvr>
                                      <p:tavLst>
                                        <p:tav tm="0">
                                          <p:val>
                                            <p:strVal val="1+#ppt_w/2"/>
                                          </p:val>
                                        </p:tav>
                                        <p:tav tm="100000">
                                          <p:val>
                                            <p:strVal val="#ppt_x"/>
                                          </p:val>
                                        </p:tav>
                                      </p:tavLst>
                                    </p:anim>
                                    <p:anim calcmode="lin" valueType="num">
                                      <p:cBhvr additive="base">
                                        <p:cTn id="21" dur="1500" fill="hold"/>
                                        <p:tgtEl>
                                          <p:spTgt spid="14"/>
                                        </p:tgtEl>
                                        <p:attrNameLst>
                                          <p:attrName>ppt_y</p:attrName>
                                        </p:attrNameLst>
                                      </p:cBhvr>
                                      <p:tavLst>
                                        <p:tav tm="0">
                                          <p:val>
                                            <p:strVal val="1+#ppt_h/2"/>
                                          </p:val>
                                        </p:tav>
                                        <p:tav tm="100000">
                                          <p:val>
                                            <p:strVal val="#ppt_y"/>
                                          </p:val>
                                        </p:tav>
                                      </p:tavLst>
                                    </p:anim>
                                  </p:childTnLst>
                                </p:cTn>
                              </p:par>
                            </p:childTnLst>
                          </p:cTn>
                        </p:par>
                        <p:par>
                          <p:cTn id="22" fill="hold">
                            <p:stCondLst>
                              <p:cond delay="45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58" name="矩形 57"/>
          <p:cNvSpPr/>
          <p:nvPr/>
        </p:nvSpPr>
        <p:spPr>
          <a:xfrm>
            <a:off x="4211962" y="4002492"/>
            <a:ext cx="4642232" cy="830987"/>
          </a:xfrm>
          <a:prstGeom prst="rect">
            <a:avLst/>
          </a:prstGeom>
        </p:spPr>
        <p:txBody>
          <a:bodyPr wrap="square" lIns="91430" tIns="45715" rIns="91430" bIns="45715">
            <a:spAutoFit/>
          </a:bodyPr>
          <a:lstStyle/>
          <a:p>
            <a:pPr algn="just" defTabSz="950770"/>
            <a:r>
              <a:rPr lang="zh-CN" altLang="en-US" sz="1200" dirty="0">
                <a:solidFill>
                  <a:srgbClr val="000000"/>
                </a:solidFill>
                <a:latin typeface="Impact"/>
                <a:ea typeface="微软雅黑"/>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59" name="矩形 58"/>
          <p:cNvSpPr/>
          <p:nvPr/>
        </p:nvSpPr>
        <p:spPr>
          <a:xfrm>
            <a:off x="5601088" y="3329374"/>
            <a:ext cx="2596652" cy="346239"/>
          </a:xfrm>
          <a:prstGeom prst="rect">
            <a:avLst/>
          </a:prstGeom>
          <a:solidFill>
            <a:srgbClr val="9B0D13"/>
          </a:solidFill>
          <a:ln>
            <a:solidFill>
              <a:srgbClr val="9B0D13"/>
            </a:solidFill>
          </a:ln>
          <a:effectLst>
            <a:outerShdw blurRad="50800" dist="38100" dir="2700000" algn="tl" rotWithShape="0">
              <a:prstClr val="black">
                <a:alpha val="40000"/>
              </a:prstClr>
            </a:outerShdw>
          </a:effectLst>
        </p:spPr>
        <p:txBody>
          <a:bodyPr wrap="square" lIns="91430" tIns="45715" rIns="91430" bIns="45715">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1650" b="0" i="0" u="none" strike="noStrike" kern="0" cap="none" spc="0" normalizeH="0" baseline="0" noProof="0" dirty="0">
                <a:ln>
                  <a:noFill/>
                </a:ln>
                <a:solidFill>
                  <a:srgbClr val="FFBE00">
                    <a:lumMod val="20000"/>
                    <a:lumOff val="80000"/>
                  </a:srgbClr>
                </a:solidFill>
                <a:effectLst/>
                <a:uLnTx/>
                <a:uFillTx/>
                <a:latin typeface="Impact"/>
                <a:ea typeface="微软雅黑"/>
              </a:rPr>
              <a:t>向榜样学习、向群众学习</a:t>
            </a:r>
          </a:p>
        </p:txBody>
      </p:sp>
      <p:sp>
        <p:nvSpPr>
          <p:cNvPr id="60" name="矩形 59"/>
          <p:cNvSpPr/>
          <p:nvPr/>
        </p:nvSpPr>
        <p:spPr>
          <a:xfrm>
            <a:off x="6372201" y="1585687"/>
            <a:ext cx="2160240" cy="346239"/>
          </a:xfrm>
          <a:prstGeom prst="rect">
            <a:avLst/>
          </a:prstGeom>
          <a:solidFill>
            <a:srgbClr val="9B0D13"/>
          </a:solidFill>
          <a:ln>
            <a:solidFill>
              <a:srgbClr val="9B0D13"/>
            </a:solidFill>
          </a:ln>
          <a:effectLst>
            <a:outerShdw blurRad="50800" dist="38100" dir="2700000" algn="tl" rotWithShape="0">
              <a:prstClr val="black">
                <a:alpha val="40000"/>
              </a:prstClr>
            </a:outerShdw>
          </a:effectLst>
        </p:spPr>
        <p:txBody>
          <a:bodyPr wrap="square" lIns="91430" tIns="45715" rIns="91430" bIns="45715">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1650" b="0" i="0" u="none" strike="noStrike" kern="0" cap="none" spc="0" normalizeH="0" baseline="0" noProof="0" dirty="0">
                <a:ln>
                  <a:noFill/>
                </a:ln>
                <a:solidFill>
                  <a:srgbClr val="FFBE00">
                    <a:lumMod val="20000"/>
                    <a:lumOff val="80000"/>
                  </a:srgbClr>
                </a:solidFill>
                <a:effectLst/>
                <a:uLnTx/>
                <a:uFillTx/>
                <a:latin typeface="Impact"/>
                <a:ea typeface="微软雅黑"/>
              </a:rPr>
              <a:t>遵守党章、加强党性</a:t>
            </a:r>
          </a:p>
        </p:txBody>
      </p:sp>
      <p:sp>
        <p:nvSpPr>
          <p:cNvPr id="61" name="矩形 60"/>
          <p:cNvSpPr/>
          <p:nvPr/>
        </p:nvSpPr>
        <p:spPr>
          <a:xfrm>
            <a:off x="5604226" y="2198037"/>
            <a:ext cx="2160240" cy="346239"/>
          </a:xfrm>
          <a:prstGeom prst="rect">
            <a:avLst/>
          </a:prstGeom>
          <a:solidFill>
            <a:srgbClr val="9B0D13"/>
          </a:solidFill>
          <a:ln>
            <a:solidFill>
              <a:srgbClr val="9B0D13"/>
            </a:solidFill>
          </a:ln>
          <a:effectLst>
            <a:outerShdw blurRad="50800" dist="38100" dir="2700000" algn="tl" rotWithShape="0">
              <a:prstClr val="black">
                <a:alpha val="40000"/>
              </a:prstClr>
            </a:outerShdw>
          </a:effectLst>
        </p:spPr>
        <p:txBody>
          <a:bodyPr wrap="square" lIns="91430" tIns="45715" rIns="91430" bIns="45715">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1650" b="0" i="0" u="none" strike="noStrike" kern="0" cap="none" spc="0" normalizeH="0" baseline="0" noProof="0" dirty="0">
                <a:ln>
                  <a:noFill/>
                </a:ln>
                <a:solidFill>
                  <a:srgbClr val="FFBE00">
                    <a:lumMod val="20000"/>
                    <a:lumOff val="80000"/>
                  </a:srgbClr>
                </a:solidFill>
                <a:effectLst/>
                <a:uLnTx/>
                <a:uFillTx/>
                <a:latin typeface="Impact"/>
                <a:ea typeface="微软雅黑"/>
              </a:rPr>
              <a:t>坚定信念、加强学习</a:t>
            </a:r>
          </a:p>
        </p:txBody>
      </p:sp>
      <p:sp>
        <p:nvSpPr>
          <p:cNvPr id="62" name="矩形 61"/>
          <p:cNvSpPr/>
          <p:nvPr/>
        </p:nvSpPr>
        <p:spPr>
          <a:xfrm>
            <a:off x="6252298" y="2773025"/>
            <a:ext cx="2160240" cy="346239"/>
          </a:xfrm>
          <a:prstGeom prst="rect">
            <a:avLst/>
          </a:prstGeom>
          <a:solidFill>
            <a:srgbClr val="9B0D13"/>
          </a:solidFill>
          <a:ln>
            <a:solidFill>
              <a:srgbClr val="9B0D13"/>
            </a:solidFill>
          </a:ln>
          <a:effectLst>
            <a:outerShdw blurRad="50800" dist="38100" dir="2700000" algn="tl" rotWithShape="0">
              <a:prstClr val="black">
                <a:alpha val="40000"/>
              </a:prstClr>
            </a:outerShdw>
          </a:effectLst>
        </p:spPr>
        <p:txBody>
          <a:bodyPr wrap="square" lIns="91430" tIns="45715" rIns="91430" bIns="45715">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1650" b="0" i="0" u="none" strike="noStrike" kern="0" cap="none" spc="0" normalizeH="0" baseline="0" noProof="0" dirty="0">
                <a:ln>
                  <a:noFill/>
                </a:ln>
                <a:solidFill>
                  <a:srgbClr val="FFBE00">
                    <a:lumMod val="20000"/>
                    <a:lumOff val="80000"/>
                  </a:srgbClr>
                </a:solidFill>
                <a:effectLst/>
                <a:uLnTx/>
                <a:uFillTx/>
                <a:latin typeface="Impact"/>
                <a:ea typeface="微软雅黑"/>
              </a:rPr>
              <a:t>遵纪守法、廉洁正派</a:t>
            </a:r>
          </a:p>
        </p:txBody>
      </p:sp>
      <p:grpSp>
        <p:nvGrpSpPr>
          <p:cNvPr id="63" name="组合 62"/>
          <p:cNvGrpSpPr/>
          <p:nvPr/>
        </p:nvGrpSpPr>
        <p:grpSpPr>
          <a:xfrm>
            <a:off x="5652121" y="1484928"/>
            <a:ext cx="540001" cy="540196"/>
            <a:chOff x="7813429" y="1622304"/>
            <a:chExt cx="792000" cy="792000"/>
          </a:xfrm>
        </p:grpSpPr>
        <p:grpSp>
          <p:nvGrpSpPr>
            <p:cNvPr id="64" name="组合 63"/>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6" name="矩形 65"/>
              <p:cNvSpPr/>
              <p:nvPr/>
            </p:nvSpPr>
            <p:spPr>
              <a:xfrm>
                <a:off x="7362360" y="2261907"/>
                <a:ext cx="900000" cy="900000"/>
              </a:xfrm>
              <a:prstGeom prst="rect">
                <a:avLst/>
              </a:prstGeom>
              <a:noFill/>
              <a:ln w="19050" cap="flat" cmpd="sng" algn="ctr">
                <a:solidFill>
                  <a:srgbClr val="000000">
                    <a:lumMod val="50000"/>
                    <a:lumOff val="50000"/>
                  </a:srgbClr>
                </a:solid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en-US" altLang="zh-CN" sz="1425" b="1" i="0" u="none" strike="noStrike" kern="0" cap="none" spc="0" normalizeH="0" baseline="0" noProof="0" dirty="0">
                  <a:ln>
                    <a:noFill/>
                  </a:ln>
                  <a:solidFill>
                    <a:srgbClr val="FFFFFF"/>
                  </a:solidFill>
                  <a:effectLst/>
                  <a:uLnTx/>
                  <a:uFillTx/>
                  <a:latin typeface="Impact"/>
                  <a:ea typeface="微软雅黑"/>
                  <a:cs typeface="+mn-cs"/>
                </a:endParaRPr>
              </a:p>
            </p:txBody>
          </p:sp>
          <p:cxnSp>
            <p:nvCxnSpPr>
              <p:cNvPr id="67" name="直接连接符 66"/>
              <p:cNvCxnSpPr/>
              <p:nvPr/>
            </p:nvCxnSpPr>
            <p:spPr>
              <a:xfrm>
                <a:off x="7362360" y="2711907"/>
                <a:ext cx="900000" cy="0"/>
              </a:xfrm>
              <a:prstGeom prst="line">
                <a:avLst/>
              </a:prstGeom>
              <a:noFill/>
              <a:ln w="9525" cap="flat" cmpd="sng" algn="ctr">
                <a:solidFill>
                  <a:srgbClr val="000000">
                    <a:lumMod val="50000"/>
                    <a:lumOff val="50000"/>
                  </a:srgbClr>
                </a:solidFill>
                <a:prstDash val="sysDash"/>
              </a:ln>
              <a:effectLst/>
            </p:spPr>
          </p:cxnSp>
          <p:cxnSp>
            <p:nvCxnSpPr>
              <p:cNvPr id="68" name="直接连接符 67"/>
              <p:cNvCxnSpPr/>
              <p:nvPr/>
            </p:nvCxnSpPr>
            <p:spPr>
              <a:xfrm rot="5400000">
                <a:off x="7362360" y="2711907"/>
                <a:ext cx="900000" cy="0"/>
              </a:xfrm>
              <a:prstGeom prst="line">
                <a:avLst/>
              </a:prstGeom>
              <a:noFill/>
              <a:ln w="9525" cap="flat" cmpd="sng" algn="ctr">
                <a:solidFill>
                  <a:srgbClr val="000000">
                    <a:lumMod val="50000"/>
                    <a:lumOff val="50000"/>
                  </a:srgbClr>
                </a:solidFill>
                <a:prstDash val="sysDash"/>
              </a:ln>
              <a:effectLst/>
            </p:spPr>
          </p:cxnSp>
        </p:grpSp>
        <p:sp>
          <p:nvSpPr>
            <p:cNvPr id="65" name="TextBox 11"/>
            <p:cNvSpPr txBox="1"/>
            <p:nvPr/>
          </p:nvSpPr>
          <p:spPr>
            <a:xfrm>
              <a:off x="7849389" y="1679873"/>
              <a:ext cx="720082" cy="676863"/>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9B0D13"/>
                  </a:solidFill>
                  <a:effectLst/>
                  <a:uLnTx/>
                  <a:uFillTx/>
                  <a:latin typeface="Impact"/>
                  <a:ea typeface="微软雅黑"/>
                </a:rPr>
                <a:t>要</a:t>
              </a:r>
              <a:endParaRPr kumimoji="0" lang="zh-CN" altLang="en-US" sz="2775" b="1" i="0" u="none" strike="noStrike" kern="0" cap="none" spc="0" normalizeH="0" baseline="0" noProof="0" dirty="0">
                <a:ln>
                  <a:noFill/>
                </a:ln>
                <a:solidFill>
                  <a:srgbClr val="9B0D13"/>
                </a:solidFill>
                <a:effectLst/>
                <a:uLnTx/>
                <a:uFillTx/>
                <a:latin typeface="Impact"/>
                <a:ea typeface="微软雅黑"/>
              </a:endParaRPr>
            </a:p>
          </p:txBody>
        </p:sp>
      </p:grpSp>
      <p:sp>
        <p:nvSpPr>
          <p:cNvPr id="69" name="TextBox 42"/>
          <p:cNvSpPr txBox="1"/>
          <p:nvPr/>
        </p:nvSpPr>
        <p:spPr>
          <a:xfrm>
            <a:off x="1409328" y="2107532"/>
            <a:ext cx="2298576" cy="461655"/>
          </a:xfrm>
          <a:prstGeom prst="rect">
            <a:avLst/>
          </a:prstGeom>
          <a:noFill/>
        </p:spPr>
        <p:txBody>
          <a:bodyPr wrap="square" lIns="91430" tIns="45715" rIns="91430" bIns="45715" rtlCol="0">
            <a:spAutoFit/>
          </a:bodyPr>
          <a:lstStyle/>
          <a:p>
            <a:pPr algn="r" defTabSz="950770"/>
            <a:r>
              <a:rPr lang="zh-CN" altLang="en-US" sz="2400" b="1" dirty="0">
                <a:solidFill>
                  <a:srgbClr val="9B0D13"/>
                </a:solidFill>
                <a:latin typeface="微软雅黑" panose="020B0503020204020204" pitchFamily="34" charset="-122"/>
                <a:ea typeface="微软雅黑" panose="020B0503020204020204" pitchFamily="34" charset="-122"/>
              </a:rPr>
              <a:t>中国共产党</a:t>
            </a:r>
          </a:p>
        </p:txBody>
      </p:sp>
      <p:sp>
        <p:nvSpPr>
          <p:cNvPr id="70" name="TextBox 43"/>
          <p:cNvSpPr txBox="1"/>
          <p:nvPr/>
        </p:nvSpPr>
        <p:spPr>
          <a:xfrm>
            <a:off x="1313018" y="2569364"/>
            <a:ext cx="2471106" cy="311614"/>
          </a:xfrm>
          <a:prstGeom prst="rect">
            <a:avLst/>
          </a:prstGeom>
          <a:noFill/>
          <a:effectLst/>
        </p:spPr>
        <p:txBody>
          <a:bodyPr wrap="none" lIns="91430" tIns="45715" rIns="91430" bIns="45715" rtlCol="0">
            <a:spAutoFit/>
          </a:bodyPr>
          <a:lstStyle/>
          <a:p>
            <a:pPr defTabSz="950770"/>
            <a:r>
              <a:rPr lang="en-US" altLang="zh-CN" sz="1425" dirty="0">
                <a:solidFill>
                  <a:srgbClr val="9B0D13"/>
                </a:solidFill>
                <a:latin typeface="微软雅黑"/>
                <a:ea typeface="微软雅黑"/>
              </a:rPr>
              <a:t>Communist Party of China</a:t>
            </a:r>
            <a:endParaRPr lang="zh-CN" altLang="en-US" sz="1425" dirty="0">
              <a:solidFill>
                <a:srgbClr val="9B0D13"/>
              </a:solidFill>
              <a:latin typeface="微软雅黑"/>
              <a:ea typeface="微软雅黑"/>
            </a:endParaRPr>
          </a:p>
        </p:txBody>
      </p:sp>
      <p:grpSp>
        <p:nvGrpSpPr>
          <p:cNvPr id="71" name="组合 70"/>
          <p:cNvGrpSpPr/>
          <p:nvPr/>
        </p:nvGrpSpPr>
        <p:grpSpPr>
          <a:xfrm>
            <a:off x="4872711" y="2097278"/>
            <a:ext cx="540001" cy="540196"/>
            <a:chOff x="7813429" y="1622304"/>
            <a:chExt cx="792000" cy="792000"/>
          </a:xfrm>
        </p:grpSpPr>
        <p:grpSp>
          <p:nvGrpSpPr>
            <p:cNvPr id="72" name="组合 71"/>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74" name="矩形 73"/>
              <p:cNvSpPr/>
              <p:nvPr/>
            </p:nvSpPr>
            <p:spPr>
              <a:xfrm>
                <a:off x="7362360" y="2261907"/>
                <a:ext cx="900000" cy="900000"/>
              </a:xfrm>
              <a:prstGeom prst="rect">
                <a:avLst/>
              </a:prstGeom>
              <a:noFill/>
              <a:ln w="19050" cap="flat" cmpd="sng" algn="ctr">
                <a:solidFill>
                  <a:srgbClr val="000000">
                    <a:lumMod val="50000"/>
                    <a:lumOff val="50000"/>
                  </a:srgbClr>
                </a:solid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en-US" altLang="zh-CN" sz="1425" b="1" i="0" u="none" strike="noStrike" kern="0" cap="none" spc="0" normalizeH="0" baseline="0" noProof="0" dirty="0">
                  <a:ln>
                    <a:noFill/>
                  </a:ln>
                  <a:solidFill>
                    <a:srgbClr val="FFFFFF"/>
                  </a:solidFill>
                  <a:effectLst/>
                  <a:uLnTx/>
                  <a:uFillTx/>
                  <a:latin typeface="Impact"/>
                  <a:ea typeface="微软雅黑"/>
                  <a:cs typeface="+mn-cs"/>
                </a:endParaRPr>
              </a:p>
            </p:txBody>
          </p:sp>
          <p:cxnSp>
            <p:nvCxnSpPr>
              <p:cNvPr id="75" name="直接连接符 74"/>
              <p:cNvCxnSpPr/>
              <p:nvPr/>
            </p:nvCxnSpPr>
            <p:spPr>
              <a:xfrm>
                <a:off x="7362360" y="2711907"/>
                <a:ext cx="900000" cy="0"/>
              </a:xfrm>
              <a:prstGeom prst="line">
                <a:avLst/>
              </a:prstGeom>
              <a:noFill/>
              <a:ln w="9525" cap="flat" cmpd="sng" algn="ctr">
                <a:solidFill>
                  <a:srgbClr val="000000">
                    <a:lumMod val="50000"/>
                    <a:lumOff val="50000"/>
                  </a:srgbClr>
                </a:solidFill>
                <a:prstDash val="sysDash"/>
              </a:ln>
              <a:effectLst/>
            </p:spPr>
          </p:cxnSp>
          <p:cxnSp>
            <p:nvCxnSpPr>
              <p:cNvPr id="76" name="直接连接符 75"/>
              <p:cNvCxnSpPr/>
              <p:nvPr/>
            </p:nvCxnSpPr>
            <p:spPr>
              <a:xfrm rot="5400000">
                <a:off x="7362360" y="2711907"/>
                <a:ext cx="900000" cy="0"/>
              </a:xfrm>
              <a:prstGeom prst="line">
                <a:avLst/>
              </a:prstGeom>
              <a:noFill/>
              <a:ln w="9525" cap="flat" cmpd="sng" algn="ctr">
                <a:solidFill>
                  <a:srgbClr val="000000">
                    <a:lumMod val="50000"/>
                    <a:lumOff val="50000"/>
                  </a:srgbClr>
                </a:solidFill>
                <a:prstDash val="sysDash"/>
              </a:ln>
              <a:effectLst/>
            </p:spPr>
          </p:cxnSp>
        </p:grpSp>
        <p:sp>
          <p:nvSpPr>
            <p:cNvPr id="73" name="TextBox 40"/>
            <p:cNvSpPr txBox="1"/>
            <p:nvPr/>
          </p:nvSpPr>
          <p:spPr>
            <a:xfrm>
              <a:off x="7849389" y="1679873"/>
              <a:ext cx="720082" cy="676863"/>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9B0D13"/>
                  </a:solidFill>
                  <a:effectLst/>
                  <a:uLnTx/>
                  <a:uFillTx/>
                  <a:latin typeface="Impact"/>
                  <a:ea typeface="微软雅黑"/>
                </a:rPr>
                <a:t>要</a:t>
              </a:r>
              <a:endParaRPr kumimoji="0" lang="zh-CN" altLang="en-US" sz="2775" b="1" i="0" u="none" strike="noStrike" kern="0" cap="none" spc="0" normalizeH="0" baseline="0" noProof="0" dirty="0">
                <a:ln>
                  <a:noFill/>
                </a:ln>
                <a:solidFill>
                  <a:srgbClr val="9B0D13"/>
                </a:solidFill>
                <a:effectLst/>
                <a:uLnTx/>
                <a:uFillTx/>
                <a:latin typeface="Impact"/>
                <a:ea typeface="微软雅黑"/>
              </a:endParaRPr>
            </a:p>
          </p:txBody>
        </p:sp>
      </p:grpSp>
      <p:grpSp>
        <p:nvGrpSpPr>
          <p:cNvPr id="77" name="组合 76"/>
          <p:cNvGrpSpPr/>
          <p:nvPr/>
        </p:nvGrpSpPr>
        <p:grpSpPr>
          <a:xfrm>
            <a:off x="5507699" y="2672266"/>
            <a:ext cx="540001" cy="540196"/>
            <a:chOff x="7813429" y="1622304"/>
            <a:chExt cx="792000" cy="792000"/>
          </a:xfrm>
        </p:grpSpPr>
        <p:grpSp>
          <p:nvGrpSpPr>
            <p:cNvPr id="78" name="组合 77"/>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80" name="矩形 79"/>
              <p:cNvSpPr/>
              <p:nvPr/>
            </p:nvSpPr>
            <p:spPr>
              <a:xfrm>
                <a:off x="7362360" y="2261907"/>
                <a:ext cx="900000" cy="900000"/>
              </a:xfrm>
              <a:prstGeom prst="rect">
                <a:avLst/>
              </a:prstGeom>
              <a:noFill/>
              <a:ln w="19050" cap="flat" cmpd="sng" algn="ctr">
                <a:solidFill>
                  <a:srgbClr val="000000">
                    <a:lumMod val="50000"/>
                    <a:lumOff val="50000"/>
                  </a:srgbClr>
                </a:solid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en-US" altLang="zh-CN" sz="1425" b="1" i="0" u="none" strike="noStrike" kern="0" cap="none" spc="0" normalizeH="0" baseline="0" noProof="0" dirty="0">
                  <a:ln>
                    <a:noFill/>
                  </a:ln>
                  <a:solidFill>
                    <a:srgbClr val="FFFFFF"/>
                  </a:solidFill>
                  <a:effectLst/>
                  <a:uLnTx/>
                  <a:uFillTx/>
                  <a:latin typeface="Impact"/>
                  <a:ea typeface="微软雅黑"/>
                  <a:cs typeface="+mn-cs"/>
                </a:endParaRPr>
              </a:p>
            </p:txBody>
          </p:sp>
          <p:cxnSp>
            <p:nvCxnSpPr>
              <p:cNvPr id="81" name="直接连接符 80"/>
              <p:cNvCxnSpPr/>
              <p:nvPr/>
            </p:nvCxnSpPr>
            <p:spPr>
              <a:xfrm>
                <a:off x="7362360" y="2711907"/>
                <a:ext cx="900000" cy="0"/>
              </a:xfrm>
              <a:prstGeom prst="line">
                <a:avLst/>
              </a:prstGeom>
              <a:noFill/>
              <a:ln w="9525" cap="flat" cmpd="sng" algn="ctr">
                <a:solidFill>
                  <a:srgbClr val="000000">
                    <a:lumMod val="50000"/>
                    <a:lumOff val="50000"/>
                  </a:srgbClr>
                </a:solidFill>
                <a:prstDash val="sysDash"/>
              </a:ln>
              <a:effectLst/>
            </p:spPr>
          </p:cxnSp>
          <p:cxnSp>
            <p:nvCxnSpPr>
              <p:cNvPr id="82" name="直接连接符 81"/>
              <p:cNvCxnSpPr/>
              <p:nvPr/>
            </p:nvCxnSpPr>
            <p:spPr>
              <a:xfrm rot="5400000">
                <a:off x="7362360" y="2711907"/>
                <a:ext cx="900000" cy="0"/>
              </a:xfrm>
              <a:prstGeom prst="line">
                <a:avLst/>
              </a:prstGeom>
              <a:noFill/>
              <a:ln w="9525" cap="flat" cmpd="sng" algn="ctr">
                <a:solidFill>
                  <a:srgbClr val="000000">
                    <a:lumMod val="50000"/>
                    <a:lumOff val="50000"/>
                  </a:srgbClr>
                </a:solidFill>
                <a:prstDash val="sysDash"/>
              </a:ln>
              <a:effectLst/>
            </p:spPr>
          </p:cxnSp>
        </p:grpSp>
        <p:sp>
          <p:nvSpPr>
            <p:cNvPr id="79" name="TextBox 52"/>
            <p:cNvSpPr txBox="1"/>
            <p:nvPr/>
          </p:nvSpPr>
          <p:spPr>
            <a:xfrm>
              <a:off x="7849389" y="1679873"/>
              <a:ext cx="720082" cy="676863"/>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9B0D13"/>
                  </a:solidFill>
                  <a:effectLst/>
                  <a:uLnTx/>
                  <a:uFillTx/>
                  <a:latin typeface="Impact"/>
                  <a:ea typeface="微软雅黑"/>
                </a:rPr>
                <a:t>要</a:t>
              </a:r>
              <a:endParaRPr kumimoji="0" lang="zh-CN" altLang="en-US" sz="2775" b="1" i="0" u="none" strike="noStrike" kern="0" cap="none" spc="0" normalizeH="0" baseline="0" noProof="0" dirty="0">
                <a:ln>
                  <a:noFill/>
                </a:ln>
                <a:solidFill>
                  <a:srgbClr val="9B0D13"/>
                </a:solidFill>
                <a:effectLst/>
                <a:uLnTx/>
                <a:uFillTx/>
                <a:latin typeface="Impact"/>
                <a:ea typeface="微软雅黑"/>
              </a:endParaRPr>
            </a:p>
          </p:txBody>
        </p:sp>
      </p:grpSp>
      <p:grpSp>
        <p:nvGrpSpPr>
          <p:cNvPr id="83" name="组合 82"/>
          <p:cNvGrpSpPr/>
          <p:nvPr/>
        </p:nvGrpSpPr>
        <p:grpSpPr>
          <a:xfrm>
            <a:off x="4884145" y="3228615"/>
            <a:ext cx="540001" cy="540196"/>
            <a:chOff x="7813429" y="1622304"/>
            <a:chExt cx="792000" cy="792000"/>
          </a:xfrm>
        </p:grpSpPr>
        <p:grpSp>
          <p:nvGrpSpPr>
            <p:cNvPr id="84" name="组合 83"/>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86" name="矩形 85"/>
              <p:cNvSpPr/>
              <p:nvPr/>
            </p:nvSpPr>
            <p:spPr>
              <a:xfrm>
                <a:off x="7362360" y="2261907"/>
                <a:ext cx="900000" cy="900000"/>
              </a:xfrm>
              <a:prstGeom prst="rect">
                <a:avLst/>
              </a:prstGeom>
              <a:noFill/>
              <a:ln w="19050" cap="flat" cmpd="sng" algn="ctr">
                <a:solidFill>
                  <a:srgbClr val="000000">
                    <a:lumMod val="50000"/>
                    <a:lumOff val="50000"/>
                  </a:srgbClr>
                </a:solid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en-US" altLang="zh-CN" sz="1425" b="1" i="0" u="none" strike="noStrike" kern="0" cap="none" spc="0" normalizeH="0" baseline="0" noProof="0" dirty="0">
                  <a:ln>
                    <a:noFill/>
                  </a:ln>
                  <a:solidFill>
                    <a:srgbClr val="FFFFFF"/>
                  </a:solidFill>
                  <a:effectLst/>
                  <a:uLnTx/>
                  <a:uFillTx/>
                  <a:latin typeface="Impact"/>
                  <a:ea typeface="微软雅黑"/>
                  <a:cs typeface="+mn-cs"/>
                </a:endParaRPr>
              </a:p>
            </p:txBody>
          </p:sp>
          <p:cxnSp>
            <p:nvCxnSpPr>
              <p:cNvPr id="87" name="直接连接符 86"/>
              <p:cNvCxnSpPr/>
              <p:nvPr/>
            </p:nvCxnSpPr>
            <p:spPr>
              <a:xfrm>
                <a:off x="7362360" y="2711907"/>
                <a:ext cx="900000" cy="0"/>
              </a:xfrm>
              <a:prstGeom prst="line">
                <a:avLst/>
              </a:prstGeom>
              <a:noFill/>
              <a:ln w="9525" cap="flat" cmpd="sng" algn="ctr">
                <a:solidFill>
                  <a:srgbClr val="000000">
                    <a:lumMod val="50000"/>
                    <a:lumOff val="50000"/>
                  </a:srgbClr>
                </a:solidFill>
                <a:prstDash val="sysDash"/>
              </a:ln>
              <a:effectLst/>
            </p:spPr>
          </p:cxnSp>
          <p:cxnSp>
            <p:nvCxnSpPr>
              <p:cNvPr id="88" name="直接连接符 87"/>
              <p:cNvCxnSpPr/>
              <p:nvPr/>
            </p:nvCxnSpPr>
            <p:spPr>
              <a:xfrm rot="5400000">
                <a:off x="7362360" y="2711907"/>
                <a:ext cx="900000" cy="0"/>
              </a:xfrm>
              <a:prstGeom prst="line">
                <a:avLst/>
              </a:prstGeom>
              <a:noFill/>
              <a:ln w="9525" cap="flat" cmpd="sng" algn="ctr">
                <a:solidFill>
                  <a:srgbClr val="000000">
                    <a:lumMod val="50000"/>
                    <a:lumOff val="50000"/>
                  </a:srgbClr>
                </a:solidFill>
                <a:prstDash val="sysDash"/>
              </a:ln>
              <a:effectLst/>
            </p:spPr>
          </p:cxnSp>
        </p:grpSp>
        <p:sp>
          <p:nvSpPr>
            <p:cNvPr id="85" name="TextBox 58"/>
            <p:cNvSpPr txBox="1"/>
            <p:nvPr/>
          </p:nvSpPr>
          <p:spPr>
            <a:xfrm>
              <a:off x="7849389" y="1679873"/>
              <a:ext cx="720082" cy="676863"/>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9B0D13"/>
                  </a:solidFill>
                  <a:effectLst/>
                  <a:uLnTx/>
                  <a:uFillTx/>
                  <a:latin typeface="Impact"/>
                  <a:ea typeface="微软雅黑"/>
                </a:rPr>
                <a:t>要</a:t>
              </a:r>
              <a:endParaRPr kumimoji="0" lang="zh-CN" altLang="en-US" sz="2775" b="1" i="0" u="none" strike="noStrike" kern="0" cap="none" spc="0" normalizeH="0" baseline="0" noProof="0" dirty="0">
                <a:ln>
                  <a:noFill/>
                </a:ln>
                <a:solidFill>
                  <a:srgbClr val="9B0D13"/>
                </a:solidFill>
                <a:effectLst/>
                <a:uLnTx/>
                <a:uFillTx/>
                <a:latin typeface="Impact"/>
                <a:ea typeface="微软雅黑"/>
              </a:endParaRPr>
            </a:p>
          </p:txBody>
        </p:sp>
      </p:grpSp>
      <p:sp>
        <p:nvSpPr>
          <p:cNvPr id="89" name="TextBox 8"/>
          <p:cNvSpPr txBox="1"/>
          <p:nvPr/>
        </p:nvSpPr>
        <p:spPr>
          <a:xfrm>
            <a:off x="4456732" y="1424506"/>
            <a:ext cx="1008112" cy="588613"/>
          </a:xfrm>
          <a:prstGeom prst="rect">
            <a:avLst/>
          </a:prstGeom>
          <a:noFill/>
          <a:effectLst>
            <a:outerShdw blurRad="50800" dist="38100" dir="5400000" algn="t" rotWithShape="0">
              <a:prstClr val="black">
                <a:alpha val="40000"/>
              </a:prstClr>
            </a:outerShdw>
          </a:effectLst>
        </p:spPr>
        <p:txBody>
          <a:bodyPr wrap="square" lIns="91430" tIns="45715" rIns="91430" bIns="45715" rtlCol="0">
            <a:spAutoFit/>
          </a:bodyPr>
          <a:lstStyle/>
          <a:p>
            <a:pPr algn="ctr" defTabSz="950770"/>
            <a:r>
              <a:rPr lang="zh-CN" altLang="en-US" sz="3225" b="1" dirty="0">
                <a:solidFill>
                  <a:srgbClr val="9B0D13"/>
                </a:solidFill>
                <a:latin typeface="华文行楷" panose="02010800040101010101" pitchFamily="2" charset="-122"/>
                <a:ea typeface="华文行楷" panose="02010800040101010101" pitchFamily="2" charset="-122"/>
              </a:rPr>
              <a:t>党员</a:t>
            </a:r>
          </a:p>
        </p:txBody>
      </p:sp>
      <p:sp>
        <p:nvSpPr>
          <p:cNvPr id="90" name="矩形 89"/>
          <p:cNvSpPr/>
          <p:nvPr/>
        </p:nvSpPr>
        <p:spPr>
          <a:xfrm>
            <a:off x="1907705" y="3962504"/>
            <a:ext cx="1877417" cy="646321"/>
          </a:xfrm>
          <a:prstGeom prst="rect">
            <a:avLst/>
          </a:prstGeom>
          <a:effectLst>
            <a:outerShdw blurRad="50800" dist="38100" dir="2700000" algn="tl" rotWithShape="0">
              <a:prstClr val="black">
                <a:alpha val="40000"/>
              </a:prstClr>
            </a:outerShdw>
          </a:effectLst>
        </p:spPr>
        <p:txBody>
          <a:bodyPr wrap="none" lIns="91430" tIns="45715" rIns="91430" bIns="45715">
            <a:spAutoFit/>
          </a:bodyPr>
          <a:lstStyle/>
          <a:p>
            <a:pPr defTabSz="950770"/>
            <a:r>
              <a:rPr lang="zh-CN" altLang="en-US" sz="2400" dirty="0">
                <a:solidFill>
                  <a:srgbClr val="000000"/>
                </a:solidFill>
                <a:latin typeface="华文行楷" panose="02010800040101010101" pitchFamily="2" charset="-122"/>
                <a:ea typeface="华文行楷" panose="02010800040101010101" pitchFamily="2" charset="-122"/>
              </a:rPr>
              <a:t>习进平</a:t>
            </a:r>
            <a:r>
              <a:rPr lang="en-US" altLang="zh-CN" sz="2400" dirty="0">
                <a:solidFill>
                  <a:srgbClr val="000000"/>
                </a:solidFill>
                <a:latin typeface="华文行楷" panose="02010800040101010101" pitchFamily="2" charset="-122"/>
                <a:ea typeface="华文行楷" panose="02010800040101010101" pitchFamily="2" charset="-122"/>
              </a:rPr>
              <a:t>·</a:t>
            </a:r>
            <a:r>
              <a:rPr lang="zh-CN" altLang="en-US" sz="3600" b="1" dirty="0">
                <a:solidFill>
                  <a:srgbClr val="9B0D13"/>
                </a:solidFill>
                <a:latin typeface="华文行楷" panose="02010800040101010101" pitchFamily="2" charset="-122"/>
                <a:ea typeface="华文行楷" panose="02010800040101010101" pitchFamily="2" charset="-122"/>
              </a:rPr>
              <a:t>论</a:t>
            </a:r>
            <a:endParaRPr lang="zh-CN" altLang="en-US" sz="3976" b="1" dirty="0">
              <a:solidFill>
                <a:srgbClr val="9B0D13"/>
              </a:solidFill>
              <a:latin typeface="Impact"/>
              <a:ea typeface="微软雅黑"/>
            </a:endParaRPr>
          </a:p>
        </p:txBody>
      </p:sp>
      <p:pic>
        <p:nvPicPr>
          <p:cNvPr id="91"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0620" y="1456182"/>
            <a:ext cx="1340080" cy="1216084"/>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925282" y="3000287"/>
            <a:ext cx="714420" cy="714679"/>
            <a:chOff x="3686418" y="1491630"/>
            <a:chExt cx="1245622" cy="1245622"/>
          </a:xfrm>
        </p:grpSpPr>
        <p:grpSp>
          <p:nvGrpSpPr>
            <p:cNvPr id="93" name="组合 92"/>
            <p:cNvGrpSpPr/>
            <p:nvPr/>
          </p:nvGrpSpPr>
          <p:grpSpPr>
            <a:xfrm>
              <a:off x="3686418" y="1491630"/>
              <a:ext cx="1245622" cy="1245622"/>
              <a:chOff x="3597091" y="1563638"/>
              <a:chExt cx="1245622" cy="1245622"/>
            </a:xfrm>
          </p:grpSpPr>
          <p:sp>
            <p:nvSpPr>
              <p:cNvPr id="95" name="椭圆 94"/>
              <p:cNvSpPr/>
              <p:nvPr/>
            </p:nvSpPr>
            <p:spPr>
              <a:xfrm>
                <a:off x="3597091" y="1563638"/>
                <a:ext cx="1245622" cy="1245622"/>
              </a:xfrm>
              <a:prstGeom prst="ellipse">
                <a:avLst/>
              </a:prstGeom>
              <a:gradFill flip="none" rotWithShape="1">
                <a:gsLst>
                  <a:gs pos="0">
                    <a:srgbClr val="FFFFFF">
                      <a:lumMod val="75000"/>
                    </a:srgbClr>
                  </a:gs>
                  <a:gs pos="50000">
                    <a:srgbClr val="FFFFFF">
                      <a:lumMod val="95000"/>
                    </a:srgbClr>
                  </a:gs>
                  <a:gs pos="100000">
                    <a:srgbClr val="FFFFFF"/>
                  </a:gs>
                </a:gsLst>
                <a:lin ang="2700000" scaled="1"/>
                <a:tileRect/>
              </a:gradFill>
              <a:ln w="12700" cap="flat" cmpd="sng" algn="ctr">
                <a:gradFill>
                  <a:gsLst>
                    <a:gs pos="100000">
                      <a:srgbClr val="FFFFFF">
                        <a:lumMod val="75000"/>
                      </a:srgbClr>
                    </a:gs>
                    <a:gs pos="50000">
                      <a:srgbClr val="FFFFFF">
                        <a:lumMod val="95000"/>
                      </a:srgbClr>
                    </a:gs>
                    <a:gs pos="0">
                      <a:srgbClr val="FFFFFF"/>
                    </a:gs>
                  </a:gsLst>
                  <a:lin ang="5400000" scaled="0"/>
                </a:gradFill>
                <a:prstDash val="solid"/>
              </a:ln>
              <a:effectLst>
                <a:outerShdw blurRad="50800" dist="38100" dir="2700000" algn="tl" rotWithShape="0">
                  <a:prstClr val="black">
                    <a:alpha val="30000"/>
                  </a:prstClr>
                </a:outerShdw>
              </a:effectLst>
            </p:spPr>
            <p:txBody>
              <a:bodyPr lIns="91450" tIns="45724" rIns="91450" bIns="45724"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825" b="0" i="0" u="none" strike="noStrike" kern="0" cap="none" spc="0" normalizeH="0" baseline="0" noProof="0">
                  <a:ln>
                    <a:noFill/>
                  </a:ln>
                  <a:solidFill>
                    <a:srgbClr val="FFFFFF"/>
                  </a:solidFill>
                  <a:effectLst/>
                  <a:uLnTx/>
                  <a:uFillTx/>
                  <a:latin typeface="华康俪金黑W8(P)" pitchFamily="34" charset="-122"/>
                  <a:ea typeface="华康俪金黑W8(P)" pitchFamily="34" charset="-122"/>
                  <a:cs typeface="+mn-cs"/>
                </a:endParaRPr>
              </a:p>
            </p:txBody>
          </p:sp>
          <p:sp>
            <p:nvSpPr>
              <p:cNvPr id="96" name="椭圆 95"/>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514487" eaLnBrk="1" fontAlgn="base" latinLnBrk="0" hangingPunct="1">
                  <a:lnSpc>
                    <a:spcPct val="120000"/>
                  </a:lnSpc>
                  <a:spcBef>
                    <a:spcPct val="0"/>
                  </a:spcBef>
                  <a:spcAft>
                    <a:spcPct val="0"/>
                  </a:spcAft>
                  <a:buClrTx/>
                  <a:buSzTx/>
                  <a:buFontTx/>
                  <a:buNone/>
                  <a:tabLst/>
                  <a:defRPr/>
                </a:pPr>
                <a:endParaRPr kumimoji="0" lang="zh-CN" altLang="en-US" sz="525" b="0" i="0" u="none" strike="noStrike" kern="0" cap="none" spc="0" normalizeH="0" baseline="0" noProof="0">
                  <a:ln>
                    <a:noFill/>
                  </a:ln>
                  <a:solidFill>
                    <a:srgbClr val="4D4D4D"/>
                  </a:solidFill>
                  <a:effectLst/>
                  <a:uLnTx/>
                  <a:uFillTx/>
                  <a:latin typeface="华康俪金黑W8(P)" pitchFamily="34" charset="-122"/>
                  <a:ea typeface="华康俪金黑W8(P)" pitchFamily="34" charset="-122"/>
                </a:endParaRPr>
              </a:p>
            </p:txBody>
          </p:sp>
        </p:grpSp>
        <p:sp>
          <p:nvSpPr>
            <p:cNvPr id="94" name="标题 4"/>
            <p:cNvSpPr txBox="1">
              <a:spLocks/>
            </p:cNvSpPr>
            <p:nvPr/>
          </p:nvSpPr>
          <p:spPr>
            <a:xfrm>
              <a:off x="3891410" y="1708540"/>
              <a:ext cx="970890" cy="777133"/>
            </a:xfrm>
            <a:prstGeom prst="rect">
              <a:avLst/>
            </a:prstGeom>
          </p:spPr>
          <p:txBody>
            <a:bodyPr vert="horz" lIns="68589" tIns="34294" rIns="68589" bIns="3429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zh-CN" altLang="en-US" sz="3000" b="0" i="0" u="none" strike="noStrike" kern="1200" cap="none" spc="0" normalizeH="0" baseline="0" noProof="0" dirty="0">
                  <a:ln>
                    <a:noFill/>
                  </a:ln>
                  <a:solidFill>
                    <a:srgbClr val="FFFFFF"/>
                  </a:solidFill>
                  <a:effectLst/>
                  <a:uLnTx/>
                  <a:uFillTx/>
                  <a:latin typeface="华康俪金黑W8(P)" pitchFamily="34" charset="-122"/>
                  <a:ea typeface="华康俪金黑W8(P)" pitchFamily="34" charset="-122"/>
                  <a:cs typeface="+mj-cs"/>
                </a:rPr>
                <a:t>和</a:t>
              </a:r>
            </a:p>
          </p:txBody>
        </p:sp>
      </p:grpSp>
      <p:grpSp>
        <p:nvGrpSpPr>
          <p:cNvPr id="97" name="组合 96"/>
          <p:cNvGrpSpPr/>
          <p:nvPr/>
        </p:nvGrpSpPr>
        <p:grpSpPr>
          <a:xfrm>
            <a:off x="1653894" y="3000287"/>
            <a:ext cx="714420" cy="714679"/>
            <a:chOff x="3686418" y="1491630"/>
            <a:chExt cx="1245622" cy="1245622"/>
          </a:xfrm>
        </p:grpSpPr>
        <p:grpSp>
          <p:nvGrpSpPr>
            <p:cNvPr id="98" name="组合 97"/>
            <p:cNvGrpSpPr/>
            <p:nvPr/>
          </p:nvGrpSpPr>
          <p:grpSpPr>
            <a:xfrm>
              <a:off x="3686418" y="1491630"/>
              <a:ext cx="1245622" cy="1245622"/>
              <a:chOff x="3597091" y="1563638"/>
              <a:chExt cx="1245622" cy="1245622"/>
            </a:xfrm>
          </p:grpSpPr>
          <p:sp>
            <p:nvSpPr>
              <p:cNvPr id="100" name="椭圆 99"/>
              <p:cNvSpPr/>
              <p:nvPr/>
            </p:nvSpPr>
            <p:spPr>
              <a:xfrm>
                <a:off x="3597091" y="1563638"/>
                <a:ext cx="1245622" cy="1245622"/>
              </a:xfrm>
              <a:prstGeom prst="ellipse">
                <a:avLst/>
              </a:prstGeom>
              <a:gradFill flip="none" rotWithShape="1">
                <a:gsLst>
                  <a:gs pos="0">
                    <a:srgbClr val="FFFFFF">
                      <a:lumMod val="75000"/>
                    </a:srgbClr>
                  </a:gs>
                  <a:gs pos="50000">
                    <a:srgbClr val="FFFFFF">
                      <a:lumMod val="95000"/>
                    </a:srgbClr>
                  </a:gs>
                  <a:gs pos="100000">
                    <a:srgbClr val="FFFFFF"/>
                  </a:gs>
                </a:gsLst>
                <a:lin ang="2700000" scaled="1"/>
                <a:tileRect/>
              </a:gradFill>
              <a:ln w="12700" cap="flat" cmpd="sng" algn="ctr">
                <a:gradFill>
                  <a:gsLst>
                    <a:gs pos="100000">
                      <a:srgbClr val="FFFFFF">
                        <a:lumMod val="75000"/>
                      </a:srgbClr>
                    </a:gs>
                    <a:gs pos="50000">
                      <a:srgbClr val="FFFFFF">
                        <a:lumMod val="95000"/>
                      </a:srgbClr>
                    </a:gs>
                    <a:gs pos="0">
                      <a:srgbClr val="FFFFFF"/>
                    </a:gs>
                  </a:gsLst>
                  <a:lin ang="5400000" scaled="0"/>
                </a:gradFill>
                <a:prstDash val="solid"/>
              </a:ln>
              <a:effectLst>
                <a:outerShdw blurRad="50800" dist="38100" dir="2700000" algn="tl" rotWithShape="0">
                  <a:prstClr val="black">
                    <a:alpha val="30000"/>
                  </a:prstClr>
                </a:outerShdw>
              </a:effectLst>
            </p:spPr>
            <p:txBody>
              <a:bodyPr lIns="91450" tIns="45724" rIns="91450" bIns="45724"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825" b="0" i="0" u="none" strike="noStrike" kern="0" cap="none" spc="0" normalizeH="0" baseline="0" noProof="0">
                  <a:ln>
                    <a:noFill/>
                  </a:ln>
                  <a:solidFill>
                    <a:srgbClr val="FFFFFF"/>
                  </a:solidFill>
                  <a:effectLst/>
                  <a:uLnTx/>
                  <a:uFillTx/>
                  <a:latin typeface="华康俪金黑W8(P)" pitchFamily="34" charset="-122"/>
                  <a:ea typeface="华康俪金黑W8(P)" pitchFamily="34" charset="-122"/>
                  <a:cs typeface="+mn-cs"/>
                </a:endParaRPr>
              </a:p>
            </p:txBody>
          </p:sp>
          <p:sp>
            <p:nvSpPr>
              <p:cNvPr id="101" name="椭圆 100"/>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514487" eaLnBrk="1" fontAlgn="base" latinLnBrk="0" hangingPunct="1">
                  <a:lnSpc>
                    <a:spcPct val="120000"/>
                  </a:lnSpc>
                  <a:spcBef>
                    <a:spcPct val="0"/>
                  </a:spcBef>
                  <a:spcAft>
                    <a:spcPct val="0"/>
                  </a:spcAft>
                  <a:buClrTx/>
                  <a:buSzTx/>
                  <a:buFontTx/>
                  <a:buNone/>
                  <a:tabLst/>
                  <a:defRPr/>
                </a:pPr>
                <a:endParaRPr kumimoji="0" lang="zh-CN" altLang="en-US" sz="525" b="0" i="0" u="none" strike="noStrike" kern="0" cap="none" spc="0" normalizeH="0" baseline="0" noProof="0">
                  <a:ln>
                    <a:noFill/>
                  </a:ln>
                  <a:solidFill>
                    <a:srgbClr val="4D4D4D"/>
                  </a:solidFill>
                  <a:effectLst/>
                  <a:uLnTx/>
                  <a:uFillTx/>
                  <a:latin typeface="华康俪金黑W8(P)" pitchFamily="34" charset="-122"/>
                  <a:ea typeface="华康俪金黑W8(P)" pitchFamily="34" charset="-122"/>
                </a:endParaRPr>
              </a:p>
            </p:txBody>
          </p:sp>
        </p:grpSp>
        <p:sp>
          <p:nvSpPr>
            <p:cNvPr id="99" name="标题 4"/>
            <p:cNvSpPr txBox="1">
              <a:spLocks/>
            </p:cNvSpPr>
            <p:nvPr/>
          </p:nvSpPr>
          <p:spPr>
            <a:xfrm>
              <a:off x="3891047" y="1708540"/>
              <a:ext cx="970890" cy="777133"/>
            </a:xfrm>
            <a:prstGeom prst="rect">
              <a:avLst/>
            </a:prstGeom>
          </p:spPr>
          <p:txBody>
            <a:bodyPr vert="horz" lIns="68589" tIns="34294" rIns="68589" bIns="3429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zh-CN" altLang="en-US" sz="3000" b="0" i="0" u="none" strike="noStrike" kern="1200" cap="none" spc="0" normalizeH="0" baseline="0" noProof="0" dirty="0">
                  <a:ln>
                    <a:noFill/>
                  </a:ln>
                  <a:solidFill>
                    <a:srgbClr val="FFFFFF"/>
                  </a:solidFill>
                  <a:effectLst/>
                  <a:uLnTx/>
                  <a:uFillTx/>
                  <a:latin typeface="华康俪金黑W8(P)" pitchFamily="34" charset="-122"/>
                  <a:ea typeface="华康俪金黑W8(P)" pitchFamily="34" charset="-122"/>
                  <a:cs typeface="+mj-cs"/>
                </a:rPr>
                <a:t>格</a:t>
              </a:r>
            </a:p>
          </p:txBody>
        </p:sp>
      </p:grpSp>
      <p:grpSp>
        <p:nvGrpSpPr>
          <p:cNvPr id="102" name="组合 101"/>
          <p:cNvGrpSpPr/>
          <p:nvPr/>
        </p:nvGrpSpPr>
        <p:grpSpPr>
          <a:xfrm>
            <a:off x="2381197" y="3000287"/>
            <a:ext cx="714420" cy="714679"/>
            <a:chOff x="3686418" y="1491630"/>
            <a:chExt cx="1245622" cy="1245622"/>
          </a:xfrm>
        </p:grpSpPr>
        <p:grpSp>
          <p:nvGrpSpPr>
            <p:cNvPr id="103" name="组合 102"/>
            <p:cNvGrpSpPr/>
            <p:nvPr/>
          </p:nvGrpSpPr>
          <p:grpSpPr>
            <a:xfrm>
              <a:off x="3686418" y="1491630"/>
              <a:ext cx="1245622" cy="1245622"/>
              <a:chOff x="3597091" y="1563638"/>
              <a:chExt cx="1245622" cy="1245622"/>
            </a:xfrm>
          </p:grpSpPr>
          <p:sp>
            <p:nvSpPr>
              <p:cNvPr id="105" name="椭圆 104"/>
              <p:cNvSpPr/>
              <p:nvPr/>
            </p:nvSpPr>
            <p:spPr>
              <a:xfrm>
                <a:off x="3597091" y="1563638"/>
                <a:ext cx="1245622" cy="1245622"/>
              </a:xfrm>
              <a:prstGeom prst="ellipse">
                <a:avLst/>
              </a:prstGeom>
              <a:gradFill flip="none" rotWithShape="1">
                <a:gsLst>
                  <a:gs pos="0">
                    <a:srgbClr val="FFFFFF">
                      <a:lumMod val="75000"/>
                    </a:srgbClr>
                  </a:gs>
                  <a:gs pos="50000">
                    <a:srgbClr val="FFFFFF">
                      <a:lumMod val="95000"/>
                    </a:srgbClr>
                  </a:gs>
                  <a:gs pos="100000">
                    <a:srgbClr val="FFFFFF"/>
                  </a:gs>
                </a:gsLst>
                <a:lin ang="2700000" scaled="1"/>
                <a:tileRect/>
              </a:gradFill>
              <a:ln w="12700" cap="flat" cmpd="sng" algn="ctr">
                <a:gradFill>
                  <a:gsLst>
                    <a:gs pos="100000">
                      <a:srgbClr val="FFFFFF">
                        <a:lumMod val="75000"/>
                      </a:srgbClr>
                    </a:gs>
                    <a:gs pos="50000">
                      <a:srgbClr val="FFFFFF">
                        <a:lumMod val="95000"/>
                      </a:srgbClr>
                    </a:gs>
                    <a:gs pos="0">
                      <a:srgbClr val="FFFFFF"/>
                    </a:gs>
                  </a:gsLst>
                  <a:lin ang="5400000" scaled="0"/>
                </a:gradFill>
                <a:prstDash val="solid"/>
              </a:ln>
              <a:effectLst>
                <a:outerShdw blurRad="50800" dist="38100" dir="2700000" algn="tl" rotWithShape="0">
                  <a:prstClr val="black">
                    <a:alpha val="30000"/>
                  </a:prstClr>
                </a:outerShdw>
              </a:effectLst>
            </p:spPr>
            <p:txBody>
              <a:bodyPr lIns="91450" tIns="45724" rIns="91450" bIns="45724"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825" b="0" i="0" u="none" strike="noStrike" kern="0" cap="none" spc="0" normalizeH="0" baseline="0" noProof="0">
                  <a:ln>
                    <a:noFill/>
                  </a:ln>
                  <a:solidFill>
                    <a:srgbClr val="FFFFFF"/>
                  </a:solidFill>
                  <a:effectLst/>
                  <a:uLnTx/>
                  <a:uFillTx/>
                  <a:latin typeface="华康俪金黑W8(P)" pitchFamily="34" charset="-122"/>
                  <a:ea typeface="华康俪金黑W8(P)" pitchFamily="34" charset="-122"/>
                  <a:cs typeface="+mn-cs"/>
                </a:endParaRPr>
              </a:p>
            </p:txBody>
          </p:sp>
          <p:sp>
            <p:nvSpPr>
              <p:cNvPr id="106" name="椭圆 105"/>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514487" eaLnBrk="1" fontAlgn="base" latinLnBrk="0" hangingPunct="1">
                  <a:lnSpc>
                    <a:spcPct val="120000"/>
                  </a:lnSpc>
                  <a:spcBef>
                    <a:spcPct val="0"/>
                  </a:spcBef>
                  <a:spcAft>
                    <a:spcPct val="0"/>
                  </a:spcAft>
                  <a:buClrTx/>
                  <a:buSzTx/>
                  <a:buFontTx/>
                  <a:buNone/>
                  <a:tabLst/>
                  <a:defRPr/>
                </a:pPr>
                <a:endParaRPr kumimoji="0" lang="zh-CN" altLang="en-US" sz="525" b="0" i="0" u="none" strike="noStrike" kern="0" cap="none" spc="0" normalizeH="0" baseline="0" noProof="0">
                  <a:ln>
                    <a:noFill/>
                  </a:ln>
                  <a:solidFill>
                    <a:srgbClr val="4D4D4D"/>
                  </a:solidFill>
                  <a:effectLst/>
                  <a:uLnTx/>
                  <a:uFillTx/>
                  <a:latin typeface="华康俪金黑W8(P)" pitchFamily="34" charset="-122"/>
                  <a:ea typeface="华康俪金黑W8(P)" pitchFamily="34" charset="-122"/>
                </a:endParaRPr>
              </a:p>
            </p:txBody>
          </p:sp>
        </p:grpSp>
        <p:sp>
          <p:nvSpPr>
            <p:cNvPr id="104" name="标题 4"/>
            <p:cNvSpPr txBox="1">
              <a:spLocks/>
            </p:cNvSpPr>
            <p:nvPr/>
          </p:nvSpPr>
          <p:spPr>
            <a:xfrm>
              <a:off x="3867660" y="1708540"/>
              <a:ext cx="970890" cy="777133"/>
            </a:xfrm>
            <a:prstGeom prst="rect">
              <a:avLst/>
            </a:prstGeom>
          </p:spPr>
          <p:txBody>
            <a:bodyPr vert="horz" lIns="68589" tIns="34294" rIns="68589" bIns="3429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zh-CN" altLang="en-US" sz="3000" b="0" i="0" u="none" strike="noStrike" kern="1200" cap="none" spc="0" normalizeH="0" baseline="0" noProof="0" dirty="0">
                  <a:ln>
                    <a:noFill/>
                  </a:ln>
                  <a:solidFill>
                    <a:srgbClr val="FFFFFF"/>
                  </a:solidFill>
                  <a:effectLst/>
                  <a:uLnTx/>
                  <a:uFillTx/>
                  <a:latin typeface="华康俪金黑W8(P)" pitchFamily="34" charset="-122"/>
                  <a:ea typeface="华康俪金黑W8(P)" pitchFamily="34" charset="-122"/>
                  <a:cs typeface="+mj-cs"/>
                </a:rPr>
                <a:t>党</a:t>
              </a:r>
            </a:p>
          </p:txBody>
        </p:sp>
      </p:grpSp>
      <p:grpSp>
        <p:nvGrpSpPr>
          <p:cNvPr id="107" name="组合 106"/>
          <p:cNvGrpSpPr/>
          <p:nvPr/>
        </p:nvGrpSpPr>
        <p:grpSpPr>
          <a:xfrm>
            <a:off x="3131654" y="3000287"/>
            <a:ext cx="714420" cy="714679"/>
            <a:chOff x="3686418" y="1491630"/>
            <a:chExt cx="1245622" cy="1245622"/>
          </a:xfrm>
        </p:grpSpPr>
        <p:grpSp>
          <p:nvGrpSpPr>
            <p:cNvPr id="108" name="组合 107"/>
            <p:cNvGrpSpPr/>
            <p:nvPr/>
          </p:nvGrpSpPr>
          <p:grpSpPr>
            <a:xfrm>
              <a:off x="3686418" y="1491630"/>
              <a:ext cx="1245622" cy="1245622"/>
              <a:chOff x="3597091" y="1563638"/>
              <a:chExt cx="1245622" cy="1245622"/>
            </a:xfrm>
          </p:grpSpPr>
          <p:sp>
            <p:nvSpPr>
              <p:cNvPr id="110" name="椭圆 109"/>
              <p:cNvSpPr/>
              <p:nvPr/>
            </p:nvSpPr>
            <p:spPr>
              <a:xfrm>
                <a:off x="3597091" y="1563638"/>
                <a:ext cx="1245622" cy="1245622"/>
              </a:xfrm>
              <a:prstGeom prst="ellipse">
                <a:avLst/>
              </a:prstGeom>
              <a:gradFill flip="none" rotWithShape="1">
                <a:gsLst>
                  <a:gs pos="0">
                    <a:srgbClr val="FFFFFF">
                      <a:lumMod val="75000"/>
                    </a:srgbClr>
                  </a:gs>
                  <a:gs pos="50000">
                    <a:srgbClr val="FFFFFF">
                      <a:lumMod val="95000"/>
                    </a:srgbClr>
                  </a:gs>
                  <a:gs pos="100000">
                    <a:srgbClr val="FFFFFF"/>
                  </a:gs>
                </a:gsLst>
                <a:lin ang="2700000" scaled="1"/>
                <a:tileRect/>
              </a:gradFill>
              <a:ln w="12700" cap="flat" cmpd="sng" algn="ctr">
                <a:gradFill>
                  <a:gsLst>
                    <a:gs pos="100000">
                      <a:srgbClr val="FFFFFF">
                        <a:lumMod val="75000"/>
                      </a:srgbClr>
                    </a:gs>
                    <a:gs pos="50000">
                      <a:srgbClr val="FFFFFF">
                        <a:lumMod val="95000"/>
                      </a:srgbClr>
                    </a:gs>
                    <a:gs pos="0">
                      <a:srgbClr val="FFFFFF"/>
                    </a:gs>
                  </a:gsLst>
                  <a:lin ang="5400000" scaled="0"/>
                </a:gradFill>
                <a:prstDash val="solid"/>
              </a:ln>
              <a:effectLst>
                <a:outerShdw blurRad="50800" dist="38100" dir="2700000" algn="tl" rotWithShape="0">
                  <a:prstClr val="black">
                    <a:alpha val="30000"/>
                  </a:prstClr>
                </a:outerShdw>
              </a:effectLst>
            </p:spPr>
            <p:txBody>
              <a:bodyPr lIns="91450" tIns="45724" rIns="91450" bIns="45724"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825" b="0" i="0" u="none" strike="noStrike" kern="0" cap="none" spc="0" normalizeH="0" baseline="0" noProof="0">
                  <a:ln>
                    <a:noFill/>
                  </a:ln>
                  <a:solidFill>
                    <a:srgbClr val="FFFFFF"/>
                  </a:solidFill>
                  <a:effectLst/>
                  <a:uLnTx/>
                  <a:uFillTx/>
                  <a:latin typeface="华康俪金黑W8(P)" pitchFamily="34" charset="-122"/>
                  <a:ea typeface="华康俪金黑W8(P)" pitchFamily="34" charset="-122"/>
                  <a:cs typeface="+mn-cs"/>
                </a:endParaRPr>
              </a:p>
            </p:txBody>
          </p:sp>
          <p:sp>
            <p:nvSpPr>
              <p:cNvPr id="111" name="椭圆 110"/>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514487" eaLnBrk="1" fontAlgn="base" latinLnBrk="0" hangingPunct="1">
                  <a:lnSpc>
                    <a:spcPct val="120000"/>
                  </a:lnSpc>
                  <a:spcBef>
                    <a:spcPct val="0"/>
                  </a:spcBef>
                  <a:spcAft>
                    <a:spcPct val="0"/>
                  </a:spcAft>
                  <a:buClrTx/>
                  <a:buSzTx/>
                  <a:buFontTx/>
                  <a:buNone/>
                  <a:tabLst/>
                  <a:defRPr/>
                </a:pPr>
                <a:endParaRPr kumimoji="0" lang="zh-CN" altLang="en-US" sz="525" b="0" i="0" u="none" strike="noStrike" kern="0" cap="none" spc="0" normalizeH="0" baseline="0" noProof="0">
                  <a:ln>
                    <a:noFill/>
                  </a:ln>
                  <a:solidFill>
                    <a:srgbClr val="4D4D4D"/>
                  </a:solidFill>
                  <a:effectLst/>
                  <a:uLnTx/>
                  <a:uFillTx/>
                  <a:latin typeface="华康俪金黑W8(P)" pitchFamily="34" charset="-122"/>
                  <a:ea typeface="华康俪金黑W8(P)" pitchFamily="34" charset="-122"/>
                </a:endParaRPr>
              </a:p>
            </p:txBody>
          </p:sp>
        </p:grpSp>
        <p:sp>
          <p:nvSpPr>
            <p:cNvPr id="109" name="标题 4"/>
            <p:cNvSpPr txBox="1">
              <a:spLocks/>
            </p:cNvSpPr>
            <p:nvPr/>
          </p:nvSpPr>
          <p:spPr>
            <a:xfrm>
              <a:off x="3863174" y="1708540"/>
              <a:ext cx="970890" cy="777133"/>
            </a:xfrm>
            <a:prstGeom prst="rect">
              <a:avLst/>
            </a:prstGeom>
          </p:spPr>
          <p:txBody>
            <a:bodyPr vert="horz" lIns="68589" tIns="34294" rIns="68589" bIns="3429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zh-CN" altLang="en-US" sz="3000" b="0" i="0" u="none" strike="noStrike" kern="1200" cap="none" spc="0" normalizeH="0" baseline="0" noProof="0" dirty="0">
                  <a:ln>
                    <a:noFill/>
                  </a:ln>
                  <a:solidFill>
                    <a:srgbClr val="FFFFFF"/>
                  </a:solidFill>
                  <a:effectLst/>
                  <a:uLnTx/>
                  <a:uFillTx/>
                  <a:latin typeface="华康俪金黑W8(P)" pitchFamily="34" charset="-122"/>
                  <a:ea typeface="华康俪金黑W8(P)" pitchFamily="34" charset="-122"/>
                  <a:cs typeface="+mj-cs"/>
                </a:rPr>
                <a:t>员</a:t>
              </a:r>
            </a:p>
          </p:txBody>
        </p:sp>
      </p:grpSp>
    </p:spTree>
    <p:extLst>
      <p:ext uri="{BB962C8B-B14F-4D97-AF65-F5344CB8AC3E}">
        <p14:creationId xmlns:p14="http://schemas.microsoft.com/office/powerpoint/2010/main" val="11059938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fade">
                                          <p:cBhvr>
                                            <p:cTn id="11" dur="1500"/>
                                            <p:tgtEl>
                                              <p:spTgt spid="69"/>
                                            </p:tgtEl>
                                          </p:cBhvr>
                                        </p:animEffect>
                                        <p:anim calcmode="lin" valueType="num">
                                          <p:cBhvr>
                                            <p:cTn id="12" dur="1500" fill="hold"/>
                                            <p:tgtEl>
                                              <p:spTgt spid="69"/>
                                            </p:tgtEl>
                                            <p:attrNameLst>
                                              <p:attrName>ppt_x</p:attrName>
                                            </p:attrNameLst>
                                          </p:cBhvr>
                                          <p:tavLst>
                                            <p:tav tm="0">
                                              <p:val>
                                                <p:strVal val="#ppt_x"/>
                                              </p:val>
                                            </p:tav>
                                            <p:tav tm="100000">
                                              <p:val>
                                                <p:strVal val="#ppt_x"/>
                                              </p:val>
                                            </p:tav>
                                          </p:tavLst>
                                        </p:anim>
                                        <p:anim calcmode="lin" valueType="num">
                                          <p:cBhvr>
                                            <p:cTn id="13" dur="1500" fill="hold"/>
                                            <p:tgtEl>
                                              <p:spTgt spid="6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4" presetClass="entr" presetSubtype="10"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randombar(horizontal)">
                                          <p:cBhvr>
                                            <p:cTn id="17" dur="1250"/>
                                            <p:tgtEl>
                                              <p:spTgt spid="70"/>
                                            </p:tgtEl>
                                          </p:cBhvr>
                                        </p:animEffect>
                                      </p:childTnLst>
                                    </p:cTn>
                                  </p:par>
                                </p:childTnLst>
                              </p:cTn>
                            </p:par>
                            <p:par>
                              <p:cTn id="18" fill="hold">
                                <p:stCondLst>
                                  <p:cond delay="3250"/>
                                </p:stCondLst>
                                <p:childTnLst>
                                  <p:par>
                                    <p:cTn id="19" presetID="42" presetClass="entr" presetSubtype="0" fill="hold" nodeType="afterEffect">
                                      <p:stCondLst>
                                        <p:cond delay="0"/>
                                      </p:stCondLst>
                                      <p:childTnLst>
                                        <p:set>
                                          <p:cBhvr>
                                            <p:cTn id="20" dur="1" fill="hold">
                                              <p:stCondLst>
                                                <p:cond delay="0"/>
                                              </p:stCondLst>
                                            </p:cTn>
                                            <p:tgtEl>
                                              <p:spTgt spid="92"/>
                                            </p:tgtEl>
                                            <p:attrNameLst>
                                              <p:attrName>style.visibility</p:attrName>
                                            </p:attrNameLst>
                                          </p:cBhvr>
                                          <p:to>
                                            <p:strVal val="visible"/>
                                          </p:to>
                                        </p:set>
                                        <p:animEffect transition="in" filter="fade">
                                          <p:cBhvr>
                                            <p:cTn id="21" dur="1000"/>
                                            <p:tgtEl>
                                              <p:spTgt spid="92"/>
                                            </p:tgtEl>
                                          </p:cBhvr>
                                        </p:animEffect>
                                        <p:anim calcmode="lin" valueType="num">
                                          <p:cBhvr>
                                            <p:cTn id="22" dur="1000" fill="hold"/>
                                            <p:tgtEl>
                                              <p:spTgt spid="92"/>
                                            </p:tgtEl>
                                            <p:attrNameLst>
                                              <p:attrName>ppt_x</p:attrName>
                                            </p:attrNameLst>
                                          </p:cBhvr>
                                          <p:tavLst>
                                            <p:tav tm="0">
                                              <p:val>
                                                <p:strVal val="#ppt_x"/>
                                              </p:val>
                                            </p:tav>
                                            <p:tav tm="100000">
                                              <p:val>
                                                <p:strVal val="#ppt_x"/>
                                              </p:val>
                                            </p:tav>
                                          </p:tavLst>
                                        </p:anim>
                                        <p:anim calcmode="lin" valueType="num">
                                          <p:cBhvr>
                                            <p:cTn id="23" dur="1000" fill="hold"/>
                                            <p:tgtEl>
                                              <p:spTgt spid="92"/>
                                            </p:tgtEl>
                                            <p:attrNameLst>
                                              <p:attrName>ppt_y</p:attrName>
                                            </p:attrNameLst>
                                          </p:cBhvr>
                                          <p:tavLst>
                                            <p:tav tm="0">
                                              <p:val>
                                                <p:strVal val="#ppt_y+.1"/>
                                              </p:val>
                                            </p:tav>
                                            <p:tav tm="100000">
                                              <p:val>
                                                <p:strVal val="#ppt_y"/>
                                              </p:val>
                                            </p:tav>
                                          </p:tavLst>
                                        </p:anim>
                                      </p:childTnLst>
                                    </p:cTn>
                                  </p:par>
                                </p:childTnLst>
                              </p:cTn>
                            </p:par>
                            <p:par>
                              <p:cTn id="24" fill="hold">
                                <p:stCondLst>
                                  <p:cond delay="4250"/>
                                </p:stCondLst>
                                <p:childTnLst>
                                  <p:par>
                                    <p:cTn id="25" presetID="42" presetClass="entr" presetSubtype="0" fill="hold" nodeType="after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1000"/>
                                            <p:tgtEl>
                                              <p:spTgt spid="97"/>
                                            </p:tgtEl>
                                          </p:cBhvr>
                                        </p:animEffect>
                                        <p:anim calcmode="lin" valueType="num">
                                          <p:cBhvr>
                                            <p:cTn id="28" dur="1000" fill="hold"/>
                                            <p:tgtEl>
                                              <p:spTgt spid="97"/>
                                            </p:tgtEl>
                                            <p:attrNameLst>
                                              <p:attrName>ppt_x</p:attrName>
                                            </p:attrNameLst>
                                          </p:cBhvr>
                                          <p:tavLst>
                                            <p:tav tm="0">
                                              <p:val>
                                                <p:strVal val="#ppt_x"/>
                                              </p:val>
                                            </p:tav>
                                            <p:tav tm="100000">
                                              <p:val>
                                                <p:strVal val="#ppt_x"/>
                                              </p:val>
                                            </p:tav>
                                          </p:tavLst>
                                        </p:anim>
                                        <p:anim calcmode="lin" valueType="num">
                                          <p:cBhvr>
                                            <p:cTn id="29" dur="1000" fill="hold"/>
                                            <p:tgtEl>
                                              <p:spTgt spid="97"/>
                                            </p:tgtEl>
                                            <p:attrNameLst>
                                              <p:attrName>ppt_y</p:attrName>
                                            </p:attrNameLst>
                                          </p:cBhvr>
                                          <p:tavLst>
                                            <p:tav tm="0">
                                              <p:val>
                                                <p:strVal val="#ppt_y+.1"/>
                                              </p:val>
                                            </p:tav>
                                            <p:tav tm="100000">
                                              <p:val>
                                                <p:strVal val="#ppt_y"/>
                                              </p:val>
                                            </p:tav>
                                          </p:tavLst>
                                        </p:anim>
                                      </p:childTnLst>
                                    </p:cTn>
                                  </p:par>
                                </p:childTnLst>
                              </p:cTn>
                            </p:par>
                            <p:par>
                              <p:cTn id="30" fill="hold">
                                <p:stCondLst>
                                  <p:cond delay="5250"/>
                                </p:stCondLst>
                                <p:childTnLst>
                                  <p:par>
                                    <p:cTn id="31" presetID="42" presetClass="entr" presetSubtype="0" fill="hold" nodeType="afterEffect">
                                      <p:stCondLst>
                                        <p:cond delay="0"/>
                                      </p:stCondLst>
                                      <p:childTnLst>
                                        <p:set>
                                          <p:cBhvr>
                                            <p:cTn id="32" dur="1" fill="hold">
                                              <p:stCondLst>
                                                <p:cond delay="0"/>
                                              </p:stCondLst>
                                            </p:cTn>
                                            <p:tgtEl>
                                              <p:spTgt spid="102"/>
                                            </p:tgtEl>
                                            <p:attrNameLst>
                                              <p:attrName>style.visibility</p:attrName>
                                            </p:attrNameLst>
                                          </p:cBhvr>
                                          <p:to>
                                            <p:strVal val="visible"/>
                                          </p:to>
                                        </p:set>
                                        <p:animEffect transition="in" filter="fade">
                                          <p:cBhvr>
                                            <p:cTn id="33" dur="1000"/>
                                            <p:tgtEl>
                                              <p:spTgt spid="102"/>
                                            </p:tgtEl>
                                          </p:cBhvr>
                                        </p:animEffect>
                                        <p:anim calcmode="lin" valueType="num">
                                          <p:cBhvr>
                                            <p:cTn id="34" dur="1000" fill="hold"/>
                                            <p:tgtEl>
                                              <p:spTgt spid="102"/>
                                            </p:tgtEl>
                                            <p:attrNameLst>
                                              <p:attrName>ppt_x</p:attrName>
                                            </p:attrNameLst>
                                          </p:cBhvr>
                                          <p:tavLst>
                                            <p:tav tm="0">
                                              <p:val>
                                                <p:strVal val="#ppt_x"/>
                                              </p:val>
                                            </p:tav>
                                            <p:tav tm="100000">
                                              <p:val>
                                                <p:strVal val="#ppt_x"/>
                                              </p:val>
                                            </p:tav>
                                          </p:tavLst>
                                        </p:anim>
                                        <p:anim calcmode="lin" valueType="num">
                                          <p:cBhvr>
                                            <p:cTn id="35" dur="1000" fill="hold"/>
                                            <p:tgtEl>
                                              <p:spTgt spid="102"/>
                                            </p:tgtEl>
                                            <p:attrNameLst>
                                              <p:attrName>ppt_y</p:attrName>
                                            </p:attrNameLst>
                                          </p:cBhvr>
                                          <p:tavLst>
                                            <p:tav tm="0">
                                              <p:val>
                                                <p:strVal val="#ppt_y+.1"/>
                                              </p:val>
                                            </p:tav>
                                            <p:tav tm="100000">
                                              <p:val>
                                                <p:strVal val="#ppt_y"/>
                                              </p:val>
                                            </p:tav>
                                          </p:tavLst>
                                        </p:anim>
                                      </p:childTnLst>
                                    </p:cTn>
                                  </p:par>
                                </p:childTnLst>
                              </p:cTn>
                            </p:par>
                            <p:par>
                              <p:cTn id="36" fill="hold">
                                <p:stCondLst>
                                  <p:cond delay="6250"/>
                                </p:stCondLst>
                                <p:childTnLst>
                                  <p:par>
                                    <p:cTn id="37" presetID="42" presetClass="entr" presetSubtype="0" fill="hold" nodeType="afterEffect">
                                      <p:stCondLst>
                                        <p:cond delay="0"/>
                                      </p:stCondLst>
                                      <p:childTnLst>
                                        <p:set>
                                          <p:cBhvr>
                                            <p:cTn id="38" dur="1" fill="hold">
                                              <p:stCondLst>
                                                <p:cond delay="0"/>
                                              </p:stCondLst>
                                            </p:cTn>
                                            <p:tgtEl>
                                              <p:spTgt spid="107"/>
                                            </p:tgtEl>
                                            <p:attrNameLst>
                                              <p:attrName>style.visibility</p:attrName>
                                            </p:attrNameLst>
                                          </p:cBhvr>
                                          <p:to>
                                            <p:strVal val="visible"/>
                                          </p:to>
                                        </p:set>
                                        <p:animEffect transition="in" filter="fade">
                                          <p:cBhvr>
                                            <p:cTn id="39" dur="1000"/>
                                            <p:tgtEl>
                                              <p:spTgt spid="107"/>
                                            </p:tgtEl>
                                          </p:cBhvr>
                                        </p:animEffect>
                                        <p:anim calcmode="lin" valueType="num">
                                          <p:cBhvr>
                                            <p:cTn id="40" dur="1000" fill="hold"/>
                                            <p:tgtEl>
                                              <p:spTgt spid="107"/>
                                            </p:tgtEl>
                                            <p:attrNameLst>
                                              <p:attrName>ppt_x</p:attrName>
                                            </p:attrNameLst>
                                          </p:cBhvr>
                                          <p:tavLst>
                                            <p:tav tm="0">
                                              <p:val>
                                                <p:strVal val="#ppt_x"/>
                                              </p:val>
                                            </p:tav>
                                            <p:tav tm="100000">
                                              <p:val>
                                                <p:strVal val="#ppt_x"/>
                                              </p:val>
                                            </p:tav>
                                          </p:tavLst>
                                        </p:anim>
                                        <p:anim calcmode="lin" valueType="num">
                                          <p:cBhvr>
                                            <p:cTn id="41" dur="1000" fill="hold"/>
                                            <p:tgtEl>
                                              <p:spTgt spid="107"/>
                                            </p:tgtEl>
                                            <p:attrNameLst>
                                              <p:attrName>ppt_y</p:attrName>
                                            </p:attrNameLst>
                                          </p:cBhvr>
                                          <p:tavLst>
                                            <p:tav tm="0">
                                              <p:val>
                                                <p:strVal val="#ppt_y+.1"/>
                                              </p:val>
                                            </p:tav>
                                            <p:tav tm="100000">
                                              <p:val>
                                                <p:strVal val="#ppt_y"/>
                                              </p:val>
                                            </p:tav>
                                          </p:tavLst>
                                        </p:anim>
                                      </p:childTnLst>
                                    </p:cTn>
                                  </p:par>
                                </p:childTnLst>
                              </p:cTn>
                            </p:par>
                            <p:par>
                              <p:cTn id="42" fill="hold">
                                <p:stCondLst>
                                  <p:cond delay="7250"/>
                                </p:stCondLst>
                                <p:childTnLst>
                                  <p:par>
                                    <p:cTn id="43" presetID="22" presetClass="entr" presetSubtype="8"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left)">
                                          <p:cBhvr>
                                            <p:cTn id="45" dur="2000"/>
                                            <p:tgtEl>
                                              <p:spTgt spid="90"/>
                                            </p:tgtEl>
                                          </p:cBhvr>
                                        </p:animEffect>
                                      </p:childTnLst>
                                    </p:cTn>
                                  </p:par>
                                </p:childTnLst>
                              </p:cTn>
                            </p:par>
                            <p:par>
                              <p:cTn id="46" fill="hold">
                                <p:stCondLst>
                                  <p:cond delay="9250"/>
                                </p:stCondLst>
                                <p:childTnLst>
                                  <p:par>
                                    <p:cTn id="47" presetID="42" presetClass="entr" presetSubtype="0" fill="hold" grpId="0" nodeType="afterEffect">
                                      <p:stCondLst>
                                        <p:cond delay="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1500"/>
                                            <p:tgtEl>
                                              <p:spTgt spid="89"/>
                                            </p:tgtEl>
                                          </p:cBhvr>
                                        </p:animEffect>
                                        <p:anim calcmode="lin" valueType="num">
                                          <p:cBhvr>
                                            <p:cTn id="50" dur="1500" fill="hold"/>
                                            <p:tgtEl>
                                              <p:spTgt spid="89"/>
                                            </p:tgtEl>
                                            <p:attrNameLst>
                                              <p:attrName>ppt_x</p:attrName>
                                            </p:attrNameLst>
                                          </p:cBhvr>
                                          <p:tavLst>
                                            <p:tav tm="0">
                                              <p:val>
                                                <p:strVal val="#ppt_x"/>
                                              </p:val>
                                            </p:tav>
                                            <p:tav tm="100000">
                                              <p:val>
                                                <p:strVal val="#ppt_x"/>
                                              </p:val>
                                            </p:tav>
                                          </p:tavLst>
                                        </p:anim>
                                        <p:anim calcmode="lin" valueType="num">
                                          <p:cBhvr>
                                            <p:cTn id="51" dur="1500" fill="hold"/>
                                            <p:tgtEl>
                                              <p:spTgt spid="89"/>
                                            </p:tgtEl>
                                            <p:attrNameLst>
                                              <p:attrName>ppt_y</p:attrName>
                                            </p:attrNameLst>
                                          </p:cBhvr>
                                          <p:tavLst>
                                            <p:tav tm="0">
                                              <p:val>
                                                <p:strVal val="#ppt_y+.1"/>
                                              </p:val>
                                            </p:tav>
                                            <p:tav tm="100000">
                                              <p:val>
                                                <p:strVal val="#ppt_y"/>
                                              </p:val>
                                            </p:tav>
                                          </p:tavLst>
                                        </p:anim>
                                      </p:childTnLst>
                                    </p:cTn>
                                  </p:par>
                                </p:childTnLst>
                              </p:cTn>
                            </p:par>
                            <p:par>
                              <p:cTn id="52" fill="hold">
                                <p:stCondLst>
                                  <p:cond delay="10750"/>
                                </p:stCondLst>
                                <p:childTnLst>
                                  <p:par>
                                    <p:cTn id="53" presetID="31" presetClass="entr" presetSubtype="0" fill="hold" nodeType="after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p:cTn id="55" dur="1500" fill="hold"/>
                                            <p:tgtEl>
                                              <p:spTgt spid="63"/>
                                            </p:tgtEl>
                                            <p:attrNameLst>
                                              <p:attrName>ppt_w</p:attrName>
                                            </p:attrNameLst>
                                          </p:cBhvr>
                                          <p:tavLst>
                                            <p:tav tm="0">
                                              <p:val>
                                                <p:fltVal val="0"/>
                                              </p:val>
                                            </p:tav>
                                            <p:tav tm="100000">
                                              <p:val>
                                                <p:strVal val="#ppt_w"/>
                                              </p:val>
                                            </p:tav>
                                          </p:tavLst>
                                        </p:anim>
                                        <p:anim calcmode="lin" valueType="num">
                                          <p:cBhvr>
                                            <p:cTn id="56" dur="1500" fill="hold"/>
                                            <p:tgtEl>
                                              <p:spTgt spid="63"/>
                                            </p:tgtEl>
                                            <p:attrNameLst>
                                              <p:attrName>ppt_h</p:attrName>
                                            </p:attrNameLst>
                                          </p:cBhvr>
                                          <p:tavLst>
                                            <p:tav tm="0">
                                              <p:val>
                                                <p:fltVal val="0"/>
                                              </p:val>
                                            </p:tav>
                                            <p:tav tm="100000">
                                              <p:val>
                                                <p:strVal val="#ppt_h"/>
                                              </p:val>
                                            </p:tav>
                                          </p:tavLst>
                                        </p:anim>
                                        <p:anim calcmode="lin" valueType="num">
                                          <p:cBhvr>
                                            <p:cTn id="57" dur="1500" fill="hold"/>
                                            <p:tgtEl>
                                              <p:spTgt spid="63"/>
                                            </p:tgtEl>
                                            <p:attrNameLst>
                                              <p:attrName>style.rotation</p:attrName>
                                            </p:attrNameLst>
                                          </p:cBhvr>
                                          <p:tavLst>
                                            <p:tav tm="0">
                                              <p:val>
                                                <p:fltVal val="90"/>
                                              </p:val>
                                            </p:tav>
                                            <p:tav tm="100000">
                                              <p:val>
                                                <p:fltVal val="0"/>
                                              </p:val>
                                            </p:tav>
                                          </p:tavLst>
                                        </p:anim>
                                        <p:animEffect transition="in" filter="fade">
                                          <p:cBhvr>
                                            <p:cTn id="58" dur="1500"/>
                                            <p:tgtEl>
                                              <p:spTgt spid="63"/>
                                            </p:tgtEl>
                                          </p:cBhvr>
                                        </p:animEffect>
                                      </p:childTnLst>
                                    </p:cTn>
                                  </p:par>
                                </p:childTnLst>
                              </p:cTn>
                            </p:par>
                            <p:par>
                              <p:cTn id="59" fill="hold">
                                <p:stCondLst>
                                  <p:cond delay="12250"/>
                                </p:stCondLst>
                                <p:childTnLst>
                                  <p:par>
                                    <p:cTn id="60" presetID="2" presetClass="entr" presetSubtype="2" fill="hold" grpId="0" nodeType="afterEffect" p14:presetBounceEnd="33333">
                                      <p:stCondLst>
                                        <p:cond delay="0"/>
                                      </p:stCondLst>
                                      <p:childTnLst>
                                        <p:set>
                                          <p:cBhvr>
                                            <p:cTn id="61" dur="1" fill="hold">
                                              <p:stCondLst>
                                                <p:cond delay="0"/>
                                              </p:stCondLst>
                                            </p:cTn>
                                            <p:tgtEl>
                                              <p:spTgt spid="60"/>
                                            </p:tgtEl>
                                            <p:attrNameLst>
                                              <p:attrName>style.visibility</p:attrName>
                                            </p:attrNameLst>
                                          </p:cBhvr>
                                          <p:to>
                                            <p:strVal val="visible"/>
                                          </p:to>
                                        </p:set>
                                        <p:anim calcmode="lin" valueType="num" p14:bounceEnd="33333">
                                          <p:cBhvr additive="base">
                                            <p:cTn id="62" dur="1500" fill="hold"/>
                                            <p:tgtEl>
                                              <p:spTgt spid="60"/>
                                            </p:tgtEl>
                                            <p:attrNameLst>
                                              <p:attrName>ppt_x</p:attrName>
                                            </p:attrNameLst>
                                          </p:cBhvr>
                                          <p:tavLst>
                                            <p:tav tm="0">
                                              <p:val>
                                                <p:strVal val="1+#ppt_w/2"/>
                                              </p:val>
                                            </p:tav>
                                            <p:tav tm="100000">
                                              <p:val>
                                                <p:strVal val="#ppt_x"/>
                                              </p:val>
                                            </p:tav>
                                          </p:tavLst>
                                        </p:anim>
                                        <p:anim calcmode="lin" valueType="num" p14:bounceEnd="33333">
                                          <p:cBhvr additive="base">
                                            <p:cTn id="63" dur="1500" fill="hold"/>
                                            <p:tgtEl>
                                              <p:spTgt spid="60"/>
                                            </p:tgtEl>
                                            <p:attrNameLst>
                                              <p:attrName>ppt_y</p:attrName>
                                            </p:attrNameLst>
                                          </p:cBhvr>
                                          <p:tavLst>
                                            <p:tav tm="0">
                                              <p:val>
                                                <p:strVal val="#ppt_y"/>
                                              </p:val>
                                            </p:tav>
                                            <p:tav tm="100000">
                                              <p:val>
                                                <p:strVal val="#ppt_y"/>
                                              </p:val>
                                            </p:tav>
                                          </p:tavLst>
                                        </p:anim>
                                      </p:childTnLst>
                                    </p:cTn>
                                  </p:par>
                                </p:childTnLst>
                              </p:cTn>
                            </p:par>
                            <p:par>
                              <p:cTn id="64" fill="hold">
                                <p:stCondLst>
                                  <p:cond delay="13750"/>
                                </p:stCondLst>
                                <p:childTnLst>
                                  <p:par>
                                    <p:cTn id="65" presetID="31" presetClass="entr" presetSubtype="0" fill="hold" nodeType="after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p:cTn id="67" dur="1500" fill="hold"/>
                                            <p:tgtEl>
                                              <p:spTgt spid="71"/>
                                            </p:tgtEl>
                                            <p:attrNameLst>
                                              <p:attrName>ppt_w</p:attrName>
                                            </p:attrNameLst>
                                          </p:cBhvr>
                                          <p:tavLst>
                                            <p:tav tm="0">
                                              <p:val>
                                                <p:fltVal val="0"/>
                                              </p:val>
                                            </p:tav>
                                            <p:tav tm="100000">
                                              <p:val>
                                                <p:strVal val="#ppt_w"/>
                                              </p:val>
                                            </p:tav>
                                          </p:tavLst>
                                        </p:anim>
                                        <p:anim calcmode="lin" valueType="num">
                                          <p:cBhvr>
                                            <p:cTn id="68" dur="1500" fill="hold"/>
                                            <p:tgtEl>
                                              <p:spTgt spid="71"/>
                                            </p:tgtEl>
                                            <p:attrNameLst>
                                              <p:attrName>ppt_h</p:attrName>
                                            </p:attrNameLst>
                                          </p:cBhvr>
                                          <p:tavLst>
                                            <p:tav tm="0">
                                              <p:val>
                                                <p:fltVal val="0"/>
                                              </p:val>
                                            </p:tav>
                                            <p:tav tm="100000">
                                              <p:val>
                                                <p:strVal val="#ppt_h"/>
                                              </p:val>
                                            </p:tav>
                                          </p:tavLst>
                                        </p:anim>
                                        <p:anim calcmode="lin" valueType="num">
                                          <p:cBhvr>
                                            <p:cTn id="69" dur="1500" fill="hold"/>
                                            <p:tgtEl>
                                              <p:spTgt spid="71"/>
                                            </p:tgtEl>
                                            <p:attrNameLst>
                                              <p:attrName>style.rotation</p:attrName>
                                            </p:attrNameLst>
                                          </p:cBhvr>
                                          <p:tavLst>
                                            <p:tav tm="0">
                                              <p:val>
                                                <p:fltVal val="90"/>
                                              </p:val>
                                            </p:tav>
                                            <p:tav tm="100000">
                                              <p:val>
                                                <p:fltVal val="0"/>
                                              </p:val>
                                            </p:tav>
                                          </p:tavLst>
                                        </p:anim>
                                        <p:animEffect transition="in" filter="fade">
                                          <p:cBhvr>
                                            <p:cTn id="70" dur="1500"/>
                                            <p:tgtEl>
                                              <p:spTgt spid="71"/>
                                            </p:tgtEl>
                                          </p:cBhvr>
                                        </p:animEffect>
                                      </p:childTnLst>
                                    </p:cTn>
                                  </p:par>
                                </p:childTnLst>
                              </p:cTn>
                            </p:par>
                            <p:par>
                              <p:cTn id="71" fill="hold">
                                <p:stCondLst>
                                  <p:cond delay="15250"/>
                                </p:stCondLst>
                                <p:childTnLst>
                                  <p:par>
                                    <p:cTn id="72" presetID="2" presetClass="entr" presetSubtype="2" fill="hold" grpId="0" nodeType="afterEffect" p14:presetBounceEnd="33333">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14:bounceEnd="33333">
                                          <p:cBhvr additive="base">
                                            <p:cTn id="74" dur="1500" fill="hold"/>
                                            <p:tgtEl>
                                              <p:spTgt spid="61"/>
                                            </p:tgtEl>
                                            <p:attrNameLst>
                                              <p:attrName>ppt_x</p:attrName>
                                            </p:attrNameLst>
                                          </p:cBhvr>
                                          <p:tavLst>
                                            <p:tav tm="0">
                                              <p:val>
                                                <p:strVal val="1+#ppt_w/2"/>
                                              </p:val>
                                            </p:tav>
                                            <p:tav tm="100000">
                                              <p:val>
                                                <p:strVal val="#ppt_x"/>
                                              </p:val>
                                            </p:tav>
                                          </p:tavLst>
                                        </p:anim>
                                        <p:anim calcmode="lin" valueType="num" p14:bounceEnd="33333">
                                          <p:cBhvr additive="base">
                                            <p:cTn id="75" dur="1500" fill="hold"/>
                                            <p:tgtEl>
                                              <p:spTgt spid="61"/>
                                            </p:tgtEl>
                                            <p:attrNameLst>
                                              <p:attrName>ppt_y</p:attrName>
                                            </p:attrNameLst>
                                          </p:cBhvr>
                                          <p:tavLst>
                                            <p:tav tm="0">
                                              <p:val>
                                                <p:strVal val="#ppt_y"/>
                                              </p:val>
                                            </p:tav>
                                            <p:tav tm="100000">
                                              <p:val>
                                                <p:strVal val="#ppt_y"/>
                                              </p:val>
                                            </p:tav>
                                          </p:tavLst>
                                        </p:anim>
                                      </p:childTnLst>
                                    </p:cTn>
                                  </p:par>
                                </p:childTnLst>
                              </p:cTn>
                            </p:par>
                            <p:par>
                              <p:cTn id="76" fill="hold">
                                <p:stCondLst>
                                  <p:cond delay="16750"/>
                                </p:stCondLst>
                                <p:childTnLst>
                                  <p:par>
                                    <p:cTn id="77" presetID="31" presetClass="entr" presetSubtype="0" fill="hold" nodeType="afterEffect">
                                      <p:stCondLst>
                                        <p:cond delay="0"/>
                                      </p:stCondLst>
                                      <p:childTnLst>
                                        <p:set>
                                          <p:cBhvr>
                                            <p:cTn id="78" dur="1" fill="hold">
                                              <p:stCondLst>
                                                <p:cond delay="0"/>
                                              </p:stCondLst>
                                            </p:cTn>
                                            <p:tgtEl>
                                              <p:spTgt spid="77"/>
                                            </p:tgtEl>
                                            <p:attrNameLst>
                                              <p:attrName>style.visibility</p:attrName>
                                            </p:attrNameLst>
                                          </p:cBhvr>
                                          <p:to>
                                            <p:strVal val="visible"/>
                                          </p:to>
                                        </p:set>
                                        <p:anim calcmode="lin" valueType="num">
                                          <p:cBhvr>
                                            <p:cTn id="79" dur="1500" fill="hold"/>
                                            <p:tgtEl>
                                              <p:spTgt spid="77"/>
                                            </p:tgtEl>
                                            <p:attrNameLst>
                                              <p:attrName>ppt_w</p:attrName>
                                            </p:attrNameLst>
                                          </p:cBhvr>
                                          <p:tavLst>
                                            <p:tav tm="0">
                                              <p:val>
                                                <p:fltVal val="0"/>
                                              </p:val>
                                            </p:tav>
                                            <p:tav tm="100000">
                                              <p:val>
                                                <p:strVal val="#ppt_w"/>
                                              </p:val>
                                            </p:tav>
                                          </p:tavLst>
                                        </p:anim>
                                        <p:anim calcmode="lin" valueType="num">
                                          <p:cBhvr>
                                            <p:cTn id="80" dur="1500" fill="hold"/>
                                            <p:tgtEl>
                                              <p:spTgt spid="77"/>
                                            </p:tgtEl>
                                            <p:attrNameLst>
                                              <p:attrName>ppt_h</p:attrName>
                                            </p:attrNameLst>
                                          </p:cBhvr>
                                          <p:tavLst>
                                            <p:tav tm="0">
                                              <p:val>
                                                <p:fltVal val="0"/>
                                              </p:val>
                                            </p:tav>
                                            <p:tav tm="100000">
                                              <p:val>
                                                <p:strVal val="#ppt_h"/>
                                              </p:val>
                                            </p:tav>
                                          </p:tavLst>
                                        </p:anim>
                                        <p:anim calcmode="lin" valueType="num">
                                          <p:cBhvr>
                                            <p:cTn id="81" dur="1500" fill="hold"/>
                                            <p:tgtEl>
                                              <p:spTgt spid="77"/>
                                            </p:tgtEl>
                                            <p:attrNameLst>
                                              <p:attrName>style.rotation</p:attrName>
                                            </p:attrNameLst>
                                          </p:cBhvr>
                                          <p:tavLst>
                                            <p:tav tm="0">
                                              <p:val>
                                                <p:fltVal val="90"/>
                                              </p:val>
                                            </p:tav>
                                            <p:tav tm="100000">
                                              <p:val>
                                                <p:fltVal val="0"/>
                                              </p:val>
                                            </p:tav>
                                          </p:tavLst>
                                        </p:anim>
                                        <p:animEffect transition="in" filter="fade">
                                          <p:cBhvr>
                                            <p:cTn id="82" dur="1500"/>
                                            <p:tgtEl>
                                              <p:spTgt spid="77"/>
                                            </p:tgtEl>
                                          </p:cBhvr>
                                        </p:animEffect>
                                      </p:childTnLst>
                                    </p:cTn>
                                  </p:par>
                                </p:childTnLst>
                              </p:cTn>
                            </p:par>
                            <p:par>
                              <p:cTn id="83" fill="hold">
                                <p:stCondLst>
                                  <p:cond delay="18250"/>
                                </p:stCondLst>
                                <p:childTnLst>
                                  <p:par>
                                    <p:cTn id="84" presetID="2" presetClass="entr" presetSubtype="2" fill="hold" grpId="0" nodeType="afterEffect" p14:presetBounceEnd="33333">
                                      <p:stCondLst>
                                        <p:cond delay="0"/>
                                      </p:stCondLst>
                                      <p:childTnLst>
                                        <p:set>
                                          <p:cBhvr>
                                            <p:cTn id="85" dur="1" fill="hold">
                                              <p:stCondLst>
                                                <p:cond delay="0"/>
                                              </p:stCondLst>
                                            </p:cTn>
                                            <p:tgtEl>
                                              <p:spTgt spid="62"/>
                                            </p:tgtEl>
                                            <p:attrNameLst>
                                              <p:attrName>style.visibility</p:attrName>
                                            </p:attrNameLst>
                                          </p:cBhvr>
                                          <p:to>
                                            <p:strVal val="visible"/>
                                          </p:to>
                                        </p:set>
                                        <p:anim calcmode="lin" valueType="num" p14:bounceEnd="33333">
                                          <p:cBhvr additive="base">
                                            <p:cTn id="86" dur="1500" fill="hold"/>
                                            <p:tgtEl>
                                              <p:spTgt spid="62"/>
                                            </p:tgtEl>
                                            <p:attrNameLst>
                                              <p:attrName>ppt_x</p:attrName>
                                            </p:attrNameLst>
                                          </p:cBhvr>
                                          <p:tavLst>
                                            <p:tav tm="0">
                                              <p:val>
                                                <p:strVal val="1+#ppt_w/2"/>
                                              </p:val>
                                            </p:tav>
                                            <p:tav tm="100000">
                                              <p:val>
                                                <p:strVal val="#ppt_x"/>
                                              </p:val>
                                            </p:tav>
                                          </p:tavLst>
                                        </p:anim>
                                        <p:anim calcmode="lin" valueType="num" p14:bounceEnd="33333">
                                          <p:cBhvr additive="base">
                                            <p:cTn id="87" dur="1500" fill="hold"/>
                                            <p:tgtEl>
                                              <p:spTgt spid="62"/>
                                            </p:tgtEl>
                                            <p:attrNameLst>
                                              <p:attrName>ppt_y</p:attrName>
                                            </p:attrNameLst>
                                          </p:cBhvr>
                                          <p:tavLst>
                                            <p:tav tm="0">
                                              <p:val>
                                                <p:strVal val="#ppt_y"/>
                                              </p:val>
                                            </p:tav>
                                            <p:tav tm="100000">
                                              <p:val>
                                                <p:strVal val="#ppt_y"/>
                                              </p:val>
                                            </p:tav>
                                          </p:tavLst>
                                        </p:anim>
                                      </p:childTnLst>
                                    </p:cTn>
                                  </p:par>
                                </p:childTnLst>
                              </p:cTn>
                            </p:par>
                            <p:par>
                              <p:cTn id="88" fill="hold">
                                <p:stCondLst>
                                  <p:cond delay="19750"/>
                                </p:stCondLst>
                                <p:childTnLst>
                                  <p:par>
                                    <p:cTn id="89" presetID="31" presetClass="entr" presetSubtype="0" fill="hold" nodeType="afterEffect">
                                      <p:stCondLst>
                                        <p:cond delay="0"/>
                                      </p:stCondLst>
                                      <p:childTnLst>
                                        <p:set>
                                          <p:cBhvr>
                                            <p:cTn id="90" dur="1" fill="hold">
                                              <p:stCondLst>
                                                <p:cond delay="0"/>
                                              </p:stCondLst>
                                            </p:cTn>
                                            <p:tgtEl>
                                              <p:spTgt spid="83"/>
                                            </p:tgtEl>
                                            <p:attrNameLst>
                                              <p:attrName>style.visibility</p:attrName>
                                            </p:attrNameLst>
                                          </p:cBhvr>
                                          <p:to>
                                            <p:strVal val="visible"/>
                                          </p:to>
                                        </p:set>
                                        <p:anim calcmode="lin" valueType="num">
                                          <p:cBhvr>
                                            <p:cTn id="91" dur="1500" fill="hold"/>
                                            <p:tgtEl>
                                              <p:spTgt spid="83"/>
                                            </p:tgtEl>
                                            <p:attrNameLst>
                                              <p:attrName>ppt_w</p:attrName>
                                            </p:attrNameLst>
                                          </p:cBhvr>
                                          <p:tavLst>
                                            <p:tav tm="0">
                                              <p:val>
                                                <p:fltVal val="0"/>
                                              </p:val>
                                            </p:tav>
                                            <p:tav tm="100000">
                                              <p:val>
                                                <p:strVal val="#ppt_w"/>
                                              </p:val>
                                            </p:tav>
                                          </p:tavLst>
                                        </p:anim>
                                        <p:anim calcmode="lin" valueType="num">
                                          <p:cBhvr>
                                            <p:cTn id="92" dur="1500" fill="hold"/>
                                            <p:tgtEl>
                                              <p:spTgt spid="83"/>
                                            </p:tgtEl>
                                            <p:attrNameLst>
                                              <p:attrName>ppt_h</p:attrName>
                                            </p:attrNameLst>
                                          </p:cBhvr>
                                          <p:tavLst>
                                            <p:tav tm="0">
                                              <p:val>
                                                <p:fltVal val="0"/>
                                              </p:val>
                                            </p:tav>
                                            <p:tav tm="100000">
                                              <p:val>
                                                <p:strVal val="#ppt_h"/>
                                              </p:val>
                                            </p:tav>
                                          </p:tavLst>
                                        </p:anim>
                                        <p:anim calcmode="lin" valueType="num">
                                          <p:cBhvr>
                                            <p:cTn id="93" dur="1500" fill="hold"/>
                                            <p:tgtEl>
                                              <p:spTgt spid="83"/>
                                            </p:tgtEl>
                                            <p:attrNameLst>
                                              <p:attrName>style.rotation</p:attrName>
                                            </p:attrNameLst>
                                          </p:cBhvr>
                                          <p:tavLst>
                                            <p:tav tm="0">
                                              <p:val>
                                                <p:fltVal val="90"/>
                                              </p:val>
                                            </p:tav>
                                            <p:tav tm="100000">
                                              <p:val>
                                                <p:fltVal val="0"/>
                                              </p:val>
                                            </p:tav>
                                          </p:tavLst>
                                        </p:anim>
                                        <p:animEffect transition="in" filter="fade">
                                          <p:cBhvr>
                                            <p:cTn id="94" dur="1500"/>
                                            <p:tgtEl>
                                              <p:spTgt spid="83"/>
                                            </p:tgtEl>
                                          </p:cBhvr>
                                        </p:animEffect>
                                      </p:childTnLst>
                                    </p:cTn>
                                  </p:par>
                                </p:childTnLst>
                              </p:cTn>
                            </p:par>
                            <p:par>
                              <p:cTn id="95" fill="hold">
                                <p:stCondLst>
                                  <p:cond delay="21250"/>
                                </p:stCondLst>
                                <p:childTnLst>
                                  <p:par>
                                    <p:cTn id="96" presetID="2" presetClass="entr" presetSubtype="2" fill="hold" grpId="0" nodeType="afterEffect" p14:presetBounceEnd="33333">
                                      <p:stCondLst>
                                        <p:cond delay="0"/>
                                      </p:stCondLst>
                                      <p:childTnLst>
                                        <p:set>
                                          <p:cBhvr>
                                            <p:cTn id="97" dur="1" fill="hold">
                                              <p:stCondLst>
                                                <p:cond delay="0"/>
                                              </p:stCondLst>
                                            </p:cTn>
                                            <p:tgtEl>
                                              <p:spTgt spid="59"/>
                                            </p:tgtEl>
                                            <p:attrNameLst>
                                              <p:attrName>style.visibility</p:attrName>
                                            </p:attrNameLst>
                                          </p:cBhvr>
                                          <p:to>
                                            <p:strVal val="visible"/>
                                          </p:to>
                                        </p:set>
                                        <p:anim calcmode="lin" valueType="num" p14:bounceEnd="33333">
                                          <p:cBhvr additive="base">
                                            <p:cTn id="98" dur="1500" fill="hold"/>
                                            <p:tgtEl>
                                              <p:spTgt spid="59"/>
                                            </p:tgtEl>
                                            <p:attrNameLst>
                                              <p:attrName>ppt_x</p:attrName>
                                            </p:attrNameLst>
                                          </p:cBhvr>
                                          <p:tavLst>
                                            <p:tav tm="0">
                                              <p:val>
                                                <p:strVal val="1+#ppt_w/2"/>
                                              </p:val>
                                            </p:tav>
                                            <p:tav tm="100000">
                                              <p:val>
                                                <p:strVal val="#ppt_x"/>
                                              </p:val>
                                            </p:tav>
                                          </p:tavLst>
                                        </p:anim>
                                        <p:anim calcmode="lin" valueType="num" p14:bounceEnd="33333">
                                          <p:cBhvr additive="base">
                                            <p:cTn id="99" dur="1500" fill="hold"/>
                                            <p:tgtEl>
                                              <p:spTgt spid="59"/>
                                            </p:tgtEl>
                                            <p:attrNameLst>
                                              <p:attrName>ppt_y</p:attrName>
                                            </p:attrNameLst>
                                          </p:cBhvr>
                                          <p:tavLst>
                                            <p:tav tm="0">
                                              <p:val>
                                                <p:strVal val="#ppt_y"/>
                                              </p:val>
                                            </p:tav>
                                            <p:tav tm="100000">
                                              <p:val>
                                                <p:strVal val="#ppt_y"/>
                                              </p:val>
                                            </p:tav>
                                          </p:tavLst>
                                        </p:anim>
                                      </p:childTnLst>
                                    </p:cTn>
                                  </p:par>
                                </p:childTnLst>
                              </p:cTn>
                            </p:par>
                            <p:par>
                              <p:cTn id="100" fill="hold">
                                <p:stCondLst>
                                  <p:cond delay="22750"/>
                                </p:stCondLst>
                                <p:childTnLst>
                                  <p:par>
                                    <p:cTn id="101" presetID="6" presetClass="entr" presetSubtype="16" fill="hold" grpId="0" nodeType="afterEffect">
                                      <p:stCondLst>
                                        <p:cond delay="0"/>
                                      </p:stCondLst>
                                      <p:childTnLst>
                                        <p:set>
                                          <p:cBhvr>
                                            <p:cTn id="102" dur="1" fill="hold">
                                              <p:stCondLst>
                                                <p:cond delay="0"/>
                                              </p:stCondLst>
                                            </p:cTn>
                                            <p:tgtEl>
                                              <p:spTgt spid="58"/>
                                            </p:tgtEl>
                                            <p:attrNameLst>
                                              <p:attrName>style.visibility</p:attrName>
                                            </p:attrNameLst>
                                          </p:cBhvr>
                                          <p:to>
                                            <p:strVal val="visible"/>
                                          </p:to>
                                        </p:set>
                                        <p:animEffect transition="in" filter="circle(in)">
                                          <p:cBhvr>
                                            <p:cTn id="103"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animBg="1"/>
          <p:bldP spid="60" grpId="0" animBg="1"/>
          <p:bldP spid="61" grpId="0" animBg="1"/>
          <p:bldP spid="62" grpId="0" animBg="1"/>
          <p:bldP spid="69" grpId="0"/>
          <p:bldP spid="70" grpId="0"/>
          <p:bldP spid="89" grpId="0"/>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fade">
                                          <p:cBhvr>
                                            <p:cTn id="11" dur="1500"/>
                                            <p:tgtEl>
                                              <p:spTgt spid="69"/>
                                            </p:tgtEl>
                                          </p:cBhvr>
                                        </p:animEffect>
                                        <p:anim calcmode="lin" valueType="num">
                                          <p:cBhvr>
                                            <p:cTn id="12" dur="1500" fill="hold"/>
                                            <p:tgtEl>
                                              <p:spTgt spid="69"/>
                                            </p:tgtEl>
                                            <p:attrNameLst>
                                              <p:attrName>ppt_x</p:attrName>
                                            </p:attrNameLst>
                                          </p:cBhvr>
                                          <p:tavLst>
                                            <p:tav tm="0">
                                              <p:val>
                                                <p:strVal val="#ppt_x"/>
                                              </p:val>
                                            </p:tav>
                                            <p:tav tm="100000">
                                              <p:val>
                                                <p:strVal val="#ppt_x"/>
                                              </p:val>
                                            </p:tav>
                                          </p:tavLst>
                                        </p:anim>
                                        <p:anim calcmode="lin" valueType="num">
                                          <p:cBhvr>
                                            <p:cTn id="13" dur="1500" fill="hold"/>
                                            <p:tgtEl>
                                              <p:spTgt spid="6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4" presetClass="entr" presetSubtype="10"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randombar(horizontal)">
                                          <p:cBhvr>
                                            <p:cTn id="17" dur="1250"/>
                                            <p:tgtEl>
                                              <p:spTgt spid="70"/>
                                            </p:tgtEl>
                                          </p:cBhvr>
                                        </p:animEffect>
                                      </p:childTnLst>
                                    </p:cTn>
                                  </p:par>
                                </p:childTnLst>
                              </p:cTn>
                            </p:par>
                            <p:par>
                              <p:cTn id="18" fill="hold">
                                <p:stCondLst>
                                  <p:cond delay="3250"/>
                                </p:stCondLst>
                                <p:childTnLst>
                                  <p:par>
                                    <p:cTn id="19" presetID="42" presetClass="entr" presetSubtype="0" fill="hold" nodeType="afterEffect">
                                      <p:stCondLst>
                                        <p:cond delay="0"/>
                                      </p:stCondLst>
                                      <p:childTnLst>
                                        <p:set>
                                          <p:cBhvr>
                                            <p:cTn id="20" dur="1" fill="hold">
                                              <p:stCondLst>
                                                <p:cond delay="0"/>
                                              </p:stCondLst>
                                            </p:cTn>
                                            <p:tgtEl>
                                              <p:spTgt spid="92"/>
                                            </p:tgtEl>
                                            <p:attrNameLst>
                                              <p:attrName>style.visibility</p:attrName>
                                            </p:attrNameLst>
                                          </p:cBhvr>
                                          <p:to>
                                            <p:strVal val="visible"/>
                                          </p:to>
                                        </p:set>
                                        <p:animEffect transition="in" filter="fade">
                                          <p:cBhvr>
                                            <p:cTn id="21" dur="1000"/>
                                            <p:tgtEl>
                                              <p:spTgt spid="92"/>
                                            </p:tgtEl>
                                          </p:cBhvr>
                                        </p:animEffect>
                                        <p:anim calcmode="lin" valueType="num">
                                          <p:cBhvr>
                                            <p:cTn id="22" dur="1000" fill="hold"/>
                                            <p:tgtEl>
                                              <p:spTgt spid="92"/>
                                            </p:tgtEl>
                                            <p:attrNameLst>
                                              <p:attrName>ppt_x</p:attrName>
                                            </p:attrNameLst>
                                          </p:cBhvr>
                                          <p:tavLst>
                                            <p:tav tm="0">
                                              <p:val>
                                                <p:strVal val="#ppt_x"/>
                                              </p:val>
                                            </p:tav>
                                            <p:tav tm="100000">
                                              <p:val>
                                                <p:strVal val="#ppt_x"/>
                                              </p:val>
                                            </p:tav>
                                          </p:tavLst>
                                        </p:anim>
                                        <p:anim calcmode="lin" valueType="num">
                                          <p:cBhvr>
                                            <p:cTn id="23" dur="1000" fill="hold"/>
                                            <p:tgtEl>
                                              <p:spTgt spid="92"/>
                                            </p:tgtEl>
                                            <p:attrNameLst>
                                              <p:attrName>ppt_y</p:attrName>
                                            </p:attrNameLst>
                                          </p:cBhvr>
                                          <p:tavLst>
                                            <p:tav tm="0">
                                              <p:val>
                                                <p:strVal val="#ppt_y+.1"/>
                                              </p:val>
                                            </p:tav>
                                            <p:tav tm="100000">
                                              <p:val>
                                                <p:strVal val="#ppt_y"/>
                                              </p:val>
                                            </p:tav>
                                          </p:tavLst>
                                        </p:anim>
                                      </p:childTnLst>
                                    </p:cTn>
                                  </p:par>
                                </p:childTnLst>
                              </p:cTn>
                            </p:par>
                            <p:par>
                              <p:cTn id="24" fill="hold">
                                <p:stCondLst>
                                  <p:cond delay="4250"/>
                                </p:stCondLst>
                                <p:childTnLst>
                                  <p:par>
                                    <p:cTn id="25" presetID="42" presetClass="entr" presetSubtype="0" fill="hold" nodeType="after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1000"/>
                                            <p:tgtEl>
                                              <p:spTgt spid="97"/>
                                            </p:tgtEl>
                                          </p:cBhvr>
                                        </p:animEffect>
                                        <p:anim calcmode="lin" valueType="num">
                                          <p:cBhvr>
                                            <p:cTn id="28" dur="1000" fill="hold"/>
                                            <p:tgtEl>
                                              <p:spTgt spid="97"/>
                                            </p:tgtEl>
                                            <p:attrNameLst>
                                              <p:attrName>ppt_x</p:attrName>
                                            </p:attrNameLst>
                                          </p:cBhvr>
                                          <p:tavLst>
                                            <p:tav tm="0">
                                              <p:val>
                                                <p:strVal val="#ppt_x"/>
                                              </p:val>
                                            </p:tav>
                                            <p:tav tm="100000">
                                              <p:val>
                                                <p:strVal val="#ppt_x"/>
                                              </p:val>
                                            </p:tav>
                                          </p:tavLst>
                                        </p:anim>
                                        <p:anim calcmode="lin" valueType="num">
                                          <p:cBhvr>
                                            <p:cTn id="29" dur="1000" fill="hold"/>
                                            <p:tgtEl>
                                              <p:spTgt spid="97"/>
                                            </p:tgtEl>
                                            <p:attrNameLst>
                                              <p:attrName>ppt_y</p:attrName>
                                            </p:attrNameLst>
                                          </p:cBhvr>
                                          <p:tavLst>
                                            <p:tav tm="0">
                                              <p:val>
                                                <p:strVal val="#ppt_y+.1"/>
                                              </p:val>
                                            </p:tav>
                                            <p:tav tm="100000">
                                              <p:val>
                                                <p:strVal val="#ppt_y"/>
                                              </p:val>
                                            </p:tav>
                                          </p:tavLst>
                                        </p:anim>
                                      </p:childTnLst>
                                    </p:cTn>
                                  </p:par>
                                </p:childTnLst>
                              </p:cTn>
                            </p:par>
                            <p:par>
                              <p:cTn id="30" fill="hold">
                                <p:stCondLst>
                                  <p:cond delay="5250"/>
                                </p:stCondLst>
                                <p:childTnLst>
                                  <p:par>
                                    <p:cTn id="31" presetID="42" presetClass="entr" presetSubtype="0" fill="hold" nodeType="afterEffect">
                                      <p:stCondLst>
                                        <p:cond delay="0"/>
                                      </p:stCondLst>
                                      <p:childTnLst>
                                        <p:set>
                                          <p:cBhvr>
                                            <p:cTn id="32" dur="1" fill="hold">
                                              <p:stCondLst>
                                                <p:cond delay="0"/>
                                              </p:stCondLst>
                                            </p:cTn>
                                            <p:tgtEl>
                                              <p:spTgt spid="102"/>
                                            </p:tgtEl>
                                            <p:attrNameLst>
                                              <p:attrName>style.visibility</p:attrName>
                                            </p:attrNameLst>
                                          </p:cBhvr>
                                          <p:to>
                                            <p:strVal val="visible"/>
                                          </p:to>
                                        </p:set>
                                        <p:animEffect transition="in" filter="fade">
                                          <p:cBhvr>
                                            <p:cTn id="33" dur="1000"/>
                                            <p:tgtEl>
                                              <p:spTgt spid="102"/>
                                            </p:tgtEl>
                                          </p:cBhvr>
                                        </p:animEffect>
                                        <p:anim calcmode="lin" valueType="num">
                                          <p:cBhvr>
                                            <p:cTn id="34" dur="1000" fill="hold"/>
                                            <p:tgtEl>
                                              <p:spTgt spid="102"/>
                                            </p:tgtEl>
                                            <p:attrNameLst>
                                              <p:attrName>ppt_x</p:attrName>
                                            </p:attrNameLst>
                                          </p:cBhvr>
                                          <p:tavLst>
                                            <p:tav tm="0">
                                              <p:val>
                                                <p:strVal val="#ppt_x"/>
                                              </p:val>
                                            </p:tav>
                                            <p:tav tm="100000">
                                              <p:val>
                                                <p:strVal val="#ppt_x"/>
                                              </p:val>
                                            </p:tav>
                                          </p:tavLst>
                                        </p:anim>
                                        <p:anim calcmode="lin" valueType="num">
                                          <p:cBhvr>
                                            <p:cTn id="35" dur="1000" fill="hold"/>
                                            <p:tgtEl>
                                              <p:spTgt spid="102"/>
                                            </p:tgtEl>
                                            <p:attrNameLst>
                                              <p:attrName>ppt_y</p:attrName>
                                            </p:attrNameLst>
                                          </p:cBhvr>
                                          <p:tavLst>
                                            <p:tav tm="0">
                                              <p:val>
                                                <p:strVal val="#ppt_y+.1"/>
                                              </p:val>
                                            </p:tav>
                                            <p:tav tm="100000">
                                              <p:val>
                                                <p:strVal val="#ppt_y"/>
                                              </p:val>
                                            </p:tav>
                                          </p:tavLst>
                                        </p:anim>
                                      </p:childTnLst>
                                    </p:cTn>
                                  </p:par>
                                </p:childTnLst>
                              </p:cTn>
                            </p:par>
                            <p:par>
                              <p:cTn id="36" fill="hold">
                                <p:stCondLst>
                                  <p:cond delay="6250"/>
                                </p:stCondLst>
                                <p:childTnLst>
                                  <p:par>
                                    <p:cTn id="37" presetID="42" presetClass="entr" presetSubtype="0" fill="hold" nodeType="afterEffect">
                                      <p:stCondLst>
                                        <p:cond delay="0"/>
                                      </p:stCondLst>
                                      <p:childTnLst>
                                        <p:set>
                                          <p:cBhvr>
                                            <p:cTn id="38" dur="1" fill="hold">
                                              <p:stCondLst>
                                                <p:cond delay="0"/>
                                              </p:stCondLst>
                                            </p:cTn>
                                            <p:tgtEl>
                                              <p:spTgt spid="107"/>
                                            </p:tgtEl>
                                            <p:attrNameLst>
                                              <p:attrName>style.visibility</p:attrName>
                                            </p:attrNameLst>
                                          </p:cBhvr>
                                          <p:to>
                                            <p:strVal val="visible"/>
                                          </p:to>
                                        </p:set>
                                        <p:animEffect transition="in" filter="fade">
                                          <p:cBhvr>
                                            <p:cTn id="39" dur="1000"/>
                                            <p:tgtEl>
                                              <p:spTgt spid="107"/>
                                            </p:tgtEl>
                                          </p:cBhvr>
                                        </p:animEffect>
                                        <p:anim calcmode="lin" valueType="num">
                                          <p:cBhvr>
                                            <p:cTn id="40" dur="1000" fill="hold"/>
                                            <p:tgtEl>
                                              <p:spTgt spid="107"/>
                                            </p:tgtEl>
                                            <p:attrNameLst>
                                              <p:attrName>ppt_x</p:attrName>
                                            </p:attrNameLst>
                                          </p:cBhvr>
                                          <p:tavLst>
                                            <p:tav tm="0">
                                              <p:val>
                                                <p:strVal val="#ppt_x"/>
                                              </p:val>
                                            </p:tav>
                                            <p:tav tm="100000">
                                              <p:val>
                                                <p:strVal val="#ppt_x"/>
                                              </p:val>
                                            </p:tav>
                                          </p:tavLst>
                                        </p:anim>
                                        <p:anim calcmode="lin" valueType="num">
                                          <p:cBhvr>
                                            <p:cTn id="41" dur="1000" fill="hold"/>
                                            <p:tgtEl>
                                              <p:spTgt spid="107"/>
                                            </p:tgtEl>
                                            <p:attrNameLst>
                                              <p:attrName>ppt_y</p:attrName>
                                            </p:attrNameLst>
                                          </p:cBhvr>
                                          <p:tavLst>
                                            <p:tav tm="0">
                                              <p:val>
                                                <p:strVal val="#ppt_y+.1"/>
                                              </p:val>
                                            </p:tav>
                                            <p:tav tm="100000">
                                              <p:val>
                                                <p:strVal val="#ppt_y"/>
                                              </p:val>
                                            </p:tav>
                                          </p:tavLst>
                                        </p:anim>
                                      </p:childTnLst>
                                    </p:cTn>
                                  </p:par>
                                </p:childTnLst>
                              </p:cTn>
                            </p:par>
                            <p:par>
                              <p:cTn id="42" fill="hold">
                                <p:stCondLst>
                                  <p:cond delay="7250"/>
                                </p:stCondLst>
                                <p:childTnLst>
                                  <p:par>
                                    <p:cTn id="43" presetID="22" presetClass="entr" presetSubtype="8"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left)">
                                          <p:cBhvr>
                                            <p:cTn id="45" dur="2000"/>
                                            <p:tgtEl>
                                              <p:spTgt spid="90"/>
                                            </p:tgtEl>
                                          </p:cBhvr>
                                        </p:animEffect>
                                      </p:childTnLst>
                                    </p:cTn>
                                  </p:par>
                                </p:childTnLst>
                              </p:cTn>
                            </p:par>
                            <p:par>
                              <p:cTn id="46" fill="hold">
                                <p:stCondLst>
                                  <p:cond delay="9250"/>
                                </p:stCondLst>
                                <p:childTnLst>
                                  <p:par>
                                    <p:cTn id="47" presetID="42" presetClass="entr" presetSubtype="0" fill="hold" grpId="0" nodeType="afterEffect">
                                      <p:stCondLst>
                                        <p:cond delay="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1500"/>
                                            <p:tgtEl>
                                              <p:spTgt spid="89"/>
                                            </p:tgtEl>
                                          </p:cBhvr>
                                        </p:animEffect>
                                        <p:anim calcmode="lin" valueType="num">
                                          <p:cBhvr>
                                            <p:cTn id="50" dur="1500" fill="hold"/>
                                            <p:tgtEl>
                                              <p:spTgt spid="89"/>
                                            </p:tgtEl>
                                            <p:attrNameLst>
                                              <p:attrName>ppt_x</p:attrName>
                                            </p:attrNameLst>
                                          </p:cBhvr>
                                          <p:tavLst>
                                            <p:tav tm="0">
                                              <p:val>
                                                <p:strVal val="#ppt_x"/>
                                              </p:val>
                                            </p:tav>
                                            <p:tav tm="100000">
                                              <p:val>
                                                <p:strVal val="#ppt_x"/>
                                              </p:val>
                                            </p:tav>
                                          </p:tavLst>
                                        </p:anim>
                                        <p:anim calcmode="lin" valueType="num">
                                          <p:cBhvr>
                                            <p:cTn id="51" dur="1500" fill="hold"/>
                                            <p:tgtEl>
                                              <p:spTgt spid="89"/>
                                            </p:tgtEl>
                                            <p:attrNameLst>
                                              <p:attrName>ppt_y</p:attrName>
                                            </p:attrNameLst>
                                          </p:cBhvr>
                                          <p:tavLst>
                                            <p:tav tm="0">
                                              <p:val>
                                                <p:strVal val="#ppt_y+.1"/>
                                              </p:val>
                                            </p:tav>
                                            <p:tav tm="100000">
                                              <p:val>
                                                <p:strVal val="#ppt_y"/>
                                              </p:val>
                                            </p:tav>
                                          </p:tavLst>
                                        </p:anim>
                                      </p:childTnLst>
                                    </p:cTn>
                                  </p:par>
                                </p:childTnLst>
                              </p:cTn>
                            </p:par>
                            <p:par>
                              <p:cTn id="52" fill="hold">
                                <p:stCondLst>
                                  <p:cond delay="10750"/>
                                </p:stCondLst>
                                <p:childTnLst>
                                  <p:par>
                                    <p:cTn id="53" presetID="31" presetClass="entr" presetSubtype="0" fill="hold" nodeType="after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p:cTn id="55" dur="1500" fill="hold"/>
                                            <p:tgtEl>
                                              <p:spTgt spid="63"/>
                                            </p:tgtEl>
                                            <p:attrNameLst>
                                              <p:attrName>ppt_w</p:attrName>
                                            </p:attrNameLst>
                                          </p:cBhvr>
                                          <p:tavLst>
                                            <p:tav tm="0">
                                              <p:val>
                                                <p:fltVal val="0"/>
                                              </p:val>
                                            </p:tav>
                                            <p:tav tm="100000">
                                              <p:val>
                                                <p:strVal val="#ppt_w"/>
                                              </p:val>
                                            </p:tav>
                                          </p:tavLst>
                                        </p:anim>
                                        <p:anim calcmode="lin" valueType="num">
                                          <p:cBhvr>
                                            <p:cTn id="56" dur="1500" fill="hold"/>
                                            <p:tgtEl>
                                              <p:spTgt spid="63"/>
                                            </p:tgtEl>
                                            <p:attrNameLst>
                                              <p:attrName>ppt_h</p:attrName>
                                            </p:attrNameLst>
                                          </p:cBhvr>
                                          <p:tavLst>
                                            <p:tav tm="0">
                                              <p:val>
                                                <p:fltVal val="0"/>
                                              </p:val>
                                            </p:tav>
                                            <p:tav tm="100000">
                                              <p:val>
                                                <p:strVal val="#ppt_h"/>
                                              </p:val>
                                            </p:tav>
                                          </p:tavLst>
                                        </p:anim>
                                        <p:anim calcmode="lin" valueType="num">
                                          <p:cBhvr>
                                            <p:cTn id="57" dur="1500" fill="hold"/>
                                            <p:tgtEl>
                                              <p:spTgt spid="63"/>
                                            </p:tgtEl>
                                            <p:attrNameLst>
                                              <p:attrName>style.rotation</p:attrName>
                                            </p:attrNameLst>
                                          </p:cBhvr>
                                          <p:tavLst>
                                            <p:tav tm="0">
                                              <p:val>
                                                <p:fltVal val="90"/>
                                              </p:val>
                                            </p:tav>
                                            <p:tav tm="100000">
                                              <p:val>
                                                <p:fltVal val="0"/>
                                              </p:val>
                                            </p:tav>
                                          </p:tavLst>
                                        </p:anim>
                                        <p:animEffect transition="in" filter="fade">
                                          <p:cBhvr>
                                            <p:cTn id="58" dur="1500"/>
                                            <p:tgtEl>
                                              <p:spTgt spid="63"/>
                                            </p:tgtEl>
                                          </p:cBhvr>
                                        </p:animEffect>
                                      </p:childTnLst>
                                    </p:cTn>
                                  </p:par>
                                </p:childTnLst>
                              </p:cTn>
                            </p:par>
                            <p:par>
                              <p:cTn id="59" fill="hold">
                                <p:stCondLst>
                                  <p:cond delay="12250"/>
                                </p:stCondLst>
                                <p:childTnLst>
                                  <p:par>
                                    <p:cTn id="60" presetID="2" presetClass="entr" presetSubtype="2"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 calcmode="lin" valueType="num">
                                          <p:cBhvr additive="base">
                                            <p:cTn id="62" dur="1500" fill="hold"/>
                                            <p:tgtEl>
                                              <p:spTgt spid="60"/>
                                            </p:tgtEl>
                                            <p:attrNameLst>
                                              <p:attrName>ppt_x</p:attrName>
                                            </p:attrNameLst>
                                          </p:cBhvr>
                                          <p:tavLst>
                                            <p:tav tm="0">
                                              <p:val>
                                                <p:strVal val="1+#ppt_w/2"/>
                                              </p:val>
                                            </p:tav>
                                            <p:tav tm="100000">
                                              <p:val>
                                                <p:strVal val="#ppt_x"/>
                                              </p:val>
                                            </p:tav>
                                          </p:tavLst>
                                        </p:anim>
                                        <p:anim calcmode="lin" valueType="num">
                                          <p:cBhvr additive="base">
                                            <p:cTn id="63" dur="1500" fill="hold"/>
                                            <p:tgtEl>
                                              <p:spTgt spid="60"/>
                                            </p:tgtEl>
                                            <p:attrNameLst>
                                              <p:attrName>ppt_y</p:attrName>
                                            </p:attrNameLst>
                                          </p:cBhvr>
                                          <p:tavLst>
                                            <p:tav tm="0">
                                              <p:val>
                                                <p:strVal val="#ppt_y"/>
                                              </p:val>
                                            </p:tav>
                                            <p:tav tm="100000">
                                              <p:val>
                                                <p:strVal val="#ppt_y"/>
                                              </p:val>
                                            </p:tav>
                                          </p:tavLst>
                                        </p:anim>
                                      </p:childTnLst>
                                    </p:cTn>
                                  </p:par>
                                </p:childTnLst>
                              </p:cTn>
                            </p:par>
                            <p:par>
                              <p:cTn id="64" fill="hold">
                                <p:stCondLst>
                                  <p:cond delay="13750"/>
                                </p:stCondLst>
                                <p:childTnLst>
                                  <p:par>
                                    <p:cTn id="65" presetID="31" presetClass="entr" presetSubtype="0" fill="hold" nodeType="after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p:cTn id="67" dur="1500" fill="hold"/>
                                            <p:tgtEl>
                                              <p:spTgt spid="71"/>
                                            </p:tgtEl>
                                            <p:attrNameLst>
                                              <p:attrName>ppt_w</p:attrName>
                                            </p:attrNameLst>
                                          </p:cBhvr>
                                          <p:tavLst>
                                            <p:tav tm="0">
                                              <p:val>
                                                <p:fltVal val="0"/>
                                              </p:val>
                                            </p:tav>
                                            <p:tav tm="100000">
                                              <p:val>
                                                <p:strVal val="#ppt_w"/>
                                              </p:val>
                                            </p:tav>
                                          </p:tavLst>
                                        </p:anim>
                                        <p:anim calcmode="lin" valueType="num">
                                          <p:cBhvr>
                                            <p:cTn id="68" dur="1500" fill="hold"/>
                                            <p:tgtEl>
                                              <p:spTgt spid="71"/>
                                            </p:tgtEl>
                                            <p:attrNameLst>
                                              <p:attrName>ppt_h</p:attrName>
                                            </p:attrNameLst>
                                          </p:cBhvr>
                                          <p:tavLst>
                                            <p:tav tm="0">
                                              <p:val>
                                                <p:fltVal val="0"/>
                                              </p:val>
                                            </p:tav>
                                            <p:tav tm="100000">
                                              <p:val>
                                                <p:strVal val="#ppt_h"/>
                                              </p:val>
                                            </p:tav>
                                          </p:tavLst>
                                        </p:anim>
                                        <p:anim calcmode="lin" valueType="num">
                                          <p:cBhvr>
                                            <p:cTn id="69" dur="1500" fill="hold"/>
                                            <p:tgtEl>
                                              <p:spTgt spid="71"/>
                                            </p:tgtEl>
                                            <p:attrNameLst>
                                              <p:attrName>style.rotation</p:attrName>
                                            </p:attrNameLst>
                                          </p:cBhvr>
                                          <p:tavLst>
                                            <p:tav tm="0">
                                              <p:val>
                                                <p:fltVal val="90"/>
                                              </p:val>
                                            </p:tav>
                                            <p:tav tm="100000">
                                              <p:val>
                                                <p:fltVal val="0"/>
                                              </p:val>
                                            </p:tav>
                                          </p:tavLst>
                                        </p:anim>
                                        <p:animEffect transition="in" filter="fade">
                                          <p:cBhvr>
                                            <p:cTn id="70" dur="1500"/>
                                            <p:tgtEl>
                                              <p:spTgt spid="71"/>
                                            </p:tgtEl>
                                          </p:cBhvr>
                                        </p:animEffect>
                                      </p:childTnLst>
                                    </p:cTn>
                                  </p:par>
                                </p:childTnLst>
                              </p:cTn>
                            </p:par>
                            <p:par>
                              <p:cTn id="71" fill="hold">
                                <p:stCondLst>
                                  <p:cond delay="15250"/>
                                </p:stCondLst>
                                <p:childTnLst>
                                  <p:par>
                                    <p:cTn id="72" presetID="2" presetClass="entr" presetSubtype="2" fill="hold" grpId="0" nodeType="afterEffect">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cBhvr additive="base">
                                            <p:cTn id="74" dur="1500" fill="hold"/>
                                            <p:tgtEl>
                                              <p:spTgt spid="61"/>
                                            </p:tgtEl>
                                            <p:attrNameLst>
                                              <p:attrName>ppt_x</p:attrName>
                                            </p:attrNameLst>
                                          </p:cBhvr>
                                          <p:tavLst>
                                            <p:tav tm="0">
                                              <p:val>
                                                <p:strVal val="1+#ppt_w/2"/>
                                              </p:val>
                                            </p:tav>
                                            <p:tav tm="100000">
                                              <p:val>
                                                <p:strVal val="#ppt_x"/>
                                              </p:val>
                                            </p:tav>
                                          </p:tavLst>
                                        </p:anim>
                                        <p:anim calcmode="lin" valueType="num">
                                          <p:cBhvr additive="base">
                                            <p:cTn id="75" dur="1500" fill="hold"/>
                                            <p:tgtEl>
                                              <p:spTgt spid="61"/>
                                            </p:tgtEl>
                                            <p:attrNameLst>
                                              <p:attrName>ppt_y</p:attrName>
                                            </p:attrNameLst>
                                          </p:cBhvr>
                                          <p:tavLst>
                                            <p:tav tm="0">
                                              <p:val>
                                                <p:strVal val="#ppt_y"/>
                                              </p:val>
                                            </p:tav>
                                            <p:tav tm="100000">
                                              <p:val>
                                                <p:strVal val="#ppt_y"/>
                                              </p:val>
                                            </p:tav>
                                          </p:tavLst>
                                        </p:anim>
                                      </p:childTnLst>
                                    </p:cTn>
                                  </p:par>
                                </p:childTnLst>
                              </p:cTn>
                            </p:par>
                            <p:par>
                              <p:cTn id="76" fill="hold">
                                <p:stCondLst>
                                  <p:cond delay="16750"/>
                                </p:stCondLst>
                                <p:childTnLst>
                                  <p:par>
                                    <p:cTn id="77" presetID="31" presetClass="entr" presetSubtype="0" fill="hold" nodeType="afterEffect">
                                      <p:stCondLst>
                                        <p:cond delay="0"/>
                                      </p:stCondLst>
                                      <p:childTnLst>
                                        <p:set>
                                          <p:cBhvr>
                                            <p:cTn id="78" dur="1" fill="hold">
                                              <p:stCondLst>
                                                <p:cond delay="0"/>
                                              </p:stCondLst>
                                            </p:cTn>
                                            <p:tgtEl>
                                              <p:spTgt spid="77"/>
                                            </p:tgtEl>
                                            <p:attrNameLst>
                                              <p:attrName>style.visibility</p:attrName>
                                            </p:attrNameLst>
                                          </p:cBhvr>
                                          <p:to>
                                            <p:strVal val="visible"/>
                                          </p:to>
                                        </p:set>
                                        <p:anim calcmode="lin" valueType="num">
                                          <p:cBhvr>
                                            <p:cTn id="79" dur="1500" fill="hold"/>
                                            <p:tgtEl>
                                              <p:spTgt spid="77"/>
                                            </p:tgtEl>
                                            <p:attrNameLst>
                                              <p:attrName>ppt_w</p:attrName>
                                            </p:attrNameLst>
                                          </p:cBhvr>
                                          <p:tavLst>
                                            <p:tav tm="0">
                                              <p:val>
                                                <p:fltVal val="0"/>
                                              </p:val>
                                            </p:tav>
                                            <p:tav tm="100000">
                                              <p:val>
                                                <p:strVal val="#ppt_w"/>
                                              </p:val>
                                            </p:tav>
                                          </p:tavLst>
                                        </p:anim>
                                        <p:anim calcmode="lin" valueType="num">
                                          <p:cBhvr>
                                            <p:cTn id="80" dur="1500" fill="hold"/>
                                            <p:tgtEl>
                                              <p:spTgt spid="77"/>
                                            </p:tgtEl>
                                            <p:attrNameLst>
                                              <p:attrName>ppt_h</p:attrName>
                                            </p:attrNameLst>
                                          </p:cBhvr>
                                          <p:tavLst>
                                            <p:tav tm="0">
                                              <p:val>
                                                <p:fltVal val="0"/>
                                              </p:val>
                                            </p:tav>
                                            <p:tav tm="100000">
                                              <p:val>
                                                <p:strVal val="#ppt_h"/>
                                              </p:val>
                                            </p:tav>
                                          </p:tavLst>
                                        </p:anim>
                                        <p:anim calcmode="lin" valueType="num">
                                          <p:cBhvr>
                                            <p:cTn id="81" dur="1500" fill="hold"/>
                                            <p:tgtEl>
                                              <p:spTgt spid="77"/>
                                            </p:tgtEl>
                                            <p:attrNameLst>
                                              <p:attrName>style.rotation</p:attrName>
                                            </p:attrNameLst>
                                          </p:cBhvr>
                                          <p:tavLst>
                                            <p:tav tm="0">
                                              <p:val>
                                                <p:fltVal val="90"/>
                                              </p:val>
                                            </p:tav>
                                            <p:tav tm="100000">
                                              <p:val>
                                                <p:fltVal val="0"/>
                                              </p:val>
                                            </p:tav>
                                          </p:tavLst>
                                        </p:anim>
                                        <p:animEffect transition="in" filter="fade">
                                          <p:cBhvr>
                                            <p:cTn id="82" dur="1500"/>
                                            <p:tgtEl>
                                              <p:spTgt spid="77"/>
                                            </p:tgtEl>
                                          </p:cBhvr>
                                        </p:animEffect>
                                      </p:childTnLst>
                                    </p:cTn>
                                  </p:par>
                                </p:childTnLst>
                              </p:cTn>
                            </p:par>
                            <p:par>
                              <p:cTn id="83" fill="hold">
                                <p:stCondLst>
                                  <p:cond delay="18250"/>
                                </p:stCondLst>
                                <p:childTnLst>
                                  <p:par>
                                    <p:cTn id="84" presetID="2" presetClass="entr" presetSubtype="2" fill="hold" grpId="0" nodeType="afterEffect">
                                      <p:stCondLst>
                                        <p:cond delay="0"/>
                                      </p:stCondLst>
                                      <p:childTnLst>
                                        <p:set>
                                          <p:cBhvr>
                                            <p:cTn id="85" dur="1" fill="hold">
                                              <p:stCondLst>
                                                <p:cond delay="0"/>
                                              </p:stCondLst>
                                            </p:cTn>
                                            <p:tgtEl>
                                              <p:spTgt spid="62"/>
                                            </p:tgtEl>
                                            <p:attrNameLst>
                                              <p:attrName>style.visibility</p:attrName>
                                            </p:attrNameLst>
                                          </p:cBhvr>
                                          <p:to>
                                            <p:strVal val="visible"/>
                                          </p:to>
                                        </p:set>
                                        <p:anim calcmode="lin" valueType="num">
                                          <p:cBhvr additive="base">
                                            <p:cTn id="86" dur="1500" fill="hold"/>
                                            <p:tgtEl>
                                              <p:spTgt spid="62"/>
                                            </p:tgtEl>
                                            <p:attrNameLst>
                                              <p:attrName>ppt_x</p:attrName>
                                            </p:attrNameLst>
                                          </p:cBhvr>
                                          <p:tavLst>
                                            <p:tav tm="0">
                                              <p:val>
                                                <p:strVal val="1+#ppt_w/2"/>
                                              </p:val>
                                            </p:tav>
                                            <p:tav tm="100000">
                                              <p:val>
                                                <p:strVal val="#ppt_x"/>
                                              </p:val>
                                            </p:tav>
                                          </p:tavLst>
                                        </p:anim>
                                        <p:anim calcmode="lin" valueType="num">
                                          <p:cBhvr additive="base">
                                            <p:cTn id="87" dur="1500" fill="hold"/>
                                            <p:tgtEl>
                                              <p:spTgt spid="62"/>
                                            </p:tgtEl>
                                            <p:attrNameLst>
                                              <p:attrName>ppt_y</p:attrName>
                                            </p:attrNameLst>
                                          </p:cBhvr>
                                          <p:tavLst>
                                            <p:tav tm="0">
                                              <p:val>
                                                <p:strVal val="#ppt_y"/>
                                              </p:val>
                                            </p:tav>
                                            <p:tav tm="100000">
                                              <p:val>
                                                <p:strVal val="#ppt_y"/>
                                              </p:val>
                                            </p:tav>
                                          </p:tavLst>
                                        </p:anim>
                                      </p:childTnLst>
                                    </p:cTn>
                                  </p:par>
                                </p:childTnLst>
                              </p:cTn>
                            </p:par>
                            <p:par>
                              <p:cTn id="88" fill="hold">
                                <p:stCondLst>
                                  <p:cond delay="19750"/>
                                </p:stCondLst>
                                <p:childTnLst>
                                  <p:par>
                                    <p:cTn id="89" presetID="31" presetClass="entr" presetSubtype="0" fill="hold" nodeType="afterEffect">
                                      <p:stCondLst>
                                        <p:cond delay="0"/>
                                      </p:stCondLst>
                                      <p:childTnLst>
                                        <p:set>
                                          <p:cBhvr>
                                            <p:cTn id="90" dur="1" fill="hold">
                                              <p:stCondLst>
                                                <p:cond delay="0"/>
                                              </p:stCondLst>
                                            </p:cTn>
                                            <p:tgtEl>
                                              <p:spTgt spid="83"/>
                                            </p:tgtEl>
                                            <p:attrNameLst>
                                              <p:attrName>style.visibility</p:attrName>
                                            </p:attrNameLst>
                                          </p:cBhvr>
                                          <p:to>
                                            <p:strVal val="visible"/>
                                          </p:to>
                                        </p:set>
                                        <p:anim calcmode="lin" valueType="num">
                                          <p:cBhvr>
                                            <p:cTn id="91" dur="1500" fill="hold"/>
                                            <p:tgtEl>
                                              <p:spTgt spid="83"/>
                                            </p:tgtEl>
                                            <p:attrNameLst>
                                              <p:attrName>ppt_w</p:attrName>
                                            </p:attrNameLst>
                                          </p:cBhvr>
                                          <p:tavLst>
                                            <p:tav tm="0">
                                              <p:val>
                                                <p:fltVal val="0"/>
                                              </p:val>
                                            </p:tav>
                                            <p:tav tm="100000">
                                              <p:val>
                                                <p:strVal val="#ppt_w"/>
                                              </p:val>
                                            </p:tav>
                                          </p:tavLst>
                                        </p:anim>
                                        <p:anim calcmode="lin" valueType="num">
                                          <p:cBhvr>
                                            <p:cTn id="92" dur="1500" fill="hold"/>
                                            <p:tgtEl>
                                              <p:spTgt spid="83"/>
                                            </p:tgtEl>
                                            <p:attrNameLst>
                                              <p:attrName>ppt_h</p:attrName>
                                            </p:attrNameLst>
                                          </p:cBhvr>
                                          <p:tavLst>
                                            <p:tav tm="0">
                                              <p:val>
                                                <p:fltVal val="0"/>
                                              </p:val>
                                            </p:tav>
                                            <p:tav tm="100000">
                                              <p:val>
                                                <p:strVal val="#ppt_h"/>
                                              </p:val>
                                            </p:tav>
                                          </p:tavLst>
                                        </p:anim>
                                        <p:anim calcmode="lin" valueType="num">
                                          <p:cBhvr>
                                            <p:cTn id="93" dur="1500" fill="hold"/>
                                            <p:tgtEl>
                                              <p:spTgt spid="83"/>
                                            </p:tgtEl>
                                            <p:attrNameLst>
                                              <p:attrName>style.rotation</p:attrName>
                                            </p:attrNameLst>
                                          </p:cBhvr>
                                          <p:tavLst>
                                            <p:tav tm="0">
                                              <p:val>
                                                <p:fltVal val="90"/>
                                              </p:val>
                                            </p:tav>
                                            <p:tav tm="100000">
                                              <p:val>
                                                <p:fltVal val="0"/>
                                              </p:val>
                                            </p:tav>
                                          </p:tavLst>
                                        </p:anim>
                                        <p:animEffect transition="in" filter="fade">
                                          <p:cBhvr>
                                            <p:cTn id="94" dur="1500"/>
                                            <p:tgtEl>
                                              <p:spTgt spid="83"/>
                                            </p:tgtEl>
                                          </p:cBhvr>
                                        </p:animEffect>
                                      </p:childTnLst>
                                    </p:cTn>
                                  </p:par>
                                </p:childTnLst>
                              </p:cTn>
                            </p:par>
                            <p:par>
                              <p:cTn id="95" fill="hold">
                                <p:stCondLst>
                                  <p:cond delay="21250"/>
                                </p:stCondLst>
                                <p:childTnLst>
                                  <p:par>
                                    <p:cTn id="96" presetID="2" presetClass="entr" presetSubtype="2" fill="hold" grpId="0" nodeType="afterEffect">
                                      <p:stCondLst>
                                        <p:cond delay="0"/>
                                      </p:stCondLst>
                                      <p:childTnLst>
                                        <p:set>
                                          <p:cBhvr>
                                            <p:cTn id="97" dur="1" fill="hold">
                                              <p:stCondLst>
                                                <p:cond delay="0"/>
                                              </p:stCondLst>
                                            </p:cTn>
                                            <p:tgtEl>
                                              <p:spTgt spid="59"/>
                                            </p:tgtEl>
                                            <p:attrNameLst>
                                              <p:attrName>style.visibility</p:attrName>
                                            </p:attrNameLst>
                                          </p:cBhvr>
                                          <p:to>
                                            <p:strVal val="visible"/>
                                          </p:to>
                                        </p:set>
                                        <p:anim calcmode="lin" valueType="num">
                                          <p:cBhvr additive="base">
                                            <p:cTn id="98" dur="1500" fill="hold"/>
                                            <p:tgtEl>
                                              <p:spTgt spid="59"/>
                                            </p:tgtEl>
                                            <p:attrNameLst>
                                              <p:attrName>ppt_x</p:attrName>
                                            </p:attrNameLst>
                                          </p:cBhvr>
                                          <p:tavLst>
                                            <p:tav tm="0">
                                              <p:val>
                                                <p:strVal val="1+#ppt_w/2"/>
                                              </p:val>
                                            </p:tav>
                                            <p:tav tm="100000">
                                              <p:val>
                                                <p:strVal val="#ppt_x"/>
                                              </p:val>
                                            </p:tav>
                                          </p:tavLst>
                                        </p:anim>
                                        <p:anim calcmode="lin" valueType="num">
                                          <p:cBhvr additive="base">
                                            <p:cTn id="99" dur="1500" fill="hold"/>
                                            <p:tgtEl>
                                              <p:spTgt spid="59"/>
                                            </p:tgtEl>
                                            <p:attrNameLst>
                                              <p:attrName>ppt_y</p:attrName>
                                            </p:attrNameLst>
                                          </p:cBhvr>
                                          <p:tavLst>
                                            <p:tav tm="0">
                                              <p:val>
                                                <p:strVal val="#ppt_y"/>
                                              </p:val>
                                            </p:tav>
                                            <p:tav tm="100000">
                                              <p:val>
                                                <p:strVal val="#ppt_y"/>
                                              </p:val>
                                            </p:tav>
                                          </p:tavLst>
                                        </p:anim>
                                      </p:childTnLst>
                                    </p:cTn>
                                  </p:par>
                                </p:childTnLst>
                              </p:cTn>
                            </p:par>
                            <p:par>
                              <p:cTn id="100" fill="hold">
                                <p:stCondLst>
                                  <p:cond delay="22750"/>
                                </p:stCondLst>
                                <p:childTnLst>
                                  <p:par>
                                    <p:cTn id="101" presetID="6" presetClass="entr" presetSubtype="16" fill="hold" grpId="0" nodeType="afterEffect">
                                      <p:stCondLst>
                                        <p:cond delay="0"/>
                                      </p:stCondLst>
                                      <p:childTnLst>
                                        <p:set>
                                          <p:cBhvr>
                                            <p:cTn id="102" dur="1" fill="hold">
                                              <p:stCondLst>
                                                <p:cond delay="0"/>
                                              </p:stCondLst>
                                            </p:cTn>
                                            <p:tgtEl>
                                              <p:spTgt spid="58"/>
                                            </p:tgtEl>
                                            <p:attrNameLst>
                                              <p:attrName>style.visibility</p:attrName>
                                            </p:attrNameLst>
                                          </p:cBhvr>
                                          <p:to>
                                            <p:strVal val="visible"/>
                                          </p:to>
                                        </p:set>
                                        <p:animEffect transition="in" filter="circle(in)">
                                          <p:cBhvr>
                                            <p:cTn id="103"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animBg="1"/>
          <p:bldP spid="60" grpId="0" animBg="1"/>
          <p:bldP spid="61" grpId="0" animBg="1"/>
          <p:bldP spid="62" grpId="0" animBg="1"/>
          <p:bldP spid="69" grpId="0"/>
          <p:bldP spid="70" grpId="0"/>
          <p:bldP spid="89" grpId="0"/>
          <p:bldP spid="9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620733" y="4038162"/>
            <a:ext cx="2186552" cy="542446"/>
          </a:xfrm>
          <a:prstGeom prst="rect">
            <a:avLst/>
          </a:prstGeom>
        </p:spPr>
        <p:txBody>
          <a:bodyPr wrap="square" lIns="91430" tIns="45715" rIns="91430" bIns="45715">
            <a:spAutoFit/>
          </a:bodyPr>
          <a:lstStyle/>
          <a:p>
            <a:pPr algn="ctr" defTabSz="950770">
              <a:lnSpc>
                <a:spcPct val="150000"/>
              </a:lnSpc>
            </a:pPr>
            <a:r>
              <a:rPr lang="zh-CN" altLang="en-US" sz="1950" b="1" dirty="0">
                <a:solidFill>
                  <a:srgbClr val="9B0D13"/>
                </a:solidFill>
                <a:latin typeface="微软雅黑"/>
                <a:ea typeface="微软雅黑"/>
              </a:rPr>
              <a:t>五个坚持</a:t>
            </a:r>
          </a:p>
        </p:txBody>
      </p:sp>
      <p:pic>
        <p:nvPicPr>
          <p:cNvPr id="5"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2237" y="1655330"/>
            <a:ext cx="1634945" cy="148366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467545" y="3112195"/>
            <a:ext cx="2444338" cy="877220"/>
            <a:chOff x="386364" y="2643758"/>
            <a:chExt cx="2444338" cy="876903"/>
          </a:xfrm>
        </p:grpSpPr>
        <p:cxnSp>
          <p:nvCxnSpPr>
            <p:cNvPr id="7" name="直接连接符 6"/>
            <p:cNvCxnSpPr/>
            <p:nvPr/>
          </p:nvCxnSpPr>
          <p:spPr>
            <a:xfrm>
              <a:off x="556522" y="3507854"/>
              <a:ext cx="2160000" cy="0"/>
            </a:xfrm>
            <a:prstGeom prst="line">
              <a:avLst/>
            </a:prstGeom>
            <a:noFill/>
            <a:ln w="19050" cap="flat" cmpd="sng" algn="ctr">
              <a:solidFill>
                <a:srgbClr val="9B0D13">
                  <a:shade val="95000"/>
                  <a:satMod val="105000"/>
                </a:srgbClr>
              </a:solidFill>
              <a:prstDash val="solid"/>
            </a:ln>
            <a:effectLst>
              <a:outerShdw blurRad="50800" dist="38100" dir="5400000" algn="t" rotWithShape="0">
                <a:prstClr val="black">
                  <a:alpha val="40000"/>
                </a:prstClr>
              </a:outerShdw>
            </a:effectLst>
          </p:spPr>
        </p:cxnSp>
        <p:cxnSp>
          <p:nvCxnSpPr>
            <p:cNvPr id="8" name="直接连接符 7"/>
            <p:cNvCxnSpPr/>
            <p:nvPr/>
          </p:nvCxnSpPr>
          <p:spPr>
            <a:xfrm>
              <a:off x="556522" y="2643758"/>
              <a:ext cx="2160000" cy="0"/>
            </a:xfrm>
            <a:prstGeom prst="line">
              <a:avLst/>
            </a:prstGeom>
            <a:noFill/>
            <a:ln w="19050" cap="flat" cmpd="sng" algn="ctr">
              <a:solidFill>
                <a:srgbClr val="9B0D13">
                  <a:shade val="95000"/>
                  <a:satMod val="105000"/>
                </a:srgbClr>
              </a:solidFill>
              <a:prstDash val="solid"/>
            </a:ln>
            <a:effectLst>
              <a:outerShdw blurRad="50800" dist="38100" dir="5400000" algn="t" rotWithShape="0">
                <a:prstClr val="black">
                  <a:alpha val="40000"/>
                </a:prstClr>
              </a:outerShdw>
            </a:effectLst>
          </p:spPr>
        </p:cxnSp>
        <p:pic>
          <p:nvPicPr>
            <p:cNvPr id="9" name="Picture 4" descr="C:\Users\Administrator\Desktop\党政机关\素材\党徽\131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364" y="2678120"/>
              <a:ext cx="2444338" cy="8425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组合 9"/>
          <p:cNvGrpSpPr/>
          <p:nvPr/>
        </p:nvGrpSpPr>
        <p:grpSpPr>
          <a:xfrm>
            <a:off x="3761805" y="1669213"/>
            <a:ext cx="4410596" cy="578039"/>
            <a:chOff x="5015086" y="1845618"/>
            <a:chExt cx="5880029" cy="770618"/>
          </a:xfrm>
        </p:grpSpPr>
        <p:sp>
          <p:nvSpPr>
            <p:cNvPr id="11" name="矩形 10"/>
            <p:cNvSpPr/>
            <p:nvPr/>
          </p:nvSpPr>
          <p:spPr>
            <a:xfrm>
              <a:off x="5924733" y="1888138"/>
              <a:ext cx="4970382" cy="728098"/>
            </a:xfrm>
            <a:prstGeom prst="rect">
              <a:avLst/>
            </a:prstGeom>
            <a:noFill/>
            <a:ln w="19050" cap="flat" cmpd="sng" algn="ctr">
              <a:solidFill>
                <a:srgbClr val="9B0D13"/>
              </a:solidFill>
              <a:prstDash val="solid"/>
            </a:ln>
            <a:effectLst/>
          </p:spPr>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marL="0" marR="0" lvl="0" indent="0" defTabSz="95077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9B0D13"/>
                  </a:solidFill>
                  <a:effectLst/>
                  <a:uLnTx/>
                  <a:uFillTx/>
                  <a:latin typeface="Impact"/>
                  <a:ea typeface="微软雅黑"/>
                  <a:cs typeface="+mn-cs"/>
                </a:rPr>
                <a:t>坚持正面教育为主，用科学理论武装头脑</a:t>
              </a:r>
            </a:p>
          </p:txBody>
        </p:sp>
        <p:grpSp>
          <p:nvGrpSpPr>
            <p:cNvPr id="12" name="组合 11"/>
            <p:cNvGrpSpPr/>
            <p:nvPr/>
          </p:nvGrpSpPr>
          <p:grpSpPr>
            <a:xfrm>
              <a:off x="5015086" y="1845618"/>
              <a:ext cx="719907" cy="720167"/>
              <a:chOff x="3635896" y="1427745"/>
              <a:chExt cx="540000" cy="540000"/>
            </a:xfrm>
            <a:solidFill>
              <a:srgbClr val="C00000"/>
            </a:solidFill>
          </p:grpSpPr>
          <p:sp>
            <p:nvSpPr>
              <p:cNvPr id="13" name="矩形 12"/>
              <p:cNvSpPr/>
              <p:nvPr/>
            </p:nvSpPr>
            <p:spPr>
              <a:xfrm>
                <a:off x="3635896" y="1427745"/>
                <a:ext cx="540000" cy="540000"/>
              </a:xfrm>
              <a:prstGeom prst="rect">
                <a:avLst/>
              </a:prstGeom>
              <a:grpFill/>
              <a:ln w="12700" cap="flat" cmpd="sng" algn="ctr">
                <a:solidFill>
                  <a:srgbClr val="9B0D13"/>
                </a:solid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25"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14" name="TextBox 45"/>
              <p:cNvSpPr txBox="1"/>
              <p:nvPr/>
            </p:nvSpPr>
            <p:spPr>
              <a:xfrm>
                <a:off x="3635896" y="1501609"/>
                <a:ext cx="540000" cy="392273"/>
              </a:xfrm>
              <a:prstGeom prst="rect">
                <a:avLst/>
              </a:prstGeom>
              <a:grpFill/>
            </p:spPr>
            <p:txBody>
              <a:bodyPr wrap="square" rtlCol="0" anchor="ctr" anchorCtr="0">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en-US" altLang="zh-CN" sz="1950" b="0" i="0" u="none" strike="noStrike" kern="0" cap="none" spc="0" normalizeH="0" baseline="0" noProof="0" dirty="0">
                    <a:ln>
                      <a:noFill/>
                    </a:ln>
                    <a:solidFill>
                      <a:srgbClr val="FFFFFF"/>
                    </a:solidFill>
                    <a:effectLst/>
                    <a:uLnTx/>
                    <a:uFillTx/>
                    <a:latin typeface="Impact" panose="020B0806030902050204" pitchFamily="34" charset="0"/>
                    <a:ea typeface="微软雅黑"/>
                  </a:rPr>
                  <a:t>01</a:t>
                </a:r>
                <a:endParaRPr kumimoji="0" lang="zh-CN" altLang="en-US" sz="195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grpSp>
      <p:grpSp>
        <p:nvGrpSpPr>
          <p:cNvPr id="15" name="组合 14"/>
          <p:cNvGrpSpPr/>
          <p:nvPr/>
        </p:nvGrpSpPr>
        <p:grpSpPr>
          <a:xfrm>
            <a:off x="3761805" y="2339464"/>
            <a:ext cx="4410596" cy="561489"/>
            <a:chOff x="5015086" y="2739168"/>
            <a:chExt cx="5880029" cy="748555"/>
          </a:xfrm>
        </p:grpSpPr>
        <p:sp>
          <p:nvSpPr>
            <p:cNvPr id="16" name="矩形 15"/>
            <p:cNvSpPr/>
            <p:nvPr/>
          </p:nvSpPr>
          <p:spPr>
            <a:xfrm>
              <a:off x="5924733" y="2759625"/>
              <a:ext cx="4970382" cy="728098"/>
            </a:xfrm>
            <a:prstGeom prst="rect">
              <a:avLst/>
            </a:prstGeom>
            <a:noFill/>
            <a:ln w="19050" cap="flat" cmpd="sng" algn="ctr">
              <a:solidFill>
                <a:srgbClr val="9B0D13"/>
              </a:solidFill>
              <a:prstDash val="solid"/>
            </a:ln>
            <a:effectLst/>
          </p:spPr>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150" normalizeH="0" baseline="0" noProof="0" dirty="0">
                  <a:ln>
                    <a:noFill/>
                  </a:ln>
                  <a:solidFill>
                    <a:srgbClr val="9B0D13"/>
                  </a:solidFill>
                  <a:effectLst/>
                  <a:uLnTx/>
                  <a:uFillTx/>
                  <a:latin typeface="Impact"/>
                  <a:ea typeface="微软雅黑"/>
                  <a:cs typeface="+mn-cs"/>
                </a:rPr>
                <a:t>坚持学用结合，知行合一</a:t>
              </a:r>
            </a:p>
          </p:txBody>
        </p:sp>
        <p:grpSp>
          <p:nvGrpSpPr>
            <p:cNvPr id="17" name="组合 16"/>
            <p:cNvGrpSpPr/>
            <p:nvPr/>
          </p:nvGrpSpPr>
          <p:grpSpPr>
            <a:xfrm>
              <a:off x="5015086" y="2739168"/>
              <a:ext cx="719907" cy="720167"/>
              <a:chOff x="3635896" y="2037782"/>
              <a:chExt cx="540000" cy="540000"/>
            </a:xfrm>
            <a:solidFill>
              <a:srgbClr val="C00000"/>
            </a:solidFill>
          </p:grpSpPr>
          <p:sp>
            <p:nvSpPr>
              <p:cNvPr id="18" name="矩形 17"/>
              <p:cNvSpPr/>
              <p:nvPr/>
            </p:nvSpPr>
            <p:spPr>
              <a:xfrm>
                <a:off x="3635896" y="2037782"/>
                <a:ext cx="540000" cy="540000"/>
              </a:xfrm>
              <a:prstGeom prst="rect">
                <a:avLst/>
              </a:prstGeom>
              <a:grpFill/>
              <a:ln w="12700" cap="flat" cmpd="sng" algn="ctr">
                <a:solidFill>
                  <a:srgbClr val="9B0D13"/>
                </a:solid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25"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19" name="TextBox 45"/>
              <p:cNvSpPr txBox="1"/>
              <p:nvPr/>
            </p:nvSpPr>
            <p:spPr>
              <a:xfrm>
                <a:off x="3635896" y="2111644"/>
                <a:ext cx="540000" cy="392273"/>
              </a:xfrm>
              <a:prstGeom prst="rect">
                <a:avLst/>
              </a:prstGeom>
              <a:grpFill/>
            </p:spPr>
            <p:txBody>
              <a:bodyPr wrap="square" rtlCol="0" anchor="ctr" anchorCtr="0">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en-US" altLang="zh-CN" sz="1950" b="0" i="0" u="none" strike="noStrike" kern="0" cap="none" spc="0" normalizeH="0" baseline="0" noProof="0" dirty="0">
                    <a:ln>
                      <a:noFill/>
                    </a:ln>
                    <a:solidFill>
                      <a:srgbClr val="FFFFFF"/>
                    </a:solidFill>
                    <a:effectLst/>
                    <a:uLnTx/>
                    <a:uFillTx/>
                    <a:latin typeface="Impact" panose="020B0806030902050204" pitchFamily="34" charset="0"/>
                    <a:ea typeface="微软雅黑"/>
                  </a:rPr>
                  <a:t>02</a:t>
                </a:r>
                <a:endParaRPr kumimoji="0" lang="zh-CN" altLang="en-US" sz="195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grpSp>
      <p:grpSp>
        <p:nvGrpSpPr>
          <p:cNvPr id="20" name="组合 19"/>
          <p:cNvGrpSpPr/>
          <p:nvPr/>
        </p:nvGrpSpPr>
        <p:grpSpPr>
          <a:xfrm>
            <a:off x="3761805" y="2971619"/>
            <a:ext cx="4410596" cy="579186"/>
            <a:chOff x="5015086" y="3581932"/>
            <a:chExt cx="5880029" cy="772148"/>
          </a:xfrm>
        </p:grpSpPr>
        <p:sp>
          <p:nvSpPr>
            <p:cNvPr id="21" name="矩形 20"/>
            <p:cNvSpPr/>
            <p:nvPr/>
          </p:nvSpPr>
          <p:spPr>
            <a:xfrm>
              <a:off x="5924733" y="3625982"/>
              <a:ext cx="4970382" cy="728098"/>
            </a:xfrm>
            <a:prstGeom prst="rect">
              <a:avLst/>
            </a:prstGeom>
            <a:noFill/>
            <a:ln w="19050" cap="flat" cmpd="sng" algn="ctr">
              <a:solidFill>
                <a:srgbClr val="9B0D13"/>
              </a:solidFill>
              <a:prstDash val="solid"/>
            </a:ln>
            <a:effectLst/>
          </p:spPr>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150" normalizeH="0" baseline="0" noProof="0" dirty="0">
                  <a:ln>
                    <a:noFill/>
                  </a:ln>
                  <a:solidFill>
                    <a:srgbClr val="9B0D13"/>
                  </a:solidFill>
                  <a:effectLst/>
                  <a:uLnTx/>
                  <a:uFillTx/>
                  <a:latin typeface="Impact"/>
                  <a:ea typeface="微软雅黑"/>
                  <a:cs typeface="+mn-cs"/>
                </a:rPr>
                <a:t>坚持问题导向，注重实效</a:t>
              </a:r>
            </a:p>
          </p:txBody>
        </p:sp>
        <p:grpSp>
          <p:nvGrpSpPr>
            <p:cNvPr id="22" name="组合 21"/>
            <p:cNvGrpSpPr/>
            <p:nvPr/>
          </p:nvGrpSpPr>
          <p:grpSpPr>
            <a:xfrm>
              <a:off x="5015086" y="3581932"/>
              <a:ext cx="719907" cy="720167"/>
              <a:chOff x="3635896" y="2647819"/>
              <a:chExt cx="540000" cy="540000"/>
            </a:xfrm>
            <a:solidFill>
              <a:srgbClr val="C00000"/>
            </a:solidFill>
          </p:grpSpPr>
          <p:sp>
            <p:nvSpPr>
              <p:cNvPr id="23" name="矩形 22"/>
              <p:cNvSpPr/>
              <p:nvPr/>
            </p:nvSpPr>
            <p:spPr>
              <a:xfrm>
                <a:off x="3635896" y="2647819"/>
                <a:ext cx="540000" cy="540000"/>
              </a:xfrm>
              <a:prstGeom prst="rect">
                <a:avLst/>
              </a:prstGeom>
              <a:grpFill/>
              <a:ln w="12700" cap="flat" cmpd="sng" algn="ctr">
                <a:solidFill>
                  <a:srgbClr val="9B0D13"/>
                </a:solid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25"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24" name="TextBox 45"/>
              <p:cNvSpPr txBox="1"/>
              <p:nvPr/>
            </p:nvSpPr>
            <p:spPr>
              <a:xfrm>
                <a:off x="3635896" y="2721681"/>
                <a:ext cx="540000" cy="392273"/>
              </a:xfrm>
              <a:prstGeom prst="rect">
                <a:avLst/>
              </a:prstGeom>
              <a:grpFill/>
            </p:spPr>
            <p:txBody>
              <a:bodyPr wrap="square" rtlCol="0" anchor="ctr" anchorCtr="0">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en-US" altLang="zh-CN" sz="1950" b="0" i="0" u="none" strike="noStrike" kern="0" cap="none" spc="0" normalizeH="0" baseline="0" noProof="0" dirty="0">
                    <a:ln>
                      <a:noFill/>
                    </a:ln>
                    <a:solidFill>
                      <a:srgbClr val="FFFFFF"/>
                    </a:solidFill>
                    <a:effectLst/>
                    <a:uLnTx/>
                    <a:uFillTx/>
                    <a:latin typeface="Impact" panose="020B0806030902050204" pitchFamily="34" charset="0"/>
                    <a:ea typeface="微软雅黑"/>
                  </a:rPr>
                  <a:t>03</a:t>
                </a:r>
                <a:endParaRPr kumimoji="0" lang="zh-CN" altLang="en-US" sz="195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grpSp>
      <p:grpSp>
        <p:nvGrpSpPr>
          <p:cNvPr id="25" name="组合 24"/>
          <p:cNvGrpSpPr/>
          <p:nvPr/>
        </p:nvGrpSpPr>
        <p:grpSpPr>
          <a:xfrm>
            <a:off x="3761805" y="3645385"/>
            <a:ext cx="4410596" cy="559262"/>
            <a:chOff x="5015086" y="4480171"/>
            <a:chExt cx="5880029" cy="745585"/>
          </a:xfrm>
        </p:grpSpPr>
        <p:sp>
          <p:nvSpPr>
            <p:cNvPr id="26" name="矩形 25"/>
            <p:cNvSpPr/>
            <p:nvPr/>
          </p:nvSpPr>
          <p:spPr>
            <a:xfrm>
              <a:off x="5924733" y="4497658"/>
              <a:ext cx="4970382" cy="728098"/>
            </a:xfrm>
            <a:prstGeom prst="rect">
              <a:avLst/>
            </a:prstGeom>
            <a:noFill/>
            <a:ln w="19050" cap="flat" cmpd="sng" algn="ctr">
              <a:solidFill>
                <a:srgbClr val="9B0D13"/>
              </a:solidFill>
              <a:prstDash val="solid"/>
            </a:ln>
            <a:effectLst/>
          </p:spPr>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150" normalizeH="0" baseline="0" noProof="0" dirty="0">
                  <a:ln>
                    <a:noFill/>
                  </a:ln>
                  <a:solidFill>
                    <a:srgbClr val="9B0D13"/>
                  </a:solidFill>
                  <a:effectLst/>
                  <a:uLnTx/>
                  <a:uFillTx/>
                  <a:latin typeface="Impact"/>
                  <a:ea typeface="微软雅黑"/>
                  <a:cs typeface="+mn-cs"/>
                </a:rPr>
                <a:t>坚持领导带头，以上率下</a:t>
              </a:r>
            </a:p>
          </p:txBody>
        </p:sp>
        <p:grpSp>
          <p:nvGrpSpPr>
            <p:cNvPr id="27" name="组合 26"/>
            <p:cNvGrpSpPr/>
            <p:nvPr/>
          </p:nvGrpSpPr>
          <p:grpSpPr>
            <a:xfrm>
              <a:off x="5015086" y="4480171"/>
              <a:ext cx="719907" cy="720167"/>
              <a:chOff x="3635896" y="3257856"/>
              <a:chExt cx="540000" cy="540000"/>
            </a:xfrm>
            <a:solidFill>
              <a:srgbClr val="C00000"/>
            </a:solidFill>
          </p:grpSpPr>
          <p:sp>
            <p:nvSpPr>
              <p:cNvPr id="28" name="矩形 27"/>
              <p:cNvSpPr/>
              <p:nvPr/>
            </p:nvSpPr>
            <p:spPr>
              <a:xfrm>
                <a:off x="3635896" y="3257856"/>
                <a:ext cx="540000" cy="540000"/>
              </a:xfrm>
              <a:prstGeom prst="rect">
                <a:avLst/>
              </a:prstGeom>
              <a:grpFill/>
              <a:ln w="12700" cap="flat" cmpd="sng" algn="ctr">
                <a:solidFill>
                  <a:srgbClr val="9B0D13"/>
                </a:solid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25"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29" name="TextBox 45"/>
              <p:cNvSpPr txBox="1"/>
              <p:nvPr/>
            </p:nvSpPr>
            <p:spPr>
              <a:xfrm>
                <a:off x="3635896" y="3331720"/>
                <a:ext cx="540000" cy="392273"/>
              </a:xfrm>
              <a:prstGeom prst="rect">
                <a:avLst/>
              </a:prstGeom>
              <a:grpFill/>
            </p:spPr>
            <p:txBody>
              <a:bodyPr wrap="square" rtlCol="0" anchor="ctr" anchorCtr="0">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en-US" altLang="zh-CN" sz="1950" b="0" i="0" u="none" strike="noStrike" kern="0" cap="none" spc="0" normalizeH="0" baseline="0" noProof="0" dirty="0">
                    <a:ln>
                      <a:noFill/>
                    </a:ln>
                    <a:solidFill>
                      <a:srgbClr val="FFFFFF"/>
                    </a:solidFill>
                    <a:effectLst/>
                    <a:uLnTx/>
                    <a:uFillTx/>
                    <a:latin typeface="Impact" panose="020B0806030902050204" pitchFamily="34" charset="0"/>
                    <a:ea typeface="微软雅黑"/>
                  </a:rPr>
                  <a:t>04</a:t>
                </a:r>
                <a:endParaRPr kumimoji="0" lang="zh-CN" altLang="en-US" sz="195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grpSp>
      <p:grpSp>
        <p:nvGrpSpPr>
          <p:cNvPr id="30" name="组合 29"/>
          <p:cNvGrpSpPr/>
          <p:nvPr/>
        </p:nvGrpSpPr>
        <p:grpSpPr>
          <a:xfrm>
            <a:off x="3761805" y="4311907"/>
            <a:ext cx="4410596" cy="594058"/>
            <a:chOff x="5015086" y="5368751"/>
            <a:chExt cx="5880029" cy="791974"/>
          </a:xfrm>
        </p:grpSpPr>
        <p:sp>
          <p:nvSpPr>
            <p:cNvPr id="31" name="矩形 30"/>
            <p:cNvSpPr/>
            <p:nvPr/>
          </p:nvSpPr>
          <p:spPr>
            <a:xfrm>
              <a:off x="5924733" y="5368751"/>
              <a:ext cx="4970382" cy="728098"/>
            </a:xfrm>
            <a:prstGeom prst="rect">
              <a:avLst/>
            </a:prstGeom>
            <a:noFill/>
            <a:ln w="19050" cap="flat" cmpd="sng" algn="ctr">
              <a:solidFill>
                <a:srgbClr val="9B0D13"/>
              </a:solidFill>
              <a:prstDash val="solid"/>
            </a:ln>
            <a:effectLst/>
          </p:spPr>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150" normalizeH="0" baseline="0" noProof="0" dirty="0">
                  <a:ln>
                    <a:noFill/>
                  </a:ln>
                  <a:solidFill>
                    <a:srgbClr val="9B0D13"/>
                  </a:solidFill>
                  <a:effectLst/>
                  <a:uLnTx/>
                  <a:uFillTx/>
                  <a:latin typeface="Impact"/>
                  <a:ea typeface="微软雅黑"/>
                  <a:cs typeface="+mn-cs"/>
                </a:rPr>
                <a:t>坚持从实际出发，分类指导</a:t>
              </a:r>
            </a:p>
          </p:txBody>
        </p:sp>
        <p:grpSp>
          <p:nvGrpSpPr>
            <p:cNvPr id="32" name="组合 31"/>
            <p:cNvGrpSpPr/>
            <p:nvPr/>
          </p:nvGrpSpPr>
          <p:grpSpPr>
            <a:xfrm>
              <a:off x="5015086" y="5440558"/>
              <a:ext cx="719907" cy="720167"/>
              <a:chOff x="3635896" y="3867894"/>
              <a:chExt cx="540000" cy="540000"/>
            </a:xfrm>
            <a:solidFill>
              <a:srgbClr val="C00000"/>
            </a:solidFill>
          </p:grpSpPr>
          <p:sp>
            <p:nvSpPr>
              <p:cNvPr id="33" name="矩形 32"/>
              <p:cNvSpPr/>
              <p:nvPr/>
            </p:nvSpPr>
            <p:spPr>
              <a:xfrm>
                <a:off x="3635896" y="3867894"/>
                <a:ext cx="540000" cy="540000"/>
              </a:xfrm>
              <a:prstGeom prst="rect">
                <a:avLst/>
              </a:prstGeom>
              <a:grpFill/>
              <a:ln w="12700" cap="flat" cmpd="sng" algn="ctr">
                <a:solidFill>
                  <a:srgbClr val="9B0D13"/>
                </a:solidFill>
                <a:prstDash val="solid"/>
              </a:ln>
              <a:effectLst/>
            </p:spPr>
            <p:txBody>
              <a:bodyPr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endParaRPr kumimoji="0" lang="zh-CN" altLang="en-US" sz="1425"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34" name="TextBox 45"/>
              <p:cNvSpPr txBox="1"/>
              <p:nvPr/>
            </p:nvSpPr>
            <p:spPr>
              <a:xfrm>
                <a:off x="3635896" y="3941758"/>
                <a:ext cx="540000" cy="392273"/>
              </a:xfrm>
              <a:prstGeom prst="rect">
                <a:avLst/>
              </a:prstGeom>
              <a:grpFill/>
            </p:spPr>
            <p:txBody>
              <a:bodyPr wrap="square" rtlCol="0" anchor="ctr" anchorCtr="0">
                <a:spAutoFit/>
              </a:bodyP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en-US" altLang="zh-CN" sz="1950" b="0" i="0" u="none" strike="noStrike" kern="0" cap="none" spc="0" normalizeH="0" baseline="0" noProof="0" dirty="0">
                    <a:ln>
                      <a:noFill/>
                    </a:ln>
                    <a:solidFill>
                      <a:srgbClr val="FFFFFF"/>
                    </a:solidFill>
                    <a:effectLst/>
                    <a:uLnTx/>
                    <a:uFillTx/>
                    <a:latin typeface="Impact" panose="020B0806030902050204" pitchFamily="34" charset="0"/>
                    <a:ea typeface="微软雅黑"/>
                  </a:rPr>
                  <a:t>05</a:t>
                </a:r>
                <a:endParaRPr kumimoji="0" lang="zh-CN" altLang="en-US" sz="195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grpSp>
    </p:spTree>
    <p:extLst>
      <p:ext uri="{BB962C8B-B14F-4D97-AF65-F5344CB8AC3E}">
        <p14:creationId xmlns:p14="http://schemas.microsoft.com/office/powerpoint/2010/main" val="2825084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1500"/>
                                        <p:tgtEl>
                                          <p:spTgt spid="4"/>
                                        </p:tgtEl>
                                      </p:cBhvr>
                                    </p:animEffect>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1000"/>
                                        <p:tgtEl>
                                          <p:spTgt spid="30"/>
                                        </p:tgtEl>
                                      </p:cBhvr>
                                    </p:animEffect>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党政机关\素材\长城\矢量长城\线稿长111城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729190" y="576054"/>
            <a:ext cx="8044159" cy="19387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Administrator\Desktop\党政机关\素材\党徽\Nipic_5916570_20120618220329321399.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 contrast="-37000"/>
                    </a14:imgEffect>
                  </a14:imgLayer>
                </a14:imgProps>
              </a:ext>
              <a:ext uri="{28A0092B-C50C-407E-A947-70E740481C1C}">
                <a14:useLocalDpi xmlns:a14="http://schemas.microsoft.com/office/drawing/2010/main" val="0"/>
              </a:ext>
            </a:extLst>
          </a:blip>
          <a:srcRect/>
          <a:stretch>
            <a:fillRect/>
          </a:stretch>
        </p:blipFill>
        <p:spPr bwMode="auto">
          <a:xfrm>
            <a:off x="311359" y="576056"/>
            <a:ext cx="997074" cy="90514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1189221" y="-1245608"/>
            <a:ext cx="1115327" cy="905025"/>
            <a:chOff x="2268540" y="555526"/>
            <a:chExt cx="1115327" cy="904698"/>
          </a:xfrm>
        </p:grpSpPr>
        <p:sp>
          <p:nvSpPr>
            <p:cNvPr id="7" name="五角星 6"/>
            <p:cNvSpPr/>
            <p:nvPr/>
          </p:nvSpPr>
          <p:spPr>
            <a:xfrm>
              <a:off x="3047868" y="555526"/>
              <a:ext cx="335999" cy="353541"/>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4">
                <a:solidFill>
                  <a:srgbClr val="C00000"/>
                </a:solidFill>
              </a:endParaRPr>
            </a:p>
          </p:txBody>
        </p:sp>
        <p:sp>
          <p:nvSpPr>
            <p:cNvPr id="8" name="五角星 40"/>
            <p:cNvSpPr/>
            <p:nvPr/>
          </p:nvSpPr>
          <p:spPr>
            <a:xfrm>
              <a:off x="2411760" y="905276"/>
              <a:ext cx="189193" cy="199071"/>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4">
                <a:solidFill>
                  <a:srgbClr val="C00000"/>
                </a:solidFill>
              </a:endParaRPr>
            </a:p>
          </p:txBody>
        </p:sp>
        <p:sp>
          <p:nvSpPr>
            <p:cNvPr id="9" name="五角星 42"/>
            <p:cNvSpPr/>
            <p:nvPr/>
          </p:nvSpPr>
          <p:spPr>
            <a:xfrm>
              <a:off x="2303749" y="1115879"/>
              <a:ext cx="144016" cy="151535"/>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4">
                <a:solidFill>
                  <a:srgbClr val="C00000"/>
                </a:solidFill>
              </a:endParaRPr>
            </a:p>
          </p:txBody>
        </p:sp>
        <p:sp>
          <p:nvSpPr>
            <p:cNvPr id="10" name="五角星 43"/>
            <p:cNvSpPr/>
            <p:nvPr/>
          </p:nvSpPr>
          <p:spPr>
            <a:xfrm>
              <a:off x="2268540" y="1384457"/>
              <a:ext cx="72008" cy="75767"/>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4">
                <a:solidFill>
                  <a:srgbClr val="C00000"/>
                </a:solidFill>
              </a:endParaRPr>
            </a:p>
          </p:txBody>
        </p:sp>
        <p:sp>
          <p:nvSpPr>
            <p:cNvPr id="11" name="五角星 44"/>
            <p:cNvSpPr/>
            <p:nvPr/>
          </p:nvSpPr>
          <p:spPr>
            <a:xfrm>
              <a:off x="2695549" y="719609"/>
              <a:ext cx="249277" cy="262292"/>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4">
                <a:solidFill>
                  <a:srgbClr val="C00000"/>
                </a:solidFill>
              </a:endParaRPr>
            </a:p>
          </p:txBody>
        </p:sp>
      </p:grpSp>
      <p:grpSp>
        <p:nvGrpSpPr>
          <p:cNvPr id="12" name="组合 11"/>
          <p:cNvGrpSpPr/>
          <p:nvPr/>
        </p:nvGrpSpPr>
        <p:grpSpPr>
          <a:xfrm>
            <a:off x="-65851" y="929885"/>
            <a:ext cx="9180388" cy="5003052"/>
            <a:chOff x="124" y="142257"/>
            <a:chExt cx="9180388" cy="5001243"/>
          </a:xfrm>
        </p:grpSpPr>
        <p:pic>
          <p:nvPicPr>
            <p:cNvPr id="13" name="Picture 5" descr="C:\Users\Administrator\Desktop\党政机关\素材\长城\矢量长城\线稿长城2.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5840"/>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4"/>
            </a:p>
          </p:txBody>
        </p:sp>
      </p:grpSp>
      <p:grpSp>
        <p:nvGrpSpPr>
          <p:cNvPr id="15" name="组合 14"/>
          <p:cNvGrpSpPr/>
          <p:nvPr/>
        </p:nvGrpSpPr>
        <p:grpSpPr>
          <a:xfrm>
            <a:off x="6525948" y="2830879"/>
            <a:ext cx="1196974" cy="798759"/>
            <a:chOff x="6935916" y="343637"/>
            <a:chExt cx="1713877" cy="1135367"/>
          </a:xfrm>
        </p:grpSpPr>
        <p:pic>
          <p:nvPicPr>
            <p:cNvPr id="16" name="Picture 4" descr="C:\Users\Administrator\Desktop\线稿长城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C:\Users\Administrator\Desktop\线稿长城1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组合 17"/>
          <p:cNvGrpSpPr/>
          <p:nvPr/>
        </p:nvGrpSpPr>
        <p:grpSpPr>
          <a:xfrm>
            <a:off x="2960269" y="2142911"/>
            <a:ext cx="3175331" cy="956666"/>
            <a:chOff x="3946511" y="2477133"/>
            <a:chExt cx="4233224" cy="1275389"/>
          </a:xfrm>
        </p:grpSpPr>
        <p:sp>
          <p:nvSpPr>
            <p:cNvPr id="19" name="TextBox 19"/>
            <p:cNvSpPr txBox="1"/>
            <p:nvPr/>
          </p:nvSpPr>
          <p:spPr>
            <a:xfrm>
              <a:off x="4330501" y="3241726"/>
              <a:ext cx="3811318" cy="510796"/>
            </a:xfrm>
            <a:prstGeom prst="rect">
              <a:avLst/>
            </a:prstGeom>
            <a:noFill/>
            <a:effectLst/>
          </p:spPr>
          <p:txBody>
            <a:bodyPr wrap="none" lIns="91408" tIns="45703" rIns="91408" bIns="45703" rtlCol="0">
              <a:spAutoFit/>
            </a:bodyPr>
            <a:lstStyle/>
            <a:p>
              <a:pPr>
                <a:lnSpc>
                  <a:spcPct val="120000"/>
                </a:lnSpc>
              </a:pPr>
              <a:r>
                <a:rPr lang="en-US" altLang="zh-CN" sz="1575" b="1" dirty="0">
                  <a:solidFill>
                    <a:srgbClr val="C00000"/>
                  </a:solidFill>
                  <a:latin typeface="+mj-ea"/>
                  <a:ea typeface="+mj-ea"/>
                  <a:cs typeface="+mn-ea"/>
                  <a:sym typeface="+mn-lt"/>
                </a:rPr>
                <a:t>Communist Party of China</a:t>
              </a:r>
              <a:endParaRPr lang="zh-CN" altLang="en-US" sz="1575" b="1" dirty="0">
                <a:solidFill>
                  <a:srgbClr val="C00000"/>
                </a:solidFill>
                <a:latin typeface="+mj-ea"/>
                <a:ea typeface="+mj-ea"/>
                <a:cs typeface="+mn-ea"/>
                <a:sym typeface="+mn-lt"/>
              </a:endParaRPr>
            </a:p>
          </p:txBody>
        </p:sp>
        <p:sp>
          <p:nvSpPr>
            <p:cNvPr id="20" name="TextBox 20"/>
            <p:cNvSpPr txBox="1"/>
            <p:nvPr/>
          </p:nvSpPr>
          <p:spPr>
            <a:xfrm>
              <a:off x="3946511" y="2477133"/>
              <a:ext cx="4233224" cy="917009"/>
            </a:xfrm>
            <a:prstGeom prst="rect">
              <a:avLst/>
            </a:prstGeom>
            <a:noFill/>
            <a:effectLst/>
          </p:spPr>
          <p:txBody>
            <a:bodyPr wrap="square" lIns="91408" tIns="45703" rIns="91408" bIns="45703" rtlCol="0">
              <a:spAutoFit/>
            </a:bodyPr>
            <a:lstStyle/>
            <a:p>
              <a:pPr algn="r">
                <a:lnSpc>
                  <a:spcPct val="120000"/>
                </a:lnSpc>
              </a:pPr>
              <a:r>
                <a:rPr lang="zh-CN" altLang="en-US" sz="3225" b="1" dirty="0">
                  <a:solidFill>
                    <a:srgbClr val="C00000"/>
                  </a:solidFill>
                  <a:cs typeface="+mn-ea"/>
                  <a:sym typeface="+mn-lt"/>
                </a:rPr>
                <a:t>中国共产党</a:t>
              </a:r>
              <a:endParaRPr lang="en-US" altLang="zh-CN" sz="3225" b="1" dirty="0">
                <a:solidFill>
                  <a:srgbClr val="C00000"/>
                </a:solidFill>
                <a:cs typeface="+mn-ea"/>
                <a:sym typeface="+mn-lt"/>
              </a:endParaRPr>
            </a:p>
          </p:txBody>
        </p:sp>
        <p:pic>
          <p:nvPicPr>
            <p:cNvPr id="21" name="Picture 4" descr="C:\Users\Administrator\Desktop\素材\Nipic_2174276_20140319144634019323.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4240558" y="2526035"/>
              <a:ext cx="1143907" cy="763773"/>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文本框 8"/>
          <p:cNvSpPr txBox="1"/>
          <p:nvPr/>
        </p:nvSpPr>
        <p:spPr>
          <a:xfrm>
            <a:off x="2030275" y="1088743"/>
            <a:ext cx="5120086" cy="854198"/>
          </a:xfrm>
          <a:prstGeom prst="rect">
            <a:avLst/>
          </a:prstGeom>
          <a:noFill/>
        </p:spPr>
        <p:txBody>
          <a:bodyPr wrap="square" lIns="91430" tIns="45715" rIns="91430" bIns="45715" rtlCol="0">
            <a:spAutoFit/>
          </a:bodyPr>
          <a:lstStyle/>
          <a:p>
            <a:pPr algn="ctr"/>
            <a:r>
              <a:rPr lang="zh-CN" altLang="en-US" sz="4951" dirty="0">
                <a:solidFill>
                  <a:srgbClr val="C00000"/>
                </a:solidFill>
                <a:latin typeface="华康俪金黑W8(P)" pitchFamily="34" charset="-122"/>
                <a:ea typeface="华康俪金黑W8(P)" pitchFamily="34" charset="-122"/>
              </a:rPr>
              <a:t>感谢您的聆听</a:t>
            </a:r>
          </a:p>
        </p:txBody>
      </p:sp>
    </p:spTree>
    <p:extLst>
      <p:ext uri="{BB962C8B-B14F-4D97-AF65-F5344CB8AC3E}">
        <p14:creationId xmlns:p14="http://schemas.microsoft.com/office/powerpoint/2010/main" val="3250680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1500"/>
                                        <p:tgtEl>
                                          <p:spTgt spid="4"/>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700"/>
                                        <p:tgtEl>
                                          <p:spTgt spid="5"/>
                                        </p:tgtEl>
                                      </p:cBhvr>
                                    </p:animEffect>
                                  </p:childTnLst>
                                </p:cTn>
                              </p:par>
                            </p:childTnLst>
                          </p:cTn>
                        </p:par>
                        <p:par>
                          <p:cTn id="16" fill="hold">
                            <p:stCondLst>
                              <p:cond delay="4200"/>
                            </p:stCondLst>
                            <p:childTnLst>
                              <p:par>
                                <p:cTn id="17" presetID="23" presetClass="entr" presetSubtype="32" fill="hold" grpId="0" nodeType="afterEffect">
                                  <p:stCondLst>
                                    <p:cond delay="0"/>
                                  </p:stCondLst>
                                  <p:iterate type="lt">
                                    <p:tmPct val="126667"/>
                                  </p:iterate>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strVal val="4*#ppt_w"/>
                                          </p:val>
                                        </p:tav>
                                        <p:tav tm="100000">
                                          <p:val>
                                            <p:strVal val="#ppt_w"/>
                                          </p:val>
                                        </p:tav>
                                      </p:tavLst>
                                    </p:anim>
                                    <p:anim calcmode="lin" valueType="num">
                                      <p:cBhvr>
                                        <p:cTn id="20" dur="500" fill="hold"/>
                                        <p:tgtEl>
                                          <p:spTgt spid="22"/>
                                        </p:tgtEl>
                                        <p:attrNameLst>
                                          <p:attrName>ppt_h</p:attrName>
                                        </p:attrNameLst>
                                      </p:cBhvr>
                                      <p:tavLst>
                                        <p:tav tm="0">
                                          <p:val>
                                            <p:strVal val="4*#ppt_h"/>
                                          </p:val>
                                        </p:tav>
                                        <p:tav tm="100000">
                                          <p:val>
                                            <p:strVal val="#ppt_h"/>
                                          </p:val>
                                        </p:tav>
                                      </p:tavLst>
                                    </p:anim>
                                  </p:childTnLst>
                                </p:cTn>
                              </p:par>
                            </p:childTnLst>
                          </p:cTn>
                        </p:par>
                        <p:par>
                          <p:cTn id="21" fill="hold">
                            <p:stCondLst>
                              <p:cond delay="7867"/>
                            </p:stCondLst>
                            <p:childTnLst>
                              <p:par>
                                <p:cTn id="22" presetID="10"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8367"/>
                            </p:stCondLst>
                            <p:childTnLst>
                              <p:par>
                                <p:cTn id="26" presetID="42"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799361" y="1864422"/>
            <a:ext cx="792000" cy="792286"/>
          </a:xfrm>
          <a:prstGeom prst="rect">
            <a:avLst/>
          </a:prstGeom>
          <a:solidFill>
            <a:srgbClr val="C00000"/>
          </a:solidFill>
          <a:ln w="19050" cap="flat" cmpd="sng" algn="ctr">
            <a:solidFill>
              <a:srgbClr val="9B0D13"/>
            </a:solidFill>
            <a:prstDash val="solid"/>
          </a:ln>
          <a:effectLst/>
        </p:spPr>
        <p:txBody>
          <a:bodyPr lIns="91430" tIns="45715" rIns="91430" bIns="45715"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en-US" altLang="zh-CN" sz="1950"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rPr>
              <a:t>2016</a:t>
            </a:r>
            <a:endParaRPr kumimoji="0" lang="en-US" altLang="zh-CN" sz="1404"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a:p>
            <a:pPr marL="0" marR="0" lvl="0" indent="0" algn="ctr" defTabSz="95077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latin typeface="Impact"/>
                <a:ea typeface="微软雅黑"/>
                <a:cs typeface="+mn-cs"/>
              </a:rPr>
              <a:t>1</a:t>
            </a:r>
            <a:r>
              <a:rPr kumimoji="0" lang="zh-CN" altLang="en-US" sz="1200" b="1" i="0" u="none" strike="noStrike" kern="0" cap="none" spc="0" normalizeH="0" baseline="0" noProof="0" dirty="0">
                <a:ln>
                  <a:noFill/>
                </a:ln>
                <a:solidFill>
                  <a:srgbClr val="FFFFFF"/>
                </a:solidFill>
                <a:effectLst/>
                <a:uLnTx/>
                <a:uFillTx/>
                <a:latin typeface="Impact"/>
                <a:ea typeface="微软雅黑"/>
                <a:cs typeface="+mn-cs"/>
              </a:rPr>
              <a:t>月</a:t>
            </a:r>
            <a:r>
              <a:rPr kumimoji="0" lang="en-US" altLang="zh-CN" sz="1200" b="1" i="0" u="none" strike="noStrike" kern="0" cap="none" spc="0" normalizeH="0" baseline="0" noProof="0" dirty="0">
                <a:ln>
                  <a:noFill/>
                </a:ln>
                <a:solidFill>
                  <a:srgbClr val="FFFFFF"/>
                </a:solidFill>
                <a:effectLst/>
                <a:uLnTx/>
                <a:uFillTx/>
                <a:latin typeface="Impact"/>
                <a:ea typeface="微软雅黑"/>
                <a:cs typeface="+mn-cs"/>
              </a:rPr>
              <a:t>15</a:t>
            </a:r>
            <a:r>
              <a:rPr kumimoji="0" lang="zh-CN" altLang="en-US" sz="1200" b="1" i="0" u="none" strike="noStrike" kern="0" cap="none" spc="0" normalizeH="0" baseline="0" noProof="0" dirty="0">
                <a:ln>
                  <a:noFill/>
                </a:ln>
                <a:solidFill>
                  <a:srgbClr val="FFFFFF"/>
                </a:solidFill>
                <a:effectLst/>
                <a:uLnTx/>
                <a:uFillTx/>
                <a:latin typeface="Impact"/>
                <a:ea typeface="微软雅黑"/>
                <a:cs typeface="+mn-cs"/>
              </a:rPr>
              <a:t>日</a:t>
            </a:r>
          </a:p>
        </p:txBody>
      </p:sp>
      <p:sp>
        <p:nvSpPr>
          <p:cNvPr id="14" name="矩形 13"/>
          <p:cNvSpPr/>
          <p:nvPr/>
        </p:nvSpPr>
        <p:spPr>
          <a:xfrm>
            <a:off x="862466" y="3596810"/>
            <a:ext cx="4465286" cy="1200318"/>
          </a:xfrm>
          <a:prstGeom prst="rect">
            <a:avLst/>
          </a:prstGeom>
        </p:spPr>
        <p:txBody>
          <a:bodyPr wrap="square" lIns="91430" tIns="45715" rIns="91430" bIns="45715">
            <a:spAutoFit/>
          </a:bodyPr>
          <a:lstStyle/>
          <a:p>
            <a:pPr defTabSz="950770">
              <a:lnSpc>
                <a:spcPct val="150000"/>
              </a:lnSpc>
            </a:pPr>
            <a:r>
              <a:rPr lang="en-US" altLang="zh-CN" sz="1200" b="1" dirty="0">
                <a:solidFill>
                  <a:srgbClr val="000000">
                    <a:lumMod val="65000"/>
                    <a:lumOff val="35000"/>
                  </a:srgbClr>
                </a:solidFill>
                <a:latin typeface="微软雅黑"/>
                <a:ea typeface="微软雅黑"/>
              </a:rPr>
              <a:t>【</a:t>
            </a:r>
            <a:r>
              <a:rPr lang="zh-CN" altLang="en-US" sz="1200" b="1" dirty="0">
                <a:solidFill>
                  <a:srgbClr val="000000">
                    <a:lumMod val="65000"/>
                    <a:lumOff val="35000"/>
                  </a:srgbClr>
                </a:solidFill>
                <a:latin typeface="微软雅黑"/>
                <a:ea typeface="微软雅黑"/>
              </a:rPr>
              <a:t>通知</a:t>
            </a:r>
            <a:r>
              <a:rPr lang="en-US" altLang="zh-CN" sz="1200" b="1" dirty="0">
                <a:solidFill>
                  <a:srgbClr val="000000">
                    <a:lumMod val="65000"/>
                    <a:lumOff val="35000"/>
                  </a:srgbClr>
                </a:solidFill>
                <a:latin typeface="微软雅黑"/>
                <a:ea typeface="微软雅黑"/>
              </a:rPr>
              <a:t>】</a:t>
            </a:r>
            <a:r>
              <a:rPr lang="zh-CN" altLang="en-US" sz="1200" b="1" dirty="0">
                <a:solidFill>
                  <a:srgbClr val="000000">
                    <a:lumMod val="65000"/>
                    <a:lumOff val="35000"/>
                  </a:srgbClr>
                </a:solidFill>
                <a:latin typeface="微软雅黑"/>
                <a:ea typeface="微软雅黑"/>
              </a:rPr>
              <a:t>要求：</a:t>
            </a:r>
            <a:r>
              <a:rPr lang="zh-CN" altLang="en-US" sz="1200" dirty="0">
                <a:solidFill>
                  <a:srgbClr val="000000">
                    <a:lumMod val="65000"/>
                    <a:lumOff val="35000"/>
                  </a:srgbClr>
                </a:solidFill>
                <a:latin typeface="Impact"/>
                <a:ea typeface="微软雅黑"/>
              </a:rPr>
              <a:t>各地区各部门各单位党委（党组）要充分认识开展“两学一做”学习教育对于推动全面从严治党向基层延伸、保持发展党的先进性和纯洁性的重大意义，作为一项重大政治任务，尽好责、抓到位、见实效。</a:t>
            </a:r>
          </a:p>
        </p:txBody>
      </p:sp>
      <p:sp>
        <p:nvSpPr>
          <p:cNvPr id="15" name="矩形 14"/>
          <p:cNvSpPr/>
          <p:nvPr/>
        </p:nvSpPr>
        <p:spPr>
          <a:xfrm>
            <a:off x="935165" y="1857990"/>
            <a:ext cx="792000" cy="792286"/>
          </a:xfrm>
          <a:prstGeom prst="rect">
            <a:avLst/>
          </a:prstGeom>
          <a:solidFill>
            <a:srgbClr val="C00000"/>
          </a:solidFill>
          <a:ln w="19050" cap="flat" cmpd="sng" algn="ctr">
            <a:solidFill>
              <a:srgbClr val="9B0D13"/>
            </a:solidFill>
            <a:prstDash val="solid"/>
          </a:ln>
          <a:effectLst/>
        </p:spPr>
        <p:txBody>
          <a:bodyPr lIns="91430" tIns="45715" rIns="91430" bIns="45715"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1404" b="1" i="0" u="none" strike="noStrike" kern="0" cap="none" spc="0" normalizeH="0" baseline="0" noProof="0" dirty="0">
                <a:ln>
                  <a:noFill/>
                </a:ln>
                <a:solidFill>
                  <a:srgbClr val="FFFFFF"/>
                </a:solidFill>
                <a:effectLst/>
                <a:uLnTx/>
                <a:uFillTx/>
                <a:latin typeface="Impact"/>
                <a:ea typeface="微软雅黑"/>
                <a:cs typeface="+mn-cs"/>
              </a:rPr>
              <a:t>活动提出</a:t>
            </a:r>
          </a:p>
        </p:txBody>
      </p:sp>
      <p:sp>
        <p:nvSpPr>
          <p:cNvPr id="16" name="矩形 15"/>
          <p:cNvSpPr/>
          <p:nvPr/>
        </p:nvSpPr>
        <p:spPr>
          <a:xfrm>
            <a:off x="2663557" y="1857990"/>
            <a:ext cx="2520000" cy="792286"/>
          </a:xfrm>
          <a:prstGeom prst="rect">
            <a:avLst/>
          </a:prstGeom>
          <a:solidFill>
            <a:srgbClr val="C00000"/>
          </a:solidFill>
          <a:ln w="19050" cap="flat" cmpd="sng" algn="ctr">
            <a:solidFill>
              <a:srgbClr val="9B0D13"/>
            </a:solidFill>
            <a:prstDash val="solid"/>
          </a:ln>
          <a:effectLst/>
        </p:spPr>
        <p:txBody>
          <a:bodyPr lIns="91430" tIns="45715" rIns="91430" bIns="45715"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1404" b="1" i="0" u="none" strike="noStrike" kern="0" cap="none" spc="0" normalizeH="0" baseline="0" noProof="0" dirty="0">
                <a:ln>
                  <a:noFill/>
                </a:ln>
                <a:solidFill>
                  <a:srgbClr val="FFFFFF"/>
                </a:solidFill>
                <a:effectLst/>
                <a:uLnTx/>
                <a:uFillTx/>
                <a:latin typeface="Impact"/>
                <a:ea typeface="微软雅黑"/>
                <a:cs typeface="+mn-cs"/>
              </a:rPr>
              <a:t>全国组织部长会议提出</a:t>
            </a:r>
          </a:p>
        </p:txBody>
      </p:sp>
      <p:sp>
        <p:nvSpPr>
          <p:cNvPr id="17" name="矩形 16"/>
          <p:cNvSpPr/>
          <p:nvPr/>
        </p:nvSpPr>
        <p:spPr>
          <a:xfrm>
            <a:off x="2663557" y="2704727"/>
            <a:ext cx="2520000" cy="792286"/>
          </a:xfrm>
          <a:prstGeom prst="rect">
            <a:avLst/>
          </a:prstGeom>
          <a:noFill/>
          <a:ln w="19050" cap="flat" cmpd="sng" algn="ctr">
            <a:solidFill>
              <a:srgbClr val="9B0D13"/>
            </a:solidFill>
            <a:prstDash val="solid"/>
          </a:ln>
          <a:effectLst/>
        </p:spPr>
        <p:txBody>
          <a:bodyPr lIns="91430" tIns="45715" rIns="91430" bIns="45715"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1404" b="1" i="0" u="none" strike="noStrike" kern="0" cap="none" spc="0" normalizeH="0" baseline="0" noProof="0" dirty="0">
                <a:ln>
                  <a:noFill/>
                </a:ln>
                <a:solidFill>
                  <a:srgbClr val="9B0D13"/>
                </a:solidFill>
                <a:effectLst/>
                <a:uLnTx/>
                <a:uFillTx/>
                <a:latin typeface="Impact"/>
                <a:ea typeface="微软雅黑"/>
                <a:cs typeface="+mn-cs"/>
              </a:rPr>
              <a:t>中央办公厅印发通知</a:t>
            </a:r>
          </a:p>
        </p:txBody>
      </p:sp>
      <p:sp>
        <p:nvSpPr>
          <p:cNvPr id="18" name="矩形 17"/>
          <p:cNvSpPr/>
          <p:nvPr/>
        </p:nvSpPr>
        <p:spPr>
          <a:xfrm>
            <a:off x="1799361" y="2714904"/>
            <a:ext cx="792000" cy="792286"/>
          </a:xfrm>
          <a:prstGeom prst="rect">
            <a:avLst/>
          </a:prstGeom>
          <a:noFill/>
          <a:ln w="19050" cap="flat" cmpd="sng" algn="ctr">
            <a:solidFill>
              <a:srgbClr val="9B0D13"/>
            </a:solidFill>
            <a:prstDash val="solid"/>
          </a:ln>
          <a:effectLst/>
        </p:spPr>
        <p:txBody>
          <a:bodyPr lIns="91430" tIns="45715" rIns="91430" bIns="45715"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en-US" altLang="zh-CN" sz="1950" b="0" i="0" u="none" strike="noStrike" kern="0" cap="none" spc="0" normalizeH="0" baseline="0" noProof="0" dirty="0">
                <a:ln>
                  <a:noFill/>
                </a:ln>
                <a:solidFill>
                  <a:srgbClr val="9B0D13"/>
                </a:solidFill>
                <a:effectLst/>
                <a:uLnTx/>
                <a:uFillTx/>
                <a:latin typeface="Impact" panose="020B0806030902050204" pitchFamily="34" charset="0"/>
                <a:ea typeface="微软雅黑"/>
                <a:cs typeface="+mn-cs"/>
              </a:rPr>
              <a:t>2016</a:t>
            </a:r>
            <a:endParaRPr kumimoji="0" lang="en-US" altLang="zh-CN" sz="1404" b="0" i="0" u="none" strike="noStrike" kern="0" cap="none" spc="0" normalizeH="0" baseline="0" noProof="0" dirty="0">
              <a:ln>
                <a:noFill/>
              </a:ln>
              <a:solidFill>
                <a:srgbClr val="9B0D13"/>
              </a:solidFill>
              <a:effectLst/>
              <a:uLnTx/>
              <a:uFillTx/>
              <a:latin typeface="Impact" panose="020B0806030902050204" pitchFamily="34" charset="0"/>
              <a:ea typeface="微软雅黑"/>
              <a:cs typeface="+mn-cs"/>
            </a:endParaRPr>
          </a:p>
          <a:p>
            <a:pPr marL="0" marR="0" lvl="0" indent="0" algn="ctr" defTabSz="95077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9B0D13"/>
                </a:solidFill>
                <a:effectLst/>
                <a:uLnTx/>
                <a:uFillTx/>
                <a:latin typeface="Impact"/>
                <a:ea typeface="微软雅黑"/>
                <a:cs typeface="+mn-cs"/>
              </a:rPr>
              <a:t>2</a:t>
            </a:r>
            <a:r>
              <a:rPr kumimoji="0" lang="zh-CN" altLang="en-US" sz="1200" b="1" i="0" u="none" strike="noStrike" kern="0" cap="none" spc="0" normalizeH="0" baseline="0" noProof="0" dirty="0">
                <a:ln>
                  <a:noFill/>
                </a:ln>
                <a:solidFill>
                  <a:srgbClr val="9B0D13"/>
                </a:solidFill>
                <a:effectLst/>
                <a:uLnTx/>
                <a:uFillTx/>
                <a:latin typeface="Impact"/>
                <a:ea typeface="微软雅黑"/>
                <a:cs typeface="+mn-cs"/>
              </a:rPr>
              <a:t>月</a:t>
            </a:r>
            <a:r>
              <a:rPr kumimoji="0" lang="en-US" altLang="zh-CN" sz="1200" b="1" i="0" u="none" strike="noStrike" kern="0" cap="none" spc="0" normalizeH="0" baseline="0" noProof="0" dirty="0">
                <a:ln>
                  <a:noFill/>
                </a:ln>
                <a:solidFill>
                  <a:srgbClr val="9B0D13"/>
                </a:solidFill>
                <a:effectLst/>
                <a:uLnTx/>
                <a:uFillTx/>
                <a:latin typeface="Impact"/>
                <a:ea typeface="微软雅黑"/>
                <a:cs typeface="+mn-cs"/>
              </a:rPr>
              <a:t>29</a:t>
            </a:r>
            <a:r>
              <a:rPr kumimoji="0" lang="zh-CN" altLang="en-US" sz="1200" b="1" i="0" u="none" strike="noStrike" kern="0" cap="none" spc="0" normalizeH="0" baseline="0" noProof="0" dirty="0">
                <a:ln>
                  <a:noFill/>
                </a:ln>
                <a:solidFill>
                  <a:srgbClr val="9B0D13"/>
                </a:solidFill>
                <a:effectLst/>
                <a:uLnTx/>
                <a:uFillTx/>
                <a:latin typeface="Impact"/>
                <a:ea typeface="微软雅黑"/>
                <a:cs typeface="+mn-cs"/>
              </a:rPr>
              <a:t>日</a:t>
            </a:r>
          </a:p>
        </p:txBody>
      </p:sp>
      <p:sp>
        <p:nvSpPr>
          <p:cNvPr id="19" name="矩形 18"/>
          <p:cNvSpPr/>
          <p:nvPr/>
        </p:nvSpPr>
        <p:spPr>
          <a:xfrm>
            <a:off x="935165" y="2708474"/>
            <a:ext cx="792000" cy="792286"/>
          </a:xfrm>
          <a:prstGeom prst="rect">
            <a:avLst/>
          </a:prstGeom>
          <a:noFill/>
          <a:ln w="19050" cap="flat" cmpd="sng" algn="ctr">
            <a:solidFill>
              <a:srgbClr val="9B0D13"/>
            </a:solidFill>
            <a:prstDash val="solid"/>
          </a:ln>
          <a:effectLst/>
        </p:spPr>
        <p:txBody>
          <a:bodyPr lIns="91430" tIns="45715" rIns="91430" bIns="45715" rtlCol="0" anchor="ctr"/>
          <a:lstStyle/>
          <a:p>
            <a:pPr marL="0" marR="0" lvl="0" indent="0" algn="ctr" defTabSz="950770" eaLnBrk="1" fontAlgn="auto" latinLnBrk="0" hangingPunct="1">
              <a:lnSpc>
                <a:spcPct val="100000"/>
              </a:lnSpc>
              <a:spcBef>
                <a:spcPts val="0"/>
              </a:spcBef>
              <a:spcAft>
                <a:spcPts val="0"/>
              </a:spcAft>
              <a:buClrTx/>
              <a:buSzTx/>
              <a:buFontTx/>
              <a:buNone/>
              <a:tabLst/>
              <a:defRPr/>
            </a:pPr>
            <a:r>
              <a:rPr kumimoji="0" lang="zh-CN" altLang="en-US" sz="1404" b="1" i="0" u="none" strike="noStrike" kern="0" cap="none" spc="0" normalizeH="0" baseline="0" noProof="0" dirty="0">
                <a:ln>
                  <a:noFill/>
                </a:ln>
                <a:solidFill>
                  <a:srgbClr val="9B0D13"/>
                </a:solidFill>
                <a:effectLst/>
                <a:uLnTx/>
                <a:uFillTx/>
                <a:latin typeface="Impact"/>
                <a:ea typeface="微软雅黑"/>
                <a:cs typeface="+mn-cs"/>
              </a:rPr>
              <a:t>安排部署</a:t>
            </a:r>
          </a:p>
        </p:txBody>
      </p:sp>
      <p:sp>
        <p:nvSpPr>
          <p:cNvPr id="20" name="文本占位符 4"/>
          <p:cNvSpPr txBox="1">
            <a:spLocks/>
          </p:cNvSpPr>
          <p:nvPr/>
        </p:nvSpPr>
        <p:spPr>
          <a:xfrm>
            <a:off x="1115166" y="357498"/>
            <a:ext cx="4104990" cy="479778"/>
          </a:xfrm>
          <a:prstGeom prst="rect">
            <a:avLst/>
          </a:prstGeom>
        </p:spPr>
        <p:txBody>
          <a:bodyPr vert="horz" lIns="121881" tIns="60940" rIns="121881" bIns="60940" rtlCol="0">
            <a:normAutofit/>
          </a:bodyPr>
          <a:lstStyle>
            <a:lvl1pPr marL="0" indent="0" algn="l" defTabSz="914324" rtl="0" eaLnBrk="1" latinLnBrk="0" hangingPunct="1">
              <a:spcBef>
                <a:spcPct val="20000"/>
              </a:spcBef>
              <a:buFont typeface="Arial" pitchFamily="34" charset="0"/>
              <a:buNone/>
              <a:defRPr sz="1800" b="1" kern="1200">
                <a:solidFill>
                  <a:schemeClr val="tx1"/>
                </a:solidFill>
                <a:latin typeface="+mn-lt"/>
                <a:ea typeface="+mn-ea"/>
                <a:cs typeface="+mn-cs"/>
              </a:defRPr>
            </a:lvl1pPr>
            <a:lvl2pPr marL="742888" indent="-285726" algn="l" defTabSz="914324" rtl="0" eaLnBrk="1" latinLnBrk="0" hangingPunct="1">
              <a:spcBef>
                <a:spcPct val="20000"/>
              </a:spcBef>
              <a:buFont typeface="Arial" pitchFamily="34" charset="0"/>
              <a:buChar char="–"/>
              <a:defRPr sz="2775" kern="1200">
                <a:solidFill>
                  <a:schemeClr val="tx1"/>
                </a:solidFill>
                <a:latin typeface="+mn-lt"/>
                <a:ea typeface="+mn-ea"/>
                <a:cs typeface="+mn-cs"/>
              </a:defRPr>
            </a:lvl2pPr>
            <a:lvl3pPr marL="1142905" indent="-228579" algn="l" defTabSz="914324"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65" indent="-228579" algn="l" defTabSz="914324" rtl="0" eaLnBrk="1" latinLnBrk="0" hangingPunct="1">
              <a:spcBef>
                <a:spcPct val="20000"/>
              </a:spcBef>
              <a:buFont typeface="Arial" pitchFamily="34" charset="0"/>
              <a:buChar char="–"/>
              <a:defRPr sz="2025" kern="1200">
                <a:solidFill>
                  <a:schemeClr val="tx1"/>
                </a:solidFill>
                <a:latin typeface="+mn-lt"/>
                <a:ea typeface="+mn-ea"/>
                <a:cs typeface="+mn-cs"/>
              </a:defRPr>
            </a:lvl4pPr>
            <a:lvl5pPr marL="2057226" indent="-228579" algn="l" defTabSz="914324" rtl="0" eaLnBrk="1" latinLnBrk="0" hangingPunct="1">
              <a:spcBef>
                <a:spcPct val="20000"/>
              </a:spcBef>
              <a:buFont typeface="Arial" pitchFamily="34" charset="0"/>
              <a:buChar char="»"/>
              <a:defRPr sz="2025" kern="1200">
                <a:solidFill>
                  <a:schemeClr val="tx1"/>
                </a:solidFill>
                <a:latin typeface="+mn-lt"/>
                <a:ea typeface="+mn-ea"/>
                <a:cs typeface="+mn-cs"/>
              </a:defRPr>
            </a:lvl5pPr>
            <a:lvl6pPr marL="2514388" indent="-228579" algn="l" defTabSz="914324" rtl="0" eaLnBrk="1" latinLnBrk="0" hangingPunct="1">
              <a:spcBef>
                <a:spcPct val="20000"/>
              </a:spcBef>
              <a:buFont typeface="Arial" pitchFamily="34" charset="0"/>
              <a:buChar char="•"/>
              <a:defRPr sz="2025" kern="1200">
                <a:solidFill>
                  <a:schemeClr val="tx1"/>
                </a:solidFill>
                <a:latin typeface="+mn-lt"/>
                <a:ea typeface="+mn-ea"/>
                <a:cs typeface="+mn-cs"/>
              </a:defRPr>
            </a:lvl6pPr>
            <a:lvl7pPr marL="2971550" indent="-228579" algn="l" defTabSz="914324" rtl="0" eaLnBrk="1" latinLnBrk="0" hangingPunct="1">
              <a:spcBef>
                <a:spcPct val="20000"/>
              </a:spcBef>
              <a:buFont typeface="Arial" pitchFamily="34" charset="0"/>
              <a:buChar char="•"/>
              <a:defRPr sz="2025" kern="1200">
                <a:solidFill>
                  <a:schemeClr val="tx1"/>
                </a:solidFill>
                <a:latin typeface="+mn-lt"/>
                <a:ea typeface="+mn-ea"/>
                <a:cs typeface="+mn-cs"/>
              </a:defRPr>
            </a:lvl7pPr>
            <a:lvl8pPr marL="3428712" indent="-228579" algn="l" defTabSz="914324" rtl="0" eaLnBrk="1" latinLnBrk="0" hangingPunct="1">
              <a:spcBef>
                <a:spcPct val="20000"/>
              </a:spcBef>
              <a:buFont typeface="Arial" pitchFamily="34" charset="0"/>
              <a:buChar char="•"/>
              <a:defRPr sz="2025" kern="1200">
                <a:solidFill>
                  <a:schemeClr val="tx1"/>
                </a:solidFill>
                <a:latin typeface="+mn-lt"/>
                <a:ea typeface="+mn-ea"/>
                <a:cs typeface="+mn-cs"/>
              </a:defRPr>
            </a:lvl8pPr>
            <a:lvl9pPr marL="3885873" indent="-228579" algn="l" defTabSz="914324" rtl="0" eaLnBrk="1" latinLnBrk="0" hangingPunct="1">
              <a:spcBef>
                <a:spcPct val="20000"/>
              </a:spcBef>
              <a:buFont typeface="Arial" pitchFamily="34" charset="0"/>
              <a:buChar char="•"/>
              <a:defRPr sz="2025" kern="1200">
                <a:solidFill>
                  <a:schemeClr val="tx1"/>
                </a:solidFill>
                <a:latin typeface="+mn-lt"/>
                <a:ea typeface="+mn-ea"/>
                <a:cs typeface="+mn-cs"/>
              </a:defRPr>
            </a:lvl9pPr>
          </a:lstStyle>
          <a:p>
            <a:pPr marL="0" marR="0" lvl="0" indent="0" algn="l" defTabSz="914324"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100" b="1" i="0" u="none" strike="noStrike" kern="1200" cap="none" spc="0" normalizeH="0" baseline="0" noProof="0">
                <a:ln>
                  <a:noFill/>
                </a:ln>
                <a:solidFill>
                  <a:srgbClr val="9B0D13"/>
                </a:solidFill>
                <a:effectLst/>
                <a:uLnTx/>
                <a:uFillTx/>
                <a:latin typeface="Impact"/>
                <a:ea typeface="微软雅黑"/>
                <a:cs typeface="+mn-cs"/>
              </a:rPr>
              <a:t>两学一做：学习教育的由来</a:t>
            </a:r>
            <a:endParaRPr kumimoji="0" lang="zh-CN" altLang="en-US" sz="2100" b="1" i="0" u="none" strike="noStrike" kern="1200" cap="none" spc="0" normalizeH="0" baseline="0" noProof="0" dirty="0">
              <a:ln>
                <a:noFill/>
              </a:ln>
              <a:solidFill>
                <a:srgbClr val="9B0D13"/>
              </a:solidFill>
              <a:effectLst/>
              <a:uLnTx/>
              <a:uFillTx/>
              <a:latin typeface="Impact"/>
              <a:ea typeface="微软雅黑"/>
              <a:cs typeface="+mn-cs"/>
            </a:endParaRPr>
          </a:p>
        </p:txBody>
      </p:sp>
      <p:pic>
        <p:nvPicPr>
          <p:cNvPr id="2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9284" y="1857990"/>
            <a:ext cx="3161738" cy="2930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832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500"/>
                                        <p:tgtEl>
                                          <p:spTgt spid="13"/>
                                        </p:tgtEl>
                                      </p:cBhvr>
                                    </p:animEffect>
                                    <p:anim calcmode="lin" valueType="num">
                                      <p:cBhvr>
                                        <p:cTn id="8" dur="1500" fill="hold"/>
                                        <p:tgtEl>
                                          <p:spTgt spid="13"/>
                                        </p:tgtEl>
                                        <p:attrNameLst>
                                          <p:attrName>ppt_x</p:attrName>
                                        </p:attrNameLst>
                                      </p:cBhvr>
                                      <p:tavLst>
                                        <p:tav tm="0">
                                          <p:val>
                                            <p:strVal val="#ppt_x"/>
                                          </p:val>
                                        </p:tav>
                                        <p:tav tm="100000">
                                          <p:val>
                                            <p:strVal val="#ppt_x"/>
                                          </p:val>
                                        </p:tav>
                                      </p:tavLst>
                                    </p:anim>
                                    <p:anim calcmode="lin" valueType="num">
                                      <p:cBhvr>
                                        <p:cTn id="9" dur="15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500"/>
                                        <p:tgtEl>
                                          <p:spTgt spid="15"/>
                                        </p:tgtEl>
                                      </p:cBhvr>
                                    </p:animEffect>
                                    <p:anim calcmode="lin" valueType="num">
                                      <p:cBhvr>
                                        <p:cTn id="13" dur="1500" fill="hold"/>
                                        <p:tgtEl>
                                          <p:spTgt spid="15"/>
                                        </p:tgtEl>
                                        <p:attrNameLst>
                                          <p:attrName>ppt_x</p:attrName>
                                        </p:attrNameLst>
                                      </p:cBhvr>
                                      <p:tavLst>
                                        <p:tav tm="0">
                                          <p:val>
                                            <p:strVal val="#ppt_x"/>
                                          </p:val>
                                        </p:tav>
                                        <p:tav tm="100000">
                                          <p:val>
                                            <p:strVal val="#ppt_x"/>
                                          </p:val>
                                        </p:tav>
                                      </p:tavLst>
                                    </p:anim>
                                    <p:anim calcmode="lin" valueType="num">
                                      <p:cBhvr>
                                        <p:cTn id="14" dur="15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500"/>
                                        <p:tgtEl>
                                          <p:spTgt spid="16"/>
                                        </p:tgtEl>
                                      </p:cBhvr>
                                    </p:animEffect>
                                    <p:anim calcmode="lin" valueType="num">
                                      <p:cBhvr>
                                        <p:cTn id="18" dur="1500" fill="hold"/>
                                        <p:tgtEl>
                                          <p:spTgt spid="16"/>
                                        </p:tgtEl>
                                        <p:attrNameLst>
                                          <p:attrName>ppt_x</p:attrName>
                                        </p:attrNameLst>
                                      </p:cBhvr>
                                      <p:tavLst>
                                        <p:tav tm="0">
                                          <p:val>
                                            <p:strVal val="#ppt_x"/>
                                          </p:val>
                                        </p:tav>
                                        <p:tav tm="100000">
                                          <p:val>
                                            <p:strVal val="#ppt_x"/>
                                          </p:val>
                                        </p:tav>
                                      </p:tavLst>
                                    </p:anim>
                                    <p:anim calcmode="lin" valueType="num">
                                      <p:cBhvr>
                                        <p:cTn id="19" dur="1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500"/>
                                        <p:tgtEl>
                                          <p:spTgt spid="17"/>
                                        </p:tgtEl>
                                      </p:cBhvr>
                                    </p:animEffect>
                                    <p:anim calcmode="lin" valueType="num">
                                      <p:cBhvr>
                                        <p:cTn id="24" dur="1500" fill="hold"/>
                                        <p:tgtEl>
                                          <p:spTgt spid="17"/>
                                        </p:tgtEl>
                                        <p:attrNameLst>
                                          <p:attrName>ppt_x</p:attrName>
                                        </p:attrNameLst>
                                      </p:cBhvr>
                                      <p:tavLst>
                                        <p:tav tm="0">
                                          <p:val>
                                            <p:strVal val="#ppt_x"/>
                                          </p:val>
                                        </p:tav>
                                        <p:tav tm="100000">
                                          <p:val>
                                            <p:strVal val="#ppt_x"/>
                                          </p:val>
                                        </p:tav>
                                      </p:tavLst>
                                    </p:anim>
                                    <p:anim calcmode="lin" valueType="num">
                                      <p:cBhvr>
                                        <p:cTn id="25" dur="1500" fill="hold"/>
                                        <p:tgtEl>
                                          <p:spTgt spid="1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500"/>
                                        <p:tgtEl>
                                          <p:spTgt spid="18"/>
                                        </p:tgtEl>
                                      </p:cBhvr>
                                    </p:animEffect>
                                    <p:anim calcmode="lin" valueType="num">
                                      <p:cBhvr>
                                        <p:cTn id="29" dur="1500" fill="hold"/>
                                        <p:tgtEl>
                                          <p:spTgt spid="18"/>
                                        </p:tgtEl>
                                        <p:attrNameLst>
                                          <p:attrName>ppt_x</p:attrName>
                                        </p:attrNameLst>
                                      </p:cBhvr>
                                      <p:tavLst>
                                        <p:tav tm="0">
                                          <p:val>
                                            <p:strVal val="#ppt_x"/>
                                          </p:val>
                                        </p:tav>
                                        <p:tav tm="100000">
                                          <p:val>
                                            <p:strVal val="#ppt_x"/>
                                          </p:val>
                                        </p:tav>
                                      </p:tavLst>
                                    </p:anim>
                                    <p:anim calcmode="lin" valueType="num">
                                      <p:cBhvr>
                                        <p:cTn id="30" dur="1500" fill="hold"/>
                                        <p:tgtEl>
                                          <p:spTgt spid="1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500"/>
                                        <p:tgtEl>
                                          <p:spTgt spid="19"/>
                                        </p:tgtEl>
                                      </p:cBhvr>
                                    </p:animEffect>
                                    <p:anim calcmode="lin" valueType="num">
                                      <p:cBhvr>
                                        <p:cTn id="34" dur="1500" fill="hold"/>
                                        <p:tgtEl>
                                          <p:spTgt spid="19"/>
                                        </p:tgtEl>
                                        <p:attrNameLst>
                                          <p:attrName>ppt_x</p:attrName>
                                        </p:attrNameLst>
                                      </p:cBhvr>
                                      <p:tavLst>
                                        <p:tav tm="0">
                                          <p:val>
                                            <p:strVal val="#ppt_x"/>
                                          </p:val>
                                        </p:tav>
                                        <p:tav tm="100000">
                                          <p:val>
                                            <p:strVal val="#ppt_x"/>
                                          </p:val>
                                        </p:tav>
                                      </p:tavLst>
                                    </p:anim>
                                    <p:anim calcmode="lin" valueType="num">
                                      <p:cBhvr>
                                        <p:cTn id="35" dur="150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 presetClass="entr" presetSubtype="4"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22" presetClass="entr" presetSubtype="4" fill="hold" grpId="0" nodeType="afterEffect">
                                  <p:stCondLst>
                                    <p:cond delay="0"/>
                                  </p:stCondLst>
                                  <p:iterate type="lt">
                                    <p:tmPct val="6299"/>
                                  </p:iterate>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animBg="1"/>
      <p:bldP spid="17" grpId="0"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8" name="TextBox 1"/>
          <p:cNvSpPr txBox="1"/>
          <p:nvPr/>
        </p:nvSpPr>
        <p:spPr>
          <a:xfrm>
            <a:off x="738808" y="1408907"/>
            <a:ext cx="1872208" cy="535531"/>
          </a:xfrm>
          <a:prstGeom prst="rect">
            <a:avLst/>
          </a:prstGeom>
        </p:spPr>
        <p:txBody>
          <a:bodyPr>
            <a:spAutoFit/>
          </a:bodyPr>
          <a:lstStyle>
            <a:defPPr>
              <a:defRPr lang="zh-CN"/>
            </a:defPPr>
            <a:lvl1pPr algn="ctr" fontAlgn="base">
              <a:lnSpc>
                <a:spcPct val="90000"/>
              </a:lnSpc>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dirty="0"/>
              <a:t>会议时间</a:t>
            </a:r>
          </a:p>
        </p:txBody>
      </p:sp>
      <p:sp>
        <p:nvSpPr>
          <p:cNvPr id="9" name="TextBox 7"/>
          <p:cNvSpPr txBox="1">
            <a:spLocks noChangeArrowheads="1"/>
          </p:cNvSpPr>
          <p:nvPr/>
        </p:nvSpPr>
        <p:spPr bwMode="auto">
          <a:xfrm>
            <a:off x="738188" y="2012579"/>
            <a:ext cx="6913562"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600"/>
              </a:spcAft>
            </a:pPr>
            <a:r>
              <a:rPr lang="zh-CN" altLang="en-US" b="1">
                <a:solidFill>
                  <a:srgbClr val="C00000"/>
                </a:solidFill>
                <a:latin typeface="微软雅黑" panose="020B0503020204020204" pitchFamily="34" charset="-122"/>
                <a:ea typeface="微软雅黑" panose="020B0503020204020204" pitchFamily="34" charset="-122"/>
              </a:rPr>
              <a:t>十八届四中全会于</a:t>
            </a:r>
            <a:r>
              <a:rPr lang="en-US" altLang="zh-CN" b="1">
                <a:solidFill>
                  <a:srgbClr val="C00000"/>
                </a:solidFill>
                <a:latin typeface="微软雅黑" panose="020B0503020204020204" pitchFamily="34" charset="-122"/>
                <a:ea typeface="微软雅黑" panose="020B0503020204020204" pitchFamily="34" charset="-122"/>
              </a:rPr>
              <a:t>2014</a:t>
            </a:r>
            <a:r>
              <a:rPr lang="zh-CN" altLang="en-US" b="1">
                <a:solidFill>
                  <a:srgbClr val="C00000"/>
                </a:solidFill>
                <a:latin typeface="微软雅黑" panose="020B0503020204020204" pitchFamily="34" charset="-122"/>
                <a:ea typeface="微软雅黑" panose="020B0503020204020204" pitchFamily="34" charset="-122"/>
              </a:rPr>
              <a:t>年</a:t>
            </a:r>
            <a:r>
              <a:rPr lang="en-US" altLang="zh-CN" b="1">
                <a:solidFill>
                  <a:srgbClr val="C00000"/>
                </a:solidFill>
                <a:latin typeface="微软雅黑" panose="020B0503020204020204" pitchFamily="34" charset="-122"/>
                <a:ea typeface="微软雅黑" panose="020B0503020204020204" pitchFamily="34" charset="-122"/>
              </a:rPr>
              <a:t>10</a:t>
            </a:r>
            <a:r>
              <a:rPr lang="zh-CN" altLang="en-US" b="1">
                <a:solidFill>
                  <a:srgbClr val="C00000"/>
                </a:solidFill>
                <a:latin typeface="微软雅黑" panose="020B0503020204020204" pitchFamily="34" charset="-122"/>
                <a:ea typeface="微软雅黑" panose="020B0503020204020204" pitchFamily="34" charset="-122"/>
              </a:rPr>
              <a:t>月</a:t>
            </a:r>
            <a:r>
              <a:rPr lang="en-US" altLang="zh-CN" b="1">
                <a:solidFill>
                  <a:srgbClr val="C00000"/>
                </a:solidFill>
                <a:latin typeface="微软雅黑" panose="020B0503020204020204" pitchFamily="34" charset="-122"/>
                <a:ea typeface="微软雅黑" panose="020B0503020204020204" pitchFamily="34" charset="-122"/>
              </a:rPr>
              <a:t>20</a:t>
            </a:r>
            <a:r>
              <a:rPr lang="zh-CN" altLang="en-US" b="1">
                <a:solidFill>
                  <a:srgbClr val="C00000"/>
                </a:solidFill>
                <a:latin typeface="微软雅黑" panose="020B0503020204020204" pitchFamily="34" charset="-122"/>
                <a:ea typeface="微软雅黑" panose="020B0503020204020204" pitchFamily="34" charset="-122"/>
              </a:rPr>
              <a:t>日至</a:t>
            </a:r>
            <a:r>
              <a:rPr lang="en-US" altLang="zh-CN" b="1">
                <a:solidFill>
                  <a:srgbClr val="C00000"/>
                </a:solidFill>
                <a:latin typeface="微软雅黑" panose="020B0503020204020204" pitchFamily="34" charset="-122"/>
                <a:ea typeface="微软雅黑" panose="020B0503020204020204" pitchFamily="34" charset="-122"/>
              </a:rPr>
              <a:t>23</a:t>
            </a:r>
            <a:r>
              <a:rPr lang="zh-CN" altLang="en-US" b="1">
                <a:solidFill>
                  <a:srgbClr val="C00000"/>
                </a:solidFill>
                <a:latin typeface="微软雅黑" panose="020B0503020204020204" pitchFamily="34" charset="-122"/>
                <a:ea typeface="微软雅黑" panose="020B0503020204020204" pitchFamily="34" charset="-122"/>
              </a:rPr>
              <a:t>日召开，是改革开放以来，开会时间最晚的一次四中全会。</a:t>
            </a:r>
            <a:endParaRPr lang="en-US" altLang="zh-CN" b="1">
              <a:solidFill>
                <a:srgbClr val="C00000"/>
              </a:solidFill>
              <a:latin typeface="微软雅黑" panose="020B0503020204020204" pitchFamily="34" charset="-122"/>
              <a:ea typeface="微软雅黑" panose="020B0503020204020204" pitchFamily="34" charset="-122"/>
            </a:endParaRPr>
          </a:p>
          <a:p>
            <a:pPr eaLnBrk="1" hangingPunct="1">
              <a:spcAft>
                <a:spcPts val="600"/>
              </a:spcAft>
            </a:pPr>
            <a:r>
              <a:rPr lang="zh-CN" altLang="en-US">
                <a:latin typeface="微软雅黑" panose="020B0503020204020204" pitchFamily="34" charset="-122"/>
                <a:ea typeface="微软雅黑" panose="020B0503020204020204" pitchFamily="34" charset="-122"/>
              </a:rPr>
              <a:t>十一届四中全会，</a:t>
            </a:r>
            <a:r>
              <a:rPr lang="en-US" altLang="zh-CN">
                <a:latin typeface="微软雅黑" panose="020B0503020204020204" pitchFamily="34" charset="-122"/>
                <a:ea typeface="微软雅黑" panose="020B0503020204020204" pitchFamily="34" charset="-122"/>
              </a:rPr>
              <a:t>1979</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9</a:t>
            </a:r>
            <a:r>
              <a:rPr lang="zh-CN" altLang="en-US">
                <a:latin typeface="微软雅黑" panose="020B0503020204020204" pitchFamily="34" charset="-122"/>
                <a:ea typeface="微软雅黑" panose="020B0503020204020204" pitchFamily="34" charset="-122"/>
              </a:rPr>
              <a:t>月；</a:t>
            </a:r>
            <a:endParaRPr lang="en-US" altLang="zh-CN">
              <a:latin typeface="微软雅黑" panose="020B0503020204020204" pitchFamily="34" charset="-122"/>
              <a:ea typeface="微软雅黑" panose="020B0503020204020204" pitchFamily="34" charset="-122"/>
            </a:endParaRPr>
          </a:p>
          <a:p>
            <a:pPr eaLnBrk="1" hangingPunct="1">
              <a:spcAft>
                <a:spcPts val="600"/>
              </a:spcAft>
            </a:pPr>
            <a:r>
              <a:rPr lang="zh-CN" altLang="en-US">
                <a:latin typeface="微软雅黑" panose="020B0503020204020204" pitchFamily="34" charset="-122"/>
                <a:ea typeface="微软雅黑" panose="020B0503020204020204" pitchFamily="34" charset="-122"/>
              </a:rPr>
              <a:t>十二届四中全会，</a:t>
            </a:r>
            <a:r>
              <a:rPr lang="en-US" altLang="zh-CN">
                <a:latin typeface="微软雅黑" panose="020B0503020204020204" pitchFamily="34" charset="-122"/>
                <a:ea typeface="微软雅黑" panose="020B0503020204020204" pitchFamily="34" charset="-122"/>
              </a:rPr>
              <a:t>1985</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9</a:t>
            </a:r>
            <a:r>
              <a:rPr lang="zh-CN" altLang="en-US">
                <a:latin typeface="微软雅黑" panose="020B0503020204020204" pitchFamily="34" charset="-122"/>
                <a:ea typeface="微软雅黑" panose="020B0503020204020204" pitchFamily="34" charset="-122"/>
              </a:rPr>
              <a:t>月；</a:t>
            </a:r>
            <a:endParaRPr lang="en-US" altLang="zh-CN">
              <a:latin typeface="微软雅黑" panose="020B0503020204020204" pitchFamily="34" charset="-122"/>
              <a:ea typeface="微软雅黑" panose="020B0503020204020204" pitchFamily="34" charset="-122"/>
            </a:endParaRPr>
          </a:p>
          <a:p>
            <a:pPr eaLnBrk="1" hangingPunct="1">
              <a:spcAft>
                <a:spcPts val="600"/>
              </a:spcAft>
            </a:pPr>
            <a:r>
              <a:rPr lang="zh-CN" altLang="en-US">
                <a:latin typeface="微软雅黑" panose="020B0503020204020204" pitchFamily="34" charset="-122"/>
                <a:ea typeface="微软雅黑" panose="020B0503020204020204" pitchFamily="34" charset="-122"/>
              </a:rPr>
              <a:t>十三届四中全会，</a:t>
            </a:r>
            <a:r>
              <a:rPr lang="en-US" altLang="zh-CN">
                <a:latin typeface="微软雅黑" panose="020B0503020204020204" pitchFamily="34" charset="-122"/>
                <a:ea typeface="微软雅黑" panose="020B0503020204020204" pitchFamily="34" charset="-122"/>
              </a:rPr>
              <a:t>1989</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月；</a:t>
            </a:r>
          </a:p>
          <a:p>
            <a:pPr eaLnBrk="1" hangingPunct="1">
              <a:spcAft>
                <a:spcPts val="600"/>
              </a:spcAft>
            </a:pPr>
            <a:r>
              <a:rPr lang="zh-CN" altLang="en-US">
                <a:latin typeface="微软雅黑" panose="020B0503020204020204" pitchFamily="34" charset="-122"/>
                <a:ea typeface="微软雅黑" panose="020B0503020204020204" pitchFamily="34" charset="-122"/>
              </a:rPr>
              <a:t>十四届四中全会，</a:t>
            </a:r>
            <a:r>
              <a:rPr lang="en-US" altLang="zh-CN">
                <a:latin typeface="微软雅黑" panose="020B0503020204020204" pitchFamily="34" charset="-122"/>
                <a:ea typeface="微软雅黑" panose="020B0503020204020204" pitchFamily="34" charset="-122"/>
              </a:rPr>
              <a:t>1994</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9</a:t>
            </a:r>
            <a:r>
              <a:rPr lang="zh-CN" altLang="en-US">
                <a:latin typeface="微软雅黑" panose="020B0503020204020204" pitchFamily="34" charset="-122"/>
                <a:ea typeface="微软雅黑" panose="020B0503020204020204" pitchFamily="34" charset="-122"/>
              </a:rPr>
              <a:t>月；</a:t>
            </a:r>
            <a:endParaRPr lang="en-US" altLang="zh-CN">
              <a:latin typeface="微软雅黑" panose="020B0503020204020204" pitchFamily="34" charset="-122"/>
              <a:ea typeface="微软雅黑" panose="020B0503020204020204" pitchFamily="34" charset="-122"/>
            </a:endParaRPr>
          </a:p>
          <a:p>
            <a:pPr eaLnBrk="1" hangingPunct="1">
              <a:spcAft>
                <a:spcPts val="600"/>
              </a:spcAft>
            </a:pPr>
            <a:r>
              <a:rPr lang="zh-CN" altLang="en-US">
                <a:latin typeface="微软雅黑" panose="020B0503020204020204" pitchFamily="34" charset="-122"/>
                <a:ea typeface="微软雅黑" panose="020B0503020204020204" pitchFamily="34" charset="-122"/>
              </a:rPr>
              <a:t>十五届四中全会，</a:t>
            </a:r>
            <a:r>
              <a:rPr lang="en-US" altLang="zh-CN">
                <a:latin typeface="微软雅黑" panose="020B0503020204020204" pitchFamily="34" charset="-122"/>
                <a:ea typeface="微软雅黑" panose="020B0503020204020204" pitchFamily="34" charset="-122"/>
              </a:rPr>
              <a:t>1999</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9</a:t>
            </a:r>
            <a:r>
              <a:rPr lang="zh-CN" altLang="en-US">
                <a:latin typeface="微软雅黑" panose="020B0503020204020204" pitchFamily="34" charset="-122"/>
                <a:ea typeface="微软雅黑" panose="020B0503020204020204" pitchFamily="34" charset="-122"/>
              </a:rPr>
              <a:t>月；</a:t>
            </a:r>
            <a:endParaRPr lang="en-US" altLang="zh-CN">
              <a:latin typeface="微软雅黑" panose="020B0503020204020204" pitchFamily="34" charset="-122"/>
              <a:ea typeface="微软雅黑" panose="020B0503020204020204" pitchFamily="34" charset="-122"/>
            </a:endParaRPr>
          </a:p>
          <a:p>
            <a:pPr eaLnBrk="1" hangingPunct="1">
              <a:spcAft>
                <a:spcPts val="600"/>
              </a:spcAft>
            </a:pPr>
            <a:r>
              <a:rPr lang="zh-CN" altLang="en-US">
                <a:latin typeface="微软雅黑" panose="020B0503020204020204" pitchFamily="34" charset="-122"/>
                <a:ea typeface="微软雅黑" panose="020B0503020204020204" pitchFamily="34" charset="-122"/>
              </a:rPr>
              <a:t>十六届四中全会，</a:t>
            </a:r>
            <a:r>
              <a:rPr lang="en-US" altLang="zh-CN">
                <a:latin typeface="微软雅黑" panose="020B0503020204020204" pitchFamily="34" charset="-122"/>
                <a:ea typeface="微软雅黑" panose="020B0503020204020204" pitchFamily="34" charset="-122"/>
              </a:rPr>
              <a:t>2004</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9</a:t>
            </a:r>
            <a:r>
              <a:rPr lang="zh-CN" altLang="en-US">
                <a:latin typeface="微软雅黑" panose="020B0503020204020204" pitchFamily="34" charset="-122"/>
                <a:ea typeface="微软雅黑" panose="020B0503020204020204" pitchFamily="34" charset="-122"/>
              </a:rPr>
              <a:t>月；</a:t>
            </a:r>
            <a:endParaRPr lang="en-US" altLang="zh-CN">
              <a:latin typeface="微软雅黑" panose="020B0503020204020204" pitchFamily="34" charset="-122"/>
              <a:ea typeface="微软雅黑" panose="020B0503020204020204" pitchFamily="34" charset="-122"/>
            </a:endParaRPr>
          </a:p>
          <a:p>
            <a:pPr eaLnBrk="1" hangingPunct="1">
              <a:spcAft>
                <a:spcPts val="600"/>
              </a:spcAft>
            </a:pPr>
            <a:r>
              <a:rPr lang="zh-CN" altLang="en-US">
                <a:latin typeface="微软雅黑" panose="020B0503020204020204" pitchFamily="34" charset="-122"/>
                <a:ea typeface="微软雅黑" panose="020B0503020204020204" pitchFamily="34" charset="-122"/>
              </a:rPr>
              <a:t>十七届四中全会，</a:t>
            </a:r>
            <a:r>
              <a:rPr lang="en-US" altLang="zh-CN">
                <a:latin typeface="微软雅黑" panose="020B0503020204020204" pitchFamily="34" charset="-122"/>
                <a:ea typeface="微软雅黑" panose="020B0503020204020204" pitchFamily="34" charset="-122"/>
              </a:rPr>
              <a:t>2009</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9</a:t>
            </a:r>
            <a:r>
              <a:rPr lang="zh-CN" altLang="en-US">
                <a:latin typeface="微软雅黑" panose="020B0503020204020204" pitchFamily="34" charset="-122"/>
                <a:ea typeface="微软雅黑" panose="020B0503020204020204" pitchFamily="34" charset="-122"/>
              </a:rPr>
              <a:t>月；</a:t>
            </a:r>
          </a:p>
        </p:txBody>
      </p:sp>
      <p:cxnSp>
        <p:nvCxnSpPr>
          <p:cNvPr id="10" name="直接连接符 9"/>
          <p:cNvCxnSpPr/>
          <p:nvPr/>
        </p:nvCxnSpPr>
        <p:spPr>
          <a:xfrm>
            <a:off x="820738" y="1893516"/>
            <a:ext cx="7469187" cy="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pic>
        <p:nvPicPr>
          <p:cNvPr id="11" name="Picture 2" descr="d:\users\pc\appdata\roaming\360se6\User Data\temp\U11556P1T1D31026809F21DT201410220952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8338" y="2707904"/>
            <a:ext cx="3749675"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3257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TextBox 1"/>
          <p:cNvSpPr txBox="1"/>
          <p:nvPr/>
        </p:nvSpPr>
        <p:spPr>
          <a:xfrm>
            <a:off x="838201" y="1395661"/>
            <a:ext cx="7188199" cy="427380"/>
          </a:xfrm>
          <a:prstGeom prst="rect">
            <a:avLst/>
          </a:prstGeom>
        </p:spPr>
        <p:txBody>
          <a:bodyPr>
            <a:spAutoFit/>
          </a:bodyPr>
          <a:lstStyle>
            <a:defPPr>
              <a:defRPr lang="zh-CN"/>
            </a:defPPr>
            <a:lvl1pPr algn="ctr" fontAlgn="base">
              <a:lnSpc>
                <a:spcPct val="90000"/>
              </a:lnSpc>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sz="2400" dirty="0"/>
              <a:t>改革开放以来的四中全会主题，以经济、党建为主 </a:t>
            </a:r>
          </a:p>
        </p:txBody>
      </p:sp>
      <p:grpSp>
        <p:nvGrpSpPr>
          <p:cNvPr id="5" name="组合 8"/>
          <p:cNvGrpSpPr>
            <a:grpSpLocks/>
          </p:cNvGrpSpPr>
          <p:nvPr/>
        </p:nvGrpSpPr>
        <p:grpSpPr bwMode="auto">
          <a:xfrm>
            <a:off x="2289175" y="1923257"/>
            <a:ext cx="801688" cy="792162"/>
            <a:chOff x="1032931" y="1913500"/>
            <a:chExt cx="802765" cy="792088"/>
          </a:xfrm>
        </p:grpSpPr>
        <p:sp>
          <p:nvSpPr>
            <p:cNvPr id="6" name="椭圆形标注 2"/>
            <p:cNvSpPr/>
            <p:nvPr/>
          </p:nvSpPr>
          <p:spPr>
            <a:xfrm>
              <a:off x="1044059" y="1913500"/>
              <a:ext cx="791637" cy="792088"/>
            </a:xfrm>
            <a:prstGeom prst="wedgeEllipseCallo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00"/>
                </a:solidFill>
              </a:endParaRPr>
            </a:p>
          </p:txBody>
        </p:sp>
        <p:sp>
          <p:nvSpPr>
            <p:cNvPr id="7" name="TextBox 7"/>
            <p:cNvSpPr txBox="1">
              <a:spLocks noChangeArrowheads="1"/>
            </p:cNvSpPr>
            <p:nvPr/>
          </p:nvSpPr>
          <p:spPr bwMode="auto">
            <a:xfrm>
              <a:off x="1032931" y="2056571"/>
              <a:ext cx="8027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FFFF00"/>
                  </a:solidFill>
                  <a:latin typeface="微软雅黑" panose="020B0503020204020204" pitchFamily="34" charset="-122"/>
                  <a:ea typeface="微软雅黑" panose="020B0503020204020204" pitchFamily="34" charset="-122"/>
                </a:rPr>
                <a:t>经济</a:t>
              </a:r>
            </a:p>
          </p:txBody>
        </p:sp>
      </p:grpSp>
      <p:grpSp>
        <p:nvGrpSpPr>
          <p:cNvPr id="8" name="组合 9"/>
          <p:cNvGrpSpPr>
            <a:grpSpLocks/>
          </p:cNvGrpSpPr>
          <p:nvPr/>
        </p:nvGrpSpPr>
        <p:grpSpPr bwMode="auto">
          <a:xfrm>
            <a:off x="5646738" y="1923257"/>
            <a:ext cx="803275" cy="792162"/>
            <a:chOff x="1032931" y="1913500"/>
            <a:chExt cx="802765" cy="792088"/>
          </a:xfrm>
        </p:grpSpPr>
        <p:sp>
          <p:nvSpPr>
            <p:cNvPr id="9" name="椭圆形标注 10"/>
            <p:cNvSpPr/>
            <p:nvPr/>
          </p:nvSpPr>
          <p:spPr>
            <a:xfrm>
              <a:off x="1044036" y="1913500"/>
              <a:ext cx="791660" cy="792088"/>
            </a:xfrm>
            <a:prstGeom prst="wedgeEllipseCallout">
              <a:avLst>
                <a:gd name="adj1" fmla="val 24340"/>
                <a:gd name="adj2" fmla="val 6350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00"/>
                </a:solidFill>
              </a:endParaRPr>
            </a:p>
          </p:txBody>
        </p:sp>
        <p:sp>
          <p:nvSpPr>
            <p:cNvPr id="10" name="TextBox 11"/>
            <p:cNvSpPr txBox="1">
              <a:spLocks noChangeArrowheads="1"/>
            </p:cNvSpPr>
            <p:nvPr/>
          </p:nvSpPr>
          <p:spPr bwMode="auto">
            <a:xfrm>
              <a:off x="1032931" y="2056571"/>
              <a:ext cx="8027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FFFF00"/>
                  </a:solidFill>
                  <a:latin typeface="微软雅黑" panose="020B0503020204020204" pitchFamily="34" charset="-122"/>
                  <a:ea typeface="微软雅黑" panose="020B0503020204020204" pitchFamily="34" charset="-122"/>
                </a:rPr>
                <a:t>党建</a:t>
              </a:r>
            </a:p>
          </p:txBody>
        </p:sp>
      </p:grpSp>
      <p:sp>
        <p:nvSpPr>
          <p:cNvPr id="11" name="矩形 10"/>
          <p:cNvSpPr/>
          <p:nvPr/>
        </p:nvSpPr>
        <p:spPr>
          <a:xfrm>
            <a:off x="473075" y="2669382"/>
            <a:ext cx="2592388" cy="1724025"/>
          </a:xfrm>
          <a:prstGeom prst="rect">
            <a:avLst/>
          </a:prstGeom>
        </p:spPr>
        <p:txBody>
          <a:bodyPr>
            <a:spAutoFit/>
          </a:bodyPr>
          <a:lstStyle/>
          <a:p>
            <a:pPr algn="r" eaLnBrk="1" fontAlgn="auto" hangingPunct="1">
              <a:lnSpc>
                <a:spcPct val="200000"/>
              </a:lnSpc>
              <a:spcBef>
                <a:spcPts val="0"/>
              </a:spcBef>
              <a:spcAft>
                <a:spcPts val="600"/>
              </a:spcAft>
              <a:defRPr/>
            </a:pPr>
            <a:r>
              <a:rPr lang="en-US" altLang="zh-CN" sz="1600" b="1" dirty="0">
                <a:solidFill>
                  <a:srgbClr val="920000"/>
                </a:solidFill>
                <a:latin typeface="微软雅黑" panose="020B0503020204020204" pitchFamily="34" charset="-122"/>
                <a:ea typeface="微软雅黑" panose="020B0503020204020204" pitchFamily="34" charset="-122"/>
              </a:rPr>
              <a:t>1979</a:t>
            </a: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年</a:t>
            </a:r>
            <a:r>
              <a:rPr lang="zh-CN" altLang="en-US" sz="1600" b="1" dirty="0">
                <a:solidFill>
                  <a:srgbClr val="920000"/>
                </a:solidFill>
                <a:latin typeface="微软雅黑" panose="020B0503020204020204" pitchFamily="34" charset="-122"/>
                <a:ea typeface="微软雅黑" panose="020B0503020204020204" pitchFamily="34" charset="-122"/>
              </a:rPr>
              <a:t>   十一届四中全会</a:t>
            </a:r>
            <a:endParaRPr lang="en-US" altLang="zh-CN" sz="1600" b="1" dirty="0">
              <a:solidFill>
                <a:srgbClr val="920000"/>
              </a:solidFill>
              <a:latin typeface="微软雅黑" panose="020B0503020204020204" pitchFamily="34" charset="-122"/>
              <a:ea typeface="微软雅黑" panose="020B0503020204020204" pitchFamily="34" charset="-122"/>
            </a:endParaRPr>
          </a:p>
          <a:p>
            <a:pPr algn="r" eaLnBrk="1" fontAlgn="auto" hangingPunct="1">
              <a:lnSpc>
                <a:spcPct val="200000"/>
              </a:lnSpc>
              <a:spcBef>
                <a:spcPts val="0"/>
              </a:spcBef>
              <a:spcAft>
                <a:spcPts val="600"/>
              </a:spcAft>
              <a:defRPr/>
            </a:pPr>
            <a:r>
              <a:rPr lang="en-US" altLang="zh-CN" sz="1600" b="1" dirty="0">
                <a:solidFill>
                  <a:srgbClr val="920000"/>
                </a:solidFill>
                <a:latin typeface="微软雅黑" panose="020B0503020204020204" pitchFamily="34" charset="-122"/>
                <a:ea typeface="微软雅黑" panose="020B0503020204020204" pitchFamily="34" charset="-122"/>
              </a:rPr>
              <a:t>1985</a:t>
            </a: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年</a:t>
            </a:r>
            <a:r>
              <a:rPr lang="zh-CN" altLang="en-US" sz="1600" b="1" dirty="0">
                <a:solidFill>
                  <a:srgbClr val="920000"/>
                </a:solidFill>
                <a:latin typeface="微软雅黑" panose="020B0503020204020204" pitchFamily="34" charset="-122"/>
                <a:ea typeface="微软雅黑" panose="020B0503020204020204" pitchFamily="34" charset="-122"/>
              </a:rPr>
              <a:t>   十二届四中全会</a:t>
            </a:r>
            <a:endParaRPr lang="en-US" altLang="zh-CN" sz="1600" b="1" dirty="0">
              <a:solidFill>
                <a:srgbClr val="920000"/>
              </a:solidFill>
              <a:latin typeface="微软雅黑" panose="020B0503020204020204" pitchFamily="34" charset="-122"/>
              <a:ea typeface="微软雅黑" panose="020B0503020204020204" pitchFamily="34" charset="-122"/>
            </a:endParaRPr>
          </a:p>
          <a:p>
            <a:pPr algn="r" eaLnBrk="1" fontAlgn="auto" hangingPunct="1">
              <a:lnSpc>
                <a:spcPct val="200000"/>
              </a:lnSpc>
              <a:spcBef>
                <a:spcPts val="0"/>
              </a:spcBef>
              <a:spcAft>
                <a:spcPts val="600"/>
              </a:spcAft>
              <a:defRPr/>
            </a:pPr>
            <a:r>
              <a:rPr lang="en-US" altLang="zh-CN" sz="1600" b="1" dirty="0">
                <a:solidFill>
                  <a:srgbClr val="920000"/>
                </a:solidFill>
                <a:latin typeface="微软雅黑" panose="020B0503020204020204" pitchFamily="34" charset="-122"/>
                <a:ea typeface="微软雅黑" panose="020B0503020204020204" pitchFamily="34" charset="-122"/>
              </a:rPr>
              <a:t>1999</a:t>
            </a: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年</a:t>
            </a:r>
            <a:r>
              <a:rPr lang="zh-CN" altLang="en-US" sz="1600" b="1" dirty="0">
                <a:solidFill>
                  <a:srgbClr val="920000"/>
                </a:solidFill>
                <a:latin typeface="微软雅黑" panose="020B0503020204020204" pitchFamily="34" charset="-122"/>
                <a:ea typeface="微软雅黑" panose="020B0503020204020204" pitchFamily="34" charset="-122"/>
              </a:rPr>
              <a:t>   十五届四中全会</a:t>
            </a:r>
            <a:endParaRPr lang="en-US" altLang="zh-CN" sz="1600" b="1" dirty="0">
              <a:solidFill>
                <a:srgbClr val="920000"/>
              </a:solidFill>
              <a:latin typeface="微软雅黑" panose="020B0503020204020204" pitchFamily="34" charset="-122"/>
              <a:ea typeface="微软雅黑" panose="020B0503020204020204" pitchFamily="34" charset="-122"/>
            </a:endParaRPr>
          </a:p>
        </p:txBody>
      </p:sp>
      <p:sp>
        <p:nvSpPr>
          <p:cNvPr id="12" name="矩形 11"/>
          <p:cNvSpPr/>
          <p:nvPr/>
        </p:nvSpPr>
        <p:spPr>
          <a:xfrm>
            <a:off x="5224463" y="2669382"/>
            <a:ext cx="3384550" cy="1724025"/>
          </a:xfrm>
          <a:prstGeom prst="rect">
            <a:avLst/>
          </a:prstGeom>
        </p:spPr>
        <p:txBody>
          <a:bodyPr>
            <a:spAutoFit/>
          </a:bodyPr>
          <a:lstStyle/>
          <a:p>
            <a:pPr eaLnBrk="1" fontAlgn="auto" hangingPunct="1">
              <a:lnSpc>
                <a:spcPct val="200000"/>
              </a:lnSpc>
              <a:spcBef>
                <a:spcPts val="0"/>
              </a:spcBef>
              <a:spcAft>
                <a:spcPts val="600"/>
              </a:spcAft>
              <a:defRPr/>
            </a:pPr>
            <a:r>
              <a:rPr lang="en-US" altLang="zh-CN" sz="1600" b="1" dirty="0">
                <a:solidFill>
                  <a:srgbClr val="920000"/>
                </a:solidFill>
                <a:latin typeface="微软雅黑" panose="020B0503020204020204" pitchFamily="34" charset="-122"/>
                <a:ea typeface="微软雅黑" panose="020B0503020204020204" pitchFamily="34" charset="-122"/>
              </a:rPr>
              <a:t>1994</a:t>
            </a: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年</a:t>
            </a:r>
            <a:r>
              <a:rPr lang="zh-CN" altLang="en-US" sz="1600" b="1" dirty="0">
                <a:solidFill>
                  <a:srgbClr val="920000"/>
                </a:solidFill>
                <a:latin typeface="微软雅黑" panose="020B0503020204020204" pitchFamily="34" charset="-122"/>
                <a:ea typeface="微软雅黑" panose="020B0503020204020204" pitchFamily="34" charset="-122"/>
              </a:rPr>
              <a:t>   十四届四中全会</a:t>
            </a:r>
            <a:endParaRPr lang="en-US" altLang="zh-CN" sz="1600" b="1" dirty="0">
              <a:solidFill>
                <a:srgbClr val="920000"/>
              </a:solidFill>
              <a:latin typeface="微软雅黑" panose="020B0503020204020204" pitchFamily="34" charset="-122"/>
              <a:ea typeface="微软雅黑" panose="020B0503020204020204" pitchFamily="34" charset="-122"/>
            </a:endParaRPr>
          </a:p>
          <a:p>
            <a:pPr eaLnBrk="1" fontAlgn="auto" hangingPunct="1">
              <a:lnSpc>
                <a:spcPct val="200000"/>
              </a:lnSpc>
              <a:spcBef>
                <a:spcPts val="0"/>
              </a:spcBef>
              <a:spcAft>
                <a:spcPts val="600"/>
              </a:spcAft>
              <a:defRPr/>
            </a:pPr>
            <a:r>
              <a:rPr lang="en-US" altLang="zh-CN" sz="1600" b="1" dirty="0">
                <a:solidFill>
                  <a:srgbClr val="920000"/>
                </a:solidFill>
                <a:latin typeface="微软雅黑" panose="020B0503020204020204" pitchFamily="34" charset="-122"/>
                <a:ea typeface="微软雅黑" panose="020B0503020204020204" pitchFamily="34" charset="-122"/>
              </a:rPr>
              <a:t>2004</a:t>
            </a: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年</a:t>
            </a:r>
            <a:r>
              <a:rPr lang="zh-CN" altLang="en-US" sz="1600" b="1" dirty="0">
                <a:solidFill>
                  <a:srgbClr val="920000"/>
                </a:solidFill>
                <a:latin typeface="微软雅黑" panose="020B0503020204020204" pitchFamily="34" charset="-122"/>
                <a:ea typeface="微软雅黑" panose="020B0503020204020204" pitchFamily="34" charset="-122"/>
              </a:rPr>
              <a:t>   十六届四中全会   </a:t>
            </a:r>
            <a:endParaRPr lang="en-US" altLang="zh-CN" sz="1600" b="1" dirty="0">
              <a:solidFill>
                <a:srgbClr val="920000"/>
              </a:solidFill>
              <a:latin typeface="微软雅黑" panose="020B0503020204020204" pitchFamily="34" charset="-122"/>
              <a:ea typeface="微软雅黑" panose="020B0503020204020204" pitchFamily="34" charset="-122"/>
            </a:endParaRPr>
          </a:p>
          <a:p>
            <a:pPr eaLnBrk="1" fontAlgn="auto" hangingPunct="1">
              <a:lnSpc>
                <a:spcPct val="200000"/>
              </a:lnSpc>
              <a:spcBef>
                <a:spcPts val="0"/>
              </a:spcBef>
              <a:spcAft>
                <a:spcPts val="600"/>
              </a:spcAft>
              <a:defRPr/>
            </a:pPr>
            <a:r>
              <a:rPr lang="en-US" altLang="zh-CN" sz="1600" b="1" dirty="0">
                <a:solidFill>
                  <a:srgbClr val="920000"/>
                </a:solidFill>
                <a:latin typeface="微软雅黑" panose="020B0503020204020204" pitchFamily="34" charset="-122"/>
                <a:ea typeface="微软雅黑" panose="020B0503020204020204" pitchFamily="34" charset="-122"/>
              </a:rPr>
              <a:t>2009</a:t>
            </a: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年</a:t>
            </a:r>
            <a:r>
              <a:rPr lang="zh-CN" altLang="en-US" sz="1600" b="1" dirty="0">
                <a:solidFill>
                  <a:srgbClr val="920000"/>
                </a:solidFill>
                <a:latin typeface="微软雅黑" panose="020B0503020204020204" pitchFamily="34" charset="-122"/>
                <a:ea typeface="微软雅黑" panose="020B0503020204020204" pitchFamily="34" charset="-122"/>
              </a:rPr>
              <a:t>   十七届四中全会</a:t>
            </a:r>
          </a:p>
        </p:txBody>
      </p:sp>
      <p:sp>
        <p:nvSpPr>
          <p:cNvPr id="13" name="TextBox 14"/>
          <p:cNvSpPr txBox="1">
            <a:spLocks noChangeArrowheads="1"/>
          </p:cNvSpPr>
          <p:nvPr/>
        </p:nvSpPr>
        <p:spPr bwMode="auto">
          <a:xfrm>
            <a:off x="1465263" y="3126582"/>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农业发展问题</a:t>
            </a:r>
          </a:p>
        </p:txBody>
      </p:sp>
      <p:sp>
        <p:nvSpPr>
          <p:cNvPr id="14" name="TextBox 15"/>
          <p:cNvSpPr txBox="1">
            <a:spLocks noChangeArrowheads="1"/>
          </p:cNvSpPr>
          <p:nvPr/>
        </p:nvSpPr>
        <p:spPr bwMode="auto">
          <a:xfrm>
            <a:off x="1465263" y="3706019"/>
            <a:ext cx="2698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第七个五年计划的建议（草案）</a:t>
            </a:r>
          </a:p>
        </p:txBody>
      </p:sp>
      <p:sp>
        <p:nvSpPr>
          <p:cNvPr id="15" name="TextBox 16"/>
          <p:cNvSpPr txBox="1">
            <a:spLocks noChangeArrowheads="1"/>
          </p:cNvSpPr>
          <p:nvPr/>
        </p:nvSpPr>
        <p:spPr bwMode="auto">
          <a:xfrm>
            <a:off x="1465263" y="4261644"/>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国企改革问题</a:t>
            </a:r>
          </a:p>
        </p:txBody>
      </p:sp>
      <p:sp>
        <p:nvSpPr>
          <p:cNvPr id="16" name="TextBox 17"/>
          <p:cNvSpPr txBox="1">
            <a:spLocks noChangeArrowheads="1"/>
          </p:cNvSpPr>
          <p:nvPr/>
        </p:nvSpPr>
        <p:spPr bwMode="auto">
          <a:xfrm>
            <a:off x="6111875" y="3126582"/>
            <a:ext cx="1262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党的建设问题</a:t>
            </a:r>
          </a:p>
        </p:txBody>
      </p:sp>
      <p:sp>
        <p:nvSpPr>
          <p:cNvPr id="17" name="TextBox 18"/>
          <p:cNvSpPr txBox="1">
            <a:spLocks noChangeArrowheads="1"/>
          </p:cNvSpPr>
          <p:nvPr/>
        </p:nvSpPr>
        <p:spPr bwMode="auto">
          <a:xfrm>
            <a:off x="6111875" y="3693319"/>
            <a:ext cx="1981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党的执政能力建设问题</a:t>
            </a:r>
          </a:p>
        </p:txBody>
      </p:sp>
      <p:sp>
        <p:nvSpPr>
          <p:cNvPr id="18" name="TextBox 19"/>
          <p:cNvSpPr txBox="1">
            <a:spLocks noChangeArrowheads="1"/>
          </p:cNvSpPr>
          <p:nvPr/>
        </p:nvSpPr>
        <p:spPr bwMode="auto">
          <a:xfrm>
            <a:off x="6111875" y="4248944"/>
            <a:ext cx="1981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微软雅黑" panose="020B0503020204020204" pitchFamily="34" charset="-122"/>
                <a:ea typeface="微软雅黑" panose="020B0503020204020204" pitchFamily="34" charset="-122"/>
              </a:rPr>
              <a:t>新形势下党的建设问题</a:t>
            </a:r>
          </a:p>
        </p:txBody>
      </p:sp>
      <p:grpSp>
        <p:nvGrpSpPr>
          <p:cNvPr id="19" name="组合 23"/>
          <p:cNvGrpSpPr>
            <a:grpSpLocks/>
          </p:cNvGrpSpPr>
          <p:nvPr/>
        </p:nvGrpSpPr>
        <p:grpSpPr bwMode="auto">
          <a:xfrm>
            <a:off x="3087688" y="4406107"/>
            <a:ext cx="2689225" cy="595312"/>
            <a:chOff x="3105564" y="4081636"/>
            <a:chExt cx="2690572" cy="540889"/>
          </a:xfrm>
        </p:grpSpPr>
        <p:sp>
          <p:nvSpPr>
            <p:cNvPr id="20" name="上凸带形 20"/>
            <p:cNvSpPr/>
            <p:nvPr/>
          </p:nvSpPr>
          <p:spPr>
            <a:xfrm>
              <a:off x="3105564" y="4120580"/>
              <a:ext cx="2690572" cy="501945"/>
            </a:xfrm>
            <a:prstGeom prst="ribbon2">
              <a:avLst>
                <a:gd name="adj1" fmla="val 15507"/>
                <a:gd name="adj2" fmla="val 5559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TextBox 21"/>
            <p:cNvSpPr txBox="1">
              <a:spLocks noChangeArrowheads="1"/>
            </p:cNvSpPr>
            <p:nvPr/>
          </p:nvSpPr>
          <p:spPr bwMode="auto">
            <a:xfrm>
              <a:off x="3491880" y="4081636"/>
              <a:ext cx="1890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FFFF00"/>
                  </a:solidFill>
                  <a:latin typeface="微软雅黑" panose="020B0503020204020204" pitchFamily="34" charset="-122"/>
                  <a:ea typeface="微软雅黑" panose="020B0503020204020204" pitchFamily="34" charset="-122"/>
                </a:rPr>
                <a:t>依法治国</a:t>
              </a:r>
            </a:p>
          </p:txBody>
        </p:sp>
      </p:grpSp>
      <p:sp>
        <p:nvSpPr>
          <p:cNvPr id="22" name="矩形 21"/>
          <p:cNvSpPr/>
          <p:nvPr/>
        </p:nvSpPr>
        <p:spPr>
          <a:xfrm>
            <a:off x="990600" y="5147469"/>
            <a:ext cx="7042150" cy="369888"/>
          </a:xfrm>
          <a:prstGeom prst="rect">
            <a:avLst/>
          </a:prstGeom>
        </p:spPr>
        <p:txBody>
          <a:bodyPr>
            <a:spAutoFit/>
          </a:bodyPr>
          <a:lstStyle/>
          <a:p>
            <a:pPr algn="ctr" eaLnBrk="1" fontAlgn="auto" hangingPunct="1">
              <a:spcBef>
                <a:spcPts val="0"/>
              </a:spcBef>
              <a:spcAft>
                <a:spcPts val="600"/>
              </a:spcAft>
              <a:defRPr/>
            </a:pPr>
            <a:r>
              <a:rPr lang="en-US" altLang="zh-CN" b="1" dirty="0">
                <a:solidFill>
                  <a:srgbClr val="920000"/>
                </a:solidFill>
                <a:latin typeface="微软雅黑" panose="020B0503020204020204" pitchFamily="34" charset="-122"/>
                <a:ea typeface="微软雅黑" panose="020B0503020204020204" pitchFamily="34" charset="-122"/>
              </a:rPr>
              <a:t>2014</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年</a:t>
            </a:r>
            <a:r>
              <a:rPr lang="zh-CN" altLang="en-US" b="1" dirty="0">
                <a:solidFill>
                  <a:srgbClr val="920000"/>
                </a:solidFill>
                <a:latin typeface="微软雅黑" panose="020B0503020204020204" pitchFamily="34" charset="-122"/>
                <a:ea typeface="微软雅黑" panose="020B0503020204020204" pitchFamily="34" charset="-122"/>
              </a:rPr>
              <a:t>   十八届四中全会    </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将“依法治国”作为议题   </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尚属首次</a:t>
            </a:r>
            <a:endParaRPr lang="en-US" altLang="zh-CN"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4432300" y="2837657"/>
            <a:ext cx="0" cy="155575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28663" y="1837532"/>
            <a:ext cx="7407275" cy="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28663" y="5118894"/>
            <a:ext cx="7407275" cy="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2265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1550"/>
                            </p:stCondLst>
                            <p:childTnLst>
                              <p:par>
                                <p:cTn id="9" presetID="16" presetClass="entr" presetSubtype="2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inVertical)">
                                      <p:cBhvr>
                                        <p:cTn id="11" dur="500"/>
                                        <p:tgtEl>
                                          <p:spTgt spid="24"/>
                                        </p:tgtEl>
                                      </p:cBhvr>
                                    </p:animEffect>
                                  </p:childTnLst>
                                </p:cTn>
                              </p:par>
                            </p:childTnLst>
                          </p:cTn>
                        </p:par>
                        <p:par>
                          <p:cTn id="12" fill="hold">
                            <p:stCondLst>
                              <p:cond delay="2050"/>
                            </p:stCondLst>
                            <p:childTnLst>
                              <p:par>
                                <p:cTn id="13" presetID="47"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305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355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4550"/>
                            </p:stCondLst>
                            <p:childTnLst>
                              <p:par>
                                <p:cTn id="34" presetID="22" presetClass="entr" presetSubtype="1"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up)">
                                      <p:cBhvr>
                                        <p:cTn id="36" dur="500"/>
                                        <p:tgtEl>
                                          <p:spTgt spid="23"/>
                                        </p:tgtEl>
                                      </p:cBhvr>
                                    </p:animEffect>
                                  </p:childTnLst>
                                </p:cTn>
                              </p:par>
                            </p:childTnLst>
                          </p:cTn>
                        </p:par>
                        <p:par>
                          <p:cTn id="37" fill="hold">
                            <p:stCondLst>
                              <p:cond delay="5050"/>
                            </p:stCondLst>
                            <p:childTnLst>
                              <p:par>
                                <p:cTn id="38" presetID="47"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par>
                          <p:cTn id="43" fill="hold">
                            <p:stCondLst>
                              <p:cond delay="6050"/>
                            </p:stCondLst>
                            <p:childTnLst>
                              <p:par>
                                <p:cTn id="44" presetID="2" presetClass="entr" presetSubtype="2"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655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par>
                          <p:cTn id="58" fill="hold">
                            <p:stCondLst>
                              <p:cond delay="7550"/>
                            </p:stCondLst>
                            <p:childTnLst>
                              <p:par>
                                <p:cTn id="59" presetID="42" presetClass="entr" presetSubtype="0"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childTnLst>
                          </p:cTn>
                        </p:par>
                        <p:par>
                          <p:cTn id="64" fill="hold">
                            <p:stCondLst>
                              <p:cond delay="8550"/>
                            </p:stCondLst>
                            <p:childTnLst>
                              <p:par>
                                <p:cTn id="65" presetID="16" presetClass="entr" presetSubtype="21"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barn(inVertical)">
                                      <p:cBhvr>
                                        <p:cTn id="67" dur="500"/>
                                        <p:tgtEl>
                                          <p:spTgt spid="25"/>
                                        </p:tgtEl>
                                      </p:cBhvr>
                                    </p:animEffect>
                                  </p:childTnLst>
                                </p:cTn>
                              </p:par>
                            </p:childTnLst>
                          </p:cTn>
                        </p:par>
                        <p:par>
                          <p:cTn id="68" fill="hold">
                            <p:stCondLst>
                              <p:cond delay="9050"/>
                            </p:stCondLst>
                            <p:childTnLst>
                              <p:par>
                                <p:cTn id="69" presetID="53" presetClass="entr" presetSubtype="16"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Effect transition="in" filter="fade">
                                      <p:cBhvr>
                                        <p:cTn id="7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cxnSp>
        <p:nvCxnSpPr>
          <p:cNvPr id="4" name="直接连接符 3"/>
          <p:cNvCxnSpPr/>
          <p:nvPr/>
        </p:nvCxnSpPr>
        <p:spPr>
          <a:xfrm>
            <a:off x="673100" y="4001294"/>
            <a:ext cx="773906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圆角矩形标注 1"/>
          <p:cNvSpPr>
            <a:spLocks noChangeArrowheads="1"/>
          </p:cNvSpPr>
          <p:nvPr/>
        </p:nvSpPr>
        <p:spPr bwMode="auto">
          <a:xfrm>
            <a:off x="285750" y="2632869"/>
            <a:ext cx="1689100" cy="919162"/>
          </a:xfrm>
          <a:prstGeom prst="wedgeRoundRectCallout">
            <a:avLst>
              <a:gd name="adj1" fmla="val -12579"/>
              <a:gd name="adj2" fmla="val 66713"/>
              <a:gd name="adj3" fmla="val 16667"/>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1800"/>
              </a:spcAft>
            </a:pPr>
            <a:r>
              <a:rPr lang="zh-CN" altLang="en-US" sz="1200">
                <a:solidFill>
                  <a:schemeClr val="bg1"/>
                </a:solidFill>
                <a:latin typeface="微软雅黑" panose="020B0503020204020204" pitchFamily="34" charset="-122"/>
                <a:ea typeface="微软雅黑" panose="020B0503020204020204" pitchFamily="34" charset="-122"/>
              </a:rPr>
              <a:t>十一届三中全会提出</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有法可依、有法必依、执法必严、  违法必究</a:t>
            </a:r>
            <a:r>
              <a:rPr lang="en-US" altLang="zh-CN" sz="1200">
                <a:solidFill>
                  <a:schemeClr val="bg1"/>
                </a:solidFill>
                <a:latin typeface="微软雅黑" panose="020B0503020204020204" pitchFamily="34" charset="-122"/>
                <a:ea typeface="微软雅黑" panose="020B0503020204020204" pitchFamily="34" charset="-122"/>
              </a:rPr>
              <a:t>]16</a:t>
            </a:r>
            <a:r>
              <a:rPr lang="zh-CN" altLang="en-US" sz="1200">
                <a:solidFill>
                  <a:schemeClr val="bg1"/>
                </a:solidFill>
                <a:latin typeface="微软雅黑" panose="020B0503020204020204" pitchFamily="34" charset="-122"/>
                <a:ea typeface="微软雅黑" panose="020B0503020204020204" pitchFamily="34" charset="-122"/>
              </a:rPr>
              <a:t>字方针。</a:t>
            </a:r>
          </a:p>
        </p:txBody>
      </p:sp>
      <p:sp>
        <p:nvSpPr>
          <p:cNvPr id="6" name="TextBox 6"/>
          <p:cNvSpPr txBox="1"/>
          <p:nvPr/>
        </p:nvSpPr>
        <p:spPr>
          <a:xfrm>
            <a:off x="936632" y="1602385"/>
            <a:ext cx="7413692" cy="502243"/>
          </a:xfrm>
          <a:prstGeom prst="rect">
            <a:avLst/>
          </a:prstGeom>
        </p:spPr>
        <p:txBody>
          <a:bodyPr>
            <a:spAutoFit/>
          </a:bodyPr>
          <a:lstStyle>
            <a:defPPr>
              <a:defRPr lang="zh-CN"/>
            </a:defPPr>
            <a:lvl1pPr algn="ctr" fontAlgn="base">
              <a:lnSpc>
                <a:spcPct val="90000"/>
              </a:lnSpc>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dirty="0"/>
              <a:t>改革开放以来“依法治国”“路线图”</a:t>
            </a:r>
          </a:p>
        </p:txBody>
      </p:sp>
      <p:cxnSp>
        <p:nvCxnSpPr>
          <p:cNvPr id="7" name="直接连接符 6"/>
          <p:cNvCxnSpPr/>
          <p:nvPr/>
        </p:nvCxnSpPr>
        <p:spPr>
          <a:xfrm>
            <a:off x="285750" y="2277269"/>
            <a:ext cx="8424863" cy="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4799013" y="3847306"/>
            <a:ext cx="865187" cy="307975"/>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1800"/>
              </a:spcAft>
            </a:pPr>
            <a:r>
              <a:rPr lang="en-US" altLang="zh-CN" sz="1400" b="1">
                <a:solidFill>
                  <a:schemeClr val="bg1"/>
                </a:solidFill>
                <a:latin typeface="微软雅黑" panose="020B0503020204020204" pitchFamily="34" charset="-122"/>
                <a:ea typeface="微软雅黑" panose="020B0503020204020204" pitchFamily="34" charset="-122"/>
              </a:rPr>
              <a:t>2007</a:t>
            </a:r>
            <a:r>
              <a:rPr lang="zh-CN" altLang="en-US" sz="1400" b="1">
                <a:solidFill>
                  <a:schemeClr val="bg1"/>
                </a:solidFill>
                <a:latin typeface="微软雅黑" panose="020B0503020204020204" pitchFamily="34" charset="-122"/>
                <a:ea typeface="微软雅黑" panose="020B0503020204020204" pitchFamily="34" charset="-122"/>
              </a:rPr>
              <a:t>年   </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563563" y="3847306"/>
            <a:ext cx="890587" cy="307975"/>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1800"/>
              </a:spcAft>
            </a:pPr>
            <a:r>
              <a:rPr lang="en-US" altLang="zh-CN" sz="1400" b="1">
                <a:solidFill>
                  <a:schemeClr val="bg1"/>
                </a:solidFill>
                <a:latin typeface="微软雅黑" panose="020B0503020204020204" pitchFamily="34" charset="-122"/>
                <a:ea typeface="微软雅黑" panose="020B0503020204020204" pitchFamily="34" charset="-122"/>
              </a:rPr>
              <a:t>1978</a:t>
            </a:r>
            <a:r>
              <a:rPr lang="zh-CN" altLang="en-US" sz="1400" b="1">
                <a:solidFill>
                  <a:schemeClr val="bg1"/>
                </a:solidFill>
                <a:latin typeface="微软雅黑" panose="020B0503020204020204" pitchFamily="34" charset="-122"/>
                <a:ea typeface="微软雅黑" panose="020B0503020204020204" pitchFamily="34" charset="-122"/>
              </a:rPr>
              <a:t>年  </a:t>
            </a:r>
            <a:endParaRPr lang="en-US" altLang="zh-CN" sz="1400" b="1">
              <a:solidFill>
                <a:schemeClr val="bg1"/>
              </a:solidFill>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1974850" y="3847306"/>
            <a:ext cx="890588" cy="307975"/>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1800"/>
              </a:spcAft>
            </a:pPr>
            <a:r>
              <a:rPr lang="en-US" altLang="zh-CN" sz="1400" b="1">
                <a:solidFill>
                  <a:schemeClr val="bg1"/>
                </a:solidFill>
                <a:latin typeface="微软雅黑" panose="020B0503020204020204" pitchFamily="34" charset="-122"/>
                <a:ea typeface="微软雅黑" panose="020B0503020204020204" pitchFamily="34" charset="-122"/>
              </a:rPr>
              <a:t>1997</a:t>
            </a:r>
            <a:r>
              <a:rPr lang="zh-CN" altLang="en-US" sz="1400" b="1">
                <a:solidFill>
                  <a:schemeClr val="bg1"/>
                </a:solidFill>
                <a:latin typeface="微软雅黑" panose="020B0503020204020204" pitchFamily="34" charset="-122"/>
                <a:ea typeface="微软雅黑" panose="020B0503020204020204" pitchFamily="34" charset="-122"/>
              </a:rPr>
              <a:t>年   </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p:nvSpPr>
        <p:spPr bwMode="auto">
          <a:xfrm>
            <a:off x="3386138" y="3847306"/>
            <a:ext cx="890587" cy="307975"/>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1800"/>
              </a:spcAft>
            </a:pPr>
            <a:r>
              <a:rPr lang="en-US" altLang="zh-CN" sz="1400" b="1">
                <a:solidFill>
                  <a:schemeClr val="bg1"/>
                </a:solidFill>
                <a:latin typeface="微软雅黑" panose="020B0503020204020204" pitchFamily="34" charset="-122"/>
                <a:ea typeface="微软雅黑" panose="020B0503020204020204" pitchFamily="34" charset="-122"/>
              </a:rPr>
              <a:t>2002</a:t>
            </a:r>
            <a:r>
              <a:rPr lang="zh-CN" altLang="en-US" sz="1400" b="1">
                <a:solidFill>
                  <a:schemeClr val="bg1"/>
                </a:solidFill>
                <a:latin typeface="微软雅黑" panose="020B0503020204020204" pitchFamily="34" charset="-122"/>
                <a:ea typeface="微软雅黑" panose="020B0503020204020204" pitchFamily="34" charset="-122"/>
              </a:rPr>
              <a:t>年</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圆角矩形标注 13"/>
          <p:cNvSpPr>
            <a:spLocks noChangeArrowheads="1"/>
          </p:cNvSpPr>
          <p:nvPr/>
        </p:nvSpPr>
        <p:spPr bwMode="auto">
          <a:xfrm>
            <a:off x="1730375" y="4433094"/>
            <a:ext cx="1303338" cy="714375"/>
          </a:xfrm>
          <a:prstGeom prst="wedgeRoundRectCallout">
            <a:avLst>
              <a:gd name="adj1" fmla="val 14833"/>
              <a:gd name="adj2" fmla="val -69708"/>
              <a:gd name="adj3" fmla="val 16667"/>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1800"/>
              </a:spcAft>
            </a:pPr>
            <a:r>
              <a:rPr lang="zh-CN" altLang="en-US" sz="1200">
                <a:solidFill>
                  <a:schemeClr val="bg1"/>
                </a:solidFill>
                <a:latin typeface="微软雅黑" panose="020B0503020204020204" pitchFamily="34" charset="-122"/>
                <a:ea typeface="微软雅黑" panose="020B0503020204020204" pitchFamily="34" charset="-122"/>
              </a:rPr>
              <a:t>十五大确立“依法治国”的基本方略。</a:t>
            </a:r>
          </a:p>
        </p:txBody>
      </p:sp>
      <p:sp>
        <p:nvSpPr>
          <p:cNvPr id="13" name="圆角矩形标注 14"/>
          <p:cNvSpPr>
            <a:spLocks noChangeArrowheads="1"/>
          </p:cNvSpPr>
          <p:nvPr/>
        </p:nvSpPr>
        <p:spPr bwMode="auto">
          <a:xfrm>
            <a:off x="3128963" y="2632869"/>
            <a:ext cx="1670050" cy="919162"/>
          </a:xfrm>
          <a:prstGeom prst="wedgeRoundRectCallout">
            <a:avLst>
              <a:gd name="adj1" fmla="val 8426"/>
              <a:gd name="adj2" fmla="val 69241"/>
              <a:gd name="adj3" fmla="val 16667"/>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1800"/>
              </a:spcAft>
            </a:pPr>
            <a:r>
              <a:rPr lang="zh-CN" altLang="en-US" sz="1200">
                <a:solidFill>
                  <a:schemeClr val="bg1"/>
                </a:solidFill>
                <a:latin typeface="微软雅黑" panose="020B0503020204020204" pitchFamily="34" charset="-122"/>
                <a:ea typeface="微软雅黑" panose="020B0503020204020204" pitchFamily="34" charset="-122"/>
              </a:rPr>
              <a:t>十六大将“依法治国基本方略得到全面落实”列入全面建设小康社会的重要目标。</a:t>
            </a:r>
          </a:p>
        </p:txBody>
      </p:sp>
      <p:sp>
        <p:nvSpPr>
          <p:cNvPr id="14" name="圆角矩形标注 15"/>
          <p:cNvSpPr>
            <a:spLocks noChangeArrowheads="1"/>
          </p:cNvSpPr>
          <p:nvPr/>
        </p:nvSpPr>
        <p:spPr bwMode="auto">
          <a:xfrm>
            <a:off x="4567238" y="4433094"/>
            <a:ext cx="1325562" cy="714375"/>
          </a:xfrm>
          <a:prstGeom prst="wedgeRoundRectCallout">
            <a:avLst>
              <a:gd name="adj1" fmla="val -10889"/>
              <a:gd name="adj2" fmla="val -68625"/>
              <a:gd name="adj3" fmla="val 16667"/>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1800"/>
              </a:spcAft>
            </a:pPr>
            <a:r>
              <a:rPr lang="zh-CN" altLang="en-US" sz="1200">
                <a:solidFill>
                  <a:schemeClr val="bg1"/>
                </a:solidFill>
                <a:latin typeface="微软雅黑" panose="020B0503020204020204" pitchFamily="34" charset="-122"/>
                <a:ea typeface="微软雅黑" panose="020B0503020204020204" pitchFamily="34" charset="-122"/>
              </a:rPr>
              <a:t>十七大提出加快建设“社会主义法治国家”。</a:t>
            </a:r>
          </a:p>
        </p:txBody>
      </p:sp>
      <p:sp>
        <p:nvSpPr>
          <p:cNvPr id="15" name="矩形 14"/>
          <p:cNvSpPr>
            <a:spLocks noChangeArrowheads="1"/>
          </p:cNvSpPr>
          <p:nvPr/>
        </p:nvSpPr>
        <p:spPr bwMode="auto">
          <a:xfrm>
            <a:off x="6184900" y="3847306"/>
            <a:ext cx="866775" cy="307975"/>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1800"/>
              </a:spcAft>
            </a:pPr>
            <a:r>
              <a:rPr lang="en-US" altLang="zh-CN" sz="1400" b="1">
                <a:solidFill>
                  <a:schemeClr val="bg1"/>
                </a:solidFill>
                <a:latin typeface="微软雅黑" panose="020B0503020204020204" pitchFamily="34" charset="-122"/>
                <a:ea typeface="微软雅黑" panose="020B0503020204020204" pitchFamily="34" charset="-122"/>
              </a:rPr>
              <a:t>2012</a:t>
            </a:r>
            <a:r>
              <a:rPr lang="zh-CN" altLang="en-US" sz="1400" b="1">
                <a:solidFill>
                  <a:schemeClr val="bg1"/>
                </a:solidFill>
                <a:latin typeface="微软雅黑" panose="020B0503020204020204" pitchFamily="34" charset="-122"/>
                <a:ea typeface="微软雅黑" panose="020B0503020204020204" pitchFamily="34" charset="-122"/>
              </a:rPr>
              <a:t>年   </a:t>
            </a:r>
            <a:endParaRPr lang="en-US" altLang="zh-CN" sz="1400" b="1">
              <a:solidFill>
                <a:schemeClr val="bg1"/>
              </a:solidFill>
              <a:latin typeface="微软雅黑" panose="020B0503020204020204" pitchFamily="34" charset="-122"/>
              <a:ea typeface="微软雅黑" panose="020B0503020204020204" pitchFamily="34" charset="-122"/>
            </a:endParaRPr>
          </a:p>
        </p:txBody>
      </p:sp>
      <p:sp>
        <p:nvSpPr>
          <p:cNvPr id="16" name="矩形 15"/>
          <p:cNvSpPr>
            <a:spLocks noChangeArrowheads="1"/>
          </p:cNvSpPr>
          <p:nvPr/>
        </p:nvSpPr>
        <p:spPr bwMode="auto">
          <a:xfrm>
            <a:off x="7572375" y="3847306"/>
            <a:ext cx="866775" cy="307975"/>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1800"/>
              </a:spcAft>
            </a:pPr>
            <a:r>
              <a:rPr lang="en-US" altLang="zh-CN" sz="1400" b="1">
                <a:solidFill>
                  <a:schemeClr val="bg1"/>
                </a:solidFill>
                <a:latin typeface="微软雅黑" panose="020B0503020204020204" pitchFamily="34" charset="-122"/>
                <a:ea typeface="微软雅黑" panose="020B0503020204020204" pitchFamily="34" charset="-122"/>
              </a:rPr>
              <a:t>2014</a:t>
            </a:r>
            <a:r>
              <a:rPr lang="zh-CN" altLang="en-US" sz="1400" b="1">
                <a:solidFill>
                  <a:schemeClr val="bg1"/>
                </a:solidFill>
                <a:latin typeface="微软雅黑" panose="020B0503020204020204" pitchFamily="34" charset="-122"/>
                <a:ea typeface="微软雅黑" panose="020B0503020204020204" pitchFamily="34" charset="-122"/>
              </a:rPr>
              <a:t>年</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7" name="圆角矩形标注 18"/>
          <p:cNvSpPr>
            <a:spLocks noChangeArrowheads="1"/>
          </p:cNvSpPr>
          <p:nvPr/>
        </p:nvSpPr>
        <p:spPr bwMode="auto">
          <a:xfrm>
            <a:off x="7451725" y="4433094"/>
            <a:ext cx="1320800" cy="714375"/>
          </a:xfrm>
          <a:prstGeom prst="wedgeRoundRectCallout">
            <a:avLst>
              <a:gd name="adj1" fmla="val 12028"/>
              <a:gd name="adj2" fmla="val -65370"/>
              <a:gd name="adj3" fmla="val 16667"/>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1800"/>
              </a:spcAft>
            </a:pPr>
            <a:r>
              <a:rPr lang="zh-CN" altLang="en-US" sz="1200">
                <a:solidFill>
                  <a:schemeClr val="bg1"/>
                </a:solidFill>
                <a:latin typeface="微软雅黑" panose="020B0503020204020204" pitchFamily="34" charset="-122"/>
                <a:ea typeface="微软雅黑" panose="020B0503020204020204" pitchFamily="34" charset="-122"/>
              </a:rPr>
              <a:t>十八届四中全会将“依法治国”定为会议主题。</a:t>
            </a:r>
          </a:p>
        </p:txBody>
      </p:sp>
      <p:sp>
        <p:nvSpPr>
          <p:cNvPr id="18" name="圆角矩形标注 19"/>
          <p:cNvSpPr>
            <a:spLocks noChangeArrowheads="1"/>
          </p:cNvSpPr>
          <p:nvPr/>
        </p:nvSpPr>
        <p:spPr bwMode="auto">
          <a:xfrm>
            <a:off x="6048375" y="2632869"/>
            <a:ext cx="1524000" cy="919162"/>
          </a:xfrm>
          <a:prstGeom prst="wedgeRoundRectCallout">
            <a:avLst>
              <a:gd name="adj1" fmla="val 5611"/>
              <a:gd name="adj2" fmla="val 69241"/>
              <a:gd name="adj3" fmla="val 16667"/>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1800"/>
              </a:spcAft>
            </a:pPr>
            <a:r>
              <a:rPr lang="zh-CN" altLang="en-US" sz="1200">
                <a:solidFill>
                  <a:schemeClr val="bg1"/>
                </a:solidFill>
                <a:latin typeface="微软雅黑" panose="020B0503020204020204" pitchFamily="34" charset="-122"/>
                <a:ea typeface="微软雅黑" panose="020B0503020204020204" pitchFamily="34" charset="-122"/>
              </a:rPr>
              <a:t>十八大提出“全面推进依法治国，法制是治国理政的基本方式。”</a:t>
            </a:r>
          </a:p>
        </p:txBody>
      </p:sp>
    </p:spTree>
    <p:extLst>
      <p:ext uri="{BB962C8B-B14F-4D97-AF65-F5344CB8AC3E}">
        <p14:creationId xmlns:p14="http://schemas.microsoft.com/office/powerpoint/2010/main" val="142008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2000"/>
                            </p:stCondLst>
                            <p:childTnLst>
                              <p:par>
                                <p:cTn id="36" presetID="16" presetClass="entr" presetSubtype="2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inVertical)">
                                      <p:cBhvr>
                                        <p:cTn id="38" dur="500"/>
                                        <p:tgtEl>
                                          <p:spTgt spid="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500"/>
                                        <p:tgtEl>
                                          <p:spTgt spid="12"/>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inVertical)">
                                      <p:cBhvr>
                                        <p:cTn id="44" dur="500"/>
                                        <p:tgtEl>
                                          <p:spTgt spid="13"/>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barn(inVertical)">
                                      <p:cBhvr>
                                        <p:cTn id="50" dur="500"/>
                                        <p:tgtEl>
                                          <p:spTgt spid="17"/>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arn(inVertical)">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TextBox 20"/>
          <p:cNvSpPr txBox="1"/>
          <p:nvPr/>
        </p:nvSpPr>
        <p:spPr>
          <a:xfrm>
            <a:off x="1784676" y="1521354"/>
            <a:ext cx="5600049" cy="502243"/>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eaLnBrk="1" hangingPunct="1">
              <a:lnSpc>
                <a:spcPct val="90000"/>
              </a:lnSpc>
              <a:defRPr/>
            </a:pPr>
            <a:r>
              <a:rPr lang="zh-CN" altLang="en-US" dirty="0"/>
              <a:t>十八届四中全会召开的任务</a:t>
            </a:r>
          </a:p>
        </p:txBody>
      </p:sp>
      <p:cxnSp>
        <p:nvCxnSpPr>
          <p:cNvPr id="5" name="直接连接符 4"/>
          <p:cNvCxnSpPr/>
          <p:nvPr/>
        </p:nvCxnSpPr>
        <p:spPr>
          <a:xfrm>
            <a:off x="984250" y="2282759"/>
            <a:ext cx="2879725"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232400" y="2282759"/>
            <a:ext cx="2881313"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27"/>
          <p:cNvSpPr txBox="1"/>
          <p:nvPr/>
        </p:nvSpPr>
        <p:spPr>
          <a:xfrm>
            <a:off x="1993799" y="2680794"/>
            <a:ext cx="4493815" cy="341632"/>
          </a:xfrm>
          <a:prstGeom prst="rect">
            <a:avLst/>
          </a:prstGeom>
        </p:spPr>
        <p:txBody>
          <a:bodyPr>
            <a:spAutoFit/>
          </a:bodyPr>
          <a:lstStyle>
            <a:defPPr>
              <a:defRPr lang="zh-CN"/>
            </a:defPPr>
            <a:lvl1pPr fontAlgn="base">
              <a:lnSpc>
                <a:spcPct val="90000"/>
              </a:lnSpc>
              <a:spcBef>
                <a:spcPct val="0"/>
              </a:spcBef>
              <a:spcAft>
                <a:spcPct val="0"/>
              </a:spcAft>
              <a:defRPr sz="24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sz="1800" dirty="0"/>
              <a:t>中共中央政治局向中央委员会报告工作</a:t>
            </a:r>
          </a:p>
        </p:txBody>
      </p:sp>
      <p:sp>
        <p:nvSpPr>
          <p:cNvPr id="8" name="TextBox 30"/>
          <p:cNvSpPr txBox="1"/>
          <p:nvPr/>
        </p:nvSpPr>
        <p:spPr>
          <a:xfrm>
            <a:off x="1993799" y="3174826"/>
            <a:ext cx="3629719" cy="341632"/>
          </a:xfrm>
          <a:prstGeom prst="rect">
            <a:avLst/>
          </a:prstGeom>
        </p:spPr>
        <p:txBody>
          <a:bodyPr>
            <a:spAutoFit/>
          </a:bodyPr>
          <a:lstStyle>
            <a:defPPr>
              <a:defRPr lang="zh-CN"/>
            </a:defPPr>
            <a:lvl1pPr fontAlgn="base">
              <a:lnSpc>
                <a:spcPct val="90000"/>
              </a:lnSpc>
              <a:spcBef>
                <a:spcPct val="0"/>
              </a:spcBef>
              <a:spcAft>
                <a:spcPct val="0"/>
              </a:spcAft>
              <a:defRPr sz="24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sz="1800" dirty="0"/>
              <a:t>研究全面推进依法治国重大问题</a:t>
            </a:r>
          </a:p>
        </p:txBody>
      </p:sp>
      <p:sp>
        <p:nvSpPr>
          <p:cNvPr id="9" name="TextBox 34"/>
          <p:cNvSpPr txBox="1"/>
          <p:nvPr/>
        </p:nvSpPr>
        <p:spPr>
          <a:xfrm>
            <a:off x="1984274" y="3668858"/>
            <a:ext cx="6366023" cy="341632"/>
          </a:xfrm>
          <a:prstGeom prst="rect">
            <a:avLst/>
          </a:prstGeom>
        </p:spPr>
        <p:txBody>
          <a:bodyPr>
            <a:spAutoFit/>
          </a:bodyPr>
          <a:lstStyle>
            <a:defPPr>
              <a:defRPr lang="zh-CN"/>
            </a:defPPr>
            <a:lvl1pPr fontAlgn="base">
              <a:lnSpc>
                <a:spcPct val="90000"/>
              </a:lnSpc>
              <a:spcBef>
                <a:spcPct val="0"/>
              </a:spcBef>
              <a:spcAft>
                <a:spcPct val="0"/>
              </a:spcAft>
              <a:defRPr sz="24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sz="1800" dirty="0"/>
              <a:t>审议</a:t>
            </a:r>
            <a:r>
              <a:rPr lang="en-US" altLang="zh-CN" sz="1800" dirty="0"/>
              <a:t>《</a:t>
            </a:r>
            <a:r>
              <a:rPr lang="zh-CN" altLang="en-US" sz="1800" b="0" dirty="0"/>
              <a:t>中共中央关于全面推进依法治国若干重大问题的决定</a:t>
            </a:r>
            <a:r>
              <a:rPr lang="en-US" altLang="zh-CN" sz="1800" b="0" dirty="0"/>
              <a:t>》</a:t>
            </a:r>
            <a:endParaRPr lang="zh-CN" altLang="en-US" sz="1800" dirty="0"/>
          </a:p>
        </p:txBody>
      </p:sp>
      <p:sp>
        <p:nvSpPr>
          <p:cNvPr id="10" name="TextBox 37"/>
          <p:cNvSpPr txBox="1"/>
          <p:nvPr/>
        </p:nvSpPr>
        <p:spPr>
          <a:xfrm>
            <a:off x="1993799" y="4162890"/>
            <a:ext cx="2765623" cy="341632"/>
          </a:xfrm>
          <a:prstGeom prst="rect">
            <a:avLst/>
          </a:prstGeom>
        </p:spPr>
        <p:txBody>
          <a:bodyPr>
            <a:spAutoFit/>
          </a:bodyPr>
          <a:lstStyle>
            <a:defPPr>
              <a:defRPr lang="zh-CN"/>
            </a:defPPr>
            <a:lvl1pPr fontAlgn="base">
              <a:lnSpc>
                <a:spcPct val="90000"/>
              </a:lnSpc>
              <a:spcBef>
                <a:spcPct val="0"/>
              </a:spcBef>
              <a:spcAft>
                <a:spcPct val="0"/>
              </a:spcAft>
              <a:defRPr sz="24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sz="1800" dirty="0"/>
              <a:t>进行部分人事调整</a:t>
            </a:r>
          </a:p>
        </p:txBody>
      </p:sp>
      <p:sp>
        <p:nvSpPr>
          <p:cNvPr id="11" name="TextBox 40"/>
          <p:cNvSpPr txBox="1"/>
          <p:nvPr/>
        </p:nvSpPr>
        <p:spPr>
          <a:xfrm>
            <a:off x="1993799" y="4656923"/>
            <a:ext cx="3796133" cy="341632"/>
          </a:xfrm>
          <a:prstGeom prst="rect">
            <a:avLst/>
          </a:prstGeom>
        </p:spPr>
        <p:txBody>
          <a:bodyPr>
            <a:spAutoFit/>
          </a:bodyPr>
          <a:lstStyle>
            <a:defPPr>
              <a:defRPr lang="zh-CN"/>
            </a:defPPr>
            <a:lvl1pPr fontAlgn="base">
              <a:lnSpc>
                <a:spcPct val="90000"/>
              </a:lnSpc>
              <a:spcBef>
                <a:spcPct val="0"/>
              </a:spcBef>
              <a:spcAft>
                <a:spcPct val="0"/>
              </a:spcAft>
              <a:defRPr sz="24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sz="1800" dirty="0"/>
              <a:t>发布公报，对外介绍全会召开情况</a:t>
            </a:r>
          </a:p>
        </p:txBody>
      </p:sp>
      <p:sp>
        <p:nvSpPr>
          <p:cNvPr id="12" name="五角星 5"/>
          <p:cNvSpPr/>
          <p:nvPr/>
        </p:nvSpPr>
        <p:spPr>
          <a:xfrm>
            <a:off x="4413250" y="2111309"/>
            <a:ext cx="342900" cy="341312"/>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圆角矩形 45"/>
          <p:cNvSpPr/>
          <p:nvPr/>
        </p:nvSpPr>
        <p:spPr>
          <a:xfrm>
            <a:off x="984300" y="2644907"/>
            <a:ext cx="957285" cy="356895"/>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b="1" dirty="0">
                <a:solidFill>
                  <a:srgbClr val="FFFF00"/>
                </a:solidFill>
                <a:latin typeface="微软雅黑" panose="020B0503020204020204" pitchFamily="34" charset="-122"/>
                <a:ea typeface="微软雅黑" panose="020B0503020204020204" pitchFamily="34" charset="-122"/>
              </a:rPr>
              <a:t>任务一</a:t>
            </a:r>
          </a:p>
        </p:txBody>
      </p:sp>
      <p:sp>
        <p:nvSpPr>
          <p:cNvPr id="14" name="圆角矩形 46"/>
          <p:cNvSpPr/>
          <p:nvPr/>
        </p:nvSpPr>
        <p:spPr>
          <a:xfrm>
            <a:off x="984300" y="3167194"/>
            <a:ext cx="957285" cy="356895"/>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b="1" dirty="0">
                <a:solidFill>
                  <a:srgbClr val="FFFF00"/>
                </a:solidFill>
                <a:latin typeface="微软雅黑" panose="020B0503020204020204" pitchFamily="34" charset="-122"/>
                <a:ea typeface="微软雅黑" panose="020B0503020204020204" pitchFamily="34" charset="-122"/>
              </a:rPr>
              <a:t>任务二</a:t>
            </a:r>
          </a:p>
        </p:txBody>
      </p:sp>
      <p:sp>
        <p:nvSpPr>
          <p:cNvPr id="15" name="圆角矩形 47"/>
          <p:cNvSpPr/>
          <p:nvPr/>
        </p:nvSpPr>
        <p:spPr>
          <a:xfrm>
            <a:off x="984300" y="3661226"/>
            <a:ext cx="957285" cy="356895"/>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b="1" dirty="0">
                <a:solidFill>
                  <a:srgbClr val="FFFF00"/>
                </a:solidFill>
                <a:latin typeface="微软雅黑" panose="020B0503020204020204" pitchFamily="34" charset="-122"/>
                <a:ea typeface="微软雅黑" panose="020B0503020204020204" pitchFamily="34" charset="-122"/>
              </a:rPr>
              <a:t>任务三</a:t>
            </a:r>
          </a:p>
        </p:txBody>
      </p:sp>
      <p:sp>
        <p:nvSpPr>
          <p:cNvPr id="16" name="圆角矩形 48"/>
          <p:cNvSpPr/>
          <p:nvPr/>
        </p:nvSpPr>
        <p:spPr>
          <a:xfrm>
            <a:off x="984300" y="4155258"/>
            <a:ext cx="957285" cy="356895"/>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b="1" dirty="0">
                <a:solidFill>
                  <a:srgbClr val="FFFF00"/>
                </a:solidFill>
                <a:latin typeface="微软雅黑" panose="020B0503020204020204" pitchFamily="34" charset="-122"/>
                <a:ea typeface="微软雅黑" panose="020B0503020204020204" pitchFamily="34" charset="-122"/>
              </a:rPr>
              <a:t>任务四</a:t>
            </a:r>
          </a:p>
        </p:txBody>
      </p:sp>
      <p:sp>
        <p:nvSpPr>
          <p:cNvPr id="17" name="圆角矩形 49"/>
          <p:cNvSpPr/>
          <p:nvPr/>
        </p:nvSpPr>
        <p:spPr>
          <a:xfrm>
            <a:off x="984300" y="4649291"/>
            <a:ext cx="957285" cy="356895"/>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b="1" dirty="0">
                <a:solidFill>
                  <a:srgbClr val="FFFF00"/>
                </a:solidFill>
                <a:latin typeface="微软雅黑" panose="020B0503020204020204" pitchFamily="34" charset="-122"/>
                <a:ea typeface="微软雅黑" panose="020B0503020204020204" pitchFamily="34" charset="-122"/>
              </a:rPr>
              <a:t>任务五</a:t>
            </a:r>
          </a:p>
        </p:txBody>
      </p:sp>
    </p:spTree>
    <p:extLst>
      <p:ext uri="{BB962C8B-B14F-4D97-AF65-F5344CB8AC3E}">
        <p14:creationId xmlns:p14="http://schemas.microsoft.com/office/powerpoint/2010/main" val="2035389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3000"/>
                            </p:stCondLst>
                            <p:childTnLst>
                              <p:par>
                                <p:cTn id="28" presetID="2" presetClass="entr" presetSubtype="2"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2" presetClass="entr" presetSubtype="2"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5000"/>
                            </p:stCondLst>
                            <p:childTnLst>
                              <p:par>
                                <p:cTn id="46" presetID="2" presetClass="entr" presetSubtype="2"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1+#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10" presetClass="entr" presetSubtype="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6000"/>
                            </p:stCondLst>
                            <p:childTnLst>
                              <p:par>
                                <p:cTn id="55" presetID="2" presetClass="entr" presetSubtype="2" fill="hold"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1+#ppt_w/2"/>
                                          </p:val>
                                        </p:tav>
                                        <p:tav tm="100000">
                                          <p:val>
                                            <p:strVal val="#ppt_x"/>
                                          </p:val>
                                        </p:tav>
                                      </p:tavLst>
                                    </p:anim>
                                    <p:anim calcmode="lin" valueType="num">
                                      <p:cBhvr additive="base">
                                        <p:cTn id="58" dur="500" fill="hold"/>
                                        <p:tgtEl>
                                          <p:spTgt spid="10"/>
                                        </p:tgtEl>
                                        <p:attrNameLst>
                                          <p:attrName>ppt_y</p:attrName>
                                        </p:attrNameLst>
                                      </p:cBhvr>
                                      <p:tavLst>
                                        <p:tav tm="0">
                                          <p:val>
                                            <p:strVal val="#ppt_y"/>
                                          </p:val>
                                        </p:tav>
                                        <p:tav tm="100000">
                                          <p:val>
                                            <p:strVal val="#ppt_y"/>
                                          </p:val>
                                        </p:tav>
                                      </p:tavLst>
                                    </p:anim>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childTnLst>
                          </p:cTn>
                        </p:par>
                        <p:par>
                          <p:cTn id="63" fill="hold">
                            <p:stCondLst>
                              <p:cond delay="7000"/>
                            </p:stCondLst>
                            <p:childTnLst>
                              <p:par>
                                <p:cTn id="64" presetID="2" presetClass="entr" presetSubtype="2" fill="hold" nodeType="after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additive="base">
                                        <p:cTn id="66" dur="500" fill="hold"/>
                                        <p:tgtEl>
                                          <p:spTgt spid="11"/>
                                        </p:tgtEl>
                                        <p:attrNameLst>
                                          <p:attrName>ppt_x</p:attrName>
                                        </p:attrNameLst>
                                      </p:cBhvr>
                                      <p:tavLst>
                                        <p:tav tm="0">
                                          <p:val>
                                            <p:strVal val="1+#ppt_w/2"/>
                                          </p:val>
                                        </p:tav>
                                        <p:tav tm="100000">
                                          <p:val>
                                            <p:strVal val="#ppt_x"/>
                                          </p:val>
                                        </p:tav>
                                      </p:tavLst>
                                    </p:anim>
                                    <p:anim calcmode="lin" valueType="num">
                                      <p:cBhvr additive="base">
                                        <p:cTn id="6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Rectangle 3"/>
          <p:cNvSpPr txBox="1">
            <a:spLocks noChangeArrowheads="1"/>
          </p:cNvSpPr>
          <p:nvPr/>
        </p:nvSpPr>
        <p:spPr>
          <a:xfrm>
            <a:off x="1165225" y="3230413"/>
            <a:ext cx="6405563" cy="431800"/>
          </a:xfrm>
          <a:prstGeom prst="rect">
            <a:avLst/>
          </a:prstGeom>
          <a:ln>
            <a:noFill/>
            <a:miter lim="800000"/>
            <a:headEnd/>
            <a:tailEnd/>
          </a:ln>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fontAlgn="auto">
              <a:lnSpc>
                <a:spcPct val="130000"/>
              </a:lnSpc>
              <a:spcBef>
                <a:spcPct val="0"/>
              </a:spcBef>
              <a:spcAft>
                <a:spcPts val="0"/>
              </a:spcAft>
              <a:defRPr/>
            </a:pPr>
            <a:r>
              <a:rPr lang="zh-CN" altLang="en-US" sz="1600" dirty="0">
                <a:solidFill>
                  <a:schemeClr val="tx1">
                    <a:lumMod val="95000"/>
                    <a:lumOff val="5000"/>
                  </a:schemeClr>
                </a:solidFill>
                <a:latin typeface="微软雅黑" pitchFamily="34" charset="-122"/>
                <a:ea typeface="微软雅黑" pitchFamily="34" charset="-122"/>
              </a:rPr>
              <a:t>会议于</a:t>
            </a:r>
            <a:r>
              <a:rPr lang="en-US" altLang="zh-CN" sz="1600" dirty="0">
                <a:solidFill>
                  <a:schemeClr val="tx1">
                    <a:lumMod val="95000"/>
                    <a:lumOff val="5000"/>
                  </a:schemeClr>
                </a:solidFill>
                <a:latin typeface="微软雅黑" pitchFamily="34" charset="-122"/>
                <a:ea typeface="微软雅黑" pitchFamily="34" charset="-122"/>
              </a:rPr>
              <a:t>2014</a:t>
            </a:r>
            <a:r>
              <a:rPr lang="zh-CN" altLang="en-US" sz="1600" dirty="0">
                <a:solidFill>
                  <a:schemeClr val="tx1">
                    <a:lumMod val="95000"/>
                    <a:lumOff val="5000"/>
                  </a:schemeClr>
                </a:solidFill>
                <a:latin typeface="微软雅黑" pitchFamily="34" charset="-122"/>
                <a:ea typeface="微软雅黑" pitchFamily="34" charset="-122"/>
              </a:rPr>
              <a:t>年</a:t>
            </a:r>
            <a:r>
              <a:rPr lang="en-US" altLang="zh-CN" sz="1600" dirty="0">
                <a:solidFill>
                  <a:schemeClr val="tx1">
                    <a:lumMod val="95000"/>
                    <a:lumOff val="5000"/>
                  </a:schemeClr>
                </a:solidFill>
                <a:latin typeface="微软雅黑" pitchFamily="34" charset="-122"/>
                <a:ea typeface="微软雅黑" pitchFamily="34" charset="-122"/>
              </a:rPr>
              <a:t>10</a:t>
            </a:r>
            <a:r>
              <a:rPr lang="zh-CN" altLang="en-US" sz="1600" dirty="0">
                <a:solidFill>
                  <a:schemeClr val="tx1">
                    <a:lumMod val="95000"/>
                    <a:lumOff val="5000"/>
                  </a:schemeClr>
                </a:solidFill>
                <a:latin typeface="微软雅黑" pitchFamily="34" charset="-122"/>
                <a:ea typeface="微软雅黑" pitchFamily="34" charset="-122"/>
              </a:rPr>
              <a:t>月</a:t>
            </a:r>
            <a:r>
              <a:rPr lang="en-US" altLang="zh-CN" sz="1600" dirty="0">
                <a:solidFill>
                  <a:schemeClr val="tx1">
                    <a:lumMod val="95000"/>
                    <a:lumOff val="5000"/>
                  </a:schemeClr>
                </a:solidFill>
                <a:latin typeface="微软雅黑" pitchFamily="34" charset="-122"/>
                <a:ea typeface="微软雅黑" pitchFamily="34" charset="-122"/>
              </a:rPr>
              <a:t>20</a:t>
            </a:r>
            <a:r>
              <a:rPr lang="zh-CN" altLang="en-US" sz="1600" dirty="0">
                <a:solidFill>
                  <a:schemeClr val="tx1">
                    <a:lumMod val="95000"/>
                    <a:lumOff val="5000"/>
                  </a:schemeClr>
                </a:solidFill>
                <a:latin typeface="微软雅黑" pitchFamily="34" charset="-122"/>
                <a:ea typeface="微软雅黑" pitchFamily="34" charset="-122"/>
              </a:rPr>
              <a:t>日</a:t>
            </a:r>
            <a:r>
              <a:rPr lang="en-US" altLang="zh-CN" sz="1600" dirty="0">
                <a:solidFill>
                  <a:schemeClr val="tx1">
                    <a:lumMod val="95000"/>
                    <a:lumOff val="5000"/>
                  </a:schemeClr>
                </a:solidFill>
                <a:latin typeface="微软雅黑" pitchFamily="34" charset="-122"/>
                <a:ea typeface="微软雅黑" pitchFamily="34" charset="-122"/>
              </a:rPr>
              <a:t>——2014</a:t>
            </a:r>
            <a:r>
              <a:rPr lang="zh-CN" altLang="en-US" sz="1600" dirty="0">
                <a:solidFill>
                  <a:schemeClr val="tx1">
                    <a:lumMod val="95000"/>
                    <a:lumOff val="5000"/>
                  </a:schemeClr>
                </a:solidFill>
                <a:latin typeface="微软雅黑" pitchFamily="34" charset="-122"/>
                <a:ea typeface="微软雅黑" pitchFamily="34" charset="-122"/>
              </a:rPr>
              <a:t>年</a:t>
            </a:r>
            <a:r>
              <a:rPr lang="en-US" altLang="zh-CN" sz="1600" dirty="0">
                <a:solidFill>
                  <a:schemeClr val="tx1">
                    <a:lumMod val="95000"/>
                    <a:lumOff val="5000"/>
                  </a:schemeClr>
                </a:solidFill>
                <a:latin typeface="微软雅黑" pitchFamily="34" charset="-122"/>
                <a:ea typeface="微软雅黑" pitchFamily="34" charset="-122"/>
              </a:rPr>
              <a:t>10</a:t>
            </a:r>
            <a:r>
              <a:rPr lang="zh-CN" altLang="en-US" sz="1600" dirty="0">
                <a:solidFill>
                  <a:schemeClr val="tx1">
                    <a:lumMod val="95000"/>
                    <a:lumOff val="5000"/>
                  </a:schemeClr>
                </a:solidFill>
                <a:latin typeface="微软雅黑" pitchFamily="34" charset="-122"/>
                <a:ea typeface="微软雅黑" pitchFamily="34" charset="-122"/>
              </a:rPr>
              <a:t>月</a:t>
            </a:r>
            <a:r>
              <a:rPr lang="en-US" altLang="zh-CN" sz="1600" dirty="0">
                <a:solidFill>
                  <a:schemeClr val="tx1">
                    <a:lumMod val="95000"/>
                    <a:lumOff val="5000"/>
                  </a:schemeClr>
                </a:solidFill>
                <a:latin typeface="微软雅黑" pitchFamily="34" charset="-122"/>
                <a:ea typeface="微软雅黑" pitchFamily="34" charset="-122"/>
              </a:rPr>
              <a:t>23</a:t>
            </a:r>
            <a:r>
              <a:rPr lang="zh-CN" altLang="en-US" sz="1600" dirty="0">
                <a:solidFill>
                  <a:schemeClr val="tx1">
                    <a:lumMod val="95000"/>
                    <a:lumOff val="5000"/>
                  </a:schemeClr>
                </a:solidFill>
                <a:latin typeface="微软雅黑" pitchFamily="34" charset="-122"/>
                <a:ea typeface="微软雅黑" pitchFamily="34" charset="-122"/>
              </a:rPr>
              <a:t>日在北京举行。会期</a:t>
            </a:r>
            <a:r>
              <a:rPr lang="en-US" altLang="zh-CN" sz="1600" dirty="0">
                <a:solidFill>
                  <a:schemeClr val="tx1">
                    <a:lumMod val="95000"/>
                    <a:lumOff val="5000"/>
                  </a:schemeClr>
                </a:solidFill>
                <a:latin typeface="微软雅黑" pitchFamily="34" charset="-122"/>
                <a:ea typeface="微软雅黑" pitchFamily="34" charset="-122"/>
              </a:rPr>
              <a:t>4</a:t>
            </a:r>
            <a:r>
              <a:rPr lang="zh-CN" altLang="en-US" sz="1600" dirty="0">
                <a:solidFill>
                  <a:schemeClr val="tx1">
                    <a:lumMod val="95000"/>
                    <a:lumOff val="5000"/>
                  </a:schemeClr>
                </a:solidFill>
                <a:latin typeface="微软雅黑" pitchFamily="34" charset="-122"/>
                <a:ea typeface="微软雅黑" pitchFamily="34" charset="-122"/>
              </a:rPr>
              <a:t>天。</a:t>
            </a:r>
            <a:endParaRPr lang="zh-CN" altLang="en-US" sz="1800" b="1" dirty="0">
              <a:solidFill>
                <a:srgbClr val="C00000"/>
              </a:solidFill>
              <a:latin typeface="微软雅黑" pitchFamily="34" charset="-122"/>
              <a:ea typeface="微软雅黑" pitchFamily="34" charset="-122"/>
            </a:endParaRPr>
          </a:p>
        </p:txBody>
      </p:sp>
      <p:pic>
        <p:nvPicPr>
          <p:cNvPr id="5" name="Picture 4">
            <a:hlinkClick r:id="rId3"/>
          </p:cNvPr>
          <p:cNvPicPr>
            <a:picLocks noChangeAspect="1" noChangeArrowheads="1"/>
          </p:cNvPicPr>
          <p:nvPr/>
        </p:nvPicPr>
        <p:blipFill>
          <a:blip r:embed="rId4" cstate="screen">
            <a:extLst/>
          </a:blip>
          <a:stretch>
            <a:fillRect/>
          </a:stretch>
        </p:blipFill>
        <p:spPr bwMode="auto">
          <a:xfrm>
            <a:off x="4402087" y="1521354"/>
            <a:ext cx="2712259" cy="1564596"/>
          </a:xfrm>
          <a:prstGeom prst="round2DiagRect">
            <a:avLst>
              <a:gd name="adj1" fmla="val 12748"/>
              <a:gd name="adj2" fmla="val 0"/>
            </a:avLst>
          </a:prstGeom>
          <a:ln w="44450" cap="sq">
            <a:gradFill>
              <a:gsLst>
                <a:gs pos="0">
                  <a:srgbClr val="FFC000"/>
                </a:gs>
                <a:gs pos="81000">
                  <a:srgbClr val="FFC000"/>
                </a:gs>
              </a:gsLst>
              <a:lin ang="11400000" scaled="0"/>
            </a:gradFill>
            <a:miter lim="800000"/>
          </a:ln>
          <a:effectLst/>
          <a:extLst/>
        </p:spPr>
      </p:pic>
      <p:sp>
        <p:nvSpPr>
          <p:cNvPr id="6" name="TextBox 51"/>
          <p:cNvSpPr txBox="1"/>
          <p:nvPr/>
        </p:nvSpPr>
        <p:spPr>
          <a:xfrm>
            <a:off x="1162224" y="2080746"/>
            <a:ext cx="1944216" cy="584775"/>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dirty="0"/>
              <a:t>会议概况</a:t>
            </a:r>
          </a:p>
        </p:txBody>
      </p:sp>
      <p:sp>
        <p:nvSpPr>
          <p:cNvPr id="7" name="TextBox 52"/>
          <p:cNvSpPr txBox="1"/>
          <p:nvPr/>
        </p:nvSpPr>
        <p:spPr>
          <a:xfrm>
            <a:off x="1165398" y="2531372"/>
            <a:ext cx="2179072" cy="338554"/>
          </a:xfrm>
          <a:prstGeom prst="rect">
            <a:avLst/>
          </a:prstGeom>
        </p:spPr>
        <p:txBody>
          <a:bodyPr>
            <a:spAutoFit/>
          </a:bodyPr>
          <a:lstStyle>
            <a:defPPr>
              <a:defRPr lang="zh-CN"/>
            </a:defPPr>
            <a:lvl1pPr fontAlgn="base">
              <a:spcBef>
                <a:spcPct val="0"/>
              </a:spcBef>
              <a:spcAft>
                <a:spcPct val="0"/>
              </a:spcAft>
              <a:defRPr sz="2000"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en-US" altLang="zh-CN" sz="1600" dirty="0"/>
              <a:t>HUI YI GAI KUANG</a:t>
            </a:r>
            <a:endParaRPr lang="zh-CN" altLang="en-US" sz="1600" dirty="0"/>
          </a:p>
        </p:txBody>
      </p:sp>
      <p:sp>
        <p:nvSpPr>
          <p:cNvPr id="8" name="圆角矩形 8"/>
          <p:cNvSpPr/>
          <p:nvPr/>
        </p:nvSpPr>
        <p:spPr>
          <a:xfrm>
            <a:off x="4043819" y="3925142"/>
            <a:ext cx="1396409" cy="765035"/>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solidFill>
                  <a:srgbClr val="FFFF00"/>
                </a:solidFill>
                <a:latin typeface="微软雅黑" panose="020B0503020204020204" pitchFamily="34" charset="-122"/>
                <a:ea typeface="微软雅黑" panose="020B0503020204020204" pitchFamily="34" charset="-122"/>
              </a:rPr>
              <a:t>中央委员</a:t>
            </a:r>
            <a:endParaRPr lang="en-US" altLang="zh-CN" sz="2000" b="1" dirty="0">
              <a:solidFill>
                <a:srgbClr val="FFFF00"/>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en-US" altLang="zh-CN" sz="2000" b="1" dirty="0">
                <a:solidFill>
                  <a:srgbClr val="FFFF00"/>
                </a:solidFill>
                <a:latin typeface="微软雅黑" panose="020B0503020204020204" pitchFamily="34" charset="-122"/>
                <a:ea typeface="微软雅黑" panose="020B0503020204020204" pitchFamily="34" charset="-122"/>
              </a:rPr>
              <a:t>199</a:t>
            </a:r>
            <a:r>
              <a:rPr lang="zh-CN" altLang="en-US" sz="2000" b="1" dirty="0">
                <a:solidFill>
                  <a:srgbClr val="FFFF00"/>
                </a:solidFill>
                <a:latin typeface="微软雅黑" panose="020B0503020204020204" pitchFamily="34" charset="-122"/>
                <a:ea typeface="微软雅黑" panose="020B0503020204020204" pitchFamily="34" charset="-122"/>
              </a:rPr>
              <a:t>人</a:t>
            </a:r>
          </a:p>
        </p:txBody>
      </p:sp>
      <p:sp>
        <p:nvSpPr>
          <p:cNvPr id="9" name="圆角矩形 9"/>
          <p:cNvSpPr/>
          <p:nvPr/>
        </p:nvSpPr>
        <p:spPr>
          <a:xfrm>
            <a:off x="5588256" y="3925142"/>
            <a:ext cx="1368152" cy="765035"/>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b="1" dirty="0">
                <a:solidFill>
                  <a:srgbClr val="FFFF00"/>
                </a:solidFill>
                <a:latin typeface="微软雅黑" panose="020B0503020204020204" pitchFamily="34" charset="-122"/>
                <a:ea typeface="微软雅黑" panose="020B0503020204020204" pitchFamily="34" charset="-122"/>
              </a:rPr>
              <a:t>候补中央委员</a:t>
            </a:r>
            <a:r>
              <a:rPr lang="en-US" altLang="zh-CN" b="1" dirty="0">
                <a:solidFill>
                  <a:srgbClr val="FFFF00"/>
                </a:solidFill>
                <a:latin typeface="微软雅黑" panose="020B0503020204020204" pitchFamily="34" charset="-122"/>
                <a:ea typeface="微软雅黑" panose="020B0503020204020204" pitchFamily="34" charset="-122"/>
              </a:rPr>
              <a:t>164</a:t>
            </a:r>
            <a:r>
              <a:rPr lang="zh-CN" altLang="en-US" b="1" dirty="0">
                <a:solidFill>
                  <a:srgbClr val="FFFF00"/>
                </a:solidFill>
                <a:latin typeface="微软雅黑" panose="020B0503020204020204" pitchFamily="34" charset="-122"/>
                <a:ea typeface="微软雅黑" panose="020B0503020204020204" pitchFamily="34" charset="-122"/>
              </a:rPr>
              <a:t>人</a:t>
            </a:r>
          </a:p>
        </p:txBody>
      </p:sp>
      <p:cxnSp>
        <p:nvCxnSpPr>
          <p:cNvPr id="10" name="直接连接符 9"/>
          <p:cNvCxnSpPr/>
          <p:nvPr/>
        </p:nvCxnSpPr>
        <p:spPr>
          <a:xfrm rot="5400000">
            <a:off x="3257551" y="3841600"/>
            <a:ext cx="0" cy="87947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圆角矩形 11"/>
          <p:cNvSpPr/>
          <p:nvPr/>
        </p:nvSpPr>
        <p:spPr>
          <a:xfrm>
            <a:off x="1284231" y="3925142"/>
            <a:ext cx="1515012" cy="765035"/>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dirty="0">
                <a:solidFill>
                  <a:srgbClr val="FFFF00"/>
                </a:solidFill>
                <a:latin typeface="微软雅黑" panose="020B0503020204020204" pitchFamily="34" charset="-122"/>
                <a:ea typeface="微软雅黑" panose="020B0503020204020204" pitchFamily="34" charset="-122"/>
              </a:rPr>
              <a:t>参会人员</a:t>
            </a:r>
          </a:p>
        </p:txBody>
      </p:sp>
      <p:sp>
        <p:nvSpPr>
          <p:cNvPr id="12" name="圆角矩形 12"/>
          <p:cNvSpPr/>
          <p:nvPr/>
        </p:nvSpPr>
        <p:spPr>
          <a:xfrm>
            <a:off x="3697288" y="3733650"/>
            <a:ext cx="3586162" cy="1222375"/>
          </a:xfrm>
          <a:prstGeom prst="roundRect">
            <a:avLst/>
          </a:prstGeom>
          <a:noFill/>
          <a:ln w="1270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3474036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nodeType="withEffect">
                                  <p:stCondLst>
                                    <p:cond delay="25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Rectangle 3"/>
          <p:cNvSpPr txBox="1">
            <a:spLocks noChangeArrowheads="1"/>
          </p:cNvSpPr>
          <p:nvPr/>
        </p:nvSpPr>
        <p:spPr bwMode="auto">
          <a:xfrm>
            <a:off x="628650" y="4342607"/>
            <a:ext cx="8010525"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buClr>
                <a:srgbClr val="C00000"/>
              </a:buClr>
              <a:buSzPct val="89000"/>
              <a:buFont typeface="Wingdings" panose="05000000000000000000" pitchFamily="2" charset="2"/>
              <a:buChar char="n"/>
            </a:pPr>
            <a:r>
              <a:rPr lang="zh-CN" altLang="en-US">
                <a:solidFill>
                  <a:srgbClr val="C00000"/>
                </a:solidFill>
                <a:latin typeface="微软雅黑" panose="020B0503020204020204" pitchFamily="34" charset="-122"/>
                <a:ea typeface="微软雅黑" panose="020B0503020204020204" pitchFamily="34" charset="-122"/>
              </a:rPr>
              <a:t>中共中央纪律检查委员会常务委员会委员和有关方面负责同志列席了会议。</a:t>
            </a:r>
            <a:endParaRPr lang="en-US" altLang="zh-CN">
              <a:solidFill>
                <a:srgbClr val="C00000"/>
              </a:solidFill>
              <a:latin typeface="微软雅黑" panose="020B0503020204020204" pitchFamily="34" charset="-122"/>
              <a:ea typeface="微软雅黑" panose="020B0503020204020204" pitchFamily="34" charset="-122"/>
            </a:endParaRPr>
          </a:p>
          <a:p>
            <a:pPr algn="just" eaLnBrk="1" hangingPunct="1">
              <a:lnSpc>
                <a:spcPct val="130000"/>
              </a:lnSpc>
              <a:buClr>
                <a:srgbClr val="C00000"/>
              </a:buClr>
              <a:buSzPct val="89000"/>
              <a:buFont typeface="Wingdings" panose="05000000000000000000" pitchFamily="2" charset="2"/>
              <a:buChar char="n"/>
            </a:pPr>
            <a:r>
              <a:rPr lang="zh-CN" altLang="en-US">
                <a:solidFill>
                  <a:srgbClr val="C00000"/>
                </a:solidFill>
                <a:latin typeface="微软雅黑" panose="020B0503020204020204" pitchFamily="34" charset="-122"/>
                <a:ea typeface="微软雅黑" panose="020B0503020204020204" pitchFamily="34" charset="-122"/>
              </a:rPr>
              <a:t>党的十八大代表中部分基层同志和专家学者也列席了会议。</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5" name="TextBox 51"/>
          <p:cNvSpPr txBox="1"/>
          <p:nvPr/>
        </p:nvSpPr>
        <p:spPr>
          <a:xfrm>
            <a:off x="1276524" y="2631227"/>
            <a:ext cx="2736304" cy="584775"/>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dirty="0"/>
              <a:t>其他参会人员</a:t>
            </a:r>
          </a:p>
        </p:txBody>
      </p:sp>
      <p:pic>
        <p:nvPicPr>
          <p:cNvPr id="6" name="Picture 2" descr="d:\users\pc\appdata\roaming\360se6\User Data\temp\640.jpg"/>
          <p:cNvPicPr>
            <a:picLocks noChangeAspect="1" noChangeArrowheads="1"/>
          </p:cNvPicPr>
          <p:nvPr/>
        </p:nvPicPr>
        <p:blipFill>
          <a:blip r:embed="rId3">
            <a:extLst/>
          </a:blip>
          <a:srcRect/>
          <a:stretch>
            <a:fillRect/>
          </a:stretch>
        </p:blipFill>
        <p:spPr bwMode="auto">
          <a:xfrm>
            <a:off x="4613442" y="1822376"/>
            <a:ext cx="3863882" cy="2262246"/>
          </a:xfrm>
          <a:prstGeom prst="round2DiagRect">
            <a:avLst>
              <a:gd name="adj1" fmla="val 12748"/>
              <a:gd name="adj2" fmla="val 0"/>
            </a:avLst>
          </a:prstGeom>
          <a:ln w="44450" cap="sq">
            <a:gradFill>
              <a:gsLst>
                <a:gs pos="0">
                  <a:srgbClr val="FFC000"/>
                </a:gs>
                <a:gs pos="81000">
                  <a:srgbClr val="FFC000"/>
                </a:gs>
              </a:gsLst>
              <a:lin ang="11400000" scaled="0"/>
            </a:gradFill>
            <a:miter lim="800000"/>
          </a:ln>
          <a:effectLst/>
          <a:extLst/>
        </p:spPr>
      </p:pic>
    </p:spTree>
    <p:extLst>
      <p:ext uri="{BB962C8B-B14F-4D97-AF65-F5344CB8AC3E}">
        <p14:creationId xmlns:p14="http://schemas.microsoft.com/office/powerpoint/2010/main" val="1024278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750" fill="hold"/>
                                        <p:tgtEl>
                                          <p:spTgt spid="6"/>
                                        </p:tgtEl>
                                        <p:attrNameLst>
                                          <p:attrName>ppt_x</p:attrName>
                                        </p:attrNameLst>
                                      </p:cBhvr>
                                      <p:tavLst>
                                        <p:tav tm="0">
                                          <p:val>
                                            <p:strVal val="1+#ppt_w/2"/>
                                          </p:val>
                                        </p:tav>
                                        <p:tav tm="100000">
                                          <p:val>
                                            <p:strVal val="#ppt_x"/>
                                          </p:val>
                                        </p:tav>
                                      </p:tavLst>
                                    </p:anim>
                                    <p:anim calcmode="lin" valueType="num">
                                      <p:cBhvr additive="base">
                                        <p:cTn id="15" dur="75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TotalTime>
  <Words>1826</Words>
  <Application>Microsoft Office PowerPoint</Application>
  <PresentationFormat>全屏显示(16:10)</PresentationFormat>
  <Paragraphs>208</Paragraphs>
  <Slides>26</Slides>
  <Notes>26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等线</vt:lpstr>
      <vt:lpstr>等线 Light</vt:lpstr>
      <vt:lpstr>华康俪金黑W8(P)</vt:lpstr>
      <vt:lpstr>华文行楷</vt:lpstr>
      <vt:lpstr>华文细黑</vt:lpstr>
      <vt:lpstr>宋体</vt:lpstr>
      <vt:lpstr>微软雅黑</vt:lpstr>
      <vt:lpstr>Arial</vt:lpstr>
      <vt:lpstr>Arial Black</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6</cp:revision>
  <dcterms:created xsi:type="dcterms:W3CDTF">2017-04-20T11:59:24Z</dcterms:created>
  <dcterms:modified xsi:type="dcterms:W3CDTF">2017-06-25T14:20:00Z</dcterms:modified>
</cp:coreProperties>
</file>