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7" r:id="rId4"/>
    <p:sldId id="282" r:id="rId5"/>
    <p:sldId id="260" r:id="rId6"/>
    <p:sldId id="262" r:id="rId7"/>
    <p:sldId id="265" r:id="rId8"/>
    <p:sldId id="261" r:id="rId9"/>
    <p:sldId id="266" r:id="rId10"/>
    <p:sldId id="267" r:id="rId11"/>
    <p:sldId id="268" r:id="rId12"/>
    <p:sldId id="281" r:id="rId13"/>
    <p:sldId id="269" r:id="rId14"/>
    <p:sldId id="270" r:id="rId15"/>
    <p:sldId id="271" r:id="rId16"/>
    <p:sldId id="283" r:id="rId17"/>
    <p:sldId id="272" r:id="rId18"/>
    <p:sldId id="273" r:id="rId19"/>
    <p:sldId id="274" r:id="rId20"/>
    <p:sldId id="284" r:id="rId21"/>
    <p:sldId id="275" r:id="rId22"/>
    <p:sldId id="276" r:id="rId23"/>
    <p:sldId id="277" r:id="rId24"/>
    <p:sldId id="278" r:id="rId25"/>
    <p:sldId id="305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1806"/>
    <a:srgbClr val="BA7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608" y="5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81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1" y="1122363"/>
            <a:ext cx="914442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1" y="3602038"/>
            <a:ext cx="914442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39" y="365125"/>
            <a:ext cx="10516088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1" y="1122363"/>
            <a:ext cx="914442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1" y="3602038"/>
            <a:ext cx="914442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89" y="1709738"/>
            <a:ext cx="1051608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89" y="4589463"/>
            <a:ext cx="105160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9" y="1825625"/>
            <a:ext cx="518184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86" y="1825625"/>
            <a:ext cx="518184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27" y="365125"/>
            <a:ext cx="1051608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829" y="1778438"/>
            <a:ext cx="4873800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829" y="2665379"/>
            <a:ext cx="4873800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228" y="1778438"/>
            <a:ext cx="489780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228" y="2665379"/>
            <a:ext cx="4897803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27" y="457200"/>
            <a:ext cx="41655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8" y="457201"/>
            <a:ext cx="617248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27" y="2057400"/>
            <a:ext cx="416554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05" y="365125"/>
            <a:ext cx="2629022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9" y="365125"/>
            <a:ext cx="773465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39" y="365125"/>
            <a:ext cx="10516088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89" y="1709738"/>
            <a:ext cx="1051608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89" y="4589463"/>
            <a:ext cx="105160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39" y="1825625"/>
            <a:ext cx="518184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486" y="1825625"/>
            <a:ext cx="518184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27" y="365125"/>
            <a:ext cx="1051608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829" y="1778438"/>
            <a:ext cx="4873800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829" y="2665379"/>
            <a:ext cx="4873800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228" y="1778438"/>
            <a:ext cx="4897803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228" y="2665379"/>
            <a:ext cx="4897803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27" y="457200"/>
            <a:ext cx="41655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8" y="457201"/>
            <a:ext cx="617248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27" y="2057400"/>
            <a:ext cx="416554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05" y="365125"/>
            <a:ext cx="2629022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39" y="365125"/>
            <a:ext cx="773465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9" y="365125"/>
            <a:ext cx="105160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9" y="1825625"/>
            <a:ext cx="105160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9" y="6356350"/>
            <a:ext cx="2743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87" y="6356350"/>
            <a:ext cx="4114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99" y="6356350"/>
            <a:ext cx="2743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9" y="365125"/>
            <a:ext cx="105160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9" y="1825625"/>
            <a:ext cx="105160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9" y="6356350"/>
            <a:ext cx="2743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87" y="6356350"/>
            <a:ext cx="41149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999" y="6356350"/>
            <a:ext cx="2743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52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249567" y="635"/>
            <a:ext cx="12376089" cy="8001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 xmlns:p14="http://schemas.microsoft.com/office/powerpoint/2010/main">
    <mc:Choice Requires="p14">
      <p:transition advClick="0" advTm="3000">
        <p:fade/>
      </p:transition>
    </mc:Choice>
    <mc:Fallback xmlns="">
      <p:transition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-133985"/>
            <a:ext cx="12567285" cy="712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 r="72069"/>
          <a:stretch>
            <a:fillRect/>
          </a:stretch>
        </p:blipFill>
        <p:spPr>
          <a:xfrm>
            <a:off x="-702310" y="443230"/>
            <a:ext cx="3570605" cy="6119495"/>
          </a:xfrm>
          <a:prstGeom prst="rect">
            <a:avLst/>
          </a:prstGeom>
        </p:spPr>
      </p:pic>
      <p:pic>
        <p:nvPicPr>
          <p:cNvPr id="59" name="Picture 4" descr="E:\0000000我图PPT\00001PNG素材\01党委政府\天安门4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23050" y="4251960"/>
            <a:ext cx="5547360" cy="259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6" t="58368"/>
          <a:stretch>
            <a:fillRect/>
          </a:stretch>
        </p:blipFill>
        <p:spPr>
          <a:xfrm>
            <a:off x="741046" y="4477393"/>
            <a:ext cx="4147153" cy="21413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193" y="5973139"/>
            <a:ext cx="10058400" cy="1018846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535017" y="2530974"/>
            <a:ext cx="7561263" cy="13220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三会一课</a:t>
            </a:r>
            <a:r>
              <a:rPr lang="en-US" altLang="zh-CN" sz="80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PPT</a:t>
            </a:r>
            <a:endParaRPr lang="zh-CN" altLang="en-US" sz="8000" b="1" dirty="0">
              <a:gradFill>
                <a:gsLst>
                  <a:gs pos="28000">
                    <a:srgbClr val="C00000"/>
                  </a:gs>
                  <a:gs pos="67000">
                    <a:srgbClr val="C00000"/>
                  </a:gs>
                  <a:gs pos="0">
                    <a:srgbClr val="FFC000"/>
                  </a:gs>
                  <a:gs pos="100000">
                    <a:srgbClr val="FFC000"/>
                  </a:gs>
                </a:gsLst>
                <a:path path="circle">
                  <a:fillToRect l="50000" t="-80000" r="50000" b="180000"/>
                </a:path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56744" y="4078524"/>
            <a:ext cx="367884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如何成为一名合格的共产党员？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62" t="5644" r="4563" b="68959"/>
          <a:stretch>
            <a:fillRect/>
          </a:stretch>
        </p:blipFill>
        <p:spPr>
          <a:xfrm>
            <a:off x="984081" y="3559"/>
            <a:ext cx="1349829" cy="1306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795" y="590550"/>
            <a:ext cx="2196465" cy="18034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1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 bldLvl="0" autoUpdateAnimBg="0"/>
      <p:bldP spid="12" grpId="2" bldLvl="0" autoUpdateAnimBg="0"/>
      <p:bldP spid="12" grpId="3" animBg="1"/>
      <p:bldP spid="12" grpId="4" animBg="1"/>
      <p:bldP spid="12" grpId="5" animBg="1"/>
      <p:bldP spid="12" grpId="6" animBg="1"/>
      <p:bldP spid="12" grpId="7" animBg="1"/>
      <p:bldP spid="12" grpId="8" animBg="1"/>
      <p:bldP spid="12" grpId="9" animBg="1"/>
      <p:bldP spid="12" grpId="10" animBg="1"/>
      <p:bldP spid="12" grpId="11" animBg="1"/>
      <p:bldP spid="4099" grpId="0" bldLvl="0" autoUpdateAnimBg="0"/>
      <p:bldP spid="4099" grpId="1" bldLvl="0" autoUpdateAnimBg="0"/>
      <p:bldP spid="4099" grpId="2" bldLvl="0" autoUpdateAnimBg="0"/>
      <p:bldP spid="4099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64020" y="74286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362887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195419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271486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支部党员大会职能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2622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290320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370366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244634"/>
            <a:ext cx="8027529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讨论、决定对党员的表彰和处分。 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矩形: 圆角 12"/>
          <p:cNvSpPr/>
          <p:nvPr/>
        </p:nvSpPr>
        <p:spPr>
          <a:xfrm>
            <a:off x="652832" y="4268689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222712" y="4726878"/>
            <a:ext cx="101523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52832" y="495124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4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2" grpId="0" bldLvl="0" animBg="1"/>
      <p:bldP spid="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82468" y="0"/>
            <a:ext cx="3267307" cy="473926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67" y="6055112"/>
            <a:ext cx="3267308" cy="80288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7892" y="4980290"/>
            <a:ext cx="3535680" cy="10147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kern="1900" spc="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三会一课</a:t>
            </a:r>
          </a:p>
        </p:txBody>
      </p:sp>
      <p:pic>
        <p:nvPicPr>
          <p:cNvPr id="2" name="Picture 6" descr="G:\2016我图\两会\ooopic_10194892_b0c64675b11c678cafbc\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82467" y="57192"/>
            <a:ext cx="3267305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4"/>
          <p:cNvSpPr txBox="1"/>
          <p:nvPr/>
        </p:nvSpPr>
        <p:spPr>
          <a:xfrm>
            <a:off x="2330450" y="4150360"/>
            <a:ext cx="32308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支部委员会</a:t>
            </a:r>
          </a:p>
        </p:txBody>
      </p:sp>
      <p:sp>
        <p:nvSpPr>
          <p:cNvPr id="6" name="矩形: 圆角 14"/>
          <p:cNvSpPr/>
          <p:nvPr/>
        </p:nvSpPr>
        <p:spPr>
          <a:xfrm>
            <a:off x="3413125" y="2621280"/>
            <a:ext cx="1065530" cy="10426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</a:p>
        </p:txBody>
      </p:sp>
      <p:pic>
        <p:nvPicPr>
          <p:cNvPr id="13" name="Picture 2" descr="E:\0000000我图PPT\00001PNG素材\01党委政府\狮子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5085" y="2352040"/>
            <a:ext cx="3084195" cy="23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7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6973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支部委员会</a:t>
            </a:r>
            <a:r>
              <a:rPr lang="zh-CN" altLang="en-US" sz="32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912794" y="3424708"/>
            <a:ext cx="2468607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759381" y="3424708"/>
            <a:ext cx="3163642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41260" y="3424708"/>
            <a:ext cx="3037144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4202981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3488741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6832" y="2286000"/>
            <a:ext cx="3488741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8201" y="2286000"/>
            <a:ext cx="3137793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8194175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8945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082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77671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5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8" grpId="0" bldLvl="0" animBg="1"/>
      <p:bldP spid="8200" grpId="0" bldLvl="0" animBg="1"/>
      <p:bldP spid="8202" grpId="0" bldLvl="0" animBg="1"/>
      <p:bldP spid="2" grpId="0" bldLvl="0" animBg="1"/>
      <p:bldP spid="3" grpId="0" bldLvl="0" animBg="1"/>
      <p:bldP spid="11" grpId="0" bldLvl="0" animBg="1"/>
      <p:bldP spid="12" grpId="0" bldLvl="0" animBg="1"/>
      <p:bldP spid="14" grpId="0" bldLvl="0" animBg="1"/>
      <p:bldP spid="4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6432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420552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支部委员会一般每月召开一次，根据需要也可以随时召开。</a:t>
            </a:r>
            <a:endParaRPr lang="zh-CN" altLang="en-US" sz="1600" b="1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439591"/>
            <a:ext cx="10024680" cy="92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召开支委扩大会议，要有超过半数的支委参加。列席会议的同志在会上可以发表意见，但没有表决权。</a:t>
            </a:r>
            <a:endParaRPr lang="zh-CN" altLang="en-US" b="1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支部委员会有关规定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375759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3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78930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01471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讨论研究党员教育、管理的措施，发展党员以及对党员的奖惩问题；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22386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03264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支部委员会职能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38925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322098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08950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578909"/>
            <a:ext cx="10013857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3" name="矩形: 圆角 12"/>
          <p:cNvSpPr/>
          <p:nvPr/>
        </p:nvSpPr>
        <p:spPr>
          <a:xfrm>
            <a:off x="652832" y="460296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4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2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82468" y="0"/>
            <a:ext cx="3267307" cy="473926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67" y="6055112"/>
            <a:ext cx="3267308" cy="80288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7892" y="4980290"/>
            <a:ext cx="35356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kern="1900" spc="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三会一课</a:t>
            </a:r>
          </a:p>
        </p:txBody>
      </p:sp>
      <p:pic>
        <p:nvPicPr>
          <p:cNvPr id="2" name="Picture 6" descr="G:\2016我图\两会\ooopic_10194892_b0c64675b11c678cafbc\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82467" y="57192"/>
            <a:ext cx="3267305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4"/>
          <p:cNvSpPr txBox="1"/>
          <p:nvPr/>
        </p:nvSpPr>
        <p:spPr>
          <a:xfrm>
            <a:off x="2330450" y="4150360"/>
            <a:ext cx="26212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党小组会</a:t>
            </a:r>
          </a:p>
        </p:txBody>
      </p:sp>
      <p:sp>
        <p:nvSpPr>
          <p:cNvPr id="6" name="矩形: 圆角 14"/>
          <p:cNvSpPr/>
          <p:nvPr/>
        </p:nvSpPr>
        <p:spPr>
          <a:xfrm>
            <a:off x="3108325" y="2592705"/>
            <a:ext cx="1065530" cy="10426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</a:p>
        </p:txBody>
      </p:sp>
      <p:pic>
        <p:nvPicPr>
          <p:cNvPr id="13" name="Picture 2" descr="E:\0000000我图PPT\00001PNG素材\01党委政府\狮子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5085" y="2352040"/>
            <a:ext cx="3084195" cy="23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17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06870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</a:t>
            </a:r>
            <a:r>
              <a:rPr lang="zh-CN" altLang="en-US" sz="32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935844" y="3424708"/>
            <a:ext cx="2547761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264195" y="3424708"/>
            <a:ext cx="168716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根据讨论情况，制定切实可行的措施。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682697" y="3424708"/>
            <a:ext cx="1725922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抓住中心内容讨论，力求统一思想；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04990" y="3424708"/>
            <a:ext cx="1927594" cy="154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会前与党支部沟通，确定内容、方法，通知党员做好准备；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3078414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231188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5010" y="2286000"/>
            <a:ext cx="196605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4749" y="2286000"/>
            <a:ext cx="196605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03455" y="2286000"/>
            <a:ext cx="3012539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5657462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243102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01026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45884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3739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839345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6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6" grpId="0" bldLvl="0" animBg="1"/>
      <p:bldP spid="8198" grpId="0" bldLvl="0" animBg="1"/>
      <p:bldP spid="8200" grpId="0" bldLvl="0" animBg="1"/>
      <p:bldP spid="8202" grpId="0" bldLvl="0" animBg="1"/>
      <p:bldP spid="2" grpId="0" bldLvl="0" animBg="1"/>
      <p:bldP spid="3" grpId="0" bldLvl="0" animBg="1"/>
      <p:bldP spid="11" grpId="0" bldLvl="0" animBg="1"/>
      <p:bldP spid="12" grpId="0" bldLvl="0" animBg="1"/>
      <p:bldP spid="4" grpId="0" bldLvl="0" animBg="1"/>
      <p:bldP spid="14" grpId="0" bldLvl="0" animBg="1"/>
      <p:bldP spid="15" grpId="0" bldLvl="0" animBg="1"/>
      <p:bldP spid="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64325" y="728896"/>
            <a:ext cx="10987180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119283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党</a:t>
            </a:r>
            <a:r>
              <a:rPr lang="zh-CN" altLang="en-US" sz="18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小组会由党小组长负责召集、主持。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53683"/>
            <a:ext cx="10040815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党小组会一般每月召开一至两次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146657"/>
            <a:ext cx="9894726" cy="6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党小组会的内容一般围绕党的中心工作和党支部的近期工作，结合本小组的实际情况确定，每次解决一两个问题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 w="38100" cmpd="sng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334424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20377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3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50355" y="75683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362887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195419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271486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2622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290320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370366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244634"/>
            <a:ext cx="8027529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讨论、决定对党员的表彰和处分。 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矩形: 圆角 12"/>
          <p:cNvSpPr/>
          <p:nvPr/>
        </p:nvSpPr>
        <p:spPr>
          <a:xfrm>
            <a:off x="652832" y="4268689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222712" y="4726878"/>
            <a:ext cx="101523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52832" y="495124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4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2" grpId="0" bldLvl="0" animBg="1"/>
      <p:bldP spid="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82468" y="0"/>
            <a:ext cx="3267307" cy="473926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67" y="6055112"/>
            <a:ext cx="3267308" cy="80288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9162" y="4890120"/>
            <a:ext cx="3535680" cy="10147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kern="1900" spc="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三会一课</a:t>
            </a:r>
          </a:p>
        </p:txBody>
      </p:sp>
      <p:pic>
        <p:nvPicPr>
          <p:cNvPr id="2" name="Picture 6" descr="G:\2016我图\两会\ooopic_10194892_b0c64675b11c678cafbc\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82467" y="57192"/>
            <a:ext cx="3267305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4"/>
          <p:cNvSpPr txBox="1"/>
          <p:nvPr/>
        </p:nvSpPr>
        <p:spPr>
          <a:xfrm>
            <a:off x="2952750" y="4135755"/>
            <a:ext cx="1554480" cy="9220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党课</a:t>
            </a:r>
          </a:p>
        </p:txBody>
      </p:sp>
      <p:sp>
        <p:nvSpPr>
          <p:cNvPr id="6" name="矩形: 圆角 14"/>
          <p:cNvSpPr/>
          <p:nvPr/>
        </p:nvSpPr>
        <p:spPr>
          <a:xfrm>
            <a:off x="3197225" y="2635250"/>
            <a:ext cx="1065530" cy="10426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</a:p>
        </p:txBody>
      </p:sp>
      <p:pic>
        <p:nvPicPr>
          <p:cNvPr id="13" name="Picture 2" descr="E:\0000000我图PPT\00001PNG素材\01党委政府\狮子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5085" y="2352040"/>
            <a:ext cx="3084195" cy="23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7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 r="72069"/>
          <a:stretch>
            <a:fillRect/>
          </a:stretch>
        </p:blipFill>
        <p:spPr>
          <a:xfrm>
            <a:off x="-604520" y="681355"/>
            <a:ext cx="3570605" cy="6119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6" t="58368"/>
          <a:stretch>
            <a:fillRect/>
          </a:stretch>
        </p:blipFill>
        <p:spPr>
          <a:xfrm>
            <a:off x="982346" y="4514858"/>
            <a:ext cx="4147153" cy="2141355"/>
          </a:xfrm>
          <a:prstGeom prst="rect">
            <a:avLst/>
          </a:prstGeom>
        </p:spPr>
      </p:pic>
      <p:pic>
        <p:nvPicPr>
          <p:cNvPr id="59" name="Picture 4" descr="E:\0000000我图PPT\00001PNG素材\01党委政府\天安门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3150" y="4625975"/>
            <a:ext cx="4747260" cy="221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" y="5825819"/>
            <a:ext cx="10058400" cy="101884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66085" y="2304415"/>
            <a:ext cx="1859280" cy="110680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6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目录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387975" y="681355"/>
            <a:ext cx="0" cy="4843145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823710" y="947420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三会一课是什么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29425" y="191008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支部党员大会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8155" y="282765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支部委员会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28155" y="370205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党小组会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04965" y="4605655"/>
            <a:ext cx="1289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954650" y="947352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5954650" y="1819207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矩形: 圆角 14"/>
          <p:cNvSpPr/>
          <p:nvPr/>
        </p:nvSpPr>
        <p:spPr>
          <a:xfrm>
            <a:off x="5954650" y="2736782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7" name="矩形: 圆角 14"/>
          <p:cNvSpPr/>
          <p:nvPr/>
        </p:nvSpPr>
        <p:spPr>
          <a:xfrm>
            <a:off x="5954650" y="3611177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微软雅黑" panose="020B050302020402020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18" name="矩形: 圆角 14"/>
          <p:cNvSpPr/>
          <p:nvPr/>
        </p:nvSpPr>
        <p:spPr>
          <a:xfrm>
            <a:off x="5954650" y="4514782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70885" y="3333115"/>
            <a:ext cx="1241425" cy="486410"/>
            <a:chOff x="5313364" y="3036094"/>
            <a:chExt cx="1404938" cy="723900"/>
          </a:xfrm>
          <a:solidFill>
            <a:srgbClr val="E09C42"/>
          </a:solidFill>
          <a:effectLst/>
        </p:grpSpPr>
        <p:sp>
          <p:nvSpPr>
            <p:cNvPr id="11" name="Freeform 6"/>
            <p:cNvSpPr/>
            <p:nvPr/>
          </p:nvSpPr>
          <p:spPr bwMode="auto">
            <a:xfrm>
              <a:off x="5313364" y="3036094"/>
              <a:ext cx="1368425" cy="604838"/>
            </a:xfrm>
            <a:custGeom>
              <a:avLst/>
              <a:gdLst>
                <a:gd name="T0" fmla="*/ 6050 w 17536"/>
                <a:gd name="T1" fmla="*/ 6361 h 7733"/>
                <a:gd name="T2" fmla="*/ 6202 w 17536"/>
                <a:gd name="T3" fmla="*/ 6963 h 7733"/>
                <a:gd name="T4" fmla="*/ 5145 w 17536"/>
                <a:gd name="T5" fmla="*/ 6275 h 7733"/>
                <a:gd name="T6" fmla="*/ 2026 w 17536"/>
                <a:gd name="T7" fmla="*/ 5597 h 7733"/>
                <a:gd name="T8" fmla="*/ 1725 w 17536"/>
                <a:gd name="T9" fmla="*/ 6381 h 7733"/>
                <a:gd name="T10" fmla="*/ 2809 w 17536"/>
                <a:gd name="T11" fmla="*/ 6972 h 7733"/>
                <a:gd name="T12" fmla="*/ 2625 w 17536"/>
                <a:gd name="T13" fmla="*/ 7326 h 7733"/>
                <a:gd name="T14" fmla="*/ 425 w 17536"/>
                <a:gd name="T15" fmla="*/ 5631 h 7733"/>
                <a:gd name="T16" fmla="*/ 181 w 17536"/>
                <a:gd name="T17" fmla="*/ 4463 h 7733"/>
                <a:gd name="T18" fmla="*/ 1979 w 17536"/>
                <a:gd name="T19" fmla="*/ 4314 h 7733"/>
                <a:gd name="T20" fmla="*/ 3852 w 17536"/>
                <a:gd name="T21" fmla="*/ 2936 h 7733"/>
                <a:gd name="T22" fmla="*/ 3149 w 17536"/>
                <a:gd name="T23" fmla="*/ 2871 h 7733"/>
                <a:gd name="T24" fmla="*/ 3215 w 17536"/>
                <a:gd name="T25" fmla="*/ 3943 h 7733"/>
                <a:gd name="T26" fmla="*/ 1894 w 17536"/>
                <a:gd name="T27" fmla="*/ 2952 h 7733"/>
                <a:gd name="T28" fmla="*/ 1932 w 17536"/>
                <a:gd name="T29" fmla="*/ 2691 h 7733"/>
                <a:gd name="T30" fmla="*/ 3012 w 17536"/>
                <a:gd name="T31" fmla="*/ 1124 h 7733"/>
                <a:gd name="T32" fmla="*/ 4395 w 17536"/>
                <a:gd name="T33" fmla="*/ 871 h 7733"/>
                <a:gd name="T34" fmla="*/ 6635 w 17536"/>
                <a:gd name="T35" fmla="*/ 268 h 7733"/>
                <a:gd name="T36" fmla="*/ 8147 w 17536"/>
                <a:gd name="T37" fmla="*/ 482 h 7733"/>
                <a:gd name="T38" fmla="*/ 8536 w 17536"/>
                <a:gd name="T39" fmla="*/ 1996 h 7733"/>
                <a:gd name="T40" fmla="*/ 7459 w 17536"/>
                <a:gd name="T41" fmla="*/ 2070 h 7733"/>
                <a:gd name="T42" fmla="*/ 7665 w 17536"/>
                <a:gd name="T43" fmla="*/ 1090 h 7733"/>
                <a:gd name="T44" fmla="*/ 7846 w 17536"/>
                <a:gd name="T45" fmla="*/ 2582 h 7733"/>
                <a:gd name="T46" fmla="*/ 10037 w 17536"/>
                <a:gd name="T47" fmla="*/ 1149 h 7733"/>
                <a:gd name="T48" fmla="*/ 11482 w 17536"/>
                <a:gd name="T49" fmla="*/ 2507 h 7733"/>
                <a:gd name="T50" fmla="*/ 12299 w 17536"/>
                <a:gd name="T51" fmla="*/ 2674 h 7733"/>
                <a:gd name="T52" fmla="*/ 11703 w 17536"/>
                <a:gd name="T53" fmla="*/ 4166 h 7733"/>
                <a:gd name="T54" fmla="*/ 11153 w 17536"/>
                <a:gd name="T55" fmla="*/ 4143 h 7733"/>
                <a:gd name="T56" fmla="*/ 11158 w 17536"/>
                <a:gd name="T57" fmla="*/ 3229 h 7733"/>
                <a:gd name="T58" fmla="*/ 11784 w 17536"/>
                <a:gd name="T59" fmla="*/ 3717 h 7733"/>
                <a:gd name="T60" fmla="*/ 11980 w 17536"/>
                <a:gd name="T61" fmla="*/ 3130 h 7733"/>
                <a:gd name="T62" fmla="*/ 10708 w 17536"/>
                <a:gd name="T63" fmla="*/ 4447 h 7733"/>
                <a:gd name="T64" fmla="*/ 13120 w 17536"/>
                <a:gd name="T65" fmla="*/ 4172 h 7733"/>
                <a:gd name="T66" fmla="*/ 17098 w 17536"/>
                <a:gd name="T67" fmla="*/ 4714 h 7733"/>
                <a:gd name="T68" fmla="*/ 16618 w 17536"/>
                <a:gd name="T69" fmla="*/ 4710 h 7733"/>
                <a:gd name="T70" fmla="*/ 11570 w 17536"/>
                <a:gd name="T71" fmla="*/ 5714 h 7733"/>
                <a:gd name="T72" fmla="*/ 9466 w 17536"/>
                <a:gd name="T73" fmla="*/ 3581 h 7733"/>
                <a:gd name="T74" fmla="*/ 7081 w 17536"/>
                <a:gd name="T75" fmla="*/ 2553 h 7733"/>
                <a:gd name="T76" fmla="*/ 5240 w 17536"/>
                <a:gd name="T77" fmla="*/ 2674 h 7733"/>
                <a:gd name="T78" fmla="*/ 3937 w 17536"/>
                <a:gd name="T79" fmla="*/ 4594 h 7733"/>
                <a:gd name="T80" fmla="*/ 5324 w 17536"/>
                <a:gd name="T81" fmla="*/ 5512 h 7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536" h="7733">
                  <a:moveTo>
                    <a:pt x="5579" y="5690"/>
                  </a:moveTo>
                  <a:cubicBezTo>
                    <a:pt x="5736" y="5914"/>
                    <a:pt x="5893" y="6137"/>
                    <a:pt x="6050" y="6361"/>
                  </a:cubicBezTo>
                  <a:cubicBezTo>
                    <a:pt x="6652" y="6768"/>
                    <a:pt x="7255" y="7175"/>
                    <a:pt x="7857" y="7583"/>
                  </a:cubicBezTo>
                  <a:cubicBezTo>
                    <a:pt x="7306" y="7414"/>
                    <a:pt x="6737" y="7223"/>
                    <a:pt x="6202" y="6963"/>
                  </a:cubicBezTo>
                  <a:cubicBezTo>
                    <a:pt x="5821" y="6777"/>
                    <a:pt x="5485" y="6497"/>
                    <a:pt x="5128" y="6260"/>
                  </a:cubicBezTo>
                  <a:cubicBezTo>
                    <a:pt x="5128" y="6260"/>
                    <a:pt x="5145" y="6275"/>
                    <a:pt x="5145" y="6275"/>
                  </a:cubicBezTo>
                  <a:cubicBezTo>
                    <a:pt x="4553" y="5464"/>
                    <a:pt x="3130" y="5043"/>
                    <a:pt x="2224" y="5417"/>
                  </a:cubicBezTo>
                  <a:cubicBezTo>
                    <a:pt x="2146" y="5449"/>
                    <a:pt x="2091" y="5536"/>
                    <a:pt x="2026" y="5597"/>
                  </a:cubicBezTo>
                  <a:cubicBezTo>
                    <a:pt x="2026" y="5597"/>
                    <a:pt x="2042" y="5582"/>
                    <a:pt x="2042" y="5582"/>
                  </a:cubicBezTo>
                  <a:cubicBezTo>
                    <a:pt x="1698" y="5827"/>
                    <a:pt x="1653" y="5939"/>
                    <a:pt x="1725" y="6381"/>
                  </a:cubicBezTo>
                  <a:cubicBezTo>
                    <a:pt x="1946" y="5912"/>
                    <a:pt x="2230" y="5766"/>
                    <a:pt x="2593" y="5934"/>
                  </a:cubicBezTo>
                  <a:cubicBezTo>
                    <a:pt x="2953" y="6100"/>
                    <a:pt x="3045" y="6540"/>
                    <a:pt x="2809" y="6972"/>
                  </a:cubicBezTo>
                  <a:cubicBezTo>
                    <a:pt x="2741" y="7095"/>
                    <a:pt x="2675" y="7219"/>
                    <a:pt x="2609" y="7342"/>
                  </a:cubicBezTo>
                  <a:cubicBezTo>
                    <a:pt x="2609" y="7342"/>
                    <a:pt x="2625" y="7326"/>
                    <a:pt x="2625" y="7326"/>
                  </a:cubicBezTo>
                  <a:cubicBezTo>
                    <a:pt x="1952" y="7733"/>
                    <a:pt x="1308" y="7656"/>
                    <a:pt x="708" y="7181"/>
                  </a:cubicBezTo>
                  <a:cubicBezTo>
                    <a:pt x="167" y="6753"/>
                    <a:pt x="273" y="6198"/>
                    <a:pt x="425" y="5631"/>
                  </a:cubicBezTo>
                  <a:cubicBezTo>
                    <a:pt x="451" y="5536"/>
                    <a:pt x="396" y="5391"/>
                    <a:pt x="331" y="5306"/>
                  </a:cubicBezTo>
                  <a:cubicBezTo>
                    <a:pt x="133" y="5045"/>
                    <a:pt x="0" y="4781"/>
                    <a:pt x="181" y="4463"/>
                  </a:cubicBezTo>
                  <a:cubicBezTo>
                    <a:pt x="376" y="4121"/>
                    <a:pt x="691" y="3947"/>
                    <a:pt x="1070" y="4010"/>
                  </a:cubicBezTo>
                  <a:cubicBezTo>
                    <a:pt x="1382" y="4061"/>
                    <a:pt x="1684" y="4191"/>
                    <a:pt x="1979" y="4314"/>
                  </a:cubicBezTo>
                  <a:cubicBezTo>
                    <a:pt x="2537" y="4548"/>
                    <a:pt x="3060" y="4453"/>
                    <a:pt x="3539" y="4136"/>
                  </a:cubicBezTo>
                  <a:cubicBezTo>
                    <a:pt x="3938" y="3872"/>
                    <a:pt x="4069" y="3283"/>
                    <a:pt x="3852" y="2936"/>
                  </a:cubicBezTo>
                  <a:cubicBezTo>
                    <a:pt x="3650" y="2614"/>
                    <a:pt x="3274" y="2549"/>
                    <a:pt x="2830" y="2763"/>
                  </a:cubicBezTo>
                  <a:cubicBezTo>
                    <a:pt x="2942" y="2798"/>
                    <a:pt x="3075" y="2803"/>
                    <a:pt x="3149" y="2871"/>
                  </a:cubicBezTo>
                  <a:cubicBezTo>
                    <a:pt x="3315" y="3025"/>
                    <a:pt x="3559" y="3204"/>
                    <a:pt x="3571" y="3386"/>
                  </a:cubicBezTo>
                  <a:cubicBezTo>
                    <a:pt x="3582" y="3567"/>
                    <a:pt x="3388" y="3817"/>
                    <a:pt x="3215" y="3943"/>
                  </a:cubicBezTo>
                  <a:cubicBezTo>
                    <a:pt x="2873" y="4196"/>
                    <a:pt x="2475" y="4179"/>
                    <a:pt x="2137" y="3917"/>
                  </a:cubicBezTo>
                  <a:cubicBezTo>
                    <a:pt x="1821" y="3673"/>
                    <a:pt x="1781" y="3325"/>
                    <a:pt x="1894" y="2952"/>
                  </a:cubicBezTo>
                  <a:cubicBezTo>
                    <a:pt x="1921" y="2862"/>
                    <a:pt x="1928" y="2766"/>
                    <a:pt x="1944" y="2672"/>
                  </a:cubicBezTo>
                  <a:cubicBezTo>
                    <a:pt x="1944" y="2672"/>
                    <a:pt x="1932" y="2691"/>
                    <a:pt x="1932" y="2691"/>
                  </a:cubicBezTo>
                  <a:cubicBezTo>
                    <a:pt x="2150" y="2523"/>
                    <a:pt x="2434" y="2397"/>
                    <a:pt x="2573" y="2179"/>
                  </a:cubicBezTo>
                  <a:cubicBezTo>
                    <a:pt x="2774" y="1862"/>
                    <a:pt x="2871" y="1479"/>
                    <a:pt x="3012" y="1124"/>
                  </a:cubicBezTo>
                  <a:cubicBezTo>
                    <a:pt x="3012" y="1124"/>
                    <a:pt x="2995" y="1139"/>
                    <a:pt x="2995" y="1139"/>
                  </a:cubicBezTo>
                  <a:cubicBezTo>
                    <a:pt x="3429" y="1056"/>
                    <a:pt x="3863" y="972"/>
                    <a:pt x="4395" y="871"/>
                  </a:cubicBezTo>
                  <a:cubicBezTo>
                    <a:pt x="4710" y="263"/>
                    <a:pt x="4949" y="0"/>
                    <a:pt x="5482" y="2"/>
                  </a:cubicBezTo>
                  <a:cubicBezTo>
                    <a:pt x="5868" y="3"/>
                    <a:pt x="6264" y="135"/>
                    <a:pt x="6635" y="268"/>
                  </a:cubicBezTo>
                  <a:cubicBezTo>
                    <a:pt x="6914" y="367"/>
                    <a:pt x="7130" y="541"/>
                    <a:pt x="7470" y="365"/>
                  </a:cubicBezTo>
                  <a:cubicBezTo>
                    <a:pt x="7635" y="279"/>
                    <a:pt x="7949" y="377"/>
                    <a:pt x="8147" y="482"/>
                  </a:cubicBezTo>
                  <a:cubicBezTo>
                    <a:pt x="8699" y="778"/>
                    <a:pt x="8790" y="1219"/>
                    <a:pt x="8521" y="2013"/>
                  </a:cubicBezTo>
                  <a:cubicBezTo>
                    <a:pt x="8521" y="2013"/>
                    <a:pt x="8536" y="1996"/>
                    <a:pt x="8536" y="1996"/>
                  </a:cubicBezTo>
                  <a:cubicBezTo>
                    <a:pt x="8478" y="2018"/>
                    <a:pt x="8421" y="2058"/>
                    <a:pt x="8362" y="2059"/>
                  </a:cubicBezTo>
                  <a:cubicBezTo>
                    <a:pt x="8061" y="2068"/>
                    <a:pt x="7760" y="2068"/>
                    <a:pt x="7459" y="2070"/>
                  </a:cubicBezTo>
                  <a:cubicBezTo>
                    <a:pt x="7501" y="1807"/>
                    <a:pt x="7541" y="1543"/>
                    <a:pt x="7585" y="1280"/>
                  </a:cubicBezTo>
                  <a:cubicBezTo>
                    <a:pt x="7592" y="1241"/>
                    <a:pt x="7616" y="1204"/>
                    <a:pt x="7665" y="1090"/>
                  </a:cubicBezTo>
                  <a:cubicBezTo>
                    <a:pt x="7236" y="1277"/>
                    <a:pt x="6967" y="1501"/>
                    <a:pt x="7001" y="1929"/>
                  </a:cubicBezTo>
                  <a:cubicBezTo>
                    <a:pt x="7030" y="2298"/>
                    <a:pt x="7414" y="2573"/>
                    <a:pt x="7846" y="2582"/>
                  </a:cubicBezTo>
                  <a:cubicBezTo>
                    <a:pt x="8458" y="2594"/>
                    <a:pt x="8921" y="2230"/>
                    <a:pt x="9078" y="1612"/>
                  </a:cubicBezTo>
                  <a:cubicBezTo>
                    <a:pt x="9251" y="927"/>
                    <a:pt x="9480" y="819"/>
                    <a:pt x="10037" y="1149"/>
                  </a:cubicBezTo>
                  <a:cubicBezTo>
                    <a:pt x="10112" y="1193"/>
                    <a:pt x="10212" y="1231"/>
                    <a:pt x="10294" y="1221"/>
                  </a:cubicBezTo>
                  <a:cubicBezTo>
                    <a:pt x="11416" y="1084"/>
                    <a:pt x="11787" y="1481"/>
                    <a:pt x="11482" y="2507"/>
                  </a:cubicBezTo>
                  <a:cubicBezTo>
                    <a:pt x="11761" y="2568"/>
                    <a:pt x="12039" y="2629"/>
                    <a:pt x="12317" y="2689"/>
                  </a:cubicBezTo>
                  <a:cubicBezTo>
                    <a:pt x="12317" y="2689"/>
                    <a:pt x="12299" y="2674"/>
                    <a:pt x="12299" y="2674"/>
                  </a:cubicBezTo>
                  <a:cubicBezTo>
                    <a:pt x="12335" y="2741"/>
                    <a:pt x="12368" y="2810"/>
                    <a:pt x="12408" y="2876"/>
                  </a:cubicBezTo>
                  <a:cubicBezTo>
                    <a:pt x="12796" y="3520"/>
                    <a:pt x="12452" y="4155"/>
                    <a:pt x="11703" y="4166"/>
                  </a:cubicBezTo>
                  <a:cubicBezTo>
                    <a:pt x="11513" y="4168"/>
                    <a:pt x="11324" y="4142"/>
                    <a:pt x="11134" y="4129"/>
                  </a:cubicBezTo>
                  <a:cubicBezTo>
                    <a:pt x="11134" y="4129"/>
                    <a:pt x="11153" y="4143"/>
                    <a:pt x="11153" y="4143"/>
                  </a:cubicBezTo>
                  <a:cubicBezTo>
                    <a:pt x="11073" y="4008"/>
                    <a:pt x="10924" y="3870"/>
                    <a:pt x="10931" y="3740"/>
                  </a:cubicBezTo>
                  <a:cubicBezTo>
                    <a:pt x="10940" y="3559"/>
                    <a:pt x="11023" y="3318"/>
                    <a:pt x="11158" y="3229"/>
                  </a:cubicBezTo>
                  <a:cubicBezTo>
                    <a:pt x="11261" y="3161"/>
                    <a:pt x="11517" y="3253"/>
                    <a:pt x="11660" y="3344"/>
                  </a:cubicBezTo>
                  <a:cubicBezTo>
                    <a:pt x="11746" y="3399"/>
                    <a:pt x="11746" y="3588"/>
                    <a:pt x="11784" y="3717"/>
                  </a:cubicBezTo>
                  <a:cubicBezTo>
                    <a:pt x="11837" y="3719"/>
                    <a:pt x="11890" y="3721"/>
                    <a:pt x="11943" y="3723"/>
                  </a:cubicBezTo>
                  <a:cubicBezTo>
                    <a:pt x="11960" y="3523"/>
                    <a:pt x="12059" y="3279"/>
                    <a:pt x="11980" y="3130"/>
                  </a:cubicBezTo>
                  <a:cubicBezTo>
                    <a:pt x="11712" y="2624"/>
                    <a:pt x="10832" y="2666"/>
                    <a:pt x="10555" y="3172"/>
                  </a:cubicBezTo>
                  <a:cubicBezTo>
                    <a:pt x="10360" y="3531"/>
                    <a:pt x="10423" y="4123"/>
                    <a:pt x="10708" y="4447"/>
                  </a:cubicBezTo>
                  <a:cubicBezTo>
                    <a:pt x="11031" y="4812"/>
                    <a:pt x="11431" y="4924"/>
                    <a:pt x="11887" y="4733"/>
                  </a:cubicBezTo>
                  <a:cubicBezTo>
                    <a:pt x="12303" y="4559"/>
                    <a:pt x="12712" y="4367"/>
                    <a:pt x="13120" y="4172"/>
                  </a:cubicBezTo>
                  <a:cubicBezTo>
                    <a:pt x="14058" y="3725"/>
                    <a:pt x="15014" y="3447"/>
                    <a:pt x="16046" y="3848"/>
                  </a:cubicBezTo>
                  <a:cubicBezTo>
                    <a:pt x="16396" y="4137"/>
                    <a:pt x="16747" y="4425"/>
                    <a:pt x="17098" y="4714"/>
                  </a:cubicBezTo>
                  <a:cubicBezTo>
                    <a:pt x="17244" y="4831"/>
                    <a:pt x="17390" y="4947"/>
                    <a:pt x="17536" y="5063"/>
                  </a:cubicBezTo>
                  <a:cubicBezTo>
                    <a:pt x="17205" y="5000"/>
                    <a:pt x="16891" y="4886"/>
                    <a:pt x="16618" y="4710"/>
                  </a:cubicBezTo>
                  <a:cubicBezTo>
                    <a:pt x="15307" y="3867"/>
                    <a:pt x="14094" y="3969"/>
                    <a:pt x="12903" y="4978"/>
                  </a:cubicBezTo>
                  <a:cubicBezTo>
                    <a:pt x="12522" y="5301"/>
                    <a:pt x="12045" y="5555"/>
                    <a:pt x="11570" y="5714"/>
                  </a:cubicBezTo>
                  <a:cubicBezTo>
                    <a:pt x="10760" y="5984"/>
                    <a:pt x="9631" y="5617"/>
                    <a:pt x="9220" y="5043"/>
                  </a:cubicBezTo>
                  <a:cubicBezTo>
                    <a:pt x="9612" y="4579"/>
                    <a:pt x="9703" y="4035"/>
                    <a:pt x="9466" y="3581"/>
                  </a:cubicBezTo>
                  <a:cubicBezTo>
                    <a:pt x="9229" y="3126"/>
                    <a:pt x="8527" y="2717"/>
                    <a:pt x="8010" y="2813"/>
                  </a:cubicBezTo>
                  <a:cubicBezTo>
                    <a:pt x="7630" y="2884"/>
                    <a:pt x="7376" y="2833"/>
                    <a:pt x="7081" y="2553"/>
                  </a:cubicBezTo>
                  <a:cubicBezTo>
                    <a:pt x="6532" y="2033"/>
                    <a:pt x="5658" y="2130"/>
                    <a:pt x="5225" y="2690"/>
                  </a:cubicBezTo>
                  <a:cubicBezTo>
                    <a:pt x="5225" y="2690"/>
                    <a:pt x="5240" y="2674"/>
                    <a:pt x="5240" y="2674"/>
                  </a:cubicBezTo>
                  <a:cubicBezTo>
                    <a:pt x="4910" y="2963"/>
                    <a:pt x="4563" y="3235"/>
                    <a:pt x="4256" y="3546"/>
                  </a:cubicBezTo>
                  <a:cubicBezTo>
                    <a:pt x="3977" y="3829"/>
                    <a:pt x="3783" y="4174"/>
                    <a:pt x="3937" y="4594"/>
                  </a:cubicBezTo>
                  <a:cubicBezTo>
                    <a:pt x="4082" y="4988"/>
                    <a:pt x="4416" y="5116"/>
                    <a:pt x="4800" y="5202"/>
                  </a:cubicBezTo>
                  <a:cubicBezTo>
                    <a:pt x="4989" y="5244"/>
                    <a:pt x="5152" y="5403"/>
                    <a:pt x="5324" y="5512"/>
                  </a:cubicBezTo>
                  <a:cubicBezTo>
                    <a:pt x="5412" y="5568"/>
                    <a:pt x="5494" y="5631"/>
                    <a:pt x="5579" y="569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5681664" y="3256757"/>
              <a:ext cx="1036638" cy="328613"/>
            </a:xfrm>
            <a:custGeom>
              <a:avLst/>
              <a:gdLst>
                <a:gd name="T0" fmla="*/ 2165 w 13284"/>
                <a:gd name="T1" fmla="*/ 404 h 4221"/>
                <a:gd name="T2" fmla="*/ 2203 w 13284"/>
                <a:gd name="T3" fmla="*/ 441 h 4221"/>
                <a:gd name="T4" fmla="*/ 2448 w 13284"/>
                <a:gd name="T5" fmla="*/ 1071 h 4221"/>
                <a:gd name="T6" fmla="*/ 2701 w 13284"/>
                <a:gd name="T7" fmla="*/ 797 h 4221"/>
                <a:gd name="T8" fmla="*/ 4211 w 13284"/>
                <a:gd name="T9" fmla="*/ 900 h 4221"/>
                <a:gd name="T10" fmla="*/ 4286 w 13284"/>
                <a:gd name="T11" fmla="*/ 1981 h 4221"/>
                <a:gd name="T12" fmla="*/ 3225 w 13284"/>
                <a:gd name="T13" fmla="*/ 2115 h 4221"/>
                <a:gd name="T14" fmla="*/ 3232 w 13284"/>
                <a:gd name="T15" fmla="*/ 1597 h 4221"/>
                <a:gd name="T16" fmla="*/ 4034 w 13284"/>
                <a:gd name="T17" fmla="*/ 1841 h 4221"/>
                <a:gd name="T18" fmla="*/ 3399 w 13284"/>
                <a:gd name="T19" fmla="*/ 1121 h 4221"/>
                <a:gd name="T20" fmla="*/ 2824 w 13284"/>
                <a:gd name="T21" fmla="*/ 1792 h 4221"/>
                <a:gd name="T22" fmla="*/ 3709 w 13284"/>
                <a:gd name="T23" fmla="*/ 2685 h 4221"/>
                <a:gd name="T24" fmla="*/ 4184 w 13284"/>
                <a:gd name="T25" fmla="*/ 2752 h 4221"/>
                <a:gd name="T26" fmla="*/ 6851 w 13284"/>
                <a:gd name="T27" fmla="*/ 3427 h 4221"/>
                <a:gd name="T28" fmla="*/ 7690 w 13284"/>
                <a:gd name="T29" fmla="*/ 3007 h 4221"/>
                <a:gd name="T30" fmla="*/ 8844 w 13284"/>
                <a:gd name="T31" fmla="*/ 2148 h 4221"/>
                <a:gd name="T32" fmla="*/ 11583 w 13284"/>
                <a:gd name="T33" fmla="*/ 2197 h 4221"/>
                <a:gd name="T34" fmla="*/ 12056 w 13284"/>
                <a:gd name="T35" fmla="*/ 2390 h 4221"/>
                <a:gd name="T36" fmla="*/ 12037 w 13284"/>
                <a:gd name="T37" fmla="*/ 2377 h 4221"/>
                <a:gd name="T38" fmla="*/ 13284 w 13284"/>
                <a:gd name="T39" fmla="*/ 2872 h 4221"/>
                <a:gd name="T40" fmla="*/ 11363 w 13284"/>
                <a:gd name="T41" fmla="*/ 2552 h 4221"/>
                <a:gd name="T42" fmla="*/ 9770 w 13284"/>
                <a:gd name="T43" fmla="*/ 2409 h 4221"/>
                <a:gd name="T44" fmla="*/ 7983 w 13284"/>
                <a:gd name="T45" fmla="*/ 3305 h 4221"/>
                <a:gd name="T46" fmla="*/ 4968 w 13284"/>
                <a:gd name="T47" fmla="*/ 3950 h 4221"/>
                <a:gd name="T48" fmla="*/ 1765 w 13284"/>
                <a:gd name="T49" fmla="*/ 2958 h 4221"/>
                <a:gd name="T50" fmla="*/ 1783 w 13284"/>
                <a:gd name="T51" fmla="*/ 2972 h 4221"/>
                <a:gd name="T52" fmla="*/ 826 w 13284"/>
                <a:gd name="T53" fmla="*/ 1821 h 4221"/>
                <a:gd name="T54" fmla="*/ 310 w 13284"/>
                <a:gd name="T55" fmla="*/ 1796 h 4221"/>
                <a:gd name="T56" fmla="*/ 329 w 13284"/>
                <a:gd name="T57" fmla="*/ 1811 h 4221"/>
                <a:gd name="T58" fmla="*/ 644 w 13284"/>
                <a:gd name="T59" fmla="*/ 785 h 4221"/>
                <a:gd name="T60" fmla="*/ 746 w 13284"/>
                <a:gd name="T61" fmla="*/ 694 h 4221"/>
                <a:gd name="T62" fmla="*/ 2165 w 13284"/>
                <a:gd name="T63" fmla="*/ 404 h 4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84" h="4221">
                  <a:moveTo>
                    <a:pt x="2165" y="404"/>
                  </a:moveTo>
                  <a:cubicBezTo>
                    <a:pt x="2178" y="416"/>
                    <a:pt x="2191" y="429"/>
                    <a:pt x="2203" y="441"/>
                  </a:cubicBezTo>
                  <a:cubicBezTo>
                    <a:pt x="2281" y="643"/>
                    <a:pt x="2360" y="845"/>
                    <a:pt x="2448" y="1071"/>
                  </a:cubicBezTo>
                  <a:cubicBezTo>
                    <a:pt x="2533" y="978"/>
                    <a:pt x="2608" y="877"/>
                    <a:pt x="2701" y="797"/>
                  </a:cubicBezTo>
                  <a:cubicBezTo>
                    <a:pt x="3089" y="461"/>
                    <a:pt x="3797" y="512"/>
                    <a:pt x="4211" y="900"/>
                  </a:cubicBezTo>
                  <a:cubicBezTo>
                    <a:pt x="4549" y="1217"/>
                    <a:pt x="4567" y="1584"/>
                    <a:pt x="4286" y="1981"/>
                  </a:cubicBezTo>
                  <a:cubicBezTo>
                    <a:pt x="3976" y="2418"/>
                    <a:pt x="3611" y="2322"/>
                    <a:pt x="3225" y="2115"/>
                  </a:cubicBezTo>
                  <a:cubicBezTo>
                    <a:pt x="3228" y="1942"/>
                    <a:pt x="3230" y="1770"/>
                    <a:pt x="3232" y="1597"/>
                  </a:cubicBezTo>
                  <a:cubicBezTo>
                    <a:pt x="3550" y="1201"/>
                    <a:pt x="3751" y="1536"/>
                    <a:pt x="4034" y="1841"/>
                  </a:cubicBezTo>
                  <a:cubicBezTo>
                    <a:pt x="3929" y="1376"/>
                    <a:pt x="3818" y="1072"/>
                    <a:pt x="3399" y="1121"/>
                  </a:cubicBezTo>
                  <a:cubicBezTo>
                    <a:pt x="3025" y="1164"/>
                    <a:pt x="2858" y="1440"/>
                    <a:pt x="2824" y="1792"/>
                  </a:cubicBezTo>
                  <a:cubicBezTo>
                    <a:pt x="2772" y="2327"/>
                    <a:pt x="3169" y="2713"/>
                    <a:pt x="3709" y="2685"/>
                  </a:cubicBezTo>
                  <a:cubicBezTo>
                    <a:pt x="3868" y="2677"/>
                    <a:pt x="4084" y="2663"/>
                    <a:pt x="4184" y="2752"/>
                  </a:cubicBezTo>
                  <a:cubicBezTo>
                    <a:pt x="4960" y="3449"/>
                    <a:pt x="5886" y="3558"/>
                    <a:pt x="6851" y="3427"/>
                  </a:cubicBezTo>
                  <a:cubicBezTo>
                    <a:pt x="7144" y="3388"/>
                    <a:pt x="7411" y="3152"/>
                    <a:pt x="7690" y="3007"/>
                  </a:cubicBezTo>
                  <a:cubicBezTo>
                    <a:pt x="8075" y="2721"/>
                    <a:pt x="8459" y="2434"/>
                    <a:pt x="8844" y="2148"/>
                  </a:cubicBezTo>
                  <a:cubicBezTo>
                    <a:pt x="9767" y="1602"/>
                    <a:pt x="10677" y="1602"/>
                    <a:pt x="11583" y="2197"/>
                  </a:cubicBezTo>
                  <a:cubicBezTo>
                    <a:pt x="11723" y="2289"/>
                    <a:pt x="11898" y="2327"/>
                    <a:pt x="12056" y="2390"/>
                  </a:cubicBezTo>
                  <a:cubicBezTo>
                    <a:pt x="12056" y="2390"/>
                    <a:pt x="12037" y="2377"/>
                    <a:pt x="12037" y="2377"/>
                  </a:cubicBezTo>
                  <a:cubicBezTo>
                    <a:pt x="12453" y="2542"/>
                    <a:pt x="12868" y="2707"/>
                    <a:pt x="13284" y="2872"/>
                  </a:cubicBezTo>
                  <a:cubicBezTo>
                    <a:pt x="12634" y="2828"/>
                    <a:pt x="12003" y="2664"/>
                    <a:pt x="11363" y="2552"/>
                  </a:cubicBezTo>
                  <a:cubicBezTo>
                    <a:pt x="10834" y="2460"/>
                    <a:pt x="10259" y="2286"/>
                    <a:pt x="9770" y="2409"/>
                  </a:cubicBezTo>
                  <a:cubicBezTo>
                    <a:pt x="9138" y="2568"/>
                    <a:pt x="8528" y="2925"/>
                    <a:pt x="7983" y="3305"/>
                  </a:cubicBezTo>
                  <a:cubicBezTo>
                    <a:pt x="7052" y="3953"/>
                    <a:pt x="6051" y="4221"/>
                    <a:pt x="4968" y="3950"/>
                  </a:cubicBezTo>
                  <a:cubicBezTo>
                    <a:pt x="3886" y="3679"/>
                    <a:pt x="2832" y="3293"/>
                    <a:pt x="1765" y="2958"/>
                  </a:cubicBezTo>
                  <a:cubicBezTo>
                    <a:pt x="1783" y="2972"/>
                    <a:pt x="1783" y="2972"/>
                    <a:pt x="1783" y="2972"/>
                  </a:cubicBezTo>
                  <a:cubicBezTo>
                    <a:pt x="1478" y="2606"/>
                    <a:pt x="1174" y="2239"/>
                    <a:pt x="826" y="1821"/>
                  </a:cubicBezTo>
                  <a:cubicBezTo>
                    <a:pt x="718" y="1816"/>
                    <a:pt x="514" y="1806"/>
                    <a:pt x="310" y="1796"/>
                  </a:cubicBezTo>
                  <a:cubicBezTo>
                    <a:pt x="310" y="1796"/>
                    <a:pt x="329" y="1811"/>
                    <a:pt x="329" y="1811"/>
                  </a:cubicBezTo>
                  <a:cubicBezTo>
                    <a:pt x="0" y="1169"/>
                    <a:pt x="11" y="1136"/>
                    <a:pt x="644" y="785"/>
                  </a:cubicBezTo>
                  <a:cubicBezTo>
                    <a:pt x="683" y="764"/>
                    <a:pt x="718" y="729"/>
                    <a:pt x="746" y="694"/>
                  </a:cubicBezTo>
                  <a:cubicBezTo>
                    <a:pt x="1281" y="32"/>
                    <a:pt x="1434" y="0"/>
                    <a:pt x="2165" y="40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6261102" y="3601244"/>
              <a:ext cx="436563" cy="158750"/>
            </a:xfrm>
            <a:custGeom>
              <a:avLst/>
              <a:gdLst>
                <a:gd name="T0" fmla="*/ 2787 w 5596"/>
                <a:gd name="T1" fmla="*/ 589 h 2040"/>
                <a:gd name="T2" fmla="*/ 4445 w 5596"/>
                <a:gd name="T3" fmla="*/ 1044 h 2040"/>
                <a:gd name="T4" fmla="*/ 4906 w 5596"/>
                <a:gd name="T5" fmla="*/ 1460 h 2040"/>
                <a:gd name="T6" fmla="*/ 5596 w 5596"/>
                <a:gd name="T7" fmla="*/ 1889 h 2040"/>
                <a:gd name="T8" fmla="*/ 4450 w 5596"/>
                <a:gd name="T9" fmla="*/ 1659 h 2040"/>
                <a:gd name="T10" fmla="*/ 3897 w 5596"/>
                <a:gd name="T11" fmla="*/ 1119 h 2040"/>
                <a:gd name="T12" fmla="*/ 2581 w 5596"/>
                <a:gd name="T13" fmla="*/ 941 h 2040"/>
                <a:gd name="T14" fmla="*/ 1683 w 5596"/>
                <a:gd name="T15" fmla="*/ 1507 h 2040"/>
                <a:gd name="T16" fmla="*/ 887 w 5596"/>
                <a:gd name="T17" fmla="*/ 1801 h 2040"/>
                <a:gd name="T18" fmla="*/ 210 w 5596"/>
                <a:gd name="T19" fmla="*/ 1404 h 2040"/>
                <a:gd name="T20" fmla="*/ 446 w 5596"/>
                <a:gd name="T21" fmla="*/ 857 h 2040"/>
                <a:gd name="T22" fmla="*/ 489 w 5596"/>
                <a:gd name="T23" fmla="*/ 708 h 2040"/>
                <a:gd name="T24" fmla="*/ 824 w 5596"/>
                <a:gd name="T25" fmla="*/ 252 h 2040"/>
                <a:gd name="T26" fmla="*/ 1170 w 5596"/>
                <a:gd name="T27" fmla="*/ 444 h 2040"/>
                <a:gd name="T28" fmla="*/ 1863 w 5596"/>
                <a:gd name="T29" fmla="*/ 40 h 2040"/>
                <a:gd name="T30" fmla="*/ 2306 w 5596"/>
                <a:gd name="T31" fmla="*/ 215 h 2040"/>
                <a:gd name="T32" fmla="*/ 2338 w 5596"/>
                <a:gd name="T33" fmla="*/ 659 h 2040"/>
                <a:gd name="T34" fmla="*/ 2140 w 5596"/>
                <a:gd name="T35" fmla="*/ 754 h 2040"/>
                <a:gd name="T36" fmla="*/ 2009 w 5596"/>
                <a:gd name="T37" fmla="*/ 641 h 2040"/>
                <a:gd name="T38" fmla="*/ 2158 w 5596"/>
                <a:gd name="T39" fmla="*/ 511 h 2040"/>
                <a:gd name="T40" fmla="*/ 2223 w 5596"/>
                <a:gd name="T41" fmla="*/ 381 h 2040"/>
                <a:gd name="T42" fmla="*/ 2079 w 5596"/>
                <a:gd name="T43" fmla="*/ 303 h 2040"/>
                <a:gd name="T44" fmla="*/ 1878 w 5596"/>
                <a:gd name="T45" fmla="*/ 713 h 2040"/>
                <a:gd name="T46" fmla="*/ 2328 w 5596"/>
                <a:gd name="T47" fmla="*/ 836 h 2040"/>
                <a:gd name="T48" fmla="*/ 2787 w 5596"/>
                <a:gd name="T49" fmla="*/ 589 h 2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96" h="2040">
                  <a:moveTo>
                    <a:pt x="2787" y="589"/>
                  </a:moveTo>
                  <a:cubicBezTo>
                    <a:pt x="3438" y="381"/>
                    <a:pt x="3971" y="606"/>
                    <a:pt x="4445" y="1044"/>
                  </a:cubicBezTo>
                  <a:cubicBezTo>
                    <a:pt x="4597" y="1184"/>
                    <a:pt x="4752" y="1321"/>
                    <a:pt x="4906" y="1460"/>
                  </a:cubicBezTo>
                  <a:cubicBezTo>
                    <a:pt x="5123" y="1595"/>
                    <a:pt x="5340" y="1730"/>
                    <a:pt x="5596" y="1889"/>
                  </a:cubicBezTo>
                  <a:cubicBezTo>
                    <a:pt x="5132" y="2040"/>
                    <a:pt x="4768" y="1944"/>
                    <a:pt x="4450" y="1659"/>
                  </a:cubicBezTo>
                  <a:cubicBezTo>
                    <a:pt x="4258" y="1487"/>
                    <a:pt x="4086" y="1294"/>
                    <a:pt x="3897" y="1119"/>
                  </a:cubicBezTo>
                  <a:cubicBezTo>
                    <a:pt x="3457" y="713"/>
                    <a:pt x="3102" y="656"/>
                    <a:pt x="2581" y="941"/>
                  </a:cubicBezTo>
                  <a:cubicBezTo>
                    <a:pt x="2271" y="1111"/>
                    <a:pt x="1994" y="1340"/>
                    <a:pt x="1683" y="1507"/>
                  </a:cubicBezTo>
                  <a:cubicBezTo>
                    <a:pt x="1432" y="1641"/>
                    <a:pt x="1149" y="1813"/>
                    <a:pt x="887" y="1801"/>
                  </a:cubicBezTo>
                  <a:cubicBezTo>
                    <a:pt x="649" y="1791"/>
                    <a:pt x="359" y="1602"/>
                    <a:pt x="210" y="1404"/>
                  </a:cubicBezTo>
                  <a:cubicBezTo>
                    <a:pt x="84" y="1235"/>
                    <a:pt x="0" y="883"/>
                    <a:pt x="446" y="857"/>
                  </a:cubicBezTo>
                  <a:cubicBezTo>
                    <a:pt x="463" y="856"/>
                    <a:pt x="462" y="752"/>
                    <a:pt x="489" y="708"/>
                  </a:cubicBezTo>
                  <a:cubicBezTo>
                    <a:pt x="592" y="547"/>
                    <a:pt x="679" y="360"/>
                    <a:pt x="824" y="252"/>
                  </a:cubicBezTo>
                  <a:cubicBezTo>
                    <a:pt x="872" y="216"/>
                    <a:pt x="1076" y="389"/>
                    <a:pt x="1170" y="444"/>
                  </a:cubicBezTo>
                  <a:cubicBezTo>
                    <a:pt x="1401" y="303"/>
                    <a:pt x="1615" y="122"/>
                    <a:pt x="1863" y="40"/>
                  </a:cubicBezTo>
                  <a:cubicBezTo>
                    <a:pt x="1984" y="0"/>
                    <a:pt x="2213" y="104"/>
                    <a:pt x="2306" y="215"/>
                  </a:cubicBezTo>
                  <a:cubicBezTo>
                    <a:pt x="2385" y="308"/>
                    <a:pt x="2354" y="509"/>
                    <a:pt x="2338" y="659"/>
                  </a:cubicBezTo>
                  <a:cubicBezTo>
                    <a:pt x="2333" y="700"/>
                    <a:pt x="2211" y="748"/>
                    <a:pt x="2140" y="754"/>
                  </a:cubicBezTo>
                  <a:cubicBezTo>
                    <a:pt x="2100" y="757"/>
                    <a:pt x="2053" y="682"/>
                    <a:pt x="2009" y="641"/>
                  </a:cubicBezTo>
                  <a:cubicBezTo>
                    <a:pt x="2059" y="599"/>
                    <a:pt x="2115" y="561"/>
                    <a:pt x="2158" y="511"/>
                  </a:cubicBezTo>
                  <a:cubicBezTo>
                    <a:pt x="2189" y="476"/>
                    <a:pt x="2202" y="425"/>
                    <a:pt x="2223" y="381"/>
                  </a:cubicBezTo>
                  <a:cubicBezTo>
                    <a:pt x="2175" y="355"/>
                    <a:pt x="2127" y="329"/>
                    <a:pt x="2079" y="303"/>
                  </a:cubicBezTo>
                  <a:cubicBezTo>
                    <a:pt x="2012" y="440"/>
                    <a:pt x="1945" y="577"/>
                    <a:pt x="1878" y="713"/>
                  </a:cubicBezTo>
                  <a:cubicBezTo>
                    <a:pt x="2029" y="759"/>
                    <a:pt x="2188" y="858"/>
                    <a:pt x="2328" y="836"/>
                  </a:cubicBezTo>
                  <a:cubicBezTo>
                    <a:pt x="2490" y="810"/>
                    <a:pt x="2635" y="676"/>
                    <a:pt x="2787" y="58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1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" y="73025"/>
            <a:ext cx="1592580" cy="120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12" grpId="0"/>
      <p:bldP spid="13" grpId="0"/>
      <p:bldP spid="15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6973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</a:t>
            </a:r>
            <a:r>
              <a:rPr lang="zh-CN" altLang="en-US" sz="32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9113516" y="3424708"/>
            <a:ext cx="2468607" cy="80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课后消化，组织讨论或测试。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224806" y="3615118"/>
            <a:ext cx="2277039" cy="46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集中组织党员听课。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41260" y="3424708"/>
            <a:ext cx="3037144" cy="117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课前准备。确定课题和讲课时间；精选课教员，认真备课。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3488741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6832" y="2286000"/>
            <a:ext cx="3488741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8201" y="2286000"/>
            <a:ext cx="3137793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8945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082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77671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5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8" grpId="0" bldLvl="0" animBg="1"/>
      <p:bldP spid="8200" grpId="0" bldLvl="0" animBg="1"/>
      <p:bldP spid="8202" grpId="0" bldLvl="0" animBg="1"/>
      <p:bldP spid="3" grpId="0" bldLvl="0" animBg="1"/>
      <p:bldP spid="11" grpId="0" bldLvl="0" animBg="1"/>
      <p:bldP spid="12" grpId="0" bldLvl="0" animBg="1"/>
      <p:bldP spid="4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5035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420551"/>
            <a:ext cx="10040815" cy="85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党课必须定期进行，一般情况下，每两个月上一次党课。如果有特殊情况，可适当增减上课次数。不过，至少每个季度一次。</a:t>
            </a:r>
            <a:endParaRPr lang="zh-CN" altLang="en-US" sz="1600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688566"/>
            <a:ext cx="10024680" cy="6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党员（含预备党员）必须自觉参加党课学习，无特殊情况，不得请假或缺席。</a:t>
            </a:r>
            <a:endParaRPr lang="zh-CN" altLang="en-US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38596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3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88900" y="668020"/>
            <a:ext cx="10451465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155161" y="4237638"/>
            <a:ext cx="2979931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党的精神内涵及其先进性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28203" y="2492331"/>
            <a:ext cx="3108617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党史、党纪、党的基本知识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44338" y="3412210"/>
            <a:ext cx="2990754" cy="34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党的路线、方针、政策</a:t>
            </a:r>
          </a:p>
        </p:txBody>
      </p:sp>
      <p:sp>
        <p:nvSpPr>
          <p:cNvPr id="7" name="矩形 6"/>
          <p:cNvSpPr/>
          <p:nvPr/>
        </p:nvSpPr>
        <p:spPr>
          <a:xfrm>
            <a:off x="6723757" y="1776047"/>
            <a:ext cx="4081775" cy="3342363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44338" y="1468032"/>
            <a:ext cx="3166726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党课的主要内容</a:t>
            </a:r>
            <a:endParaRPr lang="zh-CN" altLang="en-US" sz="2800" b="1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585281" y="255920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85281" y="344294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85281" y="431242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219382" y="2943934"/>
            <a:ext cx="1368336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主体：</a:t>
            </a:r>
            <a:endParaRPr lang="zh-CN" altLang="en-US" sz="2400" b="1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149844" y="1775968"/>
            <a:ext cx="5043738" cy="488437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党课是每位党员的必修课，有利于加强党的建设 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2802114" y="2974286"/>
            <a:ext cx="3391410" cy="46836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党员和入党积极分子</a:t>
            </a:r>
            <a:endParaRPr lang="zh-CN" altLang="en-US" sz="2800" b="1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2802527" y="4450814"/>
            <a:ext cx="1651364" cy="46836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上课讲授</a:t>
            </a:r>
            <a:endParaRPr lang="zh-CN" altLang="en-US" sz="2800" b="1" dirty="0">
              <a:solidFill>
                <a:schemeClr val="tx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219382" y="4396255"/>
            <a:ext cx="1368336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形式：</a:t>
            </a:r>
            <a:endParaRPr lang="zh-CN" altLang="en-US" sz="2400" b="1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3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  <p:bldP spid="16" grpId="0" bldLvl="0" animBg="1"/>
      <p:bldP spid="17" grpId="0" animBg="1"/>
      <p:bldP spid="18" grpId="0" animBg="1"/>
      <p:bldP spid="19" grpId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46875" y="71492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074088" y="2195482"/>
            <a:ext cx="10039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</a:rPr>
              <a:t> 通过此次“三会一课”精神的学习和廉政党课活动的开展，全体党员干部要对“三会一课”制度的重要性有新的认识和提高。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</a:rPr>
              <a:t>    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3" name="矩形 2"/>
          <p:cNvSpPr/>
          <p:nvPr/>
        </p:nvSpPr>
        <p:spPr>
          <a:xfrm>
            <a:off x="791308" y="1776046"/>
            <a:ext cx="10779367" cy="3431573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03055" y="1468032"/>
            <a:ext cx="9355872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总结经验，寻找差距，进一步做好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"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三会一课“工作</a:t>
            </a: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5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 r="72069"/>
          <a:stretch>
            <a:fillRect/>
          </a:stretch>
        </p:blipFill>
        <p:spPr>
          <a:xfrm>
            <a:off x="-604520" y="681355"/>
            <a:ext cx="3570605" cy="6119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6" t="58368"/>
          <a:stretch>
            <a:fillRect/>
          </a:stretch>
        </p:blipFill>
        <p:spPr>
          <a:xfrm>
            <a:off x="982346" y="4514858"/>
            <a:ext cx="4147153" cy="2141355"/>
          </a:xfrm>
          <a:prstGeom prst="rect">
            <a:avLst/>
          </a:prstGeom>
        </p:spPr>
      </p:pic>
      <p:pic>
        <p:nvPicPr>
          <p:cNvPr id="59" name="Picture 4" descr="E:\0000000我图PPT\00001PNG素材\01党委政府\天安门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3150" y="4625975"/>
            <a:ext cx="4747260" cy="221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3" y="5825819"/>
            <a:ext cx="10058400" cy="101884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4295" y="2503805"/>
            <a:ext cx="5059680" cy="15684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zh-CN" sz="9600" b="1" dirty="0">
                <a:solidFill>
                  <a:srgbClr val="C00000"/>
                </a:solidFill>
                <a:effectLst>
                  <a:reflection blurRad="6350" stA="32000" endA="300" endPos="52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感谢聆听</a:t>
            </a:r>
          </a:p>
        </p:txBody>
      </p:sp>
      <p:pic>
        <p:nvPicPr>
          <p:cNvPr id="21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" y="73025"/>
            <a:ext cx="1592580" cy="120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82468" y="0"/>
            <a:ext cx="3267307" cy="473926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67" y="6055112"/>
            <a:ext cx="3267308" cy="80288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2512" y="4936475"/>
            <a:ext cx="3535680" cy="10147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kern="1900" spc="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三会一课</a:t>
            </a:r>
          </a:p>
        </p:txBody>
      </p:sp>
      <p:pic>
        <p:nvPicPr>
          <p:cNvPr id="2" name="Picture 6" descr="G:\2016我图\两会\ooopic_10194892_b0c64675b11c678cafbc\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82467" y="57192"/>
            <a:ext cx="3267305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4"/>
          <p:cNvSpPr txBox="1"/>
          <p:nvPr/>
        </p:nvSpPr>
        <p:spPr>
          <a:xfrm>
            <a:off x="2117725" y="4220845"/>
            <a:ext cx="44500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三会一课是什么</a:t>
            </a:r>
          </a:p>
        </p:txBody>
      </p:sp>
      <p:sp>
        <p:nvSpPr>
          <p:cNvPr id="3" name="矩形: 圆角 14"/>
          <p:cNvSpPr/>
          <p:nvPr/>
        </p:nvSpPr>
        <p:spPr>
          <a:xfrm>
            <a:off x="3660140" y="2621280"/>
            <a:ext cx="1065530" cy="10426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</a:p>
        </p:txBody>
      </p:sp>
      <p:pic>
        <p:nvPicPr>
          <p:cNvPr id="13" name="Picture 2" descr="E:\0000000我图PPT\00001PNG素材\01党委政府\狮子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5085" y="2352040"/>
            <a:ext cx="3084195" cy="23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7" grpId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7735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051175" y="23542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16420" y="2925596"/>
            <a:ext cx="2637937" cy="48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cs typeface="微软雅黑" panose="020B0503020204020204" charset="-122"/>
                <a:sym typeface="+mn-lt"/>
              </a:rPr>
              <a:t>按时上好党课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915684" y="3829645"/>
            <a:ext cx="1080928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81698" y="1936963"/>
            <a:ext cx="1643917" cy="1568023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三会</a:t>
            </a:r>
            <a:endParaRPr lang="en-US" altLang="zh-CN" sz="3600" b="1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一课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451590" y="2174202"/>
            <a:ext cx="7789985" cy="32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定期召开支部党员大会、支部委员会、党小组会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622431" y="2720975"/>
            <a:ext cx="7583974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2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3" grpId="1" animBg="1"/>
      <p:bldP spid="4" grpId="0" bldLvl="0" animBg="1"/>
      <p:bldP spid="5" grpId="0" bldLvl="0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6432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872397" y="1617781"/>
            <a:ext cx="7698278" cy="3411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93772" y="1617781"/>
            <a:ext cx="3402381" cy="341141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endParaRPr lang="en-US" altLang="zh-CN" sz="24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184453" y="2051664"/>
            <a:ext cx="6386222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才能不断提高党员的政治觉悟和工作水平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184453" y="2793344"/>
            <a:ext cx="6386222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才能适应新形势，更好地完成党的各项工作任务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184453" y="3553260"/>
            <a:ext cx="6386222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才能发扬民主集中制，统一思想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184453" y="4294940"/>
            <a:ext cx="6386222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才能总结经验，揭露和纠正工作中的错误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4815070" y="211897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矩形: 圆角 12"/>
          <p:cNvSpPr/>
          <p:nvPr/>
        </p:nvSpPr>
        <p:spPr>
          <a:xfrm>
            <a:off x="4815070" y="286377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5" name="矩形: 圆角 13"/>
          <p:cNvSpPr/>
          <p:nvPr/>
        </p:nvSpPr>
        <p:spPr>
          <a:xfrm>
            <a:off x="4815070" y="360857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矩形: 圆角 14"/>
          <p:cNvSpPr/>
          <p:nvPr/>
        </p:nvSpPr>
        <p:spPr>
          <a:xfrm>
            <a:off x="4815070" y="435337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282360" y="2069344"/>
            <a:ext cx="2825203" cy="2508287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只有长期坚持“三会一课”制度，</a:t>
            </a:r>
            <a:r>
              <a:rPr lang="zh-CN" altLang="en-US" sz="2400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健全党的组织生活，严格党员管理，提高基层党组织的战斗力</a:t>
            </a:r>
            <a:endParaRPr lang="en-US" altLang="zh-CN" sz="2400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5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148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78930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074088" y="2263104"/>
            <a:ext cx="10039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</a:rPr>
              <a:t>“三会一课”制度，对于加强党的建设发挥着重要作用。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87433" y="1468032"/>
            <a:ext cx="4387117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“三会一课”的作用</a:t>
            </a: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5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82468" y="0"/>
            <a:ext cx="3267307" cy="473926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2467" y="6055112"/>
            <a:ext cx="3267308" cy="802888"/>
          </a:xfrm>
          <a:prstGeom prst="rect">
            <a:avLst/>
          </a:prstGeom>
          <a:solidFill>
            <a:srgbClr val="C1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9162" y="4980290"/>
            <a:ext cx="3535680" cy="10147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kern="1900" spc="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三会一课</a:t>
            </a:r>
          </a:p>
        </p:txBody>
      </p:sp>
      <p:pic>
        <p:nvPicPr>
          <p:cNvPr id="2" name="Picture 6" descr="G:\2016我图\两会\ooopic_10194892_b0c64675b11c678cafbc\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82467" y="57192"/>
            <a:ext cx="3267305" cy="20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24"/>
          <p:cNvSpPr txBox="1"/>
          <p:nvPr/>
        </p:nvSpPr>
        <p:spPr>
          <a:xfrm>
            <a:off x="2330450" y="4150360"/>
            <a:ext cx="3840480" cy="8299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支部党员大会</a:t>
            </a:r>
          </a:p>
        </p:txBody>
      </p:sp>
      <p:sp>
        <p:nvSpPr>
          <p:cNvPr id="6" name="矩形: 圆角 14"/>
          <p:cNvSpPr/>
          <p:nvPr/>
        </p:nvSpPr>
        <p:spPr>
          <a:xfrm>
            <a:off x="3660140" y="2621280"/>
            <a:ext cx="1065530" cy="10426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</a:p>
        </p:txBody>
      </p:sp>
      <p:pic>
        <p:nvPicPr>
          <p:cNvPr id="13" name="Picture 2" descr="E:\0000000我图PPT\00001PNG素材\01党委政府\狮子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5085" y="2352040"/>
            <a:ext cx="3084195" cy="238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7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43544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支部党员大会</a:t>
            </a:r>
            <a:r>
              <a:rPr lang="zh-CN" altLang="en-US" sz="32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852384" y="3424708"/>
            <a:ext cx="1571748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宣布表决结果，形成支部大会决议。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753451" y="3424708"/>
            <a:ext cx="168716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党员围绕议题进行民主讨论和表决。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682697" y="3424708"/>
            <a:ext cx="2119446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04990" y="3424708"/>
            <a:ext cx="1927594" cy="80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选定议题，提前通知全体党员。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3078414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231188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5010" y="2286000"/>
            <a:ext cx="231188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4558" y="2286000"/>
            <a:ext cx="231188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04107" y="2286000"/>
            <a:ext cx="2311887" cy="294973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6026281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955829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01026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17" name="椭圆 16"/>
          <p:cNvSpPr/>
          <p:nvPr/>
        </p:nvSpPr>
        <p:spPr>
          <a:xfrm>
            <a:off x="4245884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18" name="椭圆 17"/>
          <p:cNvSpPr/>
          <p:nvPr/>
        </p:nvSpPr>
        <p:spPr>
          <a:xfrm>
            <a:off x="7326552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19" name="椭圆 18"/>
          <p:cNvSpPr/>
          <p:nvPr/>
        </p:nvSpPr>
        <p:spPr>
          <a:xfrm>
            <a:off x="10189671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Impact" panose="020B0806030902050204" charset="0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zh-CN" altLang="en-US" sz="4000" b="1" dirty="0">
              <a:latin typeface="Impact" panose="020B080603090205020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6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6" grpId="0" bldLvl="0" animBg="1"/>
      <p:bldP spid="8198" grpId="0" bldLvl="0" animBg="1"/>
      <p:bldP spid="8200" grpId="0" bldLvl="0" animBg="1"/>
      <p:bldP spid="8202" grpId="0" bldLvl="0" animBg="1"/>
      <p:bldP spid="2" grpId="0" bldLvl="0" animBg="1"/>
      <p:bldP spid="3" grpId="0" bldLvl="0" animBg="1"/>
      <p:bldP spid="11" grpId="0" bldLvl="0" animBg="1"/>
      <p:bldP spid="12" grpId="0" bldLvl="0" animBg="1"/>
      <p:bldP spid="4" grpId="0" bldLvl="0" animBg="1"/>
      <p:bldP spid="14" grpId="0" bldLvl="0" animBg="1"/>
      <p:bldP spid="15" grpId="0" bldLvl="0" animBg="1"/>
      <p:bldP spid="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-378295" y="728896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119283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大会决议必须经过应到会正式党员半数以上通过，才有效。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53683"/>
            <a:ext cx="10040815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支部党员大会一般为三个月召开一次。如有特殊情况需要推迟举行，支部委员会必须向上级党组织报告说明。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406138"/>
            <a:ext cx="8835854" cy="37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正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式开会时，必须要有支部半数以上的有表决权的正式党员参加，方可开会。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1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支部党员大会有关规定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矩形: 圆角 9"/>
          <p:cNvSpPr/>
          <p:nvPr/>
        </p:nvSpPr>
        <p:spPr>
          <a:xfrm>
            <a:off x="652832" y="34335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20377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10540365" y="68580"/>
            <a:ext cx="1652905" cy="920115"/>
            <a:chOff x="5142872" y="142712"/>
            <a:chExt cx="1423698" cy="764880"/>
          </a:xfrm>
        </p:grpSpPr>
        <p:pic>
          <p:nvPicPr>
            <p:cNvPr id="3" name="Picture 2" descr="C:\Users\xb\Desktop\素材--党建\PNG--党（国）徽旗\党旗红旗\16sucai_201507091736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365" y="301332"/>
              <a:ext cx="1089205" cy="571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872" y="142712"/>
              <a:ext cx="821961" cy="764880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169660"/>
            <a:ext cx="12192000" cy="713105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Microsoft Office PowerPoint</Application>
  <PresentationFormat>宽屏</PresentationFormat>
  <Paragraphs>149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按时上好党课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小芥末素材</cp:lastModifiedBy>
  <cp:revision>7</cp:revision>
  <dcterms:created xsi:type="dcterms:W3CDTF">2017-06-16T08:26:00Z</dcterms:created>
  <dcterms:modified xsi:type="dcterms:W3CDTF">2018-06-11T02:00:29Z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