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2"/>
  </p:notesMasterIdLst>
  <p:handoutMasterIdLst>
    <p:handoutMasterId r:id="rId43"/>
  </p:handoutMasterIdLst>
  <p:sldIdLst>
    <p:sldId id="363" r:id="rId2"/>
    <p:sldId id="301" r:id="rId3"/>
    <p:sldId id="365" r:id="rId4"/>
    <p:sldId id="366" r:id="rId5"/>
    <p:sldId id="332" r:id="rId6"/>
    <p:sldId id="337" r:id="rId7"/>
    <p:sldId id="338" r:id="rId8"/>
    <p:sldId id="333" r:id="rId9"/>
    <p:sldId id="339" r:id="rId10"/>
    <p:sldId id="341" r:id="rId11"/>
    <p:sldId id="336" r:id="rId12"/>
    <p:sldId id="342" r:id="rId13"/>
    <p:sldId id="257" r:id="rId14"/>
    <p:sldId id="325" r:id="rId15"/>
    <p:sldId id="343" r:id="rId16"/>
    <p:sldId id="345" r:id="rId17"/>
    <p:sldId id="326" r:id="rId18"/>
    <p:sldId id="367" r:id="rId19"/>
    <p:sldId id="369" r:id="rId20"/>
    <p:sldId id="344" r:id="rId21"/>
    <p:sldId id="347" r:id="rId22"/>
    <p:sldId id="348" r:id="rId23"/>
    <p:sldId id="349" r:id="rId24"/>
    <p:sldId id="350" r:id="rId25"/>
    <p:sldId id="370" r:id="rId26"/>
    <p:sldId id="324" r:id="rId27"/>
    <p:sldId id="271" r:id="rId28"/>
    <p:sldId id="352" r:id="rId29"/>
    <p:sldId id="353" r:id="rId30"/>
    <p:sldId id="354" r:id="rId31"/>
    <p:sldId id="355" r:id="rId32"/>
    <p:sldId id="371" r:id="rId33"/>
    <p:sldId id="372" r:id="rId34"/>
    <p:sldId id="373" r:id="rId35"/>
    <p:sldId id="374" r:id="rId36"/>
    <p:sldId id="375" r:id="rId37"/>
    <p:sldId id="376" r:id="rId38"/>
    <p:sldId id="377" r:id="rId39"/>
    <p:sldId id="378" r:id="rId40"/>
    <p:sldId id="379" r:id="rId41"/>
  </p:sldIdLst>
  <p:sldSz cx="12192000" cy="6858000"/>
  <p:notesSz cx="6858000" cy="9144000"/>
  <p:custDataLst>
    <p:tags r:id="rId4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4C7"/>
    <a:srgbClr val="B4D6F0"/>
    <a:srgbClr val="B50F0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997" autoAdjust="0"/>
    <p:restoredTop sz="94660"/>
  </p:normalViewPr>
  <p:slideViewPr>
    <p:cSldViewPr snapToGrid="0">
      <p:cViewPr>
        <p:scale>
          <a:sx n="33" d="100"/>
          <a:sy n="33" d="100"/>
        </p:scale>
        <p:origin x="210" y="876"/>
      </p:cViewPr>
      <p:guideLst>
        <p:guide orient="horz" pos="2137"/>
        <p:guide pos="3840"/>
      </p:guideLst>
    </p:cSldViewPr>
  </p:slideViewPr>
  <p:notesTextViewPr>
    <p:cViewPr>
      <p:scale>
        <a:sx n="1" d="1"/>
        <a:sy n="1" d="1"/>
      </p:scale>
      <p:origin x="0" y="0"/>
    </p:cViewPr>
  </p:notesTextViewPr>
  <p:notesViewPr>
    <p:cSldViewPr snapToGrid="0">
      <p:cViewPr varScale="1">
        <p:scale>
          <a:sx n="74" d="100"/>
          <a:sy n="74" d="100"/>
        </p:scale>
        <p:origin x="175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CC3B8D-2235-45A8-A09C-412E581A10D9}" type="datetimeFigureOut">
              <a:rPr lang="zh-CN" altLang="en-US" smtClean="0"/>
              <a:t>2018/3/4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A77E31-259A-48B0-BCC3-207D0CD46DF1}" type="slidenum">
              <a:rPr lang="zh-CN" altLang="en-US" smtClean="0"/>
              <a:t>‹#›</a:t>
            </a:fld>
            <a:endParaRPr lang="zh-CN" altLang="en-US"/>
          </a:p>
        </p:txBody>
      </p:sp>
    </p:spTree>
    <p:extLst>
      <p:ext uri="{BB962C8B-B14F-4D97-AF65-F5344CB8AC3E}">
        <p14:creationId xmlns:p14="http://schemas.microsoft.com/office/powerpoint/2010/main" val="2151701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518EB6-FB63-4126-AFED-8D06E5F8DC4F}" type="datetimeFigureOut">
              <a:rPr lang="zh-CN" altLang="en-US" smtClean="0"/>
              <a:t>2018/3/4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0A2D4D-A08F-48AD-98C4-F1AC343874D0}" type="slidenum">
              <a:rPr lang="zh-CN" altLang="en-US" smtClean="0"/>
              <a:t>‹#›</a:t>
            </a:fld>
            <a:endParaRPr lang="zh-CN" altLang="en-US"/>
          </a:p>
        </p:txBody>
      </p:sp>
    </p:spTree>
    <p:extLst>
      <p:ext uri="{BB962C8B-B14F-4D97-AF65-F5344CB8AC3E}">
        <p14:creationId xmlns:p14="http://schemas.microsoft.com/office/powerpoint/2010/main" val="3311947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a:t>
            </a:fld>
            <a:endParaRPr lang="zh-CN" altLang="en-US"/>
          </a:p>
        </p:txBody>
      </p:sp>
    </p:spTree>
    <p:extLst>
      <p:ext uri="{BB962C8B-B14F-4D97-AF65-F5344CB8AC3E}">
        <p14:creationId xmlns:p14="http://schemas.microsoft.com/office/powerpoint/2010/main" val="508854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10</a:t>
            </a:fld>
            <a:endParaRPr lang="zh-CN" altLang="en-US"/>
          </a:p>
        </p:txBody>
      </p:sp>
    </p:spTree>
    <p:extLst>
      <p:ext uri="{BB962C8B-B14F-4D97-AF65-F5344CB8AC3E}">
        <p14:creationId xmlns:p14="http://schemas.microsoft.com/office/powerpoint/2010/main" val="652281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11</a:t>
            </a:fld>
            <a:endParaRPr lang="zh-CN" altLang="en-US"/>
          </a:p>
        </p:txBody>
      </p:sp>
    </p:spTree>
    <p:extLst>
      <p:ext uri="{BB962C8B-B14F-4D97-AF65-F5344CB8AC3E}">
        <p14:creationId xmlns:p14="http://schemas.microsoft.com/office/powerpoint/2010/main" val="1878221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12</a:t>
            </a:fld>
            <a:endParaRPr lang="zh-CN" altLang="en-US"/>
          </a:p>
        </p:txBody>
      </p:sp>
    </p:spTree>
    <p:extLst>
      <p:ext uri="{BB962C8B-B14F-4D97-AF65-F5344CB8AC3E}">
        <p14:creationId xmlns:p14="http://schemas.microsoft.com/office/powerpoint/2010/main" val="1374249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13</a:t>
            </a:fld>
            <a:endParaRPr lang="zh-CN" altLang="en-US"/>
          </a:p>
        </p:txBody>
      </p:sp>
    </p:spTree>
    <p:extLst>
      <p:ext uri="{BB962C8B-B14F-4D97-AF65-F5344CB8AC3E}">
        <p14:creationId xmlns:p14="http://schemas.microsoft.com/office/powerpoint/2010/main" val="3685982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14</a:t>
            </a:fld>
            <a:endParaRPr lang="zh-CN" altLang="en-US"/>
          </a:p>
        </p:txBody>
      </p:sp>
    </p:spTree>
    <p:extLst>
      <p:ext uri="{BB962C8B-B14F-4D97-AF65-F5344CB8AC3E}">
        <p14:creationId xmlns:p14="http://schemas.microsoft.com/office/powerpoint/2010/main" val="2497154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15</a:t>
            </a:fld>
            <a:endParaRPr lang="zh-CN" altLang="en-US"/>
          </a:p>
        </p:txBody>
      </p:sp>
    </p:spTree>
    <p:extLst>
      <p:ext uri="{BB962C8B-B14F-4D97-AF65-F5344CB8AC3E}">
        <p14:creationId xmlns:p14="http://schemas.microsoft.com/office/powerpoint/2010/main" val="647319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16</a:t>
            </a:fld>
            <a:endParaRPr lang="zh-CN" altLang="en-US"/>
          </a:p>
        </p:txBody>
      </p:sp>
    </p:spTree>
    <p:extLst>
      <p:ext uri="{BB962C8B-B14F-4D97-AF65-F5344CB8AC3E}">
        <p14:creationId xmlns:p14="http://schemas.microsoft.com/office/powerpoint/2010/main" val="1014372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17</a:t>
            </a:fld>
            <a:endParaRPr lang="zh-CN" altLang="en-US"/>
          </a:p>
        </p:txBody>
      </p:sp>
    </p:spTree>
    <p:extLst>
      <p:ext uri="{BB962C8B-B14F-4D97-AF65-F5344CB8AC3E}">
        <p14:creationId xmlns:p14="http://schemas.microsoft.com/office/powerpoint/2010/main" val="79375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18</a:t>
            </a:fld>
            <a:endParaRPr lang="zh-CN" altLang="en-US"/>
          </a:p>
        </p:txBody>
      </p:sp>
    </p:spTree>
    <p:extLst>
      <p:ext uri="{BB962C8B-B14F-4D97-AF65-F5344CB8AC3E}">
        <p14:creationId xmlns:p14="http://schemas.microsoft.com/office/powerpoint/2010/main" val="298425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19</a:t>
            </a:fld>
            <a:endParaRPr lang="zh-CN" altLang="en-US"/>
          </a:p>
        </p:txBody>
      </p:sp>
    </p:spTree>
    <p:extLst>
      <p:ext uri="{BB962C8B-B14F-4D97-AF65-F5344CB8AC3E}">
        <p14:creationId xmlns:p14="http://schemas.microsoft.com/office/powerpoint/2010/main" val="4000364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a:t>
            </a:fld>
            <a:endParaRPr lang="zh-CN" altLang="en-US"/>
          </a:p>
        </p:txBody>
      </p:sp>
    </p:spTree>
    <p:extLst>
      <p:ext uri="{BB962C8B-B14F-4D97-AF65-F5344CB8AC3E}">
        <p14:creationId xmlns:p14="http://schemas.microsoft.com/office/powerpoint/2010/main" val="375493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20</a:t>
            </a:fld>
            <a:endParaRPr lang="zh-CN" altLang="en-US"/>
          </a:p>
        </p:txBody>
      </p:sp>
    </p:spTree>
    <p:extLst>
      <p:ext uri="{BB962C8B-B14F-4D97-AF65-F5344CB8AC3E}">
        <p14:creationId xmlns:p14="http://schemas.microsoft.com/office/powerpoint/2010/main" val="1296074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21</a:t>
            </a:fld>
            <a:endParaRPr lang="zh-CN" altLang="en-US"/>
          </a:p>
        </p:txBody>
      </p:sp>
    </p:spTree>
    <p:extLst>
      <p:ext uri="{BB962C8B-B14F-4D97-AF65-F5344CB8AC3E}">
        <p14:creationId xmlns:p14="http://schemas.microsoft.com/office/powerpoint/2010/main" val="3591404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22</a:t>
            </a:fld>
            <a:endParaRPr lang="zh-CN" altLang="en-US"/>
          </a:p>
        </p:txBody>
      </p:sp>
    </p:spTree>
    <p:extLst>
      <p:ext uri="{BB962C8B-B14F-4D97-AF65-F5344CB8AC3E}">
        <p14:creationId xmlns:p14="http://schemas.microsoft.com/office/powerpoint/2010/main" val="2316751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23</a:t>
            </a:fld>
            <a:endParaRPr lang="zh-CN" altLang="en-US"/>
          </a:p>
        </p:txBody>
      </p:sp>
    </p:spTree>
    <p:extLst>
      <p:ext uri="{BB962C8B-B14F-4D97-AF65-F5344CB8AC3E}">
        <p14:creationId xmlns:p14="http://schemas.microsoft.com/office/powerpoint/2010/main" val="167728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24</a:t>
            </a:fld>
            <a:endParaRPr lang="zh-CN" altLang="en-US"/>
          </a:p>
        </p:txBody>
      </p:sp>
    </p:spTree>
    <p:extLst>
      <p:ext uri="{BB962C8B-B14F-4D97-AF65-F5344CB8AC3E}">
        <p14:creationId xmlns:p14="http://schemas.microsoft.com/office/powerpoint/2010/main" val="188329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25</a:t>
            </a:fld>
            <a:endParaRPr lang="zh-CN" altLang="en-US"/>
          </a:p>
        </p:txBody>
      </p:sp>
    </p:spTree>
    <p:extLst>
      <p:ext uri="{BB962C8B-B14F-4D97-AF65-F5344CB8AC3E}">
        <p14:creationId xmlns:p14="http://schemas.microsoft.com/office/powerpoint/2010/main" val="4030437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26</a:t>
            </a:fld>
            <a:endParaRPr lang="zh-CN" altLang="en-US"/>
          </a:p>
        </p:txBody>
      </p:sp>
    </p:spTree>
    <p:extLst>
      <p:ext uri="{BB962C8B-B14F-4D97-AF65-F5344CB8AC3E}">
        <p14:creationId xmlns:p14="http://schemas.microsoft.com/office/powerpoint/2010/main" val="152925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27</a:t>
            </a:fld>
            <a:endParaRPr lang="zh-CN" altLang="en-US"/>
          </a:p>
        </p:txBody>
      </p:sp>
    </p:spTree>
    <p:extLst>
      <p:ext uri="{BB962C8B-B14F-4D97-AF65-F5344CB8AC3E}">
        <p14:creationId xmlns:p14="http://schemas.microsoft.com/office/powerpoint/2010/main" val="2095331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28</a:t>
            </a:fld>
            <a:endParaRPr lang="zh-CN" altLang="en-US"/>
          </a:p>
        </p:txBody>
      </p:sp>
    </p:spTree>
    <p:extLst>
      <p:ext uri="{BB962C8B-B14F-4D97-AF65-F5344CB8AC3E}">
        <p14:creationId xmlns:p14="http://schemas.microsoft.com/office/powerpoint/2010/main" val="494494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29</a:t>
            </a:fld>
            <a:endParaRPr lang="zh-CN" altLang="en-US"/>
          </a:p>
        </p:txBody>
      </p:sp>
    </p:spTree>
    <p:extLst>
      <p:ext uri="{BB962C8B-B14F-4D97-AF65-F5344CB8AC3E}">
        <p14:creationId xmlns:p14="http://schemas.microsoft.com/office/powerpoint/2010/main" val="2772794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a:t>
            </a:fld>
            <a:endParaRPr lang="zh-CN" altLang="en-US"/>
          </a:p>
        </p:txBody>
      </p:sp>
    </p:spTree>
    <p:extLst>
      <p:ext uri="{BB962C8B-B14F-4D97-AF65-F5344CB8AC3E}">
        <p14:creationId xmlns:p14="http://schemas.microsoft.com/office/powerpoint/2010/main" val="927794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30</a:t>
            </a:fld>
            <a:endParaRPr lang="zh-CN" altLang="en-US"/>
          </a:p>
        </p:txBody>
      </p:sp>
    </p:spTree>
    <p:extLst>
      <p:ext uri="{BB962C8B-B14F-4D97-AF65-F5344CB8AC3E}">
        <p14:creationId xmlns:p14="http://schemas.microsoft.com/office/powerpoint/2010/main" val="4803295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31</a:t>
            </a:fld>
            <a:endParaRPr lang="zh-CN" altLang="en-US"/>
          </a:p>
        </p:txBody>
      </p:sp>
    </p:spTree>
    <p:extLst>
      <p:ext uri="{BB962C8B-B14F-4D97-AF65-F5344CB8AC3E}">
        <p14:creationId xmlns:p14="http://schemas.microsoft.com/office/powerpoint/2010/main" val="42052491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32</a:t>
            </a:fld>
            <a:endParaRPr lang="zh-CN" altLang="en-US"/>
          </a:p>
        </p:txBody>
      </p:sp>
    </p:spTree>
    <p:extLst>
      <p:ext uri="{BB962C8B-B14F-4D97-AF65-F5344CB8AC3E}">
        <p14:creationId xmlns:p14="http://schemas.microsoft.com/office/powerpoint/2010/main" val="1894201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33</a:t>
            </a:fld>
            <a:endParaRPr lang="zh-CN" altLang="en-US"/>
          </a:p>
        </p:txBody>
      </p:sp>
    </p:spTree>
    <p:extLst>
      <p:ext uri="{BB962C8B-B14F-4D97-AF65-F5344CB8AC3E}">
        <p14:creationId xmlns:p14="http://schemas.microsoft.com/office/powerpoint/2010/main" val="1582310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34</a:t>
            </a:fld>
            <a:endParaRPr lang="zh-CN" altLang="en-US"/>
          </a:p>
        </p:txBody>
      </p:sp>
    </p:spTree>
    <p:extLst>
      <p:ext uri="{BB962C8B-B14F-4D97-AF65-F5344CB8AC3E}">
        <p14:creationId xmlns:p14="http://schemas.microsoft.com/office/powerpoint/2010/main" val="20391134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35</a:t>
            </a:fld>
            <a:endParaRPr lang="zh-CN" altLang="en-US"/>
          </a:p>
        </p:txBody>
      </p:sp>
    </p:spTree>
    <p:extLst>
      <p:ext uri="{BB962C8B-B14F-4D97-AF65-F5344CB8AC3E}">
        <p14:creationId xmlns:p14="http://schemas.microsoft.com/office/powerpoint/2010/main" val="22512958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36</a:t>
            </a:fld>
            <a:endParaRPr lang="zh-CN" altLang="en-US"/>
          </a:p>
        </p:txBody>
      </p:sp>
    </p:spTree>
    <p:extLst>
      <p:ext uri="{BB962C8B-B14F-4D97-AF65-F5344CB8AC3E}">
        <p14:creationId xmlns:p14="http://schemas.microsoft.com/office/powerpoint/2010/main" val="27370393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37</a:t>
            </a:fld>
            <a:endParaRPr lang="zh-CN" altLang="en-US"/>
          </a:p>
        </p:txBody>
      </p:sp>
    </p:spTree>
    <p:extLst>
      <p:ext uri="{BB962C8B-B14F-4D97-AF65-F5344CB8AC3E}">
        <p14:creationId xmlns:p14="http://schemas.microsoft.com/office/powerpoint/2010/main" val="29878230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38</a:t>
            </a:fld>
            <a:endParaRPr lang="zh-CN" altLang="en-US"/>
          </a:p>
        </p:txBody>
      </p:sp>
    </p:spTree>
    <p:extLst>
      <p:ext uri="{BB962C8B-B14F-4D97-AF65-F5344CB8AC3E}">
        <p14:creationId xmlns:p14="http://schemas.microsoft.com/office/powerpoint/2010/main" val="9112424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39</a:t>
            </a:fld>
            <a:endParaRPr lang="zh-CN" altLang="en-US"/>
          </a:p>
        </p:txBody>
      </p:sp>
    </p:spTree>
    <p:extLst>
      <p:ext uri="{BB962C8B-B14F-4D97-AF65-F5344CB8AC3E}">
        <p14:creationId xmlns:p14="http://schemas.microsoft.com/office/powerpoint/2010/main" val="409177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a:t>
            </a:fld>
            <a:endParaRPr lang="zh-CN" altLang="en-US"/>
          </a:p>
        </p:txBody>
      </p:sp>
    </p:spTree>
    <p:extLst>
      <p:ext uri="{BB962C8B-B14F-4D97-AF65-F5344CB8AC3E}">
        <p14:creationId xmlns:p14="http://schemas.microsoft.com/office/powerpoint/2010/main" val="3971988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40</a:t>
            </a:fld>
            <a:endParaRPr lang="zh-CN" altLang="en-US"/>
          </a:p>
        </p:txBody>
      </p:sp>
    </p:spTree>
    <p:extLst>
      <p:ext uri="{BB962C8B-B14F-4D97-AF65-F5344CB8AC3E}">
        <p14:creationId xmlns:p14="http://schemas.microsoft.com/office/powerpoint/2010/main" val="3665759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a:t>
            </a:fld>
            <a:endParaRPr lang="zh-CN" altLang="en-US"/>
          </a:p>
        </p:txBody>
      </p:sp>
    </p:spTree>
    <p:extLst>
      <p:ext uri="{BB962C8B-B14F-4D97-AF65-F5344CB8AC3E}">
        <p14:creationId xmlns:p14="http://schemas.microsoft.com/office/powerpoint/2010/main" val="77139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a:t>
            </a:fld>
            <a:endParaRPr lang="zh-CN" altLang="en-US"/>
          </a:p>
        </p:txBody>
      </p:sp>
    </p:spTree>
    <p:extLst>
      <p:ext uri="{BB962C8B-B14F-4D97-AF65-F5344CB8AC3E}">
        <p14:creationId xmlns:p14="http://schemas.microsoft.com/office/powerpoint/2010/main" val="1075945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a:t>
            </a:fld>
            <a:endParaRPr lang="zh-CN" altLang="en-US"/>
          </a:p>
        </p:txBody>
      </p:sp>
    </p:spTree>
    <p:extLst>
      <p:ext uri="{BB962C8B-B14F-4D97-AF65-F5344CB8AC3E}">
        <p14:creationId xmlns:p14="http://schemas.microsoft.com/office/powerpoint/2010/main" val="3417295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a:t>
            </a:fld>
            <a:endParaRPr lang="zh-CN" altLang="en-US"/>
          </a:p>
        </p:txBody>
      </p:sp>
    </p:spTree>
    <p:extLst>
      <p:ext uri="{BB962C8B-B14F-4D97-AF65-F5344CB8AC3E}">
        <p14:creationId xmlns:p14="http://schemas.microsoft.com/office/powerpoint/2010/main" val="211496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a:t>
            </a:fld>
            <a:endParaRPr lang="zh-CN" altLang="en-US"/>
          </a:p>
        </p:txBody>
      </p:sp>
    </p:spTree>
    <p:extLst>
      <p:ext uri="{BB962C8B-B14F-4D97-AF65-F5344CB8AC3E}">
        <p14:creationId xmlns:p14="http://schemas.microsoft.com/office/powerpoint/2010/main" val="1712396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B8F7504-4CC9-48FB-95E2-6101F3DBE6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94A826B5-50DE-42A6-9784-CA7B5B4A27BF}"/>
              </a:ext>
            </a:extLst>
          </p:cNvPr>
          <p:cNvSpPr/>
          <p:nvPr userDrawn="1"/>
        </p:nvSpPr>
        <p:spPr>
          <a:xfrm>
            <a:off x="0" y="0"/>
            <a:ext cx="12192000" cy="6858000"/>
          </a:xfrm>
          <a:prstGeom prst="rect">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spTree>
    <p:extLst>
      <p:ext uri="{BB962C8B-B14F-4D97-AF65-F5344CB8AC3E}">
        <p14:creationId xmlns:p14="http://schemas.microsoft.com/office/powerpoint/2010/main" val="286359827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E6BFF6F-CB4D-42BC-BDB8-C912240C08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B72F1BB5-40EF-4C33-82CE-63D866686DF4}"/>
              </a:ext>
            </a:extLst>
          </p:cNvPr>
          <p:cNvSpPr/>
          <p:nvPr userDrawn="1"/>
        </p:nvSpPr>
        <p:spPr>
          <a:xfrm>
            <a:off x="0" y="0"/>
            <a:ext cx="12192000" cy="685800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pic>
        <p:nvPicPr>
          <p:cNvPr id="5" name="图片 4">
            <a:extLst>
              <a:ext uri="{FF2B5EF4-FFF2-40B4-BE49-F238E27FC236}">
                <a16:creationId xmlns:a16="http://schemas.microsoft.com/office/drawing/2014/main" id="{8BA6EA6C-6657-463C-A461-DF8DA571B662}"/>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flipH="1">
            <a:off x="9220200" y="3876217"/>
            <a:ext cx="2971800" cy="3690955"/>
          </a:xfrm>
          <a:prstGeom prst="rect">
            <a:avLst/>
          </a:prstGeom>
        </p:spPr>
      </p:pic>
      <p:pic>
        <p:nvPicPr>
          <p:cNvPr id="6" name="图片 5">
            <a:extLst>
              <a:ext uri="{FF2B5EF4-FFF2-40B4-BE49-F238E27FC236}">
                <a16:creationId xmlns:a16="http://schemas.microsoft.com/office/drawing/2014/main" id="{9153AA25-B067-49C3-9CF9-E699A1BBB367}"/>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3" y="-30187"/>
            <a:ext cx="2866032" cy="1197587"/>
          </a:xfrm>
          <a:prstGeom prst="rect">
            <a:avLst/>
          </a:prstGeom>
        </p:spPr>
      </p:pic>
      <p:pic>
        <p:nvPicPr>
          <p:cNvPr id="7" name="图片 6">
            <a:extLst>
              <a:ext uri="{FF2B5EF4-FFF2-40B4-BE49-F238E27FC236}">
                <a16:creationId xmlns:a16="http://schemas.microsoft.com/office/drawing/2014/main" id="{1D408A79-BB96-4332-ADB1-3FAAEBA8AAAD}"/>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4298" b="20569"/>
          <a:stretch/>
        </p:blipFill>
        <p:spPr>
          <a:xfrm>
            <a:off x="1" y="0"/>
            <a:ext cx="1752600" cy="1436664"/>
          </a:xfrm>
          <a:prstGeom prst="rect">
            <a:avLst/>
          </a:prstGeom>
        </p:spPr>
      </p:pic>
      <p:pic>
        <p:nvPicPr>
          <p:cNvPr id="8" name="图片 7">
            <a:extLst>
              <a:ext uri="{FF2B5EF4-FFF2-40B4-BE49-F238E27FC236}">
                <a16:creationId xmlns:a16="http://schemas.microsoft.com/office/drawing/2014/main" id="{F05907A6-B14C-4D80-A13F-D75C2E05AD3E}"/>
              </a:ext>
            </a:extLst>
          </p:cNvPr>
          <p:cNvPicPr>
            <a:picLocks noChangeAspect="1"/>
          </p:cNvPicPr>
          <p:nvPr userDrawn="1"/>
        </p:nvPicPr>
        <p:blipFill rotWithShape="1">
          <a:blip r:embed="rId7">
            <a:extLst>
              <a:ext uri="{BEBA8EAE-BF5A-486C-A8C5-ECC9F3942E4B}">
                <a14:imgProps xmlns:a14="http://schemas.microsoft.com/office/drawing/2010/main">
                  <a14:imgLayer r:embed="rId8">
                    <a14:imgEffect>
                      <a14:backgroundRemoval t="72429" b="100000" l="0" r="100000"/>
                    </a14:imgEffect>
                  </a14:imgLayer>
                </a14:imgProps>
              </a:ext>
              <a:ext uri="{28A0092B-C50C-407E-A947-70E740481C1C}">
                <a14:useLocalDpi xmlns:a14="http://schemas.microsoft.com/office/drawing/2010/main" val="0"/>
              </a:ext>
            </a:extLst>
          </a:blip>
          <a:srcRect t="68924" b="12684"/>
          <a:stretch/>
        </p:blipFill>
        <p:spPr>
          <a:xfrm>
            <a:off x="0" y="5753100"/>
            <a:ext cx="12286504" cy="1104900"/>
          </a:xfrm>
          <a:prstGeom prst="rect">
            <a:avLst/>
          </a:prstGeom>
        </p:spPr>
      </p:pic>
      <p:sp>
        <p:nvSpPr>
          <p:cNvPr id="2" name="标题 1">
            <a:extLst>
              <a:ext uri="{FF2B5EF4-FFF2-40B4-BE49-F238E27FC236}">
                <a16:creationId xmlns:a16="http://schemas.microsoft.com/office/drawing/2014/main" id="{8A938884-56FA-4ABF-A5C0-471445AF735B}"/>
              </a:ext>
            </a:extLst>
          </p:cNvPr>
          <p:cNvSpPr>
            <a:spLocks noGrp="1"/>
          </p:cNvSpPr>
          <p:nvPr>
            <p:ph type="title"/>
          </p:nvPr>
        </p:nvSpPr>
        <p:spPr>
          <a:xfrm>
            <a:off x="1451579" y="619954"/>
            <a:ext cx="9603275" cy="498561"/>
          </a:xfrm>
        </p:spPr>
        <p:txBody>
          <a:bodyPr/>
          <a:lstStyle>
            <a:lvl1pPr algn="ctr">
              <a:defRPr>
                <a:latin typeface="造字工房力黑（非商用）常规体" pitchFamily="50" charset="-122"/>
                <a:ea typeface="造字工房力黑（非商用）常规体" pitchFamily="50" charset="-122"/>
              </a:defRPr>
            </a:lvl1pPr>
          </a:lstStyle>
          <a:p>
            <a:r>
              <a:rPr lang="zh-CN" altLang="en-US" dirty="0"/>
              <a:t>单击此处编辑母版标题样式</a:t>
            </a:r>
          </a:p>
        </p:txBody>
      </p:sp>
    </p:spTree>
    <p:extLst>
      <p:ext uri="{BB962C8B-B14F-4D97-AF65-F5344CB8AC3E}">
        <p14:creationId xmlns:p14="http://schemas.microsoft.com/office/powerpoint/2010/main" val="80252988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600"/>
                                        <p:tgtEl>
                                          <p:spTgt spid="7"/>
                                        </p:tgtEl>
                                      </p:cBhvr>
                                    </p:animEffect>
                                    <p:anim calcmode="lin" valueType="num">
                                      <p:cBhvr>
                                        <p:cTn id="8" dur="600" fill="hold"/>
                                        <p:tgtEl>
                                          <p:spTgt spid="7"/>
                                        </p:tgtEl>
                                        <p:attrNameLst>
                                          <p:attrName>ppt_x</p:attrName>
                                        </p:attrNameLst>
                                      </p:cBhvr>
                                      <p:tavLst>
                                        <p:tav tm="0">
                                          <p:val>
                                            <p:strVal val="#ppt_x"/>
                                          </p:val>
                                        </p:tav>
                                        <p:tav tm="100000">
                                          <p:val>
                                            <p:strVal val="#ppt_x"/>
                                          </p:val>
                                        </p:tav>
                                      </p:tavLst>
                                    </p:anim>
                                    <p:anim calcmode="lin" valueType="num">
                                      <p:cBhvr>
                                        <p:cTn id="9" dur="6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E6BFF6F-CB4D-42BC-BDB8-C912240C08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B72F1BB5-40EF-4C33-82CE-63D866686DF4}"/>
              </a:ext>
            </a:extLst>
          </p:cNvPr>
          <p:cNvSpPr/>
          <p:nvPr userDrawn="1"/>
        </p:nvSpPr>
        <p:spPr>
          <a:xfrm>
            <a:off x="0" y="0"/>
            <a:ext cx="12192000" cy="685800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单击此处编辑母版标题样式</a:t>
            </a:r>
            <a:endParaRPr lang="zh-CN" altLang="en-US" dirty="0"/>
          </a:p>
        </p:txBody>
      </p:sp>
      <p:pic>
        <p:nvPicPr>
          <p:cNvPr id="5" name="图片 4">
            <a:extLst>
              <a:ext uri="{FF2B5EF4-FFF2-40B4-BE49-F238E27FC236}">
                <a16:creationId xmlns:a16="http://schemas.microsoft.com/office/drawing/2014/main" id="{8BA6EA6C-6657-463C-A461-DF8DA571B662}"/>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flipH="1">
            <a:off x="9220200" y="3876217"/>
            <a:ext cx="2971800" cy="3690955"/>
          </a:xfrm>
          <a:prstGeom prst="rect">
            <a:avLst/>
          </a:prstGeom>
        </p:spPr>
      </p:pic>
      <p:pic>
        <p:nvPicPr>
          <p:cNvPr id="6" name="图片 5">
            <a:extLst>
              <a:ext uri="{FF2B5EF4-FFF2-40B4-BE49-F238E27FC236}">
                <a16:creationId xmlns:a16="http://schemas.microsoft.com/office/drawing/2014/main" id="{9153AA25-B067-49C3-9CF9-E699A1BBB367}"/>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3" y="-30187"/>
            <a:ext cx="2866032" cy="1197587"/>
          </a:xfrm>
          <a:prstGeom prst="rect">
            <a:avLst/>
          </a:prstGeom>
        </p:spPr>
      </p:pic>
      <p:pic>
        <p:nvPicPr>
          <p:cNvPr id="7" name="图片 6">
            <a:extLst>
              <a:ext uri="{FF2B5EF4-FFF2-40B4-BE49-F238E27FC236}">
                <a16:creationId xmlns:a16="http://schemas.microsoft.com/office/drawing/2014/main" id="{1D408A79-BB96-4332-ADB1-3FAAEBA8AAAD}"/>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4298" b="20569"/>
          <a:stretch/>
        </p:blipFill>
        <p:spPr>
          <a:xfrm>
            <a:off x="1" y="0"/>
            <a:ext cx="1752600" cy="1436664"/>
          </a:xfrm>
          <a:prstGeom prst="rect">
            <a:avLst/>
          </a:prstGeom>
        </p:spPr>
      </p:pic>
      <p:pic>
        <p:nvPicPr>
          <p:cNvPr id="8" name="图片 7">
            <a:extLst>
              <a:ext uri="{FF2B5EF4-FFF2-40B4-BE49-F238E27FC236}">
                <a16:creationId xmlns:a16="http://schemas.microsoft.com/office/drawing/2014/main" id="{F05907A6-B14C-4D80-A13F-D75C2E05AD3E}"/>
              </a:ext>
            </a:extLst>
          </p:cNvPr>
          <p:cNvPicPr>
            <a:picLocks noChangeAspect="1"/>
          </p:cNvPicPr>
          <p:nvPr userDrawn="1"/>
        </p:nvPicPr>
        <p:blipFill rotWithShape="1">
          <a:blip r:embed="rId7">
            <a:extLst>
              <a:ext uri="{BEBA8EAE-BF5A-486C-A8C5-ECC9F3942E4B}">
                <a14:imgProps xmlns:a14="http://schemas.microsoft.com/office/drawing/2010/main">
                  <a14:imgLayer r:embed="rId8">
                    <a14:imgEffect>
                      <a14:backgroundRemoval t="72429" b="100000" l="0" r="100000"/>
                    </a14:imgEffect>
                  </a14:imgLayer>
                </a14:imgProps>
              </a:ext>
              <a:ext uri="{28A0092B-C50C-407E-A947-70E740481C1C}">
                <a14:useLocalDpi xmlns:a14="http://schemas.microsoft.com/office/drawing/2010/main" val="0"/>
              </a:ext>
            </a:extLst>
          </a:blip>
          <a:srcRect t="68924" b="12684"/>
          <a:stretch/>
        </p:blipFill>
        <p:spPr>
          <a:xfrm>
            <a:off x="0" y="5753100"/>
            <a:ext cx="12286504" cy="1104900"/>
          </a:xfrm>
          <a:prstGeom prst="rect">
            <a:avLst/>
          </a:prstGeom>
        </p:spPr>
      </p:pic>
      <p:sp>
        <p:nvSpPr>
          <p:cNvPr id="11" name="矩形 10">
            <a:extLst>
              <a:ext uri="{FF2B5EF4-FFF2-40B4-BE49-F238E27FC236}">
                <a16:creationId xmlns:a16="http://schemas.microsoft.com/office/drawing/2014/main" id="{3C16E4CA-FA4E-41FD-98F4-B18ABA210AB8}"/>
              </a:ext>
            </a:extLst>
          </p:cNvPr>
          <p:cNvSpPr/>
          <p:nvPr userDrawn="1"/>
        </p:nvSpPr>
        <p:spPr>
          <a:xfrm>
            <a:off x="3746639" y="639238"/>
            <a:ext cx="4698722" cy="584775"/>
          </a:xfrm>
          <a:prstGeom prst="rect">
            <a:avLst/>
          </a:prstGeom>
        </p:spPr>
        <p:txBody>
          <a:bodyPr wrap="none">
            <a:spAutoFit/>
          </a:bodyPr>
          <a:lstStyle/>
          <a:p>
            <a:r>
              <a:rPr lang="zh-CN" altLang="en-US" sz="3200" b="0" i="0" kern="1200" cap="all" dirty="0">
                <a:solidFill>
                  <a:schemeClr val="tx1"/>
                </a:solidFill>
                <a:effectLst/>
                <a:latin typeface="造字工房力黑（非商用）常规体" pitchFamily="50" charset="-122"/>
                <a:ea typeface="造字工房力黑（非商用）常规体" pitchFamily="50" charset="-122"/>
                <a:cs typeface="+mj-cs"/>
              </a:rPr>
              <a:t>十二届政协五年工作回顾</a:t>
            </a:r>
          </a:p>
        </p:txBody>
      </p:sp>
    </p:spTree>
    <p:extLst>
      <p:ext uri="{BB962C8B-B14F-4D97-AF65-F5344CB8AC3E}">
        <p14:creationId xmlns:p14="http://schemas.microsoft.com/office/powerpoint/2010/main" val="220111588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600"/>
                                        <p:tgtEl>
                                          <p:spTgt spid="7"/>
                                        </p:tgtEl>
                                      </p:cBhvr>
                                    </p:animEffect>
                                    <p:anim calcmode="lin" valueType="num">
                                      <p:cBhvr>
                                        <p:cTn id="8" dur="600" fill="hold"/>
                                        <p:tgtEl>
                                          <p:spTgt spid="7"/>
                                        </p:tgtEl>
                                        <p:attrNameLst>
                                          <p:attrName>ppt_x</p:attrName>
                                        </p:attrNameLst>
                                      </p:cBhvr>
                                      <p:tavLst>
                                        <p:tav tm="0">
                                          <p:val>
                                            <p:strVal val="#ppt_x"/>
                                          </p:val>
                                        </p:tav>
                                        <p:tav tm="100000">
                                          <p:val>
                                            <p:strVal val="#ppt_x"/>
                                          </p:val>
                                        </p:tav>
                                      </p:tavLst>
                                    </p:anim>
                                    <p:anim calcmode="lin" valueType="num">
                                      <p:cBhvr>
                                        <p:cTn id="9" dur="6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E6BFF6F-CB4D-42BC-BDB8-C912240C08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B72F1BB5-40EF-4C33-82CE-63D866686DF4}"/>
              </a:ext>
            </a:extLst>
          </p:cNvPr>
          <p:cNvSpPr/>
          <p:nvPr userDrawn="1"/>
        </p:nvSpPr>
        <p:spPr>
          <a:xfrm>
            <a:off x="0" y="0"/>
            <a:ext cx="12192000" cy="685800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单击此处编辑母版标题样式</a:t>
            </a:r>
            <a:endParaRPr lang="zh-CN" altLang="en-US" dirty="0"/>
          </a:p>
        </p:txBody>
      </p:sp>
      <p:pic>
        <p:nvPicPr>
          <p:cNvPr id="5" name="图片 4">
            <a:extLst>
              <a:ext uri="{FF2B5EF4-FFF2-40B4-BE49-F238E27FC236}">
                <a16:creationId xmlns:a16="http://schemas.microsoft.com/office/drawing/2014/main" id="{8BA6EA6C-6657-463C-A461-DF8DA571B662}"/>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flipH="1">
            <a:off x="9220200" y="3876217"/>
            <a:ext cx="2971800" cy="3690955"/>
          </a:xfrm>
          <a:prstGeom prst="rect">
            <a:avLst/>
          </a:prstGeom>
        </p:spPr>
      </p:pic>
      <p:pic>
        <p:nvPicPr>
          <p:cNvPr id="6" name="图片 5">
            <a:extLst>
              <a:ext uri="{FF2B5EF4-FFF2-40B4-BE49-F238E27FC236}">
                <a16:creationId xmlns:a16="http://schemas.microsoft.com/office/drawing/2014/main" id="{9153AA25-B067-49C3-9CF9-E699A1BBB367}"/>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3" y="-30187"/>
            <a:ext cx="2866032" cy="1197587"/>
          </a:xfrm>
          <a:prstGeom prst="rect">
            <a:avLst/>
          </a:prstGeom>
        </p:spPr>
      </p:pic>
      <p:pic>
        <p:nvPicPr>
          <p:cNvPr id="7" name="图片 6">
            <a:extLst>
              <a:ext uri="{FF2B5EF4-FFF2-40B4-BE49-F238E27FC236}">
                <a16:creationId xmlns:a16="http://schemas.microsoft.com/office/drawing/2014/main" id="{1D408A79-BB96-4332-ADB1-3FAAEBA8AAAD}"/>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4298" b="20569"/>
          <a:stretch/>
        </p:blipFill>
        <p:spPr>
          <a:xfrm>
            <a:off x="1" y="0"/>
            <a:ext cx="1752600" cy="1436664"/>
          </a:xfrm>
          <a:prstGeom prst="rect">
            <a:avLst/>
          </a:prstGeom>
        </p:spPr>
      </p:pic>
      <p:pic>
        <p:nvPicPr>
          <p:cNvPr id="8" name="图片 7">
            <a:extLst>
              <a:ext uri="{FF2B5EF4-FFF2-40B4-BE49-F238E27FC236}">
                <a16:creationId xmlns:a16="http://schemas.microsoft.com/office/drawing/2014/main" id="{F05907A6-B14C-4D80-A13F-D75C2E05AD3E}"/>
              </a:ext>
            </a:extLst>
          </p:cNvPr>
          <p:cNvPicPr>
            <a:picLocks noChangeAspect="1"/>
          </p:cNvPicPr>
          <p:nvPr userDrawn="1"/>
        </p:nvPicPr>
        <p:blipFill rotWithShape="1">
          <a:blip r:embed="rId7">
            <a:extLst>
              <a:ext uri="{BEBA8EAE-BF5A-486C-A8C5-ECC9F3942E4B}">
                <a14:imgProps xmlns:a14="http://schemas.microsoft.com/office/drawing/2010/main">
                  <a14:imgLayer r:embed="rId8">
                    <a14:imgEffect>
                      <a14:backgroundRemoval t="72429" b="100000" l="0" r="100000"/>
                    </a14:imgEffect>
                  </a14:imgLayer>
                </a14:imgProps>
              </a:ext>
              <a:ext uri="{28A0092B-C50C-407E-A947-70E740481C1C}">
                <a14:useLocalDpi xmlns:a14="http://schemas.microsoft.com/office/drawing/2010/main" val="0"/>
              </a:ext>
            </a:extLst>
          </a:blip>
          <a:srcRect t="68924" b="12684"/>
          <a:stretch/>
        </p:blipFill>
        <p:spPr>
          <a:xfrm>
            <a:off x="0" y="5753100"/>
            <a:ext cx="12286504" cy="1104900"/>
          </a:xfrm>
          <a:prstGeom prst="rect">
            <a:avLst/>
          </a:prstGeom>
        </p:spPr>
      </p:pic>
      <p:sp>
        <p:nvSpPr>
          <p:cNvPr id="11" name="矩形 10">
            <a:extLst>
              <a:ext uri="{FF2B5EF4-FFF2-40B4-BE49-F238E27FC236}">
                <a16:creationId xmlns:a16="http://schemas.microsoft.com/office/drawing/2014/main" id="{3C16E4CA-FA4E-41FD-98F4-B18ABA210AB8}"/>
              </a:ext>
            </a:extLst>
          </p:cNvPr>
          <p:cNvSpPr/>
          <p:nvPr userDrawn="1"/>
        </p:nvSpPr>
        <p:spPr>
          <a:xfrm>
            <a:off x="4470539" y="639238"/>
            <a:ext cx="3057247" cy="584775"/>
          </a:xfrm>
          <a:prstGeom prst="rect">
            <a:avLst/>
          </a:prstGeom>
        </p:spPr>
        <p:txBody>
          <a:bodyPr wrap="none">
            <a:spAutoFit/>
          </a:bodyPr>
          <a:lstStyle/>
          <a:p>
            <a:r>
              <a:rPr lang="zh-CN" altLang="en-US" sz="3200" b="0" i="0" kern="1200" cap="all" dirty="0">
                <a:solidFill>
                  <a:schemeClr val="tx1"/>
                </a:solidFill>
                <a:effectLst/>
                <a:latin typeface="造字工房力黑（非商用）常规体" pitchFamily="50" charset="-122"/>
                <a:ea typeface="造字工房力黑（非商用）常规体" pitchFamily="50" charset="-122"/>
                <a:cs typeface="+mj-cs"/>
              </a:rPr>
              <a:t>今后工作的建议</a:t>
            </a:r>
          </a:p>
        </p:txBody>
      </p:sp>
    </p:spTree>
    <p:extLst>
      <p:ext uri="{BB962C8B-B14F-4D97-AF65-F5344CB8AC3E}">
        <p14:creationId xmlns:p14="http://schemas.microsoft.com/office/powerpoint/2010/main" val="398940963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600"/>
                                        <p:tgtEl>
                                          <p:spTgt spid="7"/>
                                        </p:tgtEl>
                                      </p:cBhvr>
                                    </p:animEffect>
                                    <p:anim calcmode="lin" valueType="num">
                                      <p:cBhvr>
                                        <p:cTn id="8" dur="600" fill="hold"/>
                                        <p:tgtEl>
                                          <p:spTgt spid="7"/>
                                        </p:tgtEl>
                                        <p:attrNameLst>
                                          <p:attrName>ppt_x</p:attrName>
                                        </p:attrNameLst>
                                      </p:cBhvr>
                                      <p:tavLst>
                                        <p:tav tm="0">
                                          <p:val>
                                            <p:strVal val="#ppt_x"/>
                                          </p:val>
                                        </p:tav>
                                        <p:tav tm="100000">
                                          <p:val>
                                            <p:strVal val="#ppt_x"/>
                                          </p:val>
                                        </p:tav>
                                      </p:tavLst>
                                    </p:anim>
                                    <p:anim calcmode="lin" valueType="num">
                                      <p:cBhvr>
                                        <p:cTn id="9" dur="6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21CF0144-344C-4A7A-80CB-46A80A8561F2}" type="datetimeFigureOut">
              <a:rPr lang="zh-CN" altLang="en-US" smtClean="0"/>
              <a:t>2018/3/4</a:t>
            </a:fld>
            <a:endParaRPr lang="zh-CN" alt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6797303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image" Target="../media/image9.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jp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1" y="-68583"/>
            <a:ext cx="5275719" cy="2787287"/>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rotWithShape="1">
          <a:blip r:embed="rId5">
            <a:extLst>
              <a:ext uri="{28A0092B-C50C-407E-A947-70E740481C1C}">
                <a14:useLocalDpi xmlns:a14="http://schemas.microsoft.com/office/drawing/2010/main" val="0"/>
              </a:ext>
            </a:extLst>
          </a:blip>
          <a:srcRect t="35733"/>
          <a:stretch/>
        </p:blipFill>
        <p:spPr>
          <a:xfrm>
            <a:off x="0" y="1293949"/>
            <a:ext cx="5275719" cy="6158114"/>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5" name="文本框 4">
            <a:extLst>
              <a:ext uri="{FF2B5EF4-FFF2-40B4-BE49-F238E27FC236}">
                <a16:creationId xmlns:a16="http://schemas.microsoft.com/office/drawing/2014/main" id="{9EBBDCCF-A0BD-47D4-A86C-0006397E8A83}"/>
              </a:ext>
            </a:extLst>
          </p:cNvPr>
          <p:cNvSpPr txBox="1"/>
          <p:nvPr/>
        </p:nvSpPr>
        <p:spPr>
          <a:xfrm>
            <a:off x="5033958" y="1293949"/>
            <a:ext cx="5646056" cy="1200329"/>
          </a:xfrm>
          <a:prstGeom prst="rect">
            <a:avLst/>
          </a:prstGeom>
          <a:noFill/>
        </p:spPr>
        <p:txBody>
          <a:bodyPr wrap="square" rtlCol="0">
            <a:spAutoFit/>
          </a:bodyPr>
          <a:lstStyle/>
          <a:p>
            <a:pPr algn="ctr"/>
            <a:r>
              <a:rPr lang="en-US" altLang="zh-CN" sz="7200" dirty="0">
                <a:blipFill>
                  <a:blip r:embed="rId7"/>
                  <a:stretch>
                    <a:fillRect/>
                  </a:stretch>
                </a:blipFill>
                <a:latin typeface="Bauhaus 93" panose="04030905020B02020C02" pitchFamily="82" charset="0"/>
              </a:rPr>
              <a:t>2018</a:t>
            </a:r>
            <a:endParaRPr lang="zh-CN" altLang="en-US" sz="7200" dirty="0">
              <a:blipFill>
                <a:blip r:embed="rId7"/>
                <a:stretch>
                  <a:fillRect/>
                </a:stretch>
              </a:blipFill>
              <a:latin typeface="Bauhaus 93" panose="04030905020B02020C02" pitchFamily="82" charset="0"/>
            </a:endParaRPr>
          </a:p>
        </p:txBody>
      </p:sp>
      <p:sp>
        <p:nvSpPr>
          <p:cNvPr id="6" name="文本框 5">
            <a:extLst>
              <a:ext uri="{FF2B5EF4-FFF2-40B4-BE49-F238E27FC236}">
                <a16:creationId xmlns:a16="http://schemas.microsoft.com/office/drawing/2014/main" id="{1F485604-3526-46A8-A271-F882FF3BD517}"/>
              </a:ext>
            </a:extLst>
          </p:cNvPr>
          <p:cNvSpPr txBox="1"/>
          <p:nvPr/>
        </p:nvSpPr>
        <p:spPr>
          <a:xfrm>
            <a:off x="3858300" y="2276269"/>
            <a:ext cx="7997373" cy="769441"/>
          </a:xfrm>
          <a:prstGeom prst="rect">
            <a:avLst/>
          </a:prstGeom>
          <a:noFill/>
        </p:spPr>
        <p:txBody>
          <a:bodyPr wrap="square" rtlCol="0">
            <a:spAutoFit/>
          </a:bodyPr>
          <a:lstStyle/>
          <a:p>
            <a:pPr algn="ctr"/>
            <a:r>
              <a:rPr lang="zh-CN" altLang="en-US" sz="4400" dirty="0">
                <a:blipFill>
                  <a:blip r:embed="rId8"/>
                  <a:stretch>
                    <a:fillRect/>
                  </a:stretch>
                </a:blipFill>
              </a:rPr>
              <a:t>全国两会政协常委会</a:t>
            </a:r>
            <a:endParaRPr lang="en-US" altLang="zh-CN" sz="4400" dirty="0">
              <a:blipFill>
                <a:blip r:embed="rId8"/>
                <a:stretch>
                  <a:fillRect/>
                </a:stretch>
              </a:blipFill>
            </a:endParaRPr>
          </a:p>
        </p:txBody>
      </p:sp>
      <p:sp>
        <p:nvSpPr>
          <p:cNvPr id="7" name="文本框 6">
            <a:extLst>
              <a:ext uri="{FF2B5EF4-FFF2-40B4-BE49-F238E27FC236}">
                <a16:creationId xmlns:a16="http://schemas.microsoft.com/office/drawing/2014/main" id="{39A520D5-8EB9-4A9D-8678-0FA72D7D5BBC}"/>
              </a:ext>
            </a:extLst>
          </p:cNvPr>
          <p:cNvSpPr txBox="1"/>
          <p:nvPr/>
        </p:nvSpPr>
        <p:spPr>
          <a:xfrm>
            <a:off x="4729157" y="3016606"/>
            <a:ext cx="6255659" cy="1569660"/>
          </a:xfrm>
          <a:prstGeom prst="rect">
            <a:avLst/>
          </a:prstGeom>
          <a:noFill/>
        </p:spPr>
        <p:txBody>
          <a:bodyPr wrap="square" rtlCol="0">
            <a:spAutoFit/>
          </a:bodyPr>
          <a:lstStyle/>
          <a:p>
            <a:pPr algn="ctr"/>
            <a:r>
              <a:rPr lang="zh-CN" altLang="en-US" sz="9600" dirty="0">
                <a:blipFill dpi="0" rotWithShape="1">
                  <a:blip r:embed="rId9"/>
                  <a:srcRect/>
                  <a:stretch>
                    <a:fillRect/>
                  </a:stretch>
                </a:blipFill>
                <a:latin typeface="造字工房力黑（非商用）常规体" pitchFamily="50" charset="-122"/>
                <a:ea typeface="造字工房力黑（非商用）常规体" pitchFamily="50" charset="-122"/>
              </a:rPr>
              <a:t>工作报告</a:t>
            </a:r>
            <a:endParaRPr lang="en-US" altLang="zh-CN" sz="9600" dirty="0">
              <a:blipFill dpi="0" rotWithShape="1">
                <a:blip r:embed="rId9"/>
                <a:srcRect/>
                <a:stretch>
                  <a:fillRect/>
                </a:stretch>
              </a:blip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60325827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 calcmode="lin" valueType="num">
                                      <p:cBhvr>
                                        <p:cTn id="2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gtEl>
                                      </p:cBhvr>
                                    </p:animEffect>
                                  </p:childTnLst>
                                </p:cTn>
                              </p:par>
                              <p:par>
                                <p:cTn id="26" presetID="41" presetClass="entr" presetSubtype="0" fill="hold" grpId="0" nodeType="withEffect">
                                  <p:stCondLst>
                                    <p:cond delay="50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
                                        </p:tgtEl>
                                      </p:cBhvr>
                                    </p:animEffect>
                                  </p:childTnLst>
                                </p:cTn>
                              </p:par>
                              <p:par>
                                <p:cTn id="33" presetID="41" presetClass="entr" presetSubtype="0" fill="hold" grpId="0" nodeType="withEffect">
                                  <p:stCondLst>
                                    <p:cond delay="140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文本框 97"/>
          <p:cNvSpPr txBox="1"/>
          <p:nvPr/>
        </p:nvSpPr>
        <p:spPr>
          <a:xfrm>
            <a:off x="3256113" y="1560818"/>
            <a:ext cx="5211683" cy="523220"/>
          </a:xfrm>
          <a:prstGeom prst="rect">
            <a:avLst/>
          </a:prstGeom>
          <a:noFill/>
        </p:spPr>
        <p:txBody>
          <a:bodyPr wrap="none" rtlCol="0">
            <a:spAutoFit/>
          </a:bodyPr>
          <a:lstStyle/>
          <a:p>
            <a:r>
              <a:rPr lang="zh-CN" altLang="en-US" sz="2800" dirty="0">
                <a:latin typeface="微软雅黑" panose="020B0503020204020204" pitchFamily="82" charset="2"/>
                <a:ea typeface="微软雅黑" panose="020B0503020204020204" pitchFamily="82" charset="2"/>
              </a:rPr>
              <a:t>围绕深化改革关键问题协商议政</a:t>
            </a:r>
          </a:p>
        </p:txBody>
      </p:sp>
      <p:sp>
        <p:nvSpPr>
          <p:cNvPr id="99" name="矩形 98"/>
          <p:cNvSpPr/>
          <p:nvPr/>
        </p:nvSpPr>
        <p:spPr>
          <a:xfrm>
            <a:off x="888164" y="2732317"/>
            <a:ext cx="3826195" cy="461665"/>
          </a:xfrm>
          <a:prstGeom prst="rect">
            <a:avLst/>
          </a:prstGeom>
          <a:ln w="6350">
            <a:solidFill>
              <a:srgbClr val="0084C7"/>
            </a:solidFill>
          </a:ln>
        </p:spPr>
        <p:txBody>
          <a:bodyPr wrap="square">
            <a:spAutoFit/>
          </a:bodyPr>
          <a:lstStyle/>
          <a:p>
            <a:pPr lvl="0" algn="ctr">
              <a:defRPr/>
            </a:pPr>
            <a:r>
              <a:rPr lang="zh-CN" altLang="en-US" sz="2400" dirty="0">
                <a:latin typeface="微软雅黑"/>
                <a:ea typeface="微软雅黑"/>
              </a:rPr>
              <a:t>简政放权</a:t>
            </a:r>
            <a:endParaRPr kumimoji="0" lang="en-US" altLang="zh-CN" sz="2400" i="0" u="none" strike="noStrike" kern="1200" cap="none" spc="0" normalizeH="0" baseline="0" noProof="0" dirty="0">
              <a:ln>
                <a:noFill/>
              </a:ln>
              <a:effectLst/>
              <a:uLnTx/>
              <a:uFillTx/>
              <a:latin typeface="微软雅黑"/>
              <a:ea typeface="微软雅黑"/>
            </a:endParaRPr>
          </a:p>
        </p:txBody>
      </p:sp>
      <p:sp>
        <p:nvSpPr>
          <p:cNvPr id="100" name="矩形 99"/>
          <p:cNvSpPr/>
          <p:nvPr/>
        </p:nvSpPr>
        <p:spPr>
          <a:xfrm>
            <a:off x="6847327" y="2651329"/>
            <a:ext cx="4377124" cy="461665"/>
          </a:xfrm>
          <a:prstGeom prst="rect">
            <a:avLst/>
          </a:prstGeom>
          <a:ln w="6350">
            <a:solidFill>
              <a:srgbClr val="0084C7"/>
            </a:solidFill>
          </a:ln>
        </p:spPr>
        <p:txBody>
          <a:bodyPr wrap="square">
            <a:spAutoFit/>
          </a:bodyPr>
          <a:lstStyle/>
          <a:p>
            <a:pPr lvl="0" algn="ctr">
              <a:defRPr/>
            </a:pPr>
            <a:r>
              <a:rPr kumimoji="0" lang="zh-CN" altLang="en-US" sz="2400" i="0" u="none" strike="noStrike" kern="1200" cap="none" spc="0" normalizeH="0" baseline="0" noProof="0" dirty="0">
                <a:ln>
                  <a:noFill/>
                </a:ln>
                <a:effectLst/>
                <a:uLnTx/>
                <a:uFillTx/>
                <a:latin typeface="微软雅黑"/>
                <a:ea typeface="微软雅黑"/>
                <a:cs typeface="+mn-cs"/>
              </a:rPr>
              <a:t>防范化解金融风险</a:t>
            </a:r>
            <a:endParaRPr kumimoji="0" lang="en-US" altLang="zh-CN" sz="2400" i="0" u="none" strike="noStrike" kern="1200" cap="none" spc="0" normalizeH="0" baseline="0" noProof="0" dirty="0">
              <a:ln>
                <a:noFill/>
              </a:ln>
              <a:effectLst/>
              <a:uLnTx/>
              <a:uFillTx/>
              <a:latin typeface="微软雅黑"/>
              <a:ea typeface="微软雅黑"/>
              <a:cs typeface="+mn-cs"/>
            </a:endParaRPr>
          </a:p>
        </p:txBody>
      </p:sp>
      <p:sp>
        <p:nvSpPr>
          <p:cNvPr id="101" name="矩形 100"/>
          <p:cNvSpPr/>
          <p:nvPr/>
        </p:nvSpPr>
        <p:spPr>
          <a:xfrm>
            <a:off x="888164" y="3791562"/>
            <a:ext cx="3826195" cy="830997"/>
          </a:xfrm>
          <a:prstGeom prst="rect">
            <a:avLst/>
          </a:prstGeom>
          <a:ln w="6350">
            <a:solidFill>
              <a:srgbClr val="0084C7"/>
            </a:solidFill>
          </a:ln>
        </p:spPr>
        <p:txBody>
          <a:bodyPr wrap="square">
            <a:spAutoFit/>
          </a:bodyPr>
          <a:lstStyle/>
          <a:p>
            <a:pPr lvl="0" algn="ctr">
              <a:defRPr/>
            </a:pPr>
            <a:r>
              <a:rPr kumimoji="0" lang="zh-CN" altLang="en-US" sz="2400" i="0" u="none" strike="noStrike" kern="1200" cap="none" spc="0" normalizeH="0" baseline="0" noProof="0" dirty="0">
                <a:ln>
                  <a:noFill/>
                </a:ln>
                <a:effectLst/>
                <a:uLnTx/>
                <a:uFillTx/>
                <a:latin typeface="微软雅黑"/>
                <a:ea typeface="微软雅黑"/>
                <a:cs typeface="+mn-cs"/>
              </a:rPr>
              <a:t>加强基础研究提升原始创新能力</a:t>
            </a:r>
            <a:endParaRPr kumimoji="0" lang="en-US" altLang="zh-CN" sz="2400" i="0" u="none" strike="noStrike" kern="1200" cap="none" spc="0" normalizeH="0" baseline="0" noProof="0" dirty="0">
              <a:ln>
                <a:noFill/>
              </a:ln>
              <a:effectLst/>
              <a:uLnTx/>
              <a:uFillTx/>
              <a:latin typeface="微软雅黑"/>
              <a:ea typeface="微软雅黑"/>
              <a:cs typeface="+mn-cs"/>
            </a:endParaRPr>
          </a:p>
        </p:txBody>
      </p:sp>
      <p:sp>
        <p:nvSpPr>
          <p:cNvPr id="102" name="矩形 101"/>
          <p:cNvSpPr/>
          <p:nvPr/>
        </p:nvSpPr>
        <p:spPr>
          <a:xfrm>
            <a:off x="6847327" y="3703081"/>
            <a:ext cx="4377124" cy="461665"/>
          </a:xfrm>
          <a:prstGeom prst="rect">
            <a:avLst/>
          </a:prstGeom>
          <a:ln w="6350">
            <a:solidFill>
              <a:srgbClr val="0084C7"/>
            </a:solidFill>
          </a:ln>
        </p:spPr>
        <p:txBody>
          <a:bodyPr wrap="square">
            <a:spAutoFit/>
          </a:bodyPr>
          <a:lstStyle/>
          <a:p>
            <a:pPr lvl="0" algn="ctr">
              <a:defRPr/>
            </a:pPr>
            <a:r>
              <a:rPr kumimoji="0" lang="zh-CN" altLang="en-US" sz="2400" i="0" u="none" strike="noStrike" kern="1200" cap="none" spc="0" normalizeH="0" baseline="0" noProof="0" dirty="0">
                <a:ln>
                  <a:noFill/>
                </a:ln>
                <a:effectLst/>
                <a:uLnTx/>
                <a:uFillTx/>
                <a:latin typeface="微软雅黑"/>
                <a:ea typeface="微软雅黑"/>
                <a:cs typeface="+mn-cs"/>
              </a:rPr>
              <a:t>改革科技评价体系</a:t>
            </a:r>
            <a:endParaRPr kumimoji="0" lang="en-US" altLang="zh-CN" sz="2400" i="0" u="none" strike="noStrike" kern="1200" cap="none" spc="0" normalizeH="0" baseline="0" noProof="0" dirty="0">
              <a:ln>
                <a:noFill/>
              </a:ln>
              <a:effectLst/>
              <a:uLnTx/>
              <a:uFillTx/>
              <a:latin typeface="微软雅黑"/>
              <a:ea typeface="微软雅黑"/>
              <a:cs typeface="+mn-cs"/>
            </a:endParaRPr>
          </a:p>
        </p:txBody>
      </p:sp>
      <p:sp>
        <p:nvSpPr>
          <p:cNvPr id="103" name="矩形 102"/>
          <p:cNvSpPr/>
          <p:nvPr/>
        </p:nvSpPr>
        <p:spPr>
          <a:xfrm>
            <a:off x="888164" y="4895182"/>
            <a:ext cx="3825242" cy="461665"/>
          </a:xfrm>
          <a:prstGeom prst="rect">
            <a:avLst/>
          </a:prstGeom>
          <a:ln w="6350">
            <a:solidFill>
              <a:srgbClr val="0084C7"/>
            </a:solidFill>
          </a:ln>
        </p:spPr>
        <p:txBody>
          <a:bodyPr wrap="square">
            <a:spAutoFit/>
          </a:bodyPr>
          <a:lstStyle/>
          <a:p>
            <a:pPr lvl="0" algn="ctr">
              <a:defRPr/>
            </a:pPr>
            <a:r>
              <a:rPr kumimoji="0" lang="zh-CN" altLang="en-US" sz="2400" i="0" u="none" strike="noStrike" kern="1200" cap="none" spc="0" normalizeH="0" baseline="0" noProof="0" dirty="0">
                <a:ln>
                  <a:noFill/>
                </a:ln>
                <a:effectLst/>
                <a:uLnTx/>
                <a:uFillTx/>
                <a:latin typeface="微软雅黑"/>
                <a:ea typeface="微软雅黑"/>
                <a:cs typeface="+mn-cs"/>
              </a:rPr>
              <a:t>发展混合所有制作经济</a:t>
            </a:r>
            <a:endParaRPr kumimoji="0" lang="en-US" altLang="zh-CN" sz="2400" i="0" u="none" strike="noStrike" kern="1200" cap="none" spc="0" normalizeH="0" baseline="0" noProof="0" dirty="0">
              <a:ln>
                <a:noFill/>
              </a:ln>
              <a:effectLst/>
              <a:uLnTx/>
              <a:uFillTx/>
              <a:latin typeface="微软雅黑"/>
              <a:ea typeface="微软雅黑"/>
              <a:cs typeface="+mn-cs"/>
            </a:endParaRPr>
          </a:p>
        </p:txBody>
      </p:sp>
      <p:sp>
        <p:nvSpPr>
          <p:cNvPr id="104" name="矩形 103"/>
          <p:cNvSpPr/>
          <p:nvPr/>
        </p:nvSpPr>
        <p:spPr>
          <a:xfrm>
            <a:off x="6847327" y="4815920"/>
            <a:ext cx="4377124" cy="461665"/>
          </a:xfrm>
          <a:prstGeom prst="rect">
            <a:avLst/>
          </a:prstGeom>
          <a:ln w="6350">
            <a:solidFill>
              <a:srgbClr val="0084C7"/>
            </a:solidFill>
          </a:ln>
        </p:spPr>
        <p:txBody>
          <a:bodyPr wrap="square">
            <a:spAutoFit/>
          </a:bodyPr>
          <a:lstStyle/>
          <a:p>
            <a:pPr lvl="0" algn="ctr">
              <a:defRPr/>
            </a:pPr>
            <a:r>
              <a:rPr kumimoji="0" lang="zh-CN" altLang="en-US" sz="2400" i="0" u="none" strike="noStrike" kern="1200" cap="none" spc="0" normalizeH="0" baseline="0" noProof="0" dirty="0">
                <a:ln>
                  <a:noFill/>
                </a:ln>
                <a:effectLst/>
                <a:uLnTx/>
                <a:uFillTx/>
                <a:latin typeface="微软雅黑"/>
                <a:ea typeface="微软雅黑"/>
                <a:cs typeface="+mn-cs"/>
              </a:rPr>
              <a:t>促进京津冀协同发展</a:t>
            </a:r>
            <a:endParaRPr kumimoji="0" lang="en-US" altLang="zh-CN" sz="2400" i="0" u="none" strike="noStrike" kern="1200" cap="none" spc="0" normalizeH="0" baseline="0" noProof="0" dirty="0">
              <a:ln>
                <a:noFill/>
              </a:ln>
              <a:effectLst/>
              <a:uLnTx/>
              <a:uFillTx/>
              <a:latin typeface="微软雅黑"/>
              <a:ea typeface="微软雅黑"/>
              <a:cs typeface="+mn-cs"/>
            </a:endParaRPr>
          </a:p>
        </p:txBody>
      </p:sp>
      <p:sp>
        <p:nvSpPr>
          <p:cNvPr id="105" name="椭圆 104"/>
          <p:cNvSpPr/>
          <p:nvPr/>
        </p:nvSpPr>
        <p:spPr>
          <a:xfrm>
            <a:off x="5297598" y="6195188"/>
            <a:ext cx="1135974" cy="1135974"/>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6" name="直接连接符 105"/>
          <p:cNvCxnSpPr>
            <a:stCxn id="105" idx="0"/>
          </p:cNvCxnSpPr>
          <p:nvPr/>
        </p:nvCxnSpPr>
        <p:spPr>
          <a:xfrm flipV="1">
            <a:off x="5865585" y="2302136"/>
            <a:ext cx="0" cy="3893052"/>
          </a:xfrm>
          <a:prstGeom prst="line">
            <a:avLst/>
          </a:prstGeom>
          <a:ln w="19050">
            <a:solidFill>
              <a:srgbClr val="0084C7"/>
            </a:solidFill>
            <a:tail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1800000">
            <a:off x="5810486" y="3278681"/>
            <a:ext cx="76835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1800000">
            <a:off x="5810486" y="4154981"/>
            <a:ext cx="76835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800000">
            <a:off x="5810486" y="5310681"/>
            <a:ext cx="76835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800000" flipH="1">
            <a:off x="5098544" y="3482326"/>
            <a:ext cx="768350" cy="0"/>
          </a:xfrm>
          <a:prstGeom prst="line">
            <a:avLst/>
          </a:prstGeom>
          <a:ln w="12700">
            <a:solidFill>
              <a:srgbClr val="0084C7"/>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1800000" flipH="1">
            <a:off x="5098544" y="4358626"/>
            <a:ext cx="768350" cy="0"/>
          </a:xfrm>
          <a:prstGeom prst="line">
            <a:avLst/>
          </a:prstGeom>
          <a:ln w="12700">
            <a:solidFill>
              <a:srgbClr val="0084C7"/>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800000" flipH="1">
            <a:off x="5098544" y="5514326"/>
            <a:ext cx="768350" cy="0"/>
          </a:xfrm>
          <a:prstGeom prst="line">
            <a:avLst/>
          </a:prstGeom>
          <a:ln w="12700">
            <a:solidFill>
              <a:srgbClr val="0084C7"/>
            </a:solidFill>
            <a:prstDash val="dash"/>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6378472" y="2937698"/>
            <a:ext cx="297789" cy="297789"/>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2</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4" name="椭圆 113"/>
          <p:cNvSpPr/>
          <p:nvPr/>
        </p:nvSpPr>
        <p:spPr>
          <a:xfrm>
            <a:off x="6378472" y="3848933"/>
            <a:ext cx="297789" cy="297789"/>
          </a:xfrm>
          <a:prstGeom prst="ellipse">
            <a:avLst/>
          </a:prstGeom>
          <a:solidFill>
            <a:srgbClr val="0084C7"/>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4</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5" name="椭圆 114"/>
          <p:cNvSpPr/>
          <p:nvPr/>
        </p:nvSpPr>
        <p:spPr>
          <a:xfrm>
            <a:off x="6378472" y="4982413"/>
            <a:ext cx="297789" cy="297789"/>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6</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6" name="椭圆 115"/>
          <p:cNvSpPr/>
          <p:nvPr/>
        </p:nvSpPr>
        <p:spPr>
          <a:xfrm>
            <a:off x="4978291" y="3120884"/>
            <a:ext cx="297789" cy="297789"/>
          </a:xfrm>
          <a:prstGeom prst="ellipse">
            <a:avLst/>
          </a:prstGeom>
          <a:solidFill>
            <a:srgbClr val="0084C7"/>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1</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7" name="椭圆 116"/>
          <p:cNvSpPr/>
          <p:nvPr/>
        </p:nvSpPr>
        <p:spPr>
          <a:xfrm>
            <a:off x="4978291" y="4032119"/>
            <a:ext cx="297789" cy="297789"/>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3</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8" name="椭圆 117"/>
          <p:cNvSpPr/>
          <p:nvPr/>
        </p:nvSpPr>
        <p:spPr>
          <a:xfrm>
            <a:off x="4978291" y="5165599"/>
            <a:ext cx="297789" cy="297789"/>
          </a:xfrm>
          <a:prstGeom prst="ellipse">
            <a:avLst/>
          </a:prstGeom>
          <a:solidFill>
            <a:srgbClr val="0084C7"/>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5</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19" name="五边形 118"/>
          <p:cNvSpPr/>
          <p:nvPr/>
        </p:nvSpPr>
        <p:spPr>
          <a:xfrm>
            <a:off x="690715" y="7231372"/>
            <a:ext cx="296427" cy="1524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6E311D8D-B267-49B3-92ED-A851DDE3A182}"/>
              </a:ext>
            </a:extLst>
          </p:cNvPr>
          <p:cNvSpPr>
            <a:spLocks noGrp="1"/>
          </p:cNvSpPr>
          <p:nvPr>
            <p:ph type="title"/>
          </p:nvPr>
        </p:nvSpPr>
        <p:spPr>
          <a:xfrm>
            <a:off x="1451579" y="619954"/>
            <a:ext cx="9603275" cy="498561"/>
          </a:xfrm>
        </p:spPr>
        <p:txBody>
          <a:bodyPr>
            <a:normAutofit fontScale="90000"/>
          </a:bodyPr>
          <a:lstStyle/>
          <a:p>
            <a:r>
              <a:rPr lang="zh-CN" altLang="en-US" dirty="0"/>
              <a:t>十二届政协五年工作回顾</a:t>
            </a:r>
            <a:br>
              <a:rPr lang="zh-CN" altLang="en-US" dirty="0"/>
            </a:br>
            <a:endParaRPr lang="zh-CN" altLang="en-US" dirty="0"/>
          </a:p>
        </p:txBody>
      </p:sp>
    </p:spTree>
    <p:extLst>
      <p:ext uri="{BB962C8B-B14F-4D97-AF65-F5344CB8AC3E}">
        <p14:creationId xmlns:p14="http://schemas.microsoft.com/office/powerpoint/2010/main" val="414522416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1+#ppt_w/2"/>
                                          </p:val>
                                        </p:tav>
                                        <p:tav tm="100000">
                                          <p:val>
                                            <p:strVal val="#ppt_x"/>
                                          </p:val>
                                        </p:tav>
                                      </p:tavLst>
                                    </p:anim>
                                    <p:anim calcmode="lin" valueType="num">
                                      <p:cBhvr additive="base">
                                        <p:cTn id="8" dur="500" fill="hold"/>
                                        <p:tgtEl>
                                          <p:spTgt spid="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p:cTn id="12" dur="1000" fill="hold"/>
                                        <p:tgtEl>
                                          <p:spTgt spid="105"/>
                                        </p:tgtEl>
                                        <p:attrNameLst>
                                          <p:attrName>ppt_w</p:attrName>
                                        </p:attrNameLst>
                                      </p:cBhvr>
                                      <p:tavLst>
                                        <p:tav tm="0">
                                          <p:val>
                                            <p:fltVal val="0"/>
                                          </p:val>
                                        </p:tav>
                                        <p:tav tm="100000">
                                          <p:val>
                                            <p:strVal val="#ppt_w"/>
                                          </p:val>
                                        </p:tav>
                                      </p:tavLst>
                                    </p:anim>
                                    <p:anim calcmode="lin" valueType="num">
                                      <p:cBhvr>
                                        <p:cTn id="13" dur="1000" fill="hold"/>
                                        <p:tgtEl>
                                          <p:spTgt spid="105"/>
                                        </p:tgtEl>
                                        <p:attrNameLst>
                                          <p:attrName>ppt_h</p:attrName>
                                        </p:attrNameLst>
                                      </p:cBhvr>
                                      <p:tavLst>
                                        <p:tav tm="0">
                                          <p:val>
                                            <p:fltVal val="0"/>
                                          </p:val>
                                        </p:tav>
                                        <p:tav tm="100000">
                                          <p:val>
                                            <p:strVal val="#ppt_h"/>
                                          </p:val>
                                        </p:tav>
                                      </p:tavLst>
                                    </p:anim>
                                    <p:anim calcmode="lin" valueType="num">
                                      <p:cBhvr>
                                        <p:cTn id="14" dur="1000" fill="hold"/>
                                        <p:tgtEl>
                                          <p:spTgt spid="10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05"/>
                                        </p:tgtEl>
                                        <p:attrNameLst>
                                          <p:attrName>ppt_y</p:attrName>
                                        </p:attrNameLst>
                                      </p:cBhvr>
                                      <p:tavLst>
                                        <p:tav tm="0" fmla="#ppt_y+(sin(-2*pi*(1-$))*-#ppt_x+cos(-2*pi*(1-$))*(1-#ppt_y))*(1-$)">
                                          <p:val>
                                            <p:fltVal val="0"/>
                                          </p:val>
                                        </p:tav>
                                        <p:tav tm="100000">
                                          <p:val>
                                            <p:fltVal val="1"/>
                                          </p:val>
                                        </p:tav>
                                      </p:tavLst>
                                    </p:anim>
                                  </p:childTnLst>
                                </p:cTn>
                              </p:par>
                              <p:par>
                                <p:cTn id="16" presetID="27" presetClass="emph" presetSubtype="0" fill="remove" grpId="1" nodeType="withEffect">
                                  <p:stCondLst>
                                    <p:cond delay="0"/>
                                  </p:stCondLst>
                                  <p:childTnLst>
                                    <p:animClr clrSpc="rgb" dir="cw">
                                      <p:cBhvr override="childStyle">
                                        <p:cTn id="17" dur="500" autoRev="1" fill="remove"/>
                                        <p:tgtEl>
                                          <p:spTgt spid="105"/>
                                        </p:tgtEl>
                                        <p:attrNameLst>
                                          <p:attrName>style.color</p:attrName>
                                        </p:attrNameLst>
                                      </p:cBhvr>
                                      <p:to>
                                        <a:schemeClr val="bg1"/>
                                      </p:to>
                                    </p:animClr>
                                    <p:animClr clrSpc="rgb" dir="cw">
                                      <p:cBhvr>
                                        <p:cTn id="18" dur="500" autoRev="1" fill="remove"/>
                                        <p:tgtEl>
                                          <p:spTgt spid="105"/>
                                        </p:tgtEl>
                                        <p:attrNameLst>
                                          <p:attrName>fillcolor</p:attrName>
                                        </p:attrNameLst>
                                      </p:cBhvr>
                                      <p:to>
                                        <a:schemeClr val="bg1"/>
                                      </p:to>
                                    </p:animClr>
                                    <p:set>
                                      <p:cBhvr>
                                        <p:cTn id="19" dur="500" autoRev="1" fill="remove"/>
                                        <p:tgtEl>
                                          <p:spTgt spid="105"/>
                                        </p:tgtEl>
                                        <p:attrNameLst>
                                          <p:attrName>fill.type</p:attrName>
                                        </p:attrNameLst>
                                      </p:cBhvr>
                                      <p:to>
                                        <p:strVal val="solid"/>
                                      </p:to>
                                    </p:set>
                                    <p:set>
                                      <p:cBhvr>
                                        <p:cTn id="20" dur="500" autoRev="1" fill="remove"/>
                                        <p:tgtEl>
                                          <p:spTgt spid="105"/>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6"/>
                                        </p:tgtEl>
                                        <p:attrNameLst>
                                          <p:attrName>style.visibility</p:attrName>
                                        </p:attrNameLst>
                                      </p:cBhvr>
                                      <p:to>
                                        <p:strVal val="visible"/>
                                      </p:to>
                                    </p:set>
                                    <p:anim calcmode="lin" valueType="num">
                                      <p:cBhvr additive="base">
                                        <p:cTn id="25" dur="2000" fill="hold"/>
                                        <p:tgtEl>
                                          <p:spTgt spid="106"/>
                                        </p:tgtEl>
                                        <p:attrNameLst>
                                          <p:attrName>ppt_x</p:attrName>
                                        </p:attrNameLst>
                                      </p:cBhvr>
                                      <p:tavLst>
                                        <p:tav tm="0">
                                          <p:val>
                                            <p:strVal val="#ppt_x"/>
                                          </p:val>
                                        </p:tav>
                                        <p:tav tm="100000">
                                          <p:val>
                                            <p:strVal val="#ppt_x"/>
                                          </p:val>
                                        </p:tav>
                                      </p:tavLst>
                                    </p:anim>
                                    <p:anim calcmode="lin" valueType="num">
                                      <p:cBhvr additive="base">
                                        <p:cTn id="26" dur="2000" fill="hold"/>
                                        <p:tgtEl>
                                          <p:spTgt spid="106"/>
                                        </p:tgtEl>
                                        <p:attrNameLst>
                                          <p:attrName>ppt_y</p:attrName>
                                        </p:attrNameLst>
                                      </p:cBhvr>
                                      <p:tavLst>
                                        <p:tav tm="0">
                                          <p:val>
                                            <p:strVal val="1+#ppt_h/2"/>
                                          </p:val>
                                        </p:tav>
                                        <p:tav tm="100000">
                                          <p:val>
                                            <p:strVal val="#ppt_y"/>
                                          </p:val>
                                        </p:tav>
                                      </p:tavLst>
                                    </p:anim>
                                  </p:childTnLst>
                                </p:cTn>
                              </p:par>
                              <p:par>
                                <p:cTn id="27" presetID="22" presetClass="entr" presetSubtype="4" fill="hold" nodeType="withEffect">
                                  <p:stCondLst>
                                    <p:cond delay="500"/>
                                  </p:stCondLst>
                                  <p:childTnLst>
                                    <p:set>
                                      <p:cBhvr>
                                        <p:cTn id="28" dur="1" fill="hold">
                                          <p:stCondLst>
                                            <p:cond delay="0"/>
                                          </p:stCondLst>
                                        </p:cTn>
                                        <p:tgtEl>
                                          <p:spTgt spid="112"/>
                                        </p:tgtEl>
                                        <p:attrNameLst>
                                          <p:attrName>style.visibility</p:attrName>
                                        </p:attrNameLst>
                                      </p:cBhvr>
                                      <p:to>
                                        <p:strVal val="visible"/>
                                      </p:to>
                                    </p:set>
                                    <p:animEffect transition="in" filter="wipe(down)">
                                      <p:cBhvr>
                                        <p:cTn id="29" dur="500"/>
                                        <p:tgtEl>
                                          <p:spTgt spid="112"/>
                                        </p:tgtEl>
                                      </p:cBhvr>
                                    </p:animEffect>
                                  </p:childTnLst>
                                </p:cTn>
                              </p:par>
                              <p:par>
                                <p:cTn id="30" presetID="22" presetClass="entr" presetSubtype="4" fill="hold" nodeType="withEffect">
                                  <p:stCondLst>
                                    <p:cond delay="500"/>
                                  </p:stCondLst>
                                  <p:childTnLst>
                                    <p:set>
                                      <p:cBhvr>
                                        <p:cTn id="31" dur="1" fill="hold">
                                          <p:stCondLst>
                                            <p:cond delay="0"/>
                                          </p:stCondLst>
                                        </p:cTn>
                                        <p:tgtEl>
                                          <p:spTgt spid="109"/>
                                        </p:tgtEl>
                                        <p:attrNameLst>
                                          <p:attrName>style.visibility</p:attrName>
                                        </p:attrNameLst>
                                      </p:cBhvr>
                                      <p:to>
                                        <p:strVal val="visible"/>
                                      </p:to>
                                    </p:set>
                                    <p:animEffect transition="in" filter="wipe(down)">
                                      <p:cBhvr>
                                        <p:cTn id="32" dur="500"/>
                                        <p:tgtEl>
                                          <p:spTgt spid="109"/>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18"/>
                                        </p:tgtEl>
                                        <p:attrNameLst>
                                          <p:attrName>style.visibility</p:attrName>
                                        </p:attrNameLst>
                                      </p:cBhvr>
                                      <p:to>
                                        <p:strVal val="visible"/>
                                      </p:to>
                                    </p:set>
                                    <p:anim calcmode="lin" valueType="num">
                                      <p:cBhvr>
                                        <p:cTn id="35" dur="500" fill="hold"/>
                                        <p:tgtEl>
                                          <p:spTgt spid="118"/>
                                        </p:tgtEl>
                                        <p:attrNameLst>
                                          <p:attrName>ppt_w</p:attrName>
                                        </p:attrNameLst>
                                      </p:cBhvr>
                                      <p:tavLst>
                                        <p:tav tm="0">
                                          <p:val>
                                            <p:fltVal val="0"/>
                                          </p:val>
                                        </p:tav>
                                        <p:tav tm="100000">
                                          <p:val>
                                            <p:strVal val="#ppt_w"/>
                                          </p:val>
                                        </p:tav>
                                      </p:tavLst>
                                    </p:anim>
                                    <p:anim calcmode="lin" valueType="num">
                                      <p:cBhvr>
                                        <p:cTn id="36" dur="500" fill="hold"/>
                                        <p:tgtEl>
                                          <p:spTgt spid="118"/>
                                        </p:tgtEl>
                                        <p:attrNameLst>
                                          <p:attrName>ppt_h</p:attrName>
                                        </p:attrNameLst>
                                      </p:cBhvr>
                                      <p:tavLst>
                                        <p:tav tm="0">
                                          <p:val>
                                            <p:fltVal val="0"/>
                                          </p:val>
                                        </p:tav>
                                        <p:tav tm="100000">
                                          <p:val>
                                            <p:strVal val="#ppt_h"/>
                                          </p:val>
                                        </p:tav>
                                      </p:tavLst>
                                    </p:anim>
                                    <p:animEffect transition="in" filter="fade">
                                      <p:cBhvr>
                                        <p:cTn id="37" dur="500"/>
                                        <p:tgtEl>
                                          <p:spTgt spid="118"/>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15"/>
                                        </p:tgtEl>
                                        <p:attrNameLst>
                                          <p:attrName>style.visibility</p:attrName>
                                        </p:attrNameLst>
                                      </p:cBhvr>
                                      <p:to>
                                        <p:strVal val="visible"/>
                                      </p:to>
                                    </p:set>
                                    <p:anim calcmode="lin" valueType="num">
                                      <p:cBhvr>
                                        <p:cTn id="40" dur="500" fill="hold"/>
                                        <p:tgtEl>
                                          <p:spTgt spid="115"/>
                                        </p:tgtEl>
                                        <p:attrNameLst>
                                          <p:attrName>ppt_w</p:attrName>
                                        </p:attrNameLst>
                                      </p:cBhvr>
                                      <p:tavLst>
                                        <p:tav tm="0">
                                          <p:val>
                                            <p:fltVal val="0"/>
                                          </p:val>
                                        </p:tav>
                                        <p:tav tm="100000">
                                          <p:val>
                                            <p:strVal val="#ppt_w"/>
                                          </p:val>
                                        </p:tav>
                                      </p:tavLst>
                                    </p:anim>
                                    <p:anim calcmode="lin" valueType="num">
                                      <p:cBhvr>
                                        <p:cTn id="41" dur="500" fill="hold"/>
                                        <p:tgtEl>
                                          <p:spTgt spid="115"/>
                                        </p:tgtEl>
                                        <p:attrNameLst>
                                          <p:attrName>ppt_h</p:attrName>
                                        </p:attrNameLst>
                                      </p:cBhvr>
                                      <p:tavLst>
                                        <p:tav tm="0">
                                          <p:val>
                                            <p:fltVal val="0"/>
                                          </p:val>
                                        </p:tav>
                                        <p:tav tm="100000">
                                          <p:val>
                                            <p:strVal val="#ppt_h"/>
                                          </p:val>
                                        </p:tav>
                                      </p:tavLst>
                                    </p:anim>
                                    <p:animEffect transition="in" filter="fade">
                                      <p:cBhvr>
                                        <p:cTn id="42" dur="500"/>
                                        <p:tgtEl>
                                          <p:spTgt spid="115"/>
                                        </p:tgtEl>
                                      </p:cBhvr>
                                    </p:animEffect>
                                  </p:childTnLst>
                                </p:cTn>
                              </p:par>
                              <p:par>
                                <p:cTn id="43" presetID="22" presetClass="entr" presetSubtype="4" fill="hold" nodeType="withEffect">
                                  <p:stCondLst>
                                    <p:cond delay="1000"/>
                                  </p:stCondLst>
                                  <p:childTnLst>
                                    <p:set>
                                      <p:cBhvr>
                                        <p:cTn id="44" dur="1" fill="hold">
                                          <p:stCondLst>
                                            <p:cond delay="0"/>
                                          </p:stCondLst>
                                        </p:cTn>
                                        <p:tgtEl>
                                          <p:spTgt spid="111"/>
                                        </p:tgtEl>
                                        <p:attrNameLst>
                                          <p:attrName>style.visibility</p:attrName>
                                        </p:attrNameLst>
                                      </p:cBhvr>
                                      <p:to>
                                        <p:strVal val="visible"/>
                                      </p:to>
                                    </p:set>
                                    <p:animEffect transition="in" filter="wipe(down)">
                                      <p:cBhvr>
                                        <p:cTn id="45" dur="500"/>
                                        <p:tgtEl>
                                          <p:spTgt spid="111"/>
                                        </p:tgtEl>
                                      </p:cBhvr>
                                    </p:animEffect>
                                  </p:childTnLst>
                                </p:cTn>
                              </p:par>
                              <p:par>
                                <p:cTn id="46" presetID="22" presetClass="entr" presetSubtype="4" fill="hold" nodeType="withEffect">
                                  <p:stCondLst>
                                    <p:cond delay="1000"/>
                                  </p:stCondLst>
                                  <p:childTnLst>
                                    <p:set>
                                      <p:cBhvr>
                                        <p:cTn id="47" dur="1" fill="hold">
                                          <p:stCondLst>
                                            <p:cond delay="0"/>
                                          </p:stCondLst>
                                        </p:cTn>
                                        <p:tgtEl>
                                          <p:spTgt spid="108"/>
                                        </p:tgtEl>
                                        <p:attrNameLst>
                                          <p:attrName>style.visibility</p:attrName>
                                        </p:attrNameLst>
                                      </p:cBhvr>
                                      <p:to>
                                        <p:strVal val="visible"/>
                                      </p:to>
                                    </p:set>
                                    <p:animEffect transition="in" filter="wipe(down)">
                                      <p:cBhvr>
                                        <p:cTn id="48" dur="500"/>
                                        <p:tgtEl>
                                          <p:spTgt spid="108"/>
                                        </p:tgtEl>
                                      </p:cBhvr>
                                    </p:animEffect>
                                  </p:childTnLst>
                                </p:cTn>
                              </p:par>
                              <p:par>
                                <p:cTn id="49" presetID="53" presetClass="entr" presetSubtype="16" fill="hold" grpId="0" nodeType="withEffect">
                                  <p:stCondLst>
                                    <p:cond delay="1250"/>
                                  </p:stCondLst>
                                  <p:childTnLst>
                                    <p:set>
                                      <p:cBhvr>
                                        <p:cTn id="50" dur="1" fill="hold">
                                          <p:stCondLst>
                                            <p:cond delay="0"/>
                                          </p:stCondLst>
                                        </p:cTn>
                                        <p:tgtEl>
                                          <p:spTgt spid="117"/>
                                        </p:tgtEl>
                                        <p:attrNameLst>
                                          <p:attrName>style.visibility</p:attrName>
                                        </p:attrNameLst>
                                      </p:cBhvr>
                                      <p:to>
                                        <p:strVal val="visible"/>
                                      </p:to>
                                    </p:set>
                                    <p:anim calcmode="lin" valueType="num">
                                      <p:cBhvr>
                                        <p:cTn id="51" dur="500" fill="hold"/>
                                        <p:tgtEl>
                                          <p:spTgt spid="117"/>
                                        </p:tgtEl>
                                        <p:attrNameLst>
                                          <p:attrName>ppt_w</p:attrName>
                                        </p:attrNameLst>
                                      </p:cBhvr>
                                      <p:tavLst>
                                        <p:tav tm="0">
                                          <p:val>
                                            <p:fltVal val="0"/>
                                          </p:val>
                                        </p:tav>
                                        <p:tav tm="100000">
                                          <p:val>
                                            <p:strVal val="#ppt_w"/>
                                          </p:val>
                                        </p:tav>
                                      </p:tavLst>
                                    </p:anim>
                                    <p:anim calcmode="lin" valueType="num">
                                      <p:cBhvr>
                                        <p:cTn id="52" dur="500" fill="hold"/>
                                        <p:tgtEl>
                                          <p:spTgt spid="117"/>
                                        </p:tgtEl>
                                        <p:attrNameLst>
                                          <p:attrName>ppt_h</p:attrName>
                                        </p:attrNameLst>
                                      </p:cBhvr>
                                      <p:tavLst>
                                        <p:tav tm="0">
                                          <p:val>
                                            <p:fltVal val="0"/>
                                          </p:val>
                                        </p:tav>
                                        <p:tav tm="100000">
                                          <p:val>
                                            <p:strVal val="#ppt_h"/>
                                          </p:val>
                                        </p:tav>
                                      </p:tavLst>
                                    </p:anim>
                                    <p:animEffect transition="in" filter="fade">
                                      <p:cBhvr>
                                        <p:cTn id="53" dur="500"/>
                                        <p:tgtEl>
                                          <p:spTgt spid="117"/>
                                        </p:tgtEl>
                                      </p:cBhvr>
                                    </p:animEffect>
                                  </p:childTnLst>
                                </p:cTn>
                              </p:par>
                              <p:par>
                                <p:cTn id="54" presetID="53" presetClass="entr" presetSubtype="16" fill="hold" grpId="0" nodeType="withEffect">
                                  <p:stCondLst>
                                    <p:cond delay="1250"/>
                                  </p:stCondLst>
                                  <p:childTnLst>
                                    <p:set>
                                      <p:cBhvr>
                                        <p:cTn id="55" dur="1" fill="hold">
                                          <p:stCondLst>
                                            <p:cond delay="0"/>
                                          </p:stCondLst>
                                        </p:cTn>
                                        <p:tgtEl>
                                          <p:spTgt spid="114"/>
                                        </p:tgtEl>
                                        <p:attrNameLst>
                                          <p:attrName>style.visibility</p:attrName>
                                        </p:attrNameLst>
                                      </p:cBhvr>
                                      <p:to>
                                        <p:strVal val="visible"/>
                                      </p:to>
                                    </p:set>
                                    <p:anim calcmode="lin" valueType="num">
                                      <p:cBhvr>
                                        <p:cTn id="56" dur="500" fill="hold"/>
                                        <p:tgtEl>
                                          <p:spTgt spid="114"/>
                                        </p:tgtEl>
                                        <p:attrNameLst>
                                          <p:attrName>ppt_w</p:attrName>
                                        </p:attrNameLst>
                                      </p:cBhvr>
                                      <p:tavLst>
                                        <p:tav tm="0">
                                          <p:val>
                                            <p:fltVal val="0"/>
                                          </p:val>
                                        </p:tav>
                                        <p:tav tm="100000">
                                          <p:val>
                                            <p:strVal val="#ppt_w"/>
                                          </p:val>
                                        </p:tav>
                                      </p:tavLst>
                                    </p:anim>
                                    <p:anim calcmode="lin" valueType="num">
                                      <p:cBhvr>
                                        <p:cTn id="57" dur="500" fill="hold"/>
                                        <p:tgtEl>
                                          <p:spTgt spid="114"/>
                                        </p:tgtEl>
                                        <p:attrNameLst>
                                          <p:attrName>ppt_h</p:attrName>
                                        </p:attrNameLst>
                                      </p:cBhvr>
                                      <p:tavLst>
                                        <p:tav tm="0">
                                          <p:val>
                                            <p:fltVal val="0"/>
                                          </p:val>
                                        </p:tav>
                                        <p:tav tm="100000">
                                          <p:val>
                                            <p:strVal val="#ppt_h"/>
                                          </p:val>
                                        </p:tav>
                                      </p:tavLst>
                                    </p:anim>
                                    <p:animEffect transition="in" filter="fade">
                                      <p:cBhvr>
                                        <p:cTn id="58" dur="500"/>
                                        <p:tgtEl>
                                          <p:spTgt spid="114"/>
                                        </p:tgtEl>
                                      </p:cBhvr>
                                    </p:animEffect>
                                  </p:childTnLst>
                                </p:cTn>
                              </p:par>
                              <p:par>
                                <p:cTn id="59" presetID="22" presetClass="entr" presetSubtype="4" fill="hold" nodeType="withEffect">
                                  <p:stCondLst>
                                    <p:cond delay="1250"/>
                                  </p:stCondLst>
                                  <p:childTnLst>
                                    <p:set>
                                      <p:cBhvr>
                                        <p:cTn id="60" dur="1" fill="hold">
                                          <p:stCondLst>
                                            <p:cond delay="0"/>
                                          </p:stCondLst>
                                        </p:cTn>
                                        <p:tgtEl>
                                          <p:spTgt spid="107"/>
                                        </p:tgtEl>
                                        <p:attrNameLst>
                                          <p:attrName>style.visibility</p:attrName>
                                        </p:attrNameLst>
                                      </p:cBhvr>
                                      <p:to>
                                        <p:strVal val="visible"/>
                                      </p:to>
                                    </p:set>
                                    <p:animEffect transition="in" filter="wipe(down)">
                                      <p:cBhvr>
                                        <p:cTn id="61" dur="500"/>
                                        <p:tgtEl>
                                          <p:spTgt spid="107"/>
                                        </p:tgtEl>
                                      </p:cBhvr>
                                    </p:animEffect>
                                  </p:childTnLst>
                                </p:cTn>
                              </p:par>
                              <p:par>
                                <p:cTn id="62" presetID="22" presetClass="entr" presetSubtype="4" fill="hold" nodeType="withEffect">
                                  <p:stCondLst>
                                    <p:cond delay="1250"/>
                                  </p:stCondLst>
                                  <p:childTnLst>
                                    <p:set>
                                      <p:cBhvr>
                                        <p:cTn id="63" dur="1" fill="hold">
                                          <p:stCondLst>
                                            <p:cond delay="0"/>
                                          </p:stCondLst>
                                        </p:cTn>
                                        <p:tgtEl>
                                          <p:spTgt spid="110"/>
                                        </p:tgtEl>
                                        <p:attrNameLst>
                                          <p:attrName>style.visibility</p:attrName>
                                        </p:attrNameLst>
                                      </p:cBhvr>
                                      <p:to>
                                        <p:strVal val="visible"/>
                                      </p:to>
                                    </p:set>
                                    <p:animEffect transition="in" filter="wipe(down)">
                                      <p:cBhvr>
                                        <p:cTn id="64" dur="500"/>
                                        <p:tgtEl>
                                          <p:spTgt spid="110"/>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16"/>
                                        </p:tgtEl>
                                        <p:attrNameLst>
                                          <p:attrName>style.visibility</p:attrName>
                                        </p:attrNameLst>
                                      </p:cBhvr>
                                      <p:to>
                                        <p:strVal val="visible"/>
                                      </p:to>
                                    </p:set>
                                    <p:anim calcmode="lin" valueType="num">
                                      <p:cBhvr>
                                        <p:cTn id="67" dur="500" fill="hold"/>
                                        <p:tgtEl>
                                          <p:spTgt spid="116"/>
                                        </p:tgtEl>
                                        <p:attrNameLst>
                                          <p:attrName>ppt_w</p:attrName>
                                        </p:attrNameLst>
                                      </p:cBhvr>
                                      <p:tavLst>
                                        <p:tav tm="0">
                                          <p:val>
                                            <p:fltVal val="0"/>
                                          </p:val>
                                        </p:tav>
                                        <p:tav tm="100000">
                                          <p:val>
                                            <p:strVal val="#ppt_w"/>
                                          </p:val>
                                        </p:tav>
                                      </p:tavLst>
                                    </p:anim>
                                    <p:anim calcmode="lin" valueType="num">
                                      <p:cBhvr>
                                        <p:cTn id="68" dur="500" fill="hold"/>
                                        <p:tgtEl>
                                          <p:spTgt spid="116"/>
                                        </p:tgtEl>
                                        <p:attrNameLst>
                                          <p:attrName>ppt_h</p:attrName>
                                        </p:attrNameLst>
                                      </p:cBhvr>
                                      <p:tavLst>
                                        <p:tav tm="0">
                                          <p:val>
                                            <p:fltVal val="0"/>
                                          </p:val>
                                        </p:tav>
                                        <p:tav tm="100000">
                                          <p:val>
                                            <p:strVal val="#ppt_h"/>
                                          </p:val>
                                        </p:tav>
                                      </p:tavLst>
                                    </p:anim>
                                    <p:animEffect transition="in" filter="fade">
                                      <p:cBhvr>
                                        <p:cTn id="69" dur="500"/>
                                        <p:tgtEl>
                                          <p:spTgt spid="116"/>
                                        </p:tgtEl>
                                      </p:cBhvr>
                                    </p:animEffect>
                                  </p:childTnLst>
                                </p:cTn>
                              </p:par>
                              <p:par>
                                <p:cTn id="70" presetID="53" presetClass="entr" presetSubtype="16" fill="hold" grpId="0" nodeType="withEffect">
                                  <p:stCondLst>
                                    <p:cond delay="1500"/>
                                  </p:stCondLst>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childTnLst>
                    </p:cTn>
                  </p:par>
                  <p:par>
                    <p:cTn id="75" fill="hold">
                      <p:stCondLst>
                        <p:cond delay="indefinite"/>
                      </p:stCondLst>
                      <p:childTnLst>
                        <p:par>
                          <p:cTn id="76" fill="hold">
                            <p:stCondLst>
                              <p:cond delay="0"/>
                            </p:stCondLst>
                            <p:childTnLst>
                              <p:par>
                                <p:cTn id="77" presetID="18" presetClass="entr" presetSubtype="9" fill="hold" grpId="0" nodeType="click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strips(upLeft)">
                                      <p:cBhvr>
                                        <p:cTn id="79" dur="500"/>
                                        <p:tgtEl>
                                          <p:spTgt spid="99"/>
                                        </p:tgtEl>
                                      </p:cBhvr>
                                    </p:animEffect>
                                  </p:childTnLst>
                                </p:cTn>
                              </p:par>
                              <p:par>
                                <p:cTn id="80" presetID="18" presetClass="entr" presetSubtype="3" fill="hold" grpId="0" nodeType="withEffect">
                                  <p:stCondLst>
                                    <p:cond delay="250"/>
                                  </p:stCondLst>
                                  <p:childTnLst>
                                    <p:set>
                                      <p:cBhvr>
                                        <p:cTn id="81" dur="1" fill="hold">
                                          <p:stCondLst>
                                            <p:cond delay="0"/>
                                          </p:stCondLst>
                                        </p:cTn>
                                        <p:tgtEl>
                                          <p:spTgt spid="100"/>
                                        </p:tgtEl>
                                        <p:attrNameLst>
                                          <p:attrName>style.visibility</p:attrName>
                                        </p:attrNameLst>
                                      </p:cBhvr>
                                      <p:to>
                                        <p:strVal val="visible"/>
                                      </p:to>
                                    </p:set>
                                    <p:animEffect transition="in" filter="strips(upRight)">
                                      <p:cBhvr>
                                        <p:cTn id="82" dur="500"/>
                                        <p:tgtEl>
                                          <p:spTgt spid="100"/>
                                        </p:tgtEl>
                                      </p:cBhvr>
                                    </p:animEffect>
                                  </p:childTnLst>
                                </p:cTn>
                              </p:par>
                              <p:par>
                                <p:cTn id="83" presetID="18" presetClass="entr" presetSubtype="9" fill="hold" grpId="0" nodeType="withEffect">
                                  <p:stCondLst>
                                    <p:cond delay="500"/>
                                  </p:stCondLst>
                                  <p:childTnLst>
                                    <p:set>
                                      <p:cBhvr>
                                        <p:cTn id="84" dur="1" fill="hold">
                                          <p:stCondLst>
                                            <p:cond delay="0"/>
                                          </p:stCondLst>
                                        </p:cTn>
                                        <p:tgtEl>
                                          <p:spTgt spid="101"/>
                                        </p:tgtEl>
                                        <p:attrNameLst>
                                          <p:attrName>style.visibility</p:attrName>
                                        </p:attrNameLst>
                                      </p:cBhvr>
                                      <p:to>
                                        <p:strVal val="visible"/>
                                      </p:to>
                                    </p:set>
                                    <p:animEffect transition="in" filter="strips(upLeft)">
                                      <p:cBhvr>
                                        <p:cTn id="85" dur="500"/>
                                        <p:tgtEl>
                                          <p:spTgt spid="101"/>
                                        </p:tgtEl>
                                      </p:cBhvr>
                                    </p:animEffect>
                                  </p:childTnLst>
                                </p:cTn>
                              </p:par>
                              <p:par>
                                <p:cTn id="86" presetID="18" presetClass="entr" presetSubtype="3" fill="hold" grpId="0" nodeType="withEffect">
                                  <p:stCondLst>
                                    <p:cond delay="750"/>
                                  </p:stCondLst>
                                  <p:childTnLst>
                                    <p:set>
                                      <p:cBhvr>
                                        <p:cTn id="87" dur="1" fill="hold">
                                          <p:stCondLst>
                                            <p:cond delay="0"/>
                                          </p:stCondLst>
                                        </p:cTn>
                                        <p:tgtEl>
                                          <p:spTgt spid="102"/>
                                        </p:tgtEl>
                                        <p:attrNameLst>
                                          <p:attrName>style.visibility</p:attrName>
                                        </p:attrNameLst>
                                      </p:cBhvr>
                                      <p:to>
                                        <p:strVal val="visible"/>
                                      </p:to>
                                    </p:set>
                                    <p:animEffect transition="in" filter="strips(upRight)">
                                      <p:cBhvr>
                                        <p:cTn id="88" dur="500"/>
                                        <p:tgtEl>
                                          <p:spTgt spid="102"/>
                                        </p:tgtEl>
                                      </p:cBhvr>
                                    </p:animEffect>
                                  </p:childTnLst>
                                </p:cTn>
                              </p:par>
                              <p:par>
                                <p:cTn id="89" presetID="18" presetClass="entr" presetSubtype="9" fill="hold" grpId="0" nodeType="withEffect">
                                  <p:stCondLst>
                                    <p:cond delay="1000"/>
                                  </p:stCondLst>
                                  <p:childTnLst>
                                    <p:set>
                                      <p:cBhvr>
                                        <p:cTn id="90" dur="1" fill="hold">
                                          <p:stCondLst>
                                            <p:cond delay="0"/>
                                          </p:stCondLst>
                                        </p:cTn>
                                        <p:tgtEl>
                                          <p:spTgt spid="103"/>
                                        </p:tgtEl>
                                        <p:attrNameLst>
                                          <p:attrName>style.visibility</p:attrName>
                                        </p:attrNameLst>
                                      </p:cBhvr>
                                      <p:to>
                                        <p:strVal val="visible"/>
                                      </p:to>
                                    </p:set>
                                    <p:animEffect transition="in" filter="strips(upLeft)">
                                      <p:cBhvr>
                                        <p:cTn id="91" dur="500"/>
                                        <p:tgtEl>
                                          <p:spTgt spid="103"/>
                                        </p:tgtEl>
                                      </p:cBhvr>
                                    </p:animEffect>
                                  </p:childTnLst>
                                </p:cTn>
                              </p:par>
                              <p:par>
                                <p:cTn id="92" presetID="18" presetClass="entr" presetSubtype="3" fill="hold" grpId="0" nodeType="withEffect">
                                  <p:stCondLst>
                                    <p:cond delay="1250"/>
                                  </p:stCondLst>
                                  <p:childTnLst>
                                    <p:set>
                                      <p:cBhvr>
                                        <p:cTn id="93" dur="1" fill="hold">
                                          <p:stCondLst>
                                            <p:cond delay="0"/>
                                          </p:stCondLst>
                                        </p:cTn>
                                        <p:tgtEl>
                                          <p:spTgt spid="104"/>
                                        </p:tgtEl>
                                        <p:attrNameLst>
                                          <p:attrName>style.visibility</p:attrName>
                                        </p:attrNameLst>
                                      </p:cBhvr>
                                      <p:to>
                                        <p:strVal val="visible"/>
                                      </p:to>
                                    </p:set>
                                    <p:animEffect transition="in" filter="strips(upRight)">
                                      <p:cBhvr>
                                        <p:cTn id="94" dur="500"/>
                                        <p:tgtEl>
                                          <p:spTgt spid="104"/>
                                        </p:tgtEl>
                                      </p:cBhvr>
                                    </p:animEffect>
                                  </p:childTnLst>
                                </p:cTn>
                              </p:par>
                            </p:childTnLst>
                          </p:cTn>
                        </p:par>
                        <p:par>
                          <p:cTn id="95" fill="hold">
                            <p:stCondLst>
                              <p:cond delay="1750"/>
                            </p:stCondLst>
                            <p:childTnLst>
                              <p:par>
                                <p:cTn id="96" presetID="42" presetClass="entr" presetSubtype="0" fill="hold" grpId="0" nodeType="after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fade">
                                      <p:cBhvr>
                                        <p:cTn id="98" dur="1500"/>
                                        <p:tgtEl>
                                          <p:spTgt spid="119"/>
                                        </p:tgtEl>
                                      </p:cBhvr>
                                    </p:animEffect>
                                    <p:anim calcmode="lin" valueType="num">
                                      <p:cBhvr>
                                        <p:cTn id="99" dur="1500" fill="hold"/>
                                        <p:tgtEl>
                                          <p:spTgt spid="119"/>
                                        </p:tgtEl>
                                        <p:attrNameLst>
                                          <p:attrName>ppt_x</p:attrName>
                                        </p:attrNameLst>
                                      </p:cBhvr>
                                      <p:tavLst>
                                        <p:tav tm="0">
                                          <p:val>
                                            <p:strVal val="#ppt_x"/>
                                          </p:val>
                                        </p:tav>
                                        <p:tav tm="100000">
                                          <p:val>
                                            <p:strVal val="#ppt_x"/>
                                          </p:val>
                                        </p:tav>
                                      </p:tavLst>
                                    </p:anim>
                                    <p:anim calcmode="lin" valueType="num">
                                      <p:cBhvr>
                                        <p:cTn id="100" dur="1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animBg="1"/>
      <p:bldP spid="100" grpId="0" animBg="1"/>
      <p:bldP spid="101" grpId="0" animBg="1"/>
      <p:bldP spid="102" grpId="0" animBg="1"/>
      <p:bldP spid="103" grpId="0" animBg="1"/>
      <p:bldP spid="104" grpId="0" animBg="1"/>
      <p:bldP spid="105" grpId="0" animBg="1"/>
      <p:bldP spid="105" grpId="1" animBg="1"/>
      <p:bldP spid="113" grpId="0" animBg="1"/>
      <p:bldP spid="114" grpId="0" animBg="1"/>
      <p:bldP spid="115" grpId="0" animBg="1"/>
      <p:bldP spid="116" grpId="0" animBg="1"/>
      <p:bldP spid="117" grpId="0" animBg="1"/>
      <p:bldP spid="118" grpId="0" animBg="1"/>
      <p:bldP spid="1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256113" y="1560818"/>
            <a:ext cx="5929828" cy="523220"/>
          </a:xfrm>
          <a:prstGeom prst="rect">
            <a:avLst/>
          </a:prstGeom>
          <a:noFill/>
        </p:spPr>
        <p:txBody>
          <a:bodyPr wrap="none" rtlCol="0">
            <a:spAutoFit/>
          </a:bodyPr>
          <a:lstStyle/>
          <a:p>
            <a:r>
              <a:rPr lang="zh-CN" altLang="en-US" sz="2800" dirty="0">
                <a:latin typeface="微软雅黑" panose="020B0503020204020204" pitchFamily="82" charset="2"/>
                <a:ea typeface="微软雅黑" panose="020B0503020204020204" pitchFamily="82" charset="2"/>
              </a:rPr>
              <a:t>瞄准全面依法治国重大任务精准建言</a:t>
            </a:r>
          </a:p>
        </p:txBody>
      </p:sp>
      <p:pic>
        <p:nvPicPr>
          <p:cNvPr id="15" name="图片 14"/>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H="1">
            <a:off x="8240358" y="2738662"/>
            <a:ext cx="3951642" cy="3936589"/>
          </a:xfrm>
          <a:prstGeom prst="rect">
            <a:avLst/>
          </a:prstGeom>
        </p:spPr>
      </p:pic>
      <p:grpSp>
        <p:nvGrpSpPr>
          <p:cNvPr id="16" name="组合 15"/>
          <p:cNvGrpSpPr/>
          <p:nvPr/>
        </p:nvGrpSpPr>
        <p:grpSpPr>
          <a:xfrm>
            <a:off x="846095" y="2636628"/>
            <a:ext cx="7499218" cy="1042487"/>
            <a:chOff x="3225443" y="1885454"/>
            <a:chExt cx="7499218" cy="1672848"/>
          </a:xfrm>
        </p:grpSpPr>
        <p:sp>
          <p:nvSpPr>
            <p:cNvPr id="17" name="矩形 16"/>
            <p:cNvSpPr/>
            <p:nvPr/>
          </p:nvSpPr>
          <p:spPr>
            <a:xfrm>
              <a:off x="3225443" y="1885454"/>
              <a:ext cx="7499218" cy="1672848"/>
            </a:xfrm>
            <a:prstGeom prst="rect">
              <a:avLst/>
            </a:prstGeom>
            <a:noFill/>
            <a:ln w="38100">
              <a:solidFill>
                <a:srgbClr val="0084C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矩形 17"/>
            <p:cNvSpPr/>
            <p:nvPr/>
          </p:nvSpPr>
          <p:spPr>
            <a:xfrm>
              <a:off x="3366490" y="1993543"/>
              <a:ext cx="7058448" cy="1542552"/>
            </a:xfrm>
            <a:prstGeom prst="rect">
              <a:avLst/>
            </a:prstGeom>
            <a:noFill/>
            <a:ln w="38100">
              <a:noFill/>
            </a:ln>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mn-ea"/>
                  <a:sym typeface="微软雅黑" panose="020B0503020204020204" pitchFamily="34" charset="-122"/>
                </a:rPr>
                <a:t>结合全面依法治国重大课题，召开法治政府建设、司法体制改革等专题座谈会</a:t>
              </a:r>
              <a:endParaRPr lang="en-US" altLang="zh-CN" sz="2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9" name="矩形 18"/>
          <p:cNvSpPr/>
          <p:nvPr/>
        </p:nvSpPr>
        <p:spPr>
          <a:xfrm>
            <a:off x="8027289" y="2470198"/>
            <a:ext cx="482287" cy="482287"/>
          </a:xfrm>
          <a:prstGeom prst="rect">
            <a:avLst/>
          </a:prstGeom>
          <a:solidFill>
            <a:srgbClr val="FFFDFB"/>
          </a:solidFill>
          <a:ln w="28575">
            <a:solidFill>
              <a:srgbClr val="008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0" name="组合 19"/>
          <p:cNvGrpSpPr/>
          <p:nvPr/>
        </p:nvGrpSpPr>
        <p:grpSpPr>
          <a:xfrm>
            <a:off x="846095" y="3916788"/>
            <a:ext cx="7499218" cy="1042487"/>
            <a:chOff x="3225443" y="1885454"/>
            <a:chExt cx="7499218" cy="1672848"/>
          </a:xfrm>
        </p:grpSpPr>
        <p:sp>
          <p:nvSpPr>
            <p:cNvPr id="21" name="矩形 20"/>
            <p:cNvSpPr/>
            <p:nvPr/>
          </p:nvSpPr>
          <p:spPr>
            <a:xfrm>
              <a:off x="3225443" y="1885454"/>
              <a:ext cx="7499218" cy="1672848"/>
            </a:xfrm>
            <a:prstGeom prst="rect">
              <a:avLst/>
            </a:prstGeom>
            <a:noFill/>
            <a:ln w="38100">
              <a:solidFill>
                <a:srgbClr val="0084C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矩形 21"/>
            <p:cNvSpPr/>
            <p:nvPr/>
          </p:nvSpPr>
          <p:spPr>
            <a:xfrm>
              <a:off x="3408058" y="2222879"/>
              <a:ext cx="7058448" cy="801732"/>
            </a:xfrm>
            <a:prstGeom prst="rect">
              <a:avLst/>
            </a:prstGeom>
            <a:noFill/>
            <a:ln w="38100">
              <a:noFill/>
            </a:ln>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mn-ea"/>
                  <a:sym typeface="微软雅黑" panose="020B0503020204020204" pitchFamily="34" charset="-122"/>
                </a:rPr>
                <a:t>每年安排法律法规方面的重点议题开展协商</a:t>
              </a:r>
              <a:endParaRPr lang="en-US" altLang="zh-CN" sz="2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3" name="矩形 22"/>
          <p:cNvSpPr/>
          <p:nvPr/>
        </p:nvSpPr>
        <p:spPr>
          <a:xfrm>
            <a:off x="8027289" y="3750358"/>
            <a:ext cx="482287" cy="482287"/>
          </a:xfrm>
          <a:prstGeom prst="rect">
            <a:avLst/>
          </a:prstGeom>
          <a:solidFill>
            <a:srgbClr val="FFFDFB"/>
          </a:solidFill>
          <a:ln w="28575">
            <a:solidFill>
              <a:srgbClr val="008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4" name="组合 23"/>
          <p:cNvGrpSpPr/>
          <p:nvPr/>
        </p:nvGrpSpPr>
        <p:grpSpPr>
          <a:xfrm>
            <a:off x="846095" y="5207705"/>
            <a:ext cx="7499218" cy="1063817"/>
            <a:chOff x="3225443" y="1885454"/>
            <a:chExt cx="7499218" cy="1707075"/>
          </a:xfrm>
        </p:grpSpPr>
        <p:sp>
          <p:nvSpPr>
            <p:cNvPr id="25" name="矩形 24"/>
            <p:cNvSpPr/>
            <p:nvPr/>
          </p:nvSpPr>
          <p:spPr>
            <a:xfrm>
              <a:off x="3225443" y="1885454"/>
              <a:ext cx="7499218" cy="1672848"/>
            </a:xfrm>
            <a:prstGeom prst="rect">
              <a:avLst/>
            </a:prstGeom>
            <a:noFill/>
            <a:ln w="38100">
              <a:solidFill>
                <a:srgbClr val="0084C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矩形 26"/>
            <p:cNvSpPr/>
            <p:nvPr/>
          </p:nvSpPr>
          <p:spPr>
            <a:xfrm>
              <a:off x="3348189" y="1962725"/>
              <a:ext cx="7058448" cy="1629804"/>
            </a:xfrm>
            <a:prstGeom prst="rect">
              <a:avLst/>
            </a:prstGeom>
            <a:noFill/>
            <a:ln w="38100">
              <a:noFill/>
            </a:ln>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mn-ea"/>
                  <a:sym typeface="微软雅黑" panose="020B0503020204020204" pitchFamily="34" charset="-122"/>
                </a:rPr>
                <a:t>对慈善法、安全生产法、促进科技成果转化法、快递条例等的制定修订提出建议</a:t>
              </a:r>
            </a:p>
          </p:txBody>
        </p:sp>
      </p:grpSp>
      <p:sp>
        <p:nvSpPr>
          <p:cNvPr id="29" name="矩形 28"/>
          <p:cNvSpPr/>
          <p:nvPr/>
        </p:nvSpPr>
        <p:spPr>
          <a:xfrm>
            <a:off x="8027289" y="5041276"/>
            <a:ext cx="482287" cy="482287"/>
          </a:xfrm>
          <a:prstGeom prst="rect">
            <a:avLst/>
          </a:prstGeom>
          <a:solidFill>
            <a:srgbClr val="FFFDFB"/>
          </a:solidFill>
          <a:ln w="28575">
            <a:solidFill>
              <a:srgbClr val="008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86123237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500"/>
                            </p:stCondLst>
                            <p:childTnLst>
                              <p:par>
                                <p:cTn id="15" presetID="18" presetClass="entr" presetSubtype="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8" presetClass="entr" presetSubtype="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trips(downRight)">
                                      <p:cBhvr>
                                        <p:cTn id="26" dur="500"/>
                                        <p:tgtEl>
                                          <p:spTgt spid="20"/>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8" presetClass="entr" presetSubtype="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trips(downRight)">
                                      <p:cBhvr>
                                        <p:cTn id="35" dur="500"/>
                                        <p:tgtEl>
                                          <p:spTgt spid="24"/>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animBg="1"/>
      <p:bldP spid="23"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242465" y="1724487"/>
            <a:ext cx="6647974" cy="523220"/>
          </a:xfrm>
          <a:prstGeom prst="rect">
            <a:avLst/>
          </a:prstGeom>
          <a:noFill/>
        </p:spPr>
        <p:txBody>
          <a:bodyPr wrap="none" rtlCol="0">
            <a:spAutoFit/>
          </a:bodyPr>
          <a:lstStyle/>
          <a:p>
            <a:r>
              <a:rPr lang="zh-CN" altLang="en-US" sz="2800" dirty="0">
                <a:latin typeface="微软雅黑" panose="020B0503020204020204" pitchFamily="82" charset="2"/>
                <a:ea typeface="微软雅黑" panose="020B0503020204020204" pitchFamily="82" charset="2"/>
              </a:rPr>
              <a:t>配合跟进全面从严治党战略部署贯彻落实</a:t>
            </a:r>
          </a:p>
        </p:txBody>
      </p:sp>
      <p:sp>
        <p:nvSpPr>
          <p:cNvPr id="33" name="椭圆 32"/>
          <p:cNvSpPr/>
          <p:nvPr/>
        </p:nvSpPr>
        <p:spPr>
          <a:xfrm>
            <a:off x="1187355" y="3080402"/>
            <a:ext cx="2558011" cy="2558011"/>
          </a:xfrm>
          <a:prstGeom prst="ellipse">
            <a:avLst/>
          </a:prstGeom>
          <a:solidFill>
            <a:srgbClr val="0084C7"/>
          </a:solidFill>
          <a:ln w="190500">
            <a:solidFill>
              <a:srgbClr val="B4D6F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dirty="0">
                <a:latin typeface="方正兰亭粗黑简体" panose="02000000000000000000" pitchFamily="2" charset="-122"/>
                <a:ea typeface="方正兰亭粗黑简体" panose="02000000000000000000" pitchFamily="2" charset="-122"/>
              </a:rPr>
              <a:t>全面</a:t>
            </a:r>
            <a:endParaRPr lang="en-US" altLang="zh-CN" sz="3200" dirty="0">
              <a:latin typeface="方正兰亭粗黑简体" panose="02000000000000000000" pitchFamily="2" charset="-122"/>
              <a:ea typeface="方正兰亭粗黑简体" panose="02000000000000000000" pitchFamily="2" charset="-122"/>
            </a:endParaRPr>
          </a:p>
          <a:p>
            <a:pPr algn="ctr"/>
            <a:r>
              <a:rPr lang="zh-CN" altLang="en-US" sz="3200" dirty="0">
                <a:latin typeface="方正兰亭粗黑简体" panose="02000000000000000000" pitchFamily="2" charset="-122"/>
                <a:ea typeface="方正兰亭粗黑简体" panose="02000000000000000000" pitchFamily="2" charset="-122"/>
              </a:rPr>
              <a:t>从严治党贯彻落实</a:t>
            </a:r>
          </a:p>
        </p:txBody>
      </p:sp>
      <p:cxnSp>
        <p:nvCxnSpPr>
          <p:cNvPr id="34" name="直接连接符 33"/>
          <p:cNvCxnSpPr/>
          <p:nvPr/>
        </p:nvCxnSpPr>
        <p:spPr>
          <a:xfrm flipH="1">
            <a:off x="4312006" y="2680979"/>
            <a:ext cx="1" cy="3253916"/>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35" name="椭圆 34"/>
          <p:cNvSpPr>
            <a:spLocks noChangeAspect="1"/>
          </p:cNvSpPr>
          <p:nvPr/>
        </p:nvSpPr>
        <p:spPr>
          <a:xfrm>
            <a:off x="4240005" y="32926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dirty="0">
              <a:latin typeface="方正兰亭粗黑简体" panose="02000000000000000000" pitchFamily="2" charset="-122"/>
              <a:ea typeface="方正兰亭粗黑简体" panose="02000000000000000000" pitchFamily="2" charset="-122"/>
            </a:endParaRPr>
          </a:p>
        </p:txBody>
      </p:sp>
      <p:sp>
        <p:nvSpPr>
          <p:cNvPr id="36" name="椭圆 35"/>
          <p:cNvSpPr>
            <a:spLocks noChangeAspect="1"/>
          </p:cNvSpPr>
          <p:nvPr/>
        </p:nvSpPr>
        <p:spPr>
          <a:xfrm>
            <a:off x="4240005" y="4291671"/>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37" name="椭圆 36"/>
          <p:cNvSpPr>
            <a:spLocks noChangeAspect="1"/>
          </p:cNvSpPr>
          <p:nvPr/>
        </p:nvSpPr>
        <p:spPr>
          <a:xfrm>
            <a:off x="4240005" y="52379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38" name="矩形: 圆角 51"/>
          <p:cNvSpPr/>
          <p:nvPr/>
        </p:nvSpPr>
        <p:spPr>
          <a:xfrm>
            <a:off x="4927202" y="3029803"/>
            <a:ext cx="5991007" cy="724140"/>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将党风廉政建设列为重点协商议题，</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先后两次召开常委会议</a:t>
            </a:r>
          </a:p>
        </p:txBody>
      </p:sp>
      <p:cxnSp>
        <p:nvCxnSpPr>
          <p:cNvPr id="39" name="直接箭头连接符 38"/>
          <p:cNvCxnSpPr>
            <a:stCxn id="35" idx="6"/>
            <a:endCxn id="38" idx="1"/>
          </p:cNvCxnSpPr>
          <p:nvPr/>
        </p:nvCxnSpPr>
        <p:spPr>
          <a:xfrm>
            <a:off x="4421920" y="3383632"/>
            <a:ext cx="505282" cy="824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345906" y="4395440"/>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41" name="矩形: 圆角 59"/>
          <p:cNvSpPr/>
          <p:nvPr/>
        </p:nvSpPr>
        <p:spPr>
          <a:xfrm>
            <a:off x="4913554" y="3992514"/>
            <a:ext cx="5991007" cy="724140"/>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从巩固落实中央八项规定精神成果、完善监督体系、营造良好政治生态等方面提出建议</a:t>
            </a:r>
          </a:p>
        </p:txBody>
      </p:sp>
      <p:sp>
        <p:nvSpPr>
          <p:cNvPr id="42" name="矩形: 圆角 60"/>
          <p:cNvSpPr/>
          <p:nvPr/>
        </p:nvSpPr>
        <p:spPr>
          <a:xfrm>
            <a:off x="4913554" y="4941570"/>
            <a:ext cx="5991007" cy="724140"/>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支持委员围绕加强党的建设重要问题务实建言</a:t>
            </a:r>
          </a:p>
        </p:txBody>
      </p:sp>
      <p:cxnSp>
        <p:nvCxnSpPr>
          <p:cNvPr id="43" name="直接箭头连接符 42"/>
          <p:cNvCxnSpPr/>
          <p:nvPr/>
        </p:nvCxnSpPr>
        <p:spPr>
          <a:xfrm>
            <a:off x="4345906" y="5351933"/>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302617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 calcmode="lin" valueType="num">
                                      <p:cBhvr>
                                        <p:cTn id="14" dur="1000" fill="hold"/>
                                        <p:tgtEl>
                                          <p:spTgt spid="33"/>
                                        </p:tgtEl>
                                        <p:attrNameLst>
                                          <p:attrName>style.rotation</p:attrName>
                                        </p:attrNameLst>
                                      </p:cBhvr>
                                      <p:tavLst>
                                        <p:tav tm="0">
                                          <p:val>
                                            <p:fltVal val="360"/>
                                          </p:val>
                                        </p:tav>
                                        <p:tav tm="100000">
                                          <p:val>
                                            <p:fltVal val="0"/>
                                          </p:val>
                                        </p:tav>
                                      </p:tavLst>
                                    </p:anim>
                                    <p:animEffect transition="in" filter="fade">
                                      <p:cBhvr>
                                        <p:cTn id="15" dur="1000"/>
                                        <p:tgtEl>
                                          <p:spTgt spid="33"/>
                                        </p:tgtEl>
                                      </p:cBhvr>
                                    </p:animEffect>
                                  </p:childTnLst>
                                </p:cTn>
                              </p:par>
                              <p:par>
                                <p:cTn id="16" presetID="22" presetClass="entr" presetSubtype="1"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up)">
                                      <p:cBhvr>
                                        <p:cTn id="18" dur="1500"/>
                                        <p:tgtEl>
                                          <p:spTgt spid="34"/>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22" presetClass="entr" presetSubtype="8" fill="hold" nodeType="withEffect">
                                  <p:stCondLst>
                                    <p:cond delay="150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22" presetClass="entr" presetSubtype="8" fill="hold" nodeType="withEffect">
                                  <p:stCondLst>
                                    <p:cond delay="150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nodeType="withEffect">
                                  <p:stCondLst>
                                    <p:cond delay="150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par>
                                <p:cTn id="43" presetID="22" presetClass="entr" presetSubtype="8" fill="hold" grpId="0" nodeType="withEffect">
                                  <p:stCondLst>
                                    <p:cond delay="200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1000"/>
                                        <p:tgtEl>
                                          <p:spTgt spid="38"/>
                                        </p:tgtEl>
                                      </p:cBhvr>
                                    </p:animEffect>
                                  </p:childTnLst>
                                </p:cTn>
                              </p:par>
                              <p:par>
                                <p:cTn id="46" presetID="22" presetClass="entr" presetSubtype="8" fill="hold" grpId="0" nodeType="withEffect">
                                  <p:stCondLst>
                                    <p:cond delay="200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1000"/>
                                        <p:tgtEl>
                                          <p:spTgt spid="41"/>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3" grpId="0" animBg="1"/>
      <p:bldP spid="35" grpId="0" animBg="1"/>
      <p:bldP spid="36" grpId="0" animBg="1"/>
      <p:bldP spid="37" grpId="0" animBg="1"/>
      <p:bldP spid="38" grpId="0" animBg="1"/>
      <p:bldP spid="41"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3489124" y="1557986"/>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（三）</a:t>
            </a:r>
          </a:p>
        </p:txBody>
      </p:sp>
      <p:sp>
        <p:nvSpPr>
          <p:cNvPr id="30" name="文本框 29"/>
          <p:cNvSpPr txBox="1"/>
          <p:nvPr/>
        </p:nvSpPr>
        <p:spPr>
          <a:xfrm>
            <a:off x="4732445" y="1454627"/>
            <a:ext cx="4493538" cy="830997"/>
          </a:xfrm>
          <a:prstGeom prst="rect">
            <a:avLst/>
          </a:prstGeom>
          <a:noFill/>
        </p:spPr>
        <p:txBody>
          <a:bodyPr wrap="none" rtlCol="0">
            <a:spAutoFit/>
          </a:bodyPr>
          <a:lstStyle/>
          <a:p>
            <a:r>
              <a:rPr lang="zh-CN" altLang="en-US" sz="2400" dirty="0">
                <a:latin typeface="微软雅黑" panose="020B0503020204020204" pitchFamily="82" charset="2"/>
                <a:ea typeface="微软雅黑" panose="020B0503020204020204" pitchFamily="82" charset="2"/>
              </a:rPr>
              <a:t>贯彻以人民为中心的发展思想，</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为保障和改善民生建言献策</a:t>
            </a:r>
          </a:p>
        </p:txBody>
      </p:sp>
      <p:cxnSp>
        <p:nvCxnSpPr>
          <p:cNvPr id="31" name="直接连接符 30"/>
          <p:cNvCxnSpPr>
            <a:cxnSpLocks/>
          </p:cNvCxnSpPr>
          <p:nvPr/>
        </p:nvCxnSpPr>
        <p:spPr>
          <a:xfrm>
            <a:off x="5284956" y="2812114"/>
            <a:ext cx="0" cy="3627822"/>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806817" y="2991890"/>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着眼办好人民满意的教育，推动教育事业全链条发展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5806817" y="3836861"/>
            <a:ext cx="5684598" cy="686969"/>
          </a:xfrm>
          <a:prstGeom prst="rect">
            <a:avLst/>
          </a:prstGeom>
          <a:solidFill>
            <a:srgbClr val="0084C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着眼健康中国建设展系列履职活动，</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促进人民健康全周期保障</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4" name="箭头: V 形 14"/>
          <p:cNvSpPr/>
          <p:nvPr/>
        </p:nvSpPr>
        <p:spPr>
          <a:xfrm>
            <a:off x="4487644" y="4382607"/>
            <a:ext cx="244801" cy="398818"/>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48" name="矩形 47"/>
          <p:cNvSpPr/>
          <p:nvPr/>
        </p:nvSpPr>
        <p:spPr>
          <a:xfrm>
            <a:off x="5806817" y="4720883"/>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着眼更好满足人民群众文化需求协商议政，</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助力文化建设全方位推进</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5806817" y="5572568"/>
            <a:ext cx="5684598" cy="686969"/>
          </a:xfrm>
          <a:prstGeom prst="rect">
            <a:avLst/>
          </a:prstGeom>
          <a:solidFill>
            <a:srgbClr val="0084C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着眼民生关切深入协商，</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对涉及群众生活的问题全景式关注。</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32793" y="2901201"/>
            <a:ext cx="3790253" cy="3301897"/>
            <a:chOff x="855471" y="2748149"/>
            <a:chExt cx="10492944" cy="3018971"/>
          </a:xfrm>
        </p:grpSpPr>
        <p:sp>
          <p:nvSpPr>
            <p:cNvPr id="54" name="矩形: 圆角 4"/>
            <p:cNvSpPr/>
            <p:nvPr/>
          </p:nvSpPr>
          <p:spPr>
            <a:xfrm>
              <a:off x="1402967" y="2748149"/>
              <a:ext cx="9318173" cy="3018971"/>
            </a:xfrm>
            <a:prstGeom prst="roundRect">
              <a:avLst/>
            </a:prstGeom>
            <a:solidFill>
              <a:srgbClr val="0084C7"/>
            </a:solidFill>
            <a:ln w="190500">
              <a:solidFill>
                <a:srgbClr val="B4D6F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5" name="矩形 54"/>
            <p:cNvSpPr/>
            <p:nvPr/>
          </p:nvSpPr>
          <p:spPr>
            <a:xfrm>
              <a:off x="855471" y="2990482"/>
              <a:ext cx="10492944" cy="2588921"/>
            </a:xfrm>
            <a:prstGeom prst="rect">
              <a:avLst/>
            </a:prstGeom>
            <a:noFill/>
          </p:spPr>
          <p:txBody>
            <a:bodyPr wrap="square" rtlCol="0">
              <a:spAutoFit/>
            </a:bodyPr>
            <a:lstStyle/>
            <a:p>
              <a:pPr algn="ctr">
                <a:lnSpc>
                  <a:spcPct val="150000"/>
                </a:lnSpc>
              </a:pPr>
              <a:r>
                <a:rPr lang="zh-CN" altLang="en-US" sz="2000" b="1" dirty="0">
                  <a:solidFill>
                    <a:schemeClr val="bg1"/>
                  </a:solidFill>
                  <a:latin typeface="+mn-ea"/>
                </a:rPr>
                <a:t>坚持履职为民，抓住涉及</a:t>
              </a:r>
              <a:endParaRPr lang="en-US" altLang="zh-CN" sz="2000" b="1" dirty="0">
                <a:solidFill>
                  <a:schemeClr val="bg1"/>
                </a:solidFill>
                <a:latin typeface="+mn-ea"/>
              </a:endParaRPr>
            </a:p>
            <a:p>
              <a:pPr algn="ctr">
                <a:lnSpc>
                  <a:spcPct val="150000"/>
                </a:lnSpc>
              </a:pPr>
              <a:r>
                <a:rPr lang="zh-CN" altLang="en-US" sz="3200" b="1" dirty="0">
                  <a:solidFill>
                    <a:srgbClr val="FFFF00"/>
                  </a:solidFill>
                  <a:latin typeface="+mn-ea"/>
                </a:rPr>
                <a:t>人民群众切身利益</a:t>
              </a:r>
              <a:endParaRPr lang="en-US" altLang="zh-CN" sz="3200" b="1" dirty="0">
                <a:solidFill>
                  <a:srgbClr val="FFFF00"/>
                </a:solidFill>
                <a:latin typeface="+mn-ea"/>
              </a:endParaRPr>
            </a:p>
            <a:p>
              <a:pPr algn="ctr"/>
              <a:r>
                <a:rPr lang="zh-CN" altLang="en-US" sz="2000" b="1" dirty="0">
                  <a:solidFill>
                    <a:schemeClr val="bg1"/>
                  </a:solidFill>
                  <a:latin typeface="+mn-ea"/>
                </a:rPr>
                <a:t>的实际问题，共开展</a:t>
              </a:r>
              <a:endParaRPr lang="en-US" altLang="zh-CN" sz="2000" b="1" dirty="0">
                <a:solidFill>
                  <a:schemeClr val="bg1"/>
                </a:solidFill>
                <a:latin typeface="+mn-ea"/>
              </a:endParaRPr>
            </a:p>
            <a:p>
              <a:pPr algn="ctr"/>
              <a:r>
                <a:rPr lang="en-US" altLang="zh-CN" sz="4000" b="1" dirty="0">
                  <a:solidFill>
                    <a:srgbClr val="FFFF00"/>
                  </a:solidFill>
                  <a:latin typeface="+mn-ea"/>
                </a:rPr>
                <a:t>171</a:t>
              </a:r>
              <a:r>
                <a:rPr lang="zh-CN" altLang="en-US" sz="4000" b="1" dirty="0">
                  <a:solidFill>
                    <a:srgbClr val="FFFF00"/>
                  </a:solidFill>
                  <a:latin typeface="+mn-ea"/>
                </a:rPr>
                <a:t>次</a:t>
              </a:r>
              <a:endParaRPr lang="en-US" altLang="zh-CN" sz="4000" b="1" dirty="0">
                <a:solidFill>
                  <a:srgbClr val="FFFF00"/>
                </a:solidFill>
                <a:latin typeface="+mn-ea"/>
              </a:endParaRPr>
            </a:p>
            <a:p>
              <a:pPr algn="ctr"/>
              <a:r>
                <a:rPr lang="zh-CN" altLang="en-US" sz="2000" b="1" dirty="0">
                  <a:solidFill>
                    <a:schemeClr val="bg1"/>
                  </a:solidFill>
                  <a:latin typeface="+mn-ea"/>
                </a:rPr>
                <a:t>视察调研和协商</a:t>
              </a:r>
              <a:endParaRPr lang="en-US" altLang="zh-CN" sz="2000" b="1" dirty="0">
                <a:solidFill>
                  <a:schemeClr val="bg1"/>
                </a:solidFill>
                <a:latin typeface="+mn-ea"/>
              </a:endParaRPr>
            </a:p>
            <a:p>
              <a:pPr algn="ctr"/>
              <a:r>
                <a:rPr lang="zh-CN" altLang="en-US" sz="2000" b="1" dirty="0">
                  <a:solidFill>
                    <a:schemeClr val="bg1"/>
                  </a:solidFill>
                  <a:latin typeface="+mn-ea"/>
                </a:rPr>
                <a:t>议政活动</a:t>
              </a:r>
              <a:endParaRPr lang="en-US" altLang="zh-CN" sz="2000" b="1" dirty="0">
                <a:solidFill>
                  <a:schemeClr val="bg1"/>
                </a:solidFill>
                <a:latin typeface="+mn-ea"/>
              </a:endParaRPr>
            </a:p>
          </p:txBody>
        </p:sp>
      </p:grpSp>
      <p:grpSp>
        <p:nvGrpSpPr>
          <p:cNvPr id="3" name="组合 2"/>
          <p:cNvGrpSpPr/>
          <p:nvPr/>
        </p:nvGrpSpPr>
        <p:grpSpPr>
          <a:xfrm>
            <a:off x="4936143" y="3015962"/>
            <a:ext cx="697627" cy="624000"/>
            <a:chOff x="5277337" y="3035474"/>
            <a:chExt cx="697627" cy="624000"/>
          </a:xfrm>
        </p:grpSpPr>
        <p:sp>
          <p:nvSpPr>
            <p:cNvPr id="36" name="矩形: 圆角 25"/>
            <p:cNvSpPr>
              <a:spLocks noChangeAspect="1"/>
            </p:cNvSpPr>
            <p:nvPr/>
          </p:nvSpPr>
          <p:spPr>
            <a:xfrm>
              <a:off x="5314151" y="3035474"/>
              <a:ext cx="624000" cy="624000"/>
            </a:xfrm>
            <a:prstGeom prst="roundRect">
              <a:avLst>
                <a:gd name="adj" fmla="val 50000"/>
              </a:avLst>
            </a:prstGeom>
            <a:solidFill>
              <a:srgbClr val="0084C7"/>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文本框 56"/>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教育</a:t>
              </a:r>
            </a:p>
          </p:txBody>
        </p:sp>
      </p:grpSp>
      <p:grpSp>
        <p:nvGrpSpPr>
          <p:cNvPr id="58" name="组合 57"/>
          <p:cNvGrpSpPr/>
          <p:nvPr/>
        </p:nvGrpSpPr>
        <p:grpSpPr>
          <a:xfrm>
            <a:off x="4936143" y="3938504"/>
            <a:ext cx="697627" cy="624000"/>
            <a:chOff x="5277337" y="3035474"/>
            <a:chExt cx="697627" cy="624000"/>
          </a:xfrm>
        </p:grpSpPr>
        <p:sp>
          <p:nvSpPr>
            <p:cNvPr id="59" name="矩形: 圆角 25"/>
            <p:cNvSpPr>
              <a:spLocks noChangeAspect="1"/>
            </p:cNvSpPr>
            <p:nvPr/>
          </p:nvSpPr>
          <p:spPr>
            <a:xfrm>
              <a:off x="5314151" y="3035474"/>
              <a:ext cx="624000" cy="624000"/>
            </a:xfrm>
            <a:prstGeom prst="roundRect">
              <a:avLst>
                <a:gd name="adj" fmla="val 50000"/>
              </a:avLst>
            </a:prstGeom>
            <a:solidFill>
              <a:srgbClr val="0084C7"/>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文本框 59"/>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健康</a:t>
              </a:r>
            </a:p>
          </p:txBody>
        </p:sp>
      </p:grpSp>
      <p:grpSp>
        <p:nvGrpSpPr>
          <p:cNvPr id="61" name="组合 60"/>
          <p:cNvGrpSpPr/>
          <p:nvPr/>
        </p:nvGrpSpPr>
        <p:grpSpPr>
          <a:xfrm>
            <a:off x="4936143" y="4817541"/>
            <a:ext cx="697627" cy="624000"/>
            <a:chOff x="5277337" y="3035474"/>
            <a:chExt cx="697627" cy="624000"/>
          </a:xfrm>
        </p:grpSpPr>
        <p:sp>
          <p:nvSpPr>
            <p:cNvPr id="62" name="矩形: 圆角 25"/>
            <p:cNvSpPr>
              <a:spLocks noChangeAspect="1"/>
            </p:cNvSpPr>
            <p:nvPr/>
          </p:nvSpPr>
          <p:spPr>
            <a:xfrm>
              <a:off x="5314151" y="3035474"/>
              <a:ext cx="624000" cy="624000"/>
            </a:xfrm>
            <a:prstGeom prst="roundRect">
              <a:avLst>
                <a:gd name="adj" fmla="val 50000"/>
              </a:avLst>
            </a:prstGeom>
            <a:solidFill>
              <a:srgbClr val="0084C7"/>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文本框 62"/>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文化</a:t>
              </a:r>
            </a:p>
          </p:txBody>
        </p:sp>
      </p:grpSp>
      <p:grpSp>
        <p:nvGrpSpPr>
          <p:cNvPr id="64" name="组合 63"/>
          <p:cNvGrpSpPr/>
          <p:nvPr/>
        </p:nvGrpSpPr>
        <p:grpSpPr>
          <a:xfrm>
            <a:off x="4936143" y="5640159"/>
            <a:ext cx="697627" cy="624000"/>
            <a:chOff x="5277337" y="3035474"/>
            <a:chExt cx="697627" cy="624000"/>
          </a:xfrm>
        </p:grpSpPr>
        <p:sp>
          <p:nvSpPr>
            <p:cNvPr id="65" name="矩形: 圆角 25"/>
            <p:cNvSpPr>
              <a:spLocks noChangeAspect="1"/>
            </p:cNvSpPr>
            <p:nvPr/>
          </p:nvSpPr>
          <p:spPr>
            <a:xfrm>
              <a:off x="5314151" y="3035474"/>
              <a:ext cx="624000" cy="624000"/>
            </a:xfrm>
            <a:prstGeom prst="roundRect">
              <a:avLst>
                <a:gd name="adj" fmla="val 50000"/>
              </a:avLst>
            </a:prstGeom>
            <a:solidFill>
              <a:srgbClr val="0084C7"/>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文本框 65"/>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民生</a:t>
              </a:r>
            </a:p>
          </p:txBody>
        </p:sp>
      </p:grpSp>
    </p:spTree>
    <p:extLst>
      <p:ext uri="{BB962C8B-B14F-4D97-AF65-F5344CB8AC3E}">
        <p14:creationId xmlns:p14="http://schemas.microsoft.com/office/powerpoint/2010/main" val="270588921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1000" fill="hold"/>
                                        <p:tgtEl>
                                          <p:spTgt spid="53"/>
                                        </p:tgtEl>
                                        <p:attrNameLst>
                                          <p:attrName>ppt_w</p:attrName>
                                        </p:attrNameLst>
                                      </p:cBhvr>
                                      <p:tavLst>
                                        <p:tav tm="0">
                                          <p:val>
                                            <p:fltVal val="0"/>
                                          </p:val>
                                        </p:tav>
                                        <p:tav tm="100000">
                                          <p:val>
                                            <p:strVal val="#ppt_w"/>
                                          </p:val>
                                        </p:tav>
                                      </p:tavLst>
                                    </p:anim>
                                    <p:anim calcmode="lin" valueType="num">
                                      <p:cBhvr>
                                        <p:cTn id="16" dur="1000" fill="hold"/>
                                        <p:tgtEl>
                                          <p:spTgt spid="53"/>
                                        </p:tgtEl>
                                        <p:attrNameLst>
                                          <p:attrName>ppt_h</p:attrName>
                                        </p:attrNameLst>
                                      </p:cBhvr>
                                      <p:tavLst>
                                        <p:tav tm="0">
                                          <p:val>
                                            <p:fltVal val="0"/>
                                          </p:val>
                                        </p:tav>
                                        <p:tav tm="100000">
                                          <p:val>
                                            <p:strVal val="#ppt_h"/>
                                          </p:val>
                                        </p:tav>
                                      </p:tavLst>
                                    </p:anim>
                                    <p:animEffect transition="in" filter="fade">
                                      <p:cBhvr>
                                        <p:cTn id="17" dur="1000"/>
                                        <p:tgtEl>
                                          <p:spTgt spid="5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1500"/>
                                        <p:tgtEl>
                                          <p:spTgt spid="44"/>
                                        </p:tgtEl>
                                      </p:cBhvr>
                                    </p:animEffect>
                                  </p:childTnLst>
                                </p:cTn>
                              </p:par>
                              <p:par>
                                <p:cTn id="21" presetID="22" presetClass="entr" presetSubtype="1" fill="hold"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 presetClass="entr" presetSubtype="4" fill="hold" nodeType="withEffect">
                                  <p:stCondLst>
                                    <p:cond delay="10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ppt_x"/>
                                          </p:val>
                                        </p:tav>
                                        <p:tav tm="100000">
                                          <p:val>
                                            <p:strVal val="#ppt_x"/>
                                          </p:val>
                                        </p:tav>
                                      </p:tavLst>
                                    </p:anim>
                                    <p:anim calcmode="lin" valueType="num">
                                      <p:cBhvr additive="base">
                                        <p:cTn id="27" dur="750" fill="hold"/>
                                        <p:tgtEl>
                                          <p:spTgt spid="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10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750" fill="hold"/>
                                        <p:tgtEl>
                                          <p:spTgt spid="58"/>
                                        </p:tgtEl>
                                        <p:attrNameLst>
                                          <p:attrName>ppt_x</p:attrName>
                                        </p:attrNameLst>
                                      </p:cBhvr>
                                      <p:tavLst>
                                        <p:tav tm="0">
                                          <p:val>
                                            <p:strVal val="#ppt_x"/>
                                          </p:val>
                                        </p:tav>
                                        <p:tav tm="100000">
                                          <p:val>
                                            <p:strVal val="#ppt_x"/>
                                          </p:val>
                                        </p:tav>
                                      </p:tavLst>
                                    </p:anim>
                                    <p:anim calcmode="lin" valueType="num">
                                      <p:cBhvr additive="base">
                                        <p:cTn id="31" dur="750" fill="hold"/>
                                        <p:tgtEl>
                                          <p:spTgt spid="5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00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750" fill="hold"/>
                                        <p:tgtEl>
                                          <p:spTgt spid="61"/>
                                        </p:tgtEl>
                                        <p:attrNameLst>
                                          <p:attrName>ppt_x</p:attrName>
                                        </p:attrNameLst>
                                      </p:cBhvr>
                                      <p:tavLst>
                                        <p:tav tm="0">
                                          <p:val>
                                            <p:strVal val="#ppt_x"/>
                                          </p:val>
                                        </p:tav>
                                        <p:tav tm="100000">
                                          <p:val>
                                            <p:strVal val="#ppt_x"/>
                                          </p:val>
                                        </p:tav>
                                      </p:tavLst>
                                    </p:anim>
                                    <p:anim calcmode="lin" valueType="num">
                                      <p:cBhvr additive="base">
                                        <p:cTn id="35" dur="750" fill="hold"/>
                                        <p:tgtEl>
                                          <p:spTgt spid="6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750" fill="hold"/>
                                        <p:tgtEl>
                                          <p:spTgt spid="64"/>
                                        </p:tgtEl>
                                        <p:attrNameLst>
                                          <p:attrName>ppt_x</p:attrName>
                                        </p:attrNameLst>
                                      </p:cBhvr>
                                      <p:tavLst>
                                        <p:tav tm="0">
                                          <p:val>
                                            <p:strVal val="#ppt_x"/>
                                          </p:val>
                                        </p:tav>
                                        <p:tav tm="100000">
                                          <p:val>
                                            <p:strVal val="#ppt_x"/>
                                          </p:val>
                                        </p:tav>
                                      </p:tavLst>
                                    </p:anim>
                                    <p:anim calcmode="lin" valueType="num">
                                      <p:cBhvr additive="base">
                                        <p:cTn id="39" dur="750" fill="hold"/>
                                        <p:tgtEl>
                                          <p:spTgt spid="64"/>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1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1500"/>
                                        <p:tgtEl>
                                          <p:spTgt spid="42"/>
                                        </p:tgtEl>
                                        <p:attrNameLst>
                                          <p:attrName>ppt_x</p:attrName>
                                        </p:attrNameLst>
                                      </p:cBhvr>
                                      <p:tavLst>
                                        <p:tav tm="0">
                                          <p:val>
                                            <p:strVal val="#ppt_x-#ppt_w*1.125000"/>
                                          </p:val>
                                        </p:tav>
                                        <p:tav tm="100000">
                                          <p:val>
                                            <p:strVal val="#ppt_x"/>
                                          </p:val>
                                        </p:tav>
                                      </p:tavLst>
                                    </p:anim>
                                    <p:animEffect transition="in" filter="wipe(right)">
                                      <p:cBhvr>
                                        <p:cTn id="44" dur="1500"/>
                                        <p:tgtEl>
                                          <p:spTgt spid="4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1500"/>
                                        <p:tgtEl>
                                          <p:spTgt spid="43"/>
                                        </p:tgtEl>
                                        <p:attrNameLst>
                                          <p:attrName>ppt_x</p:attrName>
                                        </p:attrNameLst>
                                      </p:cBhvr>
                                      <p:tavLst>
                                        <p:tav tm="0">
                                          <p:val>
                                            <p:strVal val="#ppt_x-#ppt_w*1.125000"/>
                                          </p:val>
                                        </p:tav>
                                        <p:tav tm="100000">
                                          <p:val>
                                            <p:strVal val="#ppt_x"/>
                                          </p:val>
                                        </p:tav>
                                      </p:tavLst>
                                    </p:anim>
                                    <p:animEffect transition="in" filter="wipe(right)">
                                      <p:cBhvr>
                                        <p:cTn id="48" dur="1500"/>
                                        <p:tgtEl>
                                          <p:spTgt spid="43"/>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1500"/>
                                        <p:tgtEl>
                                          <p:spTgt spid="48"/>
                                        </p:tgtEl>
                                        <p:attrNameLst>
                                          <p:attrName>ppt_x</p:attrName>
                                        </p:attrNameLst>
                                      </p:cBhvr>
                                      <p:tavLst>
                                        <p:tav tm="0">
                                          <p:val>
                                            <p:strVal val="#ppt_x-#ppt_w*1.125000"/>
                                          </p:val>
                                        </p:tav>
                                        <p:tav tm="100000">
                                          <p:val>
                                            <p:strVal val="#ppt_x"/>
                                          </p:val>
                                        </p:tav>
                                      </p:tavLst>
                                    </p:anim>
                                    <p:animEffect transition="in" filter="wipe(right)">
                                      <p:cBhvr>
                                        <p:cTn id="52" dur="1500"/>
                                        <p:tgtEl>
                                          <p:spTgt spid="48"/>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1500"/>
                                        <p:tgtEl>
                                          <p:spTgt spid="52"/>
                                        </p:tgtEl>
                                        <p:attrNameLst>
                                          <p:attrName>ppt_x</p:attrName>
                                        </p:attrNameLst>
                                      </p:cBhvr>
                                      <p:tavLst>
                                        <p:tav tm="0">
                                          <p:val>
                                            <p:strVal val="#ppt_x-#ppt_w*1.125000"/>
                                          </p:val>
                                        </p:tav>
                                        <p:tav tm="100000">
                                          <p:val>
                                            <p:strVal val="#ppt_x"/>
                                          </p:val>
                                        </p:tav>
                                      </p:tavLst>
                                    </p:anim>
                                    <p:animEffect transition="in" filter="wipe(right)">
                                      <p:cBhvr>
                                        <p:cTn id="56" dur="1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42" grpId="0" animBg="1"/>
      <p:bldP spid="43" grpId="0" animBg="1"/>
      <p:bldP spid="44" grpId="0" animBg="1"/>
      <p:bldP spid="48" grpId="0" animBg="1"/>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2530996" y="1673050"/>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（四）</a:t>
            </a:r>
          </a:p>
        </p:txBody>
      </p:sp>
      <p:sp>
        <p:nvSpPr>
          <p:cNvPr id="29" name="文本框 28"/>
          <p:cNvSpPr txBox="1"/>
          <p:nvPr/>
        </p:nvSpPr>
        <p:spPr>
          <a:xfrm>
            <a:off x="3743364" y="1766818"/>
            <a:ext cx="6950039" cy="461665"/>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推进政协协商民主建设，形成协商议政新局面</a:t>
            </a:r>
          </a:p>
        </p:txBody>
      </p:sp>
      <p:grpSp>
        <p:nvGrpSpPr>
          <p:cNvPr id="6" name="组合 5"/>
          <p:cNvGrpSpPr/>
          <p:nvPr/>
        </p:nvGrpSpPr>
        <p:grpSpPr>
          <a:xfrm>
            <a:off x="5425901" y="2985454"/>
            <a:ext cx="2956176" cy="2754714"/>
            <a:chOff x="3253596" y="3141118"/>
            <a:chExt cx="2956176" cy="2754714"/>
          </a:xfrm>
        </p:grpSpPr>
        <p:grpSp>
          <p:nvGrpSpPr>
            <p:cNvPr id="5" name="组合 4"/>
            <p:cNvGrpSpPr/>
            <p:nvPr/>
          </p:nvGrpSpPr>
          <p:grpSpPr>
            <a:xfrm>
              <a:off x="3253596" y="3141118"/>
              <a:ext cx="2956176" cy="2754714"/>
              <a:chOff x="3253596" y="3141118"/>
              <a:chExt cx="2956176" cy="2754714"/>
            </a:xfrm>
          </p:grpSpPr>
          <p:sp>
            <p:nvSpPr>
              <p:cNvPr id="2" name="圆角矩形 1"/>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80429" y="3659733"/>
                <a:ext cx="1760561" cy="736979"/>
              </a:xfrm>
              <a:prstGeom prst="rect">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3780430" y="3141118"/>
                <a:ext cx="1760561" cy="518615"/>
              </a:xfrm>
              <a:prstGeom prst="triangl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每年</a:t>
              </a:r>
              <a:r>
                <a:rPr lang="en-US" altLang="zh-CN" sz="2400" dirty="0">
                  <a:solidFill>
                    <a:srgbClr val="FF0000"/>
                  </a:solidFill>
                  <a:latin typeface="微软雅黑" panose="020B0503020204020204" pitchFamily="82" charset="2"/>
                  <a:ea typeface="微软雅黑" panose="020B0503020204020204" pitchFamily="82" charset="2"/>
                </a:rPr>
                <a:t>1</a:t>
              </a:r>
              <a:r>
                <a:rPr lang="zh-CN" altLang="en-US" sz="2400" dirty="0">
                  <a:solidFill>
                    <a:srgbClr val="FF0000"/>
                  </a:solidFill>
                  <a:latin typeface="微软雅黑" panose="020B0503020204020204" pitchFamily="82" charset="2"/>
                  <a:ea typeface="微软雅黑" panose="020B0503020204020204" pitchFamily="82" charset="2"/>
                </a:rPr>
                <a:t>次</a:t>
              </a:r>
            </a:p>
          </p:txBody>
        </p:sp>
        <p:sp>
          <p:nvSpPr>
            <p:cNvPr id="32" name="文本框 31"/>
            <p:cNvSpPr txBox="1"/>
            <p:nvPr/>
          </p:nvSpPr>
          <p:spPr>
            <a:xfrm>
              <a:off x="4061558" y="3660912"/>
              <a:ext cx="1348446" cy="58477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每年</a:t>
              </a:r>
              <a:r>
                <a:rPr lang="en-US" altLang="zh-CN" sz="3200" dirty="0">
                  <a:solidFill>
                    <a:schemeClr val="bg1"/>
                  </a:solidFill>
                  <a:latin typeface="微软雅黑" panose="020B0503020204020204" pitchFamily="82" charset="2"/>
                  <a:ea typeface="微软雅黑" panose="020B0503020204020204" pitchFamily="82" charset="2"/>
                </a:rPr>
                <a:t>2</a:t>
              </a:r>
              <a:r>
                <a:rPr lang="zh-CN" altLang="en-US" sz="2400" dirty="0">
                  <a:solidFill>
                    <a:schemeClr val="bg1"/>
                  </a:solidFill>
                  <a:latin typeface="微软雅黑" panose="020B0503020204020204" pitchFamily="82" charset="2"/>
                  <a:ea typeface="微软雅黑" panose="020B0503020204020204" pitchFamily="82" charset="2"/>
                </a:rPr>
                <a:t>次</a:t>
              </a:r>
            </a:p>
          </p:txBody>
        </p:sp>
        <p:sp>
          <p:nvSpPr>
            <p:cNvPr id="33" name="文本框 32"/>
            <p:cNvSpPr txBox="1"/>
            <p:nvPr/>
          </p:nvSpPr>
          <p:spPr>
            <a:xfrm>
              <a:off x="3255117" y="5282862"/>
              <a:ext cx="295465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专题议政性党委会议</a:t>
              </a:r>
            </a:p>
          </p:txBody>
        </p:sp>
      </p:grpSp>
      <p:grpSp>
        <p:nvGrpSpPr>
          <p:cNvPr id="34" name="组合 33"/>
          <p:cNvGrpSpPr/>
          <p:nvPr/>
        </p:nvGrpSpPr>
        <p:grpSpPr>
          <a:xfrm>
            <a:off x="8564886" y="2985454"/>
            <a:ext cx="2956176" cy="2754714"/>
            <a:chOff x="3253596" y="3141118"/>
            <a:chExt cx="2956176" cy="2754714"/>
          </a:xfrm>
        </p:grpSpPr>
        <p:grpSp>
          <p:nvGrpSpPr>
            <p:cNvPr id="35" name="组合 34"/>
            <p:cNvGrpSpPr/>
            <p:nvPr/>
          </p:nvGrpSpPr>
          <p:grpSpPr>
            <a:xfrm>
              <a:off x="3253596" y="3141118"/>
              <a:ext cx="2956176" cy="2754714"/>
              <a:chOff x="3253596" y="3141118"/>
              <a:chExt cx="2956176" cy="2754714"/>
            </a:xfrm>
          </p:grpSpPr>
          <p:sp>
            <p:nvSpPr>
              <p:cNvPr id="39" name="圆角矩形 38"/>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780429" y="3659733"/>
                <a:ext cx="1760561" cy="736979"/>
              </a:xfrm>
              <a:prstGeom prst="rect">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a:off x="3780430" y="3141118"/>
                <a:ext cx="1760561" cy="518615"/>
              </a:xfrm>
              <a:prstGeom prst="triangl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每年</a:t>
              </a:r>
              <a:r>
                <a:rPr lang="en-US" altLang="zh-CN" sz="2400" dirty="0">
                  <a:solidFill>
                    <a:srgbClr val="FF0000"/>
                  </a:solidFill>
                  <a:latin typeface="微软雅黑" panose="020B0503020204020204" pitchFamily="82" charset="2"/>
                  <a:ea typeface="微软雅黑" panose="020B0503020204020204" pitchFamily="82" charset="2"/>
                </a:rPr>
                <a:t>1</a:t>
              </a:r>
              <a:r>
                <a:rPr lang="zh-CN" altLang="en-US" sz="2400" dirty="0">
                  <a:solidFill>
                    <a:srgbClr val="FF0000"/>
                  </a:solidFill>
                  <a:latin typeface="微软雅黑" panose="020B0503020204020204" pitchFamily="82" charset="2"/>
                  <a:ea typeface="微软雅黑" panose="020B0503020204020204" pitchFamily="82" charset="2"/>
                </a:rPr>
                <a:t>次</a:t>
              </a:r>
            </a:p>
          </p:txBody>
        </p:sp>
        <p:sp>
          <p:nvSpPr>
            <p:cNvPr id="37" name="文本框 36"/>
            <p:cNvSpPr txBox="1"/>
            <p:nvPr/>
          </p:nvSpPr>
          <p:spPr>
            <a:xfrm>
              <a:off x="3983872" y="3450714"/>
              <a:ext cx="1415772" cy="954107"/>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每年至少</a:t>
              </a:r>
              <a:endParaRPr lang="en-US" altLang="zh-CN" sz="2400" dirty="0">
                <a:solidFill>
                  <a:schemeClr val="bg1"/>
                </a:solidFill>
                <a:latin typeface="微软雅黑" panose="020B0503020204020204" pitchFamily="82" charset="2"/>
                <a:ea typeface="微软雅黑" panose="020B0503020204020204" pitchFamily="82" charset="2"/>
              </a:endParaRPr>
            </a:p>
            <a:p>
              <a:r>
                <a:rPr lang="en-US" altLang="zh-CN" sz="2400" dirty="0">
                  <a:solidFill>
                    <a:schemeClr val="bg1"/>
                  </a:solidFill>
                  <a:latin typeface="微软雅黑" panose="020B0503020204020204" pitchFamily="82" charset="2"/>
                  <a:ea typeface="微软雅黑" panose="020B0503020204020204" pitchFamily="82" charset="2"/>
                </a:rPr>
                <a:t>    </a:t>
              </a:r>
              <a:r>
                <a:rPr lang="en-US" altLang="zh-CN" sz="3200" dirty="0">
                  <a:solidFill>
                    <a:schemeClr val="bg1"/>
                  </a:solidFill>
                  <a:latin typeface="微软雅黑" panose="020B0503020204020204" pitchFamily="82" charset="2"/>
                  <a:ea typeface="微软雅黑" panose="020B0503020204020204" pitchFamily="82" charset="2"/>
                </a:rPr>
                <a:t>2</a:t>
              </a:r>
              <a:r>
                <a:rPr lang="zh-CN" altLang="en-US" sz="2400" dirty="0">
                  <a:solidFill>
                    <a:schemeClr val="bg1"/>
                  </a:solidFill>
                  <a:latin typeface="微软雅黑" panose="020B0503020204020204" pitchFamily="82" charset="2"/>
                  <a:ea typeface="微软雅黑" panose="020B0503020204020204" pitchFamily="82" charset="2"/>
                </a:rPr>
                <a:t>次</a:t>
              </a:r>
            </a:p>
          </p:txBody>
        </p:sp>
        <p:sp>
          <p:nvSpPr>
            <p:cNvPr id="38" name="文本框 37"/>
            <p:cNvSpPr txBox="1"/>
            <p:nvPr/>
          </p:nvSpPr>
          <p:spPr>
            <a:xfrm>
              <a:off x="3869909" y="5255847"/>
              <a:ext cx="172354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专题协商会</a:t>
              </a:r>
            </a:p>
          </p:txBody>
        </p:sp>
      </p:grpSp>
      <p:sp>
        <p:nvSpPr>
          <p:cNvPr id="43" name="矩形 42"/>
          <p:cNvSpPr/>
          <p:nvPr/>
        </p:nvSpPr>
        <p:spPr>
          <a:xfrm>
            <a:off x="822782" y="2877846"/>
            <a:ext cx="4603118" cy="2862322"/>
          </a:xfrm>
          <a:prstGeom prst="rect">
            <a:avLst/>
          </a:prstGeom>
          <a:noFill/>
        </p:spPr>
        <p:txBody>
          <a:bodyPr wrap="square" rtlCol="0">
            <a:spAutoFit/>
          </a:bodyPr>
          <a:lstStyle/>
          <a:p>
            <a:pPr>
              <a:lnSpc>
                <a:spcPct val="150000"/>
              </a:lnSpc>
            </a:pPr>
            <a:r>
              <a:rPr lang="zh-CN" altLang="en-US" sz="2400" dirty="0">
                <a:latin typeface="方正兰亭黑简体" panose="02000000000000000000" pitchFamily="2" charset="-122"/>
                <a:ea typeface="方正兰亭黑简体" panose="02000000000000000000" pitchFamily="2" charset="-122"/>
              </a:rPr>
              <a:t>进一步完善以全体会议为龙头，以专题议政性常委会议和专题协商会为重点，以双周协商座谈会、对口协商会、提案办理协商会等为常态的协商议政格局。</a:t>
            </a:r>
          </a:p>
        </p:txBody>
      </p:sp>
    </p:spTree>
    <p:extLst>
      <p:ext uri="{BB962C8B-B14F-4D97-AF65-F5344CB8AC3E}">
        <p14:creationId xmlns:p14="http://schemas.microsoft.com/office/powerpoint/2010/main" val="296996829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par>
                                <p:cTn id="21" presetID="3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iterate type="lt">
                                    <p:tmPct val="575"/>
                                  </p:iterate>
                                  <p:childTnLst>
                                    <p:set>
                                      <p:cBhvr>
                                        <p:cTn id="28" dur="1" fill="hold">
                                          <p:stCondLst>
                                            <p:cond delay="0"/>
                                          </p:stCondLst>
                                        </p:cTn>
                                        <p:tgtEl>
                                          <p:spTgt spid="43"/>
                                        </p:tgtEl>
                                        <p:attrNameLst>
                                          <p:attrName>style.visibility</p:attrName>
                                        </p:attrNameLst>
                                      </p:cBhvr>
                                      <p:to>
                                        <p:strVal val="visible"/>
                                      </p:to>
                                    </p:set>
                                    <p:anim calcmode="lin" valueType="num">
                                      <p:cBhvr>
                                        <p:cTn id="29" dur="750" fill="hold"/>
                                        <p:tgtEl>
                                          <p:spTgt spid="43"/>
                                        </p:tgtEl>
                                        <p:attrNameLst>
                                          <p:attrName>ppt_w</p:attrName>
                                        </p:attrNameLst>
                                      </p:cBhvr>
                                      <p:tavLst>
                                        <p:tav tm="0">
                                          <p:val>
                                            <p:fltVal val="0"/>
                                          </p:val>
                                        </p:tav>
                                        <p:tav tm="100000">
                                          <p:val>
                                            <p:strVal val="#ppt_w"/>
                                          </p:val>
                                        </p:tav>
                                      </p:tavLst>
                                    </p:anim>
                                    <p:anim calcmode="lin" valueType="num">
                                      <p:cBhvr>
                                        <p:cTn id="30" dur="750" fill="hold"/>
                                        <p:tgtEl>
                                          <p:spTgt spid="43"/>
                                        </p:tgtEl>
                                        <p:attrNameLst>
                                          <p:attrName>ppt_h</p:attrName>
                                        </p:attrNameLst>
                                      </p:cBhvr>
                                      <p:tavLst>
                                        <p:tav tm="0">
                                          <p:val>
                                            <p:fltVal val="0"/>
                                          </p:val>
                                        </p:tav>
                                        <p:tav tm="100000">
                                          <p:val>
                                            <p:strVal val="#ppt_h"/>
                                          </p:val>
                                        </p:tav>
                                      </p:tavLst>
                                    </p:anim>
                                    <p:anim calcmode="lin" valueType="num">
                                      <p:cBhvr>
                                        <p:cTn id="31" dur="750" fill="hold"/>
                                        <p:tgtEl>
                                          <p:spTgt spid="43"/>
                                        </p:tgtEl>
                                        <p:attrNameLst>
                                          <p:attrName>style.rotation</p:attrName>
                                        </p:attrNameLst>
                                      </p:cBhvr>
                                      <p:tavLst>
                                        <p:tav tm="0">
                                          <p:val>
                                            <p:fltVal val="90"/>
                                          </p:val>
                                        </p:tav>
                                        <p:tav tm="100000">
                                          <p:val>
                                            <p:fltVal val="0"/>
                                          </p:val>
                                        </p:tav>
                                      </p:tavLst>
                                    </p:anim>
                                    <p:animEffect transition="in" filter="fade">
                                      <p:cBhvr>
                                        <p:cTn id="32"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790652" y="2387354"/>
            <a:ext cx="2455317" cy="2455317"/>
          </a:xfrm>
          <a:prstGeom prst="ellipse">
            <a:avLst/>
          </a:prstGeom>
          <a:solidFill>
            <a:srgbClr val="0084C7"/>
          </a:solidFill>
          <a:ln w="190500">
            <a:solidFill>
              <a:srgbClr val="B4D6F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000" dirty="0">
                <a:latin typeface="方正兰亭粗黑简体" panose="02000000000000000000" pitchFamily="2" charset="-122"/>
                <a:ea typeface="方正兰亭粗黑简体" panose="02000000000000000000" pitchFamily="2" charset="-122"/>
              </a:rPr>
              <a:t>双周</a:t>
            </a:r>
            <a:endParaRPr lang="en-US" altLang="zh-CN" sz="4000" dirty="0">
              <a:latin typeface="方正兰亭粗黑简体" panose="02000000000000000000" pitchFamily="2" charset="-122"/>
              <a:ea typeface="方正兰亭粗黑简体" panose="02000000000000000000" pitchFamily="2" charset="-122"/>
            </a:endParaRPr>
          </a:p>
          <a:p>
            <a:pPr algn="ctr"/>
            <a:r>
              <a:rPr lang="zh-CN" altLang="en-US" sz="4000" dirty="0">
                <a:latin typeface="方正兰亭粗黑简体" panose="02000000000000000000" pitchFamily="2" charset="-122"/>
                <a:ea typeface="方正兰亭粗黑简体" panose="02000000000000000000" pitchFamily="2" charset="-122"/>
              </a:rPr>
              <a:t>协商</a:t>
            </a:r>
            <a:endParaRPr lang="en-US" altLang="zh-CN" sz="4000" dirty="0">
              <a:latin typeface="方正兰亭粗黑简体" panose="02000000000000000000" pitchFamily="2" charset="-122"/>
              <a:ea typeface="方正兰亭粗黑简体" panose="02000000000000000000" pitchFamily="2" charset="-122"/>
            </a:endParaRPr>
          </a:p>
          <a:p>
            <a:pPr algn="ctr"/>
            <a:r>
              <a:rPr lang="zh-CN" altLang="en-US" sz="3200" dirty="0">
                <a:latin typeface="方正兰亭粗黑简体" panose="02000000000000000000" pitchFamily="2" charset="-122"/>
                <a:ea typeface="方正兰亭粗黑简体" panose="02000000000000000000" pitchFamily="2" charset="-122"/>
              </a:rPr>
              <a:t>座谈会</a:t>
            </a:r>
          </a:p>
        </p:txBody>
      </p:sp>
      <p:cxnSp>
        <p:nvCxnSpPr>
          <p:cNvPr id="35" name="直接连接符 34"/>
          <p:cNvCxnSpPr/>
          <p:nvPr/>
        </p:nvCxnSpPr>
        <p:spPr>
          <a:xfrm>
            <a:off x="3851691" y="1424450"/>
            <a:ext cx="0" cy="4740443"/>
          </a:xfrm>
          <a:prstGeom prst="line">
            <a:avLst/>
          </a:prstGeom>
          <a:ln cap="rnd">
            <a:solidFill>
              <a:srgbClr val="0084C7"/>
            </a:solidFill>
            <a:prstDash val="sysDash"/>
            <a:round/>
          </a:ln>
        </p:spPr>
        <p:style>
          <a:lnRef idx="1">
            <a:schemeClr val="accent1"/>
          </a:lnRef>
          <a:fillRef idx="0">
            <a:schemeClr val="accent1"/>
          </a:fillRef>
          <a:effectRef idx="0">
            <a:schemeClr val="accent1"/>
          </a:effectRef>
          <a:fontRef idx="minor">
            <a:schemeClr val="tx1"/>
          </a:fontRef>
        </p:style>
      </p:cxnSp>
      <p:sp>
        <p:nvSpPr>
          <p:cNvPr id="36" name="椭圆 35"/>
          <p:cNvSpPr>
            <a:spLocks noChangeAspect="1"/>
          </p:cNvSpPr>
          <p:nvPr/>
        </p:nvSpPr>
        <p:spPr>
          <a:xfrm>
            <a:off x="3779691" y="2192118"/>
            <a:ext cx="144000" cy="144000"/>
          </a:xfrm>
          <a:prstGeom prst="ellipse">
            <a:avLst/>
          </a:prstGeom>
          <a:solidFill>
            <a:srgbClr val="0084C7"/>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37" name="椭圆 36"/>
          <p:cNvSpPr>
            <a:spLocks noChangeAspect="1"/>
          </p:cNvSpPr>
          <p:nvPr/>
        </p:nvSpPr>
        <p:spPr>
          <a:xfrm>
            <a:off x="3779691" y="3045159"/>
            <a:ext cx="144000" cy="144000"/>
          </a:xfrm>
          <a:prstGeom prst="ellipse">
            <a:avLst/>
          </a:prstGeom>
          <a:solidFill>
            <a:srgbClr val="0084C7"/>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38" name="椭圆 37"/>
          <p:cNvSpPr>
            <a:spLocks noChangeAspect="1"/>
          </p:cNvSpPr>
          <p:nvPr/>
        </p:nvSpPr>
        <p:spPr>
          <a:xfrm>
            <a:off x="3779691" y="3898200"/>
            <a:ext cx="144000" cy="144000"/>
          </a:xfrm>
          <a:prstGeom prst="ellipse">
            <a:avLst/>
          </a:prstGeom>
          <a:solidFill>
            <a:srgbClr val="0084C7"/>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39" name="椭圆 38"/>
          <p:cNvSpPr>
            <a:spLocks noChangeAspect="1"/>
          </p:cNvSpPr>
          <p:nvPr/>
        </p:nvSpPr>
        <p:spPr>
          <a:xfrm>
            <a:off x="3779691" y="4892454"/>
            <a:ext cx="144000" cy="144000"/>
          </a:xfrm>
          <a:prstGeom prst="ellipse">
            <a:avLst/>
          </a:prstGeom>
          <a:solidFill>
            <a:srgbClr val="0084C7"/>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40" name="矩形: 圆角 51"/>
          <p:cNvSpPr/>
          <p:nvPr/>
        </p:nvSpPr>
        <p:spPr>
          <a:xfrm>
            <a:off x="4409452" y="2012118"/>
            <a:ext cx="4610260" cy="504000"/>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创建双周协商座谈会制度</a:t>
            </a:r>
            <a:endParaRPr lang="zh-CN" altLang="en-US" sz="1800" dirty="0">
              <a:solidFill>
                <a:schemeClr val="bg1"/>
              </a:solidFill>
            </a:endParaRPr>
          </a:p>
        </p:txBody>
      </p:sp>
      <p:cxnSp>
        <p:nvCxnSpPr>
          <p:cNvPr id="41" name="直接箭头连接符 40"/>
          <p:cNvCxnSpPr>
            <a:stCxn id="36" idx="6"/>
            <a:endCxn id="40" idx="1"/>
          </p:cNvCxnSpPr>
          <p:nvPr/>
        </p:nvCxnSpPr>
        <p:spPr>
          <a:xfrm>
            <a:off x="3923691" y="2264118"/>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923691" y="311101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圆角 59"/>
          <p:cNvSpPr/>
          <p:nvPr/>
        </p:nvSpPr>
        <p:spPr>
          <a:xfrm>
            <a:off x="4409452" y="2859013"/>
            <a:ext cx="4610260" cy="504000"/>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参会委员以民主党派成员和无党派人士为主</a:t>
            </a:r>
            <a:endParaRPr lang="zh-CN" altLang="en-US" sz="1800" dirty="0">
              <a:solidFill>
                <a:schemeClr val="bg1"/>
              </a:solidFill>
            </a:endParaRPr>
          </a:p>
        </p:txBody>
      </p:sp>
      <p:sp>
        <p:nvSpPr>
          <p:cNvPr id="44" name="矩形: 圆角 60"/>
          <p:cNvSpPr/>
          <p:nvPr/>
        </p:nvSpPr>
        <p:spPr>
          <a:xfrm>
            <a:off x="4409451" y="3615013"/>
            <a:ext cx="4610259" cy="669614"/>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选择切口小、社会关注度高的具体问题议深议透</a:t>
            </a:r>
            <a:endParaRPr lang="zh-CN" altLang="en-US" sz="1800" dirty="0">
              <a:solidFill>
                <a:schemeClr val="bg1"/>
              </a:solidFill>
            </a:endParaRPr>
          </a:p>
        </p:txBody>
      </p:sp>
      <p:sp>
        <p:nvSpPr>
          <p:cNvPr id="45" name="矩形: 圆角 61"/>
          <p:cNvSpPr/>
          <p:nvPr/>
        </p:nvSpPr>
        <p:spPr>
          <a:xfrm>
            <a:off x="4409452" y="4570600"/>
            <a:ext cx="4610260" cy="753885"/>
          </a:xfrm>
          <a:prstGeom prst="roundRect">
            <a:avLst>
              <a:gd name="adj" fmla="val 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共举办</a:t>
            </a:r>
            <a:r>
              <a:rPr lang="en-US" altLang="zh-CN" dirty="0">
                <a:solidFill>
                  <a:schemeClr val="bg1"/>
                </a:solidFill>
                <a:latin typeface="PingFang SC"/>
              </a:rPr>
              <a:t>76</a:t>
            </a:r>
            <a:r>
              <a:rPr lang="zh-CN" altLang="en-US" dirty="0">
                <a:solidFill>
                  <a:schemeClr val="bg1"/>
                </a:solidFill>
                <a:latin typeface="PingFang SC"/>
              </a:rPr>
              <a:t>次，已成为政协协商民主经常性平台和重要品牌</a:t>
            </a:r>
            <a:endParaRPr lang="zh-CN" altLang="en-US" sz="1800" dirty="0">
              <a:solidFill>
                <a:schemeClr val="bg1"/>
              </a:solidFill>
            </a:endParaRPr>
          </a:p>
        </p:txBody>
      </p:sp>
      <p:cxnSp>
        <p:nvCxnSpPr>
          <p:cNvPr id="46" name="直接箭头连接符 45"/>
          <p:cNvCxnSpPr/>
          <p:nvPr/>
        </p:nvCxnSpPr>
        <p:spPr>
          <a:xfrm>
            <a:off x="3923691" y="3974244"/>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3923691" y="4963814"/>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553432" y="1931050"/>
            <a:ext cx="1453927" cy="3393435"/>
            <a:chOff x="5464195" y="2133650"/>
            <a:chExt cx="5527555" cy="3600400"/>
          </a:xfrm>
          <a:solidFill>
            <a:schemeClr val="accent2">
              <a:lumMod val="50000"/>
            </a:schemeClr>
          </a:solidFill>
        </p:grpSpPr>
        <p:sp>
          <p:nvSpPr>
            <p:cNvPr id="49" name="矩形 48"/>
            <p:cNvSpPr/>
            <p:nvPr/>
          </p:nvSpPr>
          <p:spPr>
            <a:xfrm>
              <a:off x="5464195" y="2133650"/>
              <a:ext cx="5527555" cy="3600400"/>
            </a:xfrm>
            <a:prstGeom prst="rect">
              <a:avLst/>
            </a:prstGeom>
            <a:solidFill>
              <a:srgbClr val="0084C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6239818" y="2277078"/>
              <a:ext cx="4411226" cy="3363443"/>
            </a:xfrm>
            <a:prstGeom prst="rect">
              <a:avLst/>
            </a:prstGeom>
            <a:noFill/>
          </p:spPr>
          <p:txBody>
            <a:bodyPr wrap="square" rtlCol="0">
              <a:spAutoFit/>
            </a:bodyPr>
            <a:lstStyle/>
            <a:p>
              <a:r>
                <a:rPr lang="zh-CN" altLang="en-US" sz="2000" dirty="0">
                  <a:solidFill>
                    <a:schemeClr val="bg1"/>
                  </a:solidFill>
                  <a:latin typeface="微软雅黑" panose="020B0503020204020204" pitchFamily="82" charset="2"/>
                  <a:ea typeface="微软雅黑" panose="020B0503020204020204" pitchFamily="82" charset="2"/>
                </a:rPr>
                <a:t>参加各类视察考察调研、协商会议活动的委员共</a:t>
              </a:r>
              <a:r>
                <a:rPr lang="en-US" altLang="zh-CN" sz="2000" dirty="0">
                  <a:solidFill>
                    <a:schemeClr val="accent4">
                      <a:lumMod val="60000"/>
                      <a:lumOff val="40000"/>
                    </a:schemeClr>
                  </a:solidFill>
                  <a:latin typeface="微软雅黑" panose="020B0503020204020204" pitchFamily="82" charset="2"/>
                  <a:ea typeface="微软雅黑" panose="020B0503020204020204" pitchFamily="82" charset="2"/>
                </a:rPr>
                <a:t>1635</a:t>
              </a:r>
              <a:r>
                <a:rPr lang="zh-CN" altLang="en-US" sz="2000" dirty="0">
                  <a:solidFill>
                    <a:schemeClr val="accent4">
                      <a:lumMod val="60000"/>
                      <a:lumOff val="40000"/>
                    </a:schemeClr>
                  </a:solidFill>
                  <a:latin typeface="微软雅黑" panose="020B0503020204020204" pitchFamily="82" charset="2"/>
                  <a:ea typeface="微软雅黑" panose="020B0503020204020204" pitchFamily="82" charset="2"/>
                </a:rPr>
                <a:t>名，</a:t>
              </a:r>
              <a:r>
                <a:rPr lang="en-US" altLang="zh-CN" sz="2000" dirty="0">
                  <a:solidFill>
                    <a:schemeClr val="accent4">
                      <a:lumMod val="60000"/>
                      <a:lumOff val="40000"/>
                    </a:schemeClr>
                  </a:solidFill>
                  <a:latin typeface="微软雅黑" panose="020B0503020204020204" pitchFamily="82" charset="2"/>
                  <a:ea typeface="微软雅黑" panose="020B0503020204020204" pitchFamily="82" charset="2"/>
                </a:rPr>
                <a:t>2.85</a:t>
              </a:r>
              <a:r>
                <a:rPr lang="zh-CN" altLang="en-US" sz="2000" dirty="0">
                  <a:solidFill>
                    <a:schemeClr val="accent4">
                      <a:lumMod val="60000"/>
                      <a:lumOff val="40000"/>
                    </a:schemeClr>
                  </a:solidFill>
                  <a:latin typeface="微软雅黑" panose="020B0503020204020204" pitchFamily="82" charset="2"/>
                  <a:ea typeface="微软雅黑" panose="020B0503020204020204" pitchFamily="82" charset="2"/>
                </a:rPr>
                <a:t>万</a:t>
              </a:r>
              <a:r>
                <a:rPr lang="zh-CN" altLang="en-US" sz="2000" dirty="0">
                  <a:solidFill>
                    <a:schemeClr val="bg1"/>
                  </a:solidFill>
                  <a:latin typeface="微软雅黑" panose="020B0503020204020204" pitchFamily="82" charset="2"/>
                  <a:ea typeface="微软雅黑" panose="020B0503020204020204" pitchFamily="82" charset="2"/>
                </a:rPr>
                <a:t>人次。</a:t>
              </a:r>
            </a:p>
          </p:txBody>
        </p:sp>
      </p:grpSp>
    </p:spTree>
    <p:extLst>
      <p:ext uri="{BB962C8B-B14F-4D97-AF65-F5344CB8AC3E}">
        <p14:creationId xmlns:p14="http://schemas.microsoft.com/office/powerpoint/2010/main" val="365910525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360"/>
                                          </p:val>
                                        </p:tav>
                                        <p:tav tm="100000">
                                          <p:val>
                                            <p:fltVal val="0"/>
                                          </p:val>
                                        </p:tav>
                                      </p:tavLst>
                                    </p:anim>
                                    <p:animEffect transition="in" filter="fade">
                                      <p:cBhvr>
                                        <p:cTn id="10" dur="1000"/>
                                        <p:tgtEl>
                                          <p:spTgt spid="34"/>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500"/>
                                        <p:tgtEl>
                                          <p:spTgt spid="35"/>
                                        </p:tgtEl>
                                      </p:cBhvr>
                                    </p:animEffect>
                                  </p:childTnLst>
                                </p:cTn>
                              </p:par>
                              <p:par>
                                <p:cTn id="14" presetID="53" presetClass="entr" presetSubtype="16" fill="hold" grpId="0" nodeType="withEffect">
                                  <p:stCondLst>
                                    <p:cond delay="100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22" presetClass="entr" presetSubtype="8" fill="hold" nodeType="withEffect">
                                  <p:stCondLst>
                                    <p:cond delay="150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8" fill="hold" nodeType="withEffect">
                                  <p:stCondLst>
                                    <p:cond delay="150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par>
                                <p:cTn id="40" presetID="22" presetClass="entr" presetSubtype="8" fill="hold" nodeType="withEffect">
                                  <p:stCondLst>
                                    <p:cond delay="150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par>
                                <p:cTn id="43" presetID="22" presetClass="entr" presetSubtype="8" fill="hold" nodeType="withEffect">
                                  <p:stCondLst>
                                    <p:cond delay="1500"/>
                                  </p:stCondLst>
                                  <p:childTnLst>
                                    <p:set>
                                      <p:cBhvr>
                                        <p:cTn id="44" dur="1" fill="hold">
                                          <p:stCondLst>
                                            <p:cond delay="0"/>
                                          </p:stCondLst>
                                        </p:cTn>
                                        <p:tgtEl>
                                          <p:spTgt spid="47"/>
                                        </p:tgtEl>
                                        <p:attrNameLst>
                                          <p:attrName>style.visibility</p:attrName>
                                        </p:attrNameLst>
                                      </p:cBhvr>
                                      <p:to>
                                        <p:strVal val="visible"/>
                                      </p:to>
                                    </p:set>
                                    <p:animEffect transition="in" filter="wipe(left)">
                                      <p:cBhvr>
                                        <p:cTn id="45" dur="500"/>
                                        <p:tgtEl>
                                          <p:spTgt spid="47"/>
                                        </p:tgtEl>
                                      </p:cBhvr>
                                    </p:animEffect>
                                  </p:childTnLst>
                                </p:cTn>
                              </p:par>
                              <p:par>
                                <p:cTn id="46" presetID="22" presetClass="entr" presetSubtype="8" fill="hold" grpId="0" nodeType="withEffect">
                                  <p:stCondLst>
                                    <p:cond delay="20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1000"/>
                                        <p:tgtEl>
                                          <p:spTgt spid="40"/>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1000"/>
                                        <p:tgtEl>
                                          <p:spTgt spid="43"/>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1000"/>
                                        <p:tgtEl>
                                          <p:spTgt spid="4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1000"/>
                                        <p:tgtEl>
                                          <p:spTgt spid="45"/>
                                        </p:tgtEl>
                                      </p:cBhvr>
                                    </p:animEffect>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1000" fill="hold"/>
                                        <p:tgtEl>
                                          <p:spTgt spid="48"/>
                                        </p:tgtEl>
                                        <p:attrNameLst>
                                          <p:attrName>ppt_x</p:attrName>
                                        </p:attrNameLst>
                                      </p:cBhvr>
                                      <p:tavLst>
                                        <p:tav tm="0">
                                          <p:val>
                                            <p:strVal val="1+#ppt_w/2"/>
                                          </p:val>
                                        </p:tav>
                                        <p:tav tm="100000">
                                          <p:val>
                                            <p:strVal val="#ppt_x"/>
                                          </p:val>
                                        </p:tav>
                                      </p:tavLst>
                                    </p:anim>
                                    <p:anim calcmode="lin" valueType="num">
                                      <p:cBhvr additive="base">
                                        <p:cTn id="62"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7" grpId="0" animBg="1"/>
      <p:bldP spid="38" grpId="0" animBg="1"/>
      <p:bldP spid="39" grpId="0" animBg="1"/>
      <p:bldP spid="40" grpId="0" animBg="1"/>
      <p:bldP spid="43" grpId="0" animBg="1"/>
      <p:bldP spid="44" grpId="0" animBg="1"/>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530996" y="1673050"/>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（五）</a:t>
            </a:r>
          </a:p>
        </p:txBody>
      </p:sp>
      <p:sp>
        <p:nvSpPr>
          <p:cNvPr id="23" name="文本框 22"/>
          <p:cNvSpPr txBox="1"/>
          <p:nvPr/>
        </p:nvSpPr>
        <p:spPr>
          <a:xfrm>
            <a:off x="3722892" y="1570884"/>
            <a:ext cx="5926075" cy="830997"/>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加强和改进民主监督工作，推动党和国家</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重大方针政策和重要决策部署贯彻落实</a:t>
            </a:r>
          </a:p>
        </p:txBody>
      </p:sp>
      <p:grpSp>
        <p:nvGrpSpPr>
          <p:cNvPr id="24" name="组合 23"/>
          <p:cNvGrpSpPr/>
          <p:nvPr/>
        </p:nvGrpSpPr>
        <p:grpSpPr>
          <a:xfrm>
            <a:off x="1329536" y="4451361"/>
            <a:ext cx="4491814" cy="1666448"/>
            <a:chOff x="3238571" y="4078516"/>
            <a:chExt cx="1836000" cy="1666448"/>
          </a:xfrm>
        </p:grpSpPr>
        <p:sp>
          <p:nvSpPr>
            <p:cNvPr id="25" name="矩形: 圆角 13"/>
            <p:cNvSpPr/>
            <p:nvPr/>
          </p:nvSpPr>
          <p:spPr>
            <a:xfrm>
              <a:off x="3238571" y="4078516"/>
              <a:ext cx="1836000" cy="1666448"/>
            </a:xfrm>
            <a:prstGeom prst="roundRect">
              <a:avLst>
                <a:gd name="adj" fmla="val 0"/>
              </a:avLst>
            </a:prstGeom>
            <a:solidFill>
              <a:srgbClr val="B4D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矩形 25"/>
            <p:cNvSpPr/>
            <p:nvPr/>
          </p:nvSpPr>
          <p:spPr>
            <a:xfrm>
              <a:off x="3293332" y="4474057"/>
              <a:ext cx="1726479" cy="1015663"/>
            </a:xfrm>
            <a:prstGeom prst="rect">
              <a:avLst/>
            </a:prstGeom>
          </p:spPr>
          <p:txBody>
            <a:bodyPr wrap="square">
              <a:spAutoFit/>
            </a:bodyPr>
            <a:lstStyle/>
            <a:p>
              <a:pPr algn="just"/>
              <a:r>
                <a:rPr lang="zh-CN" altLang="en-US" sz="2000" dirty="0">
                  <a:latin typeface="方正兰亭黑简体" panose="02000000000000000000" pitchFamily="2" charset="-122"/>
                  <a:ea typeface="方正兰亭黑简体" panose="02000000000000000000" pitchFamily="2" charset="-122"/>
                </a:rPr>
                <a:t>通过调研察看发现问题、围绕履责不力提出批评、针对存在不足督促改进。</a:t>
              </a:r>
            </a:p>
          </p:txBody>
        </p:sp>
      </p:grpSp>
      <p:grpSp>
        <p:nvGrpSpPr>
          <p:cNvPr id="27" name="组合 26"/>
          <p:cNvGrpSpPr/>
          <p:nvPr/>
        </p:nvGrpSpPr>
        <p:grpSpPr>
          <a:xfrm>
            <a:off x="1291436" y="2090343"/>
            <a:ext cx="4515290" cy="1881095"/>
            <a:chOff x="3866" y="1655552"/>
            <a:chExt cx="6821714" cy="1881095"/>
          </a:xfrm>
        </p:grpSpPr>
        <p:sp>
          <p:nvSpPr>
            <p:cNvPr id="28" name="矩形: 圆角 5"/>
            <p:cNvSpPr/>
            <p:nvPr/>
          </p:nvSpPr>
          <p:spPr>
            <a:xfrm>
              <a:off x="3866" y="2538871"/>
              <a:ext cx="6821714" cy="997776"/>
            </a:xfrm>
            <a:prstGeom prst="roundRect">
              <a:avLst/>
            </a:prstGeom>
            <a:solidFill>
              <a:srgbClr val="0084C7"/>
            </a:solidFill>
            <a:ln w="127000">
              <a:solidFill>
                <a:srgbClr val="B4D6F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endParaRPr>
            </a:p>
          </p:txBody>
        </p:sp>
        <p:sp>
          <p:nvSpPr>
            <p:cNvPr id="29" name="矩形 28"/>
            <p:cNvSpPr/>
            <p:nvPr/>
          </p:nvSpPr>
          <p:spPr>
            <a:xfrm>
              <a:off x="702121" y="2622260"/>
              <a:ext cx="5393881" cy="830997"/>
            </a:xfrm>
            <a:prstGeom prst="rect">
              <a:avLst/>
            </a:prstGeom>
          </p:spPr>
          <p:txBody>
            <a:bodyPr wrap="none">
              <a:spAutoFit/>
            </a:bodyPr>
            <a:lstStyle/>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强化政协民主监督职能 </a:t>
              </a:r>
              <a:endParaRPr lang="en-US" altLang="zh-CN" sz="2400" dirty="0">
                <a:solidFill>
                  <a:schemeClr val="bg1"/>
                </a:solidFill>
                <a:latin typeface="方正兰亭黑简体" panose="02000000000000000000" pitchFamily="2" charset="-122"/>
                <a:ea typeface="方正兰亭黑简体" panose="02000000000000000000" pitchFamily="2" charset="-122"/>
              </a:endParaRPr>
            </a:p>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发挥协商式监督特色优势</a:t>
              </a:r>
            </a:p>
          </p:txBody>
        </p:sp>
        <p:sp>
          <p:nvSpPr>
            <p:cNvPr id="30" name="矩形 29"/>
            <p:cNvSpPr/>
            <p:nvPr/>
          </p:nvSpPr>
          <p:spPr>
            <a:xfrm>
              <a:off x="6010021" y="1655552"/>
              <a:ext cx="171964" cy="523220"/>
            </a:xfrm>
            <a:prstGeom prst="rect">
              <a:avLst/>
            </a:prstGeom>
          </p:spPr>
          <p:txBody>
            <a:bodyPr wrap="none">
              <a:spAutoFit/>
            </a:bodyPr>
            <a:lstStyle/>
            <a:p>
              <a:pPr algn="ctr"/>
              <a:endParaRPr lang="zh-CN" altLang="en-US" sz="2800" dirty="0">
                <a:solidFill>
                  <a:schemeClr val="bg1"/>
                </a:solidFill>
              </a:endParaRPr>
            </a:p>
          </p:txBody>
        </p:sp>
      </p:grpSp>
      <p:sp>
        <p:nvSpPr>
          <p:cNvPr id="31" name="箭头: V 形 14"/>
          <p:cNvSpPr/>
          <p:nvPr/>
        </p:nvSpPr>
        <p:spPr>
          <a:xfrm rot="16200000" flipH="1" flipV="1">
            <a:off x="3389448"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nvGrpSpPr>
          <p:cNvPr id="51" name="组合 50"/>
          <p:cNvGrpSpPr/>
          <p:nvPr/>
        </p:nvGrpSpPr>
        <p:grpSpPr>
          <a:xfrm>
            <a:off x="6556628" y="4451361"/>
            <a:ext cx="4491814" cy="1666448"/>
            <a:chOff x="3238571" y="4078516"/>
            <a:chExt cx="1836000" cy="1666448"/>
          </a:xfrm>
        </p:grpSpPr>
        <p:sp>
          <p:nvSpPr>
            <p:cNvPr id="52" name="矩形: 圆角 13"/>
            <p:cNvSpPr/>
            <p:nvPr/>
          </p:nvSpPr>
          <p:spPr>
            <a:xfrm>
              <a:off x="3238571" y="4078516"/>
              <a:ext cx="1836000" cy="1666448"/>
            </a:xfrm>
            <a:prstGeom prst="roundRect">
              <a:avLst>
                <a:gd name="adj" fmla="val 0"/>
              </a:avLst>
            </a:prstGeom>
            <a:solidFill>
              <a:srgbClr val="B4D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3" name="矩形 52"/>
            <p:cNvSpPr/>
            <p:nvPr/>
          </p:nvSpPr>
          <p:spPr>
            <a:xfrm>
              <a:off x="3293332" y="4474057"/>
              <a:ext cx="1726479" cy="1015663"/>
            </a:xfrm>
            <a:prstGeom prst="rect">
              <a:avLst/>
            </a:prstGeom>
          </p:spPr>
          <p:txBody>
            <a:bodyPr wrap="square">
              <a:spAutoFit/>
            </a:bodyPr>
            <a:lstStyle/>
            <a:p>
              <a:pPr algn="just"/>
              <a:r>
                <a:rPr lang="zh-CN" altLang="en-US" sz="2000" dirty="0">
                  <a:latin typeface="方正兰亭黑简体" panose="02000000000000000000" pitchFamily="2" charset="-122"/>
                  <a:ea typeface="方正兰亭黑简体" panose="02000000000000000000" pitchFamily="2" charset="-122"/>
                </a:rPr>
                <a:t>视察调研的监督性议题逐年增加，由</a:t>
              </a:r>
              <a:r>
                <a:rPr lang="en-US" altLang="zh-CN" sz="2000" dirty="0">
                  <a:latin typeface="方正兰亭黑简体" panose="02000000000000000000" pitchFamily="2" charset="-122"/>
                  <a:ea typeface="方正兰亭黑简体" panose="02000000000000000000" pitchFamily="2" charset="-122"/>
                </a:rPr>
                <a:t>2015</a:t>
              </a:r>
              <a:r>
                <a:rPr lang="zh-CN" altLang="en-US" sz="2000" dirty="0">
                  <a:latin typeface="方正兰亭黑简体" panose="02000000000000000000" pitchFamily="2" charset="-122"/>
                  <a:ea typeface="方正兰亭黑简体" panose="02000000000000000000" pitchFamily="2" charset="-122"/>
                </a:rPr>
                <a:t>年的</a:t>
              </a:r>
              <a:r>
                <a:rPr lang="en-US" altLang="zh-CN" sz="2000" dirty="0">
                  <a:latin typeface="方正兰亭黑简体" panose="02000000000000000000" pitchFamily="2" charset="-122"/>
                  <a:ea typeface="方正兰亭黑简体" panose="02000000000000000000" pitchFamily="2" charset="-122"/>
                </a:rPr>
                <a:t>12</a:t>
              </a:r>
              <a:r>
                <a:rPr lang="zh-CN" altLang="en-US" sz="2000" dirty="0">
                  <a:latin typeface="方正兰亭黑简体" panose="02000000000000000000" pitchFamily="2" charset="-122"/>
                  <a:ea typeface="方正兰亭黑简体" panose="02000000000000000000" pitchFamily="2" charset="-122"/>
                </a:rPr>
                <a:t>项占</a:t>
              </a:r>
              <a:r>
                <a:rPr lang="en-US" altLang="zh-CN" sz="2000" dirty="0">
                  <a:latin typeface="方正兰亭黑简体" panose="02000000000000000000" pitchFamily="2" charset="-122"/>
                  <a:ea typeface="方正兰亭黑简体" panose="02000000000000000000" pitchFamily="2" charset="-122"/>
                </a:rPr>
                <a:t>11%</a:t>
              </a:r>
              <a:r>
                <a:rPr lang="zh-CN" altLang="en-US" sz="2000" dirty="0">
                  <a:latin typeface="方正兰亭黑简体" panose="02000000000000000000" pitchFamily="2" charset="-122"/>
                  <a:ea typeface="方正兰亭黑简体" panose="02000000000000000000" pitchFamily="2" charset="-122"/>
                </a:rPr>
                <a:t>，发展到</a:t>
              </a:r>
              <a:r>
                <a:rPr lang="en-US" altLang="zh-CN" sz="2000" dirty="0">
                  <a:latin typeface="方正兰亭黑简体" panose="02000000000000000000" pitchFamily="2" charset="-122"/>
                  <a:ea typeface="方正兰亭黑简体" panose="02000000000000000000" pitchFamily="2" charset="-122"/>
                </a:rPr>
                <a:t>2017</a:t>
              </a:r>
              <a:r>
                <a:rPr lang="zh-CN" altLang="en-US" sz="2000" dirty="0">
                  <a:latin typeface="方正兰亭黑简体" panose="02000000000000000000" pitchFamily="2" charset="-122"/>
                  <a:ea typeface="方正兰亭黑简体" panose="02000000000000000000" pitchFamily="2" charset="-122"/>
                </a:rPr>
                <a:t>年的</a:t>
              </a:r>
              <a:r>
                <a:rPr lang="en-US" altLang="zh-CN" sz="2000" dirty="0">
                  <a:latin typeface="方正兰亭黑简体" panose="02000000000000000000" pitchFamily="2" charset="-122"/>
                  <a:ea typeface="方正兰亭黑简体" panose="02000000000000000000" pitchFamily="2" charset="-122"/>
                </a:rPr>
                <a:t>20</a:t>
              </a:r>
              <a:r>
                <a:rPr lang="zh-CN" altLang="en-US" sz="2000" dirty="0">
                  <a:latin typeface="方正兰亭黑简体" panose="02000000000000000000" pitchFamily="2" charset="-122"/>
                  <a:ea typeface="方正兰亭黑简体" panose="02000000000000000000" pitchFamily="2" charset="-122"/>
                </a:rPr>
                <a:t>项占</a:t>
              </a:r>
              <a:r>
                <a:rPr lang="en-US" altLang="zh-CN" sz="2000" dirty="0">
                  <a:latin typeface="方正兰亭黑简体" panose="02000000000000000000" pitchFamily="2" charset="-122"/>
                  <a:ea typeface="方正兰亭黑简体" panose="02000000000000000000" pitchFamily="2" charset="-122"/>
                </a:rPr>
                <a:t>28%</a:t>
              </a:r>
              <a:endParaRPr lang="zh-CN" altLang="en-US" sz="2000" dirty="0">
                <a:latin typeface="方正兰亭黑简体" panose="02000000000000000000" pitchFamily="2" charset="-122"/>
                <a:ea typeface="方正兰亭黑简体" panose="02000000000000000000" pitchFamily="2" charset="-122"/>
              </a:endParaRPr>
            </a:p>
          </p:txBody>
        </p:sp>
      </p:grpSp>
      <p:grpSp>
        <p:nvGrpSpPr>
          <p:cNvPr id="54" name="组合 53"/>
          <p:cNvGrpSpPr/>
          <p:nvPr/>
        </p:nvGrpSpPr>
        <p:grpSpPr>
          <a:xfrm>
            <a:off x="6518528" y="2090343"/>
            <a:ext cx="4515290" cy="1881095"/>
            <a:chOff x="3866" y="1655552"/>
            <a:chExt cx="6821714" cy="1881095"/>
          </a:xfrm>
        </p:grpSpPr>
        <p:sp>
          <p:nvSpPr>
            <p:cNvPr id="55" name="矩形: 圆角 5"/>
            <p:cNvSpPr/>
            <p:nvPr/>
          </p:nvSpPr>
          <p:spPr>
            <a:xfrm>
              <a:off x="3866" y="2538871"/>
              <a:ext cx="6821714" cy="997776"/>
            </a:xfrm>
            <a:prstGeom prst="roundRect">
              <a:avLst/>
            </a:prstGeom>
            <a:solidFill>
              <a:srgbClr val="0084C7"/>
            </a:solidFill>
            <a:ln w="127000">
              <a:solidFill>
                <a:srgbClr val="B4D6F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endParaRPr>
            </a:p>
          </p:txBody>
        </p:sp>
        <p:sp>
          <p:nvSpPr>
            <p:cNvPr id="56" name="矩形 55"/>
            <p:cNvSpPr/>
            <p:nvPr/>
          </p:nvSpPr>
          <p:spPr>
            <a:xfrm>
              <a:off x="1399606" y="2622260"/>
              <a:ext cx="3998911" cy="830997"/>
            </a:xfrm>
            <a:prstGeom prst="rect">
              <a:avLst/>
            </a:prstGeom>
          </p:spPr>
          <p:txBody>
            <a:bodyPr wrap="none">
              <a:spAutoFit/>
            </a:bodyPr>
            <a:lstStyle/>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重点监督性议题</a:t>
              </a:r>
              <a:endParaRPr lang="en-US" altLang="zh-CN" sz="2400" dirty="0">
                <a:solidFill>
                  <a:schemeClr val="bg1"/>
                </a:solidFill>
                <a:latin typeface="方正兰亭黑简体" panose="02000000000000000000" pitchFamily="2" charset="-122"/>
                <a:ea typeface="方正兰亭黑简体" panose="02000000000000000000" pitchFamily="2" charset="-122"/>
              </a:endParaRPr>
            </a:p>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纳入年度协商计划</a:t>
              </a:r>
            </a:p>
          </p:txBody>
        </p:sp>
        <p:sp>
          <p:nvSpPr>
            <p:cNvPr id="57" name="矩形 56"/>
            <p:cNvSpPr/>
            <p:nvPr/>
          </p:nvSpPr>
          <p:spPr>
            <a:xfrm>
              <a:off x="6010021" y="1655552"/>
              <a:ext cx="171964" cy="523220"/>
            </a:xfrm>
            <a:prstGeom prst="rect">
              <a:avLst/>
            </a:prstGeom>
          </p:spPr>
          <p:txBody>
            <a:bodyPr wrap="none">
              <a:spAutoFit/>
            </a:bodyPr>
            <a:lstStyle/>
            <a:p>
              <a:pPr algn="ctr"/>
              <a:endParaRPr lang="zh-CN" altLang="en-US" sz="2800" dirty="0">
                <a:solidFill>
                  <a:schemeClr val="bg1"/>
                </a:solidFill>
              </a:endParaRPr>
            </a:p>
          </p:txBody>
        </p:sp>
      </p:grpSp>
      <p:sp>
        <p:nvSpPr>
          <p:cNvPr id="58" name="箭头: V 形 14"/>
          <p:cNvSpPr/>
          <p:nvPr/>
        </p:nvSpPr>
        <p:spPr>
          <a:xfrm rot="16200000" flipH="1" flipV="1">
            <a:off x="8616540"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Tree>
    <p:extLst>
      <p:ext uri="{BB962C8B-B14F-4D97-AF65-F5344CB8AC3E}">
        <p14:creationId xmlns:p14="http://schemas.microsoft.com/office/powerpoint/2010/main" val="32293897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000" fill="hold"/>
                                        <p:tgtEl>
                                          <p:spTgt spid="27"/>
                                        </p:tgtEl>
                                        <p:attrNameLst>
                                          <p:attrName>ppt_w</p:attrName>
                                        </p:attrNameLst>
                                      </p:cBhvr>
                                      <p:tavLst>
                                        <p:tav tm="0">
                                          <p:val>
                                            <p:fltVal val="0"/>
                                          </p:val>
                                        </p:tav>
                                        <p:tav tm="100000">
                                          <p:val>
                                            <p:strVal val="#ppt_w"/>
                                          </p:val>
                                        </p:tav>
                                      </p:tavLst>
                                    </p:anim>
                                    <p:anim calcmode="lin" valueType="num">
                                      <p:cBhvr>
                                        <p:cTn id="17" dur="1000" fill="hold"/>
                                        <p:tgtEl>
                                          <p:spTgt spid="27"/>
                                        </p:tgtEl>
                                        <p:attrNameLst>
                                          <p:attrName>ppt_h</p:attrName>
                                        </p:attrNameLst>
                                      </p:cBhvr>
                                      <p:tavLst>
                                        <p:tav tm="0">
                                          <p:val>
                                            <p:fltVal val="0"/>
                                          </p:val>
                                        </p:tav>
                                        <p:tav tm="100000">
                                          <p:val>
                                            <p:strVal val="#ppt_h"/>
                                          </p:val>
                                        </p:tav>
                                      </p:tavLst>
                                    </p:anim>
                                    <p:animEffect transition="in" filter="fade">
                                      <p:cBhvr>
                                        <p:cTn id="18" dur="1000"/>
                                        <p:tgtEl>
                                          <p:spTgt spid="27"/>
                                        </p:tgtEl>
                                      </p:cBhvr>
                                    </p:animEffect>
                                  </p:childTnLst>
                                </p:cTn>
                              </p:par>
                              <p:par>
                                <p:cTn id="19" presetID="2" presetClass="entr" presetSubtype="4" decel="4500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1000" fill="hold"/>
                                        <p:tgtEl>
                                          <p:spTgt spid="24"/>
                                        </p:tgtEl>
                                        <p:attrNameLst>
                                          <p:attrName>ppt_x</p:attrName>
                                        </p:attrNameLst>
                                      </p:cBhvr>
                                      <p:tavLst>
                                        <p:tav tm="0">
                                          <p:val>
                                            <p:strVal val="#ppt_x"/>
                                          </p:val>
                                        </p:tav>
                                        <p:tav tm="100000">
                                          <p:val>
                                            <p:strVal val="#ppt_x"/>
                                          </p:val>
                                        </p:tav>
                                      </p:tavLst>
                                    </p:anim>
                                    <p:anim calcmode="lin" valueType="num">
                                      <p:cBhvr additive="base">
                                        <p:cTn id="22" dur="1000" fill="hold"/>
                                        <p:tgtEl>
                                          <p:spTgt spid="24"/>
                                        </p:tgtEl>
                                        <p:attrNameLst>
                                          <p:attrName>ppt_y</p:attrName>
                                        </p:attrNameLst>
                                      </p:cBhvr>
                                      <p:tavLst>
                                        <p:tav tm="0">
                                          <p:val>
                                            <p:strVal val="1+#ppt_h/2"/>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1500"/>
                                        <p:tgtEl>
                                          <p:spTgt spid="3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Effect transition="in" filter="fade">
                                      <p:cBhvr>
                                        <p:cTn id="31" dur="1000"/>
                                        <p:tgtEl>
                                          <p:spTgt spid="54"/>
                                        </p:tgtEl>
                                      </p:cBhvr>
                                    </p:animEffect>
                                  </p:childTnLst>
                                </p:cTn>
                              </p:par>
                              <p:par>
                                <p:cTn id="32" presetID="2" presetClass="entr" presetSubtype="4" decel="45000"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1000" fill="hold"/>
                                        <p:tgtEl>
                                          <p:spTgt spid="51"/>
                                        </p:tgtEl>
                                        <p:attrNameLst>
                                          <p:attrName>ppt_x</p:attrName>
                                        </p:attrNameLst>
                                      </p:cBhvr>
                                      <p:tavLst>
                                        <p:tav tm="0">
                                          <p:val>
                                            <p:strVal val="#ppt_x"/>
                                          </p:val>
                                        </p:tav>
                                        <p:tav tm="100000">
                                          <p:val>
                                            <p:strVal val="#ppt_x"/>
                                          </p:val>
                                        </p:tav>
                                      </p:tavLst>
                                    </p:anim>
                                    <p:anim calcmode="lin" valueType="num">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22" presetClass="entr" presetSubtype="8"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31" grpId="0" animBg="1"/>
      <p:bldP spid="5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3429" y="310470"/>
            <a:ext cx="4898571" cy="6858000"/>
          </a:xfrm>
          <a:prstGeom prst="rect">
            <a:avLst/>
          </a:prstGeom>
        </p:spPr>
      </p:pic>
      <p:pic>
        <p:nvPicPr>
          <p:cNvPr id="2" name="图片 1"/>
          <p:cNvPicPr>
            <a:picLocks noChangeAspect="1"/>
          </p:cNvPicPr>
          <p:nvPr/>
        </p:nvPicPr>
        <p:blipFill>
          <a:blip r:embed="rId4">
            <a:clrChange>
              <a:clrFrom>
                <a:srgbClr val="FBE9D5"/>
              </a:clrFrom>
              <a:clrTo>
                <a:srgbClr val="FBE9D5">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59954" y="1099961"/>
            <a:ext cx="5896189" cy="5279018"/>
          </a:xfrm>
          <a:prstGeom prst="rect">
            <a:avLst/>
          </a:prstGeom>
        </p:spPr>
      </p:pic>
    </p:spTree>
    <p:extLst>
      <p:ext uri="{BB962C8B-B14F-4D97-AF65-F5344CB8AC3E}">
        <p14:creationId xmlns:p14="http://schemas.microsoft.com/office/powerpoint/2010/main" val="176821281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EAD80E9-8367-4161-80F7-DBFA87EF7F73}"/>
              </a:ext>
            </a:extLst>
          </p:cNvPr>
          <p:cNvSpPr txBox="1"/>
          <p:nvPr/>
        </p:nvSpPr>
        <p:spPr>
          <a:xfrm>
            <a:off x="2530996" y="1603082"/>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（六）</a:t>
            </a:r>
          </a:p>
        </p:txBody>
      </p:sp>
      <p:sp>
        <p:nvSpPr>
          <p:cNvPr id="3" name="文本框 2">
            <a:extLst>
              <a:ext uri="{FF2B5EF4-FFF2-40B4-BE49-F238E27FC236}">
                <a16:creationId xmlns:a16="http://schemas.microsoft.com/office/drawing/2014/main" id="{247BEC2B-2922-4938-A113-067ED5F6598B}"/>
              </a:ext>
            </a:extLst>
          </p:cNvPr>
          <p:cNvSpPr txBox="1"/>
          <p:nvPr/>
        </p:nvSpPr>
        <p:spPr>
          <a:xfrm>
            <a:off x="3734929" y="1466878"/>
            <a:ext cx="5926075" cy="830997"/>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加强和改进民主监督工作，推动党和国家</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重大方针政策和重要决策部署贯彻落实</a:t>
            </a:r>
          </a:p>
        </p:txBody>
      </p:sp>
      <p:grpSp>
        <p:nvGrpSpPr>
          <p:cNvPr id="10" name="组合 9">
            <a:extLst>
              <a:ext uri="{FF2B5EF4-FFF2-40B4-BE49-F238E27FC236}">
                <a16:creationId xmlns:a16="http://schemas.microsoft.com/office/drawing/2014/main" id="{8A9C4C06-F70D-4198-A6C7-49B0BB5345CF}"/>
              </a:ext>
            </a:extLst>
          </p:cNvPr>
          <p:cNvGrpSpPr/>
          <p:nvPr/>
        </p:nvGrpSpPr>
        <p:grpSpPr>
          <a:xfrm>
            <a:off x="2149147" y="2397404"/>
            <a:ext cx="8195003" cy="461665"/>
            <a:chOff x="2053897" y="2930823"/>
            <a:chExt cx="6994853" cy="461665"/>
          </a:xfrm>
        </p:grpSpPr>
        <p:sp>
          <p:nvSpPr>
            <p:cNvPr id="4" name="íš1iďé">
              <a:extLst>
                <a:ext uri="{FF2B5EF4-FFF2-40B4-BE49-F238E27FC236}">
                  <a16:creationId xmlns:a16="http://schemas.microsoft.com/office/drawing/2014/main" id="{5F9BF2C5-60B7-46E0-945B-0586F63C5CF9}"/>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01</a:t>
              </a:r>
            </a:p>
          </p:txBody>
        </p:sp>
        <p:sp>
          <p:nvSpPr>
            <p:cNvPr id="7" name="íšļíḑè">
              <a:extLst>
                <a:ext uri="{FF2B5EF4-FFF2-40B4-BE49-F238E27FC236}">
                  <a16:creationId xmlns:a16="http://schemas.microsoft.com/office/drawing/2014/main" id="{7570B815-915F-402C-B8AF-6A0E85BE005E}"/>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为民主党派和无党派人士在政协更好发挥作用创造条件</a:t>
              </a:r>
              <a:endParaRPr lang="zh-CN" altLang="en-US" dirty="0">
                <a:latin typeface="微软雅黑" panose="020B0503020204020204" pitchFamily="34" charset="-122"/>
                <a:ea typeface="微软雅黑" panose="020B0503020204020204" pitchFamily="34" charset="-122"/>
              </a:endParaRPr>
            </a:p>
          </p:txBody>
        </p:sp>
        <p:cxnSp>
          <p:nvCxnSpPr>
            <p:cNvPr id="8" name="Straight Connector 63">
              <a:extLst>
                <a:ext uri="{FF2B5EF4-FFF2-40B4-BE49-F238E27FC236}">
                  <a16:creationId xmlns:a16="http://schemas.microsoft.com/office/drawing/2014/main" id="{9AEBB27F-1335-4298-AB54-EA0C19B3527A}"/>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4AD07329-0B70-4356-87A6-A9821935B284}"/>
              </a:ext>
            </a:extLst>
          </p:cNvPr>
          <p:cNvGrpSpPr/>
          <p:nvPr/>
        </p:nvGrpSpPr>
        <p:grpSpPr>
          <a:xfrm>
            <a:off x="2149147" y="2879382"/>
            <a:ext cx="8804598" cy="461665"/>
            <a:chOff x="2053897" y="2930823"/>
            <a:chExt cx="6994853" cy="461665"/>
          </a:xfrm>
        </p:grpSpPr>
        <p:sp>
          <p:nvSpPr>
            <p:cNvPr id="12" name="íš1iďé">
              <a:extLst>
                <a:ext uri="{FF2B5EF4-FFF2-40B4-BE49-F238E27FC236}">
                  <a16:creationId xmlns:a16="http://schemas.microsoft.com/office/drawing/2014/main" id="{64A6F448-1B73-4881-B7AE-08288C890AC6}"/>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02</a:t>
              </a:r>
            </a:p>
          </p:txBody>
        </p:sp>
        <p:sp>
          <p:nvSpPr>
            <p:cNvPr id="13" name="íšļíḑè">
              <a:extLst>
                <a:ext uri="{FF2B5EF4-FFF2-40B4-BE49-F238E27FC236}">
                  <a16:creationId xmlns:a16="http://schemas.microsoft.com/office/drawing/2014/main" id="{C454B9C9-1957-4B58-A2F0-F942F908BAA6}"/>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pPr>
                <a:lnSpc>
                  <a:spcPct val="120000"/>
                </a:lnSpc>
              </a:pPr>
              <a:r>
                <a:rPr lang="zh-CN" altLang="en-US" dirty="0">
                  <a:solidFill>
                    <a:srgbClr val="591300"/>
                  </a:solidFill>
                  <a:latin typeface="微软雅黑" panose="020B0503020204020204" pitchFamily="34" charset="-122"/>
                  <a:ea typeface="微软雅黑" panose="020B0503020204020204" pitchFamily="34" charset="-122"/>
                </a:rPr>
                <a:t>邀请党外知识分子、非公有制经济人士、新的社会阶层人士等参加政协活动</a:t>
              </a:r>
              <a:endParaRPr lang="zh-CN" altLang="en-US" dirty="0">
                <a:latin typeface="微软雅黑" panose="020B0503020204020204" pitchFamily="34" charset="-122"/>
                <a:ea typeface="微软雅黑" panose="020B0503020204020204" pitchFamily="34" charset="-122"/>
              </a:endParaRPr>
            </a:p>
          </p:txBody>
        </p:sp>
        <p:cxnSp>
          <p:nvCxnSpPr>
            <p:cNvPr id="14" name="Straight Connector 63">
              <a:extLst>
                <a:ext uri="{FF2B5EF4-FFF2-40B4-BE49-F238E27FC236}">
                  <a16:creationId xmlns:a16="http://schemas.microsoft.com/office/drawing/2014/main" id="{C695608E-8C2E-45C4-94A1-7D99AF536430}"/>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8716B2C7-7249-4527-878C-24CBA98583A8}"/>
              </a:ext>
            </a:extLst>
          </p:cNvPr>
          <p:cNvGrpSpPr/>
          <p:nvPr/>
        </p:nvGrpSpPr>
        <p:grpSpPr>
          <a:xfrm>
            <a:off x="2149147" y="3361361"/>
            <a:ext cx="8195003" cy="461665"/>
            <a:chOff x="2053897" y="2930823"/>
            <a:chExt cx="6994853" cy="461665"/>
          </a:xfrm>
        </p:grpSpPr>
        <p:sp>
          <p:nvSpPr>
            <p:cNvPr id="16" name="íš1iďé">
              <a:extLst>
                <a:ext uri="{FF2B5EF4-FFF2-40B4-BE49-F238E27FC236}">
                  <a16:creationId xmlns:a16="http://schemas.microsoft.com/office/drawing/2014/main" id="{DB8611A4-C656-4D39-824A-7C5D13E05418}"/>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03</a:t>
              </a:r>
            </a:p>
          </p:txBody>
        </p:sp>
        <p:sp>
          <p:nvSpPr>
            <p:cNvPr id="17" name="íšļíḑè">
              <a:extLst>
                <a:ext uri="{FF2B5EF4-FFF2-40B4-BE49-F238E27FC236}">
                  <a16:creationId xmlns:a16="http://schemas.microsoft.com/office/drawing/2014/main" id="{B6D3FC08-020E-4C4D-B53E-4AD095CCD1CB}"/>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围绕少数民族流动人口服务管理等调研</a:t>
              </a:r>
              <a:endParaRPr lang="zh-CN" altLang="en-US" dirty="0">
                <a:latin typeface="微软雅黑" panose="020B0503020204020204" pitchFamily="34" charset="-122"/>
                <a:ea typeface="微软雅黑" panose="020B0503020204020204" pitchFamily="34" charset="-122"/>
              </a:endParaRPr>
            </a:p>
          </p:txBody>
        </p:sp>
        <p:cxnSp>
          <p:nvCxnSpPr>
            <p:cNvPr id="18" name="Straight Connector 63">
              <a:extLst>
                <a:ext uri="{FF2B5EF4-FFF2-40B4-BE49-F238E27FC236}">
                  <a16:creationId xmlns:a16="http://schemas.microsoft.com/office/drawing/2014/main" id="{608459BA-4447-45ED-AFA7-6F61F1910DB9}"/>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65B93286-DF20-4565-AC5B-BCC19980F18B}"/>
              </a:ext>
            </a:extLst>
          </p:cNvPr>
          <p:cNvGrpSpPr/>
          <p:nvPr/>
        </p:nvGrpSpPr>
        <p:grpSpPr>
          <a:xfrm>
            <a:off x="2149147" y="3843339"/>
            <a:ext cx="8195003" cy="461665"/>
            <a:chOff x="2053897" y="2930823"/>
            <a:chExt cx="6994853" cy="461665"/>
          </a:xfrm>
        </p:grpSpPr>
        <p:sp>
          <p:nvSpPr>
            <p:cNvPr id="20" name="íš1iďé">
              <a:extLst>
                <a:ext uri="{FF2B5EF4-FFF2-40B4-BE49-F238E27FC236}">
                  <a16:creationId xmlns:a16="http://schemas.microsoft.com/office/drawing/2014/main" id="{FCB81401-2BCF-495E-9ED4-A1B0981B9E9A}"/>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04</a:t>
              </a:r>
            </a:p>
          </p:txBody>
        </p:sp>
        <p:sp>
          <p:nvSpPr>
            <p:cNvPr id="21" name="íšļíḑè">
              <a:extLst>
                <a:ext uri="{FF2B5EF4-FFF2-40B4-BE49-F238E27FC236}">
                  <a16:creationId xmlns:a16="http://schemas.microsoft.com/office/drawing/2014/main" id="{790E2336-51B6-430D-BB86-192B8E5A36AB}"/>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促进民族地区经济社会发展和各民族交往交流交融</a:t>
              </a:r>
              <a:endParaRPr lang="zh-CN" altLang="en-US" dirty="0">
                <a:latin typeface="微软雅黑" panose="020B0503020204020204" pitchFamily="34" charset="-122"/>
                <a:ea typeface="微软雅黑" panose="020B0503020204020204" pitchFamily="34" charset="-122"/>
              </a:endParaRPr>
            </a:p>
          </p:txBody>
        </p:sp>
        <p:cxnSp>
          <p:nvCxnSpPr>
            <p:cNvPr id="22" name="Straight Connector 63">
              <a:extLst>
                <a:ext uri="{FF2B5EF4-FFF2-40B4-BE49-F238E27FC236}">
                  <a16:creationId xmlns:a16="http://schemas.microsoft.com/office/drawing/2014/main" id="{15FC6D6F-79ED-4FAE-B67B-36A80E51BC1D}"/>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F5340614-5F30-4ACF-853A-663DF6D650B0}"/>
              </a:ext>
            </a:extLst>
          </p:cNvPr>
          <p:cNvGrpSpPr/>
          <p:nvPr/>
        </p:nvGrpSpPr>
        <p:grpSpPr>
          <a:xfrm>
            <a:off x="2149147" y="4325317"/>
            <a:ext cx="8195003" cy="461665"/>
            <a:chOff x="2053897" y="2930823"/>
            <a:chExt cx="6994853" cy="461665"/>
          </a:xfrm>
        </p:grpSpPr>
        <p:sp>
          <p:nvSpPr>
            <p:cNvPr id="24" name="íš1iďé">
              <a:extLst>
                <a:ext uri="{FF2B5EF4-FFF2-40B4-BE49-F238E27FC236}">
                  <a16:creationId xmlns:a16="http://schemas.microsoft.com/office/drawing/2014/main" id="{90B33672-A472-426C-A08A-1F6A160715D0}"/>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05</a:t>
              </a:r>
            </a:p>
          </p:txBody>
        </p:sp>
        <p:sp>
          <p:nvSpPr>
            <p:cNvPr id="25" name="íšļíḑè">
              <a:extLst>
                <a:ext uri="{FF2B5EF4-FFF2-40B4-BE49-F238E27FC236}">
                  <a16:creationId xmlns:a16="http://schemas.microsoft.com/office/drawing/2014/main" id="{AE6D8D30-B905-4C74-B4DC-19C15D98B733}"/>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全面贯彻党的宗教工作基本方针</a:t>
              </a:r>
              <a:endParaRPr lang="zh-CN" altLang="en-US" dirty="0">
                <a:latin typeface="微软雅黑" panose="020B0503020204020204" pitchFamily="34" charset="-122"/>
                <a:ea typeface="微软雅黑" panose="020B0503020204020204" pitchFamily="34" charset="-122"/>
              </a:endParaRPr>
            </a:p>
          </p:txBody>
        </p:sp>
        <p:cxnSp>
          <p:nvCxnSpPr>
            <p:cNvPr id="26" name="Straight Connector 63">
              <a:extLst>
                <a:ext uri="{FF2B5EF4-FFF2-40B4-BE49-F238E27FC236}">
                  <a16:creationId xmlns:a16="http://schemas.microsoft.com/office/drawing/2014/main" id="{5846991C-F0CD-4E74-843E-20A7FCB3D7B5}"/>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C7FD1D1-6DD8-4D21-8DF3-AAB03F152B9E}"/>
              </a:ext>
            </a:extLst>
          </p:cNvPr>
          <p:cNvGrpSpPr/>
          <p:nvPr/>
        </p:nvGrpSpPr>
        <p:grpSpPr>
          <a:xfrm>
            <a:off x="2149147" y="4807295"/>
            <a:ext cx="8195003" cy="461665"/>
            <a:chOff x="2053897" y="2930823"/>
            <a:chExt cx="6994853" cy="461665"/>
          </a:xfrm>
        </p:grpSpPr>
        <p:sp>
          <p:nvSpPr>
            <p:cNvPr id="28" name="íš1iďé">
              <a:extLst>
                <a:ext uri="{FF2B5EF4-FFF2-40B4-BE49-F238E27FC236}">
                  <a16:creationId xmlns:a16="http://schemas.microsoft.com/office/drawing/2014/main" id="{29C941F2-311A-4331-9340-02C27BD52CE8}"/>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06</a:t>
              </a:r>
            </a:p>
          </p:txBody>
        </p:sp>
        <p:sp>
          <p:nvSpPr>
            <p:cNvPr id="29" name="íšļíḑè">
              <a:extLst>
                <a:ext uri="{FF2B5EF4-FFF2-40B4-BE49-F238E27FC236}">
                  <a16:creationId xmlns:a16="http://schemas.microsoft.com/office/drawing/2014/main" id="{7F1D7014-CDCB-4FFE-8D80-75EFF50B412C}"/>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就修订</a:t>
              </a:r>
              <a:r>
                <a:rPr lang="en-US" altLang="zh-CN" dirty="0">
                  <a:solidFill>
                    <a:srgbClr val="591300"/>
                  </a:solidFill>
                  <a:latin typeface="微软雅黑" panose="020B0503020204020204" pitchFamily="34" charset="-122"/>
                  <a:ea typeface="微软雅黑" panose="020B0503020204020204" pitchFamily="34" charset="-122"/>
                </a:rPr>
                <a:t>《</a:t>
              </a:r>
              <a:r>
                <a:rPr lang="zh-CN" altLang="en-US" dirty="0">
                  <a:solidFill>
                    <a:srgbClr val="591300"/>
                  </a:solidFill>
                  <a:latin typeface="微软雅黑" panose="020B0503020204020204" pitchFamily="34" charset="-122"/>
                  <a:ea typeface="微软雅黑" panose="020B0503020204020204" pitchFamily="34" charset="-122"/>
                </a:rPr>
                <a:t>宗教事务条例</a:t>
              </a:r>
              <a:r>
                <a:rPr lang="en-US" altLang="zh-CN" dirty="0">
                  <a:solidFill>
                    <a:srgbClr val="591300"/>
                  </a:solidFill>
                  <a:latin typeface="微软雅黑" panose="020B0503020204020204" pitchFamily="34" charset="-122"/>
                  <a:ea typeface="微软雅黑" panose="020B0503020204020204" pitchFamily="34" charset="-122"/>
                </a:rPr>
                <a:t>》</a:t>
              </a:r>
              <a:r>
                <a:rPr lang="zh-CN" altLang="en-US" dirty="0">
                  <a:solidFill>
                    <a:srgbClr val="591300"/>
                  </a:solidFill>
                  <a:latin typeface="微软雅黑" panose="020B0503020204020204" pitchFamily="34" charset="-122"/>
                  <a:ea typeface="微软雅黑" panose="020B0503020204020204" pitchFamily="34" charset="-122"/>
                </a:rPr>
                <a:t>提出建议</a:t>
              </a:r>
              <a:endParaRPr lang="zh-CN" altLang="en-US" dirty="0">
                <a:latin typeface="微软雅黑" panose="020B0503020204020204" pitchFamily="34" charset="-122"/>
                <a:ea typeface="微软雅黑" panose="020B0503020204020204" pitchFamily="34" charset="-122"/>
              </a:endParaRPr>
            </a:p>
          </p:txBody>
        </p:sp>
        <p:cxnSp>
          <p:nvCxnSpPr>
            <p:cNvPr id="30" name="Straight Connector 63">
              <a:extLst>
                <a:ext uri="{FF2B5EF4-FFF2-40B4-BE49-F238E27FC236}">
                  <a16:creationId xmlns:a16="http://schemas.microsoft.com/office/drawing/2014/main" id="{0DA9F2CB-BB1F-4B4B-AC8D-48EE9E77426F}"/>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98687BA1-B8E4-4E8B-BF76-1E7023CD1AC9}"/>
              </a:ext>
            </a:extLst>
          </p:cNvPr>
          <p:cNvGrpSpPr/>
          <p:nvPr/>
        </p:nvGrpSpPr>
        <p:grpSpPr>
          <a:xfrm>
            <a:off x="2149147" y="5289274"/>
            <a:ext cx="8195003" cy="461665"/>
            <a:chOff x="2053897" y="2930823"/>
            <a:chExt cx="6994853" cy="461665"/>
          </a:xfrm>
        </p:grpSpPr>
        <p:sp>
          <p:nvSpPr>
            <p:cNvPr id="32" name="íš1iďé">
              <a:extLst>
                <a:ext uri="{FF2B5EF4-FFF2-40B4-BE49-F238E27FC236}">
                  <a16:creationId xmlns:a16="http://schemas.microsoft.com/office/drawing/2014/main" id="{788F57D3-9730-49AD-B37F-6D554C107813}"/>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07</a:t>
              </a:r>
            </a:p>
          </p:txBody>
        </p:sp>
        <p:sp>
          <p:nvSpPr>
            <p:cNvPr id="33" name="íšļíḑè">
              <a:extLst>
                <a:ext uri="{FF2B5EF4-FFF2-40B4-BE49-F238E27FC236}">
                  <a16:creationId xmlns:a16="http://schemas.microsoft.com/office/drawing/2014/main" id="{B6CBE652-1C8E-454C-99DB-9CFF07E261B7}"/>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坚持举办少数民族界、宗教界委员座谈会，反映社情民意</a:t>
              </a:r>
              <a:endParaRPr lang="zh-CN" altLang="en-US" dirty="0">
                <a:latin typeface="微软雅黑" panose="020B0503020204020204" pitchFamily="34" charset="-122"/>
                <a:ea typeface="微软雅黑" panose="020B0503020204020204" pitchFamily="34" charset="-122"/>
              </a:endParaRPr>
            </a:p>
          </p:txBody>
        </p:sp>
        <p:cxnSp>
          <p:nvCxnSpPr>
            <p:cNvPr id="34" name="Straight Connector 63">
              <a:extLst>
                <a:ext uri="{FF2B5EF4-FFF2-40B4-BE49-F238E27FC236}">
                  <a16:creationId xmlns:a16="http://schemas.microsoft.com/office/drawing/2014/main" id="{DC2A55F8-9C48-4AF4-957D-F43111604D03}"/>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0971271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1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4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6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8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100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EAD80E9-8367-4161-80F7-DBFA87EF7F73}"/>
              </a:ext>
            </a:extLst>
          </p:cNvPr>
          <p:cNvSpPr txBox="1"/>
          <p:nvPr/>
        </p:nvSpPr>
        <p:spPr>
          <a:xfrm>
            <a:off x="2530996" y="1603082"/>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（六）</a:t>
            </a:r>
          </a:p>
        </p:txBody>
      </p:sp>
      <p:sp>
        <p:nvSpPr>
          <p:cNvPr id="3" name="文本框 2">
            <a:extLst>
              <a:ext uri="{FF2B5EF4-FFF2-40B4-BE49-F238E27FC236}">
                <a16:creationId xmlns:a16="http://schemas.microsoft.com/office/drawing/2014/main" id="{247BEC2B-2922-4938-A113-067ED5F6598B}"/>
              </a:ext>
            </a:extLst>
          </p:cNvPr>
          <p:cNvSpPr txBox="1"/>
          <p:nvPr/>
        </p:nvSpPr>
        <p:spPr>
          <a:xfrm>
            <a:off x="3734929" y="1466878"/>
            <a:ext cx="5926075" cy="830997"/>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加强和改进民主监督工作，推动党和国家</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重大方针政策和重要决策部署贯彻落实</a:t>
            </a:r>
          </a:p>
        </p:txBody>
      </p:sp>
      <p:grpSp>
        <p:nvGrpSpPr>
          <p:cNvPr id="10" name="组合 9">
            <a:extLst>
              <a:ext uri="{FF2B5EF4-FFF2-40B4-BE49-F238E27FC236}">
                <a16:creationId xmlns:a16="http://schemas.microsoft.com/office/drawing/2014/main" id="{8A9C4C06-F70D-4198-A6C7-49B0BB5345CF}"/>
              </a:ext>
            </a:extLst>
          </p:cNvPr>
          <p:cNvGrpSpPr/>
          <p:nvPr/>
        </p:nvGrpSpPr>
        <p:grpSpPr>
          <a:xfrm>
            <a:off x="2149147" y="2854604"/>
            <a:ext cx="8195003" cy="461665"/>
            <a:chOff x="2053897" y="2930823"/>
            <a:chExt cx="6994853" cy="461665"/>
          </a:xfrm>
        </p:grpSpPr>
        <p:sp>
          <p:nvSpPr>
            <p:cNvPr id="4" name="íš1iďé">
              <a:extLst>
                <a:ext uri="{FF2B5EF4-FFF2-40B4-BE49-F238E27FC236}">
                  <a16:creationId xmlns:a16="http://schemas.microsoft.com/office/drawing/2014/main" id="{5F9BF2C5-60B7-46E0-945B-0586F63C5CF9}"/>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01</a:t>
              </a:r>
            </a:p>
          </p:txBody>
        </p:sp>
        <p:sp>
          <p:nvSpPr>
            <p:cNvPr id="7" name="íšļíḑè">
              <a:extLst>
                <a:ext uri="{FF2B5EF4-FFF2-40B4-BE49-F238E27FC236}">
                  <a16:creationId xmlns:a16="http://schemas.microsoft.com/office/drawing/2014/main" id="{7570B815-915F-402C-B8AF-6A0E85BE005E}"/>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旗帜鲜明反对暴力恐怖活动、民族分裂活动、宗教极端活动</a:t>
              </a:r>
              <a:endParaRPr lang="zh-CN" altLang="en-US" dirty="0">
                <a:latin typeface="微软雅黑" panose="020B0503020204020204" pitchFamily="34" charset="-122"/>
                <a:ea typeface="微软雅黑" panose="020B0503020204020204" pitchFamily="34" charset="-122"/>
              </a:endParaRPr>
            </a:p>
          </p:txBody>
        </p:sp>
        <p:cxnSp>
          <p:nvCxnSpPr>
            <p:cNvPr id="8" name="Straight Connector 63">
              <a:extLst>
                <a:ext uri="{FF2B5EF4-FFF2-40B4-BE49-F238E27FC236}">
                  <a16:creationId xmlns:a16="http://schemas.microsoft.com/office/drawing/2014/main" id="{9AEBB27F-1335-4298-AB54-EA0C19B3527A}"/>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4AD07329-0B70-4356-87A6-A9821935B284}"/>
              </a:ext>
            </a:extLst>
          </p:cNvPr>
          <p:cNvGrpSpPr/>
          <p:nvPr/>
        </p:nvGrpSpPr>
        <p:grpSpPr>
          <a:xfrm>
            <a:off x="2149147" y="3336582"/>
            <a:ext cx="8804598" cy="461665"/>
            <a:chOff x="2053897" y="2930823"/>
            <a:chExt cx="6994853" cy="461665"/>
          </a:xfrm>
        </p:grpSpPr>
        <p:sp>
          <p:nvSpPr>
            <p:cNvPr id="12" name="íš1iďé">
              <a:extLst>
                <a:ext uri="{FF2B5EF4-FFF2-40B4-BE49-F238E27FC236}">
                  <a16:creationId xmlns:a16="http://schemas.microsoft.com/office/drawing/2014/main" id="{64A6F448-1B73-4881-B7AE-08288C890AC6}"/>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02</a:t>
              </a:r>
            </a:p>
          </p:txBody>
        </p:sp>
        <p:sp>
          <p:nvSpPr>
            <p:cNvPr id="13" name="íšļíḑè">
              <a:extLst>
                <a:ext uri="{FF2B5EF4-FFF2-40B4-BE49-F238E27FC236}">
                  <a16:creationId xmlns:a16="http://schemas.microsoft.com/office/drawing/2014/main" id="{C454B9C9-1957-4B58-A2F0-F942F908BAA6}"/>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全面准确贯彻“一国两制”方针</a:t>
              </a:r>
              <a:endParaRPr lang="zh-CN" altLang="en-US" dirty="0">
                <a:latin typeface="微软雅黑" panose="020B0503020204020204" pitchFamily="34" charset="-122"/>
                <a:ea typeface="微软雅黑" panose="020B0503020204020204" pitchFamily="34" charset="-122"/>
              </a:endParaRPr>
            </a:p>
          </p:txBody>
        </p:sp>
        <p:cxnSp>
          <p:nvCxnSpPr>
            <p:cNvPr id="14" name="Straight Connector 63">
              <a:extLst>
                <a:ext uri="{FF2B5EF4-FFF2-40B4-BE49-F238E27FC236}">
                  <a16:creationId xmlns:a16="http://schemas.microsoft.com/office/drawing/2014/main" id="{C695608E-8C2E-45C4-94A1-7D99AF536430}"/>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8716B2C7-7249-4527-878C-24CBA98583A8}"/>
              </a:ext>
            </a:extLst>
          </p:cNvPr>
          <p:cNvGrpSpPr/>
          <p:nvPr/>
        </p:nvGrpSpPr>
        <p:grpSpPr>
          <a:xfrm>
            <a:off x="2149147" y="3818561"/>
            <a:ext cx="8195003" cy="461665"/>
            <a:chOff x="2053897" y="2930823"/>
            <a:chExt cx="6994853" cy="461665"/>
          </a:xfrm>
        </p:grpSpPr>
        <p:sp>
          <p:nvSpPr>
            <p:cNvPr id="16" name="íš1iďé">
              <a:extLst>
                <a:ext uri="{FF2B5EF4-FFF2-40B4-BE49-F238E27FC236}">
                  <a16:creationId xmlns:a16="http://schemas.microsoft.com/office/drawing/2014/main" id="{DB8611A4-C656-4D39-824A-7C5D13E05418}"/>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03</a:t>
              </a:r>
            </a:p>
          </p:txBody>
        </p:sp>
        <p:sp>
          <p:nvSpPr>
            <p:cNvPr id="17" name="íšļíḑè">
              <a:extLst>
                <a:ext uri="{FF2B5EF4-FFF2-40B4-BE49-F238E27FC236}">
                  <a16:creationId xmlns:a16="http://schemas.microsoft.com/office/drawing/2014/main" id="{B6D3FC08-020E-4C4D-B53E-4AD095CCD1CB}"/>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深做细做港澳青少年工作，</a:t>
              </a:r>
              <a:endParaRPr lang="zh-CN" altLang="en-US" dirty="0">
                <a:latin typeface="微软雅黑" panose="020B0503020204020204" pitchFamily="34" charset="-122"/>
                <a:ea typeface="微软雅黑" panose="020B0503020204020204" pitchFamily="34" charset="-122"/>
              </a:endParaRPr>
            </a:p>
          </p:txBody>
        </p:sp>
        <p:cxnSp>
          <p:nvCxnSpPr>
            <p:cNvPr id="18" name="Straight Connector 63">
              <a:extLst>
                <a:ext uri="{FF2B5EF4-FFF2-40B4-BE49-F238E27FC236}">
                  <a16:creationId xmlns:a16="http://schemas.microsoft.com/office/drawing/2014/main" id="{608459BA-4447-45ED-AFA7-6F61F1910DB9}"/>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65B93286-DF20-4565-AC5B-BCC19980F18B}"/>
              </a:ext>
            </a:extLst>
          </p:cNvPr>
          <p:cNvGrpSpPr/>
          <p:nvPr/>
        </p:nvGrpSpPr>
        <p:grpSpPr>
          <a:xfrm>
            <a:off x="2149147" y="4300539"/>
            <a:ext cx="8195003" cy="461665"/>
            <a:chOff x="2053897" y="2930823"/>
            <a:chExt cx="6994853" cy="461665"/>
          </a:xfrm>
        </p:grpSpPr>
        <p:sp>
          <p:nvSpPr>
            <p:cNvPr id="20" name="íš1iďé">
              <a:extLst>
                <a:ext uri="{FF2B5EF4-FFF2-40B4-BE49-F238E27FC236}">
                  <a16:creationId xmlns:a16="http://schemas.microsoft.com/office/drawing/2014/main" id="{FCB81401-2BCF-495E-9ED4-A1B0981B9E9A}"/>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04</a:t>
              </a:r>
            </a:p>
          </p:txBody>
        </p:sp>
        <p:sp>
          <p:nvSpPr>
            <p:cNvPr id="21" name="íšļíḑè">
              <a:extLst>
                <a:ext uri="{FF2B5EF4-FFF2-40B4-BE49-F238E27FC236}">
                  <a16:creationId xmlns:a16="http://schemas.microsoft.com/office/drawing/2014/main" id="{790E2336-51B6-430D-BB86-192B8E5A36AB}"/>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加强与台湾民意代表机制化交流</a:t>
              </a:r>
              <a:endParaRPr lang="zh-CN" altLang="en-US" dirty="0">
                <a:latin typeface="微软雅黑" panose="020B0503020204020204" pitchFamily="34" charset="-122"/>
                <a:ea typeface="微软雅黑" panose="020B0503020204020204" pitchFamily="34" charset="-122"/>
              </a:endParaRPr>
            </a:p>
          </p:txBody>
        </p:sp>
        <p:cxnSp>
          <p:nvCxnSpPr>
            <p:cNvPr id="22" name="Straight Connector 63">
              <a:extLst>
                <a:ext uri="{FF2B5EF4-FFF2-40B4-BE49-F238E27FC236}">
                  <a16:creationId xmlns:a16="http://schemas.microsoft.com/office/drawing/2014/main" id="{15FC6D6F-79ED-4FAE-B67B-36A80E51BC1D}"/>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F5340614-5F30-4ACF-853A-663DF6D650B0}"/>
              </a:ext>
            </a:extLst>
          </p:cNvPr>
          <p:cNvGrpSpPr/>
          <p:nvPr/>
        </p:nvGrpSpPr>
        <p:grpSpPr>
          <a:xfrm>
            <a:off x="2149147" y="4782517"/>
            <a:ext cx="8195003" cy="461665"/>
            <a:chOff x="2053897" y="2930823"/>
            <a:chExt cx="6994853" cy="461665"/>
          </a:xfrm>
        </p:grpSpPr>
        <p:sp>
          <p:nvSpPr>
            <p:cNvPr id="24" name="íš1iďé">
              <a:extLst>
                <a:ext uri="{FF2B5EF4-FFF2-40B4-BE49-F238E27FC236}">
                  <a16:creationId xmlns:a16="http://schemas.microsoft.com/office/drawing/2014/main" id="{90B33672-A472-426C-A08A-1F6A160715D0}"/>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05</a:t>
              </a:r>
            </a:p>
          </p:txBody>
        </p:sp>
        <p:sp>
          <p:nvSpPr>
            <p:cNvPr id="25" name="íšļíḑè">
              <a:extLst>
                <a:ext uri="{FF2B5EF4-FFF2-40B4-BE49-F238E27FC236}">
                  <a16:creationId xmlns:a16="http://schemas.microsoft.com/office/drawing/2014/main" id="{AE6D8D30-B905-4C74-B4DC-19C15D98B733}"/>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坚决反对“台独”分裂行径</a:t>
              </a:r>
              <a:endParaRPr lang="zh-CN" altLang="en-US" dirty="0">
                <a:latin typeface="微软雅黑" panose="020B0503020204020204" pitchFamily="34" charset="-122"/>
                <a:ea typeface="微软雅黑" panose="020B0503020204020204" pitchFamily="34" charset="-122"/>
              </a:endParaRPr>
            </a:p>
          </p:txBody>
        </p:sp>
        <p:cxnSp>
          <p:nvCxnSpPr>
            <p:cNvPr id="26" name="Straight Connector 63">
              <a:extLst>
                <a:ext uri="{FF2B5EF4-FFF2-40B4-BE49-F238E27FC236}">
                  <a16:creationId xmlns:a16="http://schemas.microsoft.com/office/drawing/2014/main" id="{5846991C-F0CD-4E74-843E-20A7FCB3D7B5}"/>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C7FD1D1-6DD8-4D21-8DF3-AAB03F152B9E}"/>
              </a:ext>
            </a:extLst>
          </p:cNvPr>
          <p:cNvGrpSpPr/>
          <p:nvPr/>
        </p:nvGrpSpPr>
        <p:grpSpPr>
          <a:xfrm>
            <a:off x="2149147" y="5264495"/>
            <a:ext cx="8195003" cy="461665"/>
            <a:chOff x="2053897" y="2930823"/>
            <a:chExt cx="6994853" cy="461665"/>
          </a:xfrm>
        </p:grpSpPr>
        <p:sp>
          <p:nvSpPr>
            <p:cNvPr id="28" name="íš1iďé">
              <a:extLst>
                <a:ext uri="{FF2B5EF4-FFF2-40B4-BE49-F238E27FC236}">
                  <a16:creationId xmlns:a16="http://schemas.microsoft.com/office/drawing/2014/main" id="{29C941F2-311A-4331-9340-02C27BD52CE8}"/>
                </a:ext>
              </a:extLst>
            </p:cNvPr>
            <p:cNvSpPr txBox="1"/>
            <p:nvPr/>
          </p:nvSpPr>
          <p:spPr>
            <a:xfrm>
              <a:off x="2053897" y="2930823"/>
              <a:ext cx="516487" cy="461665"/>
            </a:xfrm>
            <a:prstGeom prst="rect">
              <a:avLst/>
            </a:prstGeom>
            <a:noFill/>
          </p:spPr>
          <p:txBody>
            <a:bodyPr wrap="none" anchor="ctr">
              <a:normAutofit/>
            </a:bodyPr>
            <a:lstStyle/>
            <a:p>
              <a:pPr algn="ctr"/>
              <a:r>
                <a:rPr lang="en-US" altLang="zh-CN" sz="2400" dirty="0">
                  <a:solidFill>
                    <a:schemeClr val="accent6">
                      <a:lumMod val="100000"/>
                    </a:schemeClr>
                  </a:solidFill>
                  <a:latin typeface="Impact" panose="020B0806030902050204" pitchFamily="34" charset="0"/>
                </a:rPr>
                <a:t>06</a:t>
              </a:r>
            </a:p>
          </p:txBody>
        </p:sp>
        <p:sp>
          <p:nvSpPr>
            <p:cNvPr id="29" name="íšļíḑè">
              <a:extLst>
                <a:ext uri="{FF2B5EF4-FFF2-40B4-BE49-F238E27FC236}">
                  <a16:creationId xmlns:a16="http://schemas.microsoft.com/office/drawing/2014/main" id="{7F1D7014-CDCB-4FFE-8D80-75EFF50B412C}"/>
                </a:ext>
              </a:extLst>
            </p:cNvPr>
            <p:cNvSpPr txBox="1">
              <a:spLocks/>
            </p:cNvSpPr>
            <p:nvPr/>
          </p:nvSpPr>
          <p:spPr>
            <a:xfrm>
              <a:off x="2492896" y="2935546"/>
              <a:ext cx="6555854" cy="352690"/>
            </a:xfrm>
            <a:prstGeom prst="rect">
              <a:avLst/>
            </a:prstGeom>
          </p:spPr>
          <p:txBody>
            <a:bodyPr vert="horz" wrap="square" lIns="360000" tIns="0" rIns="0" bIns="0" anchor="ctr" anchorCtr="0">
              <a:noAutofit/>
            </a:bodyPr>
            <a:lstStyle/>
            <a:p>
              <a:r>
                <a:rPr lang="zh-CN" altLang="en-US" dirty="0">
                  <a:solidFill>
                    <a:srgbClr val="591300"/>
                  </a:solidFill>
                  <a:latin typeface="微软雅黑" panose="020B0503020204020204" pitchFamily="34" charset="-122"/>
                  <a:ea typeface="微软雅黑" panose="020B0503020204020204" pitchFamily="34" charset="-122"/>
                </a:rPr>
                <a:t>邀请侨胞列席政协大会、回国考察</a:t>
              </a:r>
              <a:endParaRPr lang="zh-CN" altLang="en-US" dirty="0">
                <a:latin typeface="微软雅黑" panose="020B0503020204020204" pitchFamily="34" charset="-122"/>
                <a:ea typeface="微软雅黑" panose="020B0503020204020204" pitchFamily="34" charset="-122"/>
              </a:endParaRPr>
            </a:p>
          </p:txBody>
        </p:sp>
        <p:cxnSp>
          <p:nvCxnSpPr>
            <p:cNvPr id="30" name="Straight Connector 63">
              <a:extLst>
                <a:ext uri="{FF2B5EF4-FFF2-40B4-BE49-F238E27FC236}">
                  <a16:creationId xmlns:a16="http://schemas.microsoft.com/office/drawing/2014/main" id="{0DA9F2CB-BB1F-4B4B-AC8D-48EE9E77426F}"/>
                </a:ext>
              </a:extLst>
            </p:cNvPr>
            <p:cNvCxnSpPr>
              <a:cxnSpLocks/>
            </p:cNvCxnSpPr>
            <p:nvPr/>
          </p:nvCxnSpPr>
          <p:spPr>
            <a:xfrm>
              <a:off x="2650392" y="3016025"/>
              <a:ext cx="0" cy="291260"/>
            </a:xfrm>
            <a:prstGeom prst="line">
              <a:avLst/>
            </a:prstGeom>
            <a:ln w="28575" cap="flat" cmpd="sng" algn="ctr">
              <a:solidFill>
                <a:schemeClr val="accent6">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09144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8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10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3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FD8C2D6-865D-49DF-80C0-DEDA1B7FE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195"/>
            <a:ext cx="3578849" cy="6500168"/>
          </a:xfrm>
          <a:prstGeom prst="rect">
            <a:avLst/>
          </a:prstGeom>
        </p:spPr>
      </p:pic>
      <p:pic>
        <p:nvPicPr>
          <p:cNvPr id="10" name="图片 9">
            <a:extLst>
              <a:ext uri="{FF2B5EF4-FFF2-40B4-BE49-F238E27FC236}">
                <a16:creationId xmlns:a16="http://schemas.microsoft.com/office/drawing/2014/main" id="{F6B1970A-017C-4CB2-8C61-037D50FF43D4}"/>
              </a:ext>
            </a:extLst>
          </p:cNvPr>
          <p:cNvPicPr>
            <a:picLocks noChangeAspect="1"/>
          </p:cNvPicPr>
          <p:nvPr/>
        </p:nvPicPr>
        <p:blipFill rotWithShape="1">
          <a:blip r:embed="rId4">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pic>
        <p:nvPicPr>
          <p:cNvPr id="12" name="图片 11">
            <a:extLst>
              <a:ext uri="{FF2B5EF4-FFF2-40B4-BE49-F238E27FC236}">
                <a16:creationId xmlns:a16="http://schemas.microsoft.com/office/drawing/2014/main" id="{C801451A-079D-4060-A39C-9821476B64B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898901" y="-1044305"/>
            <a:ext cx="5039444" cy="3687705"/>
          </a:xfrm>
          <a:prstGeom prst="rect">
            <a:avLst/>
          </a:prstGeom>
        </p:spPr>
      </p:pic>
      <p:sp>
        <p:nvSpPr>
          <p:cNvPr id="4" name="矩形: 圆角 3">
            <a:extLst>
              <a:ext uri="{FF2B5EF4-FFF2-40B4-BE49-F238E27FC236}">
                <a16:creationId xmlns:a16="http://schemas.microsoft.com/office/drawing/2014/main" id="{DC60D1F4-66A2-4C03-92F2-12AE09A9F517}"/>
              </a:ext>
            </a:extLst>
          </p:cNvPr>
          <p:cNvSpPr/>
          <p:nvPr/>
        </p:nvSpPr>
        <p:spPr>
          <a:xfrm>
            <a:off x="1447800" y="2239310"/>
            <a:ext cx="9391650" cy="2915076"/>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19375" y="2503162"/>
            <a:ext cx="6970940" cy="2308324"/>
          </a:xfrm>
          <a:prstGeom prst="rect">
            <a:avLst/>
          </a:prstGeom>
        </p:spPr>
        <p:txBody>
          <a:bodyPr wrap="square">
            <a:spAutoFit/>
          </a:bodyPr>
          <a:lstStyle/>
          <a:p>
            <a:pPr algn="ctr">
              <a:lnSpc>
                <a:spcPct val="200000"/>
              </a:lnSpc>
              <a:buClr>
                <a:srgbClr val="FF0000"/>
              </a:buClr>
            </a:pPr>
            <a:r>
              <a:rPr lang="zh-CN" altLang="en-US" sz="1200" dirty="0">
                <a:latin typeface="方正兰亭黑简体" panose="02000000000000000000" pitchFamily="2" charset="-122"/>
                <a:ea typeface="方正兰亭黑简体" panose="02000000000000000000" pitchFamily="2" charset="-122"/>
              </a:rPr>
              <a:t>全国政协十三届一次会议于</a:t>
            </a:r>
            <a:r>
              <a:rPr lang="en-US" altLang="zh-CN" sz="1200" dirty="0">
                <a:latin typeface="方正兰亭黑简体" panose="02000000000000000000" pitchFamily="2" charset="-122"/>
                <a:ea typeface="方正兰亭黑简体" panose="02000000000000000000" pitchFamily="2" charset="-122"/>
              </a:rPr>
              <a:t>3</a:t>
            </a:r>
            <a:r>
              <a:rPr lang="zh-CN" altLang="en-US" sz="1200" dirty="0">
                <a:latin typeface="方正兰亭黑简体" panose="02000000000000000000" pitchFamily="2" charset="-122"/>
                <a:ea typeface="方正兰亭黑简体" panose="02000000000000000000" pitchFamily="2" charset="-122"/>
              </a:rPr>
              <a:t>月</a:t>
            </a:r>
            <a:r>
              <a:rPr lang="en-US" altLang="zh-CN" sz="1200" dirty="0">
                <a:latin typeface="方正兰亭黑简体" panose="02000000000000000000" pitchFamily="2" charset="-122"/>
                <a:ea typeface="方正兰亭黑简体" panose="02000000000000000000" pitchFamily="2" charset="-122"/>
              </a:rPr>
              <a:t>3</a:t>
            </a:r>
            <a:r>
              <a:rPr lang="zh-CN" altLang="en-US" sz="1200" dirty="0">
                <a:latin typeface="方正兰亭黑简体" panose="02000000000000000000" pitchFamily="2" charset="-122"/>
                <a:ea typeface="方正兰亭黑简体" panose="02000000000000000000" pitchFamily="2" charset="-122"/>
              </a:rPr>
              <a:t>日下午</a:t>
            </a:r>
            <a:r>
              <a:rPr lang="en-US" altLang="zh-CN" sz="1200" dirty="0">
                <a:latin typeface="方正兰亭黑简体" panose="02000000000000000000" pitchFamily="2" charset="-122"/>
                <a:ea typeface="方正兰亭黑简体" panose="02000000000000000000" pitchFamily="2" charset="-122"/>
              </a:rPr>
              <a:t>3</a:t>
            </a:r>
            <a:r>
              <a:rPr lang="zh-CN" altLang="en-US" sz="1200" dirty="0">
                <a:latin typeface="方正兰亭黑简体" panose="02000000000000000000" pitchFamily="2" charset="-122"/>
                <a:ea typeface="方正兰亭黑简体" panose="02000000000000000000" pitchFamily="2" charset="-122"/>
              </a:rPr>
              <a:t>时在北京人民大会堂开幕。全国政协委员听取和审议政协全国委员会常务委员会工作报告和政协全国委员会常务委员会关于十二届政协提案工作情况的报告。</a:t>
            </a:r>
            <a:endParaRPr lang="en-US" altLang="zh-CN" sz="1200" dirty="0">
              <a:latin typeface="方正兰亭黑简体" panose="02000000000000000000" pitchFamily="2" charset="-122"/>
              <a:ea typeface="方正兰亭黑简体" panose="02000000000000000000" pitchFamily="2" charset="-122"/>
            </a:endParaRPr>
          </a:p>
          <a:p>
            <a:pPr algn="ctr">
              <a:lnSpc>
                <a:spcPct val="200000"/>
              </a:lnSpc>
              <a:buClr>
                <a:srgbClr val="FF0000"/>
              </a:buClr>
            </a:pPr>
            <a:endParaRPr lang="zh-CN" altLang="en-US" sz="1200" dirty="0">
              <a:latin typeface="方正兰亭黑简体" panose="02000000000000000000" pitchFamily="2" charset="-122"/>
              <a:ea typeface="方正兰亭黑简体" panose="02000000000000000000" pitchFamily="2" charset="-122"/>
            </a:endParaRPr>
          </a:p>
          <a:p>
            <a:pPr algn="ctr">
              <a:lnSpc>
                <a:spcPct val="200000"/>
              </a:lnSpc>
              <a:buClr>
                <a:srgbClr val="FF0000"/>
              </a:buClr>
            </a:pPr>
            <a:r>
              <a:rPr lang="zh-CN" altLang="en-US" sz="1200" dirty="0">
                <a:latin typeface="方正兰亭黑简体" panose="02000000000000000000" pitchFamily="2" charset="-122"/>
                <a:ea typeface="方正兰亭黑简体" panose="02000000000000000000" pitchFamily="2" charset="-122"/>
              </a:rPr>
              <a:t>中国人民政治协商会议第十三届全国委员会第一次会议应出席委员</a:t>
            </a:r>
            <a:r>
              <a:rPr lang="en-US" altLang="zh-CN" sz="1200" dirty="0">
                <a:latin typeface="方正兰亭黑简体" panose="02000000000000000000" pitchFamily="2" charset="-122"/>
                <a:ea typeface="方正兰亭黑简体" panose="02000000000000000000" pitchFamily="2" charset="-122"/>
              </a:rPr>
              <a:t>2158</a:t>
            </a:r>
            <a:r>
              <a:rPr lang="zh-CN" altLang="en-US" sz="1200" dirty="0">
                <a:latin typeface="方正兰亭黑简体" panose="02000000000000000000" pitchFamily="2" charset="-122"/>
                <a:ea typeface="方正兰亭黑简体" panose="02000000000000000000" pitchFamily="2" charset="-122"/>
              </a:rPr>
              <a:t>人，实到</a:t>
            </a:r>
            <a:r>
              <a:rPr lang="en-US" altLang="zh-CN" sz="1200" dirty="0">
                <a:latin typeface="方正兰亭黑简体" panose="02000000000000000000" pitchFamily="2" charset="-122"/>
                <a:ea typeface="方正兰亭黑简体" panose="02000000000000000000" pitchFamily="2" charset="-122"/>
              </a:rPr>
              <a:t>2149</a:t>
            </a:r>
            <a:r>
              <a:rPr lang="zh-CN" altLang="en-US" sz="1200" dirty="0">
                <a:latin typeface="方正兰亭黑简体" panose="02000000000000000000" pitchFamily="2" charset="-122"/>
                <a:ea typeface="方正兰亭黑简体" panose="02000000000000000000" pitchFamily="2" charset="-122"/>
              </a:rPr>
              <a:t>人，符合规定人数。中共中央总书记、国家主席、中央军委主席习近平等党和国家领导同志，中共中央、全国人大常委会、国务院有关部门负责同志，以及外国驻华使节、新闻官和海外侨胞等</a:t>
            </a:r>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62401" y="1068886"/>
            <a:ext cx="1028700" cy="1056124"/>
          </a:xfrm>
          <a:prstGeom prst="rect">
            <a:avLst/>
          </a:prstGeom>
        </p:spPr>
      </p:pic>
      <p:sp>
        <p:nvSpPr>
          <p:cNvPr id="14" name="文本框 13">
            <a:extLst>
              <a:ext uri="{FF2B5EF4-FFF2-40B4-BE49-F238E27FC236}">
                <a16:creationId xmlns:a16="http://schemas.microsoft.com/office/drawing/2014/main" id="{7BF88A8D-0148-4B2B-B276-542F20835052}"/>
              </a:ext>
            </a:extLst>
          </p:cNvPr>
          <p:cNvSpPr txBox="1"/>
          <p:nvPr/>
        </p:nvSpPr>
        <p:spPr>
          <a:xfrm>
            <a:off x="4840467" y="1069307"/>
            <a:ext cx="2493200" cy="1107996"/>
          </a:xfrm>
          <a:prstGeom prst="rect">
            <a:avLst/>
          </a:prstGeom>
          <a:noFill/>
        </p:spPr>
        <p:txBody>
          <a:bodyPr wrap="square" rtlCol="0">
            <a:spAutoFit/>
          </a:bodyPr>
          <a:lstStyle/>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前 言</a:t>
            </a:r>
            <a:endParaRPr lang="en-US" altLang="zh-CN" sz="6600" dirty="0">
              <a:blipFill dpi="0" rotWithShape="1">
                <a:blip r:embed="rId8"/>
                <a:srcRect/>
                <a:stretch>
                  <a:fillRect/>
                </a:stretch>
              </a:blip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300516722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595520" y="1687735"/>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（七）</a:t>
            </a:r>
          </a:p>
        </p:txBody>
      </p:sp>
      <p:sp>
        <p:nvSpPr>
          <p:cNvPr id="25" name="文本框 24"/>
          <p:cNvSpPr txBox="1"/>
          <p:nvPr/>
        </p:nvSpPr>
        <p:spPr>
          <a:xfrm>
            <a:off x="4787416" y="1585569"/>
            <a:ext cx="5926075" cy="830997"/>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广泛开展对外友好交往，为营</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造良好外部环境作出积极贡献</a:t>
            </a:r>
          </a:p>
        </p:txBody>
      </p:sp>
      <p:pic>
        <p:nvPicPr>
          <p:cNvPr id="2" name="图片 1"/>
          <p:cNvPicPr>
            <a:picLocks noChangeAspect="1"/>
          </p:cNvPicPr>
          <p:nvPr/>
        </p:nvPicPr>
        <p:blipFill>
          <a:blip r:embed="rId3">
            <a:clrChange>
              <a:clrFrom>
                <a:srgbClr val="FBE9D5"/>
              </a:clrFrom>
              <a:clrTo>
                <a:srgbClr val="FBE9D5">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291436" y="2719066"/>
            <a:ext cx="9770113" cy="2808277"/>
          </a:xfrm>
          <a:prstGeom prst="rect">
            <a:avLst/>
          </a:prstGeom>
        </p:spPr>
      </p:pic>
    </p:spTree>
    <p:extLst>
      <p:ext uri="{BB962C8B-B14F-4D97-AF65-F5344CB8AC3E}">
        <p14:creationId xmlns:p14="http://schemas.microsoft.com/office/powerpoint/2010/main" val="26605395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flipV="1">
            <a:off x="0" y="3191204"/>
            <a:ext cx="12280900" cy="43666"/>
          </a:xfrm>
          <a:prstGeom prst="line">
            <a:avLst/>
          </a:prstGeom>
          <a:ln w="28575">
            <a:solidFill>
              <a:srgbClr val="0084C7"/>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54044" y="3123238"/>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12" name="矩形: 圆角 25"/>
          <p:cNvSpPr/>
          <p:nvPr/>
        </p:nvSpPr>
        <p:spPr>
          <a:xfrm>
            <a:off x="2378644" y="2166951"/>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1</a:t>
            </a:r>
            <a:endParaRPr lang="zh-CN" altLang="en-US"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3" name="椭圆 12"/>
          <p:cNvSpPr/>
          <p:nvPr/>
        </p:nvSpPr>
        <p:spPr>
          <a:xfrm>
            <a:off x="5836019" y="3082781"/>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15" name="矩形: 圆角 25"/>
          <p:cNvSpPr/>
          <p:nvPr/>
        </p:nvSpPr>
        <p:spPr>
          <a:xfrm>
            <a:off x="5694836" y="2211018"/>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2</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6" name="椭圆 15"/>
          <p:cNvSpPr/>
          <p:nvPr/>
        </p:nvSpPr>
        <p:spPr>
          <a:xfrm>
            <a:off x="9490456" y="3082781"/>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18" name="矩形: 圆角 25"/>
          <p:cNvSpPr/>
          <p:nvPr/>
        </p:nvSpPr>
        <p:spPr>
          <a:xfrm>
            <a:off x="9329561" y="2211018"/>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3</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9" name="文本框 18"/>
          <p:cNvSpPr txBox="1"/>
          <p:nvPr/>
        </p:nvSpPr>
        <p:spPr>
          <a:xfrm>
            <a:off x="1443723" y="3470434"/>
            <a:ext cx="2536901" cy="2400657"/>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务国家外交大局，务实开展高层交往，推动共建“一带一路”、发展战略对接等方面合作</a:t>
            </a:r>
            <a:endParaRPr lang="en-US" altLang="zh-CN" sz="2000" dirty="0">
              <a:latin typeface="微软雅黑" panose="020B0503020204020204" pitchFamily="82" charset="2"/>
              <a:ea typeface="微软雅黑" panose="020B0503020204020204" pitchFamily="82" charset="2"/>
            </a:endParaRPr>
          </a:p>
        </p:txBody>
      </p:sp>
      <p:sp>
        <p:nvSpPr>
          <p:cNvPr id="23" name="文本框 22"/>
          <p:cNvSpPr txBox="1"/>
          <p:nvPr/>
        </p:nvSpPr>
        <p:spPr>
          <a:xfrm>
            <a:off x="4710697" y="3470434"/>
            <a:ext cx="2536901" cy="2400657"/>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推进公共外交和人文交流，加强同外国政治组织、相关机构、媒体智库和各界人士联系沟通</a:t>
            </a:r>
            <a:endParaRPr lang="en-US" altLang="zh-CN" sz="2000" dirty="0">
              <a:latin typeface="微软雅黑" panose="020B0503020204020204" pitchFamily="82" charset="2"/>
              <a:ea typeface="微软雅黑" panose="020B0503020204020204" pitchFamily="82" charset="2"/>
            </a:endParaRPr>
          </a:p>
        </p:txBody>
      </p:sp>
      <p:sp>
        <p:nvSpPr>
          <p:cNvPr id="24" name="文本框 23"/>
          <p:cNvSpPr txBox="1"/>
          <p:nvPr/>
        </p:nvSpPr>
        <p:spPr>
          <a:xfrm>
            <a:off x="7915044" y="3428557"/>
            <a:ext cx="3513839" cy="2346283"/>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讲好中国故事，广泛宣传当代中国发展成就、中国共产党领导的多党合作和政治协商制度、社会主义协商民主、人类命运共同体理念。</a:t>
            </a:r>
            <a:endParaRPr lang="en-US" altLang="zh-CN" sz="2000" dirty="0">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165718138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8" presetClass="emph" presetSubtype="0" fill="hold" nodeType="afterEffect">
                                  <p:stCondLst>
                                    <p:cond delay="0"/>
                                  </p:stCondLst>
                                  <p:childTnLst>
                                    <p:animRot by="21600000">
                                      <p:cBhvr>
                                        <p:cTn id="28" dur="2100" fill="hold"/>
                                        <p:tgtEl>
                                          <p:spTgt spid="1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2000"/>
                            </p:stCondLst>
                            <p:childTnLst>
                              <p:par>
                                <p:cTn id="49" presetID="5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2500"/>
                            </p:stCondLst>
                            <p:childTnLst>
                              <p:par>
                                <p:cTn id="55" presetID="8" presetClass="emph" presetSubtype="0" fill="hold" nodeType="afterEffect">
                                  <p:stCondLst>
                                    <p:cond delay="0"/>
                                  </p:stCondLst>
                                  <p:childTnLst>
                                    <p:animRot by="21600000">
                                      <p:cBhvr>
                                        <p:cTn id="56" dur="2100" fill="hold"/>
                                        <p:tgtEl>
                                          <p:spTgt spid="14"/>
                                        </p:tgtEl>
                                        <p:attrNameLst>
                                          <p:attrName>r</p:attrName>
                                        </p:attrNameLst>
                                      </p:cBhvr>
                                    </p:animRo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0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p:stCondLst>
                              <p:cond delay="1500"/>
                            </p:stCondLst>
                            <p:childTnLst>
                              <p:par>
                                <p:cTn id="71" presetID="53" presetClass="entr" presetSubtype="16"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childTnLst>
                          </p:cTn>
                        </p:par>
                        <p:par>
                          <p:cTn id="76" fill="hold">
                            <p:stCondLst>
                              <p:cond delay="2000"/>
                            </p:stCondLst>
                            <p:childTnLst>
                              <p:par>
                                <p:cTn id="77" presetID="53" presetClass="entr" presetSubtype="16"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childTnLst>
                          </p:cTn>
                        </p:par>
                        <p:par>
                          <p:cTn id="82" fill="hold">
                            <p:stCondLst>
                              <p:cond delay="2500"/>
                            </p:stCondLst>
                            <p:childTnLst>
                              <p:par>
                                <p:cTn id="83" presetID="8" presetClass="emph" presetSubtype="0" fill="hold" nodeType="afterEffect">
                                  <p:stCondLst>
                                    <p:cond delay="0"/>
                                  </p:stCondLst>
                                  <p:childTnLst>
                                    <p:animRot by="21600000">
                                      <p:cBhvr>
                                        <p:cTn id="84" dur="2100" fill="hold"/>
                                        <p:tgtEl>
                                          <p:spTgt spid="17"/>
                                        </p:tgtEl>
                                        <p:attrNameLst>
                                          <p:attrName>r</p:attrName>
                                        </p:attrNameLst>
                                      </p:cBhvr>
                                    </p:animRot>
                                  </p:childTnLst>
                                </p:cTn>
                              </p:par>
                              <p:par>
                                <p:cTn id="85" presetID="42"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ppt_x</p:attrName>
                                        </p:attrNameLst>
                                      </p:cBhvr>
                                      <p:tavLst>
                                        <p:tav tm="0">
                                          <p:val>
                                            <p:strVal val="#ppt_x"/>
                                          </p:val>
                                        </p:tav>
                                        <p:tav tm="100000">
                                          <p:val>
                                            <p:strVal val="#ppt_x"/>
                                          </p:val>
                                        </p:tav>
                                      </p:tavLst>
                                    </p:anim>
                                    <p:anim calcmode="lin" valueType="num">
                                      <p:cBhvr>
                                        <p:cTn id="8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5" grpId="0" animBg="1"/>
      <p:bldP spid="16" grpId="0" animBg="1"/>
      <p:bldP spid="18" grpId="0" animBg="1"/>
      <p:bldP spid="19"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84C7"/>
        </a:solidFill>
        <a:effectLst/>
      </p:bgPr>
    </p:bg>
    <p:spTree>
      <p:nvGrpSpPr>
        <p:cNvPr id="1" name=""/>
        <p:cNvGrpSpPr/>
        <p:nvPr/>
      </p:nvGrpSpPr>
      <p:grpSpPr>
        <a:xfrm>
          <a:off x="0" y="0"/>
          <a:ext cx="0" cy="0"/>
          <a:chOff x="0" y="0"/>
          <a:chExt cx="0" cy="0"/>
        </a:xfrm>
      </p:grpSpPr>
      <p:cxnSp>
        <p:nvCxnSpPr>
          <p:cNvPr id="9" name="直接连接符 8"/>
          <p:cNvCxnSpPr/>
          <p:nvPr/>
        </p:nvCxnSpPr>
        <p:spPr>
          <a:xfrm flipV="1">
            <a:off x="0" y="3191204"/>
            <a:ext cx="12280900" cy="43666"/>
          </a:xfrm>
          <a:prstGeom prst="line">
            <a:avLst/>
          </a:prstGeom>
          <a:ln w="28575">
            <a:solidFill>
              <a:srgbClr val="0084C7"/>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54044" y="3123238"/>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12" name="矩形: 圆角 25"/>
          <p:cNvSpPr/>
          <p:nvPr/>
        </p:nvSpPr>
        <p:spPr>
          <a:xfrm>
            <a:off x="2378644" y="2166951"/>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4</a:t>
            </a:r>
            <a:endParaRPr lang="zh-CN" altLang="en-US"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3" name="椭圆 12"/>
          <p:cNvSpPr/>
          <p:nvPr/>
        </p:nvSpPr>
        <p:spPr>
          <a:xfrm>
            <a:off x="5836019" y="3082781"/>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15" name="矩形: 圆角 25"/>
          <p:cNvSpPr/>
          <p:nvPr/>
        </p:nvSpPr>
        <p:spPr>
          <a:xfrm>
            <a:off x="5694836" y="2211018"/>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5</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6" name="椭圆 15"/>
          <p:cNvSpPr/>
          <p:nvPr/>
        </p:nvSpPr>
        <p:spPr>
          <a:xfrm>
            <a:off x="9572344" y="3082781"/>
            <a:ext cx="199241" cy="199241"/>
          </a:xfrm>
          <a:prstGeom prst="ellips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18" name="矩形: 圆角 25"/>
          <p:cNvSpPr/>
          <p:nvPr/>
        </p:nvSpPr>
        <p:spPr>
          <a:xfrm>
            <a:off x="9329561" y="2211018"/>
            <a:ext cx="550039" cy="548640"/>
          </a:xfrm>
          <a:prstGeom prst="roundRect">
            <a:avLst>
              <a:gd name="adj" fmla="val 50000"/>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6</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9" name="文本框 18"/>
          <p:cNvSpPr txBox="1"/>
          <p:nvPr/>
        </p:nvSpPr>
        <p:spPr>
          <a:xfrm>
            <a:off x="1119798" y="3473403"/>
            <a:ext cx="3266974" cy="2400657"/>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发挥专门委员会、中国经济社会理事会、中国宗教界和平委员会作用，就台湾、涉藏、涉疆等问题阐明我国主张，维护国家核心利益</a:t>
            </a:r>
            <a:endParaRPr lang="en-US" altLang="zh-CN" sz="2000" dirty="0">
              <a:latin typeface="微软雅黑" panose="020B0503020204020204" pitchFamily="82" charset="2"/>
              <a:ea typeface="微软雅黑" panose="020B0503020204020204" pitchFamily="82" charset="2"/>
            </a:endParaRPr>
          </a:p>
        </p:txBody>
      </p:sp>
      <p:sp>
        <p:nvSpPr>
          <p:cNvPr id="23" name="文本框 22"/>
          <p:cNvSpPr txBox="1"/>
          <p:nvPr/>
        </p:nvSpPr>
        <p:spPr>
          <a:xfrm>
            <a:off x="4701404" y="3605145"/>
            <a:ext cx="2536901" cy="1884618"/>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运用中欧圆桌会议等机制，加强与相关国际协会及成员的交流合作</a:t>
            </a:r>
            <a:endParaRPr lang="en-US" altLang="zh-CN" sz="2000" dirty="0">
              <a:latin typeface="微软雅黑" panose="020B0503020204020204" pitchFamily="82" charset="2"/>
              <a:ea typeface="微软雅黑" panose="020B0503020204020204" pitchFamily="82" charset="2"/>
            </a:endParaRPr>
          </a:p>
        </p:txBody>
      </p:sp>
      <p:sp>
        <p:nvSpPr>
          <p:cNvPr id="24" name="文本框 23"/>
          <p:cNvSpPr txBox="1"/>
          <p:nvPr/>
        </p:nvSpPr>
        <p:spPr>
          <a:xfrm>
            <a:off x="8014665" y="3605145"/>
            <a:ext cx="3513839" cy="1884618"/>
          </a:xfrm>
          <a:prstGeom prst="rect">
            <a:avLst/>
          </a:prstGeom>
          <a:noFill/>
        </p:spPr>
        <p:txBody>
          <a:bodyPr wrap="square" rtlCol="0">
            <a:spAutoFit/>
          </a:bodyPr>
          <a:lstStyle/>
          <a:p>
            <a:pPr>
              <a:lnSpc>
                <a:spcPct val="150000"/>
              </a:lnSpc>
            </a:pPr>
            <a:r>
              <a:rPr lang="zh-CN" altLang="en-US" sz="2000" dirty="0">
                <a:latin typeface="微软雅黑" panose="020B0503020204020204" pitchFamily="82" charset="2"/>
                <a:ea typeface="微软雅黑" panose="020B0503020204020204" pitchFamily="82" charset="2"/>
              </a:rPr>
              <a:t>定期召开国际形势分析会，就建立新型国际关系等提出建议，就加强我国卫生援非工作等调研协商。</a:t>
            </a:r>
            <a:endParaRPr lang="en-US" altLang="zh-CN" sz="2000" dirty="0">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80285197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8" presetClass="emph" presetSubtype="0" fill="hold" nodeType="afterEffect">
                                  <p:stCondLst>
                                    <p:cond delay="0"/>
                                  </p:stCondLst>
                                  <p:childTnLst>
                                    <p:animRot by="21600000">
                                      <p:cBhvr>
                                        <p:cTn id="28" dur="2100" fill="hold"/>
                                        <p:tgtEl>
                                          <p:spTgt spid="1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2000"/>
                            </p:stCondLst>
                            <p:childTnLst>
                              <p:par>
                                <p:cTn id="49" presetID="5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2500"/>
                            </p:stCondLst>
                            <p:childTnLst>
                              <p:par>
                                <p:cTn id="55" presetID="8" presetClass="emph" presetSubtype="0" fill="hold" nodeType="afterEffect">
                                  <p:stCondLst>
                                    <p:cond delay="0"/>
                                  </p:stCondLst>
                                  <p:childTnLst>
                                    <p:animRot by="21600000">
                                      <p:cBhvr>
                                        <p:cTn id="56" dur="2100" fill="hold"/>
                                        <p:tgtEl>
                                          <p:spTgt spid="14"/>
                                        </p:tgtEl>
                                        <p:attrNameLst>
                                          <p:attrName>r</p:attrName>
                                        </p:attrNameLst>
                                      </p:cBhvr>
                                    </p:animRot>
                                  </p:childTnLst>
                                </p:cTn>
                              </p:par>
                              <p:par>
                                <p:cTn id="57" presetID="42"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53" presetClass="entr" presetSubtype="1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100"/>
                            </p:stCondLst>
                            <p:childTnLst>
                              <p:par>
                                <p:cTn id="69" presetID="53" presetClass="entr" presetSubtype="16"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5600"/>
                            </p:stCondLst>
                            <p:childTnLst>
                              <p:par>
                                <p:cTn id="75" presetID="53" presetClass="entr" presetSubtype="16"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par>
                          <p:cTn id="80" fill="hold">
                            <p:stCondLst>
                              <p:cond delay="6100"/>
                            </p:stCondLst>
                            <p:childTnLst>
                              <p:par>
                                <p:cTn id="81" presetID="8" presetClass="emph" presetSubtype="0" fill="hold" nodeType="afterEffect">
                                  <p:stCondLst>
                                    <p:cond delay="0"/>
                                  </p:stCondLst>
                                  <p:childTnLst>
                                    <p:animRot by="21600000">
                                      <p:cBhvr>
                                        <p:cTn id="82" dur="2100" fill="hold"/>
                                        <p:tgtEl>
                                          <p:spTgt spid="17"/>
                                        </p:tgtEl>
                                        <p:attrNameLst>
                                          <p:attrName>r</p:attrName>
                                        </p:attrNameLst>
                                      </p:cBhvr>
                                    </p:animRot>
                                  </p:childTnLst>
                                </p:cTn>
                              </p:par>
                              <p:par>
                                <p:cTn id="83" presetID="42" presetClass="entr" presetSubtype="0"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5" grpId="0" animBg="1"/>
      <p:bldP spid="16" grpId="0" animBg="1"/>
      <p:bldP spid="18" grpId="0" animBg="1"/>
      <p:bldP spid="19"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599233" y="1371371"/>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（八）</a:t>
            </a:r>
          </a:p>
        </p:txBody>
      </p:sp>
      <p:sp>
        <p:nvSpPr>
          <p:cNvPr id="25" name="文本框 24"/>
          <p:cNvSpPr txBox="1"/>
          <p:nvPr/>
        </p:nvSpPr>
        <p:spPr>
          <a:xfrm>
            <a:off x="3777481" y="1443157"/>
            <a:ext cx="7086137" cy="461665"/>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大力加强自身建设，提高政协履职能力和水平</a:t>
            </a:r>
          </a:p>
        </p:txBody>
      </p:sp>
      <p:sp>
        <p:nvSpPr>
          <p:cNvPr id="7" name="矩形 6"/>
          <p:cNvSpPr/>
          <p:nvPr/>
        </p:nvSpPr>
        <p:spPr>
          <a:xfrm>
            <a:off x="1050877" y="27574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91436" y="3198269"/>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改进调查研究，统筹运用综合调研、蹲点调研、平行调研，着力把问题找准、原因理清、建议提实。提高提案质量和提案办理质量，共收到提案</a:t>
            </a:r>
            <a:r>
              <a:rPr lang="en-US" altLang="zh-CN" dirty="0">
                <a:solidFill>
                  <a:schemeClr val="tx1"/>
                </a:solidFill>
                <a:latin typeface="微软雅黑" panose="020B0503020204020204" pitchFamily="82" charset="2"/>
                <a:ea typeface="微软雅黑" panose="020B0503020204020204" pitchFamily="82" charset="2"/>
              </a:rPr>
              <a:t>2.9</a:t>
            </a:r>
            <a:r>
              <a:rPr lang="zh-CN" altLang="en-US" dirty="0">
                <a:solidFill>
                  <a:schemeClr val="tx1"/>
                </a:solidFill>
                <a:latin typeface="微软雅黑" panose="020B0503020204020204" pitchFamily="82" charset="2"/>
                <a:ea typeface="微软雅黑" panose="020B0503020204020204" pitchFamily="82" charset="2"/>
              </a:rPr>
              <a:t>万件，立案</a:t>
            </a:r>
            <a:r>
              <a:rPr lang="en-US" altLang="zh-CN" dirty="0">
                <a:solidFill>
                  <a:schemeClr val="tx1"/>
                </a:solidFill>
                <a:latin typeface="微软雅黑" panose="020B0503020204020204" pitchFamily="82" charset="2"/>
                <a:ea typeface="微软雅黑" panose="020B0503020204020204" pitchFamily="82" charset="2"/>
              </a:rPr>
              <a:t>2.4</a:t>
            </a:r>
            <a:r>
              <a:rPr lang="zh-CN" altLang="en-US" dirty="0">
                <a:solidFill>
                  <a:schemeClr val="tx1"/>
                </a:solidFill>
                <a:latin typeface="微软雅黑" panose="020B0503020204020204" pitchFamily="82" charset="2"/>
                <a:ea typeface="微软雅黑" panose="020B0503020204020204" pitchFamily="82" charset="2"/>
              </a:rPr>
              <a:t>万件，办复率</a:t>
            </a:r>
            <a:r>
              <a:rPr lang="en-US" altLang="zh-CN" dirty="0">
                <a:solidFill>
                  <a:schemeClr val="tx1"/>
                </a:solidFill>
                <a:latin typeface="微软雅黑" panose="020B0503020204020204" pitchFamily="82" charset="2"/>
                <a:ea typeface="微软雅黑" panose="020B0503020204020204" pitchFamily="82" charset="2"/>
              </a:rPr>
              <a:t>99%</a:t>
            </a:r>
            <a:r>
              <a:rPr lang="zh-CN" altLang="en-US" dirty="0">
                <a:solidFill>
                  <a:schemeClr val="tx1"/>
                </a:solidFill>
                <a:latin typeface="微软雅黑" panose="020B0503020204020204" pitchFamily="82" charset="2"/>
                <a:ea typeface="微软雅黑" panose="020B0503020204020204" pitchFamily="82" charset="2"/>
              </a:rPr>
              <a:t>。重视大会发言工作，完善发言协商遴选机制，邀请地方政协委员交流履职经验。强化社情民意信息舆情汇集和民意表达功能。做好来信来访工作。做好抗日战争胜利</a:t>
            </a:r>
            <a:r>
              <a:rPr lang="en-US" altLang="zh-CN" dirty="0">
                <a:solidFill>
                  <a:schemeClr val="tx1"/>
                </a:solidFill>
                <a:latin typeface="微软雅黑" panose="020B0503020204020204" pitchFamily="82" charset="2"/>
                <a:ea typeface="微软雅黑" panose="020B0503020204020204" pitchFamily="82" charset="2"/>
              </a:rPr>
              <a:t>70</a:t>
            </a:r>
            <a:r>
              <a:rPr lang="zh-CN" altLang="en-US" dirty="0">
                <a:solidFill>
                  <a:schemeClr val="tx1"/>
                </a:solidFill>
                <a:latin typeface="微软雅黑" panose="020B0503020204020204" pitchFamily="82" charset="2"/>
                <a:ea typeface="微软雅黑" panose="020B0503020204020204" pitchFamily="82" charset="2"/>
              </a:rPr>
              <a:t>周年等重大选题史料征集出版工作。发挥中国人民政协理论研究会作用，加强对政协协商民主、民主监督等问题的研究。坚持正确舆论导向，加大政协履职成果宣传力度。</a:t>
            </a:r>
          </a:p>
        </p:txBody>
      </p:sp>
      <p:sp>
        <p:nvSpPr>
          <p:cNvPr id="9" name="矩形: 圆角 7"/>
          <p:cNvSpPr/>
          <p:nvPr/>
        </p:nvSpPr>
        <p:spPr>
          <a:xfrm>
            <a:off x="3480707" y="2450372"/>
            <a:ext cx="5696218" cy="488599"/>
          </a:xfrm>
          <a:prstGeom prst="roundRect">
            <a:avLst>
              <a:gd name="adj" fmla="val 7002"/>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latin typeface="微软雅黑" panose="020B0503020204020204" pitchFamily="82" charset="2"/>
                <a:ea typeface="微软雅黑" panose="020B0503020204020204" pitchFamily="82" charset="2"/>
              </a:rPr>
              <a:t>以改革创新精神做好经常性工作</a:t>
            </a:r>
          </a:p>
        </p:txBody>
      </p:sp>
    </p:spTree>
    <p:extLst>
      <p:ext uri="{BB962C8B-B14F-4D97-AF65-F5344CB8AC3E}">
        <p14:creationId xmlns:p14="http://schemas.microsoft.com/office/powerpoint/2010/main" val="328434262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7" grpId="0" animBg="1"/>
      <p:bldP spid="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599233" y="1371371"/>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（八）</a:t>
            </a:r>
          </a:p>
        </p:txBody>
      </p:sp>
      <p:sp>
        <p:nvSpPr>
          <p:cNvPr id="25" name="文本框 24"/>
          <p:cNvSpPr txBox="1"/>
          <p:nvPr/>
        </p:nvSpPr>
        <p:spPr>
          <a:xfrm>
            <a:off x="3777481" y="1443157"/>
            <a:ext cx="7086137" cy="461665"/>
          </a:xfrm>
          <a:prstGeom prst="rect">
            <a:avLst/>
          </a:prstGeom>
          <a:noFill/>
        </p:spPr>
        <p:txBody>
          <a:bodyPr wrap="square" rtlCol="0">
            <a:spAutoFit/>
          </a:bodyPr>
          <a:lstStyle/>
          <a:p>
            <a:r>
              <a:rPr lang="zh-CN" altLang="en-US" sz="2400" dirty="0">
                <a:latin typeface="微软雅黑" panose="020B0503020204020204" pitchFamily="82" charset="2"/>
                <a:ea typeface="微软雅黑" panose="020B0503020204020204" pitchFamily="82" charset="2"/>
              </a:rPr>
              <a:t>大力加强自身建设，提高政协履职能力和水平</a:t>
            </a:r>
          </a:p>
        </p:txBody>
      </p:sp>
      <p:sp>
        <p:nvSpPr>
          <p:cNvPr id="7" name="矩形 6"/>
          <p:cNvSpPr/>
          <p:nvPr/>
        </p:nvSpPr>
        <p:spPr>
          <a:xfrm>
            <a:off x="1050877" y="27574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91436" y="3339505"/>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1600" dirty="0">
                <a:solidFill>
                  <a:schemeClr val="tx1"/>
                </a:solidFill>
                <a:latin typeface="微软雅黑" panose="020B0503020204020204" pitchFamily="82" charset="2"/>
                <a:ea typeface="微软雅黑" panose="020B0503020204020204" pitchFamily="82" charset="2"/>
              </a:rPr>
              <a:t>完善全国政协党的领导体制，在</a:t>
            </a:r>
            <a:r>
              <a:rPr lang="en-US" altLang="zh-CN" sz="1600" dirty="0">
                <a:solidFill>
                  <a:schemeClr val="tx1"/>
                </a:solidFill>
                <a:latin typeface="微软雅黑" panose="020B0503020204020204" pitchFamily="82" charset="2"/>
                <a:ea typeface="微软雅黑" panose="020B0503020204020204" pitchFamily="82" charset="2"/>
              </a:rPr>
              <a:t>9</a:t>
            </a:r>
            <a:r>
              <a:rPr lang="zh-CN" altLang="en-US" sz="1600" dirty="0">
                <a:solidFill>
                  <a:schemeClr val="tx1"/>
                </a:solidFill>
                <a:latin typeface="微软雅黑" panose="020B0503020204020204" pitchFamily="82" charset="2"/>
                <a:ea typeface="微软雅黑" panose="020B0503020204020204" pitchFamily="82" charset="2"/>
              </a:rPr>
              <a:t>个专门委员会设立分党组，加强政协党组对机关党组和各分党组的领导，从组织体系、制度机制上确保了中共中央集中统一领导在政协的贯彻落实。按照懂政协、会协商、善议政和守纪律、讲规矩、重品行要求，抓好政协委员队伍建设，举办委员特别是新任委员学习研讨班、报告会等</a:t>
            </a:r>
            <a:r>
              <a:rPr lang="en-US" altLang="zh-CN" sz="1600" dirty="0">
                <a:solidFill>
                  <a:schemeClr val="tx1"/>
                </a:solidFill>
                <a:latin typeface="微软雅黑" panose="020B0503020204020204" pitchFamily="82" charset="2"/>
                <a:ea typeface="微软雅黑" panose="020B0503020204020204" pitchFamily="82" charset="2"/>
              </a:rPr>
              <a:t>32</a:t>
            </a:r>
            <a:r>
              <a:rPr lang="zh-CN" altLang="en-US" sz="1600" dirty="0">
                <a:solidFill>
                  <a:schemeClr val="tx1"/>
                </a:solidFill>
                <a:latin typeface="微软雅黑" panose="020B0503020204020204" pitchFamily="82" charset="2"/>
                <a:ea typeface="微软雅黑" panose="020B0503020204020204" pitchFamily="82" charset="2"/>
              </a:rPr>
              <a:t>次，</a:t>
            </a:r>
            <a:r>
              <a:rPr lang="en-US" altLang="zh-CN" sz="1600" dirty="0">
                <a:solidFill>
                  <a:schemeClr val="tx1"/>
                </a:solidFill>
                <a:latin typeface="微软雅黑" panose="020B0503020204020204" pitchFamily="82" charset="2"/>
                <a:ea typeface="微软雅黑" panose="020B0503020204020204" pitchFamily="82" charset="2"/>
              </a:rPr>
              <a:t>1</a:t>
            </a:r>
            <a:r>
              <a:rPr lang="zh-CN" altLang="en-US" sz="1600" dirty="0">
                <a:solidFill>
                  <a:schemeClr val="tx1"/>
                </a:solidFill>
                <a:latin typeface="微软雅黑" panose="020B0503020204020204" pitchFamily="82" charset="2"/>
                <a:ea typeface="微软雅黑" panose="020B0503020204020204" pitchFamily="82" charset="2"/>
              </a:rPr>
              <a:t>万余人次参加。制定贯彻中央八项规定精神具体措施，设立大会会风会纪督查组，严格规范履职活动，严肃会纪，改进会风文风。依章程撤销令计划、苏荣、孙怀山等</a:t>
            </a:r>
            <a:r>
              <a:rPr lang="en-US" altLang="zh-CN" sz="1600" dirty="0">
                <a:solidFill>
                  <a:schemeClr val="tx1"/>
                </a:solidFill>
                <a:latin typeface="微软雅黑" panose="020B0503020204020204" pitchFamily="82" charset="2"/>
                <a:ea typeface="微软雅黑" panose="020B0503020204020204" pitchFamily="82" charset="2"/>
              </a:rPr>
              <a:t>38</a:t>
            </a:r>
            <a:r>
              <a:rPr lang="zh-CN" altLang="en-US" sz="1600" dirty="0">
                <a:solidFill>
                  <a:schemeClr val="tx1"/>
                </a:solidFill>
                <a:latin typeface="微软雅黑" panose="020B0503020204020204" pitchFamily="82" charset="2"/>
                <a:ea typeface="微软雅黑" panose="020B0503020204020204" pitchFamily="82" charset="2"/>
              </a:rPr>
              <a:t>人全国政协委员资格。多措并举推进机关建设，加大巡视整改力度，支持中央纪委驻政协机关纪检组监督执纪问责，营造良好政治生态。召开地方政协工作经验交流会、地方政协秘书长座谈会，确保中共中央决策部署和对政协工作要求落实到位。</a:t>
            </a:r>
          </a:p>
        </p:txBody>
      </p:sp>
      <p:sp>
        <p:nvSpPr>
          <p:cNvPr id="9" name="矩形: 圆角 7"/>
          <p:cNvSpPr/>
          <p:nvPr/>
        </p:nvSpPr>
        <p:spPr>
          <a:xfrm>
            <a:off x="3039969" y="2461846"/>
            <a:ext cx="6686875" cy="488599"/>
          </a:xfrm>
          <a:prstGeom prst="roundRect">
            <a:avLst>
              <a:gd name="adj" fmla="val 7002"/>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latin typeface="微软雅黑" panose="020B0503020204020204" pitchFamily="82" charset="2"/>
                <a:ea typeface="微软雅黑" panose="020B0503020204020204" pitchFamily="82" charset="2"/>
              </a:rPr>
              <a:t>贯彻全面从严治党部署，把党的政治建设摆在首位</a:t>
            </a:r>
          </a:p>
        </p:txBody>
      </p:sp>
    </p:spTree>
    <p:extLst>
      <p:ext uri="{BB962C8B-B14F-4D97-AF65-F5344CB8AC3E}">
        <p14:creationId xmlns:p14="http://schemas.microsoft.com/office/powerpoint/2010/main" val="3660302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7" grpId="0" animBg="1"/>
      <p:bldP spid="8" grpId="0"/>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1" y="-68583"/>
            <a:ext cx="5275719" cy="2787287"/>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rotWithShape="1">
          <a:blip r:embed="rId5">
            <a:extLst>
              <a:ext uri="{28A0092B-C50C-407E-A947-70E740481C1C}">
                <a14:useLocalDpi xmlns:a14="http://schemas.microsoft.com/office/drawing/2010/main" val="0"/>
              </a:ext>
            </a:extLst>
          </a:blip>
          <a:srcRect t="34158"/>
          <a:stretch/>
        </p:blipFill>
        <p:spPr>
          <a:xfrm>
            <a:off x="0" y="1143000"/>
            <a:ext cx="5275719" cy="6309063"/>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5" name="文本框 4">
            <a:extLst>
              <a:ext uri="{FF2B5EF4-FFF2-40B4-BE49-F238E27FC236}">
                <a16:creationId xmlns:a16="http://schemas.microsoft.com/office/drawing/2014/main" id="{9EBBDCCF-A0BD-47D4-A86C-0006397E8A83}"/>
              </a:ext>
            </a:extLst>
          </p:cNvPr>
          <p:cNvSpPr txBox="1"/>
          <p:nvPr/>
        </p:nvSpPr>
        <p:spPr>
          <a:xfrm>
            <a:off x="5414958" y="1391692"/>
            <a:ext cx="5646056" cy="923330"/>
          </a:xfrm>
          <a:prstGeom prst="rect">
            <a:avLst/>
          </a:prstGeom>
          <a:noFill/>
        </p:spPr>
        <p:txBody>
          <a:bodyPr wrap="square" rtlCol="0">
            <a:spAutoFit/>
          </a:bodyPr>
          <a:lstStyle/>
          <a:p>
            <a:pPr algn="ctr"/>
            <a:r>
              <a:rPr lang="en-US" altLang="zh-CN" sz="5400" dirty="0">
                <a:blipFill>
                  <a:blip r:embed="rId7"/>
                  <a:stretch>
                    <a:fillRect/>
                  </a:stretch>
                </a:blipFill>
                <a:latin typeface="Bauhaus 93" panose="04030905020B02020C02" pitchFamily="82" charset="0"/>
              </a:rPr>
              <a:t>PART 02</a:t>
            </a:r>
            <a:endParaRPr lang="zh-CN" altLang="en-US" sz="5400" dirty="0">
              <a:blipFill>
                <a:blip r:embed="rId7"/>
                <a:stretch>
                  <a:fillRect/>
                </a:stretch>
              </a:blipFill>
              <a:latin typeface="Bauhaus 93" panose="04030905020B02020C02" pitchFamily="82" charset="0"/>
            </a:endParaRPr>
          </a:p>
        </p:txBody>
      </p:sp>
      <p:sp>
        <p:nvSpPr>
          <p:cNvPr id="7" name="文本框 6">
            <a:extLst>
              <a:ext uri="{FF2B5EF4-FFF2-40B4-BE49-F238E27FC236}">
                <a16:creationId xmlns:a16="http://schemas.microsoft.com/office/drawing/2014/main" id="{39A520D5-8EB9-4A9D-8678-0FA72D7D5BBC}"/>
              </a:ext>
            </a:extLst>
          </p:cNvPr>
          <p:cNvSpPr txBox="1"/>
          <p:nvPr/>
        </p:nvSpPr>
        <p:spPr>
          <a:xfrm>
            <a:off x="5110156" y="2320581"/>
            <a:ext cx="6255659" cy="2123658"/>
          </a:xfrm>
          <a:prstGeom prst="rect">
            <a:avLst/>
          </a:prstGeom>
          <a:noFill/>
        </p:spPr>
        <p:txBody>
          <a:bodyPr wrap="square" rtlCol="0">
            <a:spAutoFit/>
          </a:bodyPr>
          <a:lstStyle/>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五年工作的</a:t>
            </a:r>
            <a:endParaRPr lang="en-US" altLang="zh-CN" sz="6600" dirty="0">
              <a:blipFill dpi="0" rotWithShape="1">
                <a:blip r:embed="rId8"/>
                <a:srcRect/>
                <a:stretch>
                  <a:fillRect/>
                </a:stretch>
              </a:blipFill>
              <a:latin typeface="造字工房力黑（非商用）常规体" pitchFamily="50" charset="-122"/>
              <a:ea typeface="造字工房力黑（非商用）常规体" pitchFamily="50" charset="-122"/>
            </a:endParaRPr>
          </a:p>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主要体会</a:t>
            </a:r>
          </a:p>
        </p:txBody>
      </p:sp>
    </p:spTree>
    <p:extLst>
      <p:ext uri="{BB962C8B-B14F-4D97-AF65-F5344CB8AC3E}">
        <p14:creationId xmlns:p14="http://schemas.microsoft.com/office/powerpoint/2010/main" val="18022585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1"/>
          <p:cNvSpPr/>
          <p:nvPr/>
        </p:nvSpPr>
        <p:spPr>
          <a:xfrm>
            <a:off x="5004517" y="1789873"/>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2" name="文本框 11"/>
          <p:cNvSpPr txBox="1"/>
          <p:nvPr/>
        </p:nvSpPr>
        <p:spPr>
          <a:xfrm>
            <a:off x="5638932" y="1843469"/>
            <a:ext cx="3775393"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坚持中国共产党的领导</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95" y="1371065"/>
            <a:ext cx="3703183" cy="6049473"/>
          </a:xfrm>
          <a:prstGeom prst="rect">
            <a:avLst/>
          </a:prstGeom>
        </p:spPr>
      </p:pic>
      <p:sp>
        <p:nvSpPr>
          <p:cNvPr id="18" name="矩形 17"/>
          <p:cNvSpPr/>
          <p:nvPr/>
        </p:nvSpPr>
        <p:spPr>
          <a:xfrm>
            <a:off x="4150773" y="2722564"/>
            <a:ext cx="6903914" cy="3000821"/>
          </a:xfrm>
          <a:prstGeom prst="rect">
            <a:avLst/>
          </a:prstGeom>
          <a:noFill/>
        </p:spPr>
        <p:txBody>
          <a:bodyPr wrap="square" rtlCol="0">
            <a:spAutoFit/>
          </a:bodyPr>
          <a:lstStyle/>
          <a:p>
            <a:pPr>
              <a:lnSpc>
                <a:spcPct val="150000"/>
              </a:lnSpc>
            </a:pPr>
            <a:r>
              <a:rPr lang="zh-CN" altLang="en-US" dirty="0">
                <a:latin typeface="方正兰亭黑简体" panose="02000000000000000000" pitchFamily="2" charset="-122"/>
                <a:ea typeface="方正兰亭黑简体" panose="02000000000000000000" pitchFamily="2" charset="-122"/>
              </a:rPr>
              <a:t>这是人民政协必须恪守的根本政治原则。中国特色社会主义最本质的特征是中国共产党领导，中国特色社会主义制度的最大优势是中国共产党领导。党政军民学，东西南北中，党是领导一切的。形成上下贯通的组织体系和工作机制，把党的主张通过民主程序转化为政协组织的决定，做到人民政协一切重要工作在党的领导下展开，一切重要活动围绕党和国家中心任务进行，一切重要安排在广泛征求意见基础上报党委审批后实施。</a:t>
            </a:r>
          </a:p>
        </p:txBody>
      </p:sp>
      <p:sp>
        <p:nvSpPr>
          <p:cNvPr id="2" name="标题 1">
            <a:extLst>
              <a:ext uri="{FF2B5EF4-FFF2-40B4-BE49-F238E27FC236}">
                <a16:creationId xmlns:a16="http://schemas.microsoft.com/office/drawing/2014/main" id="{5498AA71-514D-4926-A824-81D7E5AD819F}"/>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1919654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31" presetClass="entr" presetSubtype="0" fill="hold" grpId="0" nodeType="withEffect">
                                  <p:stCondLst>
                                    <p:cond delay="500"/>
                                  </p:stCondLst>
                                  <p:iterate type="lt">
                                    <p:tmPct val="575"/>
                                  </p:iterate>
                                  <p:childTnLst>
                                    <p:set>
                                      <p:cBhvr>
                                        <p:cTn id="18" dur="1" fill="hold">
                                          <p:stCondLst>
                                            <p:cond delay="0"/>
                                          </p:stCondLst>
                                        </p:cTn>
                                        <p:tgtEl>
                                          <p:spTgt spid="18"/>
                                        </p:tgtEl>
                                        <p:attrNameLst>
                                          <p:attrName>style.visibility</p:attrName>
                                        </p:attrNameLst>
                                      </p:cBhvr>
                                      <p:to>
                                        <p:strVal val="visible"/>
                                      </p:to>
                                    </p:set>
                                    <p:anim calcmode="lin" valueType="num">
                                      <p:cBhvr>
                                        <p:cTn id="19" dur="750" fill="hold"/>
                                        <p:tgtEl>
                                          <p:spTgt spid="18"/>
                                        </p:tgtEl>
                                        <p:attrNameLst>
                                          <p:attrName>ppt_w</p:attrName>
                                        </p:attrNameLst>
                                      </p:cBhvr>
                                      <p:tavLst>
                                        <p:tav tm="0">
                                          <p:val>
                                            <p:fltVal val="0"/>
                                          </p:val>
                                        </p:tav>
                                        <p:tav tm="100000">
                                          <p:val>
                                            <p:strVal val="#ppt_w"/>
                                          </p:val>
                                        </p:tav>
                                      </p:tavLst>
                                    </p:anim>
                                    <p:anim calcmode="lin" valueType="num">
                                      <p:cBhvr>
                                        <p:cTn id="20" dur="750" fill="hold"/>
                                        <p:tgtEl>
                                          <p:spTgt spid="18"/>
                                        </p:tgtEl>
                                        <p:attrNameLst>
                                          <p:attrName>ppt_h</p:attrName>
                                        </p:attrNameLst>
                                      </p:cBhvr>
                                      <p:tavLst>
                                        <p:tav tm="0">
                                          <p:val>
                                            <p:fltVal val="0"/>
                                          </p:val>
                                        </p:tav>
                                        <p:tav tm="100000">
                                          <p:val>
                                            <p:strVal val="#ppt_h"/>
                                          </p:val>
                                        </p:tav>
                                      </p:tavLst>
                                    </p:anim>
                                    <p:anim calcmode="lin" valueType="num">
                                      <p:cBhvr>
                                        <p:cTn id="21" dur="750" fill="hold"/>
                                        <p:tgtEl>
                                          <p:spTgt spid="18"/>
                                        </p:tgtEl>
                                        <p:attrNameLst>
                                          <p:attrName>style.rotation</p:attrName>
                                        </p:attrNameLst>
                                      </p:cBhvr>
                                      <p:tavLst>
                                        <p:tav tm="0">
                                          <p:val>
                                            <p:fltVal val="90"/>
                                          </p:val>
                                        </p:tav>
                                        <p:tav tm="100000">
                                          <p:val>
                                            <p:fltVal val="0"/>
                                          </p:val>
                                        </p:tav>
                                      </p:tavLst>
                                    </p:anim>
                                    <p:animEffect transition="in" filter="fade">
                                      <p:cBhvr>
                                        <p:cTn id="22"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96287" y="2773412"/>
            <a:ext cx="5591264" cy="2951193"/>
          </a:xfrm>
          <a:prstGeom prst="rect">
            <a:avLst/>
          </a:prstGeom>
          <a:noFill/>
        </p:spPr>
        <p:txBody>
          <a:bodyPr wrap="square" rtlCol="0">
            <a:spAutoFit/>
          </a:bodyPr>
          <a:lstStyle/>
          <a:p>
            <a:pPr>
              <a:lnSpc>
                <a:spcPct val="150000"/>
              </a:lnSpc>
            </a:pPr>
            <a:r>
              <a:rPr lang="zh-CN" altLang="en-US" dirty="0">
                <a:latin typeface="方正兰亭黑简体" panose="02000000000000000000" pitchFamily="2" charset="-122"/>
                <a:ea typeface="方正兰亭黑简体" panose="02000000000000000000" pitchFamily="2" charset="-122"/>
              </a:rPr>
              <a:t>这是人民政协工作的基石。人民政协作为统一战线的组织、多党合作和政治协商的重要机构、人民民主的重要实现形式，是国家治理体系的重要组成部分，是具有中国特色的制度安排。政协不是权力机关，不是决策机构，而是各党派团体和各族各界人士发扬民主、参与国是、团结合作的重要平台，发挥作用不是靠强制约束力，而是靠政治影响力。</a:t>
            </a:r>
          </a:p>
        </p:txBody>
      </p:sp>
      <p:pic>
        <p:nvPicPr>
          <p:cNvPr id="10" name="图片 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137509" y="1589403"/>
            <a:ext cx="4522413" cy="4241900"/>
          </a:xfrm>
          <a:prstGeom prst="rect">
            <a:avLst/>
          </a:prstGeom>
        </p:spPr>
      </p:pic>
      <p:sp>
        <p:nvSpPr>
          <p:cNvPr id="25" name="矩形: 圆角 1"/>
          <p:cNvSpPr/>
          <p:nvPr/>
        </p:nvSpPr>
        <p:spPr>
          <a:xfrm>
            <a:off x="1291436" y="1726877"/>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文本框 25"/>
          <p:cNvSpPr txBox="1"/>
          <p:nvPr/>
        </p:nvSpPr>
        <p:spPr>
          <a:xfrm>
            <a:off x="2030702" y="1809019"/>
            <a:ext cx="3775393"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坚持人民政协性质定位</a:t>
            </a:r>
          </a:p>
        </p:txBody>
      </p:sp>
      <p:sp>
        <p:nvSpPr>
          <p:cNvPr id="2" name="标题 1">
            <a:extLst>
              <a:ext uri="{FF2B5EF4-FFF2-40B4-BE49-F238E27FC236}">
                <a16:creationId xmlns:a16="http://schemas.microsoft.com/office/drawing/2014/main" id="{5A801EE6-BD45-4C6B-BE36-F7F04D27106D}"/>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379749193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par>
                                <p:cTn id="11" presetID="31" presetClass="entr" presetSubtype="0" fill="hold" grpId="0" nodeType="withEffect">
                                  <p:stCondLst>
                                    <p:cond delay="0"/>
                                  </p:stCondLst>
                                  <p:iterate type="lt">
                                    <p:tmPct val="575"/>
                                  </p:iterate>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 calcmode="lin" valueType="num">
                                      <p:cBhvr>
                                        <p:cTn id="15" dur="750" fill="hold"/>
                                        <p:tgtEl>
                                          <p:spTgt spid="9"/>
                                        </p:tgtEl>
                                        <p:attrNameLst>
                                          <p:attrName>style.rotation</p:attrName>
                                        </p:attrNameLst>
                                      </p:cBhvr>
                                      <p:tavLst>
                                        <p:tav tm="0">
                                          <p:val>
                                            <p:fltVal val="90"/>
                                          </p:val>
                                        </p:tav>
                                        <p:tav tm="100000">
                                          <p:val>
                                            <p:fltVal val="0"/>
                                          </p:val>
                                        </p:tav>
                                      </p:tavLst>
                                    </p:anim>
                                    <p:animEffect transition="in" filter="fade">
                                      <p:cBhvr>
                                        <p:cTn id="16" dur="750"/>
                                        <p:tgtEl>
                                          <p:spTgt spid="9"/>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ppt_x"/>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1"/>
          <p:cNvSpPr/>
          <p:nvPr/>
        </p:nvSpPr>
        <p:spPr>
          <a:xfrm>
            <a:off x="5004517" y="1789873"/>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p:cNvSpPr txBox="1"/>
          <p:nvPr/>
        </p:nvSpPr>
        <p:spPr>
          <a:xfrm>
            <a:off x="5638932" y="1843469"/>
            <a:ext cx="4134465"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坚持围绕中心、服务大局</a:t>
            </a:r>
          </a:p>
        </p:txBody>
      </p:sp>
      <p:sp>
        <p:nvSpPr>
          <p:cNvPr id="18" name="矩形 17"/>
          <p:cNvSpPr/>
          <p:nvPr/>
        </p:nvSpPr>
        <p:spPr>
          <a:xfrm>
            <a:off x="4150773" y="2722564"/>
            <a:ext cx="6903914" cy="3000821"/>
          </a:xfrm>
          <a:prstGeom prst="rect">
            <a:avLst/>
          </a:prstGeom>
          <a:noFill/>
        </p:spPr>
        <p:txBody>
          <a:bodyPr wrap="square" rtlCol="0">
            <a:spAutoFit/>
          </a:bodyPr>
          <a:lstStyle/>
          <a:p>
            <a:pPr>
              <a:lnSpc>
                <a:spcPct val="150000"/>
              </a:lnSpc>
            </a:pPr>
            <a:r>
              <a:rPr lang="zh-CN" altLang="en-US" dirty="0">
                <a:latin typeface="方正兰亭黑简体" panose="02000000000000000000" pitchFamily="2" charset="-122"/>
                <a:ea typeface="方正兰亭黑简体" panose="02000000000000000000" pitchFamily="2" charset="-122"/>
              </a:rPr>
              <a:t>这是人民政协履行职能的基本遵循。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23056"/>
          <a:stretch>
            <a:fillRect/>
          </a:stretch>
        </p:blipFill>
        <p:spPr>
          <a:xfrm>
            <a:off x="653140" y="2089985"/>
            <a:ext cx="3497633" cy="4022786"/>
          </a:xfrm>
          <a:prstGeom prst="rect">
            <a:avLst/>
          </a:prstGeom>
        </p:spPr>
      </p:pic>
      <p:sp>
        <p:nvSpPr>
          <p:cNvPr id="2" name="标题 1">
            <a:extLst>
              <a:ext uri="{FF2B5EF4-FFF2-40B4-BE49-F238E27FC236}">
                <a16:creationId xmlns:a16="http://schemas.microsoft.com/office/drawing/2014/main" id="{10338691-253C-4588-83AE-6476E9CF7259}"/>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184904979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2" presetClass="entr" presetSubtype="4" decel="45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par>
                                <p:cTn id="15" presetID="31" presetClass="entr" presetSubtype="0" fill="hold" grpId="0" nodeType="withEffect">
                                  <p:stCondLst>
                                    <p:cond delay="0"/>
                                  </p:stCondLst>
                                  <p:iterate type="lt">
                                    <p:tmPct val="575"/>
                                  </p:iterate>
                                  <p:childTnLst>
                                    <p:set>
                                      <p:cBhvr>
                                        <p:cTn id="16" dur="1" fill="hold">
                                          <p:stCondLst>
                                            <p:cond delay="0"/>
                                          </p:stCondLst>
                                        </p:cTn>
                                        <p:tgtEl>
                                          <p:spTgt spid="18"/>
                                        </p:tgtEl>
                                        <p:attrNameLst>
                                          <p:attrName>style.visibility</p:attrName>
                                        </p:attrNameLst>
                                      </p:cBhvr>
                                      <p:to>
                                        <p:strVal val="visible"/>
                                      </p:to>
                                    </p:set>
                                    <p:anim calcmode="lin" valueType="num">
                                      <p:cBhvr>
                                        <p:cTn id="17" dur="750" fill="hold"/>
                                        <p:tgtEl>
                                          <p:spTgt spid="18"/>
                                        </p:tgtEl>
                                        <p:attrNameLst>
                                          <p:attrName>ppt_w</p:attrName>
                                        </p:attrNameLst>
                                      </p:cBhvr>
                                      <p:tavLst>
                                        <p:tav tm="0">
                                          <p:val>
                                            <p:fltVal val="0"/>
                                          </p:val>
                                        </p:tav>
                                        <p:tav tm="100000">
                                          <p:val>
                                            <p:strVal val="#ppt_w"/>
                                          </p:val>
                                        </p:tav>
                                      </p:tavLst>
                                    </p:anim>
                                    <p:anim calcmode="lin" valueType="num">
                                      <p:cBhvr>
                                        <p:cTn id="18" dur="750" fill="hold"/>
                                        <p:tgtEl>
                                          <p:spTgt spid="18"/>
                                        </p:tgtEl>
                                        <p:attrNameLst>
                                          <p:attrName>ppt_h</p:attrName>
                                        </p:attrNameLst>
                                      </p:cBhvr>
                                      <p:tavLst>
                                        <p:tav tm="0">
                                          <p:val>
                                            <p:fltVal val="0"/>
                                          </p:val>
                                        </p:tav>
                                        <p:tav tm="100000">
                                          <p:val>
                                            <p:strVal val="#ppt_h"/>
                                          </p:val>
                                        </p:tav>
                                      </p:tavLst>
                                    </p:anim>
                                    <p:anim calcmode="lin" valueType="num">
                                      <p:cBhvr>
                                        <p:cTn id="19" dur="750" fill="hold"/>
                                        <p:tgtEl>
                                          <p:spTgt spid="18"/>
                                        </p:tgtEl>
                                        <p:attrNameLst>
                                          <p:attrName>style.rotation</p:attrName>
                                        </p:attrNameLst>
                                      </p:cBhvr>
                                      <p:tavLst>
                                        <p:tav tm="0">
                                          <p:val>
                                            <p:fltVal val="90"/>
                                          </p:val>
                                        </p:tav>
                                        <p:tav tm="100000">
                                          <p:val>
                                            <p:fltVal val="0"/>
                                          </p:val>
                                        </p:tav>
                                      </p:tavLst>
                                    </p:anim>
                                    <p:animEffect transition="in" filter="fade">
                                      <p:cBhvr>
                                        <p:cTn id="2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54823" y="2691982"/>
            <a:ext cx="6082686" cy="3139321"/>
          </a:xfrm>
          <a:prstGeom prst="rect">
            <a:avLst/>
          </a:prstGeom>
          <a:noFill/>
        </p:spPr>
        <p:txBody>
          <a:bodyPr wrap="square" rtlCol="0">
            <a:spAutoFit/>
          </a:bodyPr>
          <a:lstStyle/>
          <a:p>
            <a:r>
              <a:rPr lang="zh-CN" altLang="en-US" dirty="0">
                <a:latin typeface="方正兰亭黑简体" panose="02000000000000000000" pitchFamily="2" charset="-122"/>
                <a:ea typeface="方正兰亭黑简体" panose="02000000000000000000" pitchFamily="2" charset="-122"/>
              </a:rPr>
              <a:t>这是人民政协组织的本质要求和标志性特征。在人民政协，团结是方向、是目的，民主既是目的、也是手段，团结就是力量，民主才有活力。要高举爱国主义、社会主义旗帜，坚持大团结大联合，坚持一致性和多样性统一，深刻认识一致性是共同思想政治基础的一致、多样性是利益多元和思想多样的反映，在坚持一致性中尊重多样性，在包容多样性中寻求一致性，找到最大公约数，画出最大同心圆。要不忘老朋友，结交新朋友，多交挚友和诤友，把更多的人团结在中国共产党周围。有事好商量，众人的事情由众人商量，是人民民主的真谛，也是社会主义协商民主的重要原则。</a:t>
            </a:r>
          </a:p>
        </p:txBody>
      </p:sp>
      <p:sp>
        <p:nvSpPr>
          <p:cNvPr id="25" name="矩形: 圆角 1"/>
          <p:cNvSpPr/>
          <p:nvPr/>
        </p:nvSpPr>
        <p:spPr>
          <a:xfrm>
            <a:off x="1396287" y="1755423"/>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文本框 25"/>
          <p:cNvSpPr txBox="1"/>
          <p:nvPr/>
        </p:nvSpPr>
        <p:spPr>
          <a:xfrm>
            <a:off x="2030702" y="1809019"/>
            <a:ext cx="4134465"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坚持团结和民主两大主题</a:t>
            </a:r>
          </a:p>
        </p:txBody>
      </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669416" y="1809019"/>
            <a:ext cx="2771689" cy="3278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标题 1">
            <a:extLst>
              <a:ext uri="{FF2B5EF4-FFF2-40B4-BE49-F238E27FC236}">
                <a16:creationId xmlns:a16="http://schemas.microsoft.com/office/drawing/2014/main" id="{98F56FA5-1235-41A0-A47F-8A3724D5B177}"/>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352942427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childTnLst>
                          </p:cTn>
                        </p:par>
                        <p:par>
                          <p:cTn id="11" fill="hold">
                            <p:stCondLst>
                              <p:cond delay="500"/>
                            </p:stCondLst>
                            <p:childTnLst>
                              <p:par>
                                <p:cTn id="12" presetID="2" presetClass="entr" presetSubtype="4" decel="45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ppt_x"/>
                                          </p:val>
                                        </p:tav>
                                        <p:tav tm="100000">
                                          <p:val>
                                            <p:strVal val="#ppt_x"/>
                                          </p:val>
                                        </p:tav>
                                      </p:tavLst>
                                    </p:anim>
                                    <p:anim calcmode="lin" valueType="num">
                                      <p:cBhvr additive="base">
                                        <p:cTn id="15" dur="1000" fill="hold"/>
                                        <p:tgtEl>
                                          <p:spTgt spid="7"/>
                                        </p:tgtEl>
                                        <p:attrNameLst>
                                          <p:attrName>ppt_y</p:attrName>
                                        </p:attrNameLst>
                                      </p:cBhvr>
                                      <p:tavLst>
                                        <p:tav tm="0">
                                          <p:val>
                                            <p:strVal val="1+#ppt_h/2"/>
                                          </p:val>
                                        </p:tav>
                                        <p:tav tm="100000">
                                          <p:val>
                                            <p:strVal val="#ppt_y"/>
                                          </p:val>
                                        </p:tav>
                                      </p:tavLst>
                                    </p:anim>
                                  </p:childTnLst>
                                </p:cTn>
                              </p:par>
                              <p:par>
                                <p:cTn id="16" presetID="31" presetClass="entr" presetSubtype="0" fill="hold" grpId="0" nodeType="withEffect">
                                  <p:stCondLst>
                                    <p:cond delay="0"/>
                                  </p:stCondLst>
                                  <p:iterate type="lt">
                                    <p:tmPct val="575"/>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fltVal val="0"/>
                                          </p:val>
                                        </p:tav>
                                        <p:tav tm="100000">
                                          <p:val>
                                            <p:strVal val="#ppt_w"/>
                                          </p:val>
                                        </p:tav>
                                      </p:tavLst>
                                    </p:anim>
                                    <p:anim calcmode="lin" valueType="num">
                                      <p:cBhvr>
                                        <p:cTn id="19" dur="750" fill="hold"/>
                                        <p:tgtEl>
                                          <p:spTgt spid="9"/>
                                        </p:tgtEl>
                                        <p:attrNameLst>
                                          <p:attrName>ppt_h</p:attrName>
                                        </p:attrNameLst>
                                      </p:cBhvr>
                                      <p:tavLst>
                                        <p:tav tm="0">
                                          <p:val>
                                            <p:fltVal val="0"/>
                                          </p:val>
                                        </p:tav>
                                        <p:tav tm="100000">
                                          <p:val>
                                            <p:strVal val="#ppt_h"/>
                                          </p:val>
                                        </p:tav>
                                      </p:tavLst>
                                    </p:anim>
                                    <p:anim calcmode="lin" valueType="num">
                                      <p:cBhvr>
                                        <p:cTn id="20" dur="750" fill="hold"/>
                                        <p:tgtEl>
                                          <p:spTgt spid="9"/>
                                        </p:tgtEl>
                                        <p:attrNameLst>
                                          <p:attrName>style.rotation</p:attrName>
                                        </p:attrNameLst>
                                      </p:cBhvr>
                                      <p:tavLst>
                                        <p:tav tm="0">
                                          <p:val>
                                            <p:fltVal val="90"/>
                                          </p:val>
                                        </p:tav>
                                        <p:tav tm="100000">
                                          <p:val>
                                            <p:fltVal val="0"/>
                                          </p:val>
                                        </p:tav>
                                      </p:tavLst>
                                    </p:anim>
                                    <p:animEffect transition="in" filter="fade">
                                      <p:cBhvr>
                                        <p:cTn id="2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2" y="-68583"/>
            <a:ext cx="2978351" cy="1573533"/>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90740"/>
            <a:ext cx="4152900" cy="7542803"/>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7" name="文本框 6">
            <a:extLst>
              <a:ext uri="{FF2B5EF4-FFF2-40B4-BE49-F238E27FC236}">
                <a16:creationId xmlns:a16="http://schemas.microsoft.com/office/drawing/2014/main" id="{39A520D5-8EB9-4A9D-8678-0FA72D7D5BBC}"/>
              </a:ext>
            </a:extLst>
          </p:cNvPr>
          <p:cNvSpPr txBox="1"/>
          <p:nvPr/>
        </p:nvSpPr>
        <p:spPr>
          <a:xfrm>
            <a:off x="1943102" y="1984937"/>
            <a:ext cx="2733583" cy="1323439"/>
          </a:xfrm>
          <a:prstGeom prst="rect">
            <a:avLst/>
          </a:prstGeom>
          <a:noFill/>
        </p:spPr>
        <p:txBody>
          <a:bodyPr wrap="square" rtlCol="0">
            <a:spAutoFit/>
          </a:bodyPr>
          <a:lstStyle/>
          <a:p>
            <a:pPr algn="ctr"/>
            <a:r>
              <a:rPr lang="zh-CN" altLang="en-US" sz="8000" dirty="0">
                <a:blipFill dpi="0" rotWithShape="1">
                  <a:blip r:embed="rId7"/>
                  <a:srcRect/>
                  <a:stretch>
                    <a:fillRect/>
                  </a:stretch>
                </a:blipFill>
                <a:latin typeface="造字工房力黑（非商用）常规体" pitchFamily="50" charset="-122"/>
                <a:ea typeface="造字工房力黑（非商用）常规体" pitchFamily="50" charset="-122"/>
              </a:rPr>
              <a:t>目录</a:t>
            </a:r>
            <a:endParaRPr lang="en-US" altLang="zh-CN" sz="8000" dirty="0">
              <a:blipFill dpi="0" rotWithShape="1">
                <a:blip r:embed="rId7"/>
                <a:srcRect/>
                <a:stretch>
                  <a:fillRect/>
                </a:stretch>
              </a:blipFill>
              <a:latin typeface="造字工房力黑（非商用）常规体" pitchFamily="50" charset="-122"/>
              <a:ea typeface="造字工房力黑（非商用）常规体" pitchFamily="50" charset="-122"/>
            </a:endParaRPr>
          </a:p>
        </p:txBody>
      </p:sp>
      <p:sp>
        <p:nvSpPr>
          <p:cNvPr id="8" name="矩形 7">
            <a:extLst>
              <a:ext uri="{FF2B5EF4-FFF2-40B4-BE49-F238E27FC236}">
                <a16:creationId xmlns:a16="http://schemas.microsoft.com/office/drawing/2014/main" id="{63278FA0-31B5-466C-8ABA-8D527BFDF9E2}"/>
              </a:ext>
            </a:extLst>
          </p:cNvPr>
          <p:cNvSpPr/>
          <p:nvPr/>
        </p:nvSpPr>
        <p:spPr>
          <a:xfrm>
            <a:off x="6943814" y="2506243"/>
            <a:ext cx="2550698" cy="400110"/>
          </a:xfrm>
          <a:prstGeom prst="rect">
            <a:avLst/>
          </a:prstGeom>
        </p:spPr>
        <p:txBody>
          <a:bodyPr wrap="none">
            <a:spAutoFit/>
          </a:bodyPr>
          <a:lstStyle/>
          <a:p>
            <a:r>
              <a:rPr lang="zh-CN" altLang="en-US" sz="2000" b="1" dirty="0">
                <a:solidFill>
                  <a:schemeClr val="tx1">
                    <a:lumMod val="75000"/>
                    <a:lumOff val="25000"/>
                  </a:schemeClr>
                </a:solidFill>
                <a:latin typeface="造字工房力黑（非商用）常规体" pitchFamily="50" charset="-122"/>
                <a:ea typeface="造字工房力黑（非商用）常规体" pitchFamily="50" charset="-122"/>
              </a:rPr>
              <a:t>五年工作的主要体会</a:t>
            </a:r>
          </a:p>
        </p:txBody>
      </p:sp>
      <p:sp>
        <p:nvSpPr>
          <p:cNvPr id="10" name="矩形 9">
            <a:extLst>
              <a:ext uri="{FF2B5EF4-FFF2-40B4-BE49-F238E27FC236}">
                <a16:creationId xmlns:a16="http://schemas.microsoft.com/office/drawing/2014/main" id="{E7297ED2-47C0-4C19-A8C5-7AE6D4823421}"/>
              </a:ext>
            </a:extLst>
          </p:cNvPr>
          <p:cNvSpPr/>
          <p:nvPr/>
        </p:nvSpPr>
        <p:spPr>
          <a:xfrm>
            <a:off x="6943814" y="3414686"/>
            <a:ext cx="2024913" cy="400110"/>
          </a:xfrm>
          <a:prstGeom prst="rect">
            <a:avLst/>
          </a:prstGeom>
        </p:spPr>
        <p:txBody>
          <a:bodyPr wrap="none">
            <a:spAutoFit/>
          </a:bodyPr>
          <a:lstStyle/>
          <a:p>
            <a:r>
              <a:rPr lang="zh-CN" altLang="en-US" sz="2000" b="1" dirty="0">
                <a:solidFill>
                  <a:schemeClr val="tx1">
                    <a:lumMod val="75000"/>
                    <a:lumOff val="25000"/>
                  </a:schemeClr>
                </a:solidFill>
                <a:latin typeface="造字工房力黑（非商用）常规体" pitchFamily="50" charset="-122"/>
                <a:ea typeface="造字工房力黑（非商用）常规体" pitchFamily="50" charset="-122"/>
              </a:rPr>
              <a:t>今后工作的建议</a:t>
            </a:r>
          </a:p>
        </p:txBody>
      </p:sp>
      <p:sp>
        <p:nvSpPr>
          <p:cNvPr id="12" name="矩形 11">
            <a:extLst>
              <a:ext uri="{FF2B5EF4-FFF2-40B4-BE49-F238E27FC236}">
                <a16:creationId xmlns:a16="http://schemas.microsoft.com/office/drawing/2014/main" id="{376EF195-4629-40C5-AB1A-8E6FA6BB980A}"/>
              </a:ext>
            </a:extLst>
          </p:cNvPr>
          <p:cNvSpPr/>
          <p:nvPr/>
        </p:nvSpPr>
        <p:spPr>
          <a:xfrm>
            <a:off x="6943814" y="4304162"/>
            <a:ext cx="2831224" cy="400110"/>
          </a:xfrm>
          <a:prstGeom prst="rect">
            <a:avLst/>
          </a:prstGeom>
        </p:spPr>
        <p:txBody>
          <a:bodyPr wrap="none">
            <a:spAutoFit/>
          </a:bodyPr>
          <a:lstStyle/>
          <a:p>
            <a:r>
              <a:rPr lang="en-US" altLang="zh-CN" sz="2000" b="1" dirty="0">
                <a:solidFill>
                  <a:schemeClr val="tx1">
                    <a:lumMod val="75000"/>
                    <a:lumOff val="25000"/>
                  </a:schemeClr>
                </a:solidFill>
                <a:latin typeface="造字工房力黑（非商用）常规体" pitchFamily="50" charset="-122"/>
                <a:ea typeface="造字工房力黑（非商用）常规体" pitchFamily="50" charset="-122"/>
              </a:rPr>
              <a:t>2018</a:t>
            </a:r>
            <a:r>
              <a:rPr lang="zh-CN" altLang="en-US" sz="2000" b="1" dirty="0">
                <a:solidFill>
                  <a:schemeClr val="tx1">
                    <a:lumMod val="75000"/>
                    <a:lumOff val="25000"/>
                  </a:schemeClr>
                </a:solidFill>
                <a:latin typeface="造字工房力黑（非商用）常规体" pitchFamily="50" charset="-122"/>
                <a:ea typeface="造字工房力黑（非商用）常规体" pitchFamily="50" charset="-122"/>
              </a:rPr>
              <a:t>年重点工作任务</a:t>
            </a:r>
          </a:p>
        </p:txBody>
      </p:sp>
      <p:sp>
        <p:nvSpPr>
          <p:cNvPr id="13" name="矩形 12">
            <a:extLst>
              <a:ext uri="{FF2B5EF4-FFF2-40B4-BE49-F238E27FC236}">
                <a16:creationId xmlns:a16="http://schemas.microsoft.com/office/drawing/2014/main" id="{F7B71AF7-C8E7-4A62-934C-D3AFAD2B19DC}"/>
              </a:ext>
            </a:extLst>
          </p:cNvPr>
          <p:cNvSpPr/>
          <p:nvPr/>
        </p:nvSpPr>
        <p:spPr>
          <a:xfrm>
            <a:off x="6943814" y="1584827"/>
            <a:ext cx="3076483" cy="400110"/>
          </a:xfrm>
          <a:prstGeom prst="rect">
            <a:avLst/>
          </a:prstGeom>
        </p:spPr>
        <p:txBody>
          <a:bodyPr wrap="none">
            <a:spAutoFit/>
          </a:bodyPr>
          <a:lstStyle/>
          <a:p>
            <a:r>
              <a:rPr lang="zh-CN" altLang="en-US" sz="2000" b="1" dirty="0">
                <a:solidFill>
                  <a:schemeClr val="tx1">
                    <a:lumMod val="75000"/>
                    <a:lumOff val="25000"/>
                  </a:schemeClr>
                </a:solidFill>
                <a:latin typeface="造字工房力黑（非商用）常规体" pitchFamily="50" charset="-122"/>
                <a:ea typeface="造字工房力黑（非商用）常规体" pitchFamily="50" charset="-122"/>
              </a:rPr>
              <a:t>十二届政协五年工作回顾</a:t>
            </a:r>
          </a:p>
        </p:txBody>
      </p:sp>
      <p:sp>
        <p:nvSpPr>
          <p:cNvPr id="14" name="文本框 13">
            <a:extLst>
              <a:ext uri="{FF2B5EF4-FFF2-40B4-BE49-F238E27FC236}">
                <a16:creationId xmlns:a16="http://schemas.microsoft.com/office/drawing/2014/main" id="{FFA46C4E-D85A-409B-B8B7-12B854AFCB1A}"/>
              </a:ext>
            </a:extLst>
          </p:cNvPr>
          <p:cNvSpPr txBox="1"/>
          <p:nvPr/>
        </p:nvSpPr>
        <p:spPr>
          <a:xfrm>
            <a:off x="1943103" y="3141634"/>
            <a:ext cx="2733583" cy="523220"/>
          </a:xfrm>
          <a:prstGeom prst="rect">
            <a:avLst/>
          </a:prstGeom>
          <a:noFill/>
        </p:spPr>
        <p:txBody>
          <a:bodyPr wrap="square" rtlCol="0">
            <a:spAutoFit/>
          </a:bodyPr>
          <a:lstStyle/>
          <a:p>
            <a:pPr algn="ctr"/>
            <a:r>
              <a:rPr lang="en-US" altLang="zh-CN" sz="2800" dirty="0">
                <a:blipFill dpi="0" rotWithShape="1">
                  <a:blip r:embed="rId7"/>
                  <a:srcRect/>
                  <a:stretch>
                    <a:fillRect/>
                  </a:stretch>
                </a:blipFill>
                <a:latin typeface="造字工房力黑（非商用）常规体" pitchFamily="50" charset="-122"/>
                <a:ea typeface="造字工房力黑（非商用）常规体" pitchFamily="50" charset="-122"/>
              </a:rPr>
              <a:t>contents</a:t>
            </a:r>
          </a:p>
        </p:txBody>
      </p:sp>
      <p:sp>
        <p:nvSpPr>
          <p:cNvPr id="15" name="progress-chart_20301">
            <a:extLst>
              <a:ext uri="{FF2B5EF4-FFF2-40B4-BE49-F238E27FC236}">
                <a16:creationId xmlns:a16="http://schemas.microsoft.com/office/drawing/2014/main" id="{75D037A5-8F04-4C6F-8157-35A9FD946054}"/>
              </a:ext>
            </a:extLst>
          </p:cNvPr>
          <p:cNvSpPr>
            <a:spLocks noChangeAspect="1"/>
          </p:cNvSpPr>
          <p:nvPr/>
        </p:nvSpPr>
        <p:spPr bwMode="auto">
          <a:xfrm>
            <a:off x="6229350" y="1665763"/>
            <a:ext cx="609685" cy="477043"/>
          </a:xfrm>
          <a:custGeom>
            <a:avLst/>
            <a:gdLst>
              <a:gd name="T0" fmla="*/ 4604 w 5092"/>
              <a:gd name="T1" fmla="*/ 0 h 3990"/>
              <a:gd name="T2" fmla="*/ 487 w 5092"/>
              <a:gd name="T3" fmla="*/ 0 h 3990"/>
              <a:gd name="T4" fmla="*/ 0 w 5092"/>
              <a:gd name="T5" fmla="*/ 0 h 3990"/>
              <a:gd name="T6" fmla="*/ 0 w 5092"/>
              <a:gd name="T7" fmla="*/ 159 h 3990"/>
              <a:gd name="T8" fmla="*/ 487 w 5092"/>
              <a:gd name="T9" fmla="*/ 159 h 3990"/>
              <a:gd name="T10" fmla="*/ 487 w 5092"/>
              <a:gd name="T11" fmla="*/ 3043 h 3990"/>
              <a:gd name="T12" fmla="*/ 2354 w 5092"/>
              <a:gd name="T13" fmla="*/ 3043 h 3990"/>
              <a:gd name="T14" fmla="*/ 1520 w 5092"/>
              <a:gd name="T15" fmla="*/ 3877 h 3990"/>
              <a:gd name="T16" fmla="*/ 1633 w 5092"/>
              <a:gd name="T17" fmla="*/ 3990 h 3990"/>
              <a:gd name="T18" fmla="*/ 2466 w 5092"/>
              <a:gd name="T19" fmla="*/ 3156 h 3990"/>
              <a:gd name="T20" fmla="*/ 2466 w 5092"/>
              <a:gd name="T21" fmla="*/ 3978 h 3990"/>
              <a:gd name="T22" fmla="*/ 2625 w 5092"/>
              <a:gd name="T23" fmla="*/ 3978 h 3990"/>
              <a:gd name="T24" fmla="*/ 2625 w 5092"/>
              <a:gd name="T25" fmla="*/ 3156 h 3990"/>
              <a:gd name="T26" fmla="*/ 3437 w 5092"/>
              <a:gd name="T27" fmla="*/ 3967 h 3990"/>
              <a:gd name="T28" fmla="*/ 3549 w 5092"/>
              <a:gd name="T29" fmla="*/ 3855 h 3990"/>
              <a:gd name="T30" fmla="*/ 2738 w 5092"/>
              <a:gd name="T31" fmla="*/ 3043 h 3990"/>
              <a:gd name="T32" fmla="*/ 4604 w 5092"/>
              <a:gd name="T33" fmla="*/ 3043 h 3990"/>
              <a:gd name="T34" fmla="*/ 4604 w 5092"/>
              <a:gd name="T35" fmla="*/ 159 h 3990"/>
              <a:gd name="T36" fmla="*/ 5092 w 5092"/>
              <a:gd name="T37" fmla="*/ 159 h 3990"/>
              <a:gd name="T38" fmla="*/ 5092 w 5092"/>
              <a:gd name="T39" fmla="*/ 0 h 3990"/>
              <a:gd name="T40" fmla="*/ 4604 w 5092"/>
              <a:gd name="T41" fmla="*/ 0 h 3990"/>
              <a:gd name="T42" fmla="*/ 3532 w 5092"/>
              <a:gd name="T43" fmla="*/ 1615 h 3990"/>
              <a:gd name="T44" fmla="*/ 2748 w 5092"/>
              <a:gd name="T45" fmla="*/ 1401 h 3990"/>
              <a:gd name="T46" fmla="*/ 2283 w 5092"/>
              <a:gd name="T47" fmla="*/ 2078 h 3990"/>
              <a:gd name="T48" fmla="*/ 1439 w 5092"/>
              <a:gd name="T49" fmla="*/ 1631 h 3990"/>
              <a:gd name="T50" fmla="*/ 1057 w 5092"/>
              <a:gd name="T51" fmla="*/ 2460 h 3990"/>
              <a:gd name="T52" fmla="*/ 912 w 5092"/>
              <a:gd name="T53" fmla="*/ 2393 h 3990"/>
              <a:gd name="T54" fmla="*/ 1365 w 5092"/>
              <a:gd name="T55" fmla="*/ 1412 h 3990"/>
              <a:gd name="T56" fmla="*/ 2232 w 5092"/>
              <a:gd name="T57" fmla="*/ 1871 h 3990"/>
              <a:gd name="T58" fmla="*/ 2681 w 5092"/>
              <a:gd name="T59" fmla="*/ 1218 h 3990"/>
              <a:gd name="T60" fmla="*/ 3455 w 5092"/>
              <a:gd name="T61" fmla="*/ 1429 h 3990"/>
              <a:gd name="T62" fmla="*/ 4018 w 5092"/>
              <a:gd name="T63" fmla="*/ 448 h 3990"/>
              <a:gd name="T64" fmla="*/ 4156 w 5092"/>
              <a:gd name="T65" fmla="*/ 527 h 3990"/>
              <a:gd name="T66" fmla="*/ 3532 w 5092"/>
              <a:gd name="T67" fmla="*/ 1615 h 3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2" h="3990">
                <a:moveTo>
                  <a:pt x="4604" y="0"/>
                </a:moveTo>
                <a:lnTo>
                  <a:pt x="487" y="0"/>
                </a:lnTo>
                <a:lnTo>
                  <a:pt x="0" y="0"/>
                </a:lnTo>
                <a:lnTo>
                  <a:pt x="0" y="159"/>
                </a:lnTo>
                <a:lnTo>
                  <a:pt x="487" y="159"/>
                </a:lnTo>
                <a:lnTo>
                  <a:pt x="487" y="3043"/>
                </a:lnTo>
                <a:lnTo>
                  <a:pt x="2354" y="3043"/>
                </a:lnTo>
                <a:lnTo>
                  <a:pt x="1520" y="3877"/>
                </a:lnTo>
                <a:lnTo>
                  <a:pt x="1633" y="3990"/>
                </a:lnTo>
                <a:lnTo>
                  <a:pt x="2466" y="3156"/>
                </a:lnTo>
                <a:lnTo>
                  <a:pt x="2466" y="3978"/>
                </a:lnTo>
                <a:lnTo>
                  <a:pt x="2625" y="3978"/>
                </a:lnTo>
                <a:lnTo>
                  <a:pt x="2625" y="3156"/>
                </a:lnTo>
                <a:lnTo>
                  <a:pt x="3437" y="3967"/>
                </a:lnTo>
                <a:lnTo>
                  <a:pt x="3549" y="3855"/>
                </a:lnTo>
                <a:lnTo>
                  <a:pt x="2738" y="3043"/>
                </a:lnTo>
                <a:lnTo>
                  <a:pt x="4604" y="3043"/>
                </a:lnTo>
                <a:lnTo>
                  <a:pt x="4604" y="159"/>
                </a:lnTo>
                <a:lnTo>
                  <a:pt x="5092" y="159"/>
                </a:lnTo>
                <a:lnTo>
                  <a:pt x="5092" y="0"/>
                </a:lnTo>
                <a:lnTo>
                  <a:pt x="4604" y="0"/>
                </a:lnTo>
                <a:close/>
                <a:moveTo>
                  <a:pt x="3532" y="1615"/>
                </a:moveTo>
                <a:lnTo>
                  <a:pt x="2748" y="1401"/>
                </a:lnTo>
                <a:lnTo>
                  <a:pt x="2283" y="2078"/>
                </a:lnTo>
                <a:lnTo>
                  <a:pt x="1439" y="1631"/>
                </a:lnTo>
                <a:lnTo>
                  <a:pt x="1057" y="2460"/>
                </a:lnTo>
                <a:lnTo>
                  <a:pt x="912" y="2393"/>
                </a:lnTo>
                <a:lnTo>
                  <a:pt x="1365" y="1412"/>
                </a:lnTo>
                <a:lnTo>
                  <a:pt x="2232" y="1871"/>
                </a:lnTo>
                <a:lnTo>
                  <a:pt x="2681" y="1218"/>
                </a:lnTo>
                <a:lnTo>
                  <a:pt x="3455" y="1429"/>
                </a:lnTo>
                <a:lnTo>
                  <a:pt x="4018" y="448"/>
                </a:lnTo>
                <a:lnTo>
                  <a:pt x="4156" y="527"/>
                </a:lnTo>
                <a:lnTo>
                  <a:pt x="3532" y="1615"/>
                </a:lnTo>
                <a:close/>
              </a:path>
            </a:pathLst>
          </a:custGeom>
          <a:solidFill>
            <a:srgbClr val="0084C7"/>
          </a:solidFill>
          <a:ln>
            <a:noFill/>
          </a:ln>
        </p:spPr>
      </p:sp>
      <p:sp>
        <p:nvSpPr>
          <p:cNvPr id="16" name="progress-chart_20301">
            <a:extLst>
              <a:ext uri="{FF2B5EF4-FFF2-40B4-BE49-F238E27FC236}">
                <a16:creationId xmlns:a16="http://schemas.microsoft.com/office/drawing/2014/main" id="{71D1B839-8F09-4433-9C9D-9AC409843CDC}"/>
              </a:ext>
            </a:extLst>
          </p:cNvPr>
          <p:cNvSpPr>
            <a:spLocks noChangeAspect="1"/>
          </p:cNvSpPr>
          <p:nvPr/>
        </p:nvSpPr>
        <p:spPr bwMode="auto">
          <a:xfrm>
            <a:off x="6229350" y="2544163"/>
            <a:ext cx="609685" cy="477043"/>
          </a:xfrm>
          <a:custGeom>
            <a:avLst/>
            <a:gdLst>
              <a:gd name="T0" fmla="*/ 4604 w 5092"/>
              <a:gd name="T1" fmla="*/ 0 h 3990"/>
              <a:gd name="T2" fmla="*/ 487 w 5092"/>
              <a:gd name="T3" fmla="*/ 0 h 3990"/>
              <a:gd name="T4" fmla="*/ 0 w 5092"/>
              <a:gd name="T5" fmla="*/ 0 h 3990"/>
              <a:gd name="T6" fmla="*/ 0 w 5092"/>
              <a:gd name="T7" fmla="*/ 159 h 3990"/>
              <a:gd name="T8" fmla="*/ 487 w 5092"/>
              <a:gd name="T9" fmla="*/ 159 h 3990"/>
              <a:gd name="T10" fmla="*/ 487 w 5092"/>
              <a:gd name="T11" fmla="*/ 3043 h 3990"/>
              <a:gd name="T12" fmla="*/ 2354 w 5092"/>
              <a:gd name="T13" fmla="*/ 3043 h 3990"/>
              <a:gd name="T14" fmla="*/ 1520 w 5092"/>
              <a:gd name="T15" fmla="*/ 3877 h 3990"/>
              <a:gd name="T16" fmla="*/ 1633 w 5092"/>
              <a:gd name="T17" fmla="*/ 3990 h 3990"/>
              <a:gd name="T18" fmla="*/ 2466 w 5092"/>
              <a:gd name="T19" fmla="*/ 3156 h 3990"/>
              <a:gd name="T20" fmla="*/ 2466 w 5092"/>
              <a:gd name="T21" fmla="*/ 3978 h 3990"/>
              <a:gd name="T22" fmla="*/ 2625 w 5092"/>
              <a:gd name="T23" fmla="*/ 3978 h 3990"/>
              <a:gd name="T24" fmla="*/ 2625 w 5092"/>
              <a:gd name="T25" fmla="*/ 3156 h 3990"/>
              <a:gd name="T26" fmla="*/ 3437 w 5092"/>
              <a:gd name="T27" fmla="*/ 3967 h 3990"/>
              <a:gd name="T28" fmla="*/ 3549 w 5092"/>
              <a:gd name="T29" fmla="*/ 3855 h 3990"/>
              <a:gd name="T30" fmla="*/ 2738 w 5092"/>
              <a:gd name="T31" fmla="*/ 3043 h 3990"/>
              <a:gd name="T32" fmla="*/ 4604 w 5092"/>
              <a:gd name="T33" fmla="*/ 3043 h 3990"/>
              <a:gd name="T34" fmla="*/ 4604 w 5092"/>
              <a:gd name="T35" fmla="*/ 159 h 3990"/>
              <a:gd name="T36" fmla="*/ 5092 w 5092"/>
              <a:gd name="T37" fmla="*/ 159 h 3990"/>
              <a:gd name="T38" fmla="*/ 5092 w 5092"/>
              <a:gd name="T39" fmla="*/ 0 h 3990"/>
              <a:gd name="T40" fmla="*/ 4604 w 5092"/>
              <a:gd name="T41" fmla="*/ 0 h 3990"/>
              <a:gd name="T42" fmla="*/ 3532 w 5092"/>
              <a:gd name="T43" fmla="*/ 1615 h 3990"/>
              <a:gd name="T44" fmla="*/ 2748 w 5092"/>
              <a:gd name="T45" fmla="*/ 1401 h 3990"/>
              <a:gd name="T46" fmla="*/ 2283 w 5092"/>
              <a:gd name="T47" fmla="*/ 2078 h 3990"/>
              <a:gd name="T48" fmla="*/ 1439 w 5092"/>
              <a:gd name="T49" fmla="*/ 1631 h 3990"/>
              <a:gd name="T50" fmla="*/ 1057 w 5092"/>
              <a:gd name="T51" fmla="*/ 2460 h 3990"/>
              <a:gd name="T52" fmla="*/ 912 w 5092"/>
              <a:gd name="T53" fmla="*/ 2393 h 3990"/>
              <a:gd name="T54" fmla="*/ 1365 w 5092"/>
              <a:gd name="T55" fmla="*/ 1412 h 3990"/>
              <a:gd name="T56" fmla="*/ 2232 w 5092"/>
              <a:gd name="T57" fmla="*/ 1871 h 3990"/>
              <a:gd name="T58" fmla="*/ 2681 w 5092"/>
              <a:gd name="T59" fmla="*/ 1218 h 3990"/>
              <a:gd name="T60" fmla="*/ 3455 w 5092"/>
              <a:gd name="T61" fmla="*/ 1429 h 3990"/>
              <a:gd name="T62" fmla="*/ 4018 w 5092"/>
              <a:gd name="T63" fmla="*/ 448 h 3990"/>
              <a:gd name="T64" fmla="*/ 4156 w 5092"/>
              <a:gd name="T65" fmla="*/ 527 h 3990"/>
              <a:gd name="T66" fmla="*/ 3532 w 5092"/>
              <a:gd name="T67" fmla="*/ 1615 h 3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2" h="3990">
                <a:moveTo>
                  <a:pt x="4604" y="0"/>
                </a:moveTo>
                <a:lnTo>
                  <a:pt x="487" y="0"/>
                </a:lnTo>
                <a:lnTo>
                  <a:pt x="0" y="0"/>
                </a:lnTo>
                <a:lnTo>
                  <a:pt x="0" y="159"/>
                </a:lnTo>
                <a:lnTo>
                  <a:pt x="487" y="159"/>
                </a:lnTo>
                <a:lnTo>
                  <a:pt x="487" y="3043"/>
                </a:lnTo>
                <a:lnTo>
                  <a:pt x="2354" y="3043"/>
                </a:lnTo>
                <a:lnTo>
                  <a:pt x="1520" y="3877"/>
                </a:lnTo>
                <a:lnTo>
                  <a:pt x="1633" y="3990"/>
                </a:lnTo>
                <a:lnTo>
                  <a:pt x="2466" y="3156"/>
                </a:lnTo>
                <a:lnTo>
                  <a:pt x="2466" y="3978"/>
                </a:lnTo>
                <a:lnTo>
                  <a:pt x="2625" y="3978"/>
                </a:lnTo>
                <a:lnTo>
                  <a:pt x="2625" y="3156"/>
                </a:lnTo>
                <a:lnTo>
                  <a:pt x="3437" y="3967"/>
                </a:lnTo>
                <a:lnTo>
                  <a:pt x="3549" y="3855"/>
                </a:lnTo>
                <a:lnTo>
                  <a:pt x="2738" y="3043"/>
                </a:lnTo>
                <a:lnTo>
                  <a:pt x="4604" y="3043"/>
                </a:lnTo>
                <a:lnTo>
                  <a:pt x="4604" y="159"/>
                </a:lnTo>
                <a:lnTo>
                  <a:pt x="5092" y="159"/>
                </a:lnTo>
                <a:lnTo>
                  <a:pt x="5092" y="0"/>
                </a:lnTo>
                <a:lnTo>
                  <a:pt x="4604" y="0"/>
                </a:lnTo>
                <a:close/>
                <a:moveTo>
                  <a:pt x="3532" y="1615"/>
                </a:moveTo>
                <a:lnTo>
                  <a:pt x="2748" y="1401"/>
                </a:lnTo>
                <a:lnTo>
                  <a:pt x="2283" y="2078"/>
                </a:lnTo>
                <a:lnTo>
                  <a:pt x="1439" y="1631"/>
                </a:lnTo>
                <a:lnTo>
                  <a:pt x="1057" y="2460"/>
                </a:lnTo>
                <a:lnTo>
                  <a:pt x="912" y="2393"/>
                </a:lnTo>
                <a:lnTo>
                  <a:pt x="1365" y="1412"/>
                </a:lnTo>
                <a:lnTo>
                  <a:pt x="2232" y="1871"/>
                </a:lnTo>
                <a:lnTo>
                  <a:pt x="2681" y="1218"/>
                </a:lnTo>
                <a:lnTo>
                  <a:pt x="3455" y="1429"/>
                </a:lnTo>
                <a:lnTo>
                  <a:pt x="4018" y="448"/>
                </a:lnTo>
                <a:lnTo>
                  <a:pt x="4156" y="527"/>
                </a:lnTo>
                <a:lnTo>
                  <a:pt x="3532" y="1615"/>
                </a:lnTo>
                <a:close/>
              </a:path>
            </a:pathLst>
          </a:custGeom>
          <a:solidFill>
            <a:srgbClr val="0084C7"/>
          </a:solidFill>
          <a:ln>
            <a:noFill/>
          </a:ln>
        </p:spPr>
      </p:sp>
      <p:sp>
        <p:nvSpPr>
          <p:cNvPr id="17" name="progress-chart_20301">
            <a:extLst>
              <a:ext uri="{FF2B5EF4-FFF2-40B4-BE49-F238E27FC236}">
                <a16:creationId xmlns:a16="http://schemas.microsoft.com/office/drawing/2014/main" id="{A3ADD34C-9533-476F-8E83-787E2D842B9D}"/>
              </a:ext>
            </a:extLst>
          </p:cNvPr>
          <p:cNvSpPr>
            <a:spLocks noChangeAspect="1"/>
          </p:cNvSpPr>
          <p:nvPr/>
        </p:nvSpPr>
        <p:spPr bwMode="auto">
          <a:xfrm>
            <a:off x="6229350" y="3422563"/>
            <a:ext cx="609685" cy="477043"/>
          </a:xfrm>
          <a:custGeom>
            <a:avLst/>
            <a:gdLst>
              <a:gd name="T0" fmla="*/ 4604 w 5092"/>
              <a:gd name="T1" fmla="*/ 0 h 3990"/>
              <a:gd name="T2" fmla="*/ 487 w 5092"/>
              <a:gd name="T3" fmla="*/ 0 h 3990"/>
              <a:gd name="T4" fmla="*/ 0 w 5092"/>
              <a:gd name="T5" fmla="*/ 0 h 3990"/>
              <a:gd name="T6" fmla="*/ 0 w 5092"/>
              <a:gd name="T7" fmla="*/ 159 h 3990"/>
              <a:gd name="T8" fmla="*/ 487 w 5092"/>
              <a:gd name="T9" fmla="*/ 159 h 3990"/>
              <a:gd name="T10" fmla="*/ 487 w 5092"/>
              <a:gd name="T11" fmla="*/ 3043 h 3990"/>
              <a:gd name="T12" fmla="*/ 2354 w 5092"/>
              <a:gd name="T13" fmla="*/ 3043 h 3990"/>
              <a:gd name="T14" fmla="*/ 1520 w 5092"/>
              <a:gd name="T15" fmla="*/ 3877 h 3990"/>
              <a:gd name="T16" fmla="*/ 1633 w 5092"/>
              <a:gd name="T17" fmla="*/ 3990 h 3990"/>
              <a:gd name="T18" fmla="*/ 2466 w 5092"/>
              <a:gd name="T19" fmla="*/ 3156 h 3990"/>
              <a:gd name="T20" fmla="*/ 2466 w 5092"/>
              <a:gd name="T21" fmla="*/ 3978 h 3990"/>
              <a:gd name="T22" fmla="*/ 2625 w 5092"/>
              <a:gd name="T23" fmla="*/ 3978 h 3990"/>
              <a:gd name="T24" fmla="*/ 2625 w 5092"/>
              <a:gd name="T25" fmla="*/ 3156 h 3990"/>
              <a:gd name="T26" fmla="*/ 3437 w 5092"/>
              <a:gd name="T27" fmla="*/ 3967 h 3990"/>
              <a:gd name="T28" fmla="*/ 3549 w 5092"/>
              <a:gd name="T29" fmla="*/ 3855 h 3990"/>
              <a:gd name="T30" fmla="*/ 2738 w 5092"/>
              <a:gd name="T31" fmla="*/ 3043 h 3990"/>
              <a:gd name="T32" fmla="*/ 4604 w 5092"/>
              <a:gd name="T33" fmla="*/ 3043 h 3990"/>
              <a:gd name="T34" fmla="*/ 4604 w 5092"/>
              <a:gd name="T35" fmla="*/ 159 h 3990"/>
              <a:gd name="T36" fmla="*/ 5092 w 5092"/>
              <a:gd name="T37" fmla="*/ 159 h 3990"/>
              <a:gd name="T38" fmla="*/ 5092 w 5092"/>
              <a:gd name="T39" fmla="*/ 0 h 3990"/>
              <a:gd name="T40" fmla="*/ 4604 w 5092"/>
              <a:gd name="T41" fmla="*/ 0 h 3990"/>
              <a:gd name="T42" fmla="*/ 3532 w 5092"/>
              <a:gd name="T43" fmla="*/ 1615 h 3990"/>
              <a:gd name="T44" fmla="*/ 2748 w 5092"/>
              <a:gd name="T45" fmla="*/ 1401 h 3990"/>
              <a:gd name="T46" fmla="*/ 2283 w 5092"/>
              <a:gd name="T47" fmla="*/ 2078 h 3990"/>
              <a:gd name="T48" fmla="*/ 1439 w 5092"/>
              <a:gd name="T49" fmla="*/ 1631 h 3990"/>
              <a:gd name="T50" fmla="*/ 1057 w 5092"/>
              <a:gd name="T51" fmla="*/ 2460 h 3990"/>
              <a:gd name="T52" fmla="*/ 912 w 5092"/>
              <a:gd name="T53" fmla="*/ 2393 h 3990"/>
              <a:gd name="T54" fmla="*/ 1365 w 5092"/>
              <a:gd name="T55" fmla="*/ 1412 h 3990"/>
              <a:gd name="T56" fmla="*/ 2232 w 5092"/>
              <a:gd name="T57" fmla="*/ 1871 h 3990"/>
              <a:gd name="T58" fmla="*/ 2681 w 5092"/>
              <a:gd name="T59" fmla="*/ 1218 h 3990"/>
              <a:gd name="T60" fmla="*/ 3455 w 5092"/>
              <a:gd name="T61" fmla="*/ 1429 h 3990"/>
              <a:gd name="T62" fmla="*/ 4018 w 5092"/>
              <a:gd name="T63" fmla="*/ 448 h 3990"/>
              <a:gd name="T64" fmla="*/ 4156 w 5092"/>
              <a:gd name="T65" fmla="*/ 527 h 3990"/>
              <a:gd name="T66" fmla="*/ 3532 w 5092"/>
              <a:gd name="T67" fmla="*/ 1615 h 3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2" h="3990">
                <a:moveTo>
                  <a:pt x="4604" y="0"/>
                </a:moveTo>
                <a:lnTo>
                  <a:pt x="487" y="0"/>
                </a:lnTo>
                <a:lnTo>
                  <a:pt x="0" y="0"/>
                </a:lnTo>
                <a:lnTo>
                  <a:pt x="0" y="159"/>
                </a:lnTo>
                <a:lnTo>
                  <a:pt x="487" y="159"/>
                </a:lnTo>
                <a:lnTo>
                  <a:pt x="487" y="3043"/>
                </a:lnTo>
                <a:lnTo>
                  <a:pt x="2354" y="3043"/>
                </a:lnTo>
                <a:lnTo>
                  <a:pt x="1520" y="3877"/>
                </a:lnTo>
                <a:lnTo>
                  <a:pt x="1633" y="3990"/>
                </a:lnTo>
                <a:lnTo>
                  <a:pt x="2466" y="3156"/>
                </a:lnTo>
                <a:lnTo>
                  <a:pt x="2466" y="3978"/>
                </a:lnTo>
                <a:lnTo>
                  <a:pt x="2625" y="3978"/>
                </a:lnTo>
                <a:lnTo>
                  <a:pt x="2625" y="3156"/>
                </a:lnTo>
                <a:lnTo>
                  <a:pt x="3437" y="3967"/>
                </a:lnTo>
                <a:lnTo>
                  <a:pt x="3549" y="3855"/>
                </a:lnTo>
                <a:lnTo>
                  <a:pt x="2738" y="3043"/>
                </a:lnTo>
                <a:lnTo>
                  <a:pt x="4604" y="3043"/>
                </a:lnTo>
                <a:lnTo>
                  <a:pt x="4604" y="159"/>
                </a:lnTo>
                <a:lnTo>
                  <a:pt x="5092" y="159"/>
                </a:lnTo>
                <a:lnTo>
                  <a:pt x="5092" y="0"/>
                </a:lnTo>
                <a:lnTo>
                  <a:pt x="4604" y="0"/>
                </a:lnTo>
                <a:close/>
                <a:moveTo>
                  <a:pt x="3532" y="1615"/>
                </a:moveTo>
                <a:lnTo>
                  <a:pt x="2748" y="1401"/>
                </a:lnTo>
                <a:lnTo>
                  <a:pt x="2283" y="2078"/>
                </a:lnTo>
                <a:lnTo>
                  <a:pt x="1439" y="1631"/>
                </a:lnTo>
                <a:lnTo>
                  <a:pt x="1057" y="2460"/>
                </a:lnTo>
                <a:lnTo>
                  <a:pt x="912" y="2393"/>
                </a:lnTo>
                <a:lnTo>
                  <a:pt x="1365" y="1412"/>
                </a:lnTo>
                <a:lnTo>
                  <a:pt x="2232" y="1871"/>
                </a:lnTo>
                <a:lnTo>
                  <a:pt x="2681" y="1218"/>
                </a:lnTo>
                <a:lnTo>
                  <a:pt x="3455" y="1429"/>
                </a:lnTo>
                <a:lnTo>
                  <a:pt x="4018" y="448"/>
                </a:lnTo>
                <a:lnTo>
                  <a:pt x="4156" y="527"/>
                </a:lnTo>
                <a:lnTo>
                  <a:pt x="3532" y="1615"/>
                </a:lnTo>
                <a:close/>
              </a:path>
            </a:pathLst>
          </a:custGeom>
          <a:solidFill>
            <a:srgbClr val="0084C7"/>
          </a:solidFill>
          <a:ln>
            <a:noFill/>
          </a:ln>
        </p:spPr>
      </p:sp>
      <p:sp>
        <p:nvSpPr>
          <p:cNvPr id="18" name="progress-chart_20301">
            <a:extLst>
              <a:ext uri="{FF2B5EF4-FFF2-40B4-BE49-F238E27FC236}">
                <a16:creationId xmlns:a16="http://schemas.microsoft.com/office/drawing/2014/main" id="{5E42F656-E845-4B9C-91F9-3CFEE6649A66}"/>
              </a:ext>
            </a:extLst>
          </p:cNvPr>
          <p:cNvSpPr>
            <a:spLocks noChangeAspect="1"/>
          </p:cNvSpPr>
          <p:nvPr/>
        </p:nvSpPr>
        <p:spPr bwMode="auto">
          <a:xfrm>
            <a:off x="6229350" y="4300963"/>
            <a:ext cx="609685" cy="477043"/>
          </a:xfrm>
          <a:custGeom>
            <a:avLst/>
            <a:gdLst>
              <a:gd name="T0" fmla="*/ 4604 w 5092"/>
              <a:gd name="T1" fmla="*/ 0 h 3990"/>
              <a:gd name="T2" fmla="*/ 487 w 5092"/>
              <a:gd name="T3" fmla="*/ 0 h 3990"/>
              <a:gd name="T4" fmla="*/ 0 w 5092"/>
              <a:gd name="T5" fmla="*/ 0 h 3990"/>
              <a:gd name="T6" fmla="*/ 0 w 5092"/>
              <a:gd name="T7" fmla="*/ 159 h 3990"/>
              <a:gd name="T8" fmla="*/ 487 w 5092"/>
              <a:gd name="T9" fmla="*/ 159 h 3990"/>
              <a:gd name="T10" fmla="*/ 487 w 5092"/>
              <a:gd name="T11" fmla="*/ 3043 h 3990"/>
              <a:gd name="T12" fmla="*/ 2354 w 5092"/>
              <a:gd name="T13" fmla="*/ 3043 h 3990"/>
              <a:gd name="T14" fmla="*/ 1520 w 5092"/>
              <a:gd name="T15" fmla="*/ 3877 h 3990"/>
              <a:gd name="T16" fmla="*/ 1633 w 5092"/>
              <a:gd name="T17" fmla="*/ 3990 h 3990"/>
              <a:gd name="T18" fmla="*/ 2466 w 5092"/>
              <a:gd name="T19" fmla="*/ 3156 h 3990"/>
              <a:gd name="T20" fmla="*/ 2466 w 5092"/>
              <a:gd name="T21" fmla="*/ 3978 h 3990"/>
              <a:gd name="T22" fmla="*/ 2625 w 5092"/>
              <a:gd name="T23" fmla="*/ 3978 h 3990"/>
              <a:gd name="T24" fmla="*/ 2625 w 5092"/>
              <a:gd name="T25" fmla="*/ 3156 h 3990"/>
              <a:gd name="T26" fmla="*/ 3437 w 5092"/>
              <a:gd name="T27" fmla="*/ 3967 h 3990"/>
              <a:gd name="T28" fmla="*/ 3549 w 5092"/>
              <a:gd name="T29" fmla="*/ 3855 h 3990"/>
              <a:gd name="T30" fmla="*/ 2738 w 5092"/>
              <a:gd name="T31" fmla="*/ 3043 h 3990"/>
              <a:gd name="T32" fmla="*/ 4604 w 5092"/>
              <a:gd name="T33" fmla="*/ 3043 h 3990"/>
              <a:gd name="T34" fmla="*/ 4604 w 5092"/>
              <a:gd name="T35" fmla="*/ 159 h 3990"/>
              <a:gd name="T36" fmla="*/ 5092 w 5092"/>
              <a:gd name="T37" fmla="*/ 159 h 3990"/>
              <a:gd name="T38" fmla="*/ 5092 w 5092"/>
              <a:gd name="T39" fmla="*/ 0 h 3990"/>
              <a:gd name="T40" fmla="*/ 4604 w 5092"/>
              <a:gd name="T41" fmla="*/ 0 h 3990"/>
              <a:gd name="T42" fmla="*/ 3532 w 5092"/>
              <a:gd name="T43" fmla="*/ 1615 h 3990"/>
              <a:gd name="T44" fmla="*/ 2748 w 5092"/>
              <a:gd name="T45" fmla="*/ 1401 h 3990"/>
              <a:gd name="T46" fmla="*/ 2283 w 5092"/>
              <a:gd name="T47" fmla="*/ 2078 h 3990"/>
              <a:gd name="T48" fmla="*/ 1439 w 5092"/>
              <a:gd name="T49" fmla="*/ 1631 h 3990"/>
              <a:gd name="T50" fmla="*/ 1057 w 5092"/>
              <a:gd name="T51" fmla="*/ 2460 h 3990"/>
              <a:gd name="T52" fmla="*/ 912 w 5092"/>
              <a:gd name="T53" fmla="*/ 2393 h 3990"/>
              <a:gd name="T54" fmla="*/ 1365 w 5092"/>
              <a:gd name="T55" fmla="*/ 1412 h 3990"/>
              <a:gd name="T56" fmla="*/ 2232 w 5092"/>
              <a:gd name="T57" fmla="*/ 1871 h 3990"/>
              <a:gd name="T58" fmla="*/ 2681 w 5092"/>
              <a:gd name="T59" fmla="*/ 1218 h 3990"/>
              <a:gd name="T60" fmla="*/ 3455 w 5092"/>
              <a:gd name="T61" fmla="*/ 1429 h 3990"/>
              <a:gd name="T62" fmla="*/ 4018 w 5092"/>
              <a:gd name="T63" fmla="*/ 448 h 3990"/>
              <a:gd name="T64" fmla="*/ 4156 w 5092"/>
              <a:gd name="T65" fmla="*/ 527 h 3990"/>
              <a:gd name="T66" fmla="*/ 3532 w 5092"/>
              <a:gd name="T67" fmla="*/ 1615 h 3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2" h="3990">
                <a:moveTo>
                  <a:pt x="4604" y="0"/>
                </a:moveTo>
                <a:lnTo>
                  <a:pt x="487" y="0"/>
                </a:lnTo>
                <a:lnTo>
                  <a:pt x="0" y="0"/>
                </a:lnTo>
                <a:lnTo>
                  <a:pt x="0" y="159"/>
                </a:lnTo>
                <a:lnTo>
                  <a:pt x="487" y="159"/>
                </a:lnTo>
                <a:lnTo>
                  <a:pt x="487" y="3043"/>
                </a:lnTo>
                <a:lnTo>
                  <a:pt x="2354" y="3043"/>
                </a:lnTo>
                <a:lnTo>
                  <a:pt x="1520" y="3877"/>
                </a:lnTo>
                <a:lnTo>
                  <a:pt x="1633" y="3990"/>
                </a:lnTo>
                <a:lnTo>
                  <a:pt x="2466" y="3156"/>
                </a:lnTo>
                <a:lnTo>
                  <a:pt x="2466" y="3978"/>
                </a:lnTo>
                <a:lnTo>
                  <a:pt x="2625" y="3978"/>
                </a:lnTo>
                <a:lnTo>
                  <a:pt x="2625" y="3156"/>
                </a:lnTo>
                <a:lnTo>
                  <a:pt x="3437" y="3967"/>
                </a:lnTo>
                <a:lnTo>
                  <a:pt x="3549" y="3855"/>
                </a:lnTo>
                <a:lnTo>
                  <a:pt x="2738" y="3043"/>
                </a:lnTo>
                <a:lnTo>
                  <a:pt x="4604" y="3043"/>
                </a:lnTo>
                <a:lnTo>
                  <a:pt x="4604" y="159"/>
                </a:lnTo>
                <a:lnTo>
                  <a:pt x="5092" y="159"/>
                </a:lnTo>
                <a:lnTo>
                  <a:pt x="5092" y="0"/>
                </a:lnTo>
                <a:lnTo>
                  <a:pt x="4604" y="0"/>
                </a:lnTo>
                <a:close/>
                <a:moveTo>
                  <a:pt x="3532" y="1615"/>
                </a:moveTo>
                <a:lnTo>
                  <a:pt x="2748" y="1401"/>
                </a:lnTo>
                <a:lnTo>
                  <a:pt x="2283" y="2078"/>
                </a:lnTo>
                <a:lnTo>
                  <a:pt x="1439" y="1631"/>
                </a:lnTo>
                <a:lnTo>
                  <a:pt x="1057" y="2460"/>
                </a:lnTo>
                <a:lnTo>
                  <a:pt x="912" y="2393"/>
                </a:lnTo>
                <a:lnTo>
                  <a:pt x="1365" y="1412"/>
                </a:lnTo>
                <a:lnTo>
                  <a:pt x="2232" y="1871"/>
                </a:lnTo>
                <a:lnTo>
                  <a:pt x="2681" y="1218"/>
                </a:lnTo>
                <a:lnTo>
                  <a:pt x="3455" y="1429"/>
                </a:lnTo>
                <a:lnTo>
                  <a:pt x="4018" y="448"/>
                </a:lnTo>
                <a:lnTo>
                  <a:pt x="4156" y="527"/>
                </a:lnTo>
                <a:lnTo>
                  <a:pt x="3532" y="1615"/>
                </a:lnTo>
                <a:close/>
              </a:path>
            </a:pathLst>
          </a:custGeom>
          <a:solidFill>
            <a:srgbClr val="0084C7"/>
          </a:solidFill>
          <a:ln>
            <a:noFill/>
          </a:ln>
        </p:spPr>
      </p:sp>
    </p:spTree>
    <p:extLst>
      <p:ext uri="{BB962C8B-B14F-4D97-AF65-F5344CB8AC3E}">
        <p14:creationId xmlns:p14="http://schemas.microsoft.com/office/powerpoint/2010/main" val="193775348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4"/>
                                        </p:tgtEl>
                                        <p:attrNameLst>
                                          <p:attrName>ppt_y</p:attrName>
                                        </p:attrNameLst>
                                      </p:cBhvr>
                                      <p:tavLst>
                                        <p:tav tm="0">
                                          <p:val>
                                            <p:strVal val="#ppt_y"/>
                                          </p:val>
                                        </p:tav>
                                        <p:tav tm="100000">
                                          <p:val>
                                            <p:strVal val="#ppt_y"/>
                                          </p:val>
                                        </p:tav>
                                      </p:tavLst>
                                    </p:anim>
                                    <p:anim calcmode="lin" valueType="num">
                                      <p:cBhvr>
                                        <p:cTn id="2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2" presetClass="entr" presetSubtype="8"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2" presetClass="entr" presetSubtype="8"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750"/>
                                        <p:tgtEl>
                                          <p:spTgt spid="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750"/>
                                        <p:tgtEl>
                                          <p:spTgt spid="1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1"/>
          <p:cNvSpPr/>
          <p:nvPr/>
        </p:nvSpPr>
        <p:spPr>
          <a:xfrm>
            <a:off x="4707756" y="1762577"/>
            <a:ext cx="5795738"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p:cNvSpPr txBox="1"/>
          <p:nvPr/>
        </p:nvSpPr>
        <p:spPr>
          <a:xfrm>
            <a:off x="4932738" y="1827950"/>
            <a:ext cx="5570756"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坚持在继承中发展、在发展中创新</a:t>
            </a:r>
          </a:p>
        </p:txBody>
      </p:sp>
      <p:sp>
        <p:nvSpPr>
          <p:cNvPr id="18" name="矩形 17"/>
          <p:cNvSpPr/>
          <p:nvPr/>
        </p:nvSpPr>
        <p:spPr>
          <a:xfrm>
            <a:off x="4178069" y="2599734"/>
            <a:ext cx="6903914" cy="3366691"/>
          </a:xfrm>
          <a:prstGeom prst="rect">
            <a:avLst/>
          </a:prstGeom>
          <a:noFill/>
        </p:spPr>
        <p:txBody>
          <a:bodyPr wrap="square" rtlCol="0">
            <a:spAutoFit/>
          </a:bodyPr>
          <a:lstStyle/>
          <a:p>
            <a:pPr>
              <a:lnSpc>
                <a:spcPct val="150000"/>
              </a:lnSpc>
            </a:pPr>
            <a:r>
              <a:rPr lang="zh-CN" altLang="en-US" dirty="0">
                <a:latin typeface="方正兰亭黑简体" panose="02000000000000000000" pitchFamily="2" charset="-122"/>
                <a:ea typeface="方正兰亭黑简体" panose="02000000000000000000" pitchFamily="2" charset="-122"/>
              </a:rPr>
              <a:t>这是人民政协事业发展的不竭动力。人民政协是中国共产党把马克思主义统一战线理论、政党理论和民主政治理论同中国具体实践相结合的伟大创造，在建立新中国、建设新中国、探索改革路、实现中国梦的光辉实践中不断发展。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536"/>
          <a:stretch/>
        </p:blipFill>
        <p:spPr bwMode="auto">
          <a:xfrm>
            <a:off x="559558" y="2362801"/>
            <a:ext cx="3230417" cy="3384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a:extLst>
              <a:ext uri="{FF2B5EF4-FFF2-40B4-BE49-F238E27FC236}">
                <a16:creationId xmlns:a16="http://schemas.microsoft.com/office/drawing/2014/main" id="{773B4D35-5DFB-429F-9625-737ABE4BCECA}"/>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100216833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1100"/>
                                        <p:tgtEl>
                                          <p:spTgt spid="7"/>
                                        </p:tgtEl>
                                      </p:cBhvr>
                                    </p:animEffect>
                                  </p:childTnLst>
                                </p:cTn>
                              </p:par>
                              <p:par>
                                <p:cTn id="14" presetID="31" presetClass="entr" presetSubtype="0" fill="hold" grpId="0" nodeType="withEffect">
                                  <p:stCondLst>
                                    <p:cond delay="500"/>
                                  </p:stCondLst>
                                  <p:iterate type="lt">
                                    <p:tmPct val="575"/>
                                  </p:iterate>
                                  <p:childTnLst>
                                    <p:set>
                                      <p:cBhvr>
                                        <p:cTn id="15" dur="1" fill="hold">
                                          <p:stCondLst>
                                            <p:cond delay="0"/>
                                          </p:stCondLst>
                                        </p:cTn>
                                        <p:tgtEl>
                                          <p:spTgt spid="18"/>
                                        </p:tgtEl>
                                        <p:attrNameLst>
                                          <p:attrName>style.visibility</p:attrName>
                                        </p:attrNameLst>
                                      </p:cBhvr>
                                      <p:to>
                                        <p:strVal val="visible"/>
                                      </p:to>
                                    </p:set>
                                    <p:anim calcmode="lin" valueType="num">
                                      <p:cBhvr>
                                        <p:cTn id="16" dur="750" fill="hold"/>
                                        <p:tgtEl>
                                          <p:spTgt spid="18"/>
                                        </p:tgtEl>
                                        <p:attrNameLst>
                                          <p:attrName>ppt_w</p:attrName>
                                        </p:attrNameLst>
                                      </p:cBhvr>
                                      <p:tavLst>
                                        <p:tav tm="0">
                                          <p:val>
                                            <p:fltVal val="0"/>
                                          </p:val>
                                        </p:tav>
                                        <p:tav tm="100000">
                                          <p:val>
                                            <p:strVal val="#ppt_w"/>
                                          </p:val>
                                        </p:tav>
                                      </p:tavLst>
                                    </p:anim>
                                    <p:anim calcmode="lin" valueType="num">
                                      <p:cBhvr>
                                        <p:cTn id="17" dur="750" fill="hold"/>
                                        <p:tgtEl>
                                          <p:spTgt spid="18"/>
                                        </p:tgtEl>
                                        <p:attrNameLst>
                                          <p:attrName>ppt_h</p:attrName>
                                        </p:attrNameLst>
                                      </p:cBhvr>
                                      <p:tavLst>
                                        <p:tav tm="0">
                                          <p:val>
                                            <p:fltVal val="0"/>
                                          </p:val>
                                        </p:tav>
                                        <p:tav tm="100000">
                                          <p:val>
                                            <p:strVal val="#ppt_h"/>
                                          </p:val>
                                        </p:tav>
                                      </p:tavLst>
                                    </p:anim>
                                    <p:anim calcmode="lin" valueType="num">
                                      <p:cBhvr>
                                        <p:cTn id="18" dur="750" fill="hold"/>
                                        <p:tgtEl>
                                          <p:spTgt spid="18"/>
                                        </p:tgtEl>
                                        <p:attrNameLst>
                                          <p:attrName>style.rotation</p:attrName>
                                        </p:attrNameLst>
                                      </p:cBhvr>
                                      <p:tavLst>
                                        <p:tav tm="0">
                                          <p:val>
                                            <p:fltVal val="90"/>
                                          </p:val>
                                        </p:tav>
                                        <p:tav tm="100000">
                                          <p:val>
                                            <p:fltVal val="0"/>
                                          </p:val>
                                        </p:tav>
                                      </p:tavLst>
                                    </p:anim>
                                    <p:animEffect transition="in" filter="fade">
                                      <p:cBhvr>
                                        <p:cTn id="1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41175" y="2855755"/>
            <a:ext cx="5141261" cy="2585323"/>
          </a:xfrm>
          <a:prstGeom prst="rect">
            <a:avLst/>
          </a:prstGeom>
          <a:noFill/>
        </p:spPr>
        <p:txBody>
          <a:bodyPr wrap="square" rtlCol="0">
            <a:spAutoFit/>
          </a:bodyPr>
          <a:lstStyle/>
          <a:p>
            <a:r>
              <a:rPr lang="zh-CN" altLang="en-US" dirty="0">
                <a:latin typeface="方正兰亭黑简体" panose="02000000000000000000" pitchFamily="2" charset="-122"/>
                <a:ea typeface="方正兰亭黑简体" panose="02000000000000000000" pitchFamily="2" charset="-122"/>
              </a:rPr>
              <a:t>这是人民政协工作的优势所在、活力所在。人民政协是庄严的政治组织，政协委员是荣誉更是责任，必须重视发挥委员作用、建设过硬委员队伍。要尊重委员主体地位，保障委员民主权利，完善委员联络制度，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25" name="矩形: 圆角 1"/>
          <p:cNvSpPr/>
          <p:nvPr/>
        </p:nvSpPr>
        <p:spPr>
          <a:xfrm>
            <a:off x="3375213" y="1646241"/>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文本框 25"/>
          <p:cNvSpPr txBox="1"/>
          <p:nvPr/>
        </p:nvSpPr>
        <p:spPr>
          <a:xfrm>
            <a:off x="3828323" y="1684743"/>
            <a:ext cx="4493538"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坚持发挥政协委员主体作用</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6334" y="2740225"/>
            <a:ext cx="4745631" cy="3117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标题 1">
            <a:extLst>
              <a:ext uri="{FF2B5EF4-FFF2-40B4-BE49-F238E27FC236}">
                <a16:creationId xmlns:a16="http://schemas.microsoft.com/office/drawing/2014/main" id="{C81BF5F2-7AB0-4766-A7B1-A9B9E8E49D19}"/>
              </a:ext>
            </a:extLst>
          </p:cNvPr>
          <p:cNvSpPr>
            <a:spLocks noGrp="1"/>
          </p:cNvSpPr>
          <p:nvPr>
            <p:ph type="title"/>
          </p:nvPr>
        </p:nvSpPr>
        <p:spPr/>
        <p:txBody>
          <a:bodyPr>
            <a:normAutofit fontScale="90000"/>
          </a:bodyPr>
          <a:lstStyle/>
          <a:p>
            <a:r>
              <a:rPr lang="zh-CN" altLang="en-US" dirty="0"/>
              <a:t>五年工作的主要体会</a:t>
            </a:r>
          </a:p>
        </p:txBody>
      </p:sp>
    </p:spTree>
    <p:extLst>
      <p:ext uri="{BB962C8B-B14F-4D97-AF65-F5344CB8AC3E}">
        <p14:creationId xmlns:p14="http://schemas.microsoft.com/office/powerpoint/2010/main" val="23273795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par>
                                <p:cTn id="11" presetID="53"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Effect transition="in" filter="fade">
                                      <p:cBhvr>
                                        <p:cTn id="15" dur="1250"/>
                                        <p:tgtEl>
                                          <p:spTgt spid="7"/>
                                        </p:tgtEl>
                                      </p:cBhvr>
                                    </p:animEffect>
                                  </p:childTnLst>
                                </p:cTn>
                              </p:par>
                              <p:par>
                                <p:cTn id="16" presetID="31" presetClass="entr" presetSubtype="0" fill="hold" grpId="0" nodeType="withEffect">
                                  <p:stCondLst>
                                    <p:cond delay="0"/>
                                  </p:stCondLst>
                                  <p:iterate type="lt">
                                    <p:tmPct val="575"/>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fltVal val="0"/>
                                          </p:val>
                                        </p:tav>
                                        <p:tav tm="100000">
                                          <p:val>
                                            <p:strVal val="#ppt_w"/>
                                          </p:val>
                                        </p:tav>
                                      </p:tavLst>
                                    </p:anim>
                                    <p:anim calcmode="lin" valueType="num">
                                      <p:cBhvr>
                                        <p:cTn id="19" dur="750" fill="hold"/>
                                        <p:tgtEl>
                                          <p:spTgt spid="9"/>
                                        </p:tgtEl>
                                        <p:attrNameLst>
                                          <p:attrName>ppt_h</p:attrName>
                                        </p:attrNameLst>
                                      </p:cBhvr>
                                      <p:tavLst>
                                        <p:tav tm="0">
                                          <p:val>
                                            <p:fltVal val="0"/>
                                          </p:val>
                                        </p:tav>
                                        <p:tav tm="100000">
                                          <p:val>
                                            <p:strVal val="#ppt_h"/>
                                          </p:val>
                                        </p:tav>
                                      </p:tavLst>
                                    </p:anim>
                                    <p:anim calcmode="lin" valueType="num">
                                      <p:cBhvr>
                                        <p:cTn id="20" dur="750" fill="hold"/>
                                        <p:tgtEl>
                                          <p:spTgt spid="9"/>
                                        </p:tgtEl>
                                        <p:attrNameLst>
                                          <p:attrName>style.rotation</p:attrName>
                                        </p:attrNameLst>
                                      </p:cBhvr>
                                      <p:tavLst>
                                        <p:tav tm="0">
                                          <p:val>
                                            <p:fltVal val="90"/>
                                          </p:val>
                                        </p:tav>
                                        <p:tav tm="100000">
                                          <p:val>
                                            <p:fltVal val="0"/>
                                          </p:val>
                                        </p:tav>
                                      </p:tavLst>
                                    </p:anim>
                                    <p:animEffect transition="in" filter="fade">
                                      <p:cBhvr>
                                        <p:cTn id="2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1" y="-68583"/>
            <a:ext cx="5275719" cy="2787287"/>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rotWithShape="1">
          <a:blip r:embed="rId5">
            <a:extLst>
              <a:ext uri="{28A0092B-C50C-407E-A947-70E740481C1C}">
                <a14:useLocalDpi xmlns:a14="http://schemas.microsoft.com/office/drawing/2010/main" val="0"/>
              </a:ext>
            </a:extLst>
          </a:blip>
          <a:srcRect t="34158"/>
          <a:stretch/>
        </p:blipFill>
        <p:spPr>
          <a:xfrm>
            <a:off x="0" y="1143000"/>
            <a:ext cx="5275719" cy="6309063"/>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5" name="文本框 4">
            <a:extLst>
              <a:ext uri="{FF2B5EF4-FFF2-40B4-BE49-F238E27FC236}">
                <a16:creationId xmlns:a16="http://schemas.microsoft.com/office/drawing/2014/main" id="{9EBBDCCF-A0BD-47D4-A86C-0006397E8A83}"/>
              </a:ext>
            </a:extLst>
          </p:cNvPr>
          <p:cNvSpPr txBox="1"/>
          <p:nvPr/>
        </p:nvSpPr>
        <p:spPr>
          <a:xfrm>
            <a:off x="5414958" y="1829842"/>
            <a:ext cx="5646056" cy="923330"/>
          </a:xfrm>
          <a:prstGeom prst="rect">
            <a:avLst/>
          </a:prstGeom>
          <a:noFill/>
        </p:spPr>
        <p:txBody>
          <a:bodyPr wrap="square" rtlCol="0">
            <a:spAutoFit/>
          </a:bodyPr>
          <a:lstStyle/>
          <a:p>
            <a:pPr algn="ctr"/>
            <a:r>
              <a:rPr lang="en-US" altLang="zh-CN" sz="5400" dirty="0">
                <a:blipFill>
                  <a:blip r:embed="rId7"/>
                  <a:stretch>
                    <a:fillRect/>
                  </a:stretch>
                </a:blipFill>
                <a:latin typeface="Bauhaus 93" panose="04030905020B02020C02" pitchFamily="82" charset="0"/>
              </a:rPr>
              <a:t>PART 03</a:t>
            </a:r>
            <a:endParaRPr lang="zh-CN" altLang="en-US" sz="5400" dirty="0">
              <a:blipFill>
                <a:blip r:embed="rId7"/>
                <a:stretch>
                  <a:fillRect/>
                </a:stretch>
              </a:blipFill>
              <a:latin typeface="Bauhaus 93" panose="04030905020B02020C02" pitchFamily="82" charset="0"/>
            </a:endParaRPr>
          </a:p>
        </p:txBody>
      </p:sp>
      <p:sp>
        <p:nvSpPr>
          <p:cNvPr id="7" name="文本框 6">
            <a:extLst>
              <a:ext uri="{FF2B5EF4-FFF2-40B4-BE49-F238E27FC236}">
                <a16:creationId xmlns:a16="http://schemas.microsoft.com/office/drawing/2014/main" id="{39A520D5-8EB9-4A9D-8678-0FA72D7D5BBC}"/>
              </a:ext>
            </a:extLst>
          </p:cNvPr>
          <p:cNvSpPr txBox="1"/>
          <p:nvPr/>
        </p:nvSpPr>
        <p:spPr>
          <a:xfrm>
            <a:off x="5110156" y="2758731"/>
            <a:ext cx="6255659" cy="1107996"/>
          </a:xfrm>
          <a:prstGeom prst="rect">
            <a:avLst/>
          </a:prstGeom>
          <a:noFill/>
        </p:spPr>
        <p:txBody>
          <a:bodyPr wrap="square" rtlCol="0">
            <a:spAutoFit/>
          </a:bodyPr>
          <a:lstStyle/>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今后工作的建议</a:t>
            </a:r>
          </a:p>
        </p:txBody>
      </p:sp>
    </p:spTree>
    <p:extLst>
      <p:ext uri="{BB962C8B-B14F-4D97-AF65-F5344CB8AC3E}">
        <p14:creationId xmlns:p14="http://schemas.microsoft.com/office/powerpoint/2010/main" val="115640773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3375213" y="1646241"/>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4533173" y="1684743"/>
            <a:ext cx="2698175"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今后工作的建议</a:t>
            </a:r>
          </a:p>
        </p:txBody>
      </p:sp>
      <p:sp>
        <p:nvSpPr>
          <p:cNvPr id="6" name="矩形 5">
            <a:extLst>
              <a:ext uri="{FF2B5EF4-FFF2-40B4-BE49-F238E27FC236}">
                <a16:creationId xmlns:a16="http://schemas.microsoft.com/office/drawing/2014/main" id="{1022B97C-4AD1-4E6A-A034-E7CE9DB7D313}"/>
              </a:ext>
            </a:extLst>
          </p:cNvPr>
          <p:cNvSpPr/>
          <p:nvPr/>
        </p:nvSpPr>
        <p:spPr>
          <a:xfrm>
            <a:off x="1447800" y="2221576"/>
            <a:ext cx="9357487" cy="3416320"/>
          </a:xfrm>
          <a:prstGeom prst="rect">
            <a:avLst/>
          </a:prstGeom>
        </p:spPr>
        <p:txBody>
          <a:bodyPr wrap="square">
            <a:spAutoFit/>
          </a:bodyPr>
          <a:lstStyle/>
          <a:p>
            <a:pPr>
              <a:lnSpc>
                <a:spcPct val="150000"/>
              </a:lnSpc>
            </a:pPr>
            <a:r>
              <a:rPr lang="zh-CN" altLang="en-US" dirty="0"/>
              <a:t>中共十九大描绘了决胜全面建成小康社会、夺取新时代中国特色社会主义伟大胜利的宏伟蓝图，进一步指明了党和国家事业的前进方向。人民政协要把学习贯彻中共十九大精神作为重大政治任务，把习近平新时代中国特色社会主义思想作为统揽政协工作的总纲，把坚持和发展中国特色社会主义作为巩固共同思想政治基础的主轴，把为决胜全面建成小康社会、夺取新时代中国特色社会主义伟大胜利献计出力作为工作主线，坚持稳中求进工作总基调，坚持新发展理念，坚持以人民为中心的发展思想，坚持团结和民主两大主题，围绕统筹推进“五位一体”总体布局、协调推进“四个全面”战略布局，认真履行政治协商、民主监督、参政议政职能，为全面建成小康社会、全面建设社会主义现代化国家作出新的贡献。</a:t>
            </a:r>
          </a:p>
        </p:txBody>
      </p:sp>
    </p:spTree>
    <p:extLst>
      <p:ext uri="{BB962C8B-B14F-4D97-AF65-F5344CB8AC3E}">
        <p14:creationId xmlns:p14="http://schemas.microsoft.com/office/powerpoint/2010/main" val="172243824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3375213" y="1646241"/>
            <a:ext cx="5311524"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4361723" y="1684743"/>
            <a:ext cx="3416320"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深入学习习近平思想</a:t>
            </a:r>
          </a:p>
        </p:txBody>
      </p:sp>
      <p:sp>
        <p:nvSpPr>
          <p:cNvPr id="6" name="矩形 5">
            <a:extLst>
              <a:ext uri="{FF2B5EF4-FFF2-40B4-BE49-F238E27FC236}">
                <a16:creationId xmlns:a16="http://schemas.microsoft.com/office/drawing/2014/main" id="{1022B97C-4AD1-4E6A-A034-E7CE9DB7D313}"/>
              </a:ext>
            </a:extLst>
          </p:cNvPr>
          <p:cNvSpPr/>
          <p:nvPr/>
        </p:nvSpPr>
        <p:spPr>
          <a:xfrm>
            <a:off x="1447800" y="2393026"/>
            <a:ext cx="9357487" cy="2957220"/>
          </a:xfrm>
          <a:prstGeom prst="rect">
            <a:avLst/>
          </a:prstGeom>
        </p:spPr>
        <p:txBody>
          <a:bodyPr wrap="square">
            <a:spAutoFit/>
          </a:bodyPr>
          <a:lstStyle/>
          <a:p>
            <a:pPr>
              <a:lnSpc>
                <a:spcPct val="150000"/>
              </a:lnSpc>
            </a:pPr>
            <a:r>
              <a:rPr lang="zh-CN" altLang="en-US" dirty="0"/>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聚焦牢固树立“四个意识”、坚定“四个自信”，推动参加人民政协的各党派团体和各族各界人士自觉接受中国共产党的领导，坚决维护习近平总书记的核心地位。把学习领会贯彻党的创新理论同过去五年党和国家事业的历史性变革结合起来，同今后工作战略部署结合起来，紧密联系政协实际找到落实基点，切实在工作中贯彻下去、体现出来。</a:t>
            </a:r>
          </a:p>
        </p:txBody>
      </p:sp>
    </p:spTree>
    <p:extLst>
      <p:ext uri="{BB962C8B-B14F-4D97-AF65-F5344CB8AC3E}">
        <p14:creationId xmlns:p14="http://schemas.microsoft.com/office/powerpoint/2010/main" val="384721996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2209800" y="1646240"/>
            <a:ext cx="8039100" cy="1249360"/>
          </a:xfrm>
          <a:prstGeom prst="roundRect">
            <a:avLst>
              <a:gd name="adj" fmla="val 50000"/>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2616081" y="1817262"/>
            <a:ext cx="7366119" cy="954107"/>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聚焦决胜全面建成小康社会、开启全面建设社</a:t>
            </a:r>
          </a:p>
          <a:p>
            <a:r>
              <a:rPr lang="zh-CN" altLang="en-US" sz="2800" dirty="0">
                <a:solidFill>
                  <a:schemeClr val="bg1"/>
                </a:solidFill>
                <a:latin typeface="微软雅黑" panose="020B0503020204020204" pitchFamily="82" charset="2"/>
                <a:ea typeface="微软雅黑" panose="020B0503020204020204" pitchFamily="82" charset="2"/>
              </a:rPr>
              <a:t>会主义现代化国家新征程重大问题献计出力</a:t>
            </a:r>
          </a:p>
        </p:txBody>
      </p:sp>
      <p:sp>
        <p:nvSpPr>
          <p:cNvPr id="6" name="矩形 5">
            <a:extLst>
              <a:ext uri="{FF2B5EF4-FFF2-40B4-BE49-F238E27FC236}">
                <a16:creationId xmlns:a16="http://schemas.microsoft.com/office/drawing/2014/main" id="{1022B97C-4AD1-4E6A-A034-E7CE9DB7D313}"/>
              </a:ext>
            </a:extLst>
          </p:cNvPr>
          <p:cNvSpPr/>
          <p:nvPr/>
        </p:nvSpPr>
        <p:spPr>
          <a:xfrm>
            <a:off x="1447800" y="3078826"/>
            <a:ext cx="9357487" cy="2121030"/>
          </a:xfrm>
          <a:prstGeom prst="rect">
            <a:avLst/>
          </a:prstGeom>
        </p:spPr>
        <p:txBody>
          <a:bodyPr wrap="square">
            <a:spAutoFit/>
          </a:bodyPr>
          <a:lstStyle/>
          <a:p>
            <a:pPr>
              <a:lnSpc>
                <a:spcPct val="150000"/>
              </a:lnSpc>
            </a:pPr>
            <a:r>
              <a:rPr lang="zh-CN" altLang="en-US" dirty="0"/>
              <a:t>把握我国发展新的历史方位和社会主要矛盾变化，以实现第一个百年奋斗目标、向第二个百年奋斗目标迈进为履职主攻方向，以解决好不平衡不充分的发展问题为工作着力重点，建睿智之言、出务实之力。聚焦决胜全面建成小康社会，瞄准抓重点、补短板、强弱项，紧扣打好防范化解重大风险、精准脱贫、污染防治攻坚战，深入协商集中议政，强化监督助推落实。</a:t>
            </a:r>
          </a:p>
          <a:p>
            <a:pPr>
              <a:lnSpc>
                <a:spcPct val="150000"/>
              </a:lnSpc>
            </a:pPr>
            <a:endParaRPr lang="zh-CN" altLang="en-US" dirty="0"/>
          </a:p>
        </p:txBody>
      </p:sp>
    </p:spTree>
    <p:extLst>
      <p:ext uri="{BB962C8B-B14F-4D97-AF65-F5344CB8AC3E}">
        <p14:creationId xmlns:p14="http://schemas.microsoft.com/office/powerpoint/2010/main" val="2504465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2762250" y="1646241"/>
            <a:ext cx="6686487" cy="926322"/>
          </a:xfrm>
          <a:prstGeom prst="roundRect">
            <a:avLst>
              <a:gd name="adj" fmla="val 50000"/>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3325531" y="1637506"/>
            <a:ext cx="5570756" cy="954107"/>
          </a:xfrm>
          <a:prstGeom prst="rect">
            <a:avLst/>
          </a:prstGeom>
          <a:noFill/>
        </p:spPr>
        <p:txBody>
          <a:bodyPr wrap="none" rtlCol="0">
            <a:spAutoFit/>
          </a:bodyPr>
          <a:lstStyle/>
          <a:p>
            <a:pPr algn="ctr"/>
            <a:r>
              <a:rPr lang="zh-CN" altLang="en-US" sz="2800" dirty="0">
                <a:solidFill>
                  <a:schemeClr val="bg1"/>
                </a:solidFill>
                <a:latin typeface="微软雅黑" panose="020B0503020204020204" pitchFamily="82" charset="2"/>
                <a:ea typeface="微软雅黑" panose="020B0503020204020204" pitchFamily="82" charset="2"/>
              </a:rPr>
              <a:t>充分发挥人民政协作为协商</a:t>
            </a:r>
            <a:endParaRPr lang="en-US" altLang="zh-CN" sz="2800" dirty="0">
              <a:solidFill>
                <a:schemeClr val="bg1"/>
              </a:solidFill>
              <a:latin typeface="微软雅黑" panose="020B0503020204020204" pitchFamily="82" charset="2"/>
              <a:ea typeface="微软雅黑" panose="020B0503020204020204" pitchFamily="82" charset="2"/>
            </a:endParaRPr>
          </a:p>
          <a:p>
            <a:pPr algn="ctr"/>
            <a:r>
              <a:rPr lang="zh-CN" altLang="en-US" sz="2800" dirty="0">
                <a:solidFill>
                  <a:schemeClr val="bg1"/>
                </a:solidFill>
                <a:latin typeface="微软雅黑" panose="020B0503020204020204" pitchFamily="82" charset="2"/>
                <a:ea typeface="微软雅黑" panose="020B0503020204020204" pitchFamily="82" charset="2"/>
              </a:rPr>
              <a:t>民主重要渠道和专门协商机构作用</a:t>
            </a:r>
          </a:p>
        </p:txBody>
      </p:sp>
      <p:sp>
        <p:nvSpPr>
          <p:cNvPr id="6" name="矩形 5">
            <a:extLst>
              <a:ext uri="{FF2B5EF4-FFF2-40B4-BE49-F238E27FC236}">
                <a16:creationId xmlns:a16="http://schemas.microsoft.com/office/drawing/2014/main" id="{1022B97C-4AD1-4E6A-A034-E7CE9DB7D313}"/>
              </a:ext>
            </a:extLst>
          </p:cNvPr>
          <p:cNvSpPr/>
          <p:nvPr/>
        </p:nvSpPr>
        <p:spPr>
          <a:xfrm>
            <a:off x="1447800" y="2678776"/>
            <a:ext cx="9357487" cy="2957220"/>
          </a:xfrm>
          <a:prstGeom prst="rect">
            <a:avLst/>
          </a:prstGeom>
        </p:spPr>
        <p:txBody>
          <a:bodyPr wrap="square">
            <a:spAutoFit/>
          </a:bodyPr>
          <a:lstStyle/>
          <a:p>
            <a:pPr>
              <a:lnSpc>
                <a:spcPct val="150000"/>
              </a:lnSpc>
            </a:pPr>
            <a:r>
              <a:rPr lang="zh-CN" altLang="en-US" dirty="0"/>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完善协商成果采纳、落实和反馈机制，加强跟踪督促，推动协商成果有效转化为政策和具体工作举措。</a:t>
            </a:r>
          </a:p>
        </p:txBody>
      </p:sp>
    </p:spTree>
    <p:extLst>
      <p:ext uri="{BB962C8B-B14F-4D97-AF65-F5344CB8AC3E}">
        <p14:creationId xmlns:p14="http://schemas.microsoft.com/office/powerpoint/2010/main" val="209489293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2476500" y="1646241"/>
            <a:ext cx="7187613"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2952023" y="1684743"/>
            <a:ext cx="6288901"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广泛凝聚实现中华民族伟大复兴正能量</a:t>
            </a:r>
          </a:p>
        </p:txBody>
      </p:sp>
      <p:sp>
        <p:nvSpPr>
          <p:cNvPr id="6" name="矩形 5">
            <a:extLst>
              <a:ext uri="{FF2B5EF4-FFF2-40B4-BE49-F238E27FC236}">
                <a16:creationId xmlns:a16="http://schemas.microsoft.com/office/drawing/2014/main" id="{1022B97C-4AD1-4E6A-A034-E7CE9DB7D313}"/>
              </a:ext>
            </a:extLst>
          </p:cNvPr>
          <p:cNvSpPr/>
          <p:nvPr/>
        </p:nvSpPr>
        <p:spPr>
          <a:xfrm>
            <a:off x="1428750" y="2640676"/>
            <a:ext cx="9357487" cy="2541721"/>
          </a:xfrm>
          <a:prstGeom prst="rect">
            <a:avLst/>
          </a:prstGeom>
        </p:spPr>
        <p:txBody>
          <a:bodyPr wrap="square">
            <a:spAutoFit/>
          </a:bodyPr>
          <a:lstStyle/>
          <a:p>
            <a:pPr>
              <a:lnSpc>
                <a:spcPct val="150000"/>
              </a:lnSpc>
            </a:pPr>
            <a:r>
              <a:rPr lang="zh-CN" altLang="en-US" dirty="0"/>
              <a:t>进一步为民主党派和无党派人士在政协履职创造条件。做好党外知识分子和新的社会阶层人士工作。推动构建亲清新型政商关系，促进非公有制经济健康发展和非公有制经济人士健康成长。深化民族团结进步教育，铸牢中华民族共同体意识，推动各民族交往交流交融，共同团结奋斗、共同繁荣发展。坚持我国宗教的中国化方向，积极引导宗教与社会主义社会相适应。加强同港澳台侨同胞团结联谊，动员中华儿女共担民族大义、共圆中国梦。开展对外友好交往，促进“一带一路”建设，为推动构建人类命运共同体作出贡献。</a:t>
            </a:r>
          </a:p>
        </p:txBody>
      </p:sp>
    </p:spTree>
    <p:extLst>
      <p:ext uri="{BB962C8B-B14F-4D97-AF65-F5344CB8AC3E}">
        <p14:creationId xmlns:p14="http://schemas.microsoft.com/office/powerpoint/2010/main" val="191425804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5D1E599-04C1-4C5E-88B1-27F260BE6AE9}"/>
              </a:ext>
            </a:extLst>
          </p:cNvPr>
          <p:cNvSpPr/>
          <p:nvPr/>
        </p:nvSpPr>
        <p:spPr>
          <a:xfrm>
            <a:off x="914400" y="1782110"/>
            <a:ext cx="10401300" cy="4009090"/>
          </a:xfrm>
          <a:prstGeom prst="roundRect">
            <a:avLst>
              <a:gd name="adj" fmla="val 413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今后</a:t>
            </a:r>
            <a:endParaRPr lang="zh-CN" altLang="en-US" dirty="0"/>
          </a:p>
        </p:txBody>
      </p:sp>
      <p:sp>
        <p:nvSpPr>
          <p:cNvPr id="4" name="矩形: 圆角 1">
            <a:extLst>
              <a:ext uri="{FF2B5EF4-FFF2-40B4-BE49-F238E27FC236}">
                <a16:creationId xmlns:a16="http://schemas.microsoft.com/office/drawing/2014/main" id="{57170DEE-9C34-46C6-AECF-8F0FE97F8C75}"/>
              </a:ext>
            </a:extLst>
          </p:cNvPr>
          <p:cNvSpPr/>
          <p:nvPr/>
        </p:nvSpPr>
        <p:spPr>
          <a:xfrm>
            <a:off x="2476500" y="1646241"/>
            <a:ext cx="7187613" cy="600224"/>
          </a:xfrm>
          <a:prstGeom prst="roundRect">
            <a:avLst>
              <a:gd name="adj" fmla="val 48749"/>
            </a:avLst>
          </a:prstGeom>
          <a:solidFill>
            <a:srgbClr val="0084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a:extLst>
              <a:ext uri="{FF2B5EF4-FFF2-40B4-BE49-F238E27FC236}">
                <a16:creationId xmlns:a16="http://schemas.microsoft.com/office/drawing/2014/main" id="{4F29BF23-6E82-48CD-9A45-20C984489E41}"/>
              </a:ext>
            </a:extLst>
          </p:cNvPr>
          <p:cNvSpPr txBox="1"/>
          <p:nvPr/>
        </p:nvSpPr>
        <p:spPr>
          <a:xfrm>
            <a:off x="4541682" y="1684743"/>
            <a:ext cx="3057247"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82" charset="2"/>
                <a:ea typeface="微软雅黑" panose="020B0503020204020204" pitchFamily="82" charset="2"/>
              </a:rPr>
              <a:t>切实加强自身建设</a:t>
            </a:r>
          </a:p>
        </p:txBody>
      </p:sp>
      <p:sp>
        <p:nvSpPr>
          <p:cNvPr id="6" name="矩形 5">
            <a:extLst>
              <a:ext uri="{FF2B5EF4-FFF2-40B4-BE49-F238E27FC236}">
                <a16:creationId xmlns:a16="http://schemas.microsoft.com/office/drawing/2014/main" id="{1022B97C-4AD1-4E6A-A034-E7CE9DB7D313}"/>
              </a:ext>
            </a:extLst>
          </p:cNvPr>
          <p:cNvSpPr/>
          <p:nvPr/>
        </p:nvSpPr>
        <p:spPr>
          <a:xfrm>
            <a:off x="1428750" y="2335876"/>
            <a:ext cx="9357487" cy="3372718"/>
          </a:xfrm>
          <a:prstGeom prst="rect">
            <a:avLst/>
          </a:prstGeom>
        </p:spPr>
        <p:txBody>
          <a:bodyPr wrap="square">
            <a:spAutoFit/>
          </a:bodyPr>
          <a:lstStyle/>
          <a:p>
            <a:pPr>
              <a:lnSpc>
                <a:spcPct val="150000"/>
              </a:lnSpc>
            </a:pPr>
            <a:r>
              <a:rPr lang="zh-CN" altLang="en-US" dirty="0"/>
              <a:t>强化委员意识，把责任扛在肩上，把事业放在心上，全面增强履职本领，提高政治把握能力、调查研究能力、联系群众能力、合作共事能力，坚持不懈改进作风，有效履行委员职责。大兴调查研究之风，优化队伍结构，改进组织方式，深入基层、沉到一线，用事实和数据说话，把协商议政、民主监督建立在扎实调研基础上。做好提案、视察、大会发言、社情民意信息、文史资料、新闻宣传、人民政协理论研究等工作，在提升质量上下功夫。创新发挥界别作用方法途径。坚持政协党的领导体制，加强和改进专门委员会建设，强化机关服务保障能力。专题调研县级政协工作，加强对地方政协工作指导。以修改章程为契机，加强宣传贯彻，进一步提高履行职能的制度化、规范化、程序化水平。</a:t>
            </a:r>
          </a:p>
        </p:txBody>
      </p:sp>
    </p:spTree>
    <p:extLst>
      <p:ext uri="{BB962C8B-B14F-4D97-AF65-F5344CB8AC3E}">
        <p14:creationId xmlns:p14="http://schemas.microsoft.com/office/powerpoint/2010/main" val="160301502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FD8C2D6-865D-49DF-80C0-DEDA1B7FE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195"/>
            <a:ext cx="3578849" cy="6500168"/>
          </a:xfrm>
          <a:prstGeom prst="rect">
            <a:avLst/>
          </a:prstGeom>
        </p:spPr>
      </p:pic>
      <p:pic>
        <p:nvPicPr>
          <p:cNvPr id="10" name="图片 9">
            <a:extLst>
              <a:ext uri="{FF2B5EF4-FFF2-40B4-BE49-F238E27FC236}">
                <a16:creationId xmlns:a16="http://schemas.microsoft.com/office/drawing/2014/main" id="{F6B1970A-017C-4CB2-8C61-037D50FF43D4}"/>
              </a:ext>
            </a:extLst>
          </p:cNvPr>
          <p:cNvPicPr>
            <a:picLocks noChangeAspect="1"/>
          </p:cNvPicPr>
          <p:nvPr/>
        </p:nvPicPr>
        <p:blipFill rotWithShape="1">
          <a:blip r:embed="rId4">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pic>
        <p:nvPicPr>
          <p:cNvPr id="12" name="图片 11">
            <a:extLst>
              <a:ext uri="{FF2B5EF4-FFF2-40B4-BE49-F238E27FC236}">
                <a16:creationId xmlns:a16="http://schemas.microsoft.com/office/drawing/2014/main" id="{C801451A-079D-4060-A39C-9821476B64B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898901" y="-1044305"/>
            <a:ext cx="5039444" cy="3687705"/>
          </a:xfrm>
          <a:prstGeom prst="rect">
            <a:avLst/>
          </a:prstGeom>
        </p:spPr>
      </p:pic>
      <p:sp>
        <p:nvSpPr>
          <p:cNvPr id="4" name="矩形: 圆角 3">
            <a:extLst>
              <a:ext uri="{FF2B5EF4-FFF2-40B4-BE49-F238E27FC236}">
                <a16:creationId xmlns:a16="http://schemas.microsoft.com/office/drawing/2014/main" id="{DC60D1F4-66A2-4C03-92F2-12AE09A9F517}"/>
              </a:ext>
            </a:extLst>
          </p:cNvPr>
          <p:cNvSpPr/>
          <p:nvPr/>
        </p:nvSpPr>
        <p:spPr>
          <a:xfrm>
            <a:off x="1447800" y="2239310"/>
            <a:ext cx="9391650" cy="2915076"/>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62401" y="1068886"/>
            <a:ext cx="1028700" cy="1056124"/>
          </a:xfrm>
          <a:prstGeom prst="rect">
            <a:avLst/>
          </a:prstGeom>
        </p:spPr>
      </p:pic>
      <p:sp>
        <p:nvSpPr>
          <p:cNvPr id="14" name="文本框 13">
            <a:extLst>
              <a:ext uri="{FF2B5EF4-FFF2-40B4-BE49-F238E27FC236}">
                <a16:creationId xmlns:a16="http://schemas.microsoft.com/office/drawing/2014/main" id="{7BF88A8D-0148-4B2B-B276-542F20835052}"/>
              </a:ext>
            </a:extLst>
          </p:cNvPr>
          <p:cNvSpPr txBox="1"/>
          <p:nvPr/>
        </p:nvSpPr>
        <p:spPr>
          <a:xfrm>
            <a:off x="4840467" y="1069307"/>
            <a:ext cx="2493200" cy="1107996"/>
          </a:xfrm>
          <a:prstGeom prst="rect">
            <a:avLst/>
          </a:prstGeom>
          <a:noFill/>
        </p:spPr>
        <p:txBody>
          <a:bodyPr wrap="square" rtlCol="0">
            <a:spAutoFit/>
          </a:bodyPr>
          <a:lstStyle/>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结语</a:t>
            </a:r>
            <a:endParaRPr lang="en-US" altLang="zh-CN" sz="6600" dirty="0">
              <a:blipFill dpi="0" rotWithShape="1">
                <a:blip r:embed="rId8"/>
                <a:srcRect/>
                <a:stretch>
                  <a:fillRect/>
                </a:stretch>
              </a:blipFill>
              <a:latin typeface="造字工房力黑（非商用）常规体" pitchFamily="50" charset="-122"/>
              <a:ea typeface="造字工房力黑（非商用）常规体" pitchFamily="50" charset="-122"/>
            </a:endParaRPr>
          </a:p>
        </p:txBody>
      </p:sp>
      <p:sp>
        <p:nvSpPr>
          <p:cNvPr id="9" name="矩形 8">
            <a:extLst>
              <a:ext uri="{FF2B5EF4-FFF2-40B4-BE49-F238E27FC236}">
                <a16:creationId xmlns:a16="http://schemas.microsoft.com/office/drawing/2014/main" id="{DC107FA7-661D-47F5-874E-90F54CD1E1AE}"/>
              </a:ext>
            </a:extLst>
          </p:cNvPr>
          <p:cNvSpPr/>
          <p:nvPr/>
        </p:nvSpPr>
        <p:spPr>
          <a:xfrm>
            <a:off x="2406833" y="3605200"/>
            <a:ext cx="7398567" cy="879984"/>
          </a:xfrm>
          <a:prstGeom prst="rect">
            <a:avLst/>
          </a:prstGeom>
          <a:noFill/>
        </p:spPr>
        <p:txBody>
          <a:bodyPr wrap="square" rtlCol="0">
            <a:spAutoFit/>
          </a:bodyPr>
          <a:lstStyle/>
          <a:p>
            <a:pPr algn="ctr">
              <a:lnSpc>
                <a:spcPct val="150000"/>
              </a:lnSpc>
            </a:pPr>
            <a:r>
              <a:rPr lang="zh-CN" altLang="en-US" dirty="0">
                <a:latin typeface="方正兰亭黑简体" panose="02000000000000000000" pitchFamily="2" charset="-122"/>
                <a:ea typeface="方正兰亭黑简体" panose="02000000000000000000" pitchFamily="2" charset="-122"/>
              </a:rPr>
              <a:t>我们为中华民族迎来从站起来、富起来到强起来的伟大飞跃而无比振奋，我们为伟大祖国向着“两个一百年”奋斗目标阔步前进而无比自豪。</a:t>
            </a:r>
          </a:p>
        </p:txBody>
      </p:sp>
      <p:sp>
        <p:nvSpPr>
          <p:cNvPr id="15" name="矩形 14">
            <a:extLst>
              <a:ext uri="{FF2B5EF4-FFF2-40B4-BE49-F238E27FC236}">
                <a16:creationId xmlns:a16="http://schemas.microsoft.com/office/drawing/2014/main" id="{991014A4-9DC3-41A9-B6F0-3EFB5DFB5467}"/>
              </a:ext>
            </a:extLst>
          </p:cNvPr>
          <p:cNvSpPr/>
          <p:nvPr/>
        </p:nvSpPr>
        <p:spPr>
          <a:xfrm>
            <a:off x="3095079" y="2757700"/>
            <a:ext cx="6032422" cy="461665"/>
          </a:xfrm>
          <a:prstGeom prst="rect">
            <a:avLst/>
          </a:prstGeom>
        </p:spPr>
        <p:txBody>
          <a:bodyPr wrap="none">
            <a:spAutoFit/>
          </a:bodyPr>
          <a:lstStyle/>
          <a:p>
            <a:pPr algn="ctr"/>
            <a:r>
              <a:rPr lang="zh-CN" altLang="en-US" sz="2400" dirty="0">
                <a:latin typeface="方正兰亭粗黑简体" panose="02000000000000000000" pitchFamily="2" charset="-122"/>
                <a:ea typeface="方正兰亭粗黑简体" panose="02000000000000000000" pitchFamily="2" charset="-122"/>
              </a:rPr>
              <a:t>各位委员，中国特色社会主义进入了新时代</a:t>
            </a:r>
          </a:p>
        </p:txBody>
      </p:sp>
    </p:spTree>
    <p:extLst>
      <p:ext uri="{BB962C8B-B14F-4D97-AF65-F5344CB8AC3E}">
        <p14:creationId xmlns:p14="http://schemas.microsoft.com/office/powerpoint/2010/main" val="232226976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000"/>
                                        <p:tgtEl>
                                          <p:spTgt spid="15"/>
                                        </p:tgtEl>
                                      </p:cBhvr>
                                    </p:animEffect>
                                  </p:childTnLst>
                                </p:cTn>
                              </p:par>
                              <p:par>
                                <p:cTn id="25" presetID="31" presetClass="entr" presetSubtype="0" fill="hold" grpId="0" nodeType="withEffect">
                                  <p:stCondLst>
                                    <p:cond delay="500"/>
                                  </p:stCondLst>
                                  <p:iterate type="lt">
                                    <p:tmPct val="1333"/>
                                  </p:iterate>
                                  <p:childTnLst>
                                    <p:set>
                                      <p:cBhvr>
                                        <p:cTn id="26" dur="1" fill="hold">
                                          <p:stCondLst>
                                            <p:cond delay="0"/>
                                          </p:stCondLst>
                                        </p:cTn>
                                        <p:tgtEl>
                                          <p:spTgt spid="9"/>
                                        </p:tgtEl>
                                        <p:attrNameLst>
                                          <p:attrName>style.visibility</p:attrName>
                                        </p:attrNameLst>
                                      </p:cBhvr>
                                      <p:to>
                                        <p:strVal val="visible"/>
                                      </p:to>
                                    </p:set>
                                    <p:anim calcmode="lin" valueType="num">
                                      <p:cBhvr>
                                        <p:cTn id="27" dur="750" fill="hold"/>
                                        <p:tgtEl>
                                          <p:spTgt spid="9"/>
                                        </p:tgtEl>
                                        <p:attrNameLst>
                                          <p:attrName>ppt_w</p:attrName>
                                        </p:attrNameLst>
                                      </p:cBhvr>
                                      <p:tavLst>
                                        <p:tav tm="0">
                                          <p:val>
                                            <p:fltVal val="0"/>
                                          </p:val>
                                        </p:tav>
                                        <p:tav tm="100000">
                                          <p:val>
                                            <p:strVal val="#ppt_w"/>
                                          </p:val>
                                        </p:tav>
                                      </p:tavLst>
                                    </p:anim>
                                    <p:anim calcmode="lin" valueType="num">
                                      <p:cBhvr>
                                        <p:cTn id="28" dur="750" fill="hold"/>
                                        <p:tgtEl>
                                          <p:spTgt spid="9"/>
                                        </p:tgtEl>
                                        <p:attrNameLst>
                                          <p:attrName>ppt_h</p:attrName>
                                        </p:attrNameLst>
                                      </p:cBhvr>
                                      <p:tavLst>
                                        <p:tav tm="0">
                                          <p:val>
                                            <p:fltVal val="0"/>
                                          </p:val>
                                        </p:tav>
                                        <p:tav tm="100000">
                                          <p:val>
                                            <p:strVal val="#ppt_h"/>
                                          </p:val>
                                        </p:tav>
                                      </p:tavLst>
                                    </p:anim>
                                    <p:anim calcmode="lin" valueType="num">
                                      <p:cBhvr>
                                        <p:cTn id="29" dur="750" fill="hold"/>
                                        <p:tgtEl>
                                          <p:spTgt spid="9"/>
                                        </p:tgtEl>
                                        <p:attrNameLst>
                                          <p:attrName>style.rotation</p:attrName>
                                        </p:attrNameLst>
                                      </p:cBhvr>
                                      <p:tavLst>
                                        <p:tav tm="0">
                                          <p:val>
                                            <p:fltVal val="90"/>
                                          </p:val>
                                        </p:tav>
                                        <p:tav tm="100000">
                                          <p:val>
                                            <p:fltVal val="0"/>
                                          </p:val>
                                        </p:tav>
                                      </p:tavLst>
                                    </p:anim>
                                    <p:animEffect transition="in" filter="fade">
                                      <p:cBhvr>
                                        <p:cTn id="30"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1" y="-68583"/>
            <a:ext cx="5275719" cy="2787287"/>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rotWithShape="1">
          <a:blip r:embed="rId5">
            <a:extLst>
              <a:ext uri="{28A0092B-C50C-407E-A947-70E740481C1C}">
                <a14:useLocalDpi xmlns:a14="http://schemas.microsoft.com/office/drawing/2010/main" val="0"/>
              </a:ext>
            </a:extLst>
          </a:blip>
          <a:srcRect t="34158"/>
          <a:stretch/>
        </p:blipFill>
        <p:spPr>
          <a:xfrm>
            <a:off x="0" y="1143000"/>
            <a:ext cx="5275719" cy="6309063"/>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5" name="文本框 4">
            <a:extLst>
              <a:ext uri="{FF2B5EF4-FFF2-40B4-BE49-F238E27FC236}">
                <a16:creationId xmlns:a16="http://schemas.microsoft.com/office/drawing/2014/main" id="{9EBBDCCF-A0BD-47D4-A86C-0006397E8A83}"/>
              </a:ext>
            </a:extLst>
          </p:cNvPr>
          <p:cNvSpPr txBox="1"/>
          <p:nvPr/>
        </p:nvSpPr>
        <p:spPr>
          <a:xfrm>
            <a:off x="5414958" y="1391692"/>
            <a:ext cx="5646056" cy="923330"/>
          </a:xfrm>
          <a:prstGeom prst="rect">
            <a:avLst/>
          </a:prstGeom>
          <a:noFill/>
        </p:spPr>
        <p:txBody>
          <a:bodyPr wrap="square" rtlCol="0">
            <a:spAutoFit/>
          </a:bodyPr>
          <a:lstStyle/>
          <a:p>
            <a:pPr algn="ctr"/>
            <a:r>
              <a:rPr lang="en-US" altLang="zh-CN" sz="5400" dirty="0">
                <a:blipFill>
                  <a:blip r:embed="rId7"/>
                  <a:stretch>
                    <a:fillRect/>
                  </a:stretch>
                </a:blipFill>
                <a:latin typeface="Bauhaus 93" panose="04030905020B02020C02" pitchFamily="82" charset="0"/>
              </a:rPr>
              <a:t>PART 01</a:t>
            </a:r>
            <a:endParaRPr lang="zh-CN" altLang="en-US" sz="5400" dirty="0">
              <a:blipFill>
                <a:blip r:embed="rId7"/>
                <a:stretch>
                  <a:fillRect/>
                </a:stretch>
              </a:blipFill>
              <a:latin typeface="Bauhaus 93" panose="04030905020B02020C02" pitchFamily="82" charset="0"/>
            </a:endParaRPr>
          </a:p>
        </p:txBody>
      </p:sp>
      <p:sp>
        <p:nvSpPr>
          <p:cNvPr id="7" name="文本框 6">
            <a:extLst>
              <a:ext uri="{FF2B5EF4-FFF2-40B4-BE49-F238E27FC236}">
                <a16:creationId xmlns:a16="http://schemas.microsoft.com/office/drawing/2014/main" id="{39A520D5-8EB9-4A9D-8678-0FA72D7D5BBC}"/>
              </a:ext>
            </a:extLst>
          </p:cNvPr>
          <p:cNvSpPr txBox="1"/>
          <p:nvPr/>
        </p:nvSpPr>
        <p:spPr>
          <a:xfrm>
            <a:off x="5110156" y="2320581"/>
            <a:ext cx="6255659" cy="2123658"/>
          </a:xfrm>
          <a:prstGeom prst="rect">
            <a:avLst/>
          </a:prstGeom>
          <a:noFill/>
        </p:spPr>
        <p:txBody>
          <a:bodyPr wrap="square" rtlCol="0">
            <a:spAutoFit/>
          </a:bodyPr>
          <a:lstStyle/>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十二届政协</a:t>
            </a:r>
            <a:endParaRPr lang="en-US" altLang="zh-CN" sz="6600" dirty="0">
              <a:blipFill dpi="0" rotWithShape="1">
                <a:blip r:embed="rId8"/>
                <a:srcRect/>
                <a:stretch>
                  <a:fillRect/>
                </a:stretch>
              </a:blipFill>
              <a:latin typeface="造字工房力黑（非商用）常规体" pitchFamily="50" charset="-122"/>
              <a:ea typeface="造字工房力黑（非商用）常规体" pitchFamily="50" charset="-122"/>
            </a:endParaRPr>
          </a:p>
          <a:p>
            <a:pPr algn="ctr"/>
            <a:r>
              <a:rPr lang="zh-CN" altLang="en-US" sz="6600" dirty="0">
                <a:blipFill dpi="0" rotWithShape="1">
                  <a:blip r:embed="rId8"/>
                  <a:srcRect/>
                  <a:stretch>
                    <a:fillRect/>
                  </a:stretch>
                </a:blipFill>
                <a:latin typeface="造字工房力黑（非商用）常规体" pitchFamily="50" charset="-122"/>
                <a:ea typeface="造字工房力黑（非商用）常规体" pitchFamily="50" charset="-122"/>
              </a:rPr>
              <a:t>五年工作回顾</a:t>
            </a:r>
          </a:p>
        </p:txBody>
      </p:sp>
    </p:spTree>
    <p:extLst>
      <p:ext uri="{BB962C8B-B14F-4D97-AF65-F5344CB8AC3E}">
        <p14:creationId xmlns:p14="http://schemas.microsoft.com/office/powerpoint/2010/main" val="262742779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1DAF9AA-6ACF-49D6-8BF5-24F766132C1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flipH="1">
            <a:off x="-1" y="-68583"/>
            <a:ext cx="5275719" cy="2787287"/>
          </a:xfrm>
          <a:prstGeom prst="rect">
            <a:avLst/>
          </a:prstGeom>
        </p:spPr>
      </p:pic>
      <p:pic>
        <p:nvPicPr>
          <p:cNvPr id="9" name="图片 8">
            <a:extLst>
              <a:ext uri="{FF2B5EF4-FFF2-40B4-BE49-F238E27FC236}">
                <a16:creationId xmlns:a16="http://schemas.microsoft.com/office/drawing/2014/main" id="{7941D1E6-FEE8-432B-ABAE-B50B3CFB6EA4}"/>
              </a:ext>
            </a:extLst>
          </p:cNvPr>
          <p:cNvPicPr>
            <a:picLocks noChangeAspect="1"/>
          </p:cNvPicPr>
          <p:nvPr/>
        </p:nvPicPr>
        <p:blipFill rotWithShape="1">
          <a:blip r:embed="rId5">
            <a:extLst>
              <a:ext uri="{28A0092B-C50C-407E-A947-70E740481C1C}">
                <a14:useLocalDpi xmlns:a14="http://schemas.microsoft.com/office/drawing/2010/main" val="0"/>
              </a:ext>
            </a:extLst>
          </a:blip>
          <a:srcRect t="35733"/>
          <a:stretch/>
        </p:blipFill>
        <p:spPr>
          <a:xfrm>
            <a:off x="0" y="1293949"/>
            <a:ext cx="5275719" cy="6158114"/>
          </a:xfrm>
          <a:prstGeom prst="rect">
            <a:avLst/>
          </a:prstGeom>
        </p:spPr>
      </p:pic>
      <p:pic>
        <p:nvPicPr>
          <p:cNvPr id="3" name="图片 2">
            <a:extLst>
              <a:ext uri="{FF2B5EF4-FFF2-40B4-BE49-F238E27FC236}">
                <a16:creationId xmlns:a16="http://schemas.microsoft.com/office/drawing/2014/main" id="{082D94F6-1DC4-47EA-A410-01CE49AC09EE}"/>
              </a:ext>
            </a:extLst>
          </p:cNvPr>
          <p:cNvPicPr>
            <a:picLocks noChangeAspect="1"/>
          </p:cNvPicPr>
          <p:nvPr/>
        </p:nvPicPr>
        <p:blipFill rotWithShape="1">
          <a:blip r:embed="rId6">
            <a:extLst>
              <a:ext uri="{28A0092B-C50C-407E-A947-70E740481C1C}">
                <a14:useLocalDpi xmlns:a14="http://schemas.microsoft.com/office/drawing/2010/main" val="0"/>
              </a:ext>
            </a:extLst>
          </a:blip>
          <a:srcRect t="68924"/>
          <a:stretch/>
        </p:blipFill>
        <p:spPr>
          <a:xfrm>
            <a:off x="0" y="4963886"/>
            <a:ext cx="12192000" cy="1894114"/>
          </a:xfrm>
          <a:prstGeom prst="rect">
            <a:avLst/>
          </a:prstGeom>
        </p:spPr>
      </p:pic>
      <p:sp>
        <p:nvSpPr>
          <p:cNvPr id="7" name="文本框 6">
            <a:extLst>
              <a:ext uri="{FF2B5EF4-FFF2-40B4-BE49-F238E27FC236}">
                <a16:creationId xmlns:a16="http://schemas.microsoft.com/office/drawing/2014/main" id="{39A520D5-8EB9-4A9D-8678-0FA72D7D5BBC}"/>
              </a:ext>
            </a:extLst>
          </p:cNvPr>
          <p:cNvSpPr txBox="1"/>
          <p:nvPr/>
        </p:nvSpPr>
        <p:spPr>
          <a:xfrm>
            <a:off x="3858300" y="2922600"/>
            <a:ext cx="7729543" cy="1107996"/>
          </a:xfrm>
          <a:prstGeom prst="rect">
            <a:avLst/>
          </a:prstGeom>
          <a:noFill/>
        </p:spPr>
        <p:txBody>
          <a:bodyPr wrap="square" rtlCol="0">
            <a:spAutoFit/>
          </a:bodyPr>
          <a:lstStyle/>
          <a:p>
            <a:pPr algn="ctr"/>
            <a:r>
              <a:rPr lang="zh-CN" altLang="en-US" sz="6600" dirty="0">
                <a:blipFill dpi="0" rotWithShape="1">
                  <a:blip r:embed="rId7"/>
                  <a:srcRect/>
                  <a:stretch>
                    <a:fillRect/>
                  </a:stretch>
                </a:blipFill>
                <a:latin typeface="造字工房力黑（非商用）常规体" pitchFamily="50" charset="-122"/>
                <a:ea typeface="造字工房力黑（非商用）常规体" pitchFamily="50" charset="-122"/>
              </a:rPr>
              <a:t>学习完毕 感谢聆听</a:t>
            </a:r>
          </a:p>
        </p:txBody>
      </p:sp>
      <p:grpSp>
        <p:nvGrpSpPr>
          <p:cNvPr id="8" name="组合 7">
            <a:extLst>
              <a:ext uri="{FF2B5EF4-FFF2-40B4-BE49-F238E27FC236}">
                <a16:creationId xmlns:a16="http://schemas.microsoft.com/office/drawing/2014/main" id="{A9395B51-A156-41CE-871F-E9E1AC4C9F0F}"/>
              </a:ext>
            </a:extLst>
          </p:cNvPr>
          <p:cNvGrpSpPr/>
          <p:nvPr/>
        </p:nvGrpSpPr>
        <p:grpSpPr>
          <a:xfrm>
            <a:off x="8061375" y="1325060"/>
            <a:ext cx="3088714" cy="1457367"/>
            <a:chOff x="3133710" y="1043732"/>
            <a:chExt cx="3051906" cy="1440000"/>
          </a:xfrm>
        </p:grpSpPr>
        <p:pic>
          <p:nvPicPr>
            <p:cNvPr id="10" name="图片 9">
              <a:extLst>
                <a:ext uri="{FF2B5EF4-FFF2-40B4-BE49-F238E27FC236}">
                  <a16:creationId xmlns:a16="http://schemas.microsoft.com/office/drawing/2014/main" id="{C3985032-C74D-4C61-B737-1F83C852EF2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12" name="图片 11">
              <a:extLst>
                <a:ext uri="{FF2B5EF4-FFF2-40B4-BE49-F238E27FC236}">
                  <a16:creationId xmlns:a16="http://schemas.microsoft.com/office/drawing/2014/main" id="{90B42B45-11D2-472D-8E5B-995418DB15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
        <p:nvSpPr>
          <p:cNvPr id="13" name="矩形: 圆角 12">
            <a:extLst>
              <a:ext uri="{FF2B5EF4-FFF2-40B4-BE49-F238E27FC236}">
                <a16:creationId xmlns:a16="http://schemas.microsoft.com/office/drawing/2014/main" id="{EC26044D-6193-4BD0-B8DD-FE7171476E79}"/>
              </a:ext>
            </a:extLst>
          </p:cNvPr>
          <p:cNvSpPr/>
          <p:nvPr/>
        </p:nvSpPr>
        <p:spPr>
          <a:xfrm>
            <a:off x="7670679" y="4128303"/>
            <a:ext cx="3479410" cy="3986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tx1"/>
                </a:solidFill>
                <a:latin typeface="微软雅黑" panose="020B0503020204020204" pitchFamily="82" charset="2"/>
                <a:ea typeface="微软雅黑" panose="020B0503020204020204" pitchFamily="82" charset="2"/>
              </a:rPr>
              <a:t>某某单位学习领导小组</a:t>
            </a:r>
          </a:p>
        </p:txBody>
      </p:sp>
    </p:spTree>
    <p:extLst>
      <p:ext uri="{BB962C8B-B14F-4D97-AF65-F5344CB8AC3E}">
        <p14:creationId xmlns:p14="http://schemas.microsoft.com/office/powerpoint/2010/main" val="321326140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1" presetClass="entr" presetSubtype="0" fill="hold" grpId="0" nodeType="withEffect">
                                  <p:stCondLst>
                                    <p:cond delay="140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par>
                          <p:cTn id="33" fill="hold">
                            <p:stCondLst>
                              <p:cond delay="1000"/>
                            </p:stCondLst>
                            <p:childTnLst>
                              <p:par>
                                <p:cTn id="34" presetID="16" presetClass="entr" presetSubtype="2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501056" y="1504011"/>
            <a:ext cx="1415772" cy="584775"/>
          </a:xfrm>
          <a:prstGeom prst="rect">
            <a:avLst/>
          </a:prstGeom>
          <a:noFill/>
        </p:spPr>
        <p:txBody>
          <a:bodyPr wrap="none" rtlCol="0">
            <a:spAutoFit/>
          </a:bodyPr>
          <a:lstStyle/>
          <a:p>
            <a:r>
              <a:rPr lang="zh-CN" altLang="en-US" sz="3200" b="1" dirty="0">
                <a:solidFill>
                  <a:schemeClr val="tx1">
                    <a:lumMod val="75000"/>
                    <a:lumOff val="25000"/>
                  </a:schemeClr>
                </a:solidFill>
                <a:latin typeface="微软雅黑" panose="020B0503020204020204" pitchFamily="82" charset="2"/>
                <a:ea typeface="微软雅黑" panose="020B0503020204020204" pitchFamily="82" charset="2"/>
              </a:rPr>
              <a:t>（一）</a:t>
            </a:r>
          </a:p>
        </p:txBody>
      </p:sp>
      <p:sp>
        <p:nvSpPr>
          <p:cNvPr id="7" name="文本框 6"/>
          <p:cNvSpPr txBox="1"/>
          <p:nvPr/>
        </p:nvSpPr>
        <p:spPr>
          <a:xfrm>
            <a:off x="3744377" y="1400652"/>
            <a:ext cx="5724644" cy="830997"/>
          </a:xfrm>
          <a:prstGeom prst="rect">
            <a:avLst/>
          </a:prstGeom>
          <a:noFill/>
        </p:spPr>
        <p:txBody>
          <a:bodyPr wrap="none" rtlCol="0">
            <a:spAutoFit/>
          </a:bodyPr>
          <a:lstStyle/>
          <a:p>
            <a:r>
              <a:rPr lang="zh-CN" altLang="en-US" sz="2400" dirty="0">
                <a:solidFill>
                  <a:schemeClr val="tx1">
                    <a:lumMod val="75000"/>
                    <a:lumOff val="25000"/>
                  </a:schemeClr>
                </a:solidFill>
                <a:latin typeface="微软雅黑" panose="020B0503020204020204" pitchFamily="82" charset="2"/>
                <a:ea typeface="微软雅黑" panose="020B0503020204020204" pitchFamily="82" charset="2"/>
              </a:rPr>
              <a:t>牢牢把握正确的政治方向，坚决维护以习</a:t>
            </a:r>
            <a:endParaRPr lang="en-US" altLang="zh-CN" sz="2400" dirty="0">
              <a:solidFill>
                <a:schemeClr val="tx1">
                  <a:lumMod val="75000"/>
                  <a:lumOff val="25000"/>
                </a:schemeClr>
              </a:solidFill>
              <a:latin typeface="微软雅黑" panose="020B0503020204020204" pitchFamily="82" charset="2"/>
              <a:ea typeface="微软雅黑" panose="020B0503020204020204" pitchFamily="82" charset="2"/>
            </a:endParaRPr>
          </a:p>
          <a:p>
            <a:r>
              <a:rPr lang="zh-CN" altLang="en-US" sz="2400" dirty="0">
                <a:solidFill>
                  <a:schemeClr val="tx1">
                    <a:lumMod val="75000"/>
                    <a:lumOff val="25000"/>
                  </a:schemeClr>
                </a:solidFill>
                <a:latin typeface="微软雅黑" panose="020B0503020204020204" pitchFamily="82" charset="2"/>
                <a:ea typeface="微软雅黑" panose="020B0503020204020204" pitchFamily="82" charset="2"/>
              </a:rPr>
              <a:t>近平同志为核心的中共中央集中统一领导</a:t>
            </a:r>
          </a:p>
        </p:txBody>
      </p:sp>
      <p:sp>
        <p:nvSpPr>
          <p:cNvPr id="8" name="矩形 7"/>
          <p:cNvSpPr/>
          <p:nvPr/>
        </p:nvSpPr>
        <p:spPr>
          <a:xfrm>
            <a:off x="989342" y="2789888"/>
            <a:ext cx="2531782" cy="2839314"/>
          </a:xfrm>
          <a:prstGeom prst="rect">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深入学习贯彻习近平新时代中国特色社会主义思想和中共十八大、十九大精神，打牢团结奋斗的共同思想政治基础</a:t>
            </a:r>
          </a:p>
        </p:txBody>
      </p:sp>
      <p:grpSp>
        <p:nvGrpSpPr>
          <p:cNvPr id="9" name="组合 8"/>
          <p:cNvGrpSpPr/>
          <p:nvPr/>
        </p:nvGrpSpPr>
        <p:grpSpPr>
          <a:xfrm>
            <a:off x="3949095" y="2606185"/>
            <a:ext cx="6774605" cy="755754"/>
            <a:chOff x="3767719" y="2833395"/>
            <a:chExt cx="6774605" cy="755754"/>
          </a:xfrm>
        </p:grpSpPr>
        <p:grpSp>
          <p:nvGrpSpPr>
            <p:cNvPr id="11" name="组合 10"/>
            <p:cNvGrpSpPr/>
            <p:nvPr/>
          </p:nvGrpSpPr>
          <p:grpSpPr>
            <a:xfrm>
              <a:off x="3767719" y="2833395"/>
              <a:ext cx="6774605" cy="755754"/>
              <a:chOff x="5348782" y="1504068"/>
              <a:chExt cx="5639257" cy="1025172"/>
            </a:xfrm>
          </p:grpSpPr>
          <p:sp>
            <p:nvSpPr>
              <p:cNvPr id="14" name="矩形 13"/>
              <p:cNvSpPr/>
              <p:nvPr/>
            </p:nvSpPr>
            <p:spPr>
              <a:xfrm>
                <a:off x="5976490" y="1504068"/>
                <a:ext cx="5011549" cy="344434"/>
              </a:xfrm>
              <a:prstGeom prst="rect">
                <a:avLst/>
              </a:prstGeom>
            </p:spPr>
            <p:txBody>
              <a:bodyPr wrap="square">
                <a:spAutoFit/>
              </a:bodyPr>
              <a:lstStyle/>
              <a:p>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5348782" y="1795287"/>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4354005" y="3133949"/>
              <a:ext cx="5645779" cy="36933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每年召开常委会议专题学习贯彻中央全会精神</a:t>
              </a:r>
            </a:p>
          </p:txBody>
        </p:sp>
      </p:grpSp>
      <p:grpSp>
        <p:nvGrpSpPr>
          <p:cNvPr id="34" name="组合 33"/>
          <p:cNvGrpSpPr/>
          <p:nvPr/>
        </p:nvGrpSpPr>
        <p:grpSpPr>
          <a:xfrm>
            <a:off x="3949095" y="3361939"/>
            <a:ext cx="6978738" cy="755754"/>
            <a:chOff x="3767719" y="2833395"/>
            <a:chExt cx="6978738" cy="755754"/>
          </a:xfrm>
        </p:grpSpPr>
        <p:grpSp>
          <p:nvGrpSpPr>
            <p:cNvPr id="35" name="组合 34"/>
            <p:cNvGrpSpPr/>
            <p:nvPr/>
          </p:nvGrpSpPr>
          <p:grpSpPr>
            <a:xfrm>
              <a:off x="3767719" y="2833395"/>
              <a:ext cx="6774605" cy="755754"/>
              <a:chOff x="5348782" y="1504068"/>
              <a:chExt cx="5639257" cy="1025172"/>
            </a:xfrm>
          </p:grpSpPr>
          <p:sp>
            <p:nvSpPr>
              <p:cNvPr id="37" name="矩形 36"/>
              <p:cNvSpPr/>
              <p:nvPr/>
            </p:nvSpPr>
            <p:spPr>
              <a:xfrm>
                <a:off x="5976490" y="1504068"/>
                <a:ext cx="5011549" cy="344434"/>
              </a:xfrm>
              <a:prstGeom prst="rect">
                <a:avLst/>
              </a:prstGeom>
            </p:spPr>
            <p:txBody>
              <a:bodyPr wrap="square">
                <a:spAutoFit/>
              </a:bodyPr>
              <a:lstStyle/>
              <a:p>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348782" y="1795287"/>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4354005" y="3149454"/>
              <a:ext cx="6392452" cy="36933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通过主席会议等集中学习贯彻习近平总书记系列重要讲话精神</a:t>
              </a:r>
            </a:p>
          </p:txBody>
        </p:sp>
      </p:grpSp>
      <p:grpSp>
        <p:nvGrpSpPr>
          <p:cNvPr id="41" name="组合 40"/>
          <p:cNvGrpSpPr/>
          <p:nvPr/>
        </p:nvGrpSpPr>
        <p:grpSpPr>
          <a:xfrm>
            <a:off x="3949095" y="4117693"/>
            <a:ext cx="6978738" cy="755754"/>
            <a:chOff x="3767719" y="2833395"/>
            <a:chExt cx="6978738" cy="755754"/>
          </a:xfrm>
        </p:grpSpPr>
        <p:grpSp>
          <p:nvGrpSpPr>
            <p:cNvPr id="42" name="组合 41"/>
            <p:cNvGrpSpPr/>
            <p:nvPr/>
          </p:nvGrpSpPr>
          <p:grpSpPr>
            <a:xfrm>
              <a:off x="3767719" y="2833395"/>
              <a:ext cx="6774604" cy="755754"/>
              <a:chOff x="5348782" y="1504068"/>
              <a:chExt cx="5639257" cy="1025172"/>
            </a:xfrm>
          </p:grpSpPr>
          <p:sp>
            <p:nvSpPr>
              <p:cNvPr id="44" name="矩形 43"/>
              <p:cNvSpPr/>
              <p:nvPr/>
            </p:nvSpPr>
            <p:spPr>
              <a:xfrm>
                <a:off x="5976490" y="1504068"/>
                <a:ext cx="5011549" cy="344434"/>
              </a:xfrm>
              <a:prstGeom prst="rect">
                <a:avLst/>
              </a:prstGeom>
            </p:spPr>
            <p:txBody>
              <a:bodyPr wrap="square">
                <a:spAutoFit/>
              </a:bodyPr>
              <a:lstStyle/>
              <a:p>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5348782" y="1795287"/>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3</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4354005" y="3149454"/>
              <a:ext cx="6392452" cy="36933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引导广大委员增强“四个意识”坚定“四个自信”</a:t>
              </a:r>
            </a:p>
          </p:txBody>
        </p:sp>
      </p:grpSp>
      <p:grpSp>
        <p:nvGrpSpPr>
          <p:cNvPr id="48" name="组合 47"/>
          <p:cNvGrpSpPr/>
          <p:nvPr/>
        </p:nvGrpSpPr>
        <p:grpSpPr>
          <a:xfrm>
            <a:off x="3949095" y="4873447"/>
            <a:ext cx="6978738" cy="755754"/>
            <a:chOff x="3767719" y="2833395"/>
            <a:chExt cx="6978738" cy="755754"/>
          </a:xfrm>
        </p:grpSpPr>
        <p:grpSp>
          <p:nvGrpSpPr>
            <p:cNvPr id="49" name="组合 48"/>
            <p:cNvGrpSpPr/>
            <p:nvPr/>
          </p:nvGrpSpPr>
          <p:grpSpPr>
            <a:xfrm>
              <a:off x="3767719" y="2833395"/>
              <a:ext cx="6774604" cy="755754"/>
              <a:chOff x="5348782" y="1504068"/>
              <a:chExt cx="5639257" cy="1025172"/>
            </a:xfrm>
          </p:grpSpPr>
          <p:sp>
            <p:nvSpPr>
              <p:cNvPr id="51" name="矩形 50"/>
              <p:cNvSpPr/>
              <p:nvPr/>
            </p:nvSpPr>
            <p:spPr>
              <a:xfrm>
                <a:off x="5976490" y="1504068"/>
                <a:ext cx="5011549" cy="344434"/>
              </a:xfrm>
              <a:prstGeom prst="rect">
                <a:avLst/>
              </a:prstGeom>
            </p:spPr>
            <p:txBody>
              <a:bodyPr wrap="square">
                <a:spAutoFit/>
              </a:bodyPr>
              <a:lstStyle/>
              <a:p>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5348782" y="1795287"/>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50" name="矩形 49"/>
            <p:cNvSpPr/>
            <p:nvPr/>
          </p:nvSpPr>
          <p:spPr>
            <a:xfrm>
              <a:off x="4354005" y="3149454"/>
              <a:ext cx="6392452" cy="36933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在人民政协形成学讲话、抓落实、促工作的良好氛围</a:t>
              </a:r>
            </a:p>
          </p:txBody>
        </p:sp>
      </p:grpSp>
      <p:sp>
        <p:nvSpPr>
          <p:cNvPr id="2" name="标题 1">
            <a:extLst>
              <a:ext uri="{FF2B5EF4-FFF2-40B4-BE49-F238E27FC236}">
                <a16:creationId xmlns:a16="http://schemas.microsoft.com/office/drawing/2014/main" id="{642BDA34-BBF5-4D92-9824-57D18A0125E6}"/>
              </a:ext>
            </a:extLst>
          </p:cNvPr>
          <p:cNvSpPr>
            <a:spLocks noGrp="1"/>
          </p:cNvSpPr>
          <p:nvPr>
            <p:ph type="title"/>
          </p:nvPr>
        </p:nvSpPr>
        <p:spPr/>
        <p:txBody>
          <a:bodyPr>
            <a:normAutofit fontScale="90000"/>
          </a:bodyPr>
          <a:lstStyle/>
          <a:p>
            <a:r>
              <a:rPr lang="zh-CN" altLang="en-US" dirty="0"/>
              <a:t>十二届政协五年工作回顾</a:t>
            </a:r>
          </a:p>
        </p:txBody>
      </p:sp>
    </p:spTree>
    <p:extLst>
      <p:ext uri="{BB962C8B-B14F-4D97-AF65-F5344CB8AC3E}">
        <p14:creationId xmlns:p14="http://schemas.microsoft.com/office/powerpoint/2010/main" val="58095150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14:presetBounceEnd="58000">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14:bounceEnd="58000">
                                          <p:cBhvr additive="base">
                                            <p:cTn id="16" dur="5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1+#ppt_w/2"/>
                                              </p:val>
                                            </p:tav>
                                            <p:tav tm="100000">
                                              <p:val>
                                                <p:strVal val="#ppt_x"/>
                                              </p:val>
                                            </p:tav>
                                          </p:tavLst>
                                        </p:anim>
                                        <p:anim calcmode="lin" valueType="num">
                                          <p:cBhvr additive="base">
                                            <p:cTn id="35"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1+#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1+#ppt_w/2"/>
                                              </p:val>
                                            </p:tav>
                                            <p:tav tm="100000">
                                              <p:val>
                                                <p:strVal val="#ppt_x"/>
                                              </p:val>
                                            </p:tav>
                                          </p:tavLst>
                                        </p:anim>
                                        <p:anim calcmode="lin" valueType="num">
                                          <p:cBhvr additive="base">
                                            <p:cTn id="35"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1+#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037030" y="1504011"/>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（二）</a:t>
            </a:r>
          </a:p>
        </p:txBody>
      </p:sp>
      <p:sp>
        <p:nvSpPr>
          <p:cNvPr id="7" name="文本框 6"/>
          <p:cNvSpPr txBox="1"/>
          <p:nvPr/>
        </p:nvSpPr>
        <p:spPr>
          <a:xfrm>
            <a:off x="3280351" y="1400652"/>
            <a:ext cx="7263527" cy="830997"/>
          </a:xfrm>
          <a:prstGeom prst="rect">
            <a:avLst/>
          </a:prstGeom>
          <a:noFill/>
        </p:spPr>
        <p:txBody>
          <a:bodyPr wrap="none" rtlCol="0">
            <a:spAutoFit/>
          </a:bodyPr>
          <a:lstStyle/>
          <a:p>
            <a:r>
              <a:rPr lang="zh-CN" altLang="en-US" sz="2400" dirty="0">
                <a:latin typeface="微软雅黑" panose="020B0503020204020204" pitchFamily="82" charset="2"/>
                <a:ea typeface="微软雅黑" panose="020B0503020204020204" pitchFamily="82" charset="2"/>
              </a:rPr>
              <a:t>聚焦党和国家中心任务，围绕统筹推进“五位一体”</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总体布局和协调推进“四个全面”战略布局协商议政</a:t>
            </a:r>
          </a:p>
        </p:txBody>
      </p:sp>
      <p:grpSp>
        <p:nvGrpSpPr>
          <p:cNvPr id="76" name="组合 75"/>
          <p:cNvGrpSpPr/>
          <p:nvPr/>
        </p:nvGrpSpPr>
        <p:grpSpPr>
          <a:xfrm>
            <a:off x="853076" y="3160828"/>
            <a:ext cx="1891840" cy="2518631"/>
            <a:chOff x="1447800" y="3653569"/>
            <a:chExt cx="9321333" cy="2518631"/>
          </a:xfrm>
        </p:grpSpPr>
        <p:sp>
          <p:nvSpPr>
            <p:cNvPr id="77" name="矩形: 圆角 12"/>
            <p:cNvSpPr/>
            <p:nvPr/>
          </p:nvSpPr>
          <p:spPr>
            <a:xfrm>
              <a:off x="1447800" y="3653569"/>
              <a:ext cx="9321333" cy="2518631"/>
            </a:xfrm>
            <a:prstGeom prst="roundRect">
              <a:avLst/>
            </a:prstGeom>
            <a:solidFill>
              <a:srgbClr val="0084C7"/>
            </a:solidFill>
            <a:ln w="1905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114316" y="3967497"/>
              <a:ext cx="7988300" cy="455446"/>
            </a:xfrm>
            <a:prstGeom prst="rect">
              <a:avLst/>
            </a:prstGeom>
          </p:spPr>
          <p:txBody>
            <a:bodyPr wrap="square">
              <a:spAutoFit/>
            </a:bodyPr>
            <a:lstStyle/>
            <a:p>
              <a:pPr algn="ctr" fontAlgn="base">
                <a:lnSpc>
                  <a:spcPct val="150000"/>
                </a:lnSpc>
              </a:pPr>
              <a:r>
                <a:rPr lang="zh-CN" altLang="en-US" b="0" i="0" dirty="0">
                  <a:solidFill>
                    <a:schemeClr val="bg1"/>
                  </a:solidFill>
                  <a:effectLst/>
                  <a:latin typeface="方正兰亭粗黑简体" panose="02000000000000000000" pitchFamily="2" charset="-122"/>
                  <a:ea typeface="方正兰亭粗黑简体" panose="02000000000000000000" pitchFamily="2" charset="-122"/>
                </a:rPr>
                <a:t>把围绕“十三五”规划制定和实施献计出力作为工作主线</a:t>
              </a:r>
            </a:p>
          </p:txBody>
        </p:sp>
      </p:grpSp>
      <p:grpSp>
        <p:nvGrpSpPr>
          <p:cNvPr id="79" name="组合 78"/>
          <p:cNvGrpSpPr/>
          <p:nvPr/>
        </p:nvGrpSpPr>
        <p:grpSpPr>
          <a:xfrm>
            <a:off x="2880191" y="3871560"/>
            <a:ext cx="2289583" cy="974059"/>
            <a:chOff x="4133869" y="2775799"/>
            <a:chExt cx="1565941" cy="666200"/>
          </a:xfrm>
        </p:grpSpPr>
        <p:sp>
          <p:nvSpPr>
            <p:cNvPr id="80" name="等腰三角形 79"/>
            <p:cNvSpPr/>
            <p:nvPr/>
          </p:nvSpPr>
          <p:spPr>
            <a:xfrm rot="5400000">
              <a:off x="5173143" y="2915331"/>
              <a:ext cx="666200" cy="387135"/>
            </a:xfrm>
            <a:prstGeom prst="triangl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矩形 80"/>
            <p:cNvSpPr/>
            <p:nvPr/>
          </p:nvSpPr>
          <p:spPr>
            <a:xfrm>
              <a:off x="4133869" y="2951023"/>
              <a:ext cx="1178807" cy="315752"/>
            </a:xfrm>
            <a:prstGeom prst="rect">
              <a:avLst/>
            </a:prstGeom>
            <a:solidFill>
              <a:srgbClr val="0084C7"/>
            </a:solidFill>
          </p:spPr>
          <p:txBody>
            <a:bodyPr wrap="none">
              <a:spAutoFit/>
            </a:bodyPr>
            <a:lstStyle/>
            <a:p>
              <a:pPr algn="ctr"/>
              <a:r>
                <a:rPr lang="zh-CN" altLang="en-US" sz="2400" b="1" dirty="0">
                  <a:solidFill>
                    <a:schemeClr val="bg1"/>
                  </a:solidFill>
                </a:rPr>
                <a:t>十三五规划</a:t>
              </a:r>
            </a:p>
          </p:txBody>
        </p:sp>
      </p:grpSp>
      <p:grpSp>
        <p:nvGrpSpPr>
          <p:cNvPr id="82" name="组合 81"/>
          <p:cNvGrpSpPr/>
          <p:nvPr/>
        </p:nvGrpSpPr>
        <p:grpSpPr>
          <a:xfrm>
            <a:off x="5425901" y="2787856"/>
            <a:ext cx="6114958" cy="902945"/>
            <a:chOff x="3766308" y="2493649"/>
            <a:chExt cx="6114958" cy="902945"/>
          </a:xfrm>
        </p:grpSpPr>
        <p:grpSp>
          <p:nvGrpSpPr>
            <p:cNvPr id="83" name="组合 82"/>
            <p:cNvGrpSpPr/>
            <p:nvPr/>
          </p:nvGrpSpPr>
          <p:grpSpPr>
            <a:xfrm>
              <a:off x="3766308" y="2539815"/>
              <a:ext cx="6114958" cy="856779"/>
              <a:chOff x="5347607" y="1105830"/>
              <a:chExt cx="5090160" cy="1162211"/>
            </a:xfrm>
          </p:grpSpPr>
          <p:sp>
            <p:nvSpPr>
              <p:cNvPr id="85" name="矩形 84"/>
              <p:cNvSpPr/>
              <p:nvPr/>
            </p:nvSpPr>
            <p:spPr>
              <a:xfrm>
                <a:off x="5897880" y="1105830"/>
                <a:ext cx="4229567" cy="87674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就“十三五”规划制定，用</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个月时间密集开展</a:t>
                </a:r>
                <a:r>
                  <a:rPr lang="en-US" altLang="zh-CN" dirty="0">
                    <a:latin typeface="微软雅黑" panose="020B0503020204020204" pitchFamily="34" charset="-122"/>
                    <a:ea typeface="微软雅黑" panose="020B0503020204020204" pitchFamily="34" charset="-122"/>
                  </a:rPr>
                  <a:t>56</a:t>
                </a:r>
                <a:r>
                  <a:rPr lang="zh-CN" altLang="en-US" dirty="0">
                    <a:latin typeface="微软雅黑" panose="020B0503020204020204" pitchFamily="34" charset="-122"/>
                    <a:ea typeface="微软雅黑" panose="020B0503020204020204" pitchFamily="34" charset="-122"/>
                  </a:rPr>
                  <a:t>次议政活动</a:t>
                </a:r>
              </a:p>
            </p:txBody>
          </p:sp>
          <p:sp>
            <p:nvSpPr>
              <p:cNvPr id="86" name="矩形 85"/>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84" name="矩形 83"/>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5425901" y="3839682"/>
            <a:ext cx="6114958" cy="936792"/>
            <a:chOff x="3766308" y="2459802"/>
            <a:chExt cx="6114958" cy="936792"/>
          </a:xfrm>
        </p:grpSpPr>
        <p:grpSp>
          <p:nvGrpSpPr>
            <p:cNvPr id="90" name="组合 89"/>
            <p:cNvGrpSpPr/>
            <p:nvPr/>
          </p:nvGrpSpPr>
          <p:grpSpPr>
            <a:xfrm>
              <a:off x="3766308" y="2459802"/>
              <a:ext cx="6114958" cy="936792"/>
              <a:chOff x="5347607" y="997293"/>
              <a:chExt cx="5090160" cy="1270748"/>
            </a:xfrm>
          </p:grpSpPr>
          <p:sp>
            <p:nvSpPr>
              <p:cNvPr id="92" name="矩形 91"/>
              <p:cNvSpPr/>
              <p:nvPr/>
            </p:nvSpPr>
            <p:spPr>
              <a:xfrm>
                <a:off x="5897880" y="997293"/>
                <a:ext cx="4539887" cy="1252487"/>
              </a:xfrm>
              <a:prstGeom prst="rect">
                <a:avLst/>
              </a:prstGeom>
            </p:spPr>
            <p:txBody>
              <a:bodyPr wrap="square">
                <a:spAutoFit/>
              </a:bodyPr>
              <a:lstStyle/>
              <a:p>
                <a:r>
                  <a:rPr lang="zh-CN" altLang="en-US" dirty="0"/>
                  <a:t>紧扣深化供给侧结构性改革，分</a:t>
                </a:r>
                <a:r>
                  <a:rPr lang="en-US" altLang="zh-CN" dirty="0"/>
                  <a:t>8</a:t>
                </a:r>
                <a:r>
                  <a:rPr lang="zh-CN" altLang="en-US" dirty="0"/>
                  <a:t>次深入</a:t>
                </a:r>
                <a:r>
                  <a:rPr lang="en-US" altLang="zh-CN" dirty="0"/>
                  <a:t>13</a:t>
                </a:r>
                <a:r>
                  <a:rPr lang="zh-CN" altLang="en-US" dirty="0"/>
                  <a:t>个省区调研，既有专题议政性常委会议的综合献策，也有专题协商会、双周协商座谈会的专项议政</a:t>
                </a:r>
                <a:endParaRPr lang="zh-CN" altLang="en-US" dirty="0">
                  <a:latin typeface="微软雅黑" panose="020B0503020204020204" pitchFamily="34" charset="-122"/>
                  <a:ea typeface="微软雅黑" panose="020B0503020204020204" pitchFamily="34" charset="-122"/>
                </a:endParaRPr>
              </a:p>
            </p:txBody>
          </p:sp>
          <p:sp>
            <p:nvSpPr>
              <p:cNvPr id="93" name="矩形 92"/>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94" name="直接连接符 93"/>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425901" y="5044555"/>
            <a:ext cx="6114958" cy="902945"/>
            <a:chOff x="3766308" y="2493649"/>
            <a:chExt cx="6114958" cy="902945"/>
          </a:xfrm>
        </p:grpSpPr>
        <p:grpSp>
          <p:nvGrpSpPr>
            <p:cNvPr id="97" name="组合 96"/>
            <p:cNvGrpSpPr/>
            <p:nvPr/>
          </p:nvGrpSpPr>
          <p:grpSpPr>
            <a:xfrm>
              <a:off x="3766308" y="2539815"/>
              <a:ext cx="6114958" cy="856779"/>
              <a:chOff x="5347607" y="1105830"/>
              <a:chExt cx="5090160" cy="1162211"/>
            </a:xfrm>
          </p:grpSpPr>
          <p:sp>
            <p:nvSpPr>
              <p:cNvPr id="99" name="矩形 98"/>
              <p:cNvSpPr/>
              <p:nvPr/>
            </p:nvSpPr>
            <p:spPr>
              <a:xfrm>
                <a:off x="5897880" y="1105830"/>
                <a:ext cx="4229567" cy="876741"/>
              </a:xfrm>
              <a:prstGeom prst="rect">
                <a:avLst/>
              </a:prstGeom>
            </p:spPr>
            <p:txBody>
              <a:bodyPr wrap="square">
                <a:spAutoFit/>
              </a:bodyPr>
              <a:lstStyle/>
              <a:p>
                <a:r>
                  <a:rPr lang="zh-CN" altLang="en-US" dirty="0"/>
                  <a:t>适应经济发展新常态，每季度召开宏观经济形势分析会</a:t>
                </a:r>
                <a:endParaRPr lang="zh-CN" altLang="en-US" dirty="0">
                  <a:latin typeface="微软雅黑" panose="020B0503020204020204" pitchFamily="34" charset="-122"/>
                  <a:ea typeface="微软雅黑" panose="020B0503020204020204" pitchFamily="34" charset="-122"/>
                </a:endParaRPr>
              </a:p>
            </p:txBody>
          </p:sp>
          <p:sp>
            <p:nvSpPr>
              <p:cNvPr id="100" name="矩形 99"/>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3</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101" name="直接连接符 100"/>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98" name="矩形 97"/>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2" name="标题 1">
            <a:extLst>
              <a:ext uri="{FF2B5EF4-FFF2-40B4-BE49-F238E27FC236}">
                <a16:creationId xmlns:a16="http://schemas.microsoft.com/office/drawing/2014/main" id="{4D789A89-9B41-4CED-8103-CDF8D84411C8}"/>
              </a:ext>
            </a:extLst>
          </p:cNvPr>
          <p:cNvSpPr>
            <a:spLocks noGrp="1"/>
          </p:cNvSpPr>
          <p:nvPr>
            <p:ph type="title"/>
          </p:nvPr>
        </p:nvSpPr>
        <p:spPr/>
        <p:txBody>
          <a:bodyPr>
            <a:normAutofit fontScale="90000"/>
          </a:bodyPr>
          <a:lstStyle/>
          <a:p>
            <a:r>
              <a:rPr lang="zh-CN" altLang="en-US" dirty="0"/>
              <a:t>十二届政协五年工作回顾</a:t>
            </a:r>
            <a:br>
              <a:rPr lang="zh-CN" altLang="en-US" dirty="0"/>
            </a:br>
            <a:endParaRPr lang="zh-CN" altLang="en-US" dirty="0"/>
          </a:p>
        </p:txBody>
      </p:sp>
    </p:spTree>
    <p:extLst>
      <p:ext uri="{BB962C8B-B14F-4D97-AF65-F5344CB8AC3E}">
        <p14:creationId xmlns:p14="http://schemas.microsoft.com/office/powerpoint/2010/main" val="191853698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1000"/>
                                        <p:tgtEl>
                                          <p:spTgt spid="76"/>
                                        </p:tgtEl>
                                      </p:cBhvr>
                                    </p:animEffect>
                                    <p:anim calcmode="lin" valueType="num">
                                      <p:cBhvr>
                                        <p:cTn id="16" dur="1000" fill="hold"/>
                                        <p:tgtEl>
                                          <p:spTgt spid="76"/>
                                        </p:tgtEl>
                                        <p:attrNameLst>
                                          <p:attrName>ppt_x</p:attrName>
                                        </p:attrNameLst>
                                      </p:cBhvr>
                                      <p:tavLst>
                                        <p:tav tm="0">
                                          <p:val>
                                            <p:strVal val="#ppt_x"/>
                                          </p:val>
                                        </p:tav>
                                        <p:tav tm="100000">
                                          <p:val>
                                            <p:strVal val="#ppt_x"/>
                                          </p:val>
                                        </p:tav>
                                      </p:tavLst>
                                    </p:anim>
                                    <p:anim calcmode="lin" valueType="num">
                                      <p:cBhvr>
                                        <p:cTn id="17" dur="1000" fill="hold"/>
                                        <p:tgtEl>
                                          <p:spTgt spid="7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 calcmode="lin" valueType="num">
                                      <p:cBhvr additive="base">
                                        <p:cTn id="21" dur="500"/>
                                        <p:tgtEl>
                                          <p:spTgt spid="79"/>
                                        </p:tgtEl>
                                        <p:attrNameLst>
                                          <p:attrName>ppt_x</p:attrName>
                                        </p:attrNameLst>
                                      </p:cBhvr>
                                      <p:tavLst>
                                        <p:tav tm="0">
                                          <p:val>
                                            <p:strVal val="#ppt_x-#ppt_w*1.125000"/>
                                          </p:val>
                                        </p:tav>
                                        <p:tav tm="100000">
                                          <p:val>
                                            <p:strVal val="#ppt_x"/>
                                          </p:val>
                                        </p:tav>
                                      </p:tavLst>
                                    </p:anim>
                                    <p:animEffect transition="in" filter="wipe(right)">
                                      <p:cBhvr>
                                        <p:cTn id="22" dur="500"/>
                                        <p:tgtEl>
                                          <p:spTgt spid="7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additive="base">
                                        <p:cTn id="27" dur="500" fill="hold"/>
                                        <p:tgtEl>
                                          <p:spTgt spid="82"/>
                                        </p:tgtEl>
                                        <p:attrNameLst>
                                          <p:attrName>ppt_x</p:attrName>
                                        </p:attrNameLst>
                                      </p:cBhvr>
                                      <p:tavLst>
                                        <p:tav tm="0">
                                          <p:val>
                                            <p:strVal val="1+#ppt_w/2"/>
                                          </p:val>
                                        </p:tav>
                                        <p:tav tm="100000">
                                          <p:val>
                                            <p:strVal val="#ppt_x"/>
                                          </p:val>
                                        </p:tav>
                                      </p:tavLst>
                                    </p:anim>
                                    <p:anim calcmode="lin" valueType="num">
                                      <p:cBhvr additive="base">
                                        <p:cTn id="28" dur="500" fill="hold"/>
                                        <p:tgtEl>
                                          <p:spTgt spid="8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1+#ppt_w/2"/>
                                          </p:val>
                                        </p:tav>
                                        <p:tav tm="100000">
                                          <p:val>
                                            <p:strVal val="#ppt_x"/>
                                          </p:val>
                                        </p:tav>
                                      </p:tavLst>
                                    </p:anim>
                                    <p:anim calcmode="lin" valueType="num">
                                      <p:cBhvr additive="base">
                                        <p:cTn id="32" dur="500" fill="hold"/>
                                        <p:tgtEl>
                                          <p:spTgt spid="8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additive="base">
                                        <p:cTn id="35" dur="500" fill="hold"/>
                                        <p:tgtEl>
                                          <p:spTgt spid="96"/>
                                        </p:tgtEl>
                                        <p:attrNameLst>
                                          <p:attrName>ppt_x</p:attrName>
                                        </p:attrNameLst>
                                      </p:cBhvr>
                                      <p:tavLst>
                                        <p:tav tm="0">
                                          <p:val>
                                            <p:strVal val="1+#ppt_w/2"/>
                                          </p:val>
                                        </p:tav>
                                        <p:tav tm="100000">
                                          <p:val>
                                            <p:strVal val="#ppt_x"/>
                                          </p:val>
                                        </p:tav>
                                      </p:tavLst>
                                    </p:anim>
                                    <p:anim calcmode="lin" valueType="num">
                                      <p:cBhvr additive="base">
                                        <p:cTn id="36"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3" y="3735083"/>
            <a:ext cx="2292822" cy="974059"/>
            <a:chOff x="2266665" y="2775799"/>
            <a:chExt cx="3433145" cy="666200"/>
          </a:xfrm>
        </p:grpSpPr>
        <p:sp>
          <p:nvSpPr>
            <p:cNvPr id="80" name="等腰三角形 79"/>
            <p:cNvSpPr/>
            <p:nvPr/>
          </p:nvSpPr>
          <p:spPr>
            <a:xfrm rot="5400000">
              <a:off x="5173143" y="2915331"/>
              <a:ext cx="666200" cy="387135"/>
            </a:xfrm>
            <a:prstGeom prst="triangl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矩形 80"/>
            <p:cNvSpPr/>
            <p:nvPr/>
          </p:nvSpPr>
          <p:spPr>
            <a:xfrm>
              <a:off x="2266665" y="2951023"/>
              <a:ext cx="3046012" cy="315752"/>
            </a:xfrm>
            <a:prstGeom prst="rect">
              <a:avLst/>
            </a:prstGeom>
            <a:solidFill>
              <a:srgbClr val="0084C7"/>
            </a:solidFill>
            <a:ln>
              <a:noFill/>
            </a:ln>
          </p:spPr>
          <p:txBody>
            <a:bodyPr wrap="square">
              <a:spAutoFit/>
            </a:bodyPr>
            <a:lstStyle/>
            <a:p>
              <a:pPr algn="ctr"/>
              <a:r>
                <a:rPr lang="zh-CN" altLang="en-US" sz="2400" b="1" dirty="0">
                  <a:solidFill>
                    <a:schemeClr val="bg1"/>
                  </a:solidFill>
                </a:rPr>
                <a:t>十三五规划</a:t>
              </a:r>
            </a:p>
          </p:txBody>
        </p:sp>
      </p:grpSp>
      <p:grpSp>
        <p:nvGrpSpPr>
          <p:cNvPr id="82" name="组合 81"/>
          <p:cNvGrpSpPr/>
          <p:nvPr/>
        </p:nvGrpSpPr>
        <p:grpSpPr>
          <a:xfrm>
            <a:off x="2638907" y="2692322"/>
            <a:ext cx="6114958" cy="902945"/>
            <a:chOff x="3766308" y="2493649"/>
            <a:chExt cx="6114958" cy="902945"/>
          </a:xfrm>
        </p:grpSpPr>
        <p:grpSp>
          <p:nvGrpSpPr>
            <p:cNvPr id="83" name="组合 82"/>
            <p:cNvGrpSpPr/>
            <p:nvPr/>
          </p:nvGrpSpPr>
          <p:grpSpPr>
            <a:xfrm>
              <a:off x="3766308" y="2539815"/>
              <a:ext cx="6114958" cy="856779"/>
              <a:chOff x="5347607" y="1105830"/>
              <a:chExt cx="5090160" cy="1162211"/>
            </a:xfrm>
          </p:grpSpPr>
          <p:sp>
            <p:nvSpPr>
              <p:cNvPr id="85" name="矩形 84"/>
              <p:cNvSpPr/>
              <p:nvPr/>
            </p:nvSpPr>
            <p:spPr>
              <a:xfrm>
                <a:off x="5897880" y="1105830"/>
                <a:ext cx="4229567" cy="876741"/>
              </a:xfrm>
              <a:prstGeom prst="rect">
                <a:avLst/>
              </a:prstGeom>
            </p:spPr>
            <p:txBody>
              <a:bodyPr wrap="square">
                <a:spAutoFit/>
              </a:bodyPr>
              <a:lstStyle/>
              <a:p>
                <a:r>
                  <a:rPr lang="zh-CN" altLang="en-US" dirty="0"/>
                  <a:t>科学选题，合力攻坚，推动全面建成小康社会重点任务贯彻落实。</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84" name="矩形 83"/>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638907" y="3744148"/>
            <a:ext cx="6114958" cy="936792"/>
            <a:chOff x="3766308" y="2459802"/>
            <a:chExt cx="6114958" cy="936792"/>
          </a:xfrm>
        </p:grpSpPr>
        <p:grpSp>
          <p:nvGrpSpPr>
            <p:cNvPr id="90" name="组合 89"/>
            <p:cNvGrpSpPr/>
            <p:nvPr/>
          </p:nvGrpSpPr>
          <p:grpSpPr>
            <a:xfrm>
              <a:off x="3766308" y="2459802"/>
              <a:ext cx="6114958" cy="936792"/>
              <a:chOff x="5347607" y="997293"/>
              <a:chExt cx="5090160" cy="1270748"/>
            </a:xfrm>
          </p:grpSpPr>
          <p:sp>
            <p:nvSpPr>
              <p:cNvPr id="92" name="矩形 91"/>
              <p:cNvSpPr/>
              <p:nvPr/>
            </p:nvSpPr>
            <p:spPr>
              <a:xfrm>
                <a:off x="5897880" y="997293"/>
                <a:ext cx="4539887" cy="1252487"/>
              </a:xfrm>
              <a:prstGeom prst="rect">
                <a:avLst/>
              </a:prstGeom>
            </p:spPr>
            <p:txBody>
              <a:bodyPr wrap="square">
                <a:spAutoFit/>
              </a:bodyPr>
              <a:lstStyle/>
              <a:p>
                <a:r>
                  <a:rPr lang="zh-CN" altLang="en-US" dirty="0"/>
                  <a:t>议题涉及“三去一降一补”、振兴实体经济、创新驱动发展、培育发展新动能、军民融合发展、品牌建设等方面</a:t>
                </a:r>
                <a:endParaRPr lang="zh-CN" altLang="en-US" dirty="0">
                  <a:latin typeface="微软雅黑" panose="020B0503020204020204" pitchFamily="34" charset="-122"/>
                  <a:ea typeface="微软雅黑" panose="020B0503020204020204" pitchFamily="34" charset="-122"/>
                </a:endParaRPr>
              </a:p>
            </p:txBody>
          </p:sp>
          <p:sp>
            <p:nvSpPr>
              <p:cNvPr id="93" name="矩形 92"/>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5</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94" name="直接连接符 93"/>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638908" y="4949021"/>
            <a:ext cx="5742162" cy="692497"/>
            <a:chOff x="3766309" y="2493649"/>
            <a:chExt cx="5742162" cy="692497"/>
          </a:xfrm>
        </p:grpSpPr>
        <p:grpSp>
          <p:nvGrpSpPr>
            <p:cNvPr id="97" name="组合 96"/>
            <p:cNvGrpSpPr/>
            <p:nvPr/>
          </p:nvGrpSpPr>
          <p:grpSpPr>
            <a:xfrm>
              <a:off x="3766309" y="2539815"/>
              <a:ext cx="5742162" cy="646331"/>
              <a:chOff x="5347607" y="1105830"/>
              <a:chExt cx="4779840" cy="876741"/>
            </a:xfrm>
          </p:grpSpPr>
          <p:sp>
            <p:nvSpPr>
              <p:cNvPr id="99" name="矩形 98"/>
              <p:cNvSpPr/>
              <p:nvPr/>
            </p:nvSpPr>
            <p:spPr>
              <a:xfrm>
                <a:off x="5897880" y="1105830"/>
                <a:ext cx="4229567" cy="876741"/>
              </a:xfrm>
              <a:prstGeom prst="rect">
                <a:avLst/>
              </a:prstGeom>
            </p:spPr>
            <p:txBody>
              <a:bodyPr wrap="square">
                <a:spAutoFit/>
              </a:bodyPr>
              <a:lstStyle/>
              <a:p>
                <a:r>
                  <a:rPr lang="zh-CN" altLang="en-US" dirty="0"/>
                  <a:t>抓住突出环境问题调研议政，每年专题分析资源环境态势，助力美丽中国建设。</a:t>
                </a:r>
                <a:endParaRPr lang="zh-CN" altLang="en-US" dirty="0">
                  <a:latin typeface="微软雅黑" panose="020B0503020204020204" pitchFamily="34" charset="-122"/>
                  <a:ea typeface="微软雅黑" panose="020B0503020204020204" pitchFamily="34" charset="-122"/>
                </a:endParaRPr>
              </a:p>
            </p:txBody>
          </p:sp>
          <p:sp>
            <p:nvSpPr>
              <p:cNvPr id="100" name="矩形 99"/>
              <p:cNvSpPr/>
              <p:nvPr/>
            </p:nvSpPr>
            <p:spPr>
              <a:xfrm>
                <a:off x="5347607" y="1177225"/>
                <a:ext cx="420875" cy="733953"/>
              </a:xfrm>
              <a:prstGeom prst="rect">
                <a:avLst/>
              </a:prstGeom>
              <a:solidFill>
                <a:srgbClr val="0084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6</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98" name="矩形 97"/>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2037030" y="1504011"/>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（二）</a:t>
            </a:r>
          </a:p>
        </p:txBody>
      </p:sp>
      <p:sp>
        <p:nvSpPr>
          <p:cNvPr id="35" name="文本框 34"/>
          <p:cNvSpPr txBox="1"/>
          <p:nvPr/>
        </p:nvSpPr>
        <p:spPr>
          <a:xfrm>
            <a:off x="3280351" y="1400652"/>
            <a:ext cx="7263527" cy="830997"/>
          </a:xfrm>
          <a:prstGeom prst="rect">
            <a:avLst/>
          </a:prstGeom>
          <a:noFill/>
        </p:spPr>
        <p:txBody>
          <a:bodyPr wrap="none" rtlCol="0">
            <a:spAutoFit/>
          </a:bodyPr>
          <a:lstStyle/>
          <a:p>
            <a:r>
              <a:rPr lang="zh-CN" altLang="en-US" sz="2400" dirty="0">
                <a:latin typeface="微软雅黑" panose="020B0503020204020204" pitchFamily="82" charset="2"/>
                <a:ea typeface="微软雅黑" panose="020B0503020204020204" pitchFamily="82" charset="2"/>
              </a:rPr>
              <a:t>聚焦党和国家中心任务，围绕统筹推进“五位一体”</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总体布局和协调推进“四个全面”战略布局协商议政</a:t>
            </a:r>
          </a:p>
        </p:txBody>
      </p:sp>
      <p:grpSp>
        <p:nvGrpSpPr>
          <p:cNvPr id="36" name="组合 35"/>
          <p:cNvGrpSpPr/>
          <p:nvPr/>
        </p:nvGrpSpPr>
        <p:grpSpPr>
          <a:xfrm>
            <a:off x="9103060" y="3744148"/>
            <a:ext cx="875549" cy="974059"/>
            <a:chOff x="2266665" y="2781999"/>
            <a:chExt cx="1310999" cy="666200"/>
          </a:xfrm>
        </p:grpSpPr>
        <p:sp>
          <p:nvSpPr>
            <p:cNvPr id="37" name="等腰三角形 36"/>
            <p:cNvSpPr/>
            <p:nvPr/>
          </p:nvSpPr>
          <p:spPr>
            <a:xfrm rot="5400000">
              <a:off x="3050997" y="2921531"/>
              <a:ext cx="666200" cy="387135"/>
            </a:xfrm>
            <a:prstGeom prst="triangle">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矩形 37"/>
            <p:cNvSpPr/>
            <p:nvPr/>
          </p:nvSpPr>
          <p:spPr>
            <a:xfrm>
              <a:off x="2266665" y="2951023"/>
              <a:ext cx="923865" cy="315752"/>
            </a:xfrm>
            <a:prstGeom prst="rect">
              <a:avLst/>
            </a:prstGeom>
            <a:solidFill>
              <a:srgbClr val="0084C7"/>
            </a:solidFill>
            <a:ln>
              <a:noFill/>
            </a:ln>
          </p:spPr>
          <p:txBody>
            <a:bodyPr wrap="square">
              <a:spAutoFit/>
            </a:bodyPr>
            <a:lstStyle/>
            <a:p>
              <a:pPr algn="ctr"/>
              <a:r>
                <a:rPr lang="zh-CN" altLang="en-US" sz="2400" b="1" dirty="0">
                  <a:solidFill>
                    <a:schemeClr val="bg1"/>
                  </a:solidFill>
                </a:rPr>
                <a:t> </a:t>
              </a:r>
            </a:p>
          </p:txBody>
        </p:sp>
      </p:grpSp>
      <p:grpSp>
        <p:nvGrpSpPr>
          <p:cNvPr id="40" name="组合 39"/>
          <p:cNvGrpSpPr/>
          <p:nvPr/>
        </p:nvGrpSpPr>
        <p:grpSpPr>
          <a:xfrm>
            <a:off x="10300160" y="2579427"/>
            <a:ext cx="904652" cy="3439236"/>
            <a:chOff x="1447800" y="3653569"/>
            <a:chExt cx="9321333" cy="2610053"/>
          </a:xfrm>
        </p:grpSpPr>
        <p:sp>
          <p:nvSpPr>
            <p:cNvPr id="41" name="矩形: 圆角 12"/>
            <p:cNvSpPr/>
            <p:nvPr/>
          </p:nvSpPr>
          <p:spPr>
            <a:xfrm>
              <a:off x="1447800" y="3653569"/>
              <a:ext cx="9321333" cy="2518631"/>
            </a:xfrm>
            <a:prstGeom prst="roundRect">
              <a:avLst/>
            </a:prstGeom>
            <a:solidFill>
              <a:srgbClr val="0084C7"/>
            </a:solidFill>
            <a:ln w="1905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517909" y="3742464"/>
              <a:ext cx="7988302" cy="2521158"/>
            </a:xfrm>
            <a:prstGeom prst="rect">
              <a:avLst/>
            </a:prstGeom>
          </p:spPr>
          <p:txBody>
            <a:bodyPr wrap="square">
              <a:spAutoFit/>
            </a:bodyPr>
            <a:lstStyle/>
            <a:p>
              <a:pPr algn="ctr" fontAlgn="base"/>
              <a:r>
                <a:rPr lang="zh-CN" altLang="en-US" sz="2400" b="0" i="0" dirty="0">
                  <a:solidFill>
                    <a:schemeClr val="bg1"/>
                  </a:solidFill>
                  <a:effectLst/>
                  <a:latin typeface="方正兰亭粗黑简体" panose="02000000000000000000" pitchFamily="2" charset="-122"/>
                  <a:ea typeface="方正兰亭粗黑简体" panose="02000000000000000000" pitchFamily="2" charset="-122"/>
                </a:rPr>
                <a:t>全面建成小康社会</a:t>
              </a:r>
            </a:p>
          </p:txBody>
        </p:sp>
      </p:grpSp>
      <p:sp>
        <p:nvSpPr>
          <p:cNvPr id="2" name="标题 1">
            <a:extLst>
              <a:ext uri="{FF2B5EF4-FFF2-40B4-BE49-F238E27FC236}">
                <a16:creationId xmlns:a16="http://schemas.microsoft.com/office/drawing/2014/main" id="{17DB5947-9512-4AF2-8A23-0B695A954F9D}"/>
              </a:ext>
            </a:extLst>
          </p:cNvPr>
          <p:cNvSpPr>
            <a:spLocks noGrp="1"/>
          </p:cNvSpPr>
          <p:nvPr>
            <p:ph type="title"/>
          </p:nvPr>
        </p:nvSpPr>
        <p:spPr/>
        <p:txBody>
          <a:bodyPr>
            <a:normAutofit fontScale="90000"/>
          </a:bodyPr>
          <a:lstStyle/>
          <a:p>
            <a:r>
              <a:rPr lang="zh-CN" altLang="en-US" dirty="0"/>
              <a:t>十二届政协五年工作回顾</a:t>
            </a:r>
            <a:br>
              <a:rPr lang="zh-CN" altLang="en-US" dirty="0"/>
            </a:br>
            <a:endParaRPr lang="zh-CN" altLang="en-US" dirty="0"/>
          </a:p>
        </p:txBody>
      </p:sp>
    </p:spTree>
    <p:extLst>
      <p:ext uri="{BB962C8B-B14F-4D97-AF65-F5344CB8AC3E}">
        <p14:creationId xmlns:p14="http://schemas.microsoft.com/office/powerpoint/2010/main" val="319748405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p:tgtEl>
                                          <p:spTgt spid="79"/>
                                        </p:tgtEl>
                                        <p:attrNameLst>
                                          <p:attrName>ppt_x</p:attrName>
                                        </p:attrNameLst>
                                      </p:cBhvr>
                                      <p:tavLst>
                                        <p:tav tm="0">
                                          <p:val>
                                            <p:strVal val="#ppt_x-#ppt_w*1.125000"/>
                                          </p:val>
                                        </p:tav>
                                        <p:tav tm="100000">
                                          <p:val>
                                            <p:strVal val="#ppt_x"/>
                                          </p:val>
                                        </p:tav>
                                      </p:tavLst>
                                    </p:anim>
                                    <p:animEffect transition="in" filter="wipe(right)">
                                      <p:cBhvr>
                                        <p:cTn id="17" dur="500"/>
                                        <p:tgtEl>
                                          <p:spTgt spid="79"/>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 calcmode="lin" valueType="num">
                                      <p:cBhvr additive="base">
                                        <p:cTn id="21" dur="500" fill="hold"/>
                                        <p:tgtEl>
                                          <p:spTgt spid="82"/>
                                        </p:tgtEl>
                                        <p:attrNameLst>
                                          <p:attrName>ppt_x</p:attrName>
                                        </p:attrNameLst>
                                      </p:cBhvr>
                                      <p:tavLst>
                                        <p:tav tm="0">
                                          <p:val>
                                            <p:strVal val="1+#ppt_w/2"/>
                                          </p:val>
                                        </p:tav>
                                        <p:tav tm="100000">
                                          <p:val>
                                            <p:strVal val="#ppt_x"/>
                                          </p:val>
                                        </p:tav>
                                      </p:tavLst>
                                    </p:anim>
                                    <p:anim calcmode="lin" valueType="num">
                                      <p:cBhvr additive="base">
                                        <p:cTn id="22" dur="500" fill="hold"/>
                                        <p:tgtEl>
                                          <p:spTgt spid="8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500" fill="hold"/>
                                        <p:tgtEl>
                                          <p:spTgt spid="89"/>
                                        </p:tgtEl>
                                        <p:attrNameLst>
                                          <p:attrName>ppt_x</p:attrName>
                                        </p:attrNameLst>
                                      </p:cBhvr>
                                      <p:tavLst>
                                        <p:tav tm="0">
                                          <p:val>
                                            <p:strVal val="1+#ppt_w/2"/>
                                          </p:val>
                                        </p:tav>
                                        <p:tav tm="100000">
                                          <p:val>
                                            <p:strVal val="#ppt_x"/>
                                          </p:val>
                                        </p:tav>
                                      </p:tavLst>
                                    </p:anim>
                                    <p:anim calcmode="lin" valueType="num">
                                      <p:cBhvr additive="base">
                                        <p:cTn id="26" dur="500" fill="hold"/>
                                        <p:tgtEl>
                                          <p:spTgt spid="89"/>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additive="base">
                                        <p:cTn id="29" dur="500" fill="hold"/>
                                        <p:tgtEl>
                                          <p:spTgt spid="96"/>
                                        </p:tgtEl>
                                        <p:attrNameLst>
                                          <p:attrName>ppt_x</p:attrName>
                                        </p:attrNameLst>
                                      </p:cBhvr>
                                      <p:tavLst>
                                        <p:tav tm="0">
                                          <p:val>
                                            <p:strVal val="1+#ppt_w/2"/>
                                          </p:val>
                                        </p:tav>
                                        <p:tav tm="100000">
                                          <p:val>
                                            <p:strVal val="#ppt_x"/>
                                          </p:val>
                                        </p:tav>
                                      </p:tavLst>
                                    </p:anim>
                                    <p:anim calcmode="lin" valueType="num">
                                      <p:cBhvr additive="base">
                                        <p:cTn id="30" dur="500" fill="hold"/>
                                        <p:tgtEl>
                                          <p:spTgt spid="96"/>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p:tgtEl>
                                          <p:spTgt spid="36"/>
                                        </p:tgtEl>
                                        <p:attrNameLst>
                                          <p:attrName>ppt_x</p:attrName>
                                        </p:attrNameLst>
                                      </p:cBhvr>
                                      <p:tavLst>
                                        <p:tav tm="0">
                                          <p:val>
                                            <p:strVal val="#ppt_x-#ppt_w*1.125000"/>
                                          </p:val>
                                        </p:tav>
                                        <p:tav tm="100000">
                                          <p:val>
                                            <p:strVal val="#ppt_x"/>
                                          </p:val>
                                        </p:tav>
                                      </p:tavLst>
                                    </p:anim>
                                    <p:animEffect transition="in" filter="wipe(right)">
                                      <p:cBhvr>
                                        <p:cTn id="35" dur="500"/>
                                        <p:tgtEl>
                                          <p:spTgt spid="36"/>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037030" y="1708731"/>
            <a:ext cx="1415772" cy="584775"/>
          </a:xfrm>
          <a:prstGeom prst="rect">
            <a:avLst/>
          </a:prstGeom>
          <a:noFill/>
        </p:spPr>
        <p:txBody>
          <a:bodyPr wrap="none" rtlCol="0">
            <a:spAutoFit/>
          </a:bodyPr>
          <a:lstStyle/>
          <a:p>
            <a:r>
              <a:rPr lang="zh-CN" altLang="en-US" sz="3200" b="1" dirty="0">
                <a:latin typeface="微软雅黑" panose="020B0503020204020204" pitchFamily="82" charset="2"/>
                <a:ea typeface="微软雅黑" panose="020B0503020204020204" pitchFamily="82" charset="2"/>
              </a:rPr>
              <a:t>（二）</a:t>
            </a:r>
          </a:p>
        </p:txBody>
      </p:sp>
      <p:sp>
        <p:nvSpPr>
          <p:cNvPr id="11" name="文本框 10"/>
          <p:cNvSpPr txBox="1"/>
          <p:nvPr/>
        </p:nvSpPr>
        <p:spPr>
          <a:xfrm>
            <a:off x="3252391" y="1623444"/>
            <a:ext cx="7263527" cy="830997"/>
          </a:xfrm>
          <a:prstGeom prst="rect">
            <a:avLst/>
          </a:prstGeom>
          <a:noFill/>
        </p:spPr>
        <p:txBody>
          <a:bodyPr wrap="none" rtlCol="0">
            <a:spAutoFit/>
          </a:bodyPr>
          <a:lstStyle/>
          <a:p>
            <a:r>
              <a:rPr lang="zh-CN" altLang="en-US" sz="2400" dirty="0">
                <a:latin typeface="微软雅黑" panose="020B0503020204020204" pitchFamily="82" charset="2"/>
                <a:ea typeface="微软雅黑" panose="020B0503020204020204" pitchFamily="82" charset="2"/>
              </a:rPr>
              <a:t>聚焦党和国家中心任务，围绕统筹推进“五位一体”</a:t>
            </a:r>
            <a:endParaRPr lang="en-US" altLang="zh-CN" sz="2400" dirty="0">
              <a:latin typeface="微软雅黑" panose="020B0503020204020204" pitchFamily="82" charset="2"/>
              <a:ea typeface="微软雅黑" panose="020B0503020204020204" pitchFamily="82" charset="2"/>
            </a:endParaRPr>
          </a:p>
          <a:p>
            <a:r>
              <a:rPr lang="zh-CN" altLang="en-US" sz="2400" dirty="0">
                <a:latin typeface="微软雅黑" panose="020B0503020204020204" pitchFamily="82" charset="2"/>
                <a:ea typeface="微软雅黑" panose="020B0503020204020204" pitchFamily="82" charset="2"/>
              </a:rPr>
              <a:t>总体布局和协调推进“四个全面”战略布局协商议政</a:t>
            </a:r>
          </a:p>
        </p:txBody>
      </p:sp>
      <p:sp>
        <p:nvSpPr>
          <p:cNvPr id="13" name="文本框 12"/>
          <p:cNvSpPr txBox="1"/>
          <p:nvPr/>
        </p:nvSpPr>
        <p:spPr>
          <a:xfrm>
            <a:off x="5616970" y="3296928"/>
            <a:ext cx="5661887" cy="1815882"/>
          </a:xfrm>
          <a:prstGeom prst="rect">
            <a:avLst/>
          </a:prstGeom>
          <a:noFill/>
        </p:spPr>
        <p:txBody>
          <a:bodyPr wrap="square" rtlCol="0">
            <a:spAutoFit/>
          </a:bodyPr>
          <a:lstStyle/>
          <a:p>
            <a:r>
              <a:rPr lang="zh-CN" altLang="en-US" sz="2800" dirty="0">
                <a:solidFill>
                  <a:srgbClr val="0084C7"/>
                </a:solidFill>
                <a:latin typeface="微软雅黑" panose="020B0503020204020204" pitchFamily="82" charset="2"/>
                <a:ea typeface="微软雅黑" panose="020B0503020204020204" pitchFamily="82" charset="2"/>
              </a:rPr>
              <a:t>开展 </a:t>
            </a:r>
            <a:r>
              <a:rPr lang="en-US" altLang="zh-CN" sz="4000" dirty="0">
                <a:solidFill>
                  <a:srgbClr val="0084C7"/>
                </a:solidFill>
                <a:latin typeface="微软雅黑" panose="020B0503020204020204" pitchFamily="82" charset="2"/>
                <a:ea typeface="微软雅黑" panose="020B0503020204020204" pitchFamily="82" charset="2"/>
              </a:rPr>
              <a:t>185</a:t>
            </a:r>
            <a:r>
              <a:rPr lang="zh-CN" altLang="en-US" sz="4000" dirty="0">
                <a:solidFill>
                  <a:srgbClr val="0084C7"/>
                </a:solidFill>
                <a:latin typeface="微软雅黑" panose="020B0503020204020204" pitchFamily="82" charset="2"/>
                <a:ea typeface="微软雅黑" panose="020B0503020204020204" pitchFamily="82" charset="2"/>
              </a:rPr>
              <a:t>次 </a:t>
            </a:r>
            <a:r>
              <a:rPr lang="zh-CN" altLang="en-US" sz="2800" dirty="0">
                <a:solidFill>
                  <a:srgbClr val="0084C7"/>
                </a:solidFill>
                <a:latin typeface="微软雅黑" panose="020B0503020204020204" pitchFamily="82" charset="2"/>
                <a:ea typeface="微软雅黑" panose="020B0503020204020204" pitchFamily="82" charset="2"/>
              </a:rPr>
              <a:t>视察调研和协商议政活动</a:t>
            </a:r>
            <a:endParaRPr lang="en-US" altLang="zh-CN" sz="2800" dirty="0">
              <a:solidFill>
                <a:srgbClr val="0084C7"/>
              </a:solidFill>
              <a:latin typeface="微软雅黑" panose="020B0503020204020204" pitchFamily="82" charset="2"/>
              <a:ea typeface="微软雅黑" panose="020B0503020204020204" pitchFamily="82" charset="2"/>
            </a:endParaRPr>
          </a:p>
          <a:p>
            <a:r>
              <a:rPr lang="zh-CN" altLang="en-US" sz="2800" dirty="0">
                <a:solidFill>
                  <a:srgbClr val="0084C7"/>
                </a:solidFill>
                <a:latin typeface="微软雅黑" panose="020B0503020204020204" pitchFamily="82" charset="2"/>
                <a:ea typeface="微软雅黑" panose="020B0503020204020204" pitchFamily="82" charset="2"/>
              </a:rPr>
              <a:t>报送 </a:t>
            </a:r>
            <a:r>
              <a:rPr lang="en-US" altLang="zh-CN" sz="4400" dirty="0">
                <a:solidFill>
                  <a:srgbClr val="0084C7"/>
                </a:solidFill>
                <a:latin typeface="微软雅黑" panose="020B0503020204020204" pitchFamily="82" charset="2"/>
                <a:ea typeface="微软雅黑" panose="020B0503020204020204" pitchFamily="82" charset="2"/>
              </a:rPr>
              <a:t>74</a:t>
            </a:r>
            <a:r>
              <a:rPr lang="zh-CN" altLang="en-US" sz="4400" dirty="0">
                <a:solidFill>
                  <a:srgbClr val="0084C7"/>
                </a:solidFill>
                <a:latin typeface="微软雅黑" panose="020B0503020204020204" pitchFamily="82" charset="2"/>
                <a:ea typeface="微软雅黑" panose="020B0503020204020204" pitchFamily="82" charset="2"/>
              </a:rPr>
              <a:t>份</a:t>
            </a:r>
            <a:r>
              <a:rPr lang="zh-CN" altLang="en-US" sz="2800" dirty="0">
                <a:solidFill>
                  <a:srgbClr val="0084C7"/>
                </a:solidFill>
                <a:latin typeface="微软雅黑" panose="020B0503020204020204" pitchFamily="82" charset="2"/>
                <a:ea typeface="微软雅黑" panose="020B0503020204020204" pitchFamily="82" charset="2"/>
              </a:rPr>
              <a:t> 专题报告和信息</a:t>
            </a:r>
          </a:p>
        </p:txBody>
      </p:sp>
      <p:sp>
        <p:nvSpPr>
          <p:cNvPr id="14" name="文本框 13"/>
          <p:cNvSpPr txBox="1"/>
          <p:nvPr/>
        </p:nvSpPr>
        <p:spPr>
          <a:xfrm>
            <a:off x="1069442" y="3199328"/>
            <a:ext cx="4083169" cy="1815882"/>
          </a:xfrm>
          <a:prstGeom prst="rect">
            <a:avLst/>
          </a:prstGeom>
          <a:noFill/>
        </p:spPr>
        <p:txBody>
          <a:bodyPr wrap="none" rtlCol="0">
            <a:spAutoFit/>
          </a:bodyPr>
          <a:lstStyle/>
          <a:p>
            <a:pPr algn="ctr"/>
            <a:r>
              <a:rPr lang="zh-CN" altLang="en-US" sz="3600" b="1" spc="600" dirty="0">
                <a:solidFill>
                  <a:srgbClr val="0084C7"/>
                </a:solidFill>
                <a:latin typeface="微软雅黑" panose="020B0503020204020204" pitchFamily="82" charset="2"/>
                <a:ea typeface="微软雅黑" panose="020B0503020204020204" pitchFamily="82" charset="2"/>
              </a:rPr>
              <a:t>瞄准</a:t>
            </a:r>
            <a:endParaRPr lang="en-US" altLang="zh-CN" sz="3600" b="1" spc="600" dirty="0">
              <a:solidFill>
                <a:srgbClr val="0084C7"/>
              </a:solidFill>
              <a:latin typeface="微软雅黑" panose="020B0503020204020204" pitchFamily="82" charset="2"/>
              <a:ea typeface="微软雅黑" panose="020B0503020204020204" pitchFamily="82" charset="2"/>
            </a:endParaRPr>
          </a:p>
          <a:p>
            <a:pPr algn="ctr"/>
            <a:r>
              <a:rPr lang="zh-CN" altLang="en-US" sz="4400" b="1" spc="600" dirty="0">
                <a:solidFill>
                  <a:srgbClr val="0084C7"/>
                </a:solidFill>
                <a:latin typeface="微软雅黑" panose="020B0503020204020204" pitchFamily="82" charset="2"/>
                <a:ea typeface="微软雅黑" panose="020B0503020204020204" pitchFamily="82" charset="2"/>
              </a:rPr>
              <a:t>全面深化改革</a:t>
            </a:r>
            <a:endParaRPr lang="en-US" altLang="zh-CN" sz="4400" b="1" spc="600" dirty="0">
              <a:solidFill>
                <a:srgbClr val="0084C7"/>
              </a:solidFill>
              <a:latin typeface="微软雅黑" panose="020B0503020204020204" pitchFamily="82" charset="2"/>
              <a:ea typeface="微软雅黑" panose="020B0503020204020204" pitchFamily="82" charset="2"/>
            </a:endParaRPr>
          </a:p>
          <a:p>
            <a:pPr algn="ctr"/>
            <a:r>
              <a:rPr lang="zh-CN" altLang="en-US" sz="3200" b="1" spc="600" dirty="0">
                <a:solidFill>
                  <a:srgbClr val="0084C7"/>
                </a:solidFill>
                <a:latin typeface="微软雅黑" panose="020B0503020204020204" pitchFamily="82" charset="2"/>
                <a:ea typeface="微软雅黑" panose="020B0503020204020204" pitchFamily="82" charset="2"/>
              </a:rPr>
              <a:t>重大任务精准建言</a:t>
            </a:r>
          </a:p>
        </p:txBody>
      </p:sp>
      <p:cxnSp>
        <p:nvCxnSpPr>
          <p:cNvPr id="15" name="直接连接符 14"/>
          <p:cNvCxnSpPr/>
          <p:nvPr/>
        </p:nvCxnSpPr>
        <p:spPr>
          <a:xfrm>
            <a:off x="5384790" y="3090146"/>
            <a:ext cx="0" cy="2453551"/>
          </a:xfrm>
          <a:prstGeom prst="line">
            <a:avLst/>
          </a:prstGeom>
          <a:ln w="38100">
            <a:solidFill>
              <a:srgbClr val="0084C7"/>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97CB3F11-6538-49A0-A468-5BDB380E010D}"/>
              </a:ext>
            </a:extLst>
          </p:cNvPr>
          <p:cNvSpPr>
            <a:spLocks noGrp="1"/>
          </p:cNvSpPr>
          <p:nvPr>
            <p:ph type="title"/>
          </p:nvPr>
        </p:nvSpPr>
        <p:spPr/>
        <p:txBody>
          <a:bodyPr>
            <a:normAutofit fontScale="90000"/>
          </a:bodyPr>
          <a:lstStyle/>
          <a:p>
            <a:r>
              <a:rPr lang="zh-CN" altLang="en-US" dirty="0"/>
              <a:t>十二届政协五年工作回顾</a:t>
            </a:r>
            <a:br>
              <a:rPr lang="zh-CN" altLang="en-US" dirty="0"/>
            </a:br>
            <a:endParaRPr lang="zh-CN" altLang="en-US" dirty="0"/>
          </a:p>
        </p:txBody>
      </p:sp>
    </p:spTree>
    <p:extLst>
      <p:ext uri="{BB962C8B-B14F-4D97-AF65-F5344CB8AC3E}">
        <p14:creationId xmlns:p14="http://schemas.microsoft.com/office/powerpoint/2010/main" val="177537597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outHorizontal)">
                                      <p:cBhvr>
                                        <p:cTn id="16" dur="500"/>
                                        <p:tgtEl>
                                          <p:spTgt spid="15"/>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additive="base">
                                        <p:cTn id="25"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anim calcmode="lin" valueType="num">
                                      <p:cBhvr additive="base">
                                        <p:cTn id="31" dur="500" fill="hold"/>
                                        <p:tgtEl>
                                          <p:spTgt spid="13">
                                            <p:txEl>
                                              <p:pRg st="1" end="1"/>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build="p"/>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91436" y="1885167"/>
            <a:ext cx="2588408" cy="1885885"/>
            <a:chOff x="828551" y="3148352"/>
            <a:chExt cx="2196592" cy="1449331"/>
          </a:xfrm>
        </p:grpSpPr>
        <p:sp>
          <p:nvSpPr>
            <p:cNvPr id="20" name="矩形 19"/>
            <p:cNvSpPr/>
            <p:nvPr/>
          </p:nvSpPr>
          <p:spPr>
            <a:xfrm>
              <a:off x="828551" y="3148352"/>
              <a:ext cx="2160240" cy="1449331"/>
            </a:xfrm>
            <a:prstGeom prst="rect">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sp>
          <p:nvSpPr>
            <p:cNvPr id="21" name="矩形 20"/>
            <p:cNvSpPr/>
            <p:nvPr/>
          </p:nvSpPr>
          <p:spPr>
            <a:xfrm>
              <a:off x="864903" y="3269863"/>
              <a:ext cx="2160240" cy="1206307"/>
            </a:xfrm>
            <a:prstGeom prst="rect">
              <a:avLst/>
            </a:prstGeom>
          </p:spPr>
          <p:txBody>
            <a:bodyPr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抓住经济</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体制改革</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重大问题</a:t>
              </a:r>
            </a:p>
          </p:txBody>
        </p:sp>
      </p:grpSp>
      <p:sp>
        <p:nvSpPr>
          <p:cNvPr id="23" name="矩形 22"/>
          <p:cNvSpPr/>
          <p:nvPr/>
        </p:nvSpPr>
        <p:spPr>
          <a:xfrm>
            <a:off x="3950413" y="1885167"/>
            <a:ext cx="5255379" cy="792088"/>
          </a:xfrm>
          <a:prstGeom prst="rect">
            <a:avLst/>
          </a:prstGeom>
          <a:solidFill>
            <a:srgbClr val="B4D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就发挥市场在资源配置中的决定性作用和更好发挥政府作用深入调研</a:t>
            </a:r>
          </a:p>
        </p:txBody>
      </p:sp>
      <p:sp>
        <p:nvSpPr>
          <p:cNvPr id="24" name="矩形 23"/>
          <p:cNvSpPr/>
          <p:nvPr/>
        </p:nvSpPr>
        <p:spPr>
          <a:xfrm>
            <a:off x="3978146" y="2797791"/>
            <a:ext cx="5255379" cy="947962"/>
          </a:xfrm>
          <a:prstGeom prst="rect">
            <a:avLst/>
          </a:prstGeom>
          <a:solidFill>
            <a:srgbClr val="B4D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提出探索基本经济制度有效实现形式、深化行政审批制度改革、深化农村集体产权制度改革等建议。</a:t>
            </a:r>
          </a:p>
        </p:txBody>
      </p:sp>
      <p:sp>
        <p:nvSpPr>
          <p:cNvPr id="26" name="矩形 25"/>
          <p:cNvSpPr/>
          <p:nvPr/>
        </p:nvSpPr>
        <p:spPr>
          <a:xfrm>
            <a:off x="1557372" y="3929163"/>
            <a:ext cx="7648419" cy="1927601"/>
          </a:xfrm>
          <a:prstGeom prst="rect">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171434" y="3612938"/>
            <a:ext cx="6643565"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dirty="0">
                <a:solidFill>
                  <a:schemeClr val="tx1"/>
                </a:solidFill>
                <a:latin typeface="微软雅黑" panose="020B0503020204020204" pitchFamily="82" charset="2"/>
                <a:ea typeface="微软雅黑" panose="020B0503020204020204" pitchFamily="82" charset="2"/>
              </a:rPr>
              <a:t>针对东北三省工业转型升级难点问题，由</a:t>
            </a:r>
            <a:r>
              <a:rPr lang="en-US" altLang="zh-CN" sz="2000" dirty="0">
                <a:solidFill>
                  <a:schemeClr val="tx1"/>
                </a:solidFill>
                <a:latin typeface="微软雅黑" panose="020B0503020204020204" pitchFamily="82" charset="2"/>
                <a:ea typeface="微软雅黑" panose="020B0503020204020204" pitchFamily="82" charset="2"/>
              </a:rPr>
              <a:t>3</a:t>
            </a:r>
            <a:r>
              <a:rPr lang="zh-CN" altLang="en-US" sz="2000" dirty="0">
                <a:solidFill>
                  <a:schemeClr val="tx1"/>
                </a:solidFill>
                <a:latin typeface="微软雅黑" panose="020B0503020204020204" pitchFamily="82" charset="2"/>
                <a:ea typeface="微软雅黑" panose="020B0503020204020204" pitchFamily="82" charset="2"/>
              </a:rPr>
              <a:t>位副主席带队，分</a:t>
            </a:r>
            <a:r>
              <a:rPr lang="en-US" altLang="zh-CN" sz="2000" dirty="0">
                <a:solidFill>
                  <a:schemeClr val="tx1"/>
                </a:solidFill>
                <a:latin typeface="微软雅黑" panose="020B0503020204020204" pitchFamily="82" charset="2"/>
                <a:ea typeface="微软雅黑" panose="020B0503020204020204" pitchFamily="82" charset="2"/>
              </a:rPr>
              <a:t>16</a:t>
            </a:r>
            <a:r>
              <a:rPr lang="zh-CN" altLang="en-US" sz="2000" dirty="0">
                <a:solidFill>
                  <a:schemeClr val="tx1"/>
                </a:solidFill>
                <a:latin typeface="微软雅黑" panose="020B0503020204020204" pitchFamily="82" charset="2"/>
                <a:ea typeface="微软雅黑" panose="020B0503020204020204" pitchFamily="82" charset="2"/>
              </a:rPr>
              <a:t>个子课题，深入</a:t>
            </a:r>
            <a:r>
              <a:rPr lang="en-US" altLang="zh-CN" sz="2000" dirty="0">
                <a:solidFill>
                  <a:schemeClr val="tx1"/>
                </a:solidFill>
                <a:latin typeface="微软雅黑" panose="020B0503020204020204" pitchFamily="82" charset="2"/>
                <a:ea typeface="微软雅黑" panose="020B0503020204020204" pitchFamily="82" charset="2"/>
              </a:rPr>
              <a:t>22</a:t>
            </a:r>
            <a:r>
              <a:rPr lang="zh-CN" altLang="en-US" sz="2000" dirty="0">
                <a:solidFill>
                  <a:schemeClr val="tx1"/>
                </a:solidFill>
                <a:latin typeface="微软雅黑" panose="020B0503020204020204" pitchFamily="82" charset="2"/>
                <a:ea typeface="微软雅黑" panose="020B0503020204020204" pitchFamily="82" charset="2"/>
              </a:rPr>
              <a:t>个市地、</a:t>
            </a:r>
            <a:r>
              <a:rPr lang="en-US" altLang="zh-CN" sz="2000" dirty="0">
                <a:solidFill>
                  <a:schemeClr val="tx1"/>
                </a:solidFill>
                <a:latin typeface="微软雅黑" panose="020B0503020204020204" pitchFamily="82" charset="2"/>
                <a:ea typeface="微软雅黑" panose="020B0503020204020204" pitchFamily="82" charset="2"/>
              </a:rPr>
              <a:t>87</a:t>
            </a:r>
            <a:r>
              <a:rPr lang="zh-CN" altLang="en-US" sz="2000" dirty="0">
                <a:solidFill>
                  <a:schemeClr val="tx1"/>
                </a:solidFill>
                <a:latin typeface="微软雅黑" panose="020B0503020204020204" pitchFamily="82" charset="2"/>
                <a:ea typeface="微软雅黑" panose="020B0503020204020204" pitchFamily="82" charset="2"/>
              </a:rPr>
              <a:t>家企业座谈讨论，形成专题报告，并召开专题协商会集中提出建议。</a:t>
            </a:r>
          </a:p>
        </p:txBody>
      </p:sp>
      <p:sp>
        <p:nvSpPr>
          <p:cNvPr id="29" name="矩形: 圆角 7"/>
          <p:cNvSpPr/>
          <p:nvPr/>
        </p:nvSpPr>
        <p:spPr>
          <a:xfrm>
            <a:off x="1334272" y="4189858"/>
            <a:ext cx="513201" cy="1433019"/>
          </a:xfrm>
          <a:prstGeom prst="roundRect">
            <a:avLst>
              <a:gd name="adj" fmla="val 7002"/>
            </a:avLst>
          </a:prstGeom>
          <a:solidFill>
            <a:srgbClr val="0084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400" b="1" dirty="0">
                <a:solidFill>
                  <a:schemeClr val="accent4">
                    <a:lumMod val="20000"/>
                    <a:lumOff val="80000"/>
                  </a:schemeClr>
                </a:solidFill>
                <a:latin typeface="微软雅黑" panose="020B0503020204020204" pitchFamily="82" charset="2"/>
                <a:ea typeface="微软雅黑" panose="020B0503020204020204" pitchFamily="82" charset="2"/>
              </a:rPr>
              <a:t>亮点</a:t>
            </a:r>
          </a:p>
        </p:txBody>
      </p:sp>
      <p:sp>
        <p:nvSpPr>
          <p:cNvPr id="2" name="标题 1">
            <a:extLst>
              <a:ext uri="{FF2B5EF4-FFF2-40B4-BE49-F238E27FC236}">
                <a16:creationId xmlns:a16="http://schemas.microsoft.com/office/drawing/2014/main" id="{8C51002B-C8B3-4359-BFD1-F781A03B25EA}"/>
              </a:ext>
            </a:extLst>
          </p:cNvPr>
          <p:cNvSpPr>
            <a:spLocks noGrp="1"/>
          </p:cNvSpPr>
          <p:nvPr>
            <p:ph type="title"/>
          </p:nvPr>
        </p:nvSpPr>
        <p:spPr/>
        <p:txBody>
          <a:bodyPr>
            <a:normAutofit fontScale="90000"/>
          </a:bodyPr>
          <a:lstStyle/>
          <a:p>
            <a:r>
              <a:rPr lang="zh-CN" altLang="en-US" dirty="0"/>
              <a:t>十二届政协五年工作回顾</a:t>
            </a:r>
            <a:br>
              <a:rPr lang="zh-CN" altLang="en-US" dirty="0"/>
            </a:br>
            <a:endParaRPr lang="zh-CN" altLang="en-US" dirty="0"/>
          </a:p>
        </p:txBody>
      </p:sp>
      <p:pic>
        <p:nvPicPr>
          <p:cNvPr id="14" name="图片 13">
            <a:extLst>
              <a:ext uri="{FF2B5EF4-FFF2-40B4-BE49-F238E27FC236}">
                <a16:creationId xmlns:a16="http://schemas.microsoft.com/office/drawing/2014/main" id="{328F6CB3-CFE9-4867-A9F3-EFA0DFDA12DF}"/>
              </a:ext>
            </a:extLst>
          </p:cNvPr>
          <p:cNvPicPr>
            <a:picLocks noChangeAspect="1"/>
          </p:cNvPicPr>
          <p:nvPr/>
        </p:nvPicPr>
        <p:blipFill rotWithShape="1">
          <a:blip r:embed="rId3">
            <a:extLst>
              <a:ext uri="{28A0092B-C50C-407E-A947-70E740481C1C}">
                <a14:useLocalDpi xmlns:a14="http://schemas.microsoft.com/office/drawing/2010/main" val="0"/>
              </a:ext>
            </a:extLst>
          </a:blip>
          <a:srcRect t="34158" r="51749"/>
          <a:stretch/>
        </p:blipFill>
        <p:spPr>
          <a:xfrm>
            <a:off x="9276360" y="1645440"/>
            <a:ext cx="1824235" cy="4521269"/>
          </a:xfrm>
          <a:prstGeom prst="rect">
            <a:avLst/>
          </a:prstGeom>
        </p:spPr>
      </p:pic>
    </p:spTree>
    <p:extLst>
      <p:ext uri="{BB962C8B-B14F-4D97-AF65-F5344CB8AC3E}">
        <p14:creationId xmlns:p14="http://schemas.microsoft.com/office/powerpoint/2010/main" val="20149526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1000"/>
                                        <p:tgtEl>
                                          <p:spTgt spid="2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1000"/>
                                        <p:tgtEl>
                                          <p:spTgt spid="2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heel(1)">
                                      <p:cBhvr>
                                        <p:cTn id="20" dur="500"/>
                                        <p:tgtEl>
                                          <p:spTgt spid="2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FD71292-B5CB-4156-BCD9-48AC26B36CA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SMnEs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BIycSw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EjJxL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ASMnEs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ASMnEt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ASMnEs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ASMnEu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BIycS650Od6+CAAADj4AACkAAAB1bml2ZXJzYWwvc2tpbl9jdXN0b21pemF0aW9uX3NldHRpbmdzLnhtbO0ba2/iyvX7/RUjqivdSlV4mFcqlsrYQ2ItMVzsJLutKmTwBKzYHq49sMsVH/pr+sP6S3pmbAebALGTrSq1xkkUnzmvOa95nKQXPju+sgkZ9ZzfLeZQ3yCMOf4y7P+EUG9BXRpMAhISFlYPkEfHt+k3zX+iHAbQkFm+bQW2wkfDfg0NxQd1O3JX7cJbc9BsoE4TN3AXqbilwNi1pF5LCoypjbrSqx6xiPgGZEF8dpprr5oZfU2g+SEJmObb5HtfymKnh7IzuAks2wG8sN9u8mefSN2rTf6gZr3VaeF9Q5YkqY2UllpXa/tO57oj1xGuNVs1aT/oNqSGhOqtVv26va93Gi0J3obXbeDSxNdt1Ow0mw1138ANoEayPFAbyr4jXdfrMkjD3WtlPxwOOrUaqtfrUlPdt9rScFBDgC0BD1nqcgNKqjSQ2nt5INe7Ehoqw8Gwuccqbist1G3gdq22bw4GUq12MO5hdmlzHaC5p5OY8w2GJ11wcpTHVvVEcPUWmyAAZJN4a9diBPmWRz5VREz6TEQs+mVB17s/VuIAFcGcoCd6ZaEREMCcWd9wAEqQQjdBSGJmvaoYSvCEYunMSMORY3+qzDeMUf9qQX0Gel35NPAst9L/QxQ88dTyUNItCYrQPVkLchDXEZ+8ZLEsCGh4LhEtqLe2/N2ILunV3Fo8LwO68e1caq52axK4jv8M2LXrjoIvCnKdkGmMeBn9cJc/+cnWEBwh4eq1MX9yUbrWnLiJxJr4FKA7iHzbIkekWyd0mCCV6/y5RLq2liTrgK7Mn8s0PkjJeq3Dn7eJGPnOAF3i+d+4iO5aOxJkhUT18iIVXW/WReNpHdAlN3aW7m1Hv9C5FMqPv+Qa1viTi4hPkAvM5aXYbGL+6hFi/HpcS3oeSAHnpotLDBIsJ4OZMr6byPrX2Wh8M54NtJtKX4myEvG0/KXR7n6vt9pQuWK6nJyMO3k0yvJCglmrlo+Xbk7HoxkwxKOZjr+YlT7/WZh0fG+ONB1X+vEvhRlMpvih0uc/85DeT6dYN2fGSFPxTDNm+tgUdhlhE6uV/le6QStrSxCjaOuQb4itCILy7AQEha5jiwFesh1/Q3LIU8d3sqbPptgwp5piamO90jdoEOz+JDhbG7aC4FlZIbKd0Jq7xBZiIUTE+Dq93MEXWzmAST3L8a/ySJ/Kj5p+MzPH45Exw7qaQCp97NtIDSwuqTijqWzgKfAILFjI30c+E9EnOCDZdQszudVubkfwbXJFbp3lyoVv9g5tJhhcMiF+DkIIHDyFqDOMx/FU5TYEgchCaysMv9HAzgRN2nU5eGu6MobQVMwUf5OzSXiD4x1/AaFDFiwHvztsGPINng3GXyDGITfHBYnGnyElPxck+ooNyCFs5CDT5QftRuYZwdMwSZAkBxcWj3d3h6zFAui4NbcO3YQA4RaGNBHZGF4VlmTgX+/BkZo8OpPtEWMwtnhbOlsCqgQ2LHM5ZEEZUrDKo+vXe+2vs6GsjbA6g3BTx48zU1RJLtSzdsinDFn21vIXBM3JwtpAJuxgzHZsMcY9L1T4beP8jiwW15+f49Klq/jLz+9QKVPwTmgGG2YQBtuUNXtLOjdbPIN3KsJj/awWeQzwbhUMBevyVBv/GBeFjrdxoyr9Ixz1olxRZ72px8ftld9t/wFljKgEDzSoaAOHFiLCsBLzJQcWT7cQoaYPQVx88oSCz4+ohRjo45iHTtEH2DyA5TKKPIBFi7F4xANDM2Gz9Ujm/PSRg1jkauS10/7mZ0SXwAn9JVXn5InCfskl1jbayMDaJdyfx8uprVJmaTE1cwSK68BzGQUVcHUdj5+h8rG9v8OJKaLVIDOfR7pxbZHdrvMsVgSw88Yjr/dhTwH1BNS1wiSuo0XpLx9UJJriNJI7KbaBeEnQ3L5K5eeHPGZgearczhRZVzA/UfB8dvPTQXZwm4xMYzaSB5wDpIlnscUKVuEnfs7Lzys6Eah4KAO/ePIGsYLF6l//+Gd+Nkf6RFAUQ/9clA8kP6+a+IXf33TKSPj3HHxMeZAlFS85CeMDVUKa/3xlahCgP+TIYkXLkkc9fsWVSzSkQOxG2TRl5fYOssQQSUE3AewFCzK5k6efofCJvX6lf2cFz1A4TUrdooyE5XlsssI6HI64G+Y6PilI/uGViE/e1CYzWVXF2R9y1HUWz9Hya8MBJr7mQy5dFuGn3Mo6VOcjlsR2WHGeYnFLqhaUhOj9UBC2J9e6F8DhQsW1oIazzP2MzwLqTvjN1uurXEDgF3EQxn0W8CN98pbGCFf0W+y7GCsNOcacgAoTvlfsP1luGCMfgMfoU547dho3hhwjPlAX1gUlmk4aPztwTKYoA3H1m6Z4gb3SHc5Z8dBhoingMb5OvrNX+CngMb7BF5UxHOxe63Q8lCZN7uMGVpCGp5wXMzrhPUAivqhTsYrJWxaHqzDiF7NhaiYxIIvpUZv0xepoOh6JE5rD0hpXz6jc8182MHecZr4T8w554yEzcAjg6uUI7jGHueR8eIt5QBKmbS3efypkxl7UQDg2RgRFbLcmnypwFLEWK17rwwqKeXyqcHNGTZpzdOukovGClqIU2lwm9URFFwW9kEif1/FiomiU75eJetVXdupVL3moF7M970B/481JgCEGHKhzsYeywDT6KrkMexB70iO6M6NpBmwFvH04JSWZkAJkAktsrJJsiV7S47C7ZI5LtsSNcVKAlHEuz78XQnZcDm6ZjcgTS4d3DCmcBXGxO8Ritgim4GepxJksU/izIwWTjlnzUMz+RLVK1p+UsBNLUlKoebynazRlR26vnpAFuOfM36umV1ooUic6rRfbrydauWX3tey+lt3Xsvtadl/L7mvZfS27r2X3tey+lt3Xsvtadl/L7mvZfS27r2X3tey+lt3Xsvtadl//X7uvl++6j9qvqcv7H919PbAum68XfFf2Xsvea9l7LXuv/7O914t/DfTfa70ew4AU+J39l+9/A1BLAwQUAAIACAAFjJxL1Fi04DINAACuJAAAFwAAAHVuaXZlcnNhbC91bml2ZXJzYWwucG5n7ZpbXNLZ2sfp3FRq1turZuo09cmZMh07SJHiGB5qdng2tTyMY+oOFVNARQWacnKaNPd+c7Q8oTkpiKJmioKgpUkTk+gongAPwyQKASkhIqj7TzWzb/bdvnkvuODz/Nf6P1/+z7PWbz1rXazbvt5eRtv2bgOBQEbnz7n7g0Ab0SDQhvytm4Ge2tXC3wGzDuXvdRZE7ds3BzQ2xrnB3UCgpvztuqhNQPuTa+dCUSCQcbf+t46dRLoCAh2EnXd3C0yPkAl9KAdVY+xpLBy7jgWifWd3sGTK+2Do1U/XwXZtfnU2cOfmDQ+pBdk7f4n9x1dhB7/Nvv7ZjR9OIS9kf4UWE+Zs08QaOD4ARVxF9c09WE2l3rgjn6uVyGvl0EHV6SAMta56upkLvYx7N+BFsQQj65jKvjNARCDBpipuIIUce9wEfLPPdXU+PzVW3y1nIcDRIVvKfKCan8t2Ah3XRX5GcVZolm6Bk7pe73HXp6X0CGbfRfCu928DjopfZiqYI3c3As2ppUBO+295erep9E8gehu10Urv9+UNY8B8Ze62BTCf5lZsAMxOz/51gNl6YFbvmG2K1ptnWw2YATNgBsyAGTADZsAMmAEzYAbMgBkwA2bADJgBM2AGzIAZsP9HGOq1kusaqX/8B+y/+yNqhXKuhkilRnay6KmyccmAl034yhLbFQpRdUg0PGWdmH9Uz+27h81k8IfhftxO3aq6czK+pKO6HturE+JqSGLCi0NNaf2aJVF+sKt2jDtum1kn0Qwr5YV68u7THBt8+pMz8DD3xHsjjzEcZ8rV3zK67SUnhTEadUtaP3b+uRnfNv2NBJvGQfl1aoWKYXry31xX5nyCwUhBm2xxJCIzUfVu0KfBZU2npOWJr03gtbIS6epPwRHtMQIdfQitbAtlxkbTCatKIi3XkqZYpperrNtz2aNOwuh8l9bk0w6IVXh3jM42xsEZBPI+L8u+9qNjXLq8XTz+upx3QthRUxHB50wMXFFU3LvEeR+IaUuUrkyRFcf8pyAvkr62qk1i1H/rK4yYrxBkKphSzmv0Ps967bbTLX2Ed1U2wlzIHnhvvB9LzVSUWYgQLHodNp7uSJ0w23MeIWiDcvlzEweK5s1Lqikx9doGdUoeUcywy5lobpDzI9JBoJ9rI32h8z27ZWnCgN+OautKxAVD8VkPOnMnzsyifQ570JzFQZZdLVHhRS3fCeDHKeb9iQkj1hZKT7RwxF7Nfs7LIIrOycr8TWuoDlVezxkZ9ZIMj7b54rxPT1RT1N2j0ZT1v3SAX7moBYOeldN16hdYm6rCqLDJE+FHlemuNodnBbddtMYtZtbATF+SYSZwbJeTwsdcOtYbzhwWPibmVKC8Rf0F4RsubPoOW6WzW+xvR0lOhrJS90AlKRbjkuXRzOqHnK2H93j2nojpsDlcaKduJROSMhK5GfmlakdJBtOHBgc/68vixzB2Zy5afaufh1NPILSv1SuL/4PhuEpnTp9sEaaEigdN0fZ/TwhLE8W2bOnpyHGv+ezZ6PbsbmkEwxRdmFwFpHfOYtBEBGXM0Tbda544YIbLDa/hL+rsH2qdrc+qR0Gga3WStyUB0KQ+f5pxrNC5hmTMlBQSIm/0bcrLkyIFCe1uLpS8pb0OM4JQYXwa+KZ32ppH/1j4B9Rbc7CrDGn1K5B50MrVRaTVG1h/e0VTsjDPUvJlcXM1+X6A2H6ur+xZFC8qAOVewq0MoOV3177MMi4Lhbsahx4W6Zww/LaGqMHTaCeml/2yOcPbFlibXWXKZWkDbfKqTyjNWh/Vm1fgyYSRbqr8Un+oMeMu4wck1h5RVBHQNFPnuiX8n9+U5qaGIP+OMm8pP5KQO1Idccc08fD9Ian/00R3mmm6JCU7H1tOJ54uCHR/IA71/GmsFZhT66qJIq1zUfR2CEEnsuHzwSsXZq0tgSX4qnJt25smyfBzvbDC3zWotkHMAi3Z0TCNHac7/FYyifdbq1a0MESnwopfbj0VHeZR4Ehd/NGCxrX1sG6KuwDuTD3AGpJh2r8oHJJOCCP6tOYY4oFdsoUwJ49HdyTQ/DiyDcIm6+3TB8SVZqSDMHoDqKup/QXx84bILHvm22fbwewR9TJWYLP6Nod3nOvcnLHwiy1twkfzKgmPUkIly84+ZG1tMqZ9Hw1OsweGhz+EIseUJllymwqrVsM5fmvyoaVLBAwuIv+RnIZsSCzAlj9S1t2Z/kyvl+s3pdD8smW3pbE44sqa7doicbsypiYzAVDYIYy8QM54Q+3b6zlEUgzFGSk6lH3DWnIkdXhpnpnVbjswubaqVskOFL6pumzTjCxP7P3S66cf7ZSJIrNeoa/oSCrPl+NcSPvd2ygal7BXMo8oVkIUGvRGq6kpOlfUeDXEGxyZSmdvBl2PnpczFK2T0Wq/7h92PDoLSH0rBHWFtARkSqxLstlffUuDL1xdpHXW1zxQ48nYeBLpuA+DgiwDtNZqATs62Sarqzjem9br3CLYg/Hsv3SL0oQH1zOUJLUnzdvpY5rd1VG5CvszH0a4LbcTEdR97FAuM1aSYYZ+SVzTiYFcUoYav/g6l3lxJv34735pnw/b0zHHpDNjsda9x4i2swVN1ux3HEyI8R60hDlQfw/+Vy7mIgbH+/0ysKMrGrW1lc9g339/7Cxc5ucvEk/5uj20q7FQDxqheswzVblKRe5Uk/OO+GAh5AFGmRAAOxrvQrvEGq+aqato3lfoF+tet3fGBR+bsw3y6LJtyVaIZQdQRCmRa8sjUnBPHZKSLHTukv2n70LizW3fWT2N6rm/9zB6SINCZKayiHTms56ECW1sdoW+spJg/9e7hMNIrwy/aoYbqTrYKSMp5XvQM6/tWsKUuFc5l3hLWMGnszp+yihG4IHmDJJDApKG9eqjRK5Igik15RmS/w1uiAh3edu1QXo122qUqnU2LrnlyGK8QecbgUDs34GNMLGTLa+6hTUpMz16y3Rfb7nTAaSdyMOI/7An6/FUchtvwcFNVnXZVq8ahDnHsU8bsEaNqiuZV2BZ3s8r9nruKOHanMhVZY651UxYCiFj7v2hSyOdqy0Zs5U5wwPVE6Q47OJY3Mjg0JOTPmmRXQQ0kR012FiKZP0ZAy848kMMcMcoC/TLU4EITTA19fYuZTk0zurWk4/aIUfZsTty4EbajWXjx8m3ilONQ0XXmqd9//1Vkss1/MI94hPTmoDBYWchbt3aAM76jIi2Jfo+O4+Q/3HwL1DDGcP4ImGQUcm3Z83QvdP+J3Nf+MHSXvAWWOzy0yft1AtjwTTo+9X5pat43Num+9jsr5xTgY1kVYD04ZCqOM4u7Xlj8uTrncCndwuXRz37H3SsLPKlMHLhQGyJgrCmpRRF4rGq4ctJpjO0zhXZcj+k76IroD4OFFBCqGTLHySJcOnPCuKoATZ9Ls5/2n9/VEAIWaE4+WrBwS+ogsT3miVL4x6IKV2OSJsmUQdd5Qjou7p8JAU3VBmM0Y4yqnvzY0JqryLKhlSv918U4REMgsBpWOEhGvZVfJ/hg5ZGW7rF+dueoaJm7G7CmW0EDSdyWLKconMAnnhc4CDhZH5NR//haf3H2A6pYPX4c6kip79KKkPB4uOJLhgh/T5GWUoHT2Y1h5sx2uLdxMjZwrjFqZsmVLXx/Wj4HnoMiMSfuYpQk7T6CjH3on/TDiQPF7EITIJJ5fsy5TnSEJnUOVj+GOmi33nG7jiwRqk54Z9A7mkVnWuFvgF0kG/hIE7NmEysES1h1t28jCEW4QC9wD4Ew9vt4zyAb3AJEkL0wdQuUy6KXYYQO9GHbvStVdt/c40iVz7OlyvTt34oHMvAUc0BDS078dHfxFXXGL5FC/gL9wdj+kpjQCHlXuz9wWP06x9GQN5D8FeZf5gVCoqEnkzy8aPpAOUHvNNva5xOB2A4CfiOM18sEFff1ZRYrmFwp1neP4YRWFl3N/4xu34zTQJ10JKiYQzuHzH02fkaQHA0wW0Fh11xeTEUzCW3/yorZN70lsi/YegWVxsIK9IMEcYioVXz1ATfmDH3qGg8pCs5U5QHRt4xE0imc2yQrg7aU++oP2MmPwT21Q3IQpWWmnlYUuooTOEiipETAX4NyTSBGDhjnj+aw7jY6GWNvYJRSXhOAjRivLiG4TDVKTEfgOlsg9RYCzZxPahLiJaIB8diSnQF6kBIj0Ol2hhyO+kx7qLAywb3BFrU54Cfv+M0tYML1b7JKC5unZmTbweOuKlBnSTn56RmqZOG7Fl/qRqm25WhqAgwVpUswk5xkxRH+oc0aInvPXpYbynbhpCF+/zrvN0oAGyzO8/nM0bTSnQEnEadDBzGO/WLPtxlcTRa6hoHpfARYWATwLGr8j/dcLl/JDJr3uPM+r8uxwRH4nj/vhyzIKNNth7Qn/NPQXkp1LpVl9G/bXn/MqibHGWFRiwBc8f/RO/Qpq0V5k7H9pOnS5JYoTjN6yLZhfc3d7A8RO2YLi2kftVk7NcLoSf2fbak7z/v4e1OPfvNjX8BUEsDBBQAAgAIAAWMnEsPZNwmSgAAAGsAAAAbAAAAdW5pdmVyc2FsL3VuaXZlcnNhbC5wbmcueG1ss7GvyM1RKEstKs7Mz7NVMtQzULK34+WyKShKLctMLVeoAIoBBSFASaESyDVCcMszU0oyQCoMzRCCGamZ6RkltkoWxuZwQX2gmQBQSwECAAAUAAIACAAEjJxLDmokTmIEAAAFEQAAHQAAAAAAAAABAAAAAAAAAAAAdW5pdmVyc2FsL2NvbW1vbl9tZXNzYWdlcy5sbmdQSwECAAAUAAIACAAEjJxLCH4LIykDAACGDAAAJwAAAAAAAAABAAAAAACdBAAAdW5pdmVyc2FsL2ZsYXNoX3B1Ymxpc2hpbmdfc2V0dGluZ3MueG1sUEsBAgAAFAACAAgABIycS7X8CWS6AgAAVQoAACEAAAAAAAAAAQAAAAAACwgAAHVuaXZlcnNhbC9mbGFzaF9za2luX3NldHRpbmdzLnhtbFBLAQIAABQAAgAIAASMnEsqlg9n/gIAAJcLAAAmAAAAAAAAAAEAAAAAAAQLAAB1bml2ZXJzYWwvaHRtbF9wdWJsaXNoaW5nX3NldHRpbmdzLnhtbFBLAQIAABQAAgAIAASMnEtocVKRmgEAAB8GAAAfAAAAAAAAAAEAAAAAAEYOAAB1bml2ZXJzYWwvaHRtbF9za2luX3NldHRpbmdzLmpzUEsBAgAAFAACAAgABIycSz08L9HBAAAA5QEAABoAAAAAAAAAAQAAAAAAHRAAAHVuaXZlcnNhbC9pMThuX3ByZXNldHMueG1sUEsBAgAAFAACAAgABIycS7O/s1BtAAAAcgAAABwAAAAAAAAAAQAAAAAAFhEAAHVuaXZlcnNhbC9sb2NhbF9zZXR0aW5ncy54bWxQSwECAAAUAAIACABElFdHI7RO+/sCAACwCAAAFAAAAAAAAAABAAAAAAC9EQAAdW5pdmVyc2FsL3BsYXllci54bWxQSwECAAAUAAIACAAEjJxLrnQ53r4IAAAOPgAAKQAAAAAAAAABAAAAAADqFAAAdW5pdmVyc2FsL3NraW5fY3VzdG9taXphdGlvbl9zZXR0aW5ncy54bWxQSwECAAAUAAIACAAFjJxL1Fi04DINAACuJAAAFwAAAAAAAAAAAAAAAADvHQAAdW5pdmVyc2FsL3VuaXZlcnNhbC5wbmdQSwECAAAUAAIACAAFjJxLD2TcJkoAAABrAAAAGwAAAAAAAAABAAAAAABWKwAAdW5pdmVyc2FsL3VuaXZlcnNhbC5wbmcueG1sUEsFBgAAAAALAAsASQMAANkrAAAAAA=="/>
  <p:tag name="ISPRING_PRESENTATION_TITLE" val="政协"/>
</p:tagLst>
</file>

<file path=ppt/theme/theme1.xml><?xml version="1.0" encoding="utf-8"?>
<a:theme xmlns:a="http://schemas.openxmlformats.org/drawingml/2006/main" name="画廊">
  <a:themeElements>
    <a:clrScheme name="画廊">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画廊">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画廊">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898</TotalTime>
  <Words>3652</Words>
  <Application>Microsoft Office PowerPoint</Application>
  <PresentationFormat>宽屏</PresentationFormat>
  <Paragraphs>289</Paragraphs>
  <Slides>40</Slides>
  <Notes>40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PingFang SC</vt:lpstr>
      <vt:lpstr>等线</vt:lpstr>
      <vt:lpstr>等线 Light</vt:lpstr>
      <vt:lpstr>方正兰亭粗黑简体</vt:lpstr>
      <vt:lpstr>方正兰亭黑简体</vt:lpstr>
      <vt:lpstr>宋体</vt:lpstr>
      <vt:lpstr>微软雅黑</vt:lpstr>
      <vt:lpstr>造字工房力黑（非商用）常规体</vt:lpstr>
      <vt:lpstr>Arial</vt:lpstr>
      <vt:lpstr>Bauhaus 93</vt:lpstr>
      <vt:lpstr>Calibri</vt:lpstr>
      <vt:lpstr>Gill Sans MT</vt:lpstr>
      <vt:lpstr>Impact</vt:lpstr>
      <vt:lpstr>画廊</vt:lpstr>
      <vt:lpstr>PowerPoint 演示文稿</vt:lpstr>
      <vt:lpstr>PowerPoint 演示文稿</vt:lpstr>
      <vt:lpstr>PowerPoint 演示文稿</vt:lpstr>
      <vt:lpstr>PowerPoint 演示文稿</vt:lpstr>
      <vt:lpstr>十二届政协五年工作回顾</vt:lpstr>
      <vt:lpstr>十二届政协五年工作回顾 </vt:lpstr>
      <vt:lpstr>十二届政协五年工作回顾 </vt:lpstr>
      <vt:lpstr>十二届政协五年工作回顾 </vt:lpstr>
      <vt:lpstr>十二届政协五年工作回顾 </vt:lpstr>
      <vt:lpstr>十二届政协五年工作回顾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五年工作的主要体会</vt:lpstr>
      <vt:lpstr>五年工作的主要体会</vt:lpstr>
      <vt:lpstr>五年工作的主要体会</vt:lpstr>
      <vt:lpstr>五年工作的主要体会</vt:lpstr>
      <vt:lpstr>五年工作的主要体会</vt:lpstr>
      <vt:lpstr>五年工作的主要体会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政协</dc:title>
  <dc:creator>Administrator</dc:creator>
  <cp:lastModifiedBy>lenovo</cp:lastModifiedBy>
  <cp:revision>107</cp:revision>
  <dcterms:created xsi:type="dcterms:W3CDTF">2017-04-17T10:32:39Z</dcterms:created>
  <dcterms:modified xsi:type="dcterms:W3CDTF">2018-03-04T12:42:35Z</dcterms:modified>
</cp:coreProperties>
</file>