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2"/>
    <p:sldId id="257" r:id="rId3"/>
    <p:sldId id="258" r:id="rId4"/>
    <p:sldId id="259" r:id="rId5"/>
    <p:sldId id="260" r:id="rId6"/>
    <p:sldId id="296" r:id="rId7"/>
    <p:sldId id="297" r:id="rId8"/>
    <p:sldId id="298"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7" r:id="rId27"/>
    <p:sldId id="318" r:id="rId28"/>
    <p:sldId id="319" r:id="rId29"/>
    <p:sldId id="320" r:id="rId30"/>
    <p:sldId id="321" r:id="rId31"/>
    <p:sldId id="322" r:id="rId32"/>
    <p:sldId id="323"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E6E6E6"/>
    <a:srgbClr val="FFF8E5"/>
    <a:srgbClr val="FF3300"/>
    <a:srgbClr val="A3A3A3"/>
    <a:srgbClr val="360406"/>
    <a:srgbClr val="9B0D13"/>
    <a:srgbClr val="FFF2CC"/>
    <a:srgbClr val="C2C2C2"/>
    <a:srgbClr val="FBFBF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67" autoAdjust="0"/>
    <p:restoredTop sz="94660"/>
  </p:normalViewPr>
  <p:slideViewPr>
    <p:cSldViewPr snapToGrid="0">
      <p:cViewPr varScale="1">
        <p:scale>
          <a:sx n="70" d="100"/>
          <a:sy n="70" d="100"/>
        </p:scale>
        <p:origin x="-810" y="-96"/>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8F5209-0E59-47E3-94FB-8244B88A9EDF}" type="datetimeFigureOut">
              <a:rPr lang="zh-CN" altLang="en-US" smtClean="0"/>
              <a:pPr/>
              <a:t>2018/2/23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38351-C66D-4B23-8094-EFC0B8112AD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g1">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g4">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g5">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17" name="矩形 16"/>
          <p:cNvSpPr/>
          <p:nvPr userDrawn="1"/>
        </p:nvSpPr>
        <p:spPr>
          <a:xfrm>
            <a:off x="0" y="0"/>
            <a:ext cx="12192000" cy="6858000"/>
          </a:xfrm>
          <a:prstGeom prst="rect">
            <a:avLst/>
          </a:prstGeom>
          <a:noFill/>
          <a:ln w="190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Impact" panose="020B0806030902050204"/>
              <a:ea typeface="微软雅黑" panose="020B0503020204020204" pitchFamily="34" charset="-122"/>
              <a:cs typeface="+mn-cs"/>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flipH="1">
            <a:off x="0" y="0"/>
            <a:ext cx="12192000" cy="1059543"/>
          </a:xfrm>
          <a:prstGeom prst="rect">
            <a:avLst/>
          </a:prstGeom>
        </p:spPr>
      </p:pic>
      <p:sp>
        <p:nvSpPr>
          <p:cNvPr id="20" name="矩形 19"/>
          <p:cNvSpPr/>
          <p:nvPr userDrawn="1"/>
        </p:nvSpPr>
        <p:spPr>
          <a:xfrm>
            <a:off x="0" y="1026161"/>
            <a:ext cx="12192000" cy="60959"/>
          </a:xfrm>
          <a:prstGeom prst="rect">
            <a:avLst/>
          </a:prstGeom>
          <a:solidFill>
            <a:srgbClr val="F79646">
              <a:lumMod val="60000"/>
              <a:lumOff val="40000"/>
            </a:srgbClr>
          </a:solidFill>
          <a:ln w="190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Impact" panose="020B0806030902050204"/>
              <a:ea typeface="微软雅黑" panose="020B0503020204020204" pitchFamily="34" charset="-122"/>
              <a:cs typeface="+mn-cs"/>
            </a:endParaRPr>
          </a:p>
        </p:txBody>
      </p:sp>
      <p:pic>
        <p:nvPicPr>
          <p:cNvPr id="7" name="图片 6"/>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71807" y="174171"/>
            <a:ext cx="902879" cy="76925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8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g7">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audio" Target="../media/media1.mp3"/><Relationship Id="rId6"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9.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5" cstate="print">
            <a:extLst>
              <a:ext uri="{28A0092B-C50C-407E-A947-70E740481C1C}">
                <a14:useLocalDpi xmlns:a14="http://schemas.microsoft.com/office/drawing/2010/main" xmlns="" val="0"/>
              </a:ext>
            </a:extLst>
          </a:blip>
          <a:srcRect b="69490"/>
          <a:stretch>
            <a:fillRect/>
          </a:stretch>
        </p:blipFill>
        <p:spPr>
          <a:xfrm>
            <a:off x="0" y="67154"/>
            <a:ext cx="12192000" cy="1859617"/>
          </a:xfrm>
          <a:prstGeom prst="rect">
            <a:avLst/>
          </a:prstGeom>
        </p:spPr>
      </p:pic>
      <p:sp>
        <p:nvSpPr>
          <p:cNvPr id="3" name="矩形 2"/>
          <p:cNvSpPr/>
          <p:nvPr/>
        </p:nvSpPr>
        <p:spPr>
          <a:xfrm>
            <a:off x="2070820" y="1870903"/>
            <a:ext cx="8050359" cy="700405"/>
          </a:xfrm>
          <a:prstGeom prst="rect">
            <a:avLst/>
          </a:prstGeom>
          <a:noFill/>
          <a:ln>
            <a:noFill/>
          </a:ln>
          <a:effectLst>
            <a:innerShdw blurRad="63500" dist="50800" dir="16200000">
              <a:prstClr val="black">
                <a:alpha val="50000"/>
              </a:prstClr>
            </a:innerShdw>
          </a:effectLst>
        </p:spPr>
        <p:txBody>
          <a:bodyPr wrap="square" rtlCol="0">
            <a:spAutoFit/>
          </a:bodyPr>
          <a:lstStyle/>
          <a:p>
            <a:pPr marL="0" marR="0" lvl="0" indent="0" algn="ctr" defTabSz="457200" rtl="0" eaLnBrk="1" fontAlgn="auto" latinLnBrk="0" hangingPunct="1">
              <a:lnSpc>
                <a:spcPct val="110000"/>
              </a:lnSpc>
              <a:spcBef>
                <a:spcPts val="0"/>
              </a:spcBef>
              <a:spcAft>
                <a:spcPts val="0"/>
              </a:spcAft>
              <a:buClrTx/>
              <a:buSzTx/>
              <a:buFontTx/>
              <a:buNone/>
              <a:defRPr/>
            </a:pPr>
            <a:r>
              <a:rPr kumimoji="0" lang="zh-CN" altLang="en-US" sz="3600" b="1" i="0" u="none" strike="noStrike" kern="1200" cap="none" spc="0" normalizeH="0" baseline="0" noProof="0" dirty="0">
                <a:ln w="3175">
                  <a:solidFill>
                    <a:schemeClr val="bg1"/>
                  </a:solidFill>
                </a:ln>
                <a:gradFill>
                  <a:gsLst>
                    <a:gs pos="0">
                      <a:srgbClr val="E30000"/>
                    </a:gs>
                    <a:gs pos="100000">
                      <a:srgbClr val="760303"/>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sym typeface="+mn-lt"/>
              </a:rPr>
              <a:t>党风廉政建设</a:t>
            </a:r>
          </a:p>
        </p:txBody>
      </p:sp>
      <p:sp>
        <p:nvSpPr>
          <p:cNvPr id="5" name="文本框 4"/>
          <p:cNvSpPr txBox="1"/>
          <p:nvPr/>
        </p:nvSpPr>
        <p:spPr>
          <a:xfrm>
            <a:off x="5019357" y="4751485"/>
            <a:ext cx="2153285" cy="36830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600" normalizeH="0" baseline="0" noProof="0" dirty="0">
                <a:ln>
                  <a:solidFill>
                    <a:schemeClr val="bg1"/>
                  </a:solidFill>
                </a:ln>
                <a:gradFill>
                  <a:gsLst>
                    <a:gs pos="0">
                      <a:srgbClr val="E30000"/>
                    </a:gs>
                    <a:gs pos="100000">
                      <a:srgbClr val="760303"/>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汇报人</a:t>
            </a:r>
            <a:r>
              <a:rPr kumimoji="0" lang="en-US" altLang="zh-CN" sz="1800" b="1" i="0" u="none" strike="noStrike" kern="1200" cap="none" spc="600" normalizeH="0" baseline="0" noProof="0" dirty="0">
                <a:ln>
                  <a:solidFill>
                    <a:schemeClr val="bg1"/>
                  </a:solidFill>
                </a:ln>
                <a:gradFill>
                  <a:gsLst>
                    <a:gs pos="0">
                      <a:srgbClr val="E30000"/>
                    </a:gs>
                    <a:gs pos="100000">
                      <a:srgbClr val="760303"/>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600" normalizeH="0" baseline="0" noProof="0" dirty="0">
                <a:ln>
                  <a:solidFill>
                    <a:schemeClr val="bg1"/>
                  </a:solidFill>
                </a:ln>
                <a:gradFill>
                  <a:gsLst>
                    <a:gs pos="0">
                      <a:srgbClr val="E30000"/>
                    </a:gs>
                    <a:gs pos="100000">
                      <a:srgbClr val="760303"/>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代用名</a:t>
            </a:r>
          </a:p>
        </p:txBody>
      </p:sp>
      <p:sp>
        <p:nvSpPr>
          <p:cNvPr id="7" name="矩形 6"/>
          <p:cNvSpPr/>
          <p:nvPr/>
        </p:nvSpPr>
        <p:spPr>
          <a:xfrm>
            <a:off x="2744787" y="2486660"/>
            <a:ext cx="6702425" cy="2306955"/>
          </a:xfrm>
          <a:prstGeom prst="rect">
            <a:avLst/>
          </a:prstGeom>
          <a:noFill/>
          <a:ln>
            <a:noFill/>
          </a:ln>
          <a:effectLst>
            <a:innerShdw blurRad="63500" dist="50800" dir="16200000">
              <a:prstClr val="black">
                <a:alpha val="50000"/>
              </a:prstClr>
            </a:innerShdw>
          </a:effectLst>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7200" b="1" i="0" u="none" strike="noStrike" kern="1200" cap="none" spc="0" normalizeH="0" baseline="0" noProof="0" dirty="0">
                <a:ln w="3175">
                  <a:solidFill>
                    <a:schemeClr val="bg1"/>
                  </a:solidFill>
                </a:ln>
                <a:gradFill>
                  <a:gsLst>
                    <a:gs pos="0">
                      <a:srgbClr val="E30000"/>
                    </a:gs>
                    <a:gs pos="100000">
                      <a:srgbClr val="760303"/>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sym typeface="+mn-lt"/>
              </a:rPr>
              <a:t>党风廉政建设和反腐败斗争党课</a:t>
            </a:r>
          </a:p>
        </p:txBody>
      </p:sp>
      <p:pic>
        <p:nvPicPr>
          <p:cNvPr id="2" name="刘一祯 - 永远跟党走(乐队伴奏) - instrumental">
            <a:hlinkClick r:id="" action="ppaction://media"/>
          </p:cNvPr>
          <p:cNvPicPr>
            <a:picLocks noChangeAspect="1"/>
          </p:cNvPicPr>
          <p:nvPr>
            <a:audioFile r:link="rId1"/>
            <p:extLst>
              <p:ext uri="{DAA4B4D4-6D71-4841-9C94-3DE7FCFB9230}">
                <p14:media xmlns:p14="http://schemas.microsoft.com/office/powerpoint/2010/main" xmlns="" r:embed="rId6"/>
              </p:ext>
            </p:extLst>
          </p:nvPr>
        </p:nvPicPr>
        <p:blipFill>
          <a:blip r:embed="rId7" cstate="print"/>
          <a:stretch>
            <a:fillRect/>
          </a:stretch>
        </p:blipFill>
        <p:spPr>
          <a:xfrm>
            <a:off x="-609600" y="387362"/>
            <a:ext cx="609600" cy="609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advClick="0" advTm="5579">
        <p:fade/>
      </p:transition>
    </mc:Choice>
    <mc:Fallback>
      <p:transition spd="med" advClick="0" advTm="55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4"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ppt_x"/>
                                          </p:val>
                                        </p:tav>
                                        <p:tav tm="100000">
                                          <p:val>
                                            <p:strVal val="#ppt_x"/>
                                          </p:val>
                                        </p:tav>
                                      </p:tavLst>
                                    </p:anim>
                                    <p:anim calcmode="lin" valueType="num">
                                      <p:cBhvr additive="base">
                                        <p:cTn id="10" dur="500" fill="hold"/>
                                        <p:tgtEl>
                                          <p:spTgt spid="3"/>
                                        </p:tgtEl>
                                        <p:attrNameLst>
                                          <p:attrName>ppt_y</p:attrName>
                                        </p:attrNameLst>
                                      </p:cBhvr>
                                      <p:tavLst>
                                        <p:tav tm="0">
                                          <p:val>
                                            <p:strVal val="1+#ppt_h/2"/>
                                          </p:val>
                                        </p:tav>
                                        <p:tav tm="100000">
                                          <p:val>
                                            <p:strVal val="#ppt_y"/>
                                          </p:val>
                                        </p:tav>
                                      </p:tavLst>
                                    </p:anim>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by="(-#ppt_w*2)" calcmode="lin" valueType="num">
                                      <p:cBhvr rctx="PPT">
                                        <p:cTn id="13" dur="500" autoRev="1" fill="hold">
                                          <p:stCondLst>
                                            <p:cond delay="0"/>
                                          </p:stCondLst>
                                        </p:cTn>
                                        <p:tgtEl>
                                          <p:spTgt spid="7"/>
                                        </p:tgtEl>
                                        <p:attrNameLst>
                                          <p:attrName>ppt_w</p:attrName>
                                        </p:attrNameLst>
                                      </p:cBhvr>
                                    </p:anim>
                                    <p:anim by="(#ppt_w*0.50)" calcmode="lin" valueType="num">
                                      <p:cBhvr>
                                        <p:cTn id="14" dur="500" decel="50000" autoRev="1" fill="hold">
                                          <p:stCondLst>
                                            <p:cond delay="0"/>
                                          </p:stCondLst>
                                        </p:cTn>
                                        <p:tgtEl>
                                          <p:spTgt spid="7"/>
                                        </p:tgtEl>
                                        <p:attrNameLst>
                                          <p:attrName>ppt_x</p:attrName>
                                        </p:attrNameLst>
                                      </p:cBhvr>
                                    </p:anim>
                                    <p:anim from="(-#ppt_h/2)" to="(#ppt_y)" calcmode="lin" valueType="num">
                                      <p:cBhvr>
                                        <p:cTn id="15" dur="1000" fill="hold">
                                          <p:stCondLst>
                                            <p:cond delay="0"/>
                                          </p:stCondLst>
                                        </p:cTn>
                                        <p:tgtEl>
                                          <p:spTgt spid="7"/>
                                        </p:tgtEl>
                                        <p:attrNameLst>
                                          <p:attrName>ppt_y</p:attrName>
                                        </p:attrNameLst>
                                      </p:cBhvr>
                                    </p:anim>
                                    <p:animRot by="21600000">
                                      <p:cBhvr>
                                        <p:cTn id="16" dur="1000" fill="hold">
                                          <p:stCondLst>
                                            <p:cond delay="0"/>
                                          </p:stCondLst>
                                        </p:cTn>
                                        <p:tgtEl>
                                          <p:spTgt spid="7"/>
                                        </p:tgtEl>
                                        <p:attrNameLst>
                                          <p:attrName>r</p:attrName>
                                        </p:attrNameLst>
                                      </p:cBhvr>
                                    </p:animRot>
                                  </p:childTnLst>
                                </p:cTn>
                              </p:par>
                              <p:par>
                                <p:cTn id="17" presetID="14"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0" repeatCount="indefinite" fill="hold" display="0">
                  <p:stCondLst>
                    <p:cond delay="indefinite"/>
                  </p:stCondLst>
                  <p:endCondLst>
                    <p:cond evt="onStopAudio" delay="0">
                      <p:tgtEl>
                        <p:sldTgt/>
                      </p:tgtEl>
                    </p:cond>
                  </p:endCondLst>
                </p:cTn>
                <p:tgtEl>
                  <p:spTgt spid="2"/>
                </p:tgtEl>
              </p:cMediaNode>
            </p:audio>
          </p:childTnLst>
        </p:cTn>
      </p:par>
    </p:tnLst>
    <p:bldLst>
      <p:bldP spid="3" grpId="0"/>
      <p:bldP spid="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党风廉政建设的目标</a:t>
            </a: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xmlns="" val="0"/>
              </a:ext>
            </a:extLst>
          </a:blip>
          <a:srcRect t="11086" r="52083" b="19704"/>
          <a:stretch>
            <a:fillRect/>
          </a:stretch>
        </p:blipFill>
        <p:spPr>
          <a:xfrm>
            <a:off x="177800" y="2070100"/>
            <a:ext cx="5834418" cy="4114800"/>
          </a:xfrm>
          <a:prstGeom prst="rect">
            <a:avLst/>
          </a:prstGeom>
        </p:spPr>
      </p:pic>
      <p:sp>
        <p:nvSpPr>
          <p:cNvPr id="11" name="文本框 10"/>
          <p:cNvSpPr txBox="1"/>
          <p:nvPr/>
        </p:nvSpPr>
        <p:spPr>
          <a:xfrm>
            <a:off x="6731000" y="3784600"/>
            <a:ext cx="4737100" cy="2031325"/>
          </a:xfrm>
          <a:prstGeom prst="rect">
            <a:avLst/>
          </a:prstGeom>
          <a:noFill/>
        </p:spPr>
        <p:txBody>
          <a:bodyPr wrap="square" rtlCol="0">
            <a:spAutoFit/>
          </a:bodyPr>
          <a:lstStyle/>
          <a:p>
            <a:pPr marL="285750" indent="-285750">
              <a:buFont typeface="Wingdings" panose="05000000000000000000" pitchFamily="2" charset="2"/>
              <a:buChar char="v"/>
            </a:pPr>
            <a:r>
              <a:rPr lang="zh-CN" altLang="en-US">
                <a:solidFill>
                  <a:srgbClr val="360406"/>
                </a:solidFill>
                <a:latin typeface="微软雅黑" panose="020B0503020204020204" pitchFamily="34" charset="-122"/>
                <a:ea typeface="微软雅黑" panose="020B0503020204020204" pitchFamily="34" charset="-122"/>
              </a:rPr>
              <a:t>党风廉政建设和反腐败斗争是全面从严治党的重要内容和必然要求。</a:t>
            </a:r>
            <a:endParaRPr lang="en-US" altLang="zh-CN">
              <a:solidFill>
                <a:srgbClr val="360406"/>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v"/>
            </a:pPr>
            <a:endParaRPr lang="zh-CN" altLang="en-US">
              <a:solidFill>
                <a:srgbClr val="360406"/>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v"/>
            </a:pPr>
            <a:r>
              <a:rPr lang="zh-CN" altLang="en-US">
                <a:solidFill>
                  <a:srgbClr val="360406"/>
                </a:solidFill>
                <a:latin typeface="微软雅黑" panose="020B0503020204020204" pitchFamily="34" charset="-122"/>
                <a:ea typeface="微软雅黑" panose="020B0503020204020204" pitchFamily="34" charset="-122"/>
              </a:rPr>
              <a:t>全面从严治党，必须坚持以德治党和以规治党相结合，坚持纪法分开、纪在法前、纪比法严，把党的纪律特别是政治纪律和政治规矩立起来、严起来、执行到位。</a:t>
            </a:r>
          </a:p>
        </p:txBody>
      </p:sp>
      <p:sp>
        <p:nvSpPr>
          <p:cNvPr id="27" name="圆角矩形 7"/>
          <p:cNvSpPr/>
          <p:nvPr/>
        </p:nvSpPr>
        <p:spPr>
          <a:xfrm>
            <a:off x="7308936" y="2348030"/>
            <a:ext cx="4174390" cy="8611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600" b="1">
                <a:gradFill>
                  <a:gsLst>
                    <a:gs pos="31000">
                      <a:schemeClr val="accent1">
                        <a:lumMod val="5000"/>
                        <a:lumOff val="95000"/>
                      </a:schemeClr>
                    </a:gs>
                    <a:gs pos="85000">
                      <a:srgbClr val="FFFF00"/>
                    </a:gs>
                  </a:gsLst>
                  <a:lin ang="5400000" scaled="1"/>
                </a:gradFill>
                <a:latin typeface="微软雅黑" panose="020B0503020204020204" pitchFamily="34" charset="-122"/>
                <a:ea typeface="微软雅黑" panose="020B0503020204020204" pitchFamily="34" charset="-122"/>
              </a:rPr>
              <a:t>  党建和反腐斗争</a:t>
            </a:r>
          </a:p>
        </p:txBody>
      </p:sp>
      <p:sp>
        <p:nvSpPr>
          <p:cNvPr id="28" name="椭圆 27"/>
          <p:cNvSpPr/>
          <p:nvPr/>
        </p:nvSpPr>
        <p:spPr>
          <a:xfrm>
            <a:off x="6356350" y="2070100"/>
            <a:ext cx="1312977" cy="1312978"/>
          </a:xfrm>
          <a:prstGeom prst="ellipse">
            <a:avLst/>
          </a:prstGeom>
          <a:solidFill>
            <a:srgbClr val="9B0D13"/>
          </a:solidFill>
          <a:ln w="57150">
            <a:solidFill>
              <a:srgbClr val="FFF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507294" y="2260577"/>
            <a:ext cx="920043" cy="1114967"/>
          </a:xfrm>
          <a:prstGeom prst="rect">
            <a:avLst/>
          </a:prstGeom>
        </p:spPr>
      </p:pic>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5"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841">
        <p15:prstTrans prst="pageCurlDouble"/>
      </p:transition>
    </mc:Choice>
    <mc:Fallback>
      <p:transition spd="slow" advClick="0" advTm="18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53" presetClass="entr" presetSubtype="16"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3000"/>
                            </p:stCondLst>
                            <p:childTnLst>
                              <p:par>
                                <p:cTn id="21" presetID="53" presetClass="entr" presetSubtype="16"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3500"/>
                            </p:stCondLst>
                            <p:childTnLst>
                              <p:par>
                                <p:cTn id="27" presetID="12" presetClass="entr" presetSubtype="8"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p:tgtEl>
                                          <p:spTgt spid="27"/>
                                        </p:tgtEl>
                                        <p:attrNameLst>
                                          <p:attrName>ppt_x</p:attrName>
                                        </p:attrNameLst>
                                      </p:cBhvr>
                                      <p:tavLst>
                                        <p:tav tm="0">
                                          <p:val>
                                            <p:strVal val="#ppt_x-#ppt_w*1.125000"/>
                                          </p:val>
                                        </p:tav>
                                        <p:tav tm="100000">
                                          <p:val>
                                            <p:strVal val="#ppt_x"/>
                                          </p:val>
                                        </p:tav>
                                      </p:tavLst>
                                    </p:anim>
                                    <p:animEffect transition="in" filter="wipe(right)">
                                      <p:cBhvr>
                                        <p:cTn id="30" dur="500"/>
                                        <p:tgtEl>
                                          <p:spTgt spid="27"/>
                                        </p:tgtEl>
                                      </p:cBhvr>
                                    </p:animEffect>
                                  </p:childTnLst>
                                </p:cTn>
                              </p:par>
                            </p:childTnLst>
                          </p:cTn>
                        </p:par>
                        <p:par>
                          <p:cTn id="31" fill="hold">
                            <p:stCondLst>
                              <p:cond delay="4000"/>
                            </p:stCondLst>
                            <p:childTnLst>
                              <p:par>
                                <p:cTn id="32" presetID="14" presetClass="entr" presetSubtype="1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750"/>
                                        <p:tgtEl>
                                          <p:spTgt spid="11"/>
                                        </p:tgtEl>
                                      </p:cBhvr>
                                    </p:animEffect>
                                  </p:childTnLst>
                                </p:cTn>
                              </p:par>
                            </p:childTnLst>
                          </p:cTn>
                        </p:par>
                        <p:par>
                          <p:cTn id="35" fill="hold">
                            <p:stCondLst>
                              <p:cond delay="5000"/>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27" grpId="0" animBg="1"/>
      <p:bldP spid="2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党风廉政建设的目标</a:t>
            </a:r>
          </a:p>
        </p:txBody>
      </p:sp>
      <p:sp>
        <p:nvSpPr>
          <p:cNvPr id="9" name="文本框 8"/>
          <p:cNvSpPr txBox="1"/>
          <p:nvPr/>
        </p:nvSpPr>
        <p:spPr>
          <a:xfrm>
            <a:off x="1168400" y="3454400"/>
            <a:ext cx="4914900" cy="1661993"/>
          </a:xfrm>
          <a:prstGeom prst="rect">
            <a:avLst/>
          </a:prstGeom>
          <a:noFill/>
        </p:spPr>
        <p:txBody>
          <a:bodyPr wrap="square" rtlCol="0">
            <a:spAutoFit/>
          </a:bodyPr>
          <a:lstStyle/>
          <a:p>
            <a:pPr marL="285750" indent="-285750">
              <a:buFont typeface="Wingdings" panose="05000000000000000000" pitchFamily="2" charset="2"/>
              <a:buChar char="v"/>
            </a:pPr>
            <a:r>
              <a:rPr lang="zh-CN" altLang="en-US" sz="1700">
                <a:solidFill>
                  <a:srgbClr val="360406"/>
                </a:solidFill>
                <a:latin typeface="微软雅黑" panose="020B0503020204020204" pitchFamily="34" charset="-122"/>
                <a:ea typeface="微软雅黑" panose="020B0503020204020204" pitchFamily="34" charset="-122"/>
              </a:rPr>
              <a:t>中共十八大后，以习近平总书记为核心的新一届中央领导人坚持反腐的高压态度，采取“苍蝇老虎一起打”的不姑息政策</a:t>
            </a:r>
            <a:endParaRPr lang="en-US" altLang="zh-CN" sz="1700">
              <a:solidFill>
                <a:srgbClr val="360406"/>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v"/>
            </a:pPr>
            <a:endParaRPr lang="en-US" altLang="zh-CN" sz="1700">
              <a:solidFill>
                <a:srgbClr val="360406"/>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v"/>
            </a:pPr>
            <a:r>
              <a:rPr lang="zh-CN" altLang="en-US" sz="1700">
                <a:solidFill>
                  <a:srgbClr val="360406"/>
                </a:solidFill>
                <a:latin typeface="微软雅黑" panose="020B0503020204020204" pitchFamily="34" charset="-122"/>
                <a:ea typeface="微软雅黑" panose="020B0503020204020204" pitchFamily="34" charset="-122"/>
              </a:rPr>
              <a:t>只要党员干部发生的贪污腐败、脱离群众、形式主义、官僚主义等问题、我们党绝不姑息。</a:t>
            </a:r>
          </a:p>
        </p:txBody>
      </p:sp>
      <p:sp>
        <p:nvSpPr>
          <p:cNvPr id="12" name="圆角矩形 7"/>
          <p:cNvSpPr/>
          <p:nvPr/>
        </p:nvSpPr>
        <p:spPr>
          <a:xfrm>
            <a:off x="1746336" y="2322630"/>
            <a:ext cx="4174390" cy="8611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600" b="1">
                <a:gradFill>
                  <a:gsLst>
                    <a:gs pos="31000">
                      <a:schemeClr val="accent1">
                        <a:lumMod val="5000"/>
                        <a:lumOff val="95000"/>
                      </a:schemeClr>
                    </a:gs>
                    <a:gs pos="85000">
                      <a:srgbClr val="FFFF00"/>
                    </a:gs>
                  </a:gsLst>
                  <a:lin ang="5400000" scaled="1"/>
                </a:gradFill>
                <a:latin typeface="微软雅黑" panose="020B0503020204020204" pitchFamily="34" charset="-122"/>
                <a:ea typeface="微软雅黑" panose="020B0503020204020204" pitchFamily="34" charset="-122"/>
              </a:rPr>
              <a:t>  苍蝇老虎一起打</a:t>
            </a:r>
          </a:p>
        </p:txBody>
      </p:sp>
      <p:sp>
        <p:nvSpPr>
          <p:cNvPr id="13" name="椭圆 12"/>
          <p:cNvSpPr/>
          <p:nvPr/>
        </p:nvSpPr>
        <p:spPr>
          <a:xfrm>
            <a:off x="793750" y="2044700"/>
            <a:ext cx="1312977" cy="1312978"/>
          </a:xfrm>
          <a:prstGeom prst="ellipse">
            <a:avLst/>
          </a:prstGeom>
          <a:solidFill>
            <a:srgbClr val="9B0D13"/>
          </a:solidFill>
          <a:ln w="57150">
            <a:solidFill>
              <a:srgbClr val="FFF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4694" y="2235177"/>
            <a:ext cx="920043" cy="1114967"/>
          </a:xfrm>
          <a:prstGeom prst="rect">
            <a:avLst/>
          </a:prstGeom>
        </p:spPr>
      </p:pic>
      <p:sp>
        <p:nvSpPr>
          <p:cNvPr id="3" name="矩形: 剪去对角 2"/>
          <p:cNvSpPr/>
          <p:nvPr/>
        </p:nvSpPr>
        <p:spPr>
          <a:xfrm>
            <a:off x="6616700" y="2235200"/>
            <a:ext cx="4237355" cy="2931795"/>
          </a:xfrm>
          <a:prstGeom prst="round2DiagRect">
            <a:avLst/>
          </a:prstGeom>
          <a:blipFill>
            <a:blip r:embed="rId4" cstate="print"/>
            <a:stretch>
              <a:fillRect/>
            </a:stretch>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15"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5" cstate="print"/>
          <a:stretch>
            <a:fillRect/>
          </a:stretch>
        </p:blipFill>
        <p:spPr>
          <a:xfrm>
            <a:off x="-36195" y="5659755"/>
            <a:ext cx="12233910" cy="1209040"/>
          </a:xfrm>
          <a:prstGeom prst="rect">
            <a:avLst/>
          </a:prstGeom>
        </p:spPr>
      </p:pic>
    </p:spTree>
  </p:cSld>
  <p:clrMapOvr>
    <a:masterClrMapping/>
  </p:clrMapOvr>
  <p:transition spd="slow" advClick="0" advTm="145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ppt_x</p:attrName>
                                        </p:attrNameLst>
                                      </p:cBhvr>
                                      <p:tavLst>
                                        <p:tav tm="0">
                                          <p:val>
                                            <p:strVal val="#ppt_x-#ppt_w*1.125000"/>
                                          </p:val>
                                        </p:tav>
                                        <p:tav tm="100000">
                                          <p:val>
                                            <p:strVal val="#ppt_x"/>
                                          </p:val>
                                        </p:tav>
                                      </p:tavLst>
                                    </p:anim>
                                    <p:animEffect transition="in" filter="wipe(right)">
                                      <p:cBhvr>
                                        <p:cTn id="23" dur="500"/>
                                        <p:tgtEl>
                                          <p:spTgt spid="1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1000"/>
                                        <p:tgtEl>
                                          <p:spTgt spid="9"/>
                                        </p:tgtEl>
                                      </p:cBhvr>
                                    </p:animEffect>
                                  </p:childTnLst>
                                </p:cTn>
                              </p:par>
                            </p:childTnLst>
                          </p:cTn>
                        </p:par>
                        <p:par>
                          <p:cTn id="28" fill="hold">
                            <p:stCondLst>
                              <p:cond delay="3500"/>
                            </p:stCondLst>
                            <p:childTnLst>
                              <p:par>
                                <p:cTn id="29" presetID="50" presetClass="entr" presetSubtype="0" decel="10000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strVal val="#ppt_w+.3"/>
                                          </p:val>
                                        </p:tav>
                                        <p:tav tm="100000">
                                          <p:val>
                                            <p:strVal val="#ppt_w"/>
                                          </p:val>
                                        </p:tav>
                                      </p:tavLst>
                                    </p:anim>
                                    <p:anim calcmode="lin" valueType="num">
                                      <p:cBhvr>
                                        <p:cTn id="32" dur="1000" fill="hold"/>
                                        <p:tgtEl>
                                          <p:spTgt spid="3"/>
                                        </p:tgtEl>
                                        <p:attrNameLst>
                                          <p:attrName>ppt_h</p:attrName>
                                        </p:attrNameLst>
                                      </p:cBhvr>
                                      <p:tavLst>
                                        <p:tav tm="0">
                                          <p:val>
                                            <p:strVal val="#ppt_h"/>
                                          </p:val>
                                        </p:tav>
                                        <p:tav tm="100000">
                                          <p:val>
                                            <p:strVal val="#ppt_h"/>
                                          </p:val>
                                        </p:tav>
                                      </p:tavLst>
                                    </p:anim>
                                    <p:animEffect transition="in" filter="fade">
                                      <p:cBhvr>
                                        <p:cTn id="33" dur="1000"/>
                                        <p:tgtEl>
                                          <p:spTgt spid="3"/>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animBg="1"/>
      <p:bldP spid="13" grpId="0" animBg="1"/>
      <p:bldP spid="3" grpId="0" bldLvl="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党风廉政建设的目标</a:t>
            </a:r>
          </a:p>
        </p:txBody>
      </p:sp>
      <p:sp>
        <p:nvSpPr>
          <p:cNvPr id="4" name="矩形: 对角圆角 3"/>
          <p:cNvSpPr/>
          <p:nvPr/>
        </p:nvSpPr>
        <p:spPr>
          <a:xfrm>
            <a:off x="1619885" y="2021840"/>
            <a:ext cx="4618355" cy="3357245"/>
          </a:xfrm>
          <a:prstGeom prst="round2DiagRect">
            <a:avLst>
              <a:gd name="adj1" fmla="val 16667"/>
              <a:gd name="adj2" fmla="val 0"/>
            </a:avLst>
          </a:prstGeom>
          <a:blipFill>
            <a:blip r:embed="rId3" cstate="print"/>
            <a:stretch>
              <a:fillRect/>
            </a:stretch>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6356985" y="3558540"/>
            <a:ext cx="4073525" cy="1753235"/>
          </a:xfrm>
          <a:prstGeom prst="rect">
            <a:avLst/>
          </a:prstGeom>
          <a:noFill/>
        </p:spPr>
        <p:txBody>
          <a:bodyPr wrap="square" rtlCol="0">
            <a:spAutoFit/>
          </a:bodyPr>
          <a:lstStyle/>
          <a:p>
            <a:pPr>
              <a:lnSpc>
                <a:spcPct val="150000"/>
              </a:lnSpc>
            </a:pPr>
            <a:r>
              <a:rPr lang="zh-CN" altLang="en-US">
                <a:solidFill>
                  <a:srgbClr val="360406"/>
                </a:solidFill>
                <a:latin typeface="微软雅黑" panose="020B0503020204020204" pitchFamily="34" charset="-122"/>
                <a:ea typeface="微软雅黑" panose="020B0503020204020204" pitchFamily="34" charset="-122"/>
              </a:rPr>
              <a:t>要加强对权力运行的制约和监督，把权力关进制度的笼子里，形成不敢腐的惩戒机制、不能腐的防范机制、不易腐的保障机制。</a:t>
            </a:r>
          </a:p>
        </p:txBody>
      </p:sp>
      <p:sp>
        <p:nvSpPr>
          <p:cNvPr id="6" name="文本框 5"/>
          <p:cNvSpPr txBox="1"/>
          <p:nvPr/>
        </p:nvSpPr>
        <p:spPr>
          <a:xfrm>
            <a:off x="6369685" y="2021840"/>
            <a:ext cx="3954929" cy="1384995"/>
          </a:xfrm>
          <a:prstGeom prst="rect">
            <a:avLst/>
          </a:prstGeom>
          <a:noFill/>
        </p:spPr>
        <p:txBody>
          <a:bodyPr wrap="none" rtlCol="0">
            <a:spAutoFit/>
          </a:bodyPr>
          <a:lstStyle/>
          <a:p>
            <a:r>
              <a:rPr lang="zh-CN" altLang="en-US" sz="4200" b="1">
                <a:solidFill>
                  <a:srgbClr val="C00000"/>
                </a:solidFill>
                <a:latin typeface="微软雅黑" panose="020B0503020204020204" pitchFamily="34" charset="-122"/>
                <a:ea typeface="微软雅黑" panose="020B0503020204020204" pitchFamily="34" charset="-122"/>
              </a:rPr>
              <a:t>强化制度建设</a:t>
            </a:r>
            <a:endParaRPr lang="en-US" altLang="zh-CN" sz="4200" b="1">
              <a:solidFill>
                <a:srgbClr val="C00000"/>
              </a:solidFill>
              <a:latin typeface="微软雅黑" panose="020B0503020204020204" pitchFamily="34" charset="-122"/>
              <a:ea typeface="微软雅黑" panose="020B0503020204020204" pitchFamily="34" charset="-122"/>
            </a:endParaRPr>
          </a:p>
          <a:p>
            <a:r>
              <a:rPr lang="zh-CN" altLang="en-US" sz="4200" b="1">
                <a:solidFill>
                  <a:srgbClr val="C00000"/>
                </a:solidFill>
                <a:latin typeface="微软雅黑" panose="020B0503020204020204" pitchFamily="34" charset="-122"/>
                <a:ea typeface="微软雅黑" panose="020B0503020204020204" pitchFamily="34" charset="-122"/>
              </a:rPr>
              <a:t>扎紧权力的笼子</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2" name="图片 1" descr="246de5d3ff26528e22228fd3489e033c"/>
          <p:cNvPicPr>
            <a:picLocks noChangeAspect="1"/>
          </p:cNvPicPr>
          <p:nvPr/>
        </p:nvPicPr>
        <p:blipFill>
          <a:blip r:embed="rId4" cstate="print"/>
          <a:stretch>
            <a:fillRect/>
          </a:stretch>
        </p:blipFill>
        <p:spPr>
          <a:xfrm>
            <a:off x="-20955" y="5645785"/>
            <a:ext cx="12233910" cy="12090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advClick="0" advTm="1442">
        <p14:prism/>
      </p:transition>
    </mc:Choice>
    <mc:Fallback>
      <p:transition spd="slow" advClick="0" advTm="1442">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Effect transition="in" filter="fade">
                                          <p:cBhvr>
                                            <p:cTn id="13" dur="750"/>
                                            <p:tgtEl>
                                              <p:spTgt spid="4"/>
                                            </p:tgtEl>
                                          </p:cBhvr>
                                        </p:animEffect>
                                      </p:childTnLst>
                                    </p:cTn>
                                  </p:par>
                                </p:childTnLst>
                              </p:cTn>
                            </p:par>
                            <p:par>
                              <p:cTn id="14" fill="hold">
                                <p:stCondLst>
                                  <p:cond delay="2500"/>
                                </p:stCondLst>
                                <p:childTnLst>
                                  <p:par>
                                    <p:cTn id="15" presetID="2" presetClass="entr" presetSubtype="2" fill="hold" grpId="0" nodeType="afterEffect" p14:presetBounceEnd="44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4000">
                                          <p:cBhvr additive="base">
                                            <p:cTn id="17" dur="1250" fill="hold"/>
                                            <p:tgtEl>
                                              <p:spTgt spid="6"/>
                                            </p:tgtEl>
                                            <p:attrNameLst>
                                              <p:attrName>ppt_x</p:attrName>
                                            </p:attrNameLst>
                                          </p:cBhvr>
                                          <p:tavLst>
                                            <p:tav tm="0">
                                              <p:val>
                                                <p:strVal val="1+#ppt_w/2"/>
                                              </p:val>
                                            </p:tav>
                                            <p:tav tm="100000">
                                              <p:val>
                                                <p:strVal val="#ppt_x"/>
                                              </p:val>
                                            </p:tav>
                                          </p:tavLst>
                                        </p:anim>
                                        <p:anim calcmode="lin" valueType="num" p14:bounceEnd="44000">
                                          <p:cBhvr additive="base">
                                            <p:cTn id="18" dur="12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4000"/>
                                </p:stCondLst>
                                <p:childTnLst>
                                  <p:par>
                                    <p:cTn id="20" presetID="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1+#ppt_w/2"/>
                                              </p:val>
                                            </p:tav>
                                            <p:tav tm="100000">
                                              <p:val>
                                                <p:strVal val="#ppt_x"/>
                                              </p:val>
                                            </p:tav>
                                          </p:tavLst>
                                        </p:anim>
                                        <p:anim calcmode="lin" valueType="num">
                                          <p:cBhvr additive="base">
                                            <p:cTn id="23" dur="10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5" grpId="0"/>
          <p:bldP spid="6" grpId="0"/>
          <p:bldP spid="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Effect transition="in" filter="fade">
                                          <p:cBhvr>
                                            <p:cTn id="13" dur="750"/>
                                            <p:tgtEl>
                                              <p:spTgt spid="4"/>
                                            </p:tgtEl>
                                          </p:cBhvr>
                                        </p:animEffect>
                                      </p:childTnLst>
                                    </p:cTn>
                                  </p:par>
                                </p:childTnLst>
                              </p:cTn>
                            </p:par>
                            <p:par>
                              <p:cTn id="14" fill="hold">
                                <p:stCondLst>
                                  <p:cond delay="2500"/>
                                </p:stCondLst>
                                <p:childTnLst>
                                  <p:par>
                                    <p:cTn id="15" presetID="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250" fill="hold"/>
                                            <p:tgtEl>
                                              <p:spTgt spid="6"/>
                                            </p:tgtEl>
                                            <p:attrNameLst>
                                              <p:attrName>ppt_x</p:attrName>
                                            </p:attrNameLst>
                                          </p:cBhvr>
                                          <p:tavLst>
                                            <p:tav tm="0">
                                              <p:val>
                                                <p:strVal val="1+#ppt_w/2"/>
                                              </p:val>
                                            </p:tav>
                                            <p:tav tm="100000">
                                              <p:val>
                                                <p:strVal val="#ppt_x"/>
                                              </p:val>
                                            </p:tav>
                                          </p:tavLst>
                                        </p:anim>
                                        <p:anim calcmode="lin" valueType="num">
                                          <p:cBhvr additive="base">
                                            <p:cTn id="18" dur="12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4000"/>
                                </p:stCondLst>
                                <p:childTnLst>
                                  <p:par>
                                    <p:cTn id="20" presetID="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1+#ppt_w/2"/>
                                              </p:val>
                                            </p:tav>
                                            <p:tav tm="100000">
                                              <p:val>
                                                <p:strVal val="#ppt_x"/>
                                              </p:val>
                                            </p:tav>
                                          </p:tavLst>
                                        </p:anim>
                                        <p:anim calcmode="lin" valueType="num">
                                          <p:cBhvr additive="base">
                                            <p:cTn id="23" dur="10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5" grpId="0"/>
          <p:bldP spid="6" grpId="0"/>
          <p:bldP spid="9"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4653915" y="3337560"/>
            <a:ext cx="3832225" cy="70675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反腐的主要举措</a:t>
            </a:r>
          </a:p>
        </p:txBody>
      </p:sp>
      <p:grpSp>
        <p:nvGrpSpPr>
          <p:cNvPr id="8" name="组合 7"/>
          <p:cNvGrpSpPr/>
          <p:nvPr/>
        </p:nvGrpSpPr>
        <p:grpSpPr>
          <a:xfrm>
            <a:off x="3738245" y="3341370"/>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46640" y="2732774"/>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03</a:t>
              </a:r>
            </a:p>
          </p:txBody>
        </p:sp>
      </p:grpSp>
      <p:sp>
        <p:nvSpPr>
          <p:cNvPr id="7" name="Freeform 9"/>
          <p:cNvSpPr/>
          <p:nvPr/>
        </p:nvSpPr>
        <p:spPr bwMode="auto">
          <a:xfrm>
            <a:off x="5550527" y="1918951"/>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955">
        <p15:prstTrans prst="peelOff" invX="1"/>
      </p:transition>
    </mc:Choice>
    <mc:Fallback>
      <p:transition spd="slow" advClick="0" advTm="95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反腐的主要举措</a:t>
            </a:r>
          </a:p>
        </p:txBody>
      </p:sp>
      <p:grpSp>
        <p:nvGrpSpPr>
          <p:cNvPr id="8" name="组合 7"/>
          <p:cNvGrpSpPr/>
          <p:nvPr/>
        </p:nvGrpSpPr>
        <p:grpSpPr>
          <a:xfrm>
            <a:off x="4445000" y="2197100"/>
            <a:ext cx="7747000" cy="8249675"/>
            <a:chOff x="4445000" y="2044700"/>
            <a:chExt cx="7747000" cy="8249675"/>
          </a:xfrm>
        </p:grpSpPr>
        <p:grpSp>
          <p:nvGrpSpPr>
            <p:cNvPr id="9" name="组合 8"/>
            <p:cNvGrpSpPr/>
            <p:nvPr/>
          </p:nvGrpSpPr>
          <p:grpSpPr>
            <a:xfrm>
              <a:off x="4445000" y="2044700"/>
              <a:ext cx="3708400" cy="4470400"/>
              <a:chOff x="4445000" y="2044700"/>
              <a:chExt cx="3708400" cy="4470400"/>
            </a:xfrm>
          </p:grpSpPr>
          <p:sp>
            <p:nvSpPr>
              <p:cNvPr id="11" name="椭圆 10"/>
              <p:cNvSpPr/>
              <p:nvPr/>
            </p:nvSpPr>
            <p:spPr>
              <a:xfrm>
                <a:off x="4445000" y="2044700"/>
                <a:ext cx="3276600" cy="3276600"/>
              </a:xfrm>
              <a:prstGeom prst="ellipse">
                <a:avLst/>
              </a:prstGeom>
              <a:noFill/>
              <a:ln w="76200">
                <a:solidFill>
                  <a:srgbClr val="9B0D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12" name="组合 11"/>
              <p:cNvGrpSpPr/>
              <p:nvPr/>
            </p:nvGrpSpPr>
            <p:grpSpPr>
              <a:xfrm rot="18900000">
                <a:off x="7734300" y="4559300"/>
                <a:ext cx="419100" cy="1955800"/>
                <a:chOff x="8610600" y="4724400"/>
                <a:chExt cx="419100" cy="1955800"/>
              </a:xfrm>
              <a:solidFill>
                <a:srgbClr val="9B0D13"/>
              </a:solidFill>
            </p:grpSpPr>
            <p:sp>
              <p:nvSpPr>
                <p:cNvPr id="13" name="矩形 12"/>
                <p:cNvSpPr/>
                <p:nvPr/>
              </p:nvSpPr>
              <p:spPr>
                <a:xfrm>
                  <a:off x="8756650" y="4724400"/>
                  <a:ext cx="127000" cy="406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B0D13"/>
                    </a:solidFill>
                  </a:endParaRPr>
                </a:p>
              </p:txBody>
            </p:sp>
            <p:sp>
              <p:nvSpPr>
                <p:cNvPr id="14" name="矩形 13"/>
                <p:cNvSpPr/>
                <p:nvPr/>
              </p:nvSpPr>
              <p:spPr>
                <a:xfrm>
                  <a:off x="8610600" y="5130800"/>
                  <a:ext cx="419100" cy="1549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B0D13"/>
                    </a:solidFill>
                  </a:endParaRPr>
                </a:p>
              </p:txBody>
            </p:sp>
            <p:sp>
              <p:nvSpPr>
                <p:cNvPr id="15" name="矩形 14"/>
                <p:cNvSpPr/>
                <p:nvPr/>
              </p:nvSpPr>
              <p:spPr>
                <a:xfrm>
                  <a:off x="8902700" y="5194300"/>
                  <a:ext cx="76200" cy="1460500"/>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B0D13"/>
                    </a:solidFill>
                  </a:endParaRPr>
                </a:p>
              </p:txBody>
            </p:sp>
          </p:grpSp>
        </p:grpSp>
        <p:sp>
          <p:nvSpPr>
            <p:cNvPr id="10" name="矩形 9"/>
            <p:cNvSpPr/>
            <p:nvPr/>
          </p:nvSpPr>
          <p:spPr>
            <a:xfrm>
              <a:off x="11985522" y="10087897"/>
              <a:ext cx="206478" cy="206478"/>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2"/>
          <p:cNvSpPr txBox="1"/>
          <p:nvPr/>
        </p:nvSpPr>
        <p:spPr>
          <a:xfrm>
            <a:off x="5140422" y="2879528"/>
            <a:ext cx="1851789" cy="2092881"/>
          </a:xfrm>
          <a:prstGeom prst="rect">
            <a:avLst/>
          </a:prstGeom>
          <a:noFill/>
        </p:spPr>
        <p:txBody>
          <a:bodyPr wrap="none" rtlCol="0">
            <a:spAutoFit/>
          </a:bodyPr>
          <a:lstStyle/>
          <a:p>
            <a:pPr algn="ctr"/>
            <a:r>
              <a:rPr lang="zh-CN" altLang="en-US" sz="6500" b="1">
                <a:solidFill>
                  <a:srgbClr val="C00000"/>
                </a:solidFill>
                <a:latin typeface="微软雅黑" panose="020B0503020204020204" pitchFamily="34" charset="-122"/>
                <a:ea typeface="微软雅黑" panose="020B0503020204020204" pitchFamily="34" charset="-122"/>
                <a:cs typeface="Arial Unicode MS" panose="020B0604020202020204" charset="-122"/>
              </a:rPr>
              <a:t>主要</a:t>
            </a:r>
            <a:endParaRPr lang="en-US" altLang="zh-CN" sz="6500" b="1">
              <a:solidFill>
                <a:srgbClr val="C00000"/>
              </a:solidFill>
              <a:latin typeface="微软雅黑" panose="020B0503020204020204" pitchFamily="34" charset="-122"/>
              <a:ea typeface="微软雅黑" panose="020B0503020204020204" pitchFamily="34" charset="-122"/>
              <a:cs typeface="Arial Unicode MS" panose="020B0604020202020204" charset="-122"/>
            </a:endParaRPr>
          </a:p>
          <a:p>
            <a:pPr algn="ctr"/>
            <a:r>
              <a:rPr lang="zh-CN" altLang="en-US" sz="6500" b="1">
                <a:solidFill>
                  <a:srgbClr val="C00000"/>
                </a:solidFill>
                <a:latin typeface="微软雅黑" panose="020B0503020204020204" pitchFamily="34" charset="-122"/>
                <a:ea typeface="微软雅黑" panose="020B0503020204020204" pitchFamily="34" charset="-122"/>
                <a:cs typeface="Arial Unicode MS" panose="020B0604020202020204" charset="-122"/>
              </a:rPr>
              <a:t>举措</a:t>
            </a:r>
            <a:endParaRPr lang="en-US" altLang="zh-CN" sz="6500" b="1" dirty="0">
              <a:solidFill>
                <a:srgbClr val="C00000"/>
              </a:solidFill>
              <a:latin typeface="微软雅黑" panose="020B0503020204020204" pitchFamily="34" charset="-122"/>
              <a:ea typeface="微软雅黑" panose="020B0503020204020204" pitchFamily="34" charset="-122"/>
              <a:cs typeface="Arial Unicode MS" panose="020B0604020202020204" charset="-122"/>
            </a:endParaRPr>
          </a:p>
        </p:txBody>
      </p:sp>
      <p:grpSp>
        <p:nvGrpSpPr>
          <p:cNvPr id="17" name="组合 16"/>
          <p:cNvGrpSpPr/>
          <p:nvPr/>
        </p:nvGrpSpPr>
        <p:grpSpPr>
          <a:xfrm>
            <a:off x="627743" y="2946217"/>
            <a:ext cx="3286461" cy="1135743"/>
            <a:chOff x="564243" y="2590617"/>
            <a:chExt cx="3286461" cy="1135743"/>
          </a:xfrm>
        </p:grpSpPr>
        <p:sp>
          <p:nvSpPr>
            <p:cNvPr id="18" name="矩形标注 19"/>
            <p:cNvSpPr/>
            <p:nvPr/>
          </p:nvSpPr>
          <p:spPr>
            <a:xfrm rot="5400000" flipH="1" flipV="1">
              <a:off x="1639602" y="1515258"/>
              <a:ext cx="1135743" cy="3286461"/>
            </a:xfrm>
            <a:prstGeom prst="wedgeRectCallout">
              <a:avLst>
                <a:gd name="adj1" fmla="val 9068"/>
                <a:gd name="adj2" fmla="val 5856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8E5"/>
                </a:solidFill>
              </a:endParaRPr>
            </a:p>
          </p:txBody>
        </p:sp>
        <p:sp>
          <p:nvSpPr>
            <p:cNvPr id="19" name="矩形 18"/>
            <p:cNvSpPr/>
            <p:nvPr/>
          </p:nvSpPr>
          <p:spPr>
            <a:xfrm>
              <a:off x="707204" y="2632191"/>
              <a:ext cx="3000538" cy="1015663"/>
            </a:xfrm>
            <a:prstGeom prst="rect">
              <a:avLst/>
            </a:prstGeom>
          </p:spPr>
          <p:txBody>
            <a:bodyPr wrap="square">
              <a:spAutoFit/>
            </a:bodyPr>
            <a:lstStyle/>
            <a:p>
              <a:pPr>
                <a:defRPr/>
              </a:pPr>
              <a:r>
                <a:rPr lang="zh-CN" altLang="en-US" sz="1500" kern="0">
                  <a:solidFill>
                    <a:srgbClr val="FFF8E5"/>
                  </a:solidFill>
                  <a:latin typeface="微软雅黑" panose="020B0503020204020204" pitchFamily="34" charset="-122"/>
                  <a:ea typeface="微软雅黑" panose="020B0503020204020204" pitchFamily="34" charset="-122"/>
                </a:rPr>
                <a:t>一、要坚持中国特色反腐倡廉道路</a:t>
              </a:r>
              <a:r>
                <a:rPr lang="en-US" altLang="zh-CN" sz="1500" kern="0">
                  <a:solidFill>
                    <a:srgbClr val="FFF8E5"/>
                  </a:solidFill>
                  <a:latin typeface="微软雅黑" panose="020B0503020204020204" pitchFamily="34" charset="-122"/>
                  <a:ea typeface="微软雅黑" panose="020B0503020204020204" pitchFamily="34" charset="-122"/>
                </a:rPr>
                <a:t>,</a:t>
              </a:r>
              <a:r>
                <a:rPr lang="zh-CN" altLang="en-US" sz="1500" kern="0">
                  <a:solidFill>
                    <a:srgbClr val="FFF8E5"/>
                  </a:solidFill>
                  <a:latin typeface="微软雅黑" panose="020B0503020204020204" pitchFamily="34" charset="-122"/>
                  <a:ea typeface="微软雅黑" panose="020B0503020204020204" pitchFamily="34" charset="-122"/>
                </a:rPr>
                <a:t>坚持标本兼治、综合治理、惩防并举、注重预防方针</a:t>
              </a:r>
              <a:r>
                <a:rPr lang="en-US" altLang="zh-CN" sz="1500" kern="0">
                  <a:solidFill>
                    <a:srgbClr val="FFF8E5"/>
                  </a:solidFill>
                  <a:latin typeface="微软雅黑" panose="020B0503020204020204" pitchFamily="34" charset="-122"/>
                  <a:ea typeface="微软雅黑" panose="020B0503020204020204" pitchFamily="34" charset="-122"/>
                </a:rPr>
                <a:t>,</a:t>
              </a:r>
              <a:r>
                <a:rPr lang="zh-CN" altLang="en-US" sz="1500" kern="0">
                  <a:solidFill>
                    <a:srgbClr val="FFF8E5"/>
                  </a:solidFill>
                  <a:latin typeface="微软雅黑" panose="020B0503020204020204" pitchFamily="34" charset="-122"/>
                  <a:ea typeface="微软雅黑" panose="020B0503020204020204" pitchFamily="34" charset="-122"/>
                </a:rPr>
                <a:t>全面推进惩治和预防腐败体系建设</a:t>
              </a:r>
            </a:p>
          </p:txBody>
        </p:sp>
      </p:grpSp>
      <p:grpSp>
        <p:nvGrpSpPr>
          <p:cNvPr id="20" name="组合 19"/>
          <p:cNvGrpSpPr/>
          <p:nvPr/>
        </p:nvGrpSpPr>
        <p:grpSpPr>
          <a:xfrm>
            <a:off x="8397419" y="2116456"/>
            <a:ext cx="3286459" cy="1168400"/>
            <a:chOff x="8333919" y="3081656"/>
            <a:chExt cx="3286459" cy="1168400"/>
          </a:xfrm>
        </p:grpSpPr>
        <p:sp>
          <p:nvSpPr>
            <p:cNvPr id="21" name="矩形标注 18"/>
            <p:cNvSpPr/>
            <p:nvPr/>
          </p:nvSpPr>
          <p:spPr>
            <a:xfrm rot="5400000">
              <a:off x="9392948" y="2022626"/>
              <a:ext cx="1168400" cy="3286459"/>
            </a:xfrm>
            <a:prstGeom prst="wedgeRectCallout">
              <a:avLst>
                <a:gd name="adj1" fmla="val -325"/>
                <a:gd name="adj2" fmla="val 5695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8E5"/>
                </a:solidFill>
              </a:endParaRPr>
            </a:p>
          </p:txBody>
        </p:sp>
        <p:sp>
          <p:nvSpPr>
            <p:cNvPr id="22" name="矩形 21"/>
            <p:cNvSpPr/>
            <p:nvPr/>
          </p:nvSpPr>
          <p:spPr>
            <a:xfrm>
              <a:off x="8572440" y="3305840"/>
              <a:ext cx="2921060" cy="720197"/>
            </a:xfrm>
            <a:prstGeom prst="rect">
              <a:avLst/>
            </a:prstGeom>
          </p:spPr>
          <p:txBody>
            <a:bodyPr wrap="square">
              <a:spAutoFit/>
            </a:bodyPr>
            <a:lstStyle/>
            <a:p>
              <a:pPr>
                <a:lnSpc>
                  <a:spcPct val="120000"/>
                </a:lnSpc>
              </a:pPr>
              <a:r>
                <a:rPr lang="zh-CN" altLang="en-US" sz="1700" kern="0">
                  <a:solidFill>
                    <a:srgbClr val="FFF8E5"/>
                  </a:solidFill>
                  <a:latin typeface="微软雅黑" panose="020B0503020204020204" pitchFamily="34" charset="-122"/>
                  <a:ea typeface="微软雅黑" panose="020B0503020204020204" pitchFamily="34" charset="-122"/>
                </a:rPr>
                <a:t>二、深化行业重点领域和关键环节改革</a:t>
              </a:r>
              <a:r>
                <a:rPr lang="en-US" altLang="zh-CN" sz="1700" kern="0">
                  <a:solidFill>
                    <a:srgbClr val="FFF8E5"/>
                  </a:solidFill>
                  <a:latin typeface="微软雅黑" panose="020B0503020204020204" pitchFamily="34" charset="-122"/>
                  <a:ea typeface="微软雅黑" panose="020B0503020204020204" pitchFamily="34" charset="-122"/>
                </a:rPr>
                <a:t>,</a:t>
              </a:r>
              <a:r>
                <a:rPr lang="zh-CN" altLang="en-US" sz="1700" kern="0">
                  <a:solidFill>
                    <a:srgbClr val="FFF8E5"/>
                  </a:solidFill>
                  <a:latin typeface="微软雅黑" panose="020B0503020204020204" pitchFamily="34" charset="-122"/>
                  <a:ea typeface="微软雅黑" panose="020B0503020204020204" pitchFamily="34" charset="-122"/>
                </a:rPr>
                <a:t>健全反腐败制度</a:t>
              </a:r>
            </a:p>
          </p:txBody>
        </p:sp>
      </p:grpSp>
      <p:sp>
        <p:nvSpPr>
          <p:cNvPr id="3" name="文本框 2"/>
          <p:cNvSpPr txBox="1"/>
          <p:nvPr/>
        </p:nvSpPr>
        <p:spPr>
          <a:xfrm>
            <a:off x="599941" y="1473200"/>
            <a:ext cx="6724919" cy="553998"/>
          </a:xfrm>
          <a:prstGeom prst="rect">
            <a:avLst/>
          </a:prstGeom>
          <a:noFill/>
        </p:spPr>
        <p:txBody>
          <a:bodyPr wrap="none" rtlCol="0">
            <a:spAutoFit/>
          </a:bodyPr>
          <a:lstStyle/>
          <a:p>
            <a:pPr algn="ctr"/>
            <a:r>
              <a:rPr lang="zh-CN" altLang="en-US" sz="3000" b="1">
                <a:solidFill>
                  <a:srgbClr val="360406"/>
                </a:solidFill>
                <a:latin typeface="微软雅黑" panose="020B0503020204020204" pitchFamily="34" charset="-122"/>
                <a:ea typeface="微软雅黑" panose="020B0503020204020204" pitchFamily="34" charset="-122"/>
              </a:rPr>
              <a:t>落实党委的主体责任和纪委的监督责任</a:t>
            </a:r>
          </a:p>
        </p:txBody>
      </p:sp>
      <p:grpSp>
        <p:nvGrpSpPr>
          <p:cNvPr id="27" name="组合 26"/>
          <p:cNvGrpSpPr/>
          <p:nvPr/>
        </p:nvGrpSpPr>
        <p:grpSpPr>
          <a:xfrm>
            <a:off x="627744" y="4584700"/>
            <a:ext cx="3286461" cy="1143003"/>
            <a:chOff x="564244" y="2540000"/>
            <a:chExt cx="3286461" cy="1143003"/>
          </a:xfrm>
        </p:grpSpPr>
        <p:sp>
          <p:nvSpPr>
            <p:cNvPr id="28" name="矩形标注 19"/>
            <p:cNvSpPr/>
            <p:nvPr/>
          </p:nvSpPr>
          <p:spPr>
            <a:xfrm rot="5400000" flipV="1">
              <a:off x="1635973" y="1468271"/>
              <a:ext cx="1143003" cy="3286461"/>
            </a:xfrm>
            <a:prstGeom prst="wedgeRectCallout">
              <a:avLst>
                <a:gd name="adj1" fmla="val 9068"/>
                <a:gd name="adj2" fmla="val 5856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8E5"/>
                </a:solidFill>
              </a:endParaRPr>
            </a:p>
          </p:txBody>
        </p:sp>
        <p:sp>
          <p:nvSpPr>
            <p:cNvPr id="29" name="矩形 28"/>
            <p:cNvSpPr/>
            <p:nvPr/>
          </p:nvSpPr>
          <p:spPr>
            <a:xfrm>
              <a:off x="808804" y="2708391"/>
              <a:ext cx="2810696" cy="784830"/>
            </a:xfrm>
            <a:prstGeom prst="rect">
              <a:avLst/>
            </a:prstGeom>
          </p:spPr>
          <p:txBody>
            <a:bodyPr wrap="square">
              <a:spAutoFit/>
            </a:bodyPr>
            <a:lstStyle/>
            <a:p>
              <a:pPr>
                <a:defRPr/>
              </a:pPr>
              <a:r>
                <a:rPr lang="zh-CN" altLang="en-US" sz="1500" kern="0">
                  <a:solidFill>
                    <a:srgbClr val="FFF8E5"/>
                  </a:solidFill>
                  <a:latin typeface="微软雅黑" panose="020B0503020204020204" pitchFamily="34" charset="-122"/>
                  <a:ea typeface="微软雅黑" panose="020B0503020204020204" pitchFamily="34" charset="-122"/>
                </a:rPr>
                <a:t>三、严格执行责任制</a:t>
              </a:r>
              <a:r>
                <a:rPr lang="en-US" altLang="zh-CN" sz="1500" kern="0">
                  <a:solidFill>
                    <a:srgbClr val="FFF8E5"/>
                  </a:solidFill>
                  <a:latin typeface="微软雅黑" panose="020B0503020204020204" pitchFamily="34" charset="-122"/>
                  <a:ea typeface="微软雅黑" panose="020B0503020204020204" pitchFamily="34" charset="-122"/>
                </a:rPr>
                <a:t>,</a:t>
              </a:r>
              <a:r>
                <a:rPr lang="zh-CN" altLang="en-US" sz="1500" kern="0">
                  <a:solidFill>
                    <a:srgbClr val="FFF8E5"/>
                  </a:solidFill>
                  <a:latin typeface="微软雅黑" panose="020B0503020204020204" pitchFamily="34" charset="-122"/>
                  <a:ea typeface="微软雅黑" panose="020B0503020204020204" pitchFamily="34" charset="-122"/>
                </a:rPr>
                <a:t>落实目标、细化内容、强化措施</a:t>
              </a:r>
              <a:r>
                <a:rPr lang="en-US" altLang="zh-CN" sz="1500" kern="0">
                  <a:solidFill>
                    <a:srgbClr val="FFF8E5"/>
                  </a:solidFill>
                  <a:latin typeface="微软雅黑" panose="020B0503020204020204" pitchFamily="34" charset="-122"/>
                  <a:ea typeface="微软雅黑" panose="020B0503020204020204" pitchFamily="34" charset="-122"/>
                </a:rPr>
                <a:t>,</a:t>
              </a:r>
              <a:r>
                <a:rPr lang="zh-CN" altLang="en-US" sz="1500" kern="0">
                  <a:solidFill>
                    <a:srgbClr val="FFF8E5"/>
                  </a:solidFill>
                  <a:latin typeface="微软雅黑" panose="020B0503020204020204" pitchFamily="34" charset="-122"/>
                  <a:ea typeface="微软雅黑" panose="020B0503020204020204" pitchFamily="34" charset="-122"/>
                </a:rPr>
                <a:t>实现全覆盖、全监控、全防范、全教育。</a:t>
              </a:r>
            </a:p>
          </p:txBody>
        </p:sp>
      </p:grpSp>
      <p:grpSp>
        <p:nvGrpSpPr>
          <p:cNvPr id="30" name="组合 29"/>
          <p:cNvGrpSpPr/>
          <p:nvPr/>
        </p:nvGrpSpPr>
        <p:grpSpPr>
          <a:xfrm>
            <a:off x="8397422" y="3835767"/>
            <a:ext cx="3286459" cy="1135743"/>
            <a:chOff x="8333922" y="3111867"/>
            <a:chExt cx="3286459" cy="1135743"/>
          </a:xfrm>
        </p:grpSpPr>
        <p:sp>
          <p:nvSpPr>
            <p:cNvPr id="31" name="矩形标注 18"/>
            <p:cNvSpPr/>
            <p:nvPr/>
          </p:nvSpPr>
          <p:spPr>
            <a:xfrm rot="5400000" flipH="1">
              <a:off x="9409280" y="2036509"/>
              <a:ext cx="1135743" cy="3286459"/>
            </a:xfrm>
            <a:prstGeom prst="wedgeRectCallout">
              <a:avLst>
                <a:gd name="adj1" fmla="val -325"/>
                <a:gd name="adj2" fmla="val 5695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8E5"/>
                </a:solidFill>
              </a:endParaRPr>
            </a:p>
          </p:txBody>
        </p:sp>
        <p:sp>
          <p:nvSpPr>
            <p:cNvPr id="32" name="矩形 31"/>
            <p:cNvSpPr/>
            <p:nvPr/>
          </p:nvSpPr>
          <p:spPr>
            <a:xfrm>
              <a:off x="8635940" y="3280440"/>
              <a:ext cx="2921060" cy="720197"/>
            </a:xfrm>
            <a:prstGeom prst="rect">
              <a:avLst/>
            </a:prstGeom>
          </p:spPr>
          <p:txBody>
            <a:bodyPr wrap="square">
              <a:spAutoFit/>
            </a:bodyPr>
            <a:lstStyle/>
            <a:p>
              <a:pPr>
                <a:lnSpc>
                  <a:spcPct val="120000"/>
                </a:lnSpc>
              </a:pPr>
              <a:r>
                <a:rPr lang="zh-CN" altLang="en-US" sz="1700" kern="0">
                  <a:solidFill>
                    <a:srgbClr val="FFF8E5"/>
                  </a:solidFill>
                  <a:latin typeface="微软雅黑" panose="020B0503020204020204" pitchFamily="34" charset="-122"/>
                  <a:ea typeface="微软雅黑" panose="020B0503020204020204" pitchFamily="34" charset="-122"/>
                </a:rPr>
                <a:t>四、要始终保持惩治腐败高压态势</a:t>
              </a:r>
              <a:r>
                <a:rPr lang="en-US" altLang="zh-CN" sz="1700" kern="0">
                  <a:solidFill>
                    <a:srgbClr val="FFF8E5"/>
                  </a:solidFill>
                  <a:latin typeface="微软雅黑" panose="020B0503020204020204" pitchFamily="34" charset="-122"/>
                  <a:ea typeface="微软雅黑" panose="020B0503020204020204" pitchFamily="34" charset="-122"/>
                </a:rPr>
                <a:t>,</a:t>
              </a:r>
              <a:r>
                <a:rPr lang="zh-CN" altLang="en-US" sz="1700" kern="0">
                  <a:solidFill>
                    <a:srgbClr val="FFF8E5"/>
                  </a:solidFill>
                  <a:latin typeface="微软雅黑" panose="020B0503020204020204" pitchFamily="34" charset="-122"/>
                  <a:ea typeface="微软雅黑" panose="020B0503020204020204" pitchFamily="34" charset="-122"/>
                </a:rPr>
                <a:t>坚决查处大案要案。</a:t>
              </a:r>
            </a:p>
          </p:txBody>
        </p:sp>
      </p:grpSp>
      <p:pic>
        <p:nvPicPr>
          <p:cNvPr id="4" name="图片 3" descr="246de5d3ff26528e22228fd3489e033c"/>
          <p:cNvPicPr>
            <a:picLocks noChangeAspect="1"/>
          </p:cNvPicPr>
          <p:nvPr/>
        </p:nvPicPr>
        <p:blipFill>
          <a:blip r:embed="rId3"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22">
        <p15:prstTrans prst="pageCurlDouble"/>
      </p:transition>
    </mc:Choice>
    <mc:Fallback>
      <p:transition spd="slow" advClick="0" advTm="202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 presetClass="entr" presetSubtype="4" fill="hold" nodeType="withEffect">
                                  <p:stCondLst>
                                    <p:cond delay="75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1000" fill="hold"/>
                                        <p:tgtEl>
                                          <p:spTgt spid="8"/>
                                        </p:tgtEl>
                                        <p:attrNameLst>
                                          <p:attrName>ppt_x</p:attrName>
                                        </p:attrNameLst>
                                      </p:cBhvr>
                                      <p:tavLst>
                                        <p:tav tm="0">
                                          <p:val>
                                            <p:strVal val="#ppt_x"/>
                                          </p:val>
                                        </p:tav>
                                        <p:tav tm="100000">
                                          <p:val>
                                            <p:strVal val="#ppt_x"/>
                                          </p:val>
                                        </p:tav>
                                      </p:tavLst>
                                    </p:anim>
                                    <p:anim calcmode="lin" valueType="num">
                                      <p:cBhvr additive="base">
                                        <p:cTn id="11" dur="1000" fill="hold"/>
                                        <p:tgtEl>
                                          <p:spTgt spid="8"/>
                                        </p:tgtEl>
                                        <p:attrNameLst>
                                          <p:attrName>ppt_y</p:attrName>
                                        </p:attrNameLst>
                                      </p:cBhvr>
                                      <p:tavLst>
                                        <p:tav tm="0">
                                          <p:val>
                                            <p:strVal val="1+#ppt_h/2"/>
                                          </p:val>
                                        </p:tav>
                                        <p:tav tm="100000">
                                          <p:val>
                                            <p:strVal val="#ppt_y"/>
                                          </p:val>
                                        </p:tav>
                                      </p:tavLst>
                                    </p:anim>
                                  </p:childTnLst>
                                </p:cTn>
                              </p:par>
                              <p:par>
                                <p:cTn id="12" presetID="42" presetClass="entr" presetSubtype="0" fill="hold" grpId="0" nodeType="withEffect">
                                  <p:stCondLst>
                                    <p:cond delay="75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32" presetClass="emph" presetSubtype="0" repeatCount="2000" fill="hold" nodeType="withEffect">
                                  <p:stCondLst>
                                    <p:cond delay="1750"/>
                                  </p:stCondLst>
                                  <p:childTnLst>
                                    <p:animRot by="120000">
                                      <p:cBhvr>
                                        <p:cTn id="18" dur="200" fill="hold">
                                          <p:stCondLst>
                                            <p:cond delay="0"/>
                                          </p:stCondLst>
                                        </p:cTn>
                                        <p:tgtEl>
                                          <p:spTgt spid="8"/>
                                        </p:tgtEl>
                                        <p:attrNameLst>
                                          <p:attrName>r</p:attrName>
                                        </p:attrNameLst>
                                      </p:cBhvr>
                                    </p:animRot>
                                    <p:animRot by="-240000">
                                      <p:cBhvr>
                                        <p:cTn id="19" dur="400" fill="hold">
                                          <p:stCondLst>
                                            <p:cond delay="400"/>
                                          </p:stCondLst>
                                        </p:cTn>
                                        <p:tgtEl>
                                          <p:spTgt spid="8"/>
                                        </p:tgtEl>
                                        <p:attrNameLst>
                                          <p:attrName>r</p:attrName>
                                        </p:attrNameLst>
                                      </p:cBhvr>
                                    </p:animRot>
                                    <p:animRot by="240000">
                                      <p:cBhvr>
                                        <p:cTn id="20" dur="400" fill="hold">
                                          <p:stCondLst>
                                            <p:cond delay="800"/>
                                          </p:stCondLst>
                                        </p:cTn>
                                        <p:tgtEl>
                                          <p:spTgt spid="8"/>
                                        </p:tgtEl>
                                        <p:attrNameLst>
                                          <p:attrName>r</p:attrName>
                                        </p:attrNameLst>
                                      </p:cBhvr>
                                    </p:animRot>
                                    <p:animRot by="-240000">
                                      <p:cBhvr>
                                        <p:cTn id="21" dur="400" fill="hold">
                                          <p:stCondLst>
                                            <p:cond delay="1200"/>
                                          </p:stCondLst>
                                        </p:cTn>
                                        <p:tgtEl>
                                          <p:spTgt spid="8"/>
                                        </p:tgtEl>
                                        <p:attrNameLst>
                                          <p:attrName>r</p:attrName>
                                        </p:attrNameLst>
                                      </p:cBhvr>
                                    </p:animRot>
                                    <p:animRot by="120000">
                                      <p:cBhvr>
                                        <p:cTn id="22" dur="400" fill="hold">
                                          <p:stCondLst>
                                            <p:cond delay="1600"/>
                                          </p:stCondLst>
                                        </p:cTn>
                                        <p:tgtEl>
                                          <p:spTgt spid="8"/>
                                        </p:tgtEl>
                                        <p:attrNameLst>
                                          <p:attrName>r</p:attrName>
                                        </p:attrNameLst>
                                      </p:cBhvr>
                                    </p:animRot>
                                  </p:childTnLst>
                                </p:cTn>
                              </p:par>
                              <p:par>
                                <p:cTn id="23" presetID="10" presetClass="entr" presetSubtype="0" fill="hold" grpId="0" nodeType="withEffect">
                                  <p:stCondLst>
                                    <p:cond delay="175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750"/>
                                        <p:tgtEl>
                                          <p:spTgt spid="16"/>
                                        </p:tgtEl>
                                      </p:cBhvr>
                                    </p:animEffect>
                                  </p:childTnLst>
                                </p:cTn>
                              </p:par>
                              <p:par>
                                <p:cTn id="26" presetID="2" presetClass="entr" presetSubtype="8" fill="hold" nodeType="withEffect">
                                  <p:stCondLst>
                                    <p:cond delay="225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50" fill="hold"/>
                                        <p:tgtEl>
                                          <p:spTgt spid="17"/>
                                        </p:tgtEl>
                                        <p:attrNameLst>
                                          <p:attrName>ppt_x</p:attrName>
                                        </p:attrNameLst>
                                      </p:cBhvr>
                                      <p:tavLst>
                                        <p:tav tm="0">
                                          <p:val>
                                            <p:strVal val="0-#ppt_w/2"/>
                                          </p:val>
                                        </p:tav>
                                        <p:tav tm="100000">
                                          <p:val>
                                            <p:strVal val="#ppt_x"/>
                                          </p:val>
                                        </p:tav>
                                      </p:tavLst>
                                    </p:anim>
                                    <p:anim calcmode="lin" valueType="num">
                                      <p:cBhvr additive="base">
                                        <p:cTn id="29" dur="75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30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750" fill="hold"/>
                                        <p:tgtEl>
                                          <p:spTgt spid="20"/>
                                        </p:tgtEl>
                                        <p:attrNameLst>
                                          <p:attrName>ppt_x</p:attrName>
                                        </p:attrNameLst>
                                      </p:cBhvr>
                                      <p:tavLst>
                                        <p:tav tm="0">
                                          <p:val>
                                            <p:strVal val="1+#ppt_w/2"/>
                                          </p:val>
                                        </p:tav>
                                        <p:tav tm="100000">
                                          <p:val>
                                            <p:strVal val="#ppt_x"/>
                                          </p:val>
                                        </p:tav>
                                      </p:tavLst>
                                    </p:anim>
                                    <p:anim calcmode="lin" valueType="num">
                                      <p:cBhvr additive="base">
                                        <p:cTn id="33" dur="750" fill="hold"/>
                                        <p:tgtEl>
                                          <p:spTgt spid="20"/>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37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750" fill="hold"/>
                                        <p:tgtEl>
                                          <p:spTgt spid="27"/>
                                        </p:tgtEl>
                                        <p:attrNameLst>
                                          <p:attrName>ppt_x</p:attrName>
                                        </p:attrNameLst>
                                      </p:cBhvr>
                                      <p:tavLst>
                                        <p:tav tm="0">
                                          <p:val>
                                            <p:strVal val="0-#ppt_w/2"/>
                                          </p:val>
                                        </p:tav>
                                        <p:tav tm="100000">
                                          <p:val>
                                            <p:strVal val="#ppt_x"/>
                                          </p:val>
                                        </p:tav>
                                      </p:tavLst>
                                    </p:anim>
                                    <p:anim calcmode="lin" valueType="num">
                                      <p:cBhvr additive="base">
                                        <p:cTn id="37" dur="75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45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750" fill="hold"/>
                                        <p:tgtEl>
                                          <p:spTgt spid="30"/>
                                        </p:tgtEl>
                                        <p:attrNameLst>
                                          <p:attrName>ppt_x</p:attrName>
                                        </p:attrNameLst>
                                      </p:cBhvr>
                                      <p:tavLst>
                                        <p:tav tm="0">
                                          <p:val>
                                            <p:strVal val="1+#ppt_w/2"/>
                                          </p:val>
                                        </p:tav>
                                        <p:tav tm="100000">
                                          <p:val>
                                            <p:strVal val="#ppt_x"/>
                                          </p:val>
                                        </p:tav>
                                      </p:tavLst>
                                    </p:anim>
                                    <p:anim calcmode="lin" valueType="num">
                                      <p:cBhvr additive="base">
                                        <p:cTn id="41"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
          <p:cNvPicPr>
            <a:picLocks noChangeAspect="1"/>
          </p:cNvPicPr>
          <p:nvPr/>
        </p:nvPicPr>
        <p:blipFill>
          <a:blip r:embed="rId3" cstate="print"/>
          <a:stretch>
            <a:fillRect/>
          </a:stretch>
        </p:blipFill>
        <p:spPr>
          <a:xfrm flipH="1">
            <a:off x="3073400" y="4239895"/>
            <a:ext cx="9124315" cy="2322195"/>
          </a:xfrm>
          <a:prstGeom prst="rect">
            <a:avLst/>
          </a:prstGeom>
        </p:spPr>
      </p:pic>
      <p:pic>
        <p:nvPicPr>
          <p:cNvPr id="6" name="图片 5" descr="2"/>
          <p:cNvPicPr>
            <a:picLocks noChangeAspect="1"/>
          </p:cNvPicPr>
          <p:nvPr/>
        </p:nvPicPr>
        <p:blipFill>
          <a:blip r:embed="rId4" cstate="print"/>
          <a:stretch>
            <a:fillRect/>
          </a:stretch>
        </p:blipFill>
        <p:spPr>
          <a:xfrm>
            <a:off x="-36195" y="4282440"/>
            <a:ext cx="3637280" cy="2237105"/>
          </a:xfrm>
          <a:prstGeom prst="rect">
            <a:avLst/>
          </a:prstGeom>
        </p:spPr>
      </p:pic>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反腐的主要举措</a:t>
            </a:r>
          </a:p>
        </p:txBody>
      </p:sp>
      <p:sp>
        <p:nvSpPr>
          <p:cNvPr id="24"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5" cstate="print"/>
          <a:stretch>
            <a:fillRect/>
          </a:stretch>
        </p:blipFill>
        <p:spPr>
          <a:xfrm>
            <a:off x="-36195" y="5659755"/>
            <a:ext cx="12233910" cy="1209040"/>
          </a:xfrm>
          <a:prstGeom prst="rect">
            <a:avLst/>
          </a:prstGeom>
        </p:spPr>
      </p:pic>
      <p:sp>
        <p:nvSpPr>
          <p:cNvPr id="15365" name="矩形 10"/>
          <p:cNvSpPr/>
          <p:nvPr/>
        </p:nvSpPr>
        <p:spPr>
          <a:xfrm>
            <a:off x="1282700" y="3118485"/>
            <a:ext cx="9228455" cy="1445260"/>
          </a:xfrm>
          <a:prstGeom prst="rect">
            <a:avLst/>
          </a:prstGeom>
          <a:noFill/>
          <a:ln w="9525">
            <a:noFill/>
          </a:ln>
        </p:spPr>
        <p:txBody>
          <a:bodyPr wrap="square">
            <a:spAutoFit/>
          </a:bodyPr>
          <a:lstStyle/>
          <a:p>
            <a:pPr algn="l" eaLnBrk="1" hangingPunct="1">
              <a:lnSpc>
                <a:spcPct val="110000"/>
              </a:lnSpc>
            </a:pPr>
            <a:r>
              <a:rPr lang="zh-CN" altLang="en-US" sz="2000" dirty="0">
                <a:solidFill>
                  <a:schemeClr val="tx1">
                    <a:lumMod val="75000"/>
                    <a:lumOff val="25000"/>
                  </a:schemeClr>
                </a:solidFill>
                <a:latin typeface="楷体" panose="02010609060101010101" charset="-122"/>
                <a:ea typeface="楷体" panose="02010609060101010101" charset="-122"/>
              </a:rPr>
              <a:t>要精简会议活动，切实改进会风，严格控制以中央名义召开的各类全国性会议和举行的重大活动，不开泛泛部署工作和提要求的会，未经中央批准一律不出席各类剪彩、奠基活动和庆祝会、纪念会、表彰会、博览会、研讨会及各类论坛；提高会议实效，开短会、讲短话，力戒空话、套话。</a:t>
            </a:r>
          </a:p>
        </p:txBody>
      </p:sp>
      <p:sp>
        <p:nvSpPr>
          <p:cNvPr id="15368" name="矩形 17"/>
          <p:cNvSpPr/>
          <p:nvPr/>
        </p:nvSpPr>
        <p:spPr>
          <a:xfrm>
            <a:off x="1282700" y="1412558"/>
            <a:ext cx="9351963" cy="1751965"/>
          </a:xfrm>
          <a:prstGeom prst="rect">
            <a:avLst/>
          </a:prstGeom>
          <a:noFill/>
          <a:ln w="9525">
            <a:noFill/>
          </a:ln>
        </p:spPr>
        <p:txBody>
          <a:bodyPr>
            <a:spAutoFit/>
          </a:bodyPr>
          <a:lstStyle/>
          <a:p>
            <a:pPr algn="l" eaLnBrk="1" hangingPunct="1">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制定和落实中央八项规定：</a:t>
            </a:r>
            <a:r>
              <a:rPr lang="zh-CN" altLang="en-US" dirty="0">
                <a:latin typeface="微软雅黑" panose="020B0503020204020204" pitchFamily="34" charset="-122"/>
                <a:ea typeface="微软雅黑" panose="020B0503020204020204" pitchFamily="34" charset="-122"/>
              </a:rPr>
              <a:t>“要改进调查研究，到基层调研要深入了解真实情况，总结经验、研究问题、解决困难、指导工作，向群众学习、向实践学习，多同群众座谈，多同干部谈心，多商量讨论，多解剖典型，多到困难和矛盾集中、群众意见多的地方去，切忌走过场、搞形式主义；要轻车简从、减少陪同、简化接待，不张贴悬挂标语横幅，不安排群众迎送，不铺设迎宾地毯，不摆放花草，不安排宴请。</a:t>
            </a:r>
          </a:p>
        </p:txBody>
      </p:sp>
      <p:pic>
        <p:nvPicPr>
          <p:cNvPr id="3" name="图片 2" descr="4"/>
          <p:cNvPicPr>
            <a:picLocks noChangeAspect="1"/>
          </p:cNvPicPr>
          <p:nvPr/>
        </p:nvPicPr>
        <p:blipFill>
          <a:blip r:embed="rId6" cstate="print"/>
          <a:stretch>
            <a:fillRect/>
          </a:stretch>
        </p:blipFill>
        <p:spPr>
          <a:xfrm>
            <a:off x="10818495" y="3688080"/>
            <a:ext cx="1033145" cy="856615"/>
          </a:xfrm>
          <a:prstGeom prst="rect">
            <a:avLst/>
          </a:prstGeom>
        </p:spPr>
      </p:pic>
    </p:spTree>
  </p:cSld>
  <p:clrMapOvr>
    <a:masterClrMapping/>
  </p:clrMapOvr>
  <p:transition spd="slow" advClick="0" advTm="166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5368"/>
                                        </p:tgtEl>
                                        <p:attrNameLst>
                                          <p:attrName>style.visibility</p:attrName>
                                        </p:attrNameLst>
                                      </p:cBhvr>
                                      <p:to>
                                        <p:strVal val="visible"/>
                                      </p:to>
                                    </p:set>
                                    <p:animEffect transition="in" filter="wipe(up)">
                                      <p:cBhvr>
                                        <p:cTn id="31" dur="500"/>
                                        <p:tgtEl>
                                          <p:spTgt spid="15368"/>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5365"/>
                                        </p:tgtEl>
                                        <p:attrNameLst>
                                          <p:attrName>style.visibility</p:attrName>
                                        </p:attrNameLst>
                                      </p:cBhvr>
                                      <p:to>
                                        <p:strVal val="visible"/>
                                      </p:to>
                                    </p:set>
                                    <p:animEffect transition="in" filter="wipe(up)">
                                      <p:cBhvr>
                                        <p:cTn id="34"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animBg="1"/>
      <p:bldP spid="15365" grpId="0"/>
      <p:bldP spid="153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
          <p:cNvPicPr>
            <a:picLocks noChangeAspect="1"/>
          </p:cNvPicPr>
          <p:nvPr/>
        </p:nvPicPr>
        <p:blipFill>
          <a:blip r:embed="rId3" cstate="print"/>
          <a:stretch>
            <a:fillRect/>
          </a:stretch>
        </p:blipFill>
        <p:spPr>
          <a:xfrm flipH="1">
            <a:off x="3073400" y="4239895"/>
            <a:ext cx="9124315" cy="2322195"/>
          </a:xfrm>
          <a:prstGeom prst="rect">
            <a:avLst/>
          </a:prstGeom>
        </p:spPr>
      </p:pic>
      <p:pic>
        <p:nvPicPr>
          <p:cNvPr id="6" name="图片 5" descr="2"/>
          <p:cNvPicPr>
            <a:picLocks noChangeAspect="1"/>
          </p:cNvPicPr>
          <p:nvPr/>
        </p:nvPicPr>
        <p:blipFill>
          <a:blip r:embed="rId4" cstate="print"/>
          <a:stretch>
            <a:fillRect/>
          </a:stretch>
        </p:blipFill>
        <p:spPr>
          <a:xfrm>
            <a:off x="-36195" y="4282440"/>
            <a:ext cx="3637280" cy="2237105"/>
          </a:xfrm>
          <a:prstGeom prst="rect">
            <a:avLst/>
          </a:prstGeom>
        </p:spPr>
      </p:pic>
      <p:sp>
        <p:nvSpPr>
          <p:cNvPr id="15365" name="矩形 10"/>
          <p:cNvSpPr/>
          <p:nvPr/>
        </p:nvSpPr>
        <p:spPr>
          <a:xfrm>
            <a:off x="1282700" y="3118485"/>
            <a:ext cx="9228455" cy="1445260"/>
          </a:xfrm>
          <a:prstGeom prst="rect">
            <a:avLst/>
          </a:prstGeom>
          <a:noFill/>
          <a:ln w="9525">
            <a:noFill/>
          </a:ln>
        </p:spPr>
        <p:txBody>
          <a:bodyPr wrap="square">
            <a:spAutoFit/>
          </a:bodyPr>
          <a:lstStyle/>
          <a:p>
            <a:pPr algn="l" eaLnBrk="1" hangingPunct="1">
              <a:lnSpc>
                <a:spcPct val="110000"/>
              </a:lnSpc>
            </a:pPr>
            <a:r>
              <a:rPr lang="zh-CN" altLang="en-US" sz="2000" dirty="0">
                <a:solidFill>
                  <a:schemeClr val="tx1">
                    <a:lumMod val="75000"/>
                    <a:lumOff val="25000"/>
                  </a:schemeClr>
                </a:solidFill>
                <a:latin typeface="楷体" panose="02010609060101010101" charset="-122"/>
                <a:ea typeface="楷体" panose="02010609060101010101" charset="-122"/>
              </a:rPr>
              <a:t>要严格文稿发表，除中央统一安排外，个人不公开出版著作、讲话单行本，不发贺信、贺电，不题词、题字。</a:t>
            </a:r>
          </a:p>
          <a:p>
            <a:pPr algn="l" eaLnBrk="1" hangingPunct="1">
              <a:lnSpc>
                <a:spcPct val="110000"/>
              </a:lnSpc>
            </a:pPr>
            <a:r>
              <a:rPr lang="zh-CN" altLang="en-US" sz="2000" dirty="0">
                <a:solidFill>
                  <a:schemeClr val="tx1">
                    <a:lumMod val="75000"/>
                    <a:lumOff val="25000"/>
                  </a:schemeClr>
                </a:solidFill>
                <a:latin typeface="楷体" panose="02010609060101010101" charset="-122"/>
                <a:ea typeface="楷体" panose="02010609060101010101" charset="-122"/>
              </a:rPr>
              <a:t>要厉行勤俭节约，严格遵守廉洁从政有关规定，严格执行住房、车辆配备等有关工作和生活待遇的规定。</a:t>
            </a:r>
          </a:p>
        </p:txBody>
      </p:sp>
      <p:sp>
        <p:nvSpPr>
          <p:cNvPr id="15368" name="矩形 17"/>
          <p:cNvSpPr/>
          <p:nvPr/>
        </p:nvSpPr>
        <p:spPr>
          <a:xfrm>
            <a:off x="1282700" y="1698308"/>
            <a:ext cx="9351963" cy="1419860"/>
          </a:xfrm>
          <a:prstGeom prst="rect">
            <a:avLst/>
          </a:prstGeom>
          <a:noFill/>
          <a:ln w="9525">
            <a:noFill/>
          </a:ln>
        </p:spPr>
        <p:txBody>
          <a:bodyPr>
            <a:spAutoFit/>
          </a:bodyPr>
          <a:lstStyle/>
          <a:p>
            <a:pPr algn="l" eaLnBrk="1" hangingPunct="1">
              <a:lnSpc>
                <a:spcPct val="120000"/>
              </a:lnSpc>
            </a:pPr>
            <a:r>
              <a:rPr lang="zh-CN" altLang="en-US" dirty="0">
                <a:latin typeface="微软雅黑" panose="020B0503020204020204" pitchFamily="34" charset="-122"/>
                <a:ea typeface="微软雅黑" panose="020B0503020204020204" pitchFamily="34" charset="-122"/>
              </a:rPr>
              <a:t>要改进警卫工作，坚持有利于联系群众的原则，减少交通管制，一般情况下不得封路、不清场闭馆。</a:t>
            </a:r>
          </a:p>
          <a:p>
            <a:pPr algn="l" eaLnBrk="1" hangingPunct="1">
              <a:lnSpc>
                <a:spcPct val="120000"/>
              </a:lnSpc>
            </a:pPr>
            <a:r>
              <a:rPr lang="zh-CN" altLang="en-US" dirty="0">
                <a:latin typeface="微软雅黑" panose="020B0503020204020204" pitchFamily="34" charset="-122"/>
                <a:ea typeface="微软雅黑" panose="020B0503020204020204" pitchFamily="34" charset="-122"/>
              </a:rPr>
              <a:t>要改进新闻报道，中央政治局同志出席会议和活动应根据工作需要、新闻价值、社会效果决定是否报道，进一步压缩报道的数量、字数、时长。</a:t>
            </a:r>
          </a:p>
        </p:txBody>
      </p:sp>
      <p:pic>
        <p:nvPicPr>
          <p:cNvPr id="2" name="图片 1" descr="4"/>
          <p:cNvPicPr>
            <a:picLocks noChangeAspect="1"/>
          </p:cNvPicPr>
          <p:nvPr/>
        </p:nvPicPr>
        <p:blipFill>
          <a:blip r:embed="rId5" cstate="print"/>
          <a:stretch>
            <a:fillRect/>
          </a:stretch>
        </p:blipFill>
        <p:spPr>
          <a:xfrm>
            <a:off x="10818495" y="3688080"/>
            <a:ext cx="1033145" cy="856615"/>
          </a:xfrm>
          <a:prstGeom prst="rect">
            <a:avLst/>
          </a:prstGeom>
        </p:spPr>
      </p:pic>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反腐的主要举措</a:t>
            </a:r>
          </a:p>
        </p:txBody>
      </p:sp>
      <p:sp>
        <p:nvSpPr>
          <p:cNvPr id="24"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6"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advClick="0" advTm="1756">
        <p14:prism/>
      </p:transition>
    </mc:Choice>
    <mc:Fallback>
      <p:transition spd="slow" advClick="0" advTm="17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5368"/>
                                        </p:tgtEl>
                                        <p:attrNameLst>
                                          <p:attrName>style.visibility</p:attrName>
                                        </p:attrNameLst>
                                      </p:cBhvr>
                                      <p:to>
                                        <p:strVal val="visible"/>
                                      </p:to>
                                    </p:set>
                                    <p:animEffect transition="in" filter="wipe(up)">
                                      <p:cBhvr>
                                        <p:cTn id="31" dur="500"/>
                                        <p:tgtEl>
                                          <p:spTgt spid="15368"/>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5365"/>
                                        </p:tgtEl>
                                        <p:attrNameLst>
                                          <p:attrName>style.visibility</p:attrName>
                                        </p:attrNameLst>
                                      </p:cBhvr>
                                      <p:to>
                                        <p:strVal val="visible"/>
                                      </p:to>
                                    </p:set>
                                    <p:animEffect transition="in" filter="wipe(up)">
                                      <p:cBhvr>
                                        <p:cTn id="34"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8" grpId="0"/>
      <p:bldP spid="7" grpId="0"/>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4342765" y="3167380"/>
            <a:ext cx="4384040" cy="70675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反腐败斗争的成果</a:t>
            </a:r>
          </a:p>
        </p:txBody>
      </p:sp>
      <p:grpSp>
        <p:nvGrpSpPr>
          <p:cNvPr id="8" name="组合 7"/>
          <p:cNvGrpSpPr/>
          <p:nvPr/>
        </p:nvGrpSpPr>
        <p:grpSpPr>
          <a:xfrm>
            <a:off x="3427095" y="3171190"/>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20604" y="2752288"/>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04</a:t>
              </a:r>
            </a:p>
          </p:txBody>
        </p:sp>
      </p:grpSp>
      <p:sp>
        <p:nvSpPr>
          <p:cNvPr id="7" name="Freeform 9"/>
          <p:cNvSpPr/>
          <p:nvPr/>
        </p:nvSpPr>
        <p:spPr bwMode="auto">
          <a:xfrm>
            <a:off x="5550527" y="1678286"/>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545">
        <p15:prstTrans prst="peelOff" invX="1"/>
      </p:transition>
    </mc:Choice>
    <mc:Fallback>
      <p:transition spd="slow" advClick="0" advTm="154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反腐败斗争的成果</a:t>
            </a:r>
          </a:p>
        </p:txBody>
      </p:sp>
      <p:sp>
        <p:nvSpPr>
          <p:cNvPr id="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5" name="图片 4" descr="246de5d3ff26528e22228fd3489e033c"/>
          <p:cNvPicPr>
            <a:picLocks noChangeAspect="1"/>
          </p:cNvPicPr>
          <p:nvPr/>
        </p:nvPicPr>
        <p:blipFill>
          <a:blip r:embed="rId3" cstate="print"/>
          <a:stretch>
            <a:fillRect/>
          </a:stretch>
        </p:blipFill>
        <p:spPr>
          <a:xfrm>
            <a:off x="-41910" y="5659755"/>
            <a:ext cx="12233910" cy="1209040"/>
          </a:xfrm>
          <a:prstGeom prst="rect">
            <a:avLst/>
          </a:prstGeom>
        </p:spPr>
      </p:pic>
      <p:sp>
        <p:nvSpPr>
          <p:cNvPr id="46086" name="内容占位符 2"/>
          <p:cNvSpPr txBox="1"/>
          <p:nvPr/>
        </p:nvSpPr>
        <p:spPr>
          <a:xfrm>
            <a:off x="5353685" y="2771140"/>
            <a:ext cx="5552440" cy="2499360"/>
          </a:xfrm>
          <a:prstGeom prst="rect">
            <a:avLst/>
          </a:prstGeom>
          <a:noFill/>
          <a:ln w="9525">
            <a:noFill/>
          </a:ln>
        </p:spPr>
        <p:txBody>
          <a:bodyPr/>
          <a:lstStyle/>
          <a:p>
            <a:pPr algn="l" eaLnBrk="1" hangingPunct="1">
              <a:lnSpc>
                <a:spcPct val="130000"/>
              </a:lnSpc>
              <a:spcBef>
                <a:spcPct val="20000"/>
              </a:spcBef>
            </a:pPr>
            <a:r>
              <a:rPr sz="2400" dirty="0">
                <a:latin typeface="微软雅黑" panose="020B0503020204020204" pitchFamily="34" charset="-122"/>
                <a:ea typeface="微软雅黑" panose="020B0503020204020204" pitchFamily="34" charset="-122"/>
              </a:rPr>
              <a:t>党的十八大以来，我国政法机关重拳惩腐，已开启第5年征程。如今，2017年已经过去一半，半年中，一系列司法惩腐成果可圈可点，令人目不暇接。</a:t>
            </a:r>
          </a:p>
        </p:txBody>
      </p:sp>
      <p:pic>
        <p:nvPicPr>
          <p:cNvPr id="9" name="图片 8" descr="2b2404d1f6253d44bea77a63597a663e"/>
          <p:cNvPicPr>
            <a:picLocks noChangeAspect="1"/>
          </p:cNvPicPr>
          <p:nvPr/>
        </p:nvPicPr>
        <p:blipFill>
          <a:blip r:embed="rId4" cstate="print"/>
          <a:stretch>
            <a:fillRect/>
          </a:stretch>
        </p:blipFill>
        <p:spPr>
          <a:xfrm>
            <a:off x="673735" y="1382395"/>
            <a:ext cx="4404360" cy="440436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645">
        <p15:prstTrans prst="pageCurlDouble"/>
      </p:transition>
    </mc:Choice>
    <mc:Fallback>
      <p:transition spd="slow" advClick="0" advTm="264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53" presetClass="entr" presetSubtype="16"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46086"/>
                                        </p:tgtEl>
                                        <p:attrNameLst>
                                          <p:attrName>style.visibility</p:attrName>
                                        </p:attrNameLst>
                                      </p:cBhvr>
                                      <p:to>
                                        <p:strVal val="visible"/>
                                      </p:to>
                                    </p:set>
                                    <p:animEffect transition="in" filter="wipe(up)">
                                      <p:cBhvr>
                                        <p:cTn id="19" dur="500"/>
                                        <p:tgtEl>
                                          <p:spTgt spid="46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4608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箭头: 五边形 4"/>
          <p:cNvSpPr/>
          <p:nvPr/>
        </p:nvSpPr>
        <p:spPr>
          <a:xfrm>
            <a:off x="3250863" y="1827460"/>
            <a:ext cx="7527333" cy="676589"/>
          </a:xfrm>
          <a:prstGeom prst="homePlat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a:solidFill>
                  <a:srgbClr val="FFF8E5"/>
                </a:solidFill>
                <a:latin typeface="微软雅黑" panose="020B0503020204020204" pitchFamily="34" charset="-122"/>
                <a:ea typeface="微软雅黑" panose="020B0503020204020204" pitchFamily="34" charset="-122"/>
              </a:rPr>
              <a:t>最高人民检察院官方网站公布的职务犯罪信息多达</a:t>
            </a:r>
            <a:r>
              <a:rPr lang="en-US" altLang="zh-CN" sz="2000">
                <a:solidFill>
                  <a:srgbClr val="FFF8E5"/>
                </a:solidFill>
                <a:latin typeface="微软雅黑" panose="020B0503020204020204" pitchFamily="34" charset="-122"/>
                <a:ea typeface="微软雅黑" panose="020B0503020204020204" pitchFamily="34" charset="-122"/>
              </a:rPr>
              <a:t>160</a:t>
            </a:r>
            <a:r>
              <a:rPr lang="zh-CN" altLang="en-US" sz="2000">
                <a:solidFill>
                  <a:srgbClr val="FFF8E5"/>
                </a:solidFill>
                <a:latin typeface="微软雅黑" panose="020B0503020204020204" pitchFamily="34" charset="-122"/>
                <a:ea typeface="微软雅黑" panose="020B0503020204020204" pitchFamily="34" charset="-122"/>
              </a:rPr>
              <a:t>条</a:t>
            </a:r>
            <a:endParaRPr lang="en-US" sz="2000">
              <a:solidFill>
                <a:srgbClr val="FFF8E5"/>
              </a:solidFill>
              <a:latin typeface="微软雅黑" panose="020B0503020204020204" pitchFamily="34" charset="-122"/>
              <a:ea typeface="微软雅黑" panose="020B0503020204020204" pitchFamily="34" charset="-122"/>
            </a:endParaRPr>
          </a:p>
        </p:txBody>
      </p:sp>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反腐败斗争的成果</a:t>
            </a:r>
          </a:p>
        </p:txBody>
      </p:sp>
      <p:sp>
        <p:nvSpPr>
          <p:cNvPr id="3" name="矩形: 圆角 2"/>
          <p:cNvSpPr/>
          <p:nvPr/>
        </p:nvSpPr>
        <p:spPr>
          <a:xfrm>
            <a:off x="1088236" y="1740374"/>
            <a:ext cx="2075543" cy="87956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a:solidFill>
                  <a:srgbClr val="FFF8E5"/>
                </a:solidFill>
                <a:latin typeface="微软雅黑" panose="020B0503020204020204" pitchFamily="34" charset="-122"/>
                <a:ea typeface="微软雅黑" panose="020B0503020204020204" pitchFamily="34" charset="-122"/>
              </a:rPr>
              <a:t>上半年</a:t>
            </a:r>
            <a:endParaRPr lang="en-US" sz="2400" b="1">
              <a:solidFill>
                <a:srgbClr val="FFF8E5"/>
              </a:solidFill>
              <a:latin typeface="微软雅黑" panose="020B0503020204020204" pitchFamily="34" charset="-122"/>
              <a:ea typeface="微软雅黑" panose="020B0503020204020204" pitchFamily="34" charset="-122"/>
            </a:endParaRPr>
          </a:p>
        </p:txBody>
      </p:sp>
      <p:sp>
        <p:nvSpPr>
          <p:cNvPr id="9" name="矩形 8"/>
          <p:cNvSpPr/>
          <p:nvPr/>
        </p:nvSpPr>
        <p:spPr>
          <a:xfrm>
            <a:off x="852221" y="3195222"/>
            <a:ext cx="2334159" cy="2771335"/>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14" name="矩形: 圆角 13"/>
          <p:cNvSpPr/>
          <p:nvPr/>
        </p:nvSpPr>
        <p:spPr>
          <a:xfrm>
            <a:off x="1079500" y="2820670"/>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新增立案侦查</a:t>
            </a:r>
            <a:endParaRPr lang="en-US" altLang="zh-CN" sz="1600">
              <a:solidFill>
                <a:srgbClr val="FFF8E5"/>
              </a:solidFill>
              <a:latin typeface="微软雅黑" panose="020B0503020204020204" pitchFamily="34" charset="-122"/>
              <a:ea typeface="微软雅黑" panose="020B0503020204020204" pitchFamily="34" charset="-122"/>
            </a:endParaRPr>
          </a:p>
          <a:p>
            <a:pPr algn="ctr"/>
            <a:r>
              <a:rPr lang="zh-CN" altLang="en-US" sz="1600">
                <a:solidFill>
                  <a:srgbClr val="FFF8E5"/>
                </a:solidFill>
                <a:latin typeface="微软雅黑" panose="020B0503020204020204" pitchFamily="34" charset="-122"/>
                <a:ea typeface="微软雅黑" panose="020B0503020204020204" pitchFamily="34" charset="-122"/>
              </a:rPr>
              <a:t>省部级官员</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343970" y="3493770"/>
            <a:ext cx="1597963" cy="2400657"/>
            <a:chOff x="1343970" y="3759200"/>
            <a:chExt cx="1597963" cy="2400657"/>
          </a:xfrm>
        </p:grpSpPr>
        <p:sp>
          <p:nvSpPr>
            <p:cNvPr id="15" name="文本框 14"/>
            <p:cNvSpPr txBox="1"/>
            <p:nvPr/>
          </p:nvSpPr>
          <p:spPr>
            <a:xfrm>
              <a:off x="1343970" y="3759200"/>
              <a:ext cx="1249060" cy="2400657"/>
            </a:xfrm>
            <a:prstGeom prst="rect">
              <a:avLst/>
            </a:prstGeom>
            <a:noFill/>
          </p:spPr>
          <p:txBody>
            <a:bodyPr wrap="none" rtlCol="0">
              <a:spAutoFit/>
            </a:bodyPr>
            <a:lstStyle/>
            <a:p>
              <a:pPr algn="ctr"/>
              <a:r>
                <a:rPr lang="en-US" sz="15000" spc="-300">
                  <a:solidFill>
                    <a:srgbClr val="C00000"/>
                  </a:solidFill>
                  <a:latin typeface="Agency FB" panose="020B0503020202020204" pitchFamily="34" charset="0"/>
                  <a:ea typeface="微软雅黑" panose="020B0503020204020204" pitchFamily="34" charset="-122"/>
                </a:rPr>
                <a:t>12</a:t>
              </a:r>
            </a:p>
          </p:txBody>
        </p:sp>
        <p:sp>
          <p:nvSpPr>
            <p:cNvPr id="16" name="文本框 15"/>
            <p:cNvSpPr txBox="1"/>
            <p:nvPr/>
          </p:nvSpPr>
          <p:spPr>
            <a:xfrm>
              <a:off x="2449490" y="5308600"/>
              <a:ext cx="492443" cy="461665"/>
            </a:xfrm>
            <a:prstGeom prst="rect">
              <a:avLst/>
            </a:prstGeom>
            <a:noFill/>
          </p:spPr>
          <p:txBody>
            <a:bodyPr wrap="none" rtlCol="0">
              <a:spAutoFit/>
            </a:bodyPr>
            <a:lstStyle/>
            <a:p>
              <a:pPr algn="l"/>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3570021" y="3195222"/>
            <a:ext cx="2334159" cy="2771335"/>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21" name="矩形: 圆角 20"/>
          <p:cNvSpPr/>
          <p:nvPr/>
        </p:nvSpPr>
        <p:spPr>
          <a:xfrm>
            <a:off x="3797300" y="2820670"/>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比去年同期新增</a:t>
            </a:r>
            <a:endParaRPr lang="en-US" altLang="zh-CN" sz="1600">
              <a:solidFill>
                <a:srgbClr val="FFF8E5"/>
              </a:solidFill>
              <a:latin typeface="微软雅黑" panose="020B0503020204020204" pitchFamily="34" charset="-122"/>
              <a:ea typeface="微软雅黑" panose="020B0503020204020204" pitchFamily="34" charset="-122"/>
            </a:endParaRPr>
          </a:p>
          <a:p>
            <a:pPr algn="ctr"/>
            <a:r>
              <a:rPr lang="zh-CN" altLang="en-US" sz="1600">
                <a:solidFill>
                  <a:srgbClr val="FFF8E5"/>
                </a:solidFill>
                <a:latin typeface="微软雅黑" panose="020B0503020204020204" pitchFamily="34" charset="-122"/>
                <a:ea typeface="微软雅黑" panose="020B0503020204020204" pitchFamily="34" charset="-122"/>
              </a:rPr>
              <a:t>立案多出</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238100" y="3493770"/>
            <a:ext cx="1421633" cy="2400657"/>
            <a:chOff x="4238100" y="3759200"/>
            <a:chExt cx="1421633" cy="2400657"/>
          </a:xfrm>
        </p:grpSpPr>
        <p:sp>
          <p:nvSpPr>
            <p:cNvPr id="22" name="文本框 21"/>
            <p:cNvSpPr txBox="1"/>
            <p:nvPr/>
          </p:nvSpPr>
          <p:spPr>
            <a:xfrm>
              <a:off x="4238100" y="3759200"/>
              <a:ext cx="896399" cy="2400657"/>
            </a:xfrm>
            <a:prstGeom prst="rect">
              <a:avLst/>
            </a:prstGeom>
            <a:noFill/>
          </p:spPr>
          <p:txBody>
            <a:bodyPr wrap="none" rtlCol="0">
              <a:spAutoFit/>
            </a:bodyPr>
            <a:lstStyle/>
            <a:p>
              <a:pPr algn="ctr"/>
              <a:r>
                <a:rPr lang="en-US" sz="15000" spc="-300">
                  <a:solidFill>
                    <a:srgbClr val="C00000"/>
                  </a:solidFill>
                  <a:latin typeface="Agency FB" panose="020B0503020202020204" pitchFamily="34" charset="0"/>
                  <a:ea typeface="微软雅黑" panose="020B0503020204020204" pitchFamily="34" charset="-122"/>
                </a:rPr>
                <a:t>2</a:t>
              </a:r>
            </a:p>
          </p:txBody>
        </p:sp>
        <p:sp>
          <p:nvSpPr>
            <p:cNvPr id="23" name="文本框 22"/>
            <p:cNvSpPr txBox="1"/>
            <p:nvPr/>
          </p:nvSpPr>
          <p:spPr>
            <a:xfrm>
              <a:off x="5167290" y="5308600"/>
              <a:ext cx="492443" cy="461665"/>
            </a:xfrm>
            <a:prstGeom prst="rect">
              <a:avLst/>
            </a:prstGeom>
            <a:noFill/>
          </p:spPr>
          <p:txBody>
            <a:bodyPr wrap="none" rtlCol="0">
              <a:spAutoFit/>
            </a:bodyPr>
            <a:lstStyle/>
            <a:p>
              <a:pPr algn="l"/>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6287821" y="3195222"/>
            <a:ext cx="2334159" cy="2771335"/>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26" name="矩形: 圆角 25"/>
          <p:cNvSpPr/>
          <p:nvPr/>
        </p:nvSpPr>
        <p:spPr>
          <a:xfrm>
            <a:off x="6515100" y="2820670"/>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被提起公诉</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779570" y="3493770"/>
            <a:ext cx="1597963" cy="2400657"/>
            <a:chOff x="6779570" y="3759200"/>
            <a:chExt cx="1597963" cy="2400657"/>
          </a:xfrm>
        </p:grpSpPr>
        <p:sp>
          <p:nvSpPr>
            <p:cNvPr id="28" name="文本框 27"/>
            <p:cNvSpPr txBox="1"/>
            <p:nvPr/>
          </p:nvSpPr>
          <p:spPr>
            <a:xfrm>
              <a:off x="6779570" y="3759200"/>
              <a:ext cx="1249060" cy="2400657"/>
            </a:xfrm>
            <a:prstGeom prst="rect">
              <a:avLst/>
            </a:prstGeom>
            <a:noFill/>
          </p:spPr>
          <p:txBody>
            <a:bodyPr wrap="none" rtlCol="0">
              <a:spAutoFit/>
            </a:bodyPr>
            <a:lstStyle/>
            <a:p>
              <a:pPr algn="ctr"/>
              <a:r>
                <a:rPr lang="en-US" sz="15000" spc="-300">
                  <a:solidFill>
                    <a:srgbClr val="C00000"/>
                  </a:solidFill>
                  <a:latin typeface="Agency FB" panose="020B0503020202020204" pitchFamily="34" charset="0"/>
                  <a:ea typeface="微软雅黑" panose="020B0503020204020204" pitchFamily="34" charset="-122"/>
                </a:rPr>
                <a:t>14</a:t>
              </a:r>
            </a:p>
          </p:txBody>
        </p:sp>
        <p:sp>
          <p:nvSpPr>
            <p:cNvPr id="29" name="文本框 28"/>
            <p:cNvSpPr txBox="1"/>
            <p:nvPr/>
          </p:nvSpPr>
          <p:spPr>
            <a:xfrm>
              <a:off x="7885090" y="5308600"/>
              <a:ext cx="492443" cy="461665"/>
            </a:xfrm>
            <a:prstGeom prst="rect">
              <a:avLst/>
            </a:prstGeom>
            <a:noFill/>
          </p:spPr>
          <p:txBody>
            <a:bodyPr wrap="none" rtlCol="0">
              <a:spAutoFit/>
            </a:bodyPr>
            <a:lstStyle/>
            <a:p>
              <a:pPr algn="l"/>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31" name="矩形 30"/>
          <p:cNvSpPr/>
          <p:nvPr/>
        </p:nvSpPr>
        <p:spPr>
          <a:xfrm>
            <a:off x="9005621" y="3195222"/>
            <a:ext cx="2334159" cy="2771335"/>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32" name="矩形: 圆角 31"/>
          <p:cNvSpPr/>
          <p:nvPr/>
        </p:nvSpPr>
        <p:spPr>
          <a:xfrm>
            <a:off x="9232900" y="2820670"/>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获刑</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9561490" y="3493770"/>
            <a:ext cx="1533843" cy="2400657"/>
            <a:chOff x="9561490" y="3759200"/>
            <a:chExt cx="1533843" cy="2400657"/>
          </a:xfrm>
        </p:grpSpPr>
        <p:sp>
          <p:nvSpPr>
            <p:cNvPr id="33" name="文本框 32"/>
            <p:cNvSpPr txBox="1"/>
            <p:nvPr/>
          </p:nvSpPr>
          <p:spPr>
            <a:xfrm>
              <a:off x="9561490" y="3759200"/>
              <a:ext cx="1120821" cy="2400657"/>
            </a:xfrm>
            <a:prstGeom prst="rect">
              <a:avLst/>
            </a:prstGeom>
            <a:noFill/>
          </p:spPr>
          <p:txBody>
            <a:bodyPr wrap="none" rtlCol="0">
              <a:spAutoFit/>
            </a:bodyPr>
            <a:lstStyle/>
            <a:p>
              <a:pPr algn="ctr"/>
              <a:r>
                <a:rPr lang="en-US" sz="15000" spc="600">
                  <a:solidFill>
                    <a:srgbClr val="C00000"/>
                  </a:solidFill>
                  <a:latin typeface="Agency FB" panose="020B0503020202020204" pitchFamily="34" charset="0"/>
                  <a:ea typeface="微软雅黑" panose="020B0503020204020204" pitchFamily="34" charset="-122"/>
                </a:rPr>
                <a:t>11</a:t>
              </a:r>
            </a:p>
          </p:txBody>
        </p:sp>
        <p:sp>
          <p:nvSpPr>
            <p:cNvPr id="34" name="文本框 33"/>
            <p:cNvSpPr txBox="1"/>
            <p:nvPr/>
          </p:nvSpPr>
          <p:spPr>
            <a:xfrm>
              <a:off x="10602890" y="5308600"/>
              <a:ext cx="492443" cy="461665"/>
            </a:xfrm>
            <a:prstGeom prst="rect">
              <a:avLst/>
            </a:prstGeom>
            <a:noFill/>
          </p:spPr>
          <p:txBody>
            <a:bodyPr wrap="none" rtlCol="0">
              <a:spAutoFit/>
            </a:bodyPr>
            <a:lstStyle/>
            <a:p>
              <a:pPr algn="l"/>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27"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10" name="图片 9" descr="246de5d3ff26528e22228fd3489e033c"/>
          <p:cNvPicPr>
            <a:picLocks noChangeAspect="1"/>
          </p:cNvPicPr>
          <p:nvPr/>
        </p:nvPicPr>
        <p:blipFill>
          <a:blip r:embed="rId3" cstate="print"/>
          <a:stretch>
            <a:fillRect/>
          </a:stretch>
        </p:blipFill>
        <p:spPr>
          <a:xfrm>
            <a:off x="-36195" y="5659755"/>
            <a:ext cx="12233910" cy="1209040"/>
          </a:xfrm>
          <a:prstGeom prst="rect">
            <a:avLst/>
          </a:prstGeom>
        </p:spPr>
      </p:pic>
    </p:spTree>
  </p:cSld>
  <p:clrMapOvr>
    <a:masterClrMapping/>
  </p:clrMapOvr>
  <p:transition spd="slow" advClick="0" advTm="1573">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750" fill="hold"/>
                                        <p:tgtEl>
                                          <p:spTgt spid="3"/>
                                        </p:tgtEl>
                                        <p:attrNameLst>
                                          <p:attrName>ppt_w</p:attrName>
                                        </p:attrNameLst>
                                      </p:cBhvr>
                                      <p:tavLst>
                                        <p:tav tm="0">
                                          <p:val>
                                            <p:fltVal val="0"/>
                                          </p:val>
                                        </p:tav>
                                        <p:tav tm="100000">
                                          <p:val>
                                            <p:strVal val="#ppt_w"/>
                                          </p:val>
                                        </p:tav>
                                      </p:tavLst>
                                    </p:anim>
                                    <p:anim calcmode="lin" valueType="num">
                                      <p:cBhvr>
                                        <p:cTn id="11" dur="750" fill="hold"/>
                                        <p:tgtEl>
                                          <p:spTgt spid="3"/>
                                        </p:tgtEl>
                                        <p:attrNameLst>
                                          <p:attrName>ppt_h</p:attrName>
                                        </p:attrNameLst>
                                      </p:cBhvr>
                                      <p:tavLst>
                                        <p:tav tm="0">
                                          <p:val>
                                            <p:fltVal val="0"/>
                                          </p:val>
                                        </p:tav>
                                        <p:tav tm="100000">
                                          <p:val>
                                            <p:strVal val="#ppt_h"/>
                                          </p:val>
                                        </p:tav>
                                      </p:tavLst>
                                    </p:anim>
                                    <p:animEffect transition="in" filter="fade">
                                      <p:cBhvr>
                                        <p:cTn id="12" dur="75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p:tgtEl>
                                          <p:spTgt spid="5"/>
                                        </p:tgtEl>
                                        <p:attrNameLst>
                                          <p:attrName>ppt_x</p:attrName>
                                        </p:attrNameLst>
                                      </p:cBhvr>
                                      <p:tavLst>
                                        <p:tav tm="0">
                                          <p:val>
                                            <p:strVal val="#ppt_x-#ppt_w*1.125000"/>
                                          </p:val>
                                        </p:tav>
                                        <p:tav tm="100000">
                                          <p:val>
                                            <p:strVal val="#ppt_x"/>
                                          </p:val>
                                        </p:tav>
                                      </p:tavLst>
                                    </p:anim>
                                    <p:animEffect transition="in" filter="wipe(right)">
                                      <p:cBhvr>
                                        <p:cTn id="16" dur="750"/>
                                        <p:tgtEl>
                                          <p:spTgt spid="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heel(1)">
                                      <p:cBhvr>
                                        <p:cTn id="24" dur="1000"/>
                                        <p:tgtEl>
                                          <p:spTgt spid="9"/>
                                        </p:tgtEl>
                                      </p:cBhvr>
                                    </p:animEffect>
                                  </p:childTnLst>
                                </p:cTn>
                              </p:par>
                              <p:par>
                                <p:cTn id="25" presetID="42" presetClass="entr" presetSubtype="0" fill="hold" nodeType="withEffect">
                                  <p:stCondLst>
                                    <p:cond delay="50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53" presetClass="entr" presetSubtype="16"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heel(1)">
                                      <p:cBhvr>
                                        <p:cTn id="37" dur="1000"/>
                                        <p:tgtEl>
                                          <p:spTgt spid="20"/>
                                        </p:tgtEl>
                                      </p:cBhvr>
                                    </p:animEffect>
                                  </p:childTnLst>
                                </p:cTn>
                              </p:par>
                              <p:par>
                                <p:cTn id="38" presetID="42" presetClass="entr" presetSubtype="0" fill="hold" nodeType="withEffect">
                                  <p:stCondLst>
                                    <p:cond delay="50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heel(1)">
                                      <p:cBhvr>
                                        <p:cTn id="50" dur="1000"/>
                                        <p:tgtEl>
                                          <p:spTgt spid="25"/>
                                        </p:tgtEl>
                                      </p:cBhvr>
                                    </p:animEffect>
                                  </p:childTnLst>
                                </p:cTn>
                              </p:par>
                              <p:par>
                                <p:cTn id="51" presetID="42" presetClass="entr" presetSubtype="0" fill="hold" nodeType="withEffect">
                                  <p:stCondLst>
                                    <p:cond delay="50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1000"/>
                                        <p:tgtEl>
                                          <p:spTgt spid="6"/>
                                        </p:tgtEl>
                                      </p:cBhvr>
                                    </p:animEffect>
                                    <p:anim calcmode="lin" valueType="num">
                                      <p:cBhvr>
                                        <p:cTn id="54" dur="1000" fill="hold"/>
                                        <p:tgtEl>
                                          <p:spTgt spid="6"/>
                                        </p:tgtEl>
                                        <p:attrNameLst>
                                          <p:attrName>ppt_x</p:attrName>
                                        </p:attrNameLst>
                                      </p:cBhvr>
                                      <p:tavLst>
                                        <p:tav tm="0">
                                          <p:val>
                                            <p:strVal val="#ppt_x"/>
                                          </p:val>
                                        </p:tav>
                                        <p:tav tm="100000">
                                          <p:val>
                                            <p:strVal val="#ppt_x"/>
                                          </p:val>
                                        </p:tav>
                                      </p:tavLst>
                                    </p:anim>
                                    <p:anim calcmode="lin" valueType="num">
                                      <p:cBhvr>
                                        <p:cTn id="55" dur="1000" fill="hold"/>
                                        <p:tgtEl>
                                          <p:spTgt spid="6"/>
                                        </p:tgtEl>
                                        <p:attrNameLst>
                                          <p:attrName>ppt_y</p:attrName>
                                        </p:attrNameLst>
                                      </p:cBhvr>
                                      <p:tavLst>
                                        <p:tav tm="0">
                                          <p:val>
                                            <p:strVal val="#ppt_y+.1"/>
                                          </p:val>
                                        </p:tav>
                                        <p:tav tm="100000">
                                          <p:val>
                                            <p:strVal val="#ppt_y"/>
                                          </p:val>
                                        </p:tav>
                                      </p:tavLst>
                                    </p:anim>
                                  </p:childTnLst>
                                </p:cTn>
                              </p:par>
                              <p:par>
                                <p:cTn id="56" presetID="53" presetClass="entr" presetSubtype="16"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500" fill="hold"/>
                                        <p:tgtEl>
                                          <p:spTgt spid="32"/>
                                        </p:tgtEl>
                                        <p:attrNameLst>
                                          <p:attrName>ppt_w</p:attrName>
                                        </p:attrNameLst>
                                      </p:cBhvr>
                                      <p:tavLst>
                                        <p:tav tm="0">
                                          <p:val>
                                            <p:fltVal val="0"/>
                                          </p:val>
                                        </p:tav>
                                        <p:tav tm="100000">
                                          <p:val>
                                            <p:strVal val="#ppt_w"/>
                                          </p:val>
                                        </p:tav>
                                      </p:tavLst>
                                    </p:anim>
                                    <p:anim calcmode="lin" valueType="num">
                                      <p:cBhvr>
                                        <p:cTn id="59" dur="500" fill="hold"/>
                                        <p:tgtEl>
                                          <p:spTgt spid="32"/>
                                        </p:tgtEl>
                                        <p:attrNameLst>
                                          <p:attrName>ppt_h</p:attrName>
                                        </p:attrNameLst>
                                      </p:cBhvr>
                                      <p:tavLst>
                                        <p:tav tm="0">
                                          <p:val>
                                            <p:fltVal val="0"/>
                                          </p:val>
                                        </p:tav>
                                        <p:tav tm="100000">
                                          <p:val>
                                            <p:strVal val="#ppt_h"/>
                                          </p:val>
                                        </p:tav>
                                      </p:tavLst>
                                    </p:anim>
                                    <p:animEffect transition="in" filter="fade">
                                      <p:cBhvr>
                                        <p:cTn id="60" dur="500"/>
                                        <p:tgtEl>
                                          <p:spTgt spid="32"/>
                                        </p:tgtEl>
                                      </p:cBhvr>
                                    </p:animEffect>
                                  </p:childTnLst>
                                </p:cTn>
                              </p:par>
                              <p:par>
                                <p:cTn id="61" presetID="21" presetClass="entr" presetSubtype="1"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heel(1)">
                                      <p:cBhvr>
                                        <p:cTn id="63" dur="1000"/>
                                        <p:tgtEl>
                                          <p:spTgt spid="31"/>
                                        </p:tgtEl>
                                      </p:cBhvr>
                                    </p:animEffect>
                                  </p:childTnLst>
                                </p:cTn>
                              </p:par>
                              <p:par>
                                <p:cTn id="64" presetID="42" presetClass="entr" presetSubtype="0" fill="hold" nodeType="withEffect">
                                  <p:stCondLst>
                                    <p:cond delay="50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1000"/>
                                        <p:tgtEl>
                                          <p:spTgt spid="8"/>
                                        </p:tgtEl>
                                      </p:cBhvr>
                                    </p:animEffect>
                                    <p:anim calcmode="lin" valueType="num">
                                      <p:cBhvr>
                                        <p:cTn id="67" dur="1000" fill="hold"/>
                                        <p:tgtEl>
                                          <p:spTgt spid="8"/>
                                        </p:tgtEl>
                                        <p:attrNameLst>
                                          <p:attrName>ppt_x</p:attrName>
                                        </p:attrNameLst>
                                      </p:cBhvr>
                                      <p:tavLst>
                                        <p:tav tm="0">
                                          <p:val>
                                            <p:strVal val="#ppt_x"/>
                                          </p:val>
                                        </p:tav>
                                        <p:tav tm="100000">
                                          <p:val>
                                            <p:strVal val="#ppt_x"/>
                                          </p:val>
                                        </p:tav>
                                      </p:tavLst>
                                    </p:anim>
                                    <p:anim calcmode="lin" valueType="num">
                                      <p:cBhvr>
                                        <p:cTn id="68" dur="1000" fill="hold"/>
                                        <p:tgtEl>
                                          <p:spTgt spid="8"/>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10" presetClass="entr" presetSubtype="0"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3" grpId="0" bldLvl="0" animBg="1"/>
      <p:bldP spid="9" grpId="0" bldLvl="0" animBg="1"/>
      <p:bldP spid="14" grpId="0" bldLvl="0" animBg="1"/>
      <p:bldP spid="20" grpId="0" bldLvl="0" animBg="1"/>
      <p:bldP spid="21" grpId="0" bldLvl="0" animBg="1"/>
      <p:bldP spid="25" grpId="0" bldLvl="0" animBg="1"/>
      <p:bldP spid="26" grpId="0" bldLvl="0" animBg="1"/>
      <p:bldP spid="31" grpId="0" bldLvl="0" animBg="1"/>
      <p:bldP spid="32" grpId="0" bldLvl="0" animBg="1"/>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12" name="TextBox 3"/>
          <p:cNvSpPr txBox="1"/>
          <p:nvPr/>
        </p:nvSpPr>
        <p:spPr>
          <a:xfrm>
            <a:off x="1883954" y="2166994"/>
            <a:ext cx="6056086" cy="2952115"/>
          </a:xfrm>
          <a:prstGeom prst="rect">
            <a:avLst/>
          </a:prstGeom>
          <a:noFill/>
        </p:spPr>
        <p:txBody>
          <a:bodyPr wrap="square" lIns="91404" tIns="45701" rIns="91404" bIns="4570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base">
              <a:lnSpc>
                <a:spcPct val="150000"/>
              </a:lnSpc>
              <a:spcBef>
                <a:spcPct val="0"/>
              </a:spcBef>
              <a:spcAft>
                <a:spcPct val="0"/>
              </a:spcAft>
            </a:pPr>
            <a:r>
              <a:rPr lang="zh-CN" altLang="en-US" sz="2400" b="1">
                <a:solidFill>
                  <a:srgbClr val="C00000"/>
                </a:solidFill>
                <a:latin typeface="微软雅黑" panose="020B0503020204020204" pitchFamily="34" charset="-122"/>
                <a:ea typeface="微软雅黑" panose="020B0503020204020204" pitchFamily="34" charset="-122"/>
              </a:rPr>
              <a:t>十九大以来</a:t>
            </a:r>
            <a:r>
              <a:rPr lang="zh-CN" altLang="en-US" sz="2000">
                <a:solidFill>
                  <a:srgbClr val="360406"/>
                </a:solidFill>
                <a:latin typeface="微软雅黑" panose="020B0503020204020204" pitchFamily="34" charset="-122"/>
                <a:ea typeface="微软雅黑" panose="020B0503020204020204" pitchFamily="34" charset="-122"/>
              </a:rPr>
              <a:t>，中共中央总书记、国家主席、中央军委主席习近平站在党和国家工作全局的高度，全面推进党的建设，坚持全面从严治党，发表了一系列重要论述，深刻阐释了</a:t>
            </a:r>
            <a:r>
              <a:rPr lang="zh-CN" altLang="en-US" sz="2000" b="1">
                <a:solidFill>
                  <a:srgbClr val="C00000"/>
                </a:solidFill>
                <a:latin typeface="微软雅黑" panose="020B0503020204020204" pitchFamily="34" charset="-122"/>
                <a:ea typeface="微软雅黑" panose="020B0503020204020204" pitchFamily="34" charset="-122"/>
              </a:rPr>
              <a:t>党风廉政建设和反腐败斗争</a:t>
            </a:r>
            <a:r>
              <a:rPr lang="zh-CN" altLang="en-US" sz="2000">
                <a:solidFill>
                  <a:srgbClr val="360406"/>
                </a:solidFill>
                <a:latin typeface="微软雅黑" panose="020B0503020204020204" pitchFamily="34" charset="-122"/>
                <a:ea typeface="微软雅黑" panose="020B0503020204020204" pitchFamily="34" charset="-122"/>
              </a:rPr>
              <a:t>的重大理论问题和实践问题，为新形势下深入推进党风廉政建设和反腐败斗争提供了思想武器和行动指南。</a:t>
            </a:r>
            <a:endParaRPr lang="zh-CN" altLang="en-US" sz="2000" dirty="0">
              <a:solidFill>
                <a:srgbClr val="360406"/>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806913" y="1247364"/>
            <a:ext cx="3297669" cy="860425"/>
            <a:chOff x="5305403" y="1770162"/>
            <a:chExt cx="3297669" cy="860425"/>
          </a:xfrm>
        </p:grpSpPr>
        <p:sp>
          <p:nvSpPr>
            <p:cNvPr id="15" name="TextBox 1"/>
            <p:cNvSpPr txBox="1"/>
            <p:nvPr/>
          </p:nvSpPr>
          <p:spPr>
            <a:xfrm>
              <a:off x="5305403" y="1770162"/>
              <a:ext cx="1596390" cy="860425"/>
            </a:xfrm>
            <a:prstGeom prst="rect">
              <a:avLst/>
            </a:prstGeom>
          </p:spPr>
          <p:txBody>
            <a:bodyPr wrap="none">
              <a:spAutoFit/>
            </a:bodyPr>
            <a:lstStyle>
              <a:defPPr>
                <a:defRPr lang="zh-CN"/>
              </a:defPPr>
              <a:lvl1pPr>
                <a:defRPr sz="3600" b="1">
                  <a:gradFill>
                    <a:gsLst>
                      <a:gs pos="0">
                        <a:srgbClr val="760000"/>
                      </a:gs>
                      <a:gs pos="100000">
                        <a:srgbClr val="FF0000"/>
                      </a:gs>
                    </a:gsLst>
                    <a:lin ang="5400000" scaled="0"/>
                  </a:gradFill>
                  <a:ea typeface="微软雅黑" panose="020B0503020204020204" pitchFamily="34" charset="-122"/>
                </a:defRPr>
              </a:lvl1pPr>
            </a:lstStyle>
            <a:p>
              <a:r>
                <a:rPr lang="zh-CN" altLang="en-US" sz="5000">
                  <a:gradFill>
                    <a:gsLst>
                      <a:gs pos="0">
                        <a:srgbClr val="E30000"/>
                      </a:gs>
                      <a:gs pos="100000">
                        <a:srgbClr val="760303"/>
                      </a:gs>
                    </a:gsLst>
                    <a:lin ang="5400000" scaled="0"/>
                  </a:gradFill>
                </a:rPr>
                <a:t>前 言</a:t>
              </a:r>
            </a:p>
          </p:txBody>
        </p:sp>
        <p:sp>
          <p:nvSpPr>
            <p:cNvPr id="16" name="TextBox 2"/>
            <p:cNvSpPr txBox="1">
              <a:spLocks noChangeArrowheads="1"/>
            </p:cNvSpPr>
            <p:nvPr/>
          </p:nvSpPr>
          <p:spPr bwMode="auto">
            <a:xfrm>
              <a:off x="6742522" y="1961486"/>
              <a:ext cx="1860550" cy="553085"/>
            </a:xfrm>
            <a:prstGeom prst="rect">
              <a:avLst/>
            </a:prstGeom>
          </p:spPr>
          <p:txBody>
            <a:bodyPr wrap="none">
              <a:spAutoFit/>
            </a:bodyPr>
            <a:lstStyle>
              <a:defPPr>
                <a:defRPr lang="zh-CN"/>
              </a:defPPr>
              <a:lvl1pPr>
                <a:defRPr sz="3600" b="1">
                  <a:gradFill>
                    <a:gsLst>
                      <a:gs pos="0">
                        <a:srgbClr val="760000"/>
                      </a:gs>
                      <a:gs pos="100000">
                        <a:srgbClr val="FF0000"/>
                      </a:gs>
                    </a:gsLst>
                    <a:lin ang="5400000" scaled="0"/>
                  </a:gradFill>
                  <a:ea typeface="微软雅黑" panose="020B0503020204020204" pitchFamily="34" charset="-122"/>
                </a:defRPr>
              </a:lvl1pPr>
            </a:lstStyle>
            <a:p>
              <a:r>
                <a:rPr lang="en-US" altLang="zh-CN" sz="3000">
                  <a:gradFill>
                    <a:gsLst>
                      <a:gs pos="0">
                        <a:srgbClr val="E30000"/>
                      </a:gs>
                      <a:gs pos="100000">
                        <a:srgbClr val="760303"/>
                      </a:gs>
                    </a:gsLst>
                    <a:lin ang="5400000" scaled="0"/>
                  </a:gradFill>
                  <a:latin typeface="微软雅黑" panose="020B0503020204020204" pitchFamily="34" charset="-122"/>
                </a:rPr>
                <a:t>PREFACE</a:t>
              </a:r>
              <a:endParaRPr lang="en-US" altLang="zh-CN" sz="3000" dirty="0">
                <a:gradFill>
                  <a:gsLst>
                    <a:gs pos="0">
                      <a:srgbClr val="E30000"/>
                    </a:gs>
                    <a:gs pos="100000">
                      <a:srgbClr val="760303"/>
                    </a:gs>
                  </a:gsLst>
                  <a:lin ang="5400000" scaled="0"/>
                </a:gradFill>
                <a:latin typeface="微软雅黑" panose="020B0503020204020204" pitchFamily="34" charset="-122"/>
              </a:endParaRPr>
            </a:p>
          </p:txBody>
        </p:sp>
      </p:grpSp>
      <p:pic>
        <p:nvPicPr>
          <p:cNvPr id="2" name="图片 1"/>
          <p:cNvPicPr>
            <a:picLocks noChangeAspect="1"/>
          </p:cNvPicPr>
          <p:nvPr/>
        </p:nvPicPr>
        <p:blipFill>
          <a:blip r:embed="rId4" cstate="print">
            <a:extLst>
              <a:ext uri="{BEBA8EAE-BF5A-486C-A8C5-ECC9F3942E4B}">
                <a14:imgProps xmlns:a14="http://schemas.microsoft.com/office/drawing/2010/main" xmlns="">
                  <a14:imgLayer r:embed="rId5">
                    <a14:imgEffect>
                      <a14:colorTemperature colorTemp="11200"/>
                    </a14:imgEffect>
                  </a14:imgLayer>
                </a14:imgProps>
              </a:ext>
            </a:extLst>
          </a:blip>
          <a:stretch>
            <a:fillRect/>
          </a:stretch>
        </p:blipFill>
        <p:spPr>
          <a:xfrm>
            <a:off x="8216265" y="2344420"/>
            <a:ext cx="2262505" cy="2600960"/>
          </a:xfrm>
          <a:prstGeom prst="rect">
            <a:avLst/>
          </a:prstGeom>
        </p:spPr>
      </p:pic>
      <p:sp>
        <p:nvSpPr>
          <p:cNvPr id="3"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5" name="对角圆角矩形 4"/>
          <p:cNvSpPr/>
          <p:nvPr/>
        </p:nvSpPr>
        <p:spPr>
          <a:xfrm>
            <a:off x="1596390" y="2080895"/>
            <a:ext cx="9363710" cy="3154680"/>
          </a:xfrm>
          <a:prstGeom prst="round2DiagRect">
            <a:avLst/>
          </a:prstGeom>
          <a:noFill/>
          <a:ln w="28575" cmpd="thickThi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546">
        <p15:prstTrans prst="peelOff" invX="1"/>
      </p:transition>
    </mc:Choice>
    <mc:Fallback>
      <p:transition spd="slow" advClick="0" advTm="35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750"/>
                                        <p:tgtEl>
                                          <p:spTgt spid="1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反腐败斗争的成果</a:t>
            </a:r>
          </a:p>
        </p:txBody>
      </p:sp>
      <p:sp>
        <p:nvSpPr>
          <p:cNvPr id="9" name="矩形 8"/>
          <p:cNvSpPr/>
          <p:nvPr/>
        </p:nvSpPr>
        <p:spPr>
          <a:xfrm>
            <a:off x="4021894" y="1761686"/>
            <a:ext cx="3658382" cy="164592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14" name="矩形: 圆角 13"/>
          <p:cNvSpPr/>
          <p:nvPr/>
        </p:nvSpPr>
        <p:spPr>
          <a:xfrm>
            <a:off x="4669219" y="1387133"/>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职务犯罪</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422371" y="1895133"/>
            <a:ext cx="3068396" cy="1631216"/>
            <a:chOff x="4212821" y="2356143"/>
            <a:chExt cx="3068396" cy="1631216"/>
          </a:xfrm>
        </p:grpSpPr>
        <p:sp>
          <p:nvSpPr>
            <p:cNvPr id="15" name="文本框 14"/>
            <p:cNvSpPr txBox="1"/>
            <p:nvPr/>
          </p:nvSpPr>
          <p:spPr>
            <a:xfrm>
              <a:off x="4212821" y="2356143"/>
              <a:ext cx="2712602" cy="1631216"/>
            </a:xfrm>
            <a:prstGeom prst="rect">
              <a:avLst/>
            </a:prstGeom>
            <a:noFill/>
          </p:spPr>
          <p:txBody>
            <a:bodyPr wrap="none" rtlCol="0">
              <a:spAutoFit/>
            </a:bodyPr>
            <a:lstStyle/>
            <a:p>
              <a:pPr algn="ctr"/>
              <a:r>
                <a:rPr lang="en-US" sz="10000" spc="-300">
                  <a:solidFill>
                    <a:srgbClr val="C00000"/>
                  </a:solidFill>
                  <a:latin typeface="Agency FB" panose="020B0503020202020204" pitchFamily="34" charset="0"/>
                  <a:ea typeface="微软雅黑" panose="020B0503020204020204" pitchFamily="34" charset="-122"/>
                </a:rPr>
                <a:t>30538</a:t>
              </a:r>
            </a:p>
          </p:txBody>
        </p:sp>
        <p:sp>
          <p:nvSpPr>
            <p:cNvPr id="16" name="文本框 15"/>
            <p:cNvSpPr txBox="1"/>
            <p:nvPr/>
          </p:nvSpPr>
          <p:spPr>
            <a:xfrm>
              <a:off x="6788774" y="3278748"/>
              <a:ext cx="492443" cy="461665"/>
            </a:xfrm>
            <a:prstGeom prst="rect">
              <a:avLst/>
            </a:prstGeom>
            <a:noFill/>
          </p:spPr>
          <p:txBody>
            <a:bodyPr wrap="none" rtlCol="0">
              <a:spAutoFit/>
            </a:bodyPr>
            <a:lstStyle/>
            <a:p>
              <a:pPr algn="ctr"/>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27" name="矩形 26"/>
          <p:cNvSpPr/>
          <p:nvPr/>
        </p:nvSpPr>
        <p:spPr>
          <a:xfrm>
            <a:off x="8072608" y="1761686"/>
            <a:ext cx="3658382" cy="164592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30" name="矩形: 圆角 29"/>
          <p:cNvSpPr/>
          <p:nvPr/>
        </p:nvSpPr>
        <p:spPr>
          <a:xfrm>
            <a:off x="8719933" y="1387133"/>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同比上升</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9373417" y="1895133"/>
            <a:ext cx="1950277" cy="1631216"/>
            <a:chOff x="9163867" y="2356143"/>
            <a:chExt cx="1950277" cy="1631216"/>
          </a:xfrm>
        </p:grpSpPr>
        <p:sp>
          <p:nvSpPr>
            <p:cNvPr id="35" name="文本框 34"/>
            <p:cNvSpPr txBox="1"/>
            <p:nvPr/>
          </p:nvSpPr>
          <p:spPr>
            <a:xfrm>
              <a:off x="9163867" y="2356143"/>
              <a:ext cx="1592103" cy="1631216"/>
            </a:xfrm>
            <a:prstGeom prst="rect">
              <a:avLst/>
            </a:prstGeom>
            <a:noFill/>
          </p:spPr>
          <p:txBody>
            <a:bodyPr wrap="none" rtlCol="0">
              <a:spAutoFit/>
            </a:bodyPr>
            <a:lstStyle/>
            <a:p>
              <a:pPr algn="ctr"/>
              <a:r>
                <a:rPr lang="en-US" sz="10000" spc="-300">
                  <a:solidFill>
                    <a:srgbClr val="C00000"/>
                  </a:solidFill>
                  <a:latin typeface="Agency FB" panose="020B0503020202020204" pitchFamily="34" charset="0"/>
                  <a:ea typeface="微软雅黑" panose="020B0503020204020204" pitchFamily="34" charset="-122"/>
                </a:rPr>
                <a:t>19.6</a:t>
              </a:r>
            </a:p>
          </p:txBody>
        </p:sp>
        <p:sp>
          <p:nvSpPr>
            <p:cNvPr id="36" name="文本框 35"/>
            <p:cNvSpPr txBox="1"/>
            <p:nvPr/>
          </p:nvSpPr>
          <p:spPr>
            <a:xfrm>
              <a:off x="10642540" y="3278748"/>
              <a:ext cx="471604" cy="461665"/>
            </a:xfrm>
            <a:prstGeom prst="rect">
              <a:avLst/>
            </a:prstGeom>
            <a:noFill/>
          </p:spPr>
          <p:txBody>
            <a:bodyPr wrap="none" rtlCol="0">
              <a:spAutoFit/>
            </a:bodyPr>
            <a:lstStyle/>
            <a:p>
              <a:pPr algn="ctr"/>
              <a:r>
                <a:rPr lang="en-US" altLang="zh-CN" sz="2400" b="1">
                  <a:solidFill>
                    <a:srgbClr val="360406"/>
                  </a:solidFill>
                  <a:latin typeface="微软雅黑" panose="020B0503020204020204" pitchFamily="34" charset="-122"/>
                  <a:ea typeface="微软雅黑" panose="020B0503020204020204" pitchFamily="34" charset="-122"/>
                </a:rPr>
                <a:t>%</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38" name="矩形 37"/>
          <p:cNvSpPr/>
          <p:nvPr/>
        </p:nvSpPr>
        <p:spPr>
          <a:xfrm>
            <a:off x="4021894" y="4205166"/>
            <a:ext cx="3658382" cy="164592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39" name="矩形: 圆角 38"/>
          <p:cNvSpPr/>
          <p:nvPr/>
        </p:nvSpPr>
        <p:spPr>
          <a:xfrm>
            <a:off x="4669219" y="3830613"/>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其中原县处级干部</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827129" y="4338613"/>
            <a:ext cx="2340081" cy="1631216"/>
            <a:chOff x="4617579" y="4799623"/>
            <a:chExt cx="2340081" cy="1631216"/>
          </a:xfrm>
        </p:grpSpPr>
        <p:sp>
          <p:nvSpPr>
            <p:cNvPr id="40" name="文本框 39"/>
            <p:cNvSpPr txBox="1"/>
            <p:nvPr/>
          </p:nvSpPr>
          <p:spPr>
            <a:xfrm>
              <a:off x="4617579" y="4799623"/>
              <a:ext cx="1903085" cy="1631216"/>
            </a:xfrm>
            <a:prstGeom prst="rect">
              <a:avLst/>
            </a:prstGeom>
            <a:noFill/>
          </p:spPr>
          <p:txBody>
            <a:bodyPr wrap="none" rtlCol="0">
              <a:spAutoFit/>
            </a:bodyPr>
            <a:lstStyle/>
            <a:p>
              <a:pPr algn="ctr"/>
              <a:r>
                <a:rPr lang="en-US" sz="10000" spc="-300">
                  <a:solidFill>
                    <a:srgbClr val="C00000"/>
                  </a:solidFill>
                  <a:latin typeface="Agency FB" panose="020B0503020202020204" pitchFamily="34" charset="0"/>
                  <a:ea typeface="微软雅黑" panose="020B0503020204020204" pitchFamily="34" charset="-122"/>
                </a:rPr>
                <a:t>1505</a:t>
              </a:r>
            </a:p>
          </p:txBody>
        </p:sp>
        <p:sp>
          <p:nvSpPr>
            <p:cNvPr id="41" name="文本框 40"/>
            <p:cNvSpPr txBox="1"/>
            <p:nvPr/>
          </p:nvSpPr>
          <p:spPr>
            <a:xfrm>
              <a:off x="6465217" y="5722228"/>
              <a:ext cx="492443" cy="461665"/>
            </a:xfrm>
            <a:prstGeom prst="rect">
              <a:avLst/>
            </a:prstGeom>
            <a:noFill/>
          </p:spPr>
          <p:txBody>
            <a:bodyPr wrap="none" rtlCol="0">
              <a:spAutoFit/>
            </a:bodyPr>
            <a:lstStyle/>
            <a:p>
              <a:pPr algn="ctr"/>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43" name="矩形 42"/>
          <p:cNvSpPr/>
          <p:nvPr/>
        </p:nvSpPr>
        <p:spPr>
          <a:xfrm>
            <a:off x="8072608" y="4205166"/>
            <a:ext cx="3658382" cy="164592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44" name="矩形: 圆角 43"/>
          <p:cNvSpPr/>
          <p:nvPr/>
        </p:nvSpPr>
        <p:spPr>
          <a:xfrm>
            <a:off x="8719933" y="3830613"/>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原厅局级干部</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9049365" y="4338613"/>
            <a:ext cx="2013815" cy="1631216"/>
            <a:chOff x="8839815" y="4799623"/>
            <a:chExt cx="2013815" cy="1631216"/>
          </a:xfrm>
        </p:grpSpPr>
        <p:sp>
          <p:nvSpPr>
            <p:cNvPr id="45" name="文本框 44"/>
            <p:cNvSpPr txBox="1"/>
            <p:nvPr/>
          </p:nvSpPr>
          <p:spPr>
            <a:xfrm>
              <a:off x="8839815" y="4799623"/>
              <a:ext cx="1560042" cy="1631216"/>
            </a:xfrm>
            <a:prstGeom prst="rect">
              <a:avLst/>
            </a:prstGeom>
            <a:noFill/>
          </p:spPr>
          <p:txBody>
            <a:bodyPr wrap="none" rtlCol="0">
              <a:spAutoFit/>
            </a:bodyPr>
            <a:lstStyle/>
            <a:p>
              <a:pPr algn="ctr"/>
              <a:r>
                <a:rPr lang="en-US" sz="10000" spc="-300">
                  <a:solidFill>
                    <a:srgbClr val="C00000"/>
                  </a:solidFill>
                  <a:latin typeface="Agency FB" panose="020B0503020202020204" pitchFamily="34" charset="0"/>
                  <a:ea typeface="微软雅黑" panose="020B0503020204020204" pitchFamily="34" charset="-122"/>
                </a:rPr>
                <a:t>224</a:t>
              </a:r>
            </a:p>
          </p:txBody>
        </p:sp>
        <p:sp>
          <p:nvSpPr>
            <p:cNvPr id="46" name="文本框 45"/>
            <p:cNvSpPr txBox="1"/>
            <p:nvPr/>
          </p:nvSpPr>
          <p:spPr>
            <a:xfrm>
              <a:off x="10361187" y="5722228"/>
              <a:ext cx="492443" cy="461665"/>
            </a:xfrm>
            <a:prstGeom prst="rect">
              <a:avLst/>
            </a:prstGeom>
            <a:noFill/>
          </p:spPr>
          <p:txBody>
            <a:bodyPr wrap="none" rtlCol="0">
              <a:spAutoFit/>
            </a:bodyPr>
            <a:lstStyle/>
            <a:p>
              <a:pPr algn="ctr"/>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340995" y="1721924"/>
            <a:ext cx="3530991" cy="4149969"/>
            <a:chOff x="0" y="2166424"/>
            <a:chExt cx="3530991" cy="4149969"/>
          </a:xfrm>
          <a:gradFill>
            <a:gsLst>
              <a:gs pos="0">
                <a:srgbClr val="E30000"/>
              </a:gs>
              <a:gs pos="100000">
                <a:srgbClr val="760303"/>
              </a:gs>
            </a:gsLst>
            <a:lin ang="5400000" scaled="0"/>
          </a:gradFill>
        </p:grpSpPr>
        <p:sp>
          <p:nvSpPr>
            <p:cNvPr id="8" name="矩形 7"/>
            <p:cNvSpPr/>
            <p:nvPr/>
          </p:nvSpPr>
          <p:spPr>
            <a:xfrm>
              <a:off x="0" y="2166424"/>
              <a:ext cx="3530991" cy="4149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rgbClr val="FFF8E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06811" y="2686931"/>
              <a:ext cx="2108270" cy="1631216"/>
            </a:xfrm>
            <a:prstGeom prst="rect">
              <a:avLst/>
            </a:prstGeom>
            <a:grpFill/>
          </p:spPr>
          <p:txBody>
            <a:bodyPr wrap="none" rtlCol="0">
              <a:spAutoFit/>
            </a:bodyPr>
            <a:lstStyle/>
            <a:p>
              <a:pPr algn="ctr"/>
              <a:r>
                <a:rPr lang="zh-CN" altLang="en-US" sz="5000" b="1">
                  <a:solidFill>
                    <a:srgbClr val="FFF8E5"/>
                  </a:solidFill>
                  <a:latin typeface="微软雅黑" panose="020B0503020204020204" pitchFamily="34" charset="-122"/>
                  <a:ea typeface="微软雅黑" panose="020B0503020204020204" pitchFamily="34" charset="-122"/>
                </a:rPr>
                <a:t>打老虎</a:t>
              </a:r>
              <a:endParaRPr lang="en-US" altLang="zh-CN" sz="5000" b="1">
                <a:solidFill>
                  <a:srgbClr val="FFF8E5"/>
                </a:solidFill>
                <a:latin typeface="微软雅黑" panose="020B0503020204020204" pitchFamily="34" charset="-122"/>
                <a:ea typeface="微软雅黑" panose="020B0503020204020204" pitchFamily="34" charset="-122"/>
              </a:endParaRPr>
            </a:p>
            <a:p>
              <a:pPr algn="ctr"/>
              <a:r>
                <a:rPr lang="zh-CN" altLang="en-US" sz="5000" b="1">
                  <a:solidFill>
                    <a:srgbClr val="FFF8E5"/>
                  </a:solidFill>
                  <a:latin typeface="微软雅黑" panose="020B0503020204020204" pitchFamily="34" charset="-122"/>
                  <a:ea typeface="微软雅黑" panose="020B0503020204020204" pitchFamily="34" charset="-122"/>
                </a:rPr>
                <a:t>拍苍蝇</a:t>
              </a:r>
              <a:endParaRPr lang="en-US" sz="5000" b="1">
                <a:solidFill>
                  <a:srgbClr val="FFF8E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22030" y="4403189"/>
              <a:ext cx="2757268" cy="1477328"/>
            </a:xfrm>
            <a:prstGeom prst="rect">
              <a:avLst/>
            </a:prstGeom>
            <a:grpFill/>
          </p:spPr>
          <p:txBody>
            <a:bodyPr wrap="square" rtlCol="0">
              <a:spAutoFit/>
            </a:bodyPr>
            <a:lstStyle/>
            <a:p>
              <a:pPr>
                <a:lnSpc>
                  <a:spcPct val="150000"/>
                </a:lnSpc>
              </a:pPr>
              <a:r>
                <a:rPr lang="en-US" altLang="zh-CN" sz="1500">
                  <a:solidFill>
                    <a:srgbClr val="FFF8E5"/>
                  </a:solidFill>
                  <a:latin typeface="微软雅黑" panose="020B0503020204020204" pitchFamily="34" charset="-122"/>
                  <a:ea typeface="微软雅黑" panose="020B0503020204020204" pitchFamily="34" charset="-122"/>
                </a:rPr>
                <a:t>1</a:t>
              </a:r>
              <a:r>
                <a:rPr lang="zh-CN" altLang="en-US" sz="1500">
                  <a:solidFill>
                    <a:srgbClr val="FFF8E5"/>
                  </a:solidFill>
                  <a:latin typeface="微软雅黑" panose="020B0503020204020204" pitchFamily="34" charset="-122"/>
                  <a:ea typeface="微软雅黑" panose="020B0503020204020204" pitchFamily="34" charset="-122"/>
                </a:rPr>
                <a:t>月至</a:t>
              </a:r>
              <a:r>
                <a:rPr lang="en-US" altLang="zh-CN" sz="1500">
                  <a:solidFill>
                    <a:srgbClr val="FFF8E5"/>
                  </a:solidFill>
                  <a:latin typeface="微软雅黑" panose="020B0503020204020204" pitchFamily="34" charset="-122"/>
                  <a:ea typeface="微软雅黑" panose="020B0503020204020204" pitchFamily="34" charset="-122"/>
                </a:rPr>
                <a:t>6</a:t>
              </a:r>
              <a:r>
                <a:rPr lang="zh-CN" altLang="en-US" sz="1500">
                  <a:solidFill>
                    <a:srgbClr val="FFF8E5"/>
                  </a:solidFill>
                  <a:latin typeface="微软雅黑" panose="020B0503020204020204" pitchFamily="34" charset="-122"/>
                  <a:ea typeface="微软雅黑" panose="020B0503020204020204" pitchFamily="34" charset="-122"/>
                </a:rPr>
                <a:t>月，除北京、山西、浙江三个试点地区外，检察机关对其他</a:t>
              </a:r>
              <a:r>
                <a:rPr lang="en-US" altLang="zh-CN" sz="1500">
                  <a:solidFill>
                    <a:srgbClr val="FFF8E5"/>
                  </a:solidFill>
                  <a:latin typeface="微软雅黑" panose="020B0503020204020204" pitchFamily="34" charset="-122"/>
                  <a:ea typeface="微软雅黑" panose="020B0503020204020204" pitchFamily="34" charset="-122"/>
                </a:rPr>
                <a:t>29</a:t>
              </a:r>
              <a:r>
                <a:rPr lang="zh-CN" altLang="en-US" sz="1500">
                  <a:solidFill>
                    <a:srgbClr val="FFF8E5"/>
                  </a:solidFill>
                  <a:latin typeface="微软雅黑" panose="020B0503020204020204" pitchFamily="34" charset="-122"/>
                  <a:ea typeface="微软雅黑" panose="020B0503020204020204" pitchFamily="34" charset="-122"/>
                </a:rPr>
                <a:t>个省份立案侦查贪污贿赂、渎职侵权等</a:t>
              </a:r>
              <a:endParaRPr lang="en-US" sz="1500">
                <a:solidFill>
                  <a:srgbClr val="FFF8E5"/>
                </a:solidFill>
                <a:latin typeface="微软雅黑" panose="020B0503020204020204" pitchFamily="34" charset="-122"/>
                <a:ea typeface="微软雅黑" panose="020B0503020204020204" pitchFamily="34" charset="-122"/>
              </a:endParaRPr>
            </a:p>
          </p:txBody>
        </p:sp>
      </p:grpSp>
      <p:sp>
        <p:nvSpPr>
          <p:cNvPr id="2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12" name="图片 11" descr="246de5d3ff26528e22228fd3489e033c"/>
          <p:cNvPicPr>
            <a:picLocks noChangeAspect="1"/>
          </p:cNvPicPr>
          <p:nvPr/>
        </p:nvPicPr>
        <p:blipFill>
          <a:blip r:embed="rId3"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advClick="0" advTm="1536">
        <p14:prism/>
      </p:transition>
    </mc:Choice>
    <mc:Fallback>
      <p:transition spd="slow" advClick="0" advTm="153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 presetClass="entr" presetSubtype="8" decel="5000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53" presetClass="entr" presetSubtype="16"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1000"/>
                                        <p:tgtEl>
                                          <p:spTgt spid="9"/>
                                        </p:tgtEl>
                                      </p:cBhvr>
                                    </p:animEffect>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heel(1)">
                                      <p:cBhvr>
                                        <p:cTn id="32" dur="1000"/>
                                        <p:tgtEl>
                                          <p:spTgt spid="27"/>
                                        </p:tgtEl>
                                      </p:cBhvr>
                                    </p:animEffect>
                                  </p:childTnLst>
                                </p:cTn>
                              </p:par>
                              <p:par>
                                <p:cTn id="33" presetID="42"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par>
                                <p:cTn id="38" presetID="53" presetClass="entr" presetSubtype="16"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heel(1)">
                                      <p:cBhvr>
                                        <p:cTn id="45" dur="1000"/>
                                        <p:tgtEl>
                                          <p:spTgt spid="38"/>
                                        </p:tgtEl>
                                      </p:cBhvr>
                                    </p:animEffect>
                                  </p:childTnLst>
                                </p:cTn>
                              </p:par>
                              <p:par>
                                <p:cTn id="46" presetID="42" presetClass="entr" presetSubtype="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53" presetClass="entr" presetSubtype="16"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p:cTn id="53" dur="500" fill="hold"/>
                                        <p:tgtEl>
                                          <p:spTgt spid="44"/>
                                        </p:tgtEl>
                                        <p:attrNameLst>
                                          <p:attrName>ppt_w</p:attrName>
                                        </p:attrNameLst>
                                      </p:cBhvr>
                                      <p:tavLst>
                                        <p:tav tm="0">
                                          <p:val>
                                            <p:fltVal val="0"/>
                                          </p:val>
                                        </p:tav>
                                        <p:tav tm="100000">
                                          <p:val>
                                            <p:strVal val="#ppt_w"/>
                                          </p:val>
                                        </p:tav>
                                      </p:tavLst>
                                    </p:anim>
                                    <p:anim calcmode="lin" valueType="num">
                                      <p:cBhvr>
                                        <p:cTn id="54" dur="500" fill="hold"/>
                                        <p:tgtEl>
                                          <p:spTgt spid="44"/>
                                        </p:tgtEl>
                                        <p:attrNameLst>
                                          <p:attrName>ppt_h</p:attrName>
                                        </p:attrNameLst>
                                      </p:cBhvr>
                                      <p:tavLst>
                                        <p:tav tm="0">
                                          <p:val>
                                            <p:fltVal val="0"/>
                                          </p:val>
                                        </p:tav>
                                        <p:tav tm="100000">
                                          <p:val>
                                            <p:strVal val="#ppt_h"/>
                                          </p:val>
                                        </p:tav>
                                      </p:tavLst>
                                    </p:anim>
                                    <p:animEffect transition="in" filter="fade">
                                      <p:cBhvr>
                                        <p:cTn id="55" dur="500"/>
                                        <p:tgtEl>
                                          <p:spTgt spid="44"/>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heel(1)">
                                      <p:cBhvr>
                                        <p:cTn id="58" dur="1000"/>
                                        <p:tgtEl>
                                          <p:spTgt spid="43"/>
                                        </p:tgtEl>
                                      </p:cBhvr>
                                    </p:animEffect>
                                  </p:childTnLst>
                                </p:cTn>
                              </p:par>
                              <p:par>
                                <p:cTn id="59" presetID="42" presetClass="entr" presetSubtype="0"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animBg="1"/>
      <p:bldP spid="14" grpId="0" bldLvl="0" animBg="1"/>
      <p:bldP spid="27" grpId="0" bldLvl="0" animBg="1"/>
      <p:bldP spid="30" grpId="0" bldLvl="0" animBg="1"/>
      <p:bldP spid="38" grpId="0" bldLvl="0" animBg="1"/>
      <p:bldP spid="39" grpId="0" bldLvl="0" animBg="1"/>
      <p:bldP spid="43" grpId="0" bldLvl="0" animBg="1"/>
      <p:bldP spid="44" grpId="0" bldLvl="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反腐败斗争的成果</a:t>
            </a:r>
          </a:p>
        </p:txBody>
      </p:sp>
      <p:cxnSp>
        <p:nvCxnSpPr>
          <p:cNvPr id="22" name="直接连接符 21"/>
          <p:cNvCxnSpPr/>
          <p:nvPr/>
        </p:nvCxnSpPr>
        <p:spPr>
          <a:xfrm flipV="1">
            <a:off x="6000750" y="3419475"/>
            <a:ext cx="457200" cy="71120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1" idx="2"/>
            <a:endCxn id="37" idx="6"/>
          </p:cNvCxnSpPr>
          <p:nvPr/>
        </p:nvCxnSpPr>
        <p:spPr>
          <a:xfrm flipH="1">
            <a:off x="9296400" y="4416425"/>
            <a:ext cx="844550" cy="142875"/>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076450" y="3413125"/>
            <a:ext cx="1171575" cy="57150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52" idx="5"/>
          </p:cNvCxnSpPr>
          <p:nvPr/>
        </p:nvCxnSpPr>
        <p:spPr>
          <a:xfrm>
            <a:off x="4190500" y="3601769"/>
            <a:ext cx="1127163" cy="966501"/>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6254053" y="3289300"/>
            <a:ext cx="1204022" cy="105277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591057" y="3209740"/>
            <a:ext cx="1669002" cy="807868"/>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47" idx="1"/>
          </p:cNvCxnSpPr>
          <p:nvPr/>
        </p:nvCxnSpPr>
        <p:spPr>
          <a:xfrm flipH="1" flipV="1">
            <a:off x="2081213" y="4791869"/>
            <a:ext cx="230374" cy="183543"/>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8991600" y="4406900"/>
            <a:ext cx="304800" cy="304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2" name="椭圆 41"/>
          <p:cNvSpPr/>
          <p:nvPr/>
        </p:nvSpPr>
        <p:spPr>
          <a:xfrm>
            <a:off x="6325278" y="3258074"/>
            <a:ext cx="304800" cy="304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7" name="椭圆 46"/>
          <p:cNvSpPr/>
          <p:nvPr/>
        </p:nvSpPr>
        <p:spPr>
          <a:xfrm>
            <a:off x="2266950" y="4930775"/>
            <a:ext cx="304800" cy="304800"/>
          </a:xfrm>
          <a:prstGeom prst="ellipse">
            <a:avLst/>
          </a:prstGeom>
          <a:solidFill>
            <a:srgbClr val="9B0D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椭圆 48"/>
          <p:cNvSpPr/>
          <p:nvPr/>
        </p:nvSpPr>
        <p:spPr>
          <a:xfrm>
            <a:off x="533400" y="3208625"/>
            <a:ext cx="1734289" cy="1734289"/>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600" b="1">
                <a:solidFill>
                  <a:srgbClr val="FFF8E5"/>
                </a:solidFill>
                <a:latin typeface="微软雅黑" panose="020B0503020204020204" pitchFamily="34" charset="-122"/>
                <a:ea typeface="微软雅黑" panose="020B0503020204020204" pitchFamily="34" charset="-122"/>
              </a:rPr>
              <a:t>反腐</a:t>
            </a:r>
            <a:endParaRPr lang="en-US" altLang="zh-CN" sz="3600" b="1">
              <a:solidFill>
                <a:srgbClr val="FFF8E5"/>
              </a:solidFill>
              <a:latin typeface="微软雅黑" panose="020B0503020204020204" pitchFamily="34" charset="-122"/>
              <a:ea typeface="微软雅黑" panose="020B0503020204020204" pitchFamily="34" charset="-122"/>
            </a:endParaRPr>
          </a:p>
          <a:p>
            <a:pPr algn="ctr"/>
            <a:r>
              <a:rPr lang="zh-CN" altLang="en-US" sz="3600" b="1">
                <a:solidFill>
                  <a:srgbClr val="FFF8E5"/>
                </a:solidFill>
                <a:latin typeface="微软雅黑" panose="020B0503020204020204" pitchFamily="34" charset="-122"/>
                <a:ea typeface="微软雅黑" panose="020B0503020204020204" pitchFamily="34" charset="-122"/>
              </a:rPr>
              <a:t>之道</a:t>
            </a:r>
          </a:p>
        </p:txBody>
      </p:sp>
      <p:sp>
        <p:nvSpPr>
          <p:cNvPr id="52" name="椭圆 51"/>
          <p:cNvSpPr/>
          <p:nvPr/>
        </p:nvSpPr>
        <p:spPr>
          <a:xfrm>
            <a:off x="3214888" y="2626157"/>
            <a:ext cx="1143000" cy="11430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000" b="1">
                <a:solidFill>
                  <a:srgbClr val="FFF8E5"/>
                </a:solidFill>
                <a:latin typeface="Agency FB" panose="020B0503020202020204" pitchFamily="34" charset="0"/>
              </a:rPr>
              <a:t>1</a:t>
            </a:r>
            <a:endParaRPr lang="zh-CN" altLang="en-US" sz="5000" b="1">
              <a:solidFill>
                <a:srgbClr val="FFF8E5"/>
              </a:solidFill>
              <a:latin typeface="Agency FB" panose="020B0503020202020204" pitchFamily="34" charset="0"/>
            </a:endParaRPr>
          </a:p>
        </p:txBody>
      </p:sp>
      <p:sp>
        <p:nvSpPr>
          <p:cNvPr id="55" name="椭圆 54"/>
          <p:cNvSpPr/>
          <p:nvPr/>
        </p:nvSpPr>
        <p:spPr>
          <a:xfrm>
            <a:off x="5342077" y="4125373"/>
            <a:ext cx="994052" cy="994052"/>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000" b="1">
                <a:solidFill>
                  <a:srgbClr val="FFF8E5"/>
                </a:solidFill>
                <a:latin typeface="Agency FB" panose="020B0503020202020204" pitchFamily="34" charset="0"/>
              </a:rPr>
              <a:t>2</a:t>
            </a:r>
            <a:endParaRPr lang="zh-CN" altLang="en-US" sz="5000" b="1">
              <a:solidFill>
                <a:srgbClr val="FFF8E5"/>
              </a:solidFill>
              <a:latin typeface="Agency FB" panose="020B0503020202020204" pitchFamily="34" charset="0"/>
            </a:endParaRPr>
          </a:p>
        </p:txBody>
      </p:sp>
      <p:sp>
        <p:nvSpPr>
          <p:cNvPr id="58" name="椭圆 57"/>
          <p:cNvSpPr/>
          <p:nvPr/>
        </p:nvSpPr>
        <p:spPr>
          <a:xfrm>
            <a:off x="7429438" y="2426409"/>
            <a:ext cx="1193800" cy="11938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000" b="1">
                <a:solidFill>
                  <a:srgbClr val="FFF8E5"/>
                </a:solidFill>
                <a:latin typeface="Agency FB" panose="020B0503020202020204" pitchFamily="34" charset="0"/>
              </a:rPr>
              <a:t>3</a:t>
            </a:r>
            <a:endParaRPr lang="zh-CN" altLang="en-US" sz="5000" b="1">
              <a:solidFill>
                <a:srgbClr val="FFF8E5"/>
              </a:solidFill>
              <a:latin typeface="Agency FB" panose="020B0503020202020204" pitchFamily="34" charset="0"/>
            </a:endParaRPr>
          </a:p>
        </p:txBody>
      </p:sp>
      <p:sp>
        <p:nvSpPr>
          <p:cNvPr id="61" name="椭圆 60"/>
          <p:cNvSpPr/>
          <p:nvPr/>
        </p:nvSpPr>
        <p:spPr>
          <a:xfrm>
            <a:off x="10140950" y="3698875"/>
            <a:ext cx="1435100" cy="14351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000" b="1">
                <a:solidFill>
                  <a:srgbClr val="FFF8E5"/>
                </a:solidFill>
                <a:latin typeface="Agency FB" panose="020B0503020202020204" pitchFamily="34" charset="0"/>
              </a:rPr>
              <a:t>4</a:t>
            </a:r>
            <a:endParaRPr lang="zh-CN" altLang="en-US" sz="5000" b="1">
              <a:solidFill>
                <a:srgbClr val="FFF8E5"/>
              </a:solidFill>
              <a:latin typeface="Agency FB" panose="020B0503020202020204" pitchFamily="34" charset="0"/>
            </a:endParaRPr>
          </a:p>
        </p:txBody>
      </p:sp>
      <p:sp>
        <p:nvSpPr>
          <p:cNvPr id="11" name="文本框 10"/>
          <p:cNvSpPr txBox="1"/>
          <p:nvPr/>
        </p:nvSpPr>
        <p:spPr>
          <a:xfrm>
            <a:off x="3114675" y="2041525"/>
            <a:ext cx="1338828" cy="553998"/>
          </a:xfrm>
          <a:prstGeom prst="rect">
            <a:avLst/>
          </a:prstGeom>
          <a:noFill/>
        </p:spPr>
        <p:txBody>
          <a:bodyPr wrap="none" rtlCol="0">
            <a:spAutoFit/>
          </a:bodyPr>
          <a:lstStyle/>
          <a:p>
            <a:r>
              <a:rPr lang="zh-CN" altLang="en-US" sz="3000" b="1">
                <a:solidFill>
                  <a:srgbClr val="360406"/>
                </a:solidFill>
                <a:latin typeface="微软雅黑" panose="020B0503020204020204" pitchFamily="34" charset="-122"/>
                <a:ea typeface="微软雅黑" panose="020B0503020204020204" pitchFamily="34" charset="-122"/>
              </a:rPr>
              <a:t>不敢腐</a:t>
            </a:r>
            <a:endParaRPr lang="en-US" sz="3000" b="1">
              <a:solidFill>
                <a:srgbClr val="360406"/>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6400800" y="4451350"/>
            <a:ext cx="1338828" cy="553998"/>
          </a:xfrm>
          <a:prstGeom prst="rect">
            <a:avLst/>
          </a:prstGeom>
          <a:noFill/>
        </p:spPr>
        <p:txBody>
          <a:bodyPr wrap="none" rtlCol="0">
            <a:spAutoFit/>
          </a:bodyPr>
          <a:lstStyle/>
          <a:p>
            <a:r>
              <a:rPr lang="zh-CN" altLang="en-US" sz="3000" b="1">
                <a:solidFill>
                  <a:srgbClr val="360406"/>
                </a:solidFill>
                <a:latin typeface="微软雅黑" panose="020B0503020204020204" pitchFamily="34" charset="-122"/>
                <a:ea typeface="微软雅黑" panose="020B0503020204020204" pitchFamily="34" charset="-122"/>
              </a:rPr>
              <a:t>不能腐</a:t>
            </a:r>
            <a:endParaRPr lang="en-US" sz="3000" b="1">
              <a:solidFill>
                <a:srgbClr val="360406"/>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7353300" y="1793875"/>
            <a:ext cx="1338828" cy="553998"/>
          </a:xfrm>
          <a:prstGeom prst="rect">
            <a:avLst/>
          </a:prstGeom>
          <a:noFill/>
        </p:spPr>
        <p:txBody>
          <a:bodyPr wrap="none" rtlCol="0">
            <a:spAutoFit/>
          </a:bodyPr>
          <a:lstStyle/>
          <a:p>
            <a:r>
              <a:rPr lang="zh-CN" altLang="en-US" sz="3000" b="1">
                <a:solidFill>
                  <a:srgbClr val="360406"/>
                </a:solidFill>
                <a:latin typeface="微软雅黑" panose="020B0503020204020204" pitchFamily="34" charset="-122"/>
                <a:ea typeface="微软雅黑" panose="020B0503020204020204" pitchFamily="34" charset="-122"/>
              </a:rPr>
              <a:t>不易腐</a:t>
            </a:r>
            <a:endParaRPr lang="en-US" sz="3000" b="1">
              <a:solidFill>
                <a:srgbClr val="360406"/>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10267950" y="3041650"/>
            <a:ext cx="1338828" cy="553998"/>
          </a:xfrm>
          <a:prstGeom prst="rect">
            <a:avLst/>
          </a:prstGeom>
          <a:noFill/>
        </p:spPr>
        <p:txBody>
          <a:bodyPr wrap="none" rtlCol="0">
            <a:spAutoFit/>
          </a:bodyPr>
          <a:lstStyle/>
          <a:p>
            <a:r>
              <a:rPr lang="zh-CN" altLang="en-US" sz="3000" b="1">
                <a:solidFill>
                  <a:srgbClr val="360406"/>
                </a:solidFill>
                <a:latin typeface="微软雅黑" panose="020B0503020204020204" pitchFamily="34" charset="-122"/>
                <a:ea typeface="微软雅黑" panose="020B0503020204020204" pitchFamily="34" charset="-122"/>
              </a:rPr>
              <a:t>不想腐</a:t>
            </a:r>
            <a:endParaRPr lang="en-US" sz="3000" b="1">
              <a:solidFill>
                <a:srgbClr val="360406"/>
              </a:solidFill>
              <a:latin typeface="微软雅黑" panose="020B0503020204020204" pitchFamily="34" charset="-122"/>
              <a:ea typeface="微软雅黑" panose="020B0503020204020204" pitchFamily="34" charset="-122"/>
            </a:endParaRPr>
          </a:p>
        </p:txBody>
      </p:sp>
      <p:sp>
        <p:nvSpPr>
          <p:cNvPr id="66"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3" cstate="print"/>
          <a:stretch>
            <a:fillRect/>
          </a:stretch>
        </p:blipFill>
        <p:spPr>
          <a:xfrm>
            <a:off x="-50165" y="5645150"/>
            <a:ext cx="12233910" cy="120904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310">
        <p15:prstTrans prst="peelOff" invX="1"/>
      </p:transition>
    </mc:Choice>
    <mc:Fallback>
      <p:transition spd="slow" advClick="0" advTm="131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randombar(horizontal)">
                                      <p:cBhvr>
                                        <p:cTn id="10" dur="500"/>
                                        <p:tgtEl>
                                          <p:spTgt spid="47"/>
                                        </p:tgtEl>
                                      </p:cBhvr>
                                    </p:animEffect>
                                  </p:childTnLst>
                                </p:cTn>
                              </p:par>
                              <p:par>
                                <p:cTn id="11" presetID="22" presetClass="entr" presetSubtype="2"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right)">
                                      <p:cBhvr>
                                        <p:cTn id="13" dur="500"/>
                                        <p:tgtEl>
                                          <p:spTgt spid="2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randombar(horizontal)">
                                      <p:cBhvr>
                                        <p:cTn id="16" dur="500"/>
                                        <p:tgtEl>
                                          <p:spTgt spid="49"/>
                                        </p:tgtEl>
                                      </p:cBhvr>
                                    </p:animEffect>
                                  </p:childTnLst>
                                </p:cTn>
                              </p:par>
                              <p:par>
                                <p:cTn id="17" presetID="22" presetClass="entr" presetSubtype="8"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randombar(horizontal)">
                                      <p:cBhvr>
                                        <p:cTn id="22" dur="500"/>
                                        <p:tgtEl>
                                          <p:spTgt spid="5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par>
                                <p:cTn id="26" presetID="22" presetClass="entr" presetSubtype="8"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randombar(horizontal)">
                                      <p:cBhvr>
                                        <p:cTn id="31" dur="500"/>
                                        <p:tgtEl>
                                          <p:spTgt spid="5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randombar(horizontal)">
                                      <p:cBhvr>
                                        <p:cTn id="34" dur="500"/>
                                        <p:tgtEl>
                                          <p:spTgt spid="63"/>
                                        </p:tgtEl>
                                      </p:cBhvr>
                                    </p:animEffect>
                                  </p:childTnLst>
                                </p:cTn>
                              </p:par>
                              <p:par>
                                <p:cTn id="35" presetID="22" presetClass="entr" presetSubtype="8"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par>
                                <p:cTn id="38" presetID="22" presetClass="entr" presetSubtype="8"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randombar(horizontal)">
                                      <p:cBhvr>
                                        <p:cTn id="43" dur="500"/>
                                        <p:tgtEl>
                                          <p:spTgt spid="58"/>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randombar(horizontal)">
                                      <p:cBhvr>
                                        <p:cTn id="46" dur="500"/>
                                        <p:tgtEl>
                                          <p:spTgt spid="42"/>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randombar(horizontal)">
                                      <p:cBhvr>
                                        <p:cTn id="49" dur="500"/>
                                        <p:tgtEl>
                                          <p:spTgt spid="64"/>
                                        </p:tgtEl>
                                      </p:cBhvr>
                                    </p:animEffect>
                                  </p:childTnLst>
                                </p:cTn>
                              </p:par>
                              <p:par>
                                <p:cTn id="50" presetID="22" presetClass="entr" presetSubtype="8"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randombar(horizontal)">
                                      <p:cBhvr>
                                        <p:cTn id="55" dur="500"/>
                                        <p:tgtEl>
                                          <p:spTgt spid="61"/>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randombar(horizontal)">
                                      <p:cBhvr>
                                        <p:cTn id="58" dur="500"/>
                                        <p:tgtEl>
                                          <p:spTgt spid="65"/>
                                        </p:tgtEl>
                                      </p:cBhvr>
                                    </p:animEffect>
                                  </p:childTnLst>
                                </p:cTn>
                              </p:par>
                              <p:par>
                                <p:cTn id="59" presetID="22" presetClass="entr" presetSubtype="2"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right)">
                                      <p:cBhvr>
                                        <p:cTn id="61" dur="500"/>
                                        <p:tgtEl>
                                          <p:spTgt spid="23"/>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randombar(horizontal)">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7" grpId="0" bldLvl="0" animBg="1"/>
      <p:bldP spid="42" grpId="0" bldLvl="0" animBg="1"/>
      <p:bldP spid="47" grpId="0" bldLvl="0" animBg="1"/>
      <p:bldP spid="49" grpId="0" bldLvl="0" animBg="1"/>
      <p:bldP spid="52" grpId="0" bldLvl="0" animBg="1"/>
      <p:bldP spid="55" grpId="0" bldLvl="0" animBg="1"/>
      <p:bldP spid="58" grpId="0" bldLvl="0" animBg="1"/>
      <p:bldP spid="61" grpId="0" bldLvl="0" animBg="1"/>
      <p:bldP spid="11" grpId="0"/>
      <p:bldP spid="63" grpId="0"/>
      <p:bldP spid="64" grpId="0"/>
      <p:bldP spid="65" grpId="0"/>
      <p:bldP spid="6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4710430" y="3239135"/>
            <a:ext cx="4044950" cy="1014730"/>
          </a:xfrm>
          <a:prstGeom prst="rect">
            <a:avLst/>
          </a:prstGeom>
          <a:solidFill>
            <a:srgbClr val="C00000"/>
          </a:solidFill>
        </p:spPr>
        <p:txBody>
          <a:bodyPr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习近平关于党风廉政</a:t>
            </a:r>
          </a:p>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建设和反腐败斗争论述</a:t>
            </a:r>
          </a:p>
        </p:txBody>
      </p:sp>
      <p:grpSp>
        <p:nvGrpSpPr>
          <p:cNvPr id="8" name="组合 7"/>
          <p:cNvGrpSpPr/>
          <p:nvPr/>
        </p:nvGrpSpPr>
        <p:grpSpPr>
          <a:xfrm>
            <a:off x="3794760" y="3394710"/>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20604" y="2752288"/>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05</a:t>
              </a:r>
            </a:p>
          </p:txBody>
        </p:sp>
      </p:grpSp>
      <p:sp>
        <p:nvSpPr>
          <p:cNvPr id="7" name="Freeform 9"/>
          <p:cNvSpPr/>
          <p:nvPr/>
        </p:nvSpPr>
        <p:spPr bwMode="auto">
          <a:xfrm>
            <a:off x="5791192" y="1834496"/>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580">
        <p15:prstTrans prst="pageCurlDouble"/>
      </p:transition>
    </mc:Choice>
    <mc:Fallback>
      <p:transition spd="slow" advClick="0" advTm="158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34"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5" name="图片 4" descr="246de5d3ff26528e22228fd3489e033c"/>
          <p:cNvPicPr>
            <a:picLocks noChangeAspect="1"/>
          </p:cNvPicPr>
          <p:nvPr/>
        </p:nvPicPr>
        <p:blipFill>
          <a:blip r:embed="rId3" cstate="print"/>
          <a:stretch>
            <a:fillRect/>
          </a:stretch>
        </p:blipFill>
        <p:spPr>
          <a:xfrm>
            <a:off x="-20955" y="5631180"/>
            <a:ext cx="12233910" cy="1209040"/>
          </a:xfrm>
          <a:prstGeom prst="rect">
            <a:avLst/>
          </a:prstGeom>
        </p:spPr>
      </p:pic>
      <p:pic>
        <p:nvPicPr>
          <p:cNvPr id="42" name="图片 41" descr="cbfc000a94eaa43f99d1e901b2c473a6"/>
          <p:cNvPicPr>
            <a:picLocks noChangeAspect="1"/>
          </p:cNvPicPr>
          <p:nvPr/>
        </p:nvPicPr>
        <p:blipFill>
          <a:blip r:embed="rId4" cstate="print"/>
          <a:stretch>
            <a:fillRect/>
          </a:stretch>
        </p:blipFill>
        <p:spPr>
          <a:xfrm>
            <a:off x="9028430" y="194945"/>
            <a:ext cx="4428490" cy="6277610"/>
          </a:xfrm>
          <a:prstGeom prst="rect">
            <a:avLst/>
          </a:prstGeom>
        </p:spPr>
      </p:pic>
      <p:sp>
        <p:nvSpPr>
          <p:cNvPr id="10" name="TextBox 11"/>
          <p:cNvSpPr txBox="1"/>
          <p:nvPr/>
        </p:nvSpPr>
        <p:spPr>
          <a:xfrm>
            <a:off x="1130300" y="1993900"/>
            <a:ext cx="7632700" cy="398780"/>
          </a:xfrm>
          <a:prstGeom prst="rect">
            <a:avLst/>
          </a:prstGeom>
          <a:gradFill>
            <a:gsLst>
              <a:gs pos="0">
                <a:srgbClr val="E30000"/>
              </a:gs>
              <a:gs pos="100000">
                <a:srgbClr val="760303"/>
              </a:gs>
            </a:gsLst>
            <a:lin ang="5400000" scaled="0"/>
          </a:gradFill>
        </p:spPr>
        <p:txBody>
          <a:bodyPr>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1.</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党风廉政建设和反腐败斗争是我们必须抓好的重大政治任务</a:t>
            </a:r>
          </a:p>
        </p:txBody>
      </p:sp>
      <p:sp>
        <p:nvSpPr>
          <p:cNvPr id="12" name="矩形 13"/>
          <p:cNvSpPr/>
          <p:nvPr/>
        </p:nvSpPr>
        <p:spPr>
          <a:xfrm>
            <a:off x="1130300" y="2618740"/>
            <a:ext cx="7632065" cy="2416175"/>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实现党的十八大确定的各项目标任务，实现“两个一百年”目标，实现中华民族伟大复兴的中国梦，必须把我们党建设好。党的十八大对全面提高党的建设科学化水平提出了明确要求，突出强调坚持党要管党、从严治党，不断提高党的领导水平和执政水平、提高拒腐防变和抵御风险能力，增强自我净化、自我完善、自我革新、自我提高能力，确保党始终成为中国特色社会主义事业的坚强领导核心。党风廉政建设和反腐败斗争，是党的建设的重大任务。</a:t>
            </a:r>
          </a:p>
        </p:txBody>
      </p:sp>
      <p:sp>
        <p:nvSpPr>
          <p:cNvPr id="41" name="矩形 36"/>
          <p:cNvSpPr/>
          <p:nvPr/>
        </p:nvSpPr>
        <p:spPr>
          <a:xfrm>
            <a:off x="1971675" y="5123180"/>
            <a:ext cx="679069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——在第十八届中央纪律检查委员会第二次全体会议上的讲话 （2013年1月22日）</a:t>
            </a:r>
          </a:p>
        </p:txBody>
      </p:sp>
    </p:spTree>
  </p:cSld>
  <p:clrMapOvr>
    <a:masterClrMapping/>
  </p:clrMapOvr>
  <p:transition spd="slow" advClick="0" advTm="203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2000"/>
                            </p:stCondLst>
                            <p:childTnLst>
                              <p:par>
                                <p:cTn id="13" presetID="2" presetClass="entr" presetSubtype="2"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1+#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4" grpId="0" animBg="1"/>
      <p:bldP spid="10" grpId="0" bldLvl="0" animBg="1"/>
      <p:bldP spid="12"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5" name="图片 4" descr="246de5d3ff26528e22228fd3489e033c"/>
          <p:cNvPicPr>
            <a:picLocks noChangeAspect="1"/>
          </p:cNvPicPr>
          <p:nvPr/>
        </p:nvPicPr>
        <p:blipFill>
          <a:blip r:embed="rId3" cstate="print"/>
          <a:stretch>
            <a:fillRect/>
          </a:stretch>
        </p:blipFill>
        <p:spPr>
          <a:xfrm>
            <a:off x="-36195" y="5659755"/>
            <a:ext cx="12233910" cy="1209040"/>
          </a:xfrm>
          <a:prstGeom prst="rect">
            <a:avLst/>
          </a:prstGeom>
        </p:spPr>
      </p:pic>
      <p:pic>
        <p:nvPicPr>
          <p:cNvPr id="42" name="图片 41" descr="cbfc000a94eaa43f99d1e901b2c473a6"/>
          <p:cNvPicPr>
            <a:picLocks noChangeAspect="1"/>
          </p:cNvPicPr>
          <p:nvPr/>
        </p:nvPicPr>
        <p:blipFill>
          <a:blip r:embed="rId4" cstate="print"/>
          <a:stretch>
            <a:fillRect/>
          </a:stretch>
        </p:blipFill>
        <p:spPr>
          <a:xfrm>
            <a:off x="9028430" y="194945"/>
            <a:ext cx="4428490" cy="6277610"/>
          </a:xfrm>
          <a:prstGeom prst="rect">
            <a:avLst/>
          </a:prstGeom>
        </p:spPr>
      </p:pic>
      <p:sp>
        <p:nvSpPr>
          <p:cNvPr id="10" name="TextBox 11"/>
          <p:cNvSpPr txBox="1"/>
          <p:nvPr/>
        </p:nvSpPr>
        <p:spPr>
          <a:xfrm>
            <a:off x="1130300" y="1993900"/>
            <a:ext cx="7632700" cy="398780"/>
          </a:xfrm>
          <a:prstGeom prst="rect">
            <a:avLst/>
          </a:prstGeom>
          <a:gradFill>
            <a:gsLst>
              <a:gs pos="0">
                <a:srgbClr val="E30000"/>
              </a:gs>
              <a:gs pos="100000">
                <a:srgbClr val="760303"/>
              </a:gs>
            </a:gsLst>
            <a:lin ang="5400000" scaled="0"/>
          </a:gradFill>
        </p:spPr>
        <p:txBody>
          <a:bodyPr>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2</a:t>
            </a: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党风廉政建设和反腐败斗争形势依然严峻复杂</a:t>
            </a:r>
          </a:p>
        </p:txBody>
      </p:sp>
      <p:sp>
        <p:nvSpPr>
          <p:cNvPr id="12" name="矩形 13"/>
          <p:cNvSpPr/>
          <p:nvPr/>
        </p:nvSpPr>
        <p:spPr>
          <a:xfrm>
            <a:off x="1130300" y="2618740"/>
            <a:ext cx="7632065" cy="2416175"/>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在享乐主义方面，主要是精神懈怠、不思进取，追名逐利、贪图享受，讲究排场、玩风盛行。有的意志消沉、信念动摇，奉行及时行乐的人生哲学，“今朝有酒今朝醉”，“人生得意须尽欢”。有的追求物质享受，情趣低俗，玩物丧志，沉湎花天酒地，热衷灯红酒绿，纵情声色犬马。有的拈轻怕重，安于现状，不愿吃苦出力，满足于现有学识和见解，陶醉于已经取得的成绩，不立新目标，缺乏新动力，“清茶报纸二郎腿，闲聊旁观混光阴”。</a:t>
            </a:r>
          </a:p>
        </p:txBody>
      </p:sp>
      <p:sp>
        <p:nvSpPr>
          <p:cNvPr id="41" name="矩形 36"/>
          <p:cNvSpPr/>
          <p:nvPr/>
        </p:nvSpPr>
        <p:spPr>
          <a:xfrm>
            <a:off x="1971675" y="5123180"/>
            <a:ext cx="679069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 ——《在党的群众路线教育实践活动工作会议上的讲话》（2013年6月18日）</a:t>
            </a:r>
          </a:p>
        </p:txBody>
      </p:sp>
    </p:spTree>
  </p:cSld>
  <p:clrMapOvr>
    <a:masterClrMapping/>
  </p:clrMapOvr>
  <mc:AlternateContent xmlns:mc="http://schemas.openxmlformats.org/markup-compatibility/2006">
    <mc:Choice xmlns:p14="http://schemas.microsoft.com/office/powerpoint/2010/main" xmlns="" Requires="p14">
      <p:transition spd="slow" p14:dur="1200" advClick="0" advTm="2002">
        <p14:prism/>
      </p:transition>
    </mc:Choice>
    <mc:Fallback>
      <p:transition spd="slow" advClick="0" advTm="200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2000"/>
                            </p:stCondLst>
                            <p:childTnLst>
                              <p:par>
                                <p:cTn id="13" presetID="2" presetClass="entr" presetSubtype="2"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1+#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bldLvl="0" animBg="1"/>
      <p:bldP spid="12" grpId="0"/>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pic>
        <p:nvPicPr>
          <p:cNvPr id="5" name="图片 4" descr="246de5d3ff26528e22228fd3489e033c"/>
          <p:cNvPicPr>
            <a:picLocks noChangeAspect="1"/>
          </p:cNvPicPr>
          <p:nvPr/>
        </p:nvPicPr>
        <p:blipFill>
          <a:blip r:embed="rId3" cstate="print"/>
          <a:stretch>
            <a:fillRect/>
          </a:stretch>
        </p:blipFill>
        <p:spPr>
          <a:xfrm>
            <a:off x="-36195" y="5659755"/>
            <a:ext cx="12233910" cy="1209040"/>
          </a:xfrm>
          <a:prstGeom prst="rect">
            <a:avLst/>
          </a:prstGeom>
        </p:spPr>
      </p:pic>
      <p:pic>
        <p:nvPicPr>
          <p:cNvPr id="42" name="图片 41" descr="cbfc000a94eaa43f99d1e901b2c473a6"/>
          <p:cNvPicPr>
            <a:picLocks noChangeAspect="1"/>
          </p:cNvPicPr>
          <p:nvPr/>
        </p:nvPicPr>
        <p:blipFill>
          <a:blip r:embed="rId4" cstate="print"/>
          <a:stretch>
            <a:fillRect/>
          </a:stretch>
        </p:blipFill>
        <p:spPr>
          <a:xfrm>
            <a:off x="9028430" y="194945"/>
            <a:ext cx="4428490" cy="6277610"/>
          </a:xfrm>
          <a:prstGeom prst="rect">
            <a:avLst/>
          </a:prstGeom>
        </p:spPr>
      </p:pic>
      <p:sp>
        <p:nvSpPr>
          <p:cNvPr id="10" name="TextBox 11"/>
          <p:cNvSpPr txBox="1"/>
          <p:nvPr/>
        </p:nvSpPr>
        <p:spPr>
          <a:xfrm>
            <a:off x="1130300" y="1993900"/>
            <a:ext cx="7632700" cy="398780"/>
          </a:xfrm>
          <a:prstGeom prst="rect">
            <a:avLst/>
          </a:prstGeom>
          <a:gradFill>
            <a:gsLst>
              <a:gs pos="0">
                <a:srgbClr val="E30000"/>
              </a:gs>
              <a:gs pos="100000">
                <a:srgbClr val="760303"/>
              </a:gs>
            </a:gsLst>
            <a:lin ang="5400000" scaled="0"/>
          </a:gradFill>
        </p:spPr>
        <p:txBody>
          <a:bodyPr>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3.</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从严治党   严明党的纪律</a:t>
            </a:r>
          </a:p>
        </p:txBody>
      </p:sp>
      <p:sp>
        <p:nvSpPr>
          <p:cNvPr id="12" name="矩形 13"/>
          <p:cNvSpPr/>
          <p:nvPr/>
        </p:nvSpPr>
        <p:spPr>
          <a:xfrm>
            <a:off x="1130300" y="2618740"/>
            <a:ext cx="7632065" cy="2084070"/>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这些潜规则看起来无影无踪，却又无处不在，听起来悖情悖理，却可畅通无阻，成为腐蚀党员和干部、败坏党的风气的沉疴毒瘤。如果任其大行其道，我们的党风、政风、社会风气又谈何好转？破除潜规则，根本之策是强化明规则，以正压邪，让潜规则在党内以及社会上失去土壤、失去通道、失去市场。全党上下，任何一级组织、任何一名党员和干部都要严格遵守党的组织制度和党的法规纪律，对党忠诚，光明磊落，公道正派。</a:t>
            </a:r>
          </a:p>
        </p:txBody>
      </p:sp>
      <p:sp>
        <p:nvSpPr>
          <p:cNvPr id="41" name="矩形 36"/>
          <p:cNvSpPr/>
          <p:nvPr/>
        </p:nvSpPr>
        <p:spPr>
          <a:xfrm>
            <a:off x="1971675" y="5123180"/>
            <a:ext cx="679069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 ——《在参加河南省兰考县委常委班子专题民主生活会时的讲话》（2014年5月9日）</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520">
        <p15:prstTrans prst="peelOff" invX="1"/>
      </p:transition>
    </mc:Choice>
    <mc:Fallback>
      <p:transition spd="slow" advClick="0" advTm="252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2" presetClass="entr" presetSubtype="2"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1+#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par>
                                <p:cTn id="13" presetID="2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up)">
                                      <p:cBhvr>
                                        <p:cTn id="2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ldLvl="0" animBg="1"/>
      <p:bldP spid="12" grpId="0"/>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5" name="图片 4" descr="246de5d3ff26528e22228fd3489e033c"/>
          <p:cNvPicPr>
            <a:picLocks noChangeAspect="1"/>
          </p:cNvPicPr>
          <p:nvPr/>
        </p:nvPicPr>
        <p:blipFill>
          <a:blip r:embed="rId3" cstate="print"/>
          <a:stretch>
            <a:fillRect/>
          </a:stretch>
        </p:blipFill>
        <p:spPr>
          <a:xfrm>
            <a:off x="-36195" y="5659755"/>
            <a:ext cx="12233910" cy="1209040"/>
          </a:xfrm>
          <a:prstGeom prst="rect">
            <a:avLst/>
          </a:prstGeom>
        </p:spPr>
      </p:pic>
      <p:pic>
        <p:nvPicPr>
          <p:cNvPr id="42" name="图片 41" descr="cbfc000a94eaa43f99d1e901b2c473a6"/>
          <p:cNvPicPr>
            <a:picLocks noChangeAspect="1"/>
          </p:cNvPicPr>
          <p:nvPr/>
        </p:nvPicPr>
        <p:blipFill>
          <a:blip r:embed="rId4" cstate="print"/>
          <a:stretch>
            <a:fillRect/>
          </a:stretch>
        </p:blipFill>
        <p:spPr>
          <a:xfrm>
            <a:off x="9028430" y="194945"/>
            <a:ext cx="4428490" cy="6277610"/>
          </a:xfrm>
          <a:prstGeom prst="rect">
            <a:avLst/>
          </a:prstGeom>
        </p:spPr>
      </p:pic>
      <p:sp>
        <p:nvSpPr>
          <p:cNvPr id="10" name="TextBox 11"/>
          <p:cNvSpPr txBox="1"/>
          <p:nvPr/>
        </p:nvSpPr>
        <p:spPr>
          <a:xfrm>
            <a:off x="1130300" y="1993900"/>
            <a:ext cx="7632700" cy="398780"/>
          </a:xfrm>
          <a:prstGeom prst="rect">
            <a:avLst/>
          </a:prstGeom>
          <a:gradFill>
            <a:gsLst>
              <a:gs pos="0">
                <a:srgbClr val="E30000"/>
              </a:gs>
              <a:gs pos="100000">
                <a:srgbClr val="760303"/>
              </a:gs>
            </a:gsLst>
            <a:lin ang="5400000" scaled="0"/>
          </a:gradFill>
        </p:spPr>
        <p:txBody>
          <a:bodyPr>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4.</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落实党委的主体责任和纪委的监督责任</a:t>
            </a:r>
          </a:p>
        </p:txBody>
      </p:sp>
      <p:sp>
        <p:nvSpPr>
          <p:cNvPr id="12" name="矩形 13"/>
          <p:cNvSpPr/>
          <p:nvPr/>
        </p:nvSpPr>
        <p:spPr>
          <a:xfrm>
            <a:off x="1130300" y="2618740"/>
            <a:ext cx="7632065" cy="2084070"/>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党的各级组织要自觉担负起执行和维护政治纪律的责任，加强对党员遵守政治纪律的教育。对大是大非问题要有坚定立场，对背离党性的言行要有鲜明态度，不能听之任之、置身事外。发现违反政治纪律的苗头性倾向性问题要及时提醒和纠正，对违反政治纪律的行为要坚决制止。党的各级纪律检查机关要把维护党的政治纪律放在首位，加强对政治纪律执行情况的监督检查。</a:t>
            </a:r>
          </a:p>
        </p:txBody>
      </p:sp>
      <p:sp>
        <p:nvSpPr>
          <p:cNvPr id="41" name="矩形 36"/>
          <p:cNvSpPr/>
          <p:nvPr/>
        </p:nvSpPr>
        <p:spPr>
          <a:xfrm>
            <a:off x="1971675" y="5123180"/>
            <a:ext cx="6790690" cy="521970"/>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————《严明政治纪律，自觉维护党的团结统一》（2013年1月22日）《十八大以来重要文献选编》（上），中央文献出版社2014年版，第134页</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200">
        <p15:prstTrans prst="pageCurlDouble"/>
      </p:transition>
    </mc:Choice>
    <mc:Fallback>
      <p:transition spd="slow" advClick="0" advTm="32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2000"/>
                            </p:stCondLst>
                            <p:childTnLst>
                              <p:par>
                                <p:cTn id="13" presetID="2" presetClass="entr" presetSubtype="2"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1+#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bldLvl="0" animBg="1"/>
      <p:bldP spid="12"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46de5d3ff26528e22228fd3489e033c"/>
          <p:cNvPicPr>
            <a:picLocks noChangeAspect="1"/>
          </p:cNvPicPr>
          <p:nvPr/>
        </p:nvPicPr>
        <p:blipFill>
          <a:blip r:embed="rId3" cstate="print"/>
          <a:stretch>
            <a:fillRect/>
          </a:stretch>
        </p:blipFill>
        <p:spPr>
          <a:xfrm>
            <a:off x="-41910" y="5645785"/>
            <a:ext cx="12233910" cy="120904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2" name="图片 41" descr="cbfc000a94eaa43f99d1e901b2c473a6"/>
          <p:cNvPicPr>
            <a:picLocks noChangeAspect="1"/>
          </p:cNvPicPr>
          <p:nvPr/>
        </p:nvPicPr>
        <p:blipFill>
          <a:blip r:embed="rId4" cstate="print"/>
          <a:stretch>
            <a:fillRect/>
          </a:stretch>
        </p:blipFill>
        <p:spPr>
          <a:xfrm>
            <a:off x="9028430" y="194945"/>
            <a:ext cx="4428490" cy="6277610"/>
          </a:xfrm>
          <a:prstGeom prst="rect">
            <a:avLst/>
          </a:prstGeom>
        </p:spPr>
      </p:pic>
      <p:sp>
        <p:nvSpPr>
          <p:cNvPr id="10" name="TextBox 11"/>
          <p:cNvSpPr txBox="1"/>
          <p:nvPr/>
        </p:nvSpPr>
        <p:spPr>
          <a:xfrm>
            <a:off x="1130300" y="1993900"/>
            <a:ext cx="7632700" cy="398780"/>
          </a:xfrm>
          <a:prstGeom prst="rect">
            <a:avLst/>
          </a:prstGeom>
          <a:gradFill>
            <a:gsLst>
              <a:gs pos="0">
                <a:srgbClr val="E30000"/>
              </a:gs>
              <a:gs pos="100000">
                <a:srgbClr val="760303"/>
              </a:gs>
            </a:gsLst>
            <a:lin ang="5400000" scaled="0"/>
          </a:gradFill>
        </p:spPr>
        <p:txBody>
          <a:bodyPr>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5.</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深入落实中央八项规定精神坚持不懈纠正“四风”</a:t>
            </a:r>
          </a:p>
        </p:txBody>
      </p:sp>
      <p:sp>
        <p:nvSpPr>
          <p:cNvPr id="12" name="矩形 13"/>
          <p:cNvSpPr/>
          <p:nvPr/>
        </p:nvSpPr>
        <p:spPr>
          <a:xfrm>
            <a:off x="1102360" y="2590800"/>
            <a:ext cx="7632065" cy="2745740"/>
          </a:xfrm>
          <a:prstGeom prst="rect">
            <a:avLst/>
          </a:prstGeom>
          <a:noFill/>
          <a:ln w="9525">
            <a:noFill/>
          </a:ln>
        </p:spPr>
        <p:txBody>
          <a:bodyPr wrap="square">
            <a:spAutoFit/>
          </a:bodyPr>
          <a:lstStyle/>
          <a:p>
            <a:pPr algn="just" eaLnBrk="1" hangingPunct="1">
              <a:lnSpc>
                <a:spcPct val="120000"/>
              </a:lnSpc>
            </a:pPr>
            <a:r>
              <a:rPr sz="1600" dirty="0">
                <a:latin typeface="微软雅黑" panose="020B0503020204020204" pitchFamily="34" charset="-122"/>
                <a:ea typeface="微软雅黑" panose="020B0503020204020204" pitchFamily="34" charset="-122"/>
              </a:rPr>
              <a:t>规定就是规定，不加“试行”两字，就是要表明一个坚决的态度，表明这个规定是刚性的。“试行”给人感觉是不是还有点含糊。就先按这个规定去做，做了以后真正推开了，一两年后再完善。中央纪委有那么多规定，不也就规定下去了。反正要不断去约束。最重要的是要抓好落实，言必行、行必果。我们说了不是白说，说了就必须做到，把文件上写的内容一一落到实处。要完善细则，警卫、新闻、文秘、内事、外事都要有各自的细化落实方案。规定制定出来后，大家都要学习贯彻，特别是领导干部身边的工作人员要学习贯彻。有些事情往往是身边工作人员提要求，把它作为一种待遇、一种权利来提要求，好像不那么搞就交代不过去了，弄得大家无所适从。管好身边工作人员，这也是一条，而且是很重要的一条。</a:t>
            </a:r>
          </a:p>
        </p:txBody>
      </p:sp>
      <p:sp>
        <p:nvSpPr>
          <p:cNvPr id="41" name="矩形 36"/>
          <p:cNvSpPr/>
          <p:nvPr/>
        </p:nvSpPr>
        <p:spPr>
          <a:xfrm>
            <a:off x="1026795" y="5406390"/>
            <a:ext cx="780542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————《在中央政治局会议上关于改进工作作风、密切联系群众的讲话》（2012年12月4日）</a:t>
            </a:r>
          </a:p>
        </p:txBody>
      </p:sp>
    </p:spTree>
  </p:cSld>
  <p:clrMapOvr>
    <a:masterClrMapping/>
  </p:clrMapOvr>
  <p:transition spd="slow" advClick="0" advTm="314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2000"/>
                            </p:stCondLst>
                            <p:childTnLst>
                              <p:par>
                                <p:cTn id="13" presetID="2" presetClass="entr" presetSubtype="2"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1+#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ldLvl="0" animBg="1"/>
      <p:bldP spid="12" grpId="0"/>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6" name="图片 5" descr="246de5d3ff26528e22228fd3489e033c"/>
          <p:cNvPicPr>
            <a:picLocks noChangeAspect="1"/>
          </p:cNvPicPr>
          <p:nvPr/>
        </p:nvPicPr>
        <p:blipFill>
          <a:blip r:embed="rId3" cstate="print"/>
          <a:stretch>
            <a:fillRect/>
          </a:stretch>
        </p:blipFill>
        <p:spPr>
          <a:xfrm>
            <a:off x="-36195" y="5659755"/>
            <a:ext cx="12233910" cy="1209040"/>
          </a:xfrm>
          <a:prstGeom prst="rect">
            <a:avLst/>
          </a:prstGeom>
        </p:spPr>
      </p:pic>
      <p:pic>
        <p:nvPicPr>
          <p:cNvPr id="42" name="图片 41" descr="cbfc000a94eaa43f99d1e901b2c473a6"/>
          <p:cNvPicPr>
            <a:picLocks noChangeAspect="1"/>
          </p:cNvPicPr>
          <p:nvPr/>
        </p:nvPicPr>
        <p:blipFill>
          <a:blip r:embed="rId4" cstate="print"/>
          <a:stretch>
            <a:fillRect/>
          </a:stretch>
        </p:blipFill>
        <p:spPr>
          <a:xfrm>
            <a:off x="9028430" y="194945"/>
            <a:ext cx="4428490" cy="6277610"/>
          </a:xfrm>
          <a:prstGeom prst="rect">
            <a:avLst/>
          </a:prstGeom>
        </p:spPr>
      </p:pic>
      <p:sp>
        <p:nvSpPr>
          <p:cNvPr id="10" name="TextBox 11"/>
          <p:cNvSpPr txBox="1"/>
          <p:nvPr/>
        </p:nvSpPr>
        <p:spPr>
          <a:xfrm>
            <a:off x="1130300" y="1993900"/>
            <a:ext cx="7632700" cy="398780"/>
          </a:xfrm>
          <a:prstGeom prst="rect">
            <a:avLst/>
          </a:prstGeom>
          <a:gradFill>
            <a:gsLst>
              <a:gs pos="0">
                <a:srgbClr val="E30000"/>
              </a:gs>
              <a:gs pos="100000">
                <a:srgbClr val="760303"/>
              </a:gs>
            </a:gsLst>
            <a:lin ang="5400000" scaled="0"/>
          </a:gradFill>
        </p:spPr>
        <p:txBody>
          <a:bodyPr>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6.</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以零容忍态度惩治腐败坚决遏制腐败现象蔓延势头 </a:t>
            </a:r>
          </a:p>
        </p:txBody>
      </p:sp>
      <p:sp>
        <p:nvSpPr>
          <p:cNvPr id="12" name="矩形 13"/>
          <p:cNvSpPr/>
          <p:nvPr/>
        </p:nvSpPr>
        <p:spPr>
          <a:xfrm>
            <a:off x="1130300" y="2618740"/>
            <a:ext cx="7632065" cy="2748280"/>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军队不是生活在真空中的，社会上存在的各种消极腐败现象必然会在军队中反映出来。军委的同志要旗帜鲜明反对腐败，带头遵守廉洁自律各项规定，带头遵守中央关于领导干部工作和生活待遇等方面的规定，切实抓好分管单位和部门的党风廉政建设。我们不仅要管好自己，而且要管好配偶、子女和身边工作人员，决不谋私利，决不搞特权，以实际行动给全军作出表率。对广大官兵和群众反映的消极腐败问题，一定要认真查处。任何人违反了党纪国法，都要依法惩治，决不能手软。我们说，党内不能有腐败分子的藏身之地，军队是拿枪杆子的，更不能有腐败分子的藏身之地。</a:t>
            </a:r>
          </a:p>
        </p:txBody>
      </p:sp>
    </p:spTree>
  </p:cSld>
  <p:clrMapOvr>
    <a:masterClrMapping/>
  </p:clrMapOvr>
  <mc:AlternateContent xmlns:mc="http://schemas.openxmlformats.org/markup-compatibility/2006">
    <mc:Choice xmlns:p14="http://schemas.microsoft.com/office/powerpoint/2010/main" xmlns="" Requires="p14">
      <p:transition spd="slow" p14:dur="1200" advClick="0" advTm="3191">
        <p14:prism/>
      </p:transition>
    </mc:Choice>
    <mc:Fallback>
      <p:transition spd="slow" advClick="0" advTm="31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2000"/>
                            </p:stCondLst>
                            <p:childTnLst>
                              <p:par>
                                <p:cTn id="13" presetID="2" presetClass="entr" presetSubtype="2"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1+#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bldLvl="0" animBg="1"/>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46de5d3ff26528e22228fd3489e033c"/>
          <p:cNvPicPr>
            <a:picLocks noChangeAspect="1"/>
          </p:cNvPicPr>
          <p:nvPr/>
        </p:nvPicPr>
        <p:blipFill>
          <a:blip r:embed="rId3" cstate="print"/>
          <a:stretch>
            <a:fillRect/>
          </a:stretch>
        </p:blipFill>
        <p:spPr>
          <a:xfrm>
            <a:off x="-36195" y="5659755"/>
            <a:ext cx="12233910" cy="120904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2" name="图片 41" descr="cbfc000a94eaa43f99d1e901b2c473a6"/>
          <p:cNvPicPr>
            <a:picLocks noChangeAspect="1"/>
          </p:cNvPicPr>
          <p:nvPr/>
        </p:nvPicPr>
        <p:blipFill>
          <a:blip r:embed="rId4" cstate="print"/>
          <a:stretch>
            <a:fillRect/>
          </a:stretch>
        </p:blipFill>
        <p:spPr>
          <a:xfrm>
            <a:off x="9028430" y="194945"/>
            <a:ext cx="4428490" cy="6277610"/>
          </a:xfrm>
          <a:prstGeom prst="rect">
            <a:avLst/>
          </a:prstGeom>
        </p:spPr>
      </p:pic>
      <p:sp>
        <p:nvSpPr>
          <p:cNvPr id="10" name="TextBox 11"/>
          <p:cNvSpPr txBox="1"/>
          <p:nvPr/>
        </p:nvSpPr>
        <p:spPr>
          <a:xfrm>
            <a:off x="1130300" y="1993900"/>
            <a:ext cx="7632700" cy="398780"/>
          </a:xfrm>
          <a:prstGeom prst="rect">
            <a:avLst/>
          </a:prstGeom>
          <a:gradFill>
            <a:gsLst>
              <a:gs pos="0">
                <a:srgbClr val="E30000"/>
              </a:gs>
              <a:gs pos="100000">
                <a:srgbClr val="760303"/>
              </a:gs>
            </a:gsLst>
            <a:lin ang="5400000" scaled="0"/>
          </a:gradFill>
        </p:spPr>
        <p:txBody>
          <a:bodyPr>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7.</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用好巡视这把反腐“利剑”</a:t>
            </a:r>
          </a:p>
        </p:txBody>
      </p:sp>
      <p:sp>
        <p:nvSpPr>
          <p:cNvPr id="12" name="矩形 13"/>
          <p:cNvSpPr/>
          <p:nvPr/>
        </p:nvSpPr>
        <p:spPr>
          <a:xfrm>
            <a:off x="1102360" y="2590800"/>
            <a:ext cx="7632065" cy="1861185"/>
          </a:xfrm>
          <a:prstGeom prst="rect">
            <a:avLst/>
          </a:prstGeom>
          <a:noFill/>
          <a:ln w="9525">
            <a:noFill/>
          </a:ln>
        </p:spPr>
        <p:txBody>
          <a:bodyPr wrap="square">
            <a:spAutoFit/>
          </a:bodyPr>
          <a:lstStyle/>
          <a:p>
            <a:pPr algn="just" eaLnBrk="1" hangingPunct="1">
              <a:lnSpc>
                <a:spcPct val="120000"/>
              </a:lnSpc>
            </a:pPr>
            <a:r>
              <a:rPr sz="1600" dirty="0">
                <a:latin typeface="微软雅黑" panose="020B0503020204020204" pitchFamily="34" charset="-122"/>
                <a:ea typeface="微软雅黑" panose="020B0503020204020204" pitchFamily="34" charset="-122"/>
              </a:rPr>
              <a:t>工作没有重点就抓不出成绩。巡视工作要明确职责定位，巡视内容不要太宽泛，要围绕党风廉政建设和反腐败斗争这个中心进行。中央巡视工作领导小组要切实加强对巡视工作的领导。中央巡视组是中央直接派的，要当好“钦差大臣”，善于发现问题，发挥震慑力。要增强对党负责的政治意识、发现问题的责任意识、敢于提出问题的党性意识，切实加强对党组织领导班子及其成员特别是主要负责人的监督。无论是谁，都在巡视监督的范围之内。</a:t>
            </a:r>
          </a:p>
        </p:txBody>
      </p:sp>
      <p:sp>
        <p:nvSpPr>
          <p:cNvPr id="41" name="矩形 36"/>
          <p:cNvSpPr/>
          <p:nvPr/>
        </p:nvSpPr>
        <p:spPr>
          <a:xfrm>
            <a:off x="1016000" y="4699635"/>
            <a:ext cx="7805420" cy="521970"/>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————《在中央政治局常委会审议〈关于中央巡视工作领导小组第一次会议研究部署巡视工作情况的报告〉时的讲话》，（2013年4月25日）</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146">
        <p15:prstTrans prst="peelOff" invX="1"/>
      </p:transition>
    </mc:Choice>
    <mc:Fallback>
      <p:transition spd="slow" advClick="0" advTm="31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2000"/>
                            </p:stCondLst>
                            <p:childTnLst>
                              <p:par>
                                <p:cTn id="13" presetID="2" presetClass="entr" presetSubtype="2"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1+#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ldLvl="0" animBg="1"/>
      <p:bldP spid="12" grpId="0"/>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grpSp>
        <p:nvGrpSpPr>
          <p:cNvPr id="47" name="组合 46"/>
          <p:cNvGrpSpPr/>
          <p:nvPr/>
        </p:nvGrpSpPr>
        <p:grpSpPr>
          <a:xfrm>
            <a:off x="4399942" y="1578665"/>
            <a:ext cx="5389840" cy="536203"/>
            <a:chOff x="4591637" y="927109"/>
            <a:chExt cx="5389840" cy="536203"/>
          </a:xfrm>
        </p:grpSpPr>
        <p:sp>
          <p:nvSpPr>
            <p:cNvPr id="6" name="流程图: 可选过程 5"/>
            <p:cNvSpPr/>
            <p:nvPr/>
          </p:nvSpPr>
          <p:spPr>
            <a:xfrm>
              <a:off x="4591637" y="927109"/>
              <a:ext cx="768636"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p:cNvSpPr txBox="1"/>
            <p:nvPr/>
          </p:nvSpPr>
          <p:spPr>
            <a:xfrm>
              <a:off x="5481297" y="951221"/>
              <a:ext cx="4500180" cy="460375"/>
            </a:xfrm>
            <a:prstGeom prst="rect">
              <a:avLst/>
            </a:prstGeom>
            <a:gradFill>
              <a:gsLst>
                <a:gs pos="0">
                  <a:srgbClr val="E30000"/>
                </a:gs>
                <a:gs pos="100000">
                  <a:srgbClr val="760303"/>
                </a:gs>
              </a:gsLst>
              <a:lin ang="5400000" scaled="0"/>
            </a:gra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腐败问题及其现状</a:t>
              </a:r>
            </a:p>
          </p:txBody>
        </p:sp>
        <p:sp>
          <p:nvSpPr>
            <p:cNvPr id="8" name="文本框 7"/>
            <p:cNvSpPr txBox="1"/>
            <p:nvPr/>
          </p:nvSpPr>
          <p:spPr>
            <a:xfrm>
              <a:off x="4734418" y="967318"/>
              <a:ext cx="46679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01</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grpSp>
        <p:nvGrpSpPr>
          <p:cNvPr id="48" name="组合 47"/>
          <p:cNvGrpSpPr/>
          <p:nvPr/>
        </p:nvGrpSpPr>
        <p:grpSpPr>
          <a:xfrm>
            <a:off x="4399941" y="2288178"/>
            <a:ext cx="5389841" cy="536203"/>
            <a:chOff x="4591636" y="1622017"/>
            <a:chExt cx="5389841" cy="536203"/>
          </a:xfrm>
        </p:grpSpPr>
        <p:sp>
          <p:nvSpPr>
            <p:cNvPr id="11" name="流程图: 可选过程 10"/>
            <p:cNvSpPr/>
            <p:nvPr/>
          </p:nvSpPr>
          <p:spPr>
            <a:xfrm>
              <a:off x="4591636" y="1622017"/>
              <a:ext cx="768637"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 name="文本框 11"/>
            <p:cNvSpPr txBox="1"/>
            <p:nvPr/>
          </p:nvSpPr>
          <p:spPr>
            <a:xfrm>
              <a:off x="5481297" y="1646129"/>
              <a:ext cx="4500180" cy="460375"/>
            </a:xfrm>
            <a:prstGeom prst="rect">
              <a:avLst/>
            </a:prstGeom>
            <a:gradFill>
              <a:gsLst>
                <a:gs pos="0">
                  <a:srgbClr val="E30000"/>
                </a:gs>
                <a:gs pos="100000">
                  <a:srgbClr val="760303"/>
                </a:gs>
              </a:gsLst>
              <a:lin ang="5400000" scaled="0"/>
            </a:gradFill>
            <a:ln>
              <a:noFill/>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党风廉政建设的目标</a:t>
              </a:r>
            </a:p>
          </p:txBody>
        </p:sp>
        <p:sp>
          <p:nvSpPr>
            <p:cNvPr id="13" name="文本框 12"/>
            <p:cNvSpPr txBox="1"/>
            <p:nvPr/>
          </p:nvSpPr>
          <p:spPr>
            <a:xfrm>
              <a:off x="4734418" y="1645079"/>
              <a:ext cx="50366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02</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grpSp>
        <p:nvGrpSpPr>
          <p:cNvPr id="49" name="组合 48"/>
          <p:cNvGrpSpPr/>
          <p:nvPr/>
        </p:nvGrpSpPr>
        <p:grpSpPr>
          <a:xfrm>
            <a:off x="4399943" y="2983086"/>
            <a:ext cx="5389839" cy="536203"/>
            <a:chOff x="4591638" y="2316925"/>
            <a:chExt cx="5389839" cy="536203"/>
          </a:xfrm>
        </p:grpSpPr>
        <p:sp>
          <p:nvSpPr>
            <p:cNvPr id="16" name="流程图: 可选过程 15"/>
            <p:cNvSpPr/>
            <p:nvPr/>
          </p:nvSpPr>
          <p:spPr>
            <a:xfrm>
              <a:off x="4591638" y="2316925"/>
              <a:ext cx="768636"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 name="文本框 16"/>
            <p:cNvSpPr txBox="1"/>
            <p:nvPr/>
          </p:nvSpPr>
          <p:spPr>
            <a:xfrm>
              <a:off x="5481298" y="2341037"/>
              <a:ext cx="4500179" cy="460375"/>
            </a:xfrm>
            <a:prstGeom prst="rect">
              <a:avLst/>
            </a:prstGeom>
            <a:gradFill>
              <a:gsLst>
                <a:gs pos="0">
                  <a:srgbClr val="E30000"/>
                </a:gs>
                <a:gs pos="100000">
                  <a:srgbClr val="760303"/>
                </a:gs>
              </a:gsLst>
              <a:lin ang="5400000" scaled="0"/>
            </a:grad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sym typeface="+mn-lt"/>
                </a:rPr>
                <a:t>反腐的主要举措</a:t>
              </a:r>
            </a:p>
          </p:txBody>
        </p:sp>
        <p:sp>
          <p:nvSpPr>
            <p:cNvPr id="18" name="文本框 17"/>
            <p:cNvSpPr txBox="1"/>
            <p:nvPr/>
          </p:nvSpPr>
          <p:spPr>
            <a:xfrm>
              <a:off x="4734419" y="2339987"/>
              <a:ext cx="513282"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03</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grpSp>
        <p:nvGrpSpPr>
          <p:cNvPr id="51" name="组合 50"/>
          <p:cNvGrpSpPr/>
          <p:nvPr/>
        </p:nvGrpSpPr>
        <p:grpSpPr>
          <a:xfrm>
            <a:off x="4399941" y="4358932"/>
            <a:ext cx="5389841" cy="854057"/>
            <a:chOff x="4591636" y="3706741"/>
            <a:chExt cx="5389841" cy="854057"/>
          </a:xfrm>
        </p:grpSpPr>
        <p:sp>
          <p:nvSpPr>
            <p:cNvPr id="3" name="流程图: 可选过程 2"/>
            <p:cNvSpPr/>
            <p:nvPr/>
          </p:nvSpPr>
          <p:spPr>
            <a:xfrm>
              <a:off x="4591636" y="3706741"/>
              <a:ext cx="768637"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文本框 21"/>
            <p:cNvSpPr txBox="1"/>
            <p:nvPr/>
          </p:nvSpPr>
          <p:spPr>
            <a:xfrm>
              <a:off x="5481297" y="3730853"/>
              <a:ext cx="4500180" cy="829945"/>
            </a:xfrm>
            <a:prstGeom prst="rect">
              <a:avLst/>
            </a:prstGeom>
            <a:gradFill>
              <a:gsLst>
                <a:gs pos="0">
                  <a:srgbClr val="E30000"/>
                </a:gs>
                <a:gs pos="100000">
                  <a:srgbClr val="760303"/>
                </a:gs>
              </a:gsLst>
              <a:lin ang="5400000" scaled="0"/>
            </a:grad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sym typeface="+mn-lt"/>
                </a:rPr>
                <a:t>习近平关于党风廉政建设和反腐败斗争论述</a:t>
              </a:r>
            </a:p>
          </p:txBody>
        </p:sp>
        <p:sp>
          <p:nvSpPr>
            <p:cNvPr id="23" name="文本框 22"/>
            <p:cNvSpPr txBox="1"/>
            <p:nvPr/>
          </p:nvSpPr>
          <p:spPr>
            <a:xfrm>
              <a:off x="4734418" y="3729803"/>
              <a:ext cx="514885"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05</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grpSp>
        <p:nvGrpSpPr>
          <p:cNvPr id="50" name="组合 49"/>
          <p:cNvGrpSpPr/>
          <p:nvPr/>
        </p:nvGrpSpPr>
        <p:grpSpPr>
          <a:xfrm>
            <a:off x="4399943" y="3677994"/>
            <a:ext cx="5389839" cy="536203"/>
            <a:chOff x="4591638" y="3011833"/>
            <a:chExt cx="5389839" cy="536203"/>
          </a:xfrm>
        </p:grpSpPr>
        <p:sp>
          <p:nvSpPr>
            <p:cNvPr id="31" name="流程图: 可选过程 30"/>
            <p:cNvSpPr/>
            <p:nvPr/>
          </p:nvSpPr>
          <p:spPr>
            <a:xfrm>
              <a:off x="4591638" y="3011833"/>
              <a:ext cx="768636"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 name="文本框 9"/>
            <p:cNvSpPr txBox="1"/>
            <p:nvPr/>
          </p:nvSpPr>
          <p:spPr>
            <a:xfrm>
              <a:off x="5481298" y="3035945"/>
              <a:ext cx="4500179" cy="460375"/>
            </a:xfrm>
            <a:prstGeom prst="rect">
              <a:avLst/>
            </a:prstGeom>
            <a:gradFill>
              <a:gsLst>
                <a:gs pos="0">
                  <a:srgbClr val="E30000"/>
                </a:gs>
                <a:gs pos="100000">
                  <a:srgbClr val="760303"/>
                </a:gs>
              </a:gsLst>
              <a:lin ang="5400000" scaled="0"/>
            </a:grad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sym typeface="+mn-lt"/>
                </a:rPr>
                <a:t>反腐败斗争的成果</a:t>
              </a:r>
            </a:p>
          </p:txBody>
        </p:sp>
        <p:sp>
          <p:nvSpPr>
            <p:cNvPr id="14" name="文本框 13"/>
            <p:cNvSpPr txBox="1"/>
            <p:nvPr/>
          </p:nvSpPr>
          <p:spPr>
            <a:xfrm>
              <a:off x="4734419" y="3034895"/>
              <a:ext cx="50366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04</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sp>
        <p:nvSpPr>
          <p:cNvPr id="39" name="文本框 38"/>
          <p:cNvSpPr txBox="1"/>
          <p:nvPr/>
        </p:nvSpPr>
        <p:spPr>
          <a:xfrm>
            <a:off x="2275117" y="1770365"/>
            <a:ext cx="1661993" cy="2778582"/>
          </a:xfrm>
          <a:prstGeom prst="rect">
            <a:avLst/>
          </a:prstGeom>
          <a:noFill/>
          <a:ln>
            <a:solidFill>
              <a:srgbClr val="C00000"/>
            </a:solidFill>
          </a:ln>
        </p:spPr>
        <p:txBody>
          <a:bodyPr vert="eaVert"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9600" b="1" i="0" u="none" strike="noStrike" kern="1200" cap="none" spc="0" normalizeH="0" baseline="0" noProof="0" dirty="0">
                <a:ln>
                  <a:noFill/>
                </a:ln>
                <a:solidFill>
                  <a:srgbClr val="C00000"/>
                </a:solidFill>
                <a:effectLst/>
                <a:uLnTx/>
                <a:uFillTx/>
                <a:latin typeface="Calibri" panose="020F0502020204030204"/>
                <a:ea typeface="等线" panose="02010600030101010101" pitchFamily="2" charset="-122"/>
              </a:rPr>
              <a:t>目录</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371">
        <p15:prstTrans prst="pageCurlDouble"/>
      </p:transition>
    </mc:Choice>
    <mc:Fallback>
      <p:transition spd="slow" advClick="0" advTm="337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46de5d3ff26528e22228fd3489e033c"/>
          <p:cNvPicPr>
            <a:picLocks noChangeAspect="1"/>
          </p:cNvPicPr>
          <p:nvPr/>
        </p:nvPicPr>
        <p:blipFill>
          <a:blip r:embed="rId3" cstate="print"/>
          <a:stretch>
            <a:fillRect/>
          </a:stretch>
        </p:blipFill>
        <p:spPr>
          <a:xfrm>
            <a:off x="-36195" y="5659755"/>
            <a:ext cx="12233910" cy="120904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2" name="图片 41" descr="cbfc000a94eaa43f99d1e901b2c473a6"/>
          <p:cNvPicPr>
            <a:picLocks noChangeAspect="1"/>
          </p:cNvPicPr>
          <p:nvPr/>
        </p:nvPicPr>
        <p:blipFill>
          <a:blip r:embed="rId4" cstate="print"/>
          <a:stretch>
            <a:fillRect/>
          </a:stretch>
        </p:blipFill>
        <p:spPr>
          <a:xfrm>
            <a:off x="9028430" y="194945"/>
            <a:ext cx="4428490" cy="6277610"/>
          </a:xfrm>
          <a:prstGeom prst="rect">
            <a:avLst/>
          </a:prstGeom>
        </p:spPr>
      </p:pic>
      <p:sp>
        <p:nvSpPr>
          <p:cNvPr id="10" name="TextBox 11"/>
          <p:cNvSpPr txBox="1"/>
          <p:nvPr/>
        </p:nvSpPr>
        <p:spPr>
          <a:xfrm>
            <a:off x="1130300" y="1993900"/>
            <a:ext cx="7632700" cy="398780"/>
          </a:xfrm>
          <a:prstGeom prst="rect">
            <a:avLst/>
          </a:prstGeom>
          <a:gradFill>
            <a:gsLst>
              <a:gs pos="0">
                <a:srgbClr val="E30000"/>
              </a:gs>
              <a:gs pos="100000">
                <a:srgbClr val="760303"/>
              </a:gs>
            </a:gsLst>
            <a:lin ang="5400000" scaled="0"/>
          </a:gradFill>
        </p:spPr>
        <p:txBody>
          <a:bodyPr>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8.</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把权力关进制度的笼子里</a:t>
            </a:r>
          </a:p>
        </p:txBody>
      </p:sp>
      <p:sp>
        <p:nvSpPr>
          <p:cNvPr id="12" name="矩形 13"/>
          <p:cNvSpPr/>
          <p:nvPr/>
        </p:nvSpPr>
        <p:spPr>
          <a:xfrm>
            <a:off x="1102360" y="2590800"/>
            <a:ext cx="7632065" cy="2155825"/>
          </a:xfrm>
          <a:prstGeom prst="rect">
            <a:avLst/>
          </a:prstGeom>
          <a:noFill/>
          <a:ln w="9525">
            <a:noFill/>
          </a:ln>
        </p:spPr>
        <p:txBody>
          <a:bodyPr wrap="square">
            <a:spAutoFit/>
          </a:bodyPr>
          <a:lstStyle/>
          <a:p>
            <a:pPr algn="just" eaLnBrk="1" hangingPunct="1">
              <a:lnSpc>
                <a:spcPct val="120000"/>
              </a:lnSpc>
            </a:pPr>
            <a:r>
              <a:rPr sz="1600" dirty="0">
                <a:latin typeface="微软雅黑" panose="020B0503020204020204" pitchFamily="34" charset="-122"/>
                <a:ea typeface="微软雅黑" panose="020B0503020204020204" pitchFamily="34" charset="-122"/>
              </a:rPr>
              <a:t>要健全权力运行制约和监督体系，让人民监督权力，让权力在阳光下运行，确保国家机关按照法定权限和程序行使权力。要善于用法治思维和法治方式反对腐败，加强反腐败国家立法，加强反腐倡廉党内法规制度建设，让法律制度刚性运行。扬汤止沸，不如釜底抽薪。要从源头上有效防治腐败，加强对典型案例的剖析，从中找出规律性的东西，深化腐败问题多发领域和环节的改革，最大限度减少体制障碍和制度漏洞。要加强对权力运行的制约和监督，把权力关进制度的笼子里，形成不敢腐的惩戒机制、不能腐的防范机制、不易腐的保障机制。</a:t>
            </a:r>
          </a:p>
        </p:txBody>
      </p:sp>
      <p:sp>
        <p:nvSpPr>
          <p:cNvPr id="41" name="矩形 36"/>
          <p:cNvSpPr/>
          <p:nvPr/>
        </p:nvSpPr>
        <p:spPr>
          <a:xfrm>
            <a:off x="-156210" y="4699635"/>
            <a:ext cx="897763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————《依纪依法严惩腐败，着力解决群众反映强烈的突出问题》（2013年1月22日）</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240">
        <p15:prstTrans prst="pageCurlDouble"/>
      </p:transition>
    </mc:Choice>
    <mc:Fallback>
      <p:transition spd="slow" advClick="0" advTm="324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2000"/>
                            </p:stCondLst>
                            <p:childTnLst>
                              <p:par>
                                <p:cTn id="13" presetID="2" presetClass="entr" presetSubtype="2"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1+#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bldLvl="0" animBg="1"/>
      <p:bldP spid="12" grpId="0"/>
      <p:bldP spid="4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46de5d3ff26528e22228fd3489e033c"/>
          <p:cNvPicPr>
            <a:picLocks noChangeAspect="1"/>
          </p:cNvPicPr>
          <p:nvPr/>
        </p:nvPicPr>
        <p:blipFill>
          <a:blip r:embed="rId3" cstate="print"/>
          <a:stretch>
            <a:fillRect/>
          </a:stretch>
        </p:blipFill>
        <p:spPr>
          <a:xfrm>
            <a:off x="-41910" y="5648960"/>
            <a:ext cx="12233910" cy="120904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6" name="图片 5" descr="cbfc000a94eaa43f99d1e901b2c473a6"/>
          <p:cNvPicPr>
            <a:picLocks noChangeAspect="1"/>
          </p:cNvPicPr>
          <p:nvPr/>
        </p:nvPicPr>
        <p:blipFill>
          <a:blip r:embed="rId4" cstate="print"/>
          <a:stretch>
            <a:fillRect/>
          </a:stretch>
        </p:blipFill>
        <p:spPr>
          <a:xfrm>
            <a:off x="9028430" y="194945"/>
            <a:ext cx="4428490" cy="6277610"/>
          </a:xfrm>
          <a:prstGeom prst="rect">
            <a:avLst/>
          </a:prstGeom>
        </p:spPr>
      </p:pic>
      <p:sp>
        <p:nvSpPr>
          <p:cNvPr id="9" name="TextBox 11"/>
          <p:cNvSpPr txBox="1"/>
          <p:nvPr/>
        </p:nvSpPr>
        <p:spPr>
          <a:xfrm>
            <a:off x="1130300" y="2440940"/>
            <a:ext cx="7632700" cy="398780"/>
          </a:xfrm>
          <a:prstGeom prst="rect">
            <a:avLst/>
          </a:prstGeom>
          <a:gradFill>
            <a:gsLst>
              <a:gs pos="0">
                <a:srgbClr val="E30000"/>
              </a:gs>
              <a:gs pos="100000">
                <a:srgbClr val="760303"/>
              </a:gs>
            </a:gsLst>
            <a:lin ang="5400000" scaled="0"/>
          </a:gradFill>
        </p:spPr>
        <p:txBody>
          <a:bodyPr>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9.</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筑牢拒腐防变的思想道德防线</a:t>
            </a:r>
          </a:p>
        </p:txBody>
      </p:sp>
      <p:sp>
        <p:nvSpPr>
          <p:cNvPr id="11" name="矩形 13"/>
          <p:cNvSpPr/>
          <p:nvPr/>
        </p:nvSpPr>
        <p:spPr>
          <a:xfrm>
            <a:off x="1102360" y="3037840"/>
            <a:ext cx="7632065" cy="1565910"/>
          </a:xfrm>
          <a:prstGeom prst="rect">
            <a:avLst/>
          </a:prstGeom>
          <a:noFill/>
          <a:ln w="9525">
            <a:noFill/>
          </a:ln>
        </p:spPr>
        <p:txBody>
          <a:bodyPr wrap="square">
            <a:spAutoFit/>
          </a:bodyPr>
          <a:lstStyle/>
          <a:p>
            <a:pPr algn="just" eaLnBrk="1" hangingPunct="1">
              <a:lnSpc>
                <a:spcPct val="120000"/>
              </a:lnSpc>
            </a:pPr>
            <a:r>
              <a:rPr sz="1600" dirty="0">
                <a:latin typeface="微软雅黑" panose="020B0503020204020204" pitchFamily="34" charset="-122"/>
                <a:ea typeface="微软雅黑" panose="020B0503020204020204" pitchFamily="34" charset="-122"/>
              </a:rPr>
              <a:t>作为党的高级干部，我们必须始终保持对马克思主义的坚定信仰、对共产主义和中国特色社会主义的坚定信念，按照马克思主义政治家的标准严格要求自己，始终把人民放在心中最高位置，把为党和人民事业贡献力量作为自己的最高追求，为坚持和发展中国特色社会主义不懈奋斗，以此来开阔胸襟和眼界，以此来增强政治定力和政治敏锐性，以此来提高抵御各种风险和经受住各种考验的能力。</a:t>
            </a:r>
          </a:p>
        </p:txBody>
      </p:sp>
      <p:sp>
        <p:nvSpPr>
          <p:cNvPr id="41" name="矩形 36"/>
          <p:cNvSpPr/>
          <p:nvPr/>
        </p:nvSpPr>
        <p:spPr>
          <a:xfrm>
            <a:off x="-156210" y="4699635"/>
            <a:ext cx="897763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 ————《在中共十八届一中全会上的讲话》（2012年11月15日）</a:t>
            </a:r>
          </a:p>
        </p:txBody>
      </p:sp>
    </p:spTree>
  </p:cSld>
  <p:clrMapOvr>
    <a:masterClrMapping/>
  </p:clrMapOvr>
  <p:transition spd="slow" advClick="0" advTm="3138">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2000"/>
                            </p:stCondLst>
                            <p:childTnLst>
                              <p:par>
                                <p:cTn id="13" presetID="2" presetClass="entr" presetSubtype="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bldLvl="0" animBg="1"/>
      <p:bldP spid="11"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2091055" y="4123918"/>
            <a:ext cx="8124935" cy="707886"/>
          </a:xfrm>
          <a:prstGeom prst="rect">
            <a:avLst/>
          </a:prstGeom>
          <a:noFill/>
          <a:effectLst/>
        </p:spPr>
        <p:txBody>
          <a:bodyPr wrap="square" rtlCol="0">
            <a:spAutoFit/>
          </a:bodyPr>
          <a:lstStyle>
            <a:defPPr>
              <a:defRPr lang="zh-CN"/>
            </a:defPPr>
            <a:lvl1pPr defTabSz="1218565">
              <a:defRPr sz="3735" b="0" i="1">
                <a:ln>
                  <a:noFill/>
                </a:ln>
                <a:gradFill>
                  <a:gsLst>
                    <a:gs pos="60000">
                      <a:srgbClr val="FCCE5A"/>
                    </a:gs>
                    <a:gs pos="30000">
                      <a:srgbClr val="FFFFFF"/>
                    </a:gs>
                    <a:gs pos="87000">
                      <a:srgbClr val="FFFFFF"/>
                    </a:gs>
                  </a:gsLst>
                  <a:lin ang="5400000" scaled="1"/>
                </a:gradFill>
                <a:effectLst>
                  <a:outerShdw blurRad="50800" dist="50800" dir="5400000" algn="ctr" rotWithShape="0">
                    <a:srgbClr val="800000"/>
                  </a:outerShdw>
                  <a:reflection blurRad="12700" stA="55000" endA="300" endPos="30000" dist="57150" dir="5400000" sy="-100000" algn="bl" rotWithShape="0"/>
                </a:effectLst>
                <a:latin typeface="Impact" panose="020B0806030902050204"/>
                <a:ea typeface="微软雅黑" panose="020B0503020204020204" pitchFamily="34" charset="-122"/>
                <a:cs typeface="+mn-ea"/>
              </a:defRPr>
            </a:lvl1pPr>
          </a:lstStyle>
          <a:p>
            <a:pPr algn="ctr"/>
            <a:r>
              <a:rPr lang="en-US" altLang="zh-CN" sz="4000" b="1" i="0">
                <a:gradFill>
                  <a:gsLst>
                    <a:gs pos="0">
                      <a:srgbClr val="E30000"/>
                    </a:gs>
                    <a:gs pos="100000">
                      <a:srgbClr val="760303"/>
                    </a:gs>
                  </a:gsLst>
                  <a:lin ang="5400000" scaled="0"/>
                </a:gradFill>
                <a:effectLst>
                  <a:reflection blurRad="12700" stA="55000" endA="300" endPos="30000" dir="5400000" sy="-100000" algn="bl" rotWithShape="0"/>
                </a:effectLst>
                <a:latin typeface="Agency FB" panose="020B0503020202020204" pitchFamily="34" charset="0"/>
              </a:rPr>
              <a:t>THANKS FOR WATCHING</a:t>
            </a:r>
          </a:p>
        </p:txBody>
      </p:sp>
      <p:sp>
        <p:nvSpPr>
          <p:cNvPr id="32" name="TextBox 14"/>
          <p:cNvSpPr txBox="1"/>
          <p:nvPr/>
        </p:nvSpPr>
        <p:spPr>
          <a:xfrm>
            <a:off x="2522855" y="2778176"/>
            <a:ext cx="7261335" cy="1323439"/>
          </a:xfrm>
          <a:prstGeom prst="rect">
            <a:avLst/>
          </a:prstGeom>
          <a:noFill/>
          <a:effectLst/>
        </p:spPr>
        <p:txBody>
          <a:bodyPr wrap="square" rtlCol="0">
            <a:spAutoFit/>
          </a:bodyPr>
          <a:lstStyle/>
          <a:p>
            <a:pPr algn="ctr" defTabSz="1218565"/>
            <a:r>
              <a:rPr lang="zh-CN" altLang="en-US" sz="8000" b="1">
                <a:gradFill>
                  <a:gsLst>
                    <a:gs pos="0">
                      <a:srgbClr val="E30000"/>
                    </a:gs>
                    <a:gs pos="100000">
                      <a:srgbClr val="760303"/>
                    </a:gs>
                  </a:gsLst>
                  <a:lin ang="5400000" scaled="0"/>
                </a:gradFill>
                <a:effectLst>
                  <a:reflection blurRad="12700" stA="55000" endA="300" endPos="30000" dist="57150" dir="5400000" sy="-100000" algn="bl" rotWithShape="0"/>
                </a:effectLst>
                <a:latin typeface="Impact" panose="020B0806030902050204"/>
                <a:ea typeface="微软雅黑" panose="020B0503020204020204" pitchFamily="34" charset="-122"/>
                <a:cs typeface="+mn-ea"/>
                <a:sym typeface="+mn-lt"/>
              </a:rPr>
              <a:t>感谢观看</a:t>
            </a:r>
            <a:endParaRPr lang="zh-CN" altLang="en-US" sz="8000" b="1" dirty="0">
              <a:gradFill>
                <a:gsLst>
                  <a:gs pos="0">
                    <a:srgbClr val="E30000"/>
                  </a:gs>
                  <a:gs pos="100000">
                    <a:srgbClr val="760303"/>
                  </a:gs>
                </a:gsLst>
                <a:lin ang="5400000" scaled="0"/>
              </a:gradFill>
              <a:effectLst>
                <a:reflection blurRad="12700" stA="55000" endA="300" endPos="30000" dist="57150" dir="5400000" sy="-100000" algn="bl" rotWithShape="0"/>
              </a:effectLst>
              <a:latin typeface="Impact" panose="020B0806030902050204"/>
              <a:ea typeface="微软雅黑" panose="020B0503020204020204" pitchFamily="34" charset="-122"/>
              <a:cs typeface="+mn-ea"/>
              <a:sym typeface="+mn-lt"/>
            </a:endParaRPr>
          </a:p>
        </p:txBody>
      </p:sp>
      <p:pic>
        <p:nvPicPr>
          <p:cNvPr id="35" name="图片 3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885055" y="817245"/>
            <a:ext cx="2251710" cy="210312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advClick="0" advTm="4456">
        <p14:prism/>
      </p:transition>
    </mc:Choice>
    <mc:Fallback>
      <p:transition spd="slow" advClick="0" advTm="44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500"/>
                                  </p:stCondLst>
                                  <p:childTnLst>
                                    <p:set>
                                      <p:cBhvr>
                                        <p:cTn id="6" dur="1" fill="hold">
                                          <p:stCondLst>
                                            <p:cond delay="0"/>
                                          </p:stCondLst>
                                        </p:cTn>
                                        <p:tgtEl>
                                          <p:spTgt spid="35"/>
                                        </p:tgtEl>
                                        <p:attrNameLst>
                                          <p:attrName>style.visibility</p:attrName>
                                        </p:attrNameLst>
                                      </p:cBhvr>
                                      <p:to>
                                        <p:strVal val="visible"/>
                                      </p:to>
                                    </p:set>
                                    <p:anim calcmode="lin" valueType="num">
                                      <p:cBhvr>
                                        <p:cTn id="7" dur="1250" fill="hold"/>
                                        <p:tgtEl>
                                          <p:spTgt spid="35"/>
                                        </p:tgtEl>
                                        <p:attrNameLst>
                                          <p:attrName>ppt_w</p:attrName>
                                        </p:attrNameLst>
                                      </p:cBhvr>
                                      <p:tavLst>
                                        <p:tav tm="0">
                                          <p:val>
                                            <p:fltVal val="0"/>
                                          </p:val>
                                        </p:tav>
                                        <p:tav tm="100000">
                                          <p:val>
                                            <p:strVal val="#ppt_w"/>
                                          </p:val>
                                        </p:tav>
                                      </p:tavLst>
                                    </p:anim>
                                    <p:anim calcmode="lin" valueType="num">
                                      <p:cBhvr>
                                        <p:cTn id="8" dur="1250" fill="hold"/>
                                        <p:tgtEl>
                                          <p:spTgt spid="35"/>
                                        </p:tgtEl>
                                        <p:attrNameLst>
                                          <p:attrName>ppt_h</p:attrName>
                                        </p:attrNameLst>
                                      </p:cBhvr>
                                      <p:tavLst>
                                        <p:tav tm="0">
                                          <p:val>
                                            <p:fltVal val="0"/>
                                          </p:val>
                                        </p:tav>
                                        <p:tav tm="100000">
                                          <p:val>
                                            <p:strVal val="#ppt_h"/>
                                          </p:val>
                                        </p:tav>
                                      </p:tavLst>
                                    </p:anim>
                                  </p:childTnLst>
                                </p:cTn>
                              </p:par>
                              <p:par>
                                <p:cTn id="9" presetID="10" presetClass="entr" presetSubtype="0" fill="hold" nodeType="withEffect">
                                  <p:stCondLst>
                                    <p:cond delay="50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1250"/>
                                        <p:tgtEl>
                                          <p:spTgt spid="35"/>
                                        </p:tgtEl>
                                      </p:cBhvr>
                                    </p:animEffect>
                                  </p:childTnLst>
                                </p:cTn>
                              </p:par>
                              <p:par>
                                <p:cTn id="12" presetID="23" presetClass="entr" presetSubtype="16" fill="hold" grpId="0" nodeType="withEffect">
                                  <p:stCondLst>
                                    <p:cond delay="1500"/>
                                  </p:stCondLst>
                                  <p:childTnLst>
                                    <p:set>
                                      <p:cBhvr>
                                        <p:cTn id="13" dur="1" fill="hold">
                                          <p:stCondLst>
                                            <p:cond delay="0"/>
                                          </p:stCondLst>
                                        </p:cTn>
                                        <p:tgtEl>
                                          <p:spTgt spid="32"/>
                                        </p:tgtEl>
                                        <p:attrNameLst>
                                          <p:attrName>style.visibility</p:attrName>
                                        </p:attrNameLst>
                                      </p:cBhvr>
                                      <p:to>
                                        <p:strVal val="visible"/>
                                      </p:to>
                                    </p:set>
                                    <p:anim calcmode="lin" valueType="num">
                                      <p:cBhvr>
                                        <p:cTn id="14" dur="1250" fill="hold"/>
                                        <p:tgtEl>
                                          <p:spTgt spid="32"/>
                                        </p:tgtEl>
                                        <p:attrNameLst>
                                          <p:attrName>ppt_w</p:attrName>
                                        </p:attrNameLst>
                                      </p:cBhvr>
                                      <p:tavLst>
                                        <p:tav tm="0">
                                          <p:val>
                                            <p:fltVal val="0"/>
                                          </p:val>
                                        </p:tav>
                                        <p:tav tm="100000">
                                          <p:val>
                                            <p:strVal val="#ppt_w"/>
                                          </p:val>
                                        </p:tav>
                                      </p:tavLst>
                                    </p:anim>
                                    <p:anim calcmode="lin" valueType="num">
                                      <p:cBhvr>
                                        <p:cTn id="15" dur="1250" fill="hold"/>
                                        <p:tgtEl>
                                          <p:spTgt spid="32"/>
                                        </p:tgtEl>
                                        <p:attrNameLst>
                                          <p:attrName>ppt_h</p:attrName>
                                        </p:attrNameLst>
                                      </p:cBhvr>
                                      <p:tavLst>
                                        <p:tav tm="0">
                                          <p:val>
                                            <p:fltVal val="0"/>
                                          </p:val>
                                        </p:tav>
                                        <p:tav tm="100000">
                                          <p:val>
                                            <p:strVal val="#ppt_h"/>
                                          </p:val>
                                        </p:tav>
                                      </p:tavLst>
                                    </p:anim>
                                  </p:childTnLst>
                                </p:cTn>
                              </p:par>
                              <p:par>
                                <p:cTn id="16" presetID="10" presetClass="entr" presetSubtype="0" fill="hold" grpId="1" nodeType="withEffect">
                                  <p:stCondLst>
                                    <p:cond delay="150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250"/>
                                        <p:tgtEl>
                                          <p:spTgt spid="32"/>
                                        </p:tgtEl>
                                      </p:cBhvr>
                                    </p:animEffect>
                                  </p:childTnLst>
                                </p:cTn>
                              </p:par>
                              <p:par>
                                <p:cTn id="19" presetID="23" presetClass="entr" presetSubtype="16"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 calcmode="lin" valueType="num">
                                      <p:cBhvr>
                                        <p:cTn id="21" dur="1250" fill="hold"/>
                                        <p:tgtEl>
                                          <p:spTgt spid="4"/>
                                        </p:tgtEl>
                                        <p:attrNameLst>
                                          <p:attrName>ppt_w</p:attrName>
                                        </p:attrNameLst>
                                      </p:cBhvr>
                                      <p:tavLst>
                                        <p:tav tm="0">
                                          <p:val>
                                            <p:fltVal val="0"/>
                                          </p:val>
                                        </p:tav>
                                        <p:tav tm="100000">
                                          <p:val>
                                            <p:strVal val="#ppt_w"/>
                                          </p:val>
                                        </p:tav>
                                      </p:tavLst>
                                    </p:anim>
                                    <p:anim calcmode="lin" valueType="num">
                                      <p:cBhvr>
                                        <p:cTn id="22" dur="1250" fill="hold"/>
                                        <p:tgtEl>
                                          <p:spTgt spid="4"/>
                                        </p:tgtEl>
                                        <p:attrNameLst>
                                          <p:attrName>ppt_h</p:attrName>
                                        </p:attrNameLst>
                                      </p:cBhvr>
                                      <p:tavLst>
                                        <p:tav tm="0">
                                          <p:val>
                                            <p:fltVal val="0"/>
                                          </p:val>
                                        </p:tav>
                                        <p:tav tm="100000">
                                          <p:val>
                                            <p:strVal val="#ppt_h"/>
                                          </p:val>
                                        </p:tav>
                                      </p:tavLst>
                                    </p:anim>
                                  </p:childTnLst>
                                </p:cTn>
                              </p:par>
                              <p:par>
                                <p:cTn id="23" presetID="10" presetClass="entr" presetSubtype="0" fill="hold" grpId="1" nodeType="withEffect">
                                  <p:stCondLst>
                                    <p:cond delay="25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32" grpId="0" bldLvl="0" animBg="1"/>
      <p:bldP spid="32"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989070" y="3168015"/>
            <a:ext cx="4427855" cy="70675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腐败问题及其现状</a:t>
            </a:r>
          </a:p>
        </p:txBody>
      </p:sp>
      <p:grpSp>
        <p:nvGrpSpPr>
          <p:cNvPr id="8" name="组合 7"/>
          <p:cNvGrpSpPr/>
          <p:nvPr/>
        </p:nvGrpSpPr>
        <p:grpSpPr>
          <a:xfrm>
            <a:off x="3073400" y="3171825"/>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46640" y="2732774"/>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01</a:t>
              </a:r>
            </a:p>
          </p:txBody>
        </p:sp>
      </p:grpSp>
      <p:sp>
        <p:nvSpPr>
          <p:cNvPr id="7" name="Freeform 9"/>
          <p:cNvSpPr/>
          <p:nvPr/>
        </p:nvSpPr>
        <p:spPr bwMode="auto">
          <a:xfrm>
            <a:off x="5352407" y="1678286"/>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115">
        <p15:prstTrans prst="peelOff" invX="1"/>
      </p:transition>
    </mc:Choice>
    <mc:Fallback>
      <p:transition spd="slow" advClick="0" advTm="211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腐败问题及其现状</a:t>
            </a:r>
          </a:p>
        </p:txBody>
      </p:sp>
      <p:sp>
        <p:nvSpPr>
          <p:cNvPr id="12"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6" name="文本框 5"/>
          <p:cNvSpPr txBox="1"/>
          <p:nvPr/>
        </p:nvSpPr>
        <p:spPr>
          <a:xfrm>
            <a:off x="1030605" y="3106420"/>
            <a:ext cx="6185535" cy="2306955"/>
          </a:xfrm>
          <a:prstGeom prst="rect">
            <a:avLst/>
          </a:prstGeom>
          <a:noFill/>
          <a:ln>
            <a:noFill/>
          </a:ln>
        </p:spPr>
        <p:txBody>
          <a:bodyPr wrap="square" lIns="91440" tIns="45720" rIns="91440" bIns="45720" rtlCol="0">
            <a:spAutoFit/>
          </a:bodyPr>
          <a:lstStyle/>
          <a:p>
            <a:pPr algn="just">
              <a:lnSpc>
                <a:spcPct val="120000"/>
              </a:lnSpc>
            </a:pPr>
            <a:r>
              <a:rPr lang="zh-CN" altLang="en-US" sz="2000" dirty="0">
                <a:solidFill>
                  <a:srgbClr val="494949"/>
                </a:solidFill>
                <a:ea typeface="微软雅黑" panose="020B0503020204020204" pitchFamily="34" charset="-122"/>
              </a:rPr>
              <a:t>腐败是公权力产生以来，每个国家都有的，主要表现在，贪污、徇私枉法、受贿、乱用实权、违反法律法规等等。</a:t>
            </a:r>
          </a:p>
          <a:p>
            <a:pPr algn="just">
              <a:lnSpc>
                <a:spcPct val="120000"/>
              </a:lnSpc>
            </a:pPr>
            <a:r>
              <a:rPr lang="zh-CN" altLang="en-US" sz="2000" dirty="0">
                <a:solidFill>
                  <a:srgbClr val="494949"/>
                </a:solidFill>
                <a:ea typeface="微软雅黑" panose="020B0503020204020204" pitchFamily="34" charset="-122"/>
              </a:rPr>
              <a:t>中国的腐败有其根深蒂固的原因，其中最主要的原因：中国是一个人情社会，再加上中国的民主和法制发展比较缓慢，造成公权力和法律被践踏。</a:t>
            </a:r>
          </a:p>
        </p:txBody>
      </p:sp>
      <p:sp>
        <p:nvSpPr>
          <p:cNvPr id="4" name="矩形 3"/>
          <p:cNvSpPr/>
          <p:nvPr/>
        </p:nvSpPr>
        <p:spPr>
          <a:xfrm>
            <a:off x="1030605" y="2332990"/>
            <a:ext cx="6090920" cy="6007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zh-CN" altLang="en-US" sz="2665" b="1" dirty="0">
                <a:solidFill>
                  <a:srgbClr val="C00000"/>
                </a:solidFill>
                <a:ea typeface="微软雅黑" panose="020B0503020204020204" pitchFamily="34" charset="-122"/>
              </a:rPr>
              <a:t>腐败已经对党、国家和人民造成了巨大的威胁</a:t>
            </a:r>
          </a:p>
        </p:txBody>
      </p:sp>
      <p:pic>
        <p:nvPicPr>
          <p:cNvPr id="5" name="图片 4"/>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7216049" y="2233699"/>
            <a:ext cx="4078603" cy="3080088"/>
          </a:xfrm>
          <a:prstGeom prst="rect">
            <a:avLst/>
          </a:prstGeom>
          <a:ln>
            <a:noFill/>
          </a:ln>
        </p:spPr>
      </p:pic>
      <p:pic>
        <p:nvPicPr>
          <p:cNvPr id="8" name="图片 7" descr="246de5d3ff26528e22228fd3489e033c"/>
          <p:cNvPicPr>
            <a:picLocks noChangeAspect="1"/>
          </p:cNvPicPr>
          <p:nvPr/>
        </p:nvPicPr>
        <p:blipFill>
          <a:blip r:embed="rId4"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advClick="0" advTm="4016">
        <p14:prism/>
      </p:transition>
    </mc:Choice>
    <mc:Fallback>
      <p:transition spd="slow" advClick="0" advTm="401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200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P spid="6" grpId="0"/>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腐败问题及其现状</a:t>
            </a:r>
          </a:p>
        </p:txBody>
      </p:sp>
      <p:sp>
        <p:nvSpPr>
          <p:cNvPr id="5" name="Freeform 5"/>
          <p:cNvSpPr/>
          <p:nvPr/>
        </p:nvSpPr>
        <p:spPr bwMode="auto">
          <a:xfrm>
            <a:off x="9038767" y="3158067"/>
            <a:ext cx="499533" cy="1041400"/>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 name="Freeform 8"/>
          <p:cNvSpPr/>
          <p:nvPr/>
        </p:nvSpPr>
        <p:spPr bwMode="auto">
          <a:xfrm>
            <a:off x="7506300" y="3158067"/>
            <a:ext cx="501651" cy="1354667"/>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10"/>
          <p:cNvSpPr/>
          <p:nvPr/>
        </p:nvSpPr>
        <p:spPr bwMode="auto">
          <a:xfrm>
            <a:off x="5978067" y="3158067"/>
            <a:ext cx="501651" cy="1354667"/>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9" name="Freeform 12"/>
          <p:cNvSpPr/>
          <p:nvPr/>
        </p:nvSpPr>
        <p:spPr bwMode="auto">
          <a:xfrm>
            <a:off x="4447718" y="3158067"/>
            <a:ext cx="499533" cy="1354667"/>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0" name="Freeform 14"/>
          <p:cNvSpPr/>
          <p:nvPr/>
        </p:nvSpPr>
        <p:spPr bwMode="auto">
          <a:xfrm>
            <a:off x="2919484" y="3158067"/>
            <a:ext cx="499533" cy="1354667"/>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4" name="Freeform 17"/>
          <p:cNvSpPr/>
          <p:nvPr/>
        </p:nvSpPr>
        <p:spPr bwMode="auto">
          <a:xfrm>
            <a:off x="9538300" y="3333751"/>
            <a:ext cx="1100667" cy="1024467"/>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grpSp>
        <p:nvGrpSpPr>
          <p:cNvPr id="24" name="组合 23"/>
          <p:cNvGrpSpPr/>
          <p:nvPr/>
        </p:nvGrpSpPr>
        <p:grpSpPr bwMode="auto">
          <a:xfrm>
            <a:off x="1776484" y="3158067"/>
            <a:ext cx="1278467" cy="1354667"/>
            <a:chOff x="2029538" y="2261909"/>
            <a:chExt cx="959665" cy="1016144"/>
          </a:xfrm>
        </p:grpSpPr>
        <p:sp>
          <p:nvSpPr>
            <p:cNvPr id="30" name="Rectangle 13"/>
            <p:cNvSpPr>
              <a:spLocks noChangeArrowheads="1"/>
            </p:cNvSpPr>
            <p:nvPr/>
          </p:nvSpPr>
          <p:spPr bwMode="auto">
            <a:xfrm>
              <a:off x="2113747" y="2261909"/>
              <a:ext cx="772181"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56" name="Text Placeholder 59"/>
            <p:cNvSpPr txBox="1"/>
            <p:nvPr/>
          </p:nvSpPr>
          <p:spPr bwMode="auto">
            <a:xfrm>
              <a:off x="2029538"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01</a:t>
              </a:r>
            </a:p>
          </p:txBody>
        </p:sp>
      </p:grpSp>
      <p:grpSp>
        <p:nvGrpSpPr>
          <p:cNvPr id="31" name="组合 30"/>
          <p:cNvGrpSpPr/>
          <p:nvPr/>
        </p:nvGrpSpPr>
        <p:grpSpPr bwMode="auto">
          <a:xfrm>
            <a:off x="3304718" y="3134572"/>
            <a:ext cx="1280583" cy="1354667"/>
            <a:chOff x="3176585" y="2261909"/>
            <a:chExt cx="959665" cy="1016144"/>
          </a:xfrm>
        </p:grpSpPr>
        <p:sp>
          <p:nvSpPr>
            <p:cNvPr id="32" name="Rectangle 11"/>
            <p:cNvSpPr>
              <a:spLocks noChangeArrowheads="1"/>
            </p:cNvSpPr>
            <p:nvPr/>
          </p:nvSpPr>
          <p:spPr bwMode="auto">
            <a:xfrm>
              <a:off x="3260654" y="2261909"/>
              <a:ext cx="772492"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54" name="Text Placeholder 59"/>
            <p:cNvSpPr txBox="1"/>
            <p:nvPr/>
          </p:nvSpPr>
          <p:spPr bwMode="auto">
            <a:xfrm>
              <a:off x="3176585"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02</a:t>
              </a:r>
            </a:p>
          </p:txBody>
        </p:sp>
      </p:grpSp>
      <p:grpSp>
        <p:nvGrpSpPr>
          <p:cNvPr id="33" name="组合 32"/>
          <p:cNvGrpSpPr/>
          <p:nvPr/>
        </p:nvGrpSpPr>
        <p:grpSpPr bwMode="auto">
          <a:xfrm>
            <a:off x="4835067" y="3158067"/>
            <a:ext cx="1278467" cy="1354667"/>
            <a:chOff x="4323632" y="2261909"/>
            <a:chExt cx="959665" cy="1016144"/>
          </a:xfrm>
        </p:grpSpPr>
        <p:sp>
          <p:nvSpPr>
            <p:cNvPr id="37" name="Rectangle 9"/>
            <p:cNvSpPr>
              <a:spLocks noChangeArrowheads="1"/>
            </p:cNvSpPr>
            <p:nvPr/>
          </p:nvSpPr>
          <p:spPr bwMode="auto">
            <a:xfrm>
              <a:off x="4407842" y="2261909"/>
              <a:ext cx="772181"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52" name="Text Placeholder 59"/>
            <p:cNvSpPr txBox="1"/>
            <p:nvPr/>
          </p:nvSpPr>
          <p:spPr bwMode="auto">
            <a:xfrm>
              <a:off x="4323632"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03</a:t>
              </a:r>
            </a:p>
          </p:txBody>
        </p:sp>
      </p:grpSp>
      <p:grpSp>
        <p:nvGrpSpPr>
          <p:cNvPr id="38" name="组合 37"/>
          <p:cNvGrpSpPr/>
          <p:nvPr/>
        </p:nvGrpSpPr>
        <p:grpSpPr bwMode="auto">
          <a:xfrm>
            <a:off x="6364994" y="3158067"/>
            <a:ext cx="1278467" cy="1354667"/>
            <a:chOff x="5468157" y="2261909"/>
            <a:chExt cx="959665" cy="1016144"/>
          </a:xfrm>
        </p:grpSpPr>
        <p:sp>
          <p:nvSpPr>
            <p:cNvPr id="41" name="Rectangle 7"/>
            <p:cNvSpPr>
              <a:spLocks noChangeArrowheads="1"/>
            </p:cNvSpPr>
            <p:nvPr/>
          </p:nvSpPr>
          <p:spPr bwMode="auto">
            <a:xfrm>
              <a:off x="5557133" y="2261909"/>
              <a:ext cx="770591"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50" name="Text Placeholder 59"/>
            <p:cNvSpPr txBox="1"/>
            <p:nvPr/>
          </p:nvSpPr>
          <p:spPr bwMode="auto">
            <a:xfrm>
              <a:off x="5468157"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04</a:t>
              </a:r>
            </a:p>
          </p:txBody>
        </p:sp>
      </p:grpSp>
      <p:grpSp>
        <p:nvGrpSpPr>
          <p:cNvPr id="45" name="组合 44"/>
          <p:cNvGrpSpPr/>
          <p:nvPr/>
        </p:nvGrpSpPr>
        <p:grpSpPr bwMode="auto">
          <a:xfrm>
            <a:off x="7895767" y="3158067"/>
            <a:ext cx="1278467" cy="1354667"/>
            <a:chOff x="6619064" y="2261909"/>
            <a:chExt cx="959665" cy="1016144"/>
          </a:xfrm>
        </p:grpSpPr>
        <p:sp>
          <p:nvSpPr>
            <p:cNvPr id="46" name="Rectangle 6"/>
            <p:cNvSpPr>
              <a:spLocks noChangeArrowheads="1"/>
            </p:cNvSpPr>
            <p:nvPr/>
          </p:nvSpPr>
          <p:spPr bwMode="auto">
            <a:xfrm>
              <a:off x="6703274" y="2261909"/>
              <a:ext cx="772181"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48" name="Text Placeholder 59"/>
            <p:cNvSpPr txBox="1"/>
            <p:nvPr/>
          </p:nvSpPr>
          <p:spPr bwMode="auto">
            <a:xfrm>
              <a:off x="6619064"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05</a:t>
              </a:r>
            </a:p>
          </p:txBody>
        </p:sp>
      </p:grpSp>
      <p:sp>
        <p:nvSpPr>
          <p:cNvPr id="48" name="Text Placeholder 59"/>
          <p:cNvSpPr txBox="1"/>
          <p:nvPr/>
        </p:nvSpPr>
        <p:spPr>
          <a:xfrm>
            <a:off x="1888819" y="4847957"/>
            <a:ext cx="2559105"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“一把手”</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腐败突出</a:t>
            </a:r>
          </a:p>
        </p:txBody>
      </p:sp>
      <p:cxnSp>
        <p:nvCxnSpPr>
          <p:cNvPr id="49" name="Straight Connector 54"/>
          <p:cNvCxnSpPr>
            <a:cxnSpLocks noChangeShapeType="1"/>
            <a:endCxn id="48" idx="1"/>
          </p:cNvCxnSpPr>
          <p:nvPr/>
        </p:nvCxnSpPr>
        <p:spPr bwMode="auto">
          <a:xfrm flipH="1">
            <a:off x="1888667" y="4506384"/>
            <a:ext cx="0" cy="965200"/>
          </a:xfrm>
          <a:prstGeom prst="line">
            <a:avLst/>
          </a:prstGeom>
          <a:noFill/>
          <a:ln w="9525" algn="ctr">
            <a:solidFill>
              <a:srgbClr val="C00000"/>
            </a:solidFill>
            <a:round/>
          </a:ln>
        </p:spPr>
      </p:cxnSp>
      <p:sp>
        <p:nvSpPr>
          <p:cNvPr id="53" name="Text Placeholder 59"/>
          <p:cNvSpPr txBox="1"/>
          <p:nvPr/>
        </p:nvSpPr>
        <p:spPr>
          <a:xfrm>
            <a:off x="4946854" y="4847957"/>
            <a:ext cx="2810599"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山头腐</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败走高</a:t>
            </a:r>
          </a:p>
        </p:txBody>
      </p:sp>
      <p:cxnSp>
        <p:nvCxnSpPr>
          <p:cNvPr id="56" name="Straight Connector 56"/>
          <p:cNvCxnSpPr>
            <a:cxnSpLocks noChangeShapeType="1"/>
          </p:cNvCxnSpPr>
          <p:nvPr/>
        </p:nvCxnSpPr>
        <p:spPr bwMode="auto">
          <a:xfrm>
            <a:off x="4947251" y="4506384"/>
            <a:ext cx="0" cy="965200"/>
          </a:xfrm>
          <a:prstGeom prst="line">
            <a:avLst/>
          </a:prstGeom>
          <a:noFill/>
          <a:ln w="9525" algn="ctr">
            <a:solidFill>
              <a:srgbClr val="C00000"/>
            </a:solidFill>
            <a:round/>
          </a:ln>
        </p:spPr>
      </p:cxnSp>
      <p:sp>
        <p:nvSpPr>
          <p:cNvPr id="62" name="Text Placeholder 59"/>
          <p:cNvSpPr txBox="1"/>
          <p:nvPr/>
        </p:nvSpPr>
        <p:spPr>
          <a:xfrm>
            <a:off x="8008187" y="4847957"/>
            <a:ext cx="2822512"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军队腐</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败凸显</a:t>
            </a:r>
          </a:p>
        </p:txBody>
      </p:sp>
      <p:cxnSp>
        <p:nvCxnSpPr>
          <p:cNvPr id="63" name="Straight Connector 58"/>
          <p:cNvCxnSpPr>
            <a:cxnSpLocks noChangeShapeType="1"/>
          </p:cNvCxnSpPr>
          <p:nvPr/>
        </p:nvCxnSpPr>
        <p:spPr bwMode="auto">
          <a:xfrm>
            <a:off x="8007951" y="4506384"/>
            <a:ext cx="0" cy="965200"/>
          </a:xfrm>
          <a:prstGeom prst="line">
            <a:avLst/>
          </a:prstGeom>
          <a:noFill/>
          <a:ln w="9525" algn="ctr">
            <a:solidFill>
              <a:srgbClr val="C00000"/>
            </a:solidFill>
            <a:round/>
          </a:ln>
        </p:spPr>
      </p:cxnSp>
      <p:sp>
        <p:nvSpPr>
          <p:cNvPr id="64" name="Text Placeholder 59"/>
          <p:cNvSpPr txBox="1"/>
          <p:nvPr/>
        </p:nvSpPr>
        <p:spPr>
          <a:xfrm>
            <a:off x="3417458" y="2084851"/>
            <a:ext cx="2810599" cy="960107"/>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“苍蝇式”</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腐败多发</a:t>
            </a:r>
          </a:p>
        </p:txBody>
      </p:sp>
      <p:sp>
        <p:nvSpPr>
          <p:cNvPr id="65" name="Text Placeholder 59"/>
          <p:cNvSpPr txBox="1"/>
          <p:nvPr/>
        </p:nvSpPr>
        <p:spPr>
          <a:xfrm>
            <a:off x="6543402" y="2084851"/>
            <a:ext cx="2559105" cy="960107"/>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新型腐</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败增生</a:t>
            </a:r>
          </a:p>
        </p:txBody>
      </p:sp>
      <p:cxnSp>
        <p:nvCxnSpPr>
          <p:cNvPr id="66" name="Straight Connector 63"/>
          <p:cNvCxnSpPr>
            <a:cxnSpLocks noChangeShapeType="1"/>
          </p:cNvCxnSpPr>
          <p:nvPr/>
        </p:nvCxnSpPr>
        <p:spPr bwMode="auto">
          <a:xfrm>
            <a:off x="3427484" y="2228851"/>
            <a:ext cx="0" cy="937683"/>
          </a:xfrm>
          <a:prstGeom prst="line">
            <a:avLst/>
          </a:prstGeom>
          <a:noFill/>
          <a:ln w="9525" algn="ctr">
            <a:solidFill>
              <a:srgbClr val="C00000"/>
            </a:solidFill>
            <a:round/>
          </a:ln>
        </p:spPr>
      </p:cxnSp>
      <p:cxnSp>
        <p:nvCxnSpPr>
          <p:cNvPr id="67" name="Straight Connector 64"/>
          <p:cNvCxnSpPr>
            <a:cxnSpLocks noChangeShapeType="1"/>
          </p:cNvCxnSpPr>
          <p:nvPr/>
        </p:nvCxnSpPr>
        <p:spPr bwMode="auto">
          <a:xfrm>
            <a:off x="6483951" y="2228851"/>
            <a:ext cx="0" cy="937683"/>
          </a:xfrm>
          <a:prstGeom prst="line">
            <a:avLst/>
          </a:prstGeom>
          <a:noFill/>
          <a:ln w="9525" algn="ctr">
            <a:solidFill>
              <a:srgbClr val="C00000"/>
            </a:solidFill>
            <a:round/>
          </a:ln>
        </p:spPr>
      </p:cxnSp>
      <p:pic>
        <p:nvPicPr>
          <p:cNvPr id="68" name="图片 67" descr="246de5d3ff26528e22228fd3489e033c"/>
          <p:cNvPicPr>
            <a:picLocks noChangeAspect="1"/>
          </p:cNvPicPr>
          <p:nvPr/>
        </p:nvPicPr>
        <p:blipFill>
          <a:blip r:embed="rId3"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754">
        <p15:prstTrans prst="peelOff" invX="1"/>
      </p:transition>
    </mc:Choice>
    <mc:Fallback>
      <p:transition spd="slow" advClick="0" advTm="17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300"/>
                                        <p:tgtEl>
                                          <p:spTgt spid="24"/>
                                        </p:tgtEl>
                                      </p:cBhvr>
                                    </p:animEffect>
                                  </p:childTnLst>
                                </p:cTn>
                              </p:par>
                              <p:par>
                                <p:cTn id="11" presetID="22" presetClass="entr" presetSubtype="8"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300"/>
                                        <p:tgtEl>
                                          <p:spTgt spid="10"/>
                                        </p:tgtEl>
                                      </p:cBhvr>
                                    </p:animEffect>
                                  </p:childTnLst>
                                </p:cTn>
                              </p:par>
                              <p:par>
                                <p:cTn id="14" presetID="22" presetClass="entr" presetSubtype="4"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down)">
                                      <p:cBhvr>
                                        <p:cTn id="16" dur="300"/>
                                        <p:tgtEl>
                                          <p:spTgt spid="31"/>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par>
                                <p:cTn id="20" presetID="22" presetClass="entr" presetSubtype="4"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300"/>
                                        <p:tgtEl>
                                          <p:spTgt spid="33"/>
                                        </p:tgtEl>
                                      </p:cBhvr>
                                    </p:animEffect>
                                  </p:childTnLst>
                                </p:cTn>
                              </p:par>
                              <p:par>
                                <p:cTn id="23" presetID="22" presetClass="entr" presetSubtype="8"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300"/>
                                        <p:tgtEl>
                                          <p:spTgt spid="8"/>
                                        </p:tgtEl>
                                      </p:cBhvr>
                                    </p:animEffect>
                                  </p:childTnLst>
                                </p:cTn>
                              </p:par>
                              <p:par>
                                <p:cTn id="26" presetID="22" presetClass="entr" presetSubtype="4"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300"/>
                                        <p:tgtEl>
                                          <p:spTgt spid="38"/>
                                        </p:tgtEl>
                                      </p:cBhvr>
                                    </p:animEffect>
                                  </p:childTnLst>
                                </p:cTn>
                              </p:par>
                              <p:par>
                                <p:cTn id="29" presetID="22" presetClass="entr" presetSubtype="8"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300"/>
                                        <p:tgtEl>
                                          <p:spTgt spid="3"/>
                                        </p:tgtEl>
                                      </p:cBhvr>
                                    </p:animEffect>
                                  </p:childTnLst>
                                </p:cTn>
                              </p:par>
                              <p:par>
                                <p:cTn id="32" presetID="22" presetClass="entr" presetSubtype="4" fill="hold"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down)">
                                      <p:cBhvr>
                                        <p:cTn id="34" dur="300"/>
                                        <p:tgtEl>
                                          <p:spTgt spid="45"/>
                                        </p:tgtEl>
                                      </p:cBhvr>
                                    </p:animEffect>
                                  </p:childTnLst>
                                </p:cTn>
                              </p:par>
                              <p:par>
                                <p:cTn id="35" presetID="22" presetClass="entr" presetSubtype="8"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300"/>
                                        <p:tgtEl>
                                          <p:spTgt spid="5"/>
                                        </p:tgtEl>
                                      </p:cBhvr>
                                    </p:animEffect>
                                  </p:childTnLst>
                                </p:cTn>
                              </p:par>
                              <p:par>
                                <p:cTn id="38" presetID="22" presetClass="entr" presetSubtype="8"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300"/>
                                        <p:tgtEl>
                                          <p:spTgt spid="4"/>
                                        </p:tgtEl>
                                      </p:cBhvr>
                                    </p:animEffect>
                                  </p:childTnLst>
                                </p:cTn>
                              </p:par>
                              <p:par>
                                <p:cTn id="41" presetID="22" presetClass="entr" presetSubtype="1" fill="hold"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up)">
                                      <p:cBhvr>
                                        <p:cTn id="43" dur="500"/>
                                        <p:tgtEl>
                                          <p:spTgt spid="49"/>
                                        </p:tgtEl>
                                      </p:cBhvr>
                                    </p:animEffect>
                                  </p:childTnLst>
                                </p:cTn>
                              </p:par>
                              <p:par>
                                <p:cTn id="44" presetID="22" presetClass="entr" presetSubtype="8" fill="hold"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left)">
                                      <p:cBhvr>
                                        <p:cTn id="46" dur="500"/>
                                        <p:tgtEl>
                                          <p:spTgt spid="48"/>
                                        </p:tgtEl>
                                      </p:cBhvr>
                                    </p:animEffect>
                                  </p:childTnLst>
                                </p:cTn>
                              </p:par>
                              <p:par>
                                <p:cTn id="47" presetID="22" presetClass="entr" presetSubtype="4" fill="hold" nodeType="with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wipe(down)">
                                      <p:cBhvr>
                                        <p:cTn id="49" dur="500"/>
                                        <p:tgtEl>
                                          <p:spTgt spid="66"/>
                                        </p:tgtEl>
                                      </p:cBhvr>
                                    </p:animEffect>
                                  </p:childTnLst>
                                </p:cTn>
                              </p:par>
                              <p:par>
                                <p:cTn id="50" presetID="22" presetClass="entr" presetSubtype="8"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wipe(left)">
                                      <p:cBhvr>
                                        <p:cTn id="52" dur="500"/>
                                        <p:tgtEl>
                                          <p:spTgt spid="64"/>
                                        </p:tgtEl>
                                      </p:cBhvr>
                                    </p:animEffect>
                                  </p:childTnLst>
                                </p:cTn>
                              </p:par>
                              <p:par>
                                <p:cTn id="53" presetID="22" presetClass="entr" presetSubtype="1"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up)">
                                      <p:cBhvr>
                                        <p:cTn id="55" dur="500"/>
                                        <p:tgtEl>
                                          <p:spTgt spid="56"/>
                                        </p:tgtEl>
                                      </p:cBhvr>
                                    </p:animEffect>
                                  </p:childTnLst>
                                </p:cTn>
                              </p:par>
                              <p:par>
                                <p:cTn id="56" presetID="22" presetClass="entr" presetSubtype="8" fill="hold"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left)">
                                      <p:cBhvr>
                                        <p:cTn id="58" dur="500"/>
                                        <p:tgtEl>
                                          <p:spTgt spid="53"/>
                                        </p:tgtEl>
                                      </p:cBhvr>
                                    </p:animEffect>
                                  </p:childTnLst>
                                </p:cTn>
                              </p:par>
                              <p:par>
                                <p:cTn id="59" presetID="22" presetClass="entr" presetSubtype="4" fill="hold" nodeType="with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wipe(down)">
                                      <p:cBhvr>
                                        <p:cTn id="61" dur="500"/>
                                        <p:tgtEl>
                                          <p:spTgt spid="67"/>
                                        </p:tgtEl>
                                      </p:cBhvr>
                                    </p:animEffect>
                                  </p:childTnLst>
                                </p:cTn>
                              </p:par>
                              <p:par>
                                <p:cTn id="62" presetID="22" presetClass="entr" presetSubtype="8" fill="hold" nodeType="with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wipe(left)">
                                      <p:cBhvr>
                                        <p:cTn id="64" dur="500"/>
                                        <p:tgtEl>
                                          <p:spTgt spid="65"/>
                                        </p:tgtEl>
                                      </p:cBhvr>
                                    </p:animEffect>
                                  </p:childTnLst>
                                </p:cTn>
                              </p:par>
                              <p:par>
                                <p:cTn id="65" presetID="22" presetClass="entr" presetSubtype="1" fill="hold"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wipe(up)">
                                      <p:cBhvr>
                                        <p:cTn id="67" dur="500"/>
                                        <p:tgtEl>
                                          <p:spTgt spid="63"/>
                                        </p:tgtEl>
                                      </p:cBhvr>
                                    </p:animEffect>
                                  </p:childTnLst>
                                </p:cTn>
                              </p:par>
                              <p:par>
                                <p:cTn id="68" presetID="22" presetClass="entr" presetSubtype="8" fill="hold" nodeType="withEffect">
                                  <p:stCondLst>
                                    <p:cond delay="0"/>
                                  </p:stCondLst>
                                  <p:childTnLst>
                                    <p:set>
                                      <p:cBhvr>
                                        <p:cTn id="69" dur="1" fill="hold">
                                          <p:stCondLst>
                                            <p:cond delay="0"/>
                                          </p:stCondLst>
                                        </p:cTn>
                                        <p:tgtEl>
                                          <p:spTgt spid="62"/>
                                        </p:tgtEl>
                                        <p:attrNameLst>
                                          <p:attrName>style.visibility</p:attrName>
                                        </p:attrNameLst>
                                      </p:cBhvr>
                                      <p:to>
                                        <p:strVal val="visible"/>
                                      </p:to>
                                    </p:set>
                                    <p:animEffect transition="in" filter="wipe(left)">
                                      <p:cBhvr>
                                        <p:cTn id="7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腐败问题及其现状</a:t>
            </a:r>
          </a:p>
        </p:txBody>
      </p:sp>
      <p:sp>
        <p:nvSpPr>
          <p:cNvPr id="45" name="椭圆 44"/>
          <p:cNvSpPr/>
          <p:nvPr/>
        </p:nvSpPr>
        <p:spPr>
          <a:xfrm>
            <a:off x="4197985" y="1790700"/>
            <a:ext cx="3276600" cy="3276600"/>
          </a:xfrm>
          <a:prstGeom prst="ellipse">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250950" y="1776095"/>
            <a:ext cx="2870835" cy="875665"/>
          </a:xfrm>
          <a:prstGeom prst="rect">
            <a:avLst/>
          </a:prstGeom>
        </p:spPr>
        <p:txBody>
          <a:bodyPr wrap="square">
            <a:spAutoFit/>
          </a:bodyPr>
          <a:lstStyle/>
          <a:p>
            <a:r>
              <a:rPr lang="zh-CN" altLang="en-US" sz="1700">
                <a:solidFill>
                  <a:srgbClr val="360406"/>
                </a:solidFill>
                <a:latin typeface="微软雅黑" panose="020B0503020204020204" pitchFamily="34" charset="-122"/>
                <a:ea typeface="微软雅黑" panose="020B0503020204020204" pitchFamily="34" charset="-122"/>
              </a:rPr>
              <a:t>“一把手”违纪违法案件不仅数量多、危害大，而且呈现上升趋势。</a:t>
            </a:r>
          </a:p>
        </p:txBody>
      </p:sp>
      <p:sp>
        <p:nvSpPr>
          <p:cNvPr id="49" name="椭圆 48"/>
          <p:cNvSpPr/>
          <p:nvPr/>
        </p:nvSpPr>
        <p:spPr>
          <a:xfrm>
            <a:off x="4178935" y="20574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1</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5088444" y="2585683"/>
            <a:ext cx="1467068" cy="1631216"/>
          </a:xfrm>
          <a:prstGeom prst="rect">
            <a:avLst/>
          </a:prstGeom>
          <a:noFill/>
        </p:spPr>
        <p:txBody>
          <a:bodyPr wrap="none" rtlCol="0">
            <a:spAutoFit/>
          </a:bodyPr>
          <a:lstStyle/>
          <a:p>
            <a:pPr algn="ctr"/>
            <a:r>
              <a:rPr lang="zh-CN" altLang="en-US" sz="5000" b="1">
                <a:solidFill>
                  <a:srgbClr val="C00000"/>
                </a:solidFill>
                <a:latin typeface="微软雅黑" panose="020B0503020204020204" pitchFamily="34" charset="-122"/>
                <a:ea typeface="微软雅黑" panose="020B0503020204020204" pitchFamily="34" charset="-122"/>
              </a:rPr>
              <a:t>腐败</a:t>
            </a:r>
          </a:p>
          <a:p>
            <a:pPr algn="ctr"/>
            <a:r>
              <a:rPr lang="zh-CN" altLang="en-US" sz="5000" b="1">
                <a:solidFill>
                  <a:srgbClr val="C00000"/>
                </a:solidFill>
                <a:latin typeface="微软雅黑" panose="020B0503020204020204" pitchFamily="34" charset="-122"/>
                <a:ea typeface="微软雅黑" panose="020B0503020204020204" pitchFamily="34" charset="-122"/>
              </a:rPr>
              <a:t>现状</a:t>
            </a:r>
          </a:p>
        </p:txBody>
      </p:sp>
      <p:sp>
        <p:nvSpPr>
          <p:cNvPr id="69" name="椭圆 68"/>
          <p:cNvSpPr/>
          <p:nvPr/>
        </p:nvSpPr>
        <p:spPr>
          <a:xfrm>
            <a:off x="6325235" y="16510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2</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70" name="椭圆 69"/>
          <p:cNvSpPr/>
          <p:nvPr/>
        </p:nvSpPr>
        <p:spPr>
          <a:xfrm>
            <a:off x="7099935" y="34290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3</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71" name="椭圆 70"/>
          <p:cNvSpPr/>
          <p:nvPr/>
        </p:nvSpPr>
        <p:spPr>
          <a:xfrm>
            <a:off x="5766435" y="46863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4</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72" name="椭圆 71"/>
          <p:cNvSpPr/>
          <p:nvPr/>
        </p:nvSpPr>
        <p:spPr>
          <a:xfrm>
            <a:off x="4051935" y="39624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5</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73" name="矩形 72"/>
          <p:cNvSpPr/>
          <p:nvPr/>
        </p:nvSpPr>
        <p:spPr>
          <a:xfrm>
            <a:off x="7322185" y="1496585"/>
            <a:ext cx="2730500" cy="877163"/>
          </a:xfrm>
          <a:prstGeom prst="rect">
            <a:avLst/>
          </a:prstGeom>
        </p:spPr>
        <p:txBody>
          <a:bodyPr wrap="square">
            <a:spAutoFit/>
          </a:bodyPr>
          <a:lstStyle/>
          <a:p>
            <a:r>
              <a:rPr lang="zh-CN" altLang="en-US" sz="1700">
                <a:solidFill>
                  <a:srgbClr val="360406"/>
                </a:solidFill>
                <a:latin typeface="微软雅黑" panose="020B0503020204020204" pitchFamily="34" charset="-122"/>
                <a:ea typeface="微软雅黑" panose="020B0503020204020204" pitchFamily="34" charset="-122"/>
              </a:rPr>
              <a:t>“苍蝇式腐败”点多、线长、面广、多发，其危害不亚于“虎患”。</a:t>
            </a:r>
          </a:p>
        </p:txBody>
      </p:sp>
      <p:sp>
        <p:nvSpPr>
          <p:cNvPr id="74" name="矩形 73"/>
          <p:cNvSpPr/>
          <p:nvPr/>
        </p:nvSpPr>
        <p:spPr>
          <a:xfrm>
            <a:off x="7919085" y="3338085"/>
            <a:ext cx="2984500" cy="1138773"/>
          </a:xfrm>
          <a:prstGeom prst="rect">
            <a:avLst/>
          </a:prstGeom>
        </p:spPr>
        <p:txBody>
          <a:bodyPr wrap="square">
            <a:spAutoFit/>
          </a:bodyPr>
          <a:lstStyle/>
          <a:p>
            <a:r>
              <a:rPr lang="zh-CN" altLang="en-US" sz="1700">
                <a:solidFill>
                  <a:srgbClr val="360406"/>
                </a:solidFill>
                <a:latin typeface="微软雅黑" panose="020B0503020204020204" pitchFamily="34" charset="-122"/>
                <a:ea typeface="微软雅黑" panose="020B0503020204020204" pitchFamily="34" charset="-122"/>
              </a:rPr>
              <a:t>山头主义”“圈子文化”涣散了组织</a:t>
            </a:r>
            <a:r>
              <a:rPr lang="en-US" altLang="zh-CN" sz="1700">
                <a:solidFill>
                  <a:srgbClr val="360406"/>
                </a:solidFill>
                <a:latin typeface="微软雅黑" panose="020B0503020204020204" pitchFamily="34" charset="-122"/>
                <a:ea typeface="微软雅黑" panose="020B0503020204020204" pitchFamily="34" charset="-122"/>
              </a:rPr>
              <a:t>,</a:t>
            </a:r>
            <a:r>
              <a:rPr lang="zh-CN" altLang="en-US" sz="1700">
                <a:solidFill>
                  <a:srgbClr val="360406"/>
                </a:solidFill>
                <a:latin typeface="微软雅黑" panose="020B0503020204020204" pitchFamily="34" charset="-122"/>
                <a:ea typeface="微软雅黑" panose="020B0503020204020204" pitchFamily="34" charset="-122"/>
              </a:rPr>
              <a:t>滋生了腐败</a:t>
            </a:r>
            <a:r>
              <a:rPr lang="en-US" altLang="zh-CN" sz="1700">
                <a:solidFill>
                  <a:srgbClr val="360406"/>
                </a:solidFill>
                <a:latin typeface="微软雅黑" panose="020B0503020204020204" pitchFamily="34" charset="-122"/>
                <a:ea typeface="微软雅黑" panose="020B0503020204020204" pitchFamily="34" charset="-122"/>
              </a:rPr>
              <a:t>,</a:t>
            </a:r>
            <a:r>
              <a:rPr lang="zh-CN" altLang="en-US" sz="1700">
                <a:solidFill>
                  <a:srgbClr val="360406"/>
                </a:solidFill>
                <a:latin typeface="微软雅黑" panose="020B0503020204020204" pitchFamily="34" charset="-122"/>
                <a:ea typeface="微软雅黑" panose="020B0503020204020204" pitchFamily="34" charset="-122"/>
              </a:rPr>
              <a:t>往往造成“窝案”“案”“塌方式系统性腐败”。</a:t>
            </a:r>
          </a:p>
        </p:txBody>
      </p:sp>
      <p:sp>
        <p:nvSpPr>
          <p:cNvPr id="75" name="矩形 74"/>
          <p:cNvSpPr/>
          <p:nvPr/>
        </p:nvSpPr>
        <p:spPr>
          <a:xfrm>
            <a:off x="1162050" y="4896485"/>
            <a:ext cx="3594735" cy="875665"/>
          </a:xfrm>
          <a:prstGeom prst="rect">
            <a:avLst/>
          </a:prstGeom>
        </p:spPr>
        <p:txBody>
          <a:bodyPr wrap="square">
            <a:spAutoFit/>
          </a:bodyPr>
          <a:lstStyle/>
          <a:p>
            <a:pPr algn="r"/>
            <a:r>
              <a:rPr lang="zh-CN" altLang="en-US" sz="1700">
                <a:solidFill>
                  <a:srgbClr val="360406"/>
                </a:solidFill>
                <a:latin typeface="微软雅黑" panose="020B0503020204020204" pitchFamily="34" charset="-122"/>
                <a:ea typeface="微软雅黑" panose="020B0503020204020204" pitchFamily="34" charset="-122"/>
              </a:rPr>
              <a:t>军队和有些地方一样，隐蔽存在着权钱交易、行贿受赂、违法乱纪等现象，大有前‘腐’后继之势。</a:t>
            </a:r>
          </a:p>
        </p:txBody>
      </p:sp>
      <p:sp>
        <p:nvSpPr>
          <p:cNvPr id="76" name="矩形 75"/>
          <p:cNvSpPr/>
          <p:nvPr/>
        </p:nvSpPr>
        <p:spPr>
          <a:xfrm>
            <a:off x="6585585" y="5027295"/>
            <a:ext cx="4318000" cy="875665"/>
          </a:xfrm>
          <a:prstGeom prst="rect">
            <a:avLst/>
          </a:prstGeom>
        </p:spPr>
        <p:txBody>
          <a:bodyPr wrap="square">
            <a:spAutoFit/>
          </a:bodyPr>
          <a:lstStyle/>
          <a:p>
            <a:r>
              <a:rPr lang="zh-CN" altLang="en-US" sz="1700">
                <a:solidFill>
                  <a:srgbClr val="360406"/>
                </a:solidFill>
                <a:latin typeface="微软雅黑" panose="020B0503020204020204" pitchFamily="34" charset="-122"/>
                <a:ea typeface="微软雅黑" panose="020B0503020204020204" pitchFamily="34" charset="-122"/>
              </a:rPr>
              <a:t>领导干部插手土地出让、工程建设、房地产开发映集中，领导干部‘一家两制’、利益输送出现新的表现形式，手段隐蔽。</a:t>
            </a:r>
          </a:p>
        </p:txBody>
      </p:sp>
      <p:pic>
        <p:nvPicPr>
          <p:cNvPr id="4" name="图片 3" descr="246de5d3ff26528e22228fd3489e033c"/>
          <p:cNvPicPr>
            <a:picLocks noChangeAspect="1"/>
          </p:cNvPicPr>
          <p:nvPr/>
        </p:nvPicPr>
        <p:blipFill>
          <a:blip r:embed="rId3"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960">
        <p15:prstTrans prst="pageCurlDouble"/>
      </p:transition>
    </mc:Choice>
    <mc:Fallback>
      <p:transition spd="slow" advClick="0" advTm="29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53" presetClass="entr" presetSubtype="16" fill="hold" grpId="0" nodeType="withEffect">
                                  <p:stCondLst>
                                    <p:cond delay="1250"/>
                                  </p:stCondLst>
                                  <p:childTnLst>
                                    <p:set>
                                      <p:cBhvr>
                                        <p:cTn id="9" dur="1" fill="hold">
                                          <p:stCondLst>
                                            <p:cond delay="0"/>
                                          </p:stCondLst>
                                        </p:cTn>
                                        <p:tgtEl>
                                          <p:spTgt spid="45"/>
                                        </p:tgtEl>
                                        <p:attrNameLst>
                                          <p:attrName>style.visibility</p:attrName>
                                        </p:attrNameLst>
                                      </p:cBhvr>
                                      <p:to>
                                        <p:strVal val="visible"/>
                                      </p:to>
                                    </p:set>
                                    <p:anim calcmode="lin" valueType="num">
                                      <p:cBhvr>
                                        <p:cTn id="10" dur="750" fill="hold"/>
                                        <p:tgtEl>
                                          <p:spTgt spid="45"/>
                                        </p:tgtEl>
                                        <p:attrNameLst>
                                          <p:attrName>ppt_w</p:attrName>
                                        </p:attrNameLst>
                                      </p:cBhvr>
                                      <p:tavLst>
                                        <p:tav tm="0">
                                          <p:val>
                                            <p:fltVal val="0"/>
                                          </p:val>
                                        </p:tav>
                                        <p:tav tm="100000">
                                          <p:val>
                                            <p:strVal val="#ppt_w"/>
                                          </p:val>
                                        </p:tav>
                                      </p:tavLst>
                                    </p:anim>
                                    <p:anim calcmode="lin" valueType="num">
                                      <p:cBhvr>
                                        <p:cTn id="11" dur="750" fill="hold"/>
                                        <p:tgtEl>
                                          <p:spTgt spid="45"/>
                                        </p:tgtEl>
                                        <p:attrNameLst>
                                          <p:attrName>ppt_h</p:attrName>
                                        </p:attrNameLst>
                                      </p:cBhvr>
                                      <p:tavLst>
                                        <p:tav tm="0">
                                          <p:val>
                                            <p:fltVal val="0"/>
                                          </p:val>
                                        </p:tav>
                                        <p:tav tm="100000">
                                          <p:val>
                                            <p:strVal val="#ppt_h"/>
                                          </p:val>
                                        </p:tav>
                                      </p:tavLst>
                                    </p:anim>
                                    <p:animEffect transition="in" filter="fade">
                                      <p:cBhvr>
                                        <p:cTn id="12" dur="750"/>
                                        <p:tgtEl>
                                          <p:spTgt spid="45"/>
                                        </p:tgtEl>
                                      </p:cBhvr>
                                    </p:animEffect>
                                  </p:childTnLst>
                                </p:cTn>
                              </p:par>
                              <p:par>
                                <p:cTn id="13" presetID="8" presetClass="emph" presetSubtype="0" fill="hold" grpId="1" nodeType="withEffect">
                                  <p:stCondLst>
                                    <p:cond delay="1250"/>
                                  </p:stCondLst>
                                  <p:childTnLst>
                                    <p:animRot by="2160000">
                                      <p:cBhvr>
                                        <p:cTn id="14" dur="3750" fill="hold"/>
                                        <p:tgtEl>
                                          <p:spTgt spid="45"/>
                                        </p:tgtEl>
                                        <p:attrNameLst>
                                          <p:attrName>r</p:attrName>
                                        </p:attrNameLst>
                                      </p:cBhvr>
                                    </p:animRot>
                                  </p:childTnLst>
                                </p:cTn>
                              </p:par>
                              <p:par>
                                <p:cTn id="15" presetID="53" presetClass="entr" presetSubtype="16" fill="hold" grpId="0" nodeType="withEffect">
                                  <p:stCondLst>
                                    <p:cond delay="1250"/>
                                  </p:stCondLst>
                                  <p:childTnLst>
                                    <p:set>
                                      <p:cBhvr>
                                        <p:cTn id="16" dur="1" fill="hold">
                                          <p:stCondLst>
                                            <p:cond delay="0"/>
                                          </p:stCondLst>
                                        </p:cTn>
                                        <p:tgtEl>
                                          <p:spTgt spid="68"/>
                                        </p:tgtEl>
                                        <p:attrNameLst>
                                          <p:attrName>style.visibility</p:attrName>
                                        </p:attrNameLst>
                                      </p:cBhvr>
                                      <p:to>
                                        <p:strVal val="visible"/>
                                      </p:to>
                                    </p:set>
                                    <p:anim calcmode="lin" valueType="num">
                                      <p:cBhvr>
                                        <p:cTn id="17" dur="750" fill="hold"/>
                                        <p:tgtEl>
                                          <p:spTgt spid="68"/>
                                        </p:tgtEl>
                                        <p:attrNameLst>
                                          <p:attrName>ppt_w</p:attrName>
                                        </p:attrNameLst>
                                      </p:cBhvr>
                                      <p:tavLst>
                                        <p:tav tm="0">
                                          <p:val>
                                            <p:fltVal val="0"/>
                                          </p:val>
                                        </p:tav>
                                        <p:tav tm="100000">
                                          <p:val>
                                            <p:strVal val="#ppt_w"/>
                                          </p:val>
                                        </p:tav>
                                      </p:tavLst>
                                    </p:anim>
                                    <p:anim calcmode="lin" valueType="num">
                                      <p:cBhvr>
                                        <p:cTn id="18" dur="750" fill="hold"/>
                                        <p:tgtEl>
                                          <p:spTgt spid="68"/>
                                        </p:tgtEl>
                                        <p:attrNameLst>
                                          <p:attrName>ppt_h</p:attrName>
                                        </p:attrNameLst>
                                      </p:cBhvr>
                                      <p:tavLst>
                                        <p:tav tm="0">
                                          <p:val>
                                            <p:fltVal val="0"/>
                                          </p:val>
                                        </p:tav>
                                        <p:tav tm="100000">
                                          <p:val>
                                            <p:strVal val="#ppt_h"/>
                                          </p:val>
                                        </p:tav>
                                      </p:tavLst>
                                    </p:anim>
                                    <p:animEffect transition="in" filter="fade">
                                      <p:cBhvr>
                                        <p:cTn id="19" dur="750"/>
                                        <p:tgtEl>
                                          <p:spTgt spid="68"/>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grpId="0" nodeType="withEffect">
                                  <p:stCondLst>
                                    <p:cond delay="225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fltVal val="0"/>
                                          </p:val>
                                        </p:tav>
                                        <p:tav tm="100000">
                                          <p:val>
                                            <p:strVal val="#ppt_w"/>
                                          </p:val>
                                        </p:tav>
                                      </p:tavLst>
                                    </p:anim>
                                    <p:anim calcmode="lin" valueType="num">
                                      <p:cBhvr>
                                        <p:cTn id="28" dur="500" fill="hold"/>
                                        <p:tgtEl>
                                          <p:spTgt spid="48"/>
                                        </p:tgtEl>
                                        <p:attrNameLst>
                                          <p:attrName>ppt_h</p:attrName>
                                        </p:attrNameLst>
                                      </p:cBhvr>
                                      <p:tavLst>
                                        <p:tav tm="0">
                                          <p:val>
                                            <p:fltVal val="0"/>
                                          </p:val>
                                        </p:tav>
                                        <p:tav tm="100000">
                                          <p:val>
                                            <p:strVal val="#ppt_h"/>
                                          </p:val>
                                        </p:tav>
                                      </p:tavLst>
                                    </p:anim>
                                    <p:animEffect transition="in" filter="fade">
                                      <p:cBhvr>
                                        <p:cTn id="29" dur="500"/>
                                        <p:tgtEl>
                                          <p:spTgt spid="48"/>
                                        </p:tgtEl>
                                      </p:cBhvr>
                                    </p:animEffect>
                                  </p:childTnLst>
                                </p:cTn>
                              </p:par>
                              <p:par>
                                <p:cTn id="30" presetID="53" presetClass="entr" presetSubtype="16" fill="hold" grpId="0" nodeType="withEffect">
                                  <p:stCondLst>
                                    <p:cond delay="250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par>
                                <p:cTn id="35" presetID="53" presetClass="entr" presetSubtype="16" fill="hold" grpId="0" nodeType="withEffect">
                                  <p:stCondLst>
                                    <p:cond delay="2750"/>
                                  </p:stCondLst>
                                  <p:childTnLst>
                                    <p:set>
                                      <p:cBhvr>
                                        <p:cTn id="36" dur="1" fill="hold">
                                          <p:stCondLst>
                                            <p:cond delay="0"/>
                                          </p:stCondLst>
                                        </p:cTn>
                                        <p:tgtEl>
                                          <p:spTgt spid="73"/>
                                        </p:tgtEl>
                                        <p:attrNameLst>
                                          <p:attrName>style.visibility</p:attrName>
                                        </p:attrNameLst>
                                      </p:cBhvr>
                                      <p:to>
                                        <p:strVal val="visible"/>
                                      </p:to>
                                    </p:set>
                                    <p:anim calcmode="lin" valueType="num">
                                      <p:cBhvr>
                                        <p:cTn id="37" dur="500" fill="hold"/>
                                        <p:tgtEl>
                                          <p:spTgt spid="73"/>
                                        </p:tgtEl>
                                        <p:attrNameLst>
                                          <p:attrName>ppt_w</p:attrName>
                                        </p:attrNameLst>
                                      </p:cBhvr>
                                      <p:tavLst>
                                        <p:tav tm="0">
                                          <p:val>
                                            <p:fltVal val="0"/>
                                          </p:val>
                                        </p:tav>
                                        <p:tav tm="100000">
                                          <p:val>
                                            <p:strVal val="#ppt_w"/>
                                          </p:val>
                                        </p:tav>
                                      </p:tavLst>
                                    </p:anim>
                                    <p:anim calcmode="lin" valueType="num">
                                      <p:cBhvr>
                                        <p:cTn id="38" dur="500" fill="hold"/>
                                        <p:tgtEl>
                                          <p:spTgt spid="73"/>
                                        </p:tgtEl>
                                        <p:attrNameLst>
                                          <p:attrName>ppt_h</p:attrName>
                                        </p:attrNameLst>
                                      </p:cBhvr>
                                      <p:tavLst>
                                        <p:tav tm="0">
                                          <p:val>
                                            <p:fltVal val="0"/>
                                          </p:val>
                                        </p:tav>
                                        <p:tav tm="100000">
                                          <p:val>
                                            <p:strVal val="#ppt_h"/>
                                          </p:val>
                                        </p:tav>
                                      </p:tavLst>
                                    </p:anim>
                                    <p:animEffect transition="in" filter="fade">
                                      <p:cBhvr>
                                        <p:cTn id="39" dur="500"/>
                                        <p:tgtEl>
                                          <p:spTgt spid="73"/>
                                        </p:tgtEl>
                                      </p:cBhvr>
                                    </p:animEffect>
                                  </p:childTnLst>
                                </p:cTn>
                              </p:par>
                              <p:par>
                                <p:cTn id="40" presetID="53" presetClass="entr" presetSubtype="16" fill="hold" grpId="0" nodeType="withEffect">
                                  <p:stCondLst>
                                    <p:cond delay="300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par>
                                <p:cTn id="45" presetID="53" presetClass="entr" presetSubtype="16" fill="hold" grpId="0" nodeType="withEffect">
                                  <p:stCondLst>
                                    <p:cond delay="3250"/>
                                  </p:stCondLst>
                                  <p:childTnLst>
                                    <p:set>
                                      <p:cBhvr>
                                        <p:cTn id="46" dur="1" fill="hold">
                                          <p:stCondLst>
                                            <p:cond delay="0"/>
                                          </p:stCondLst>
                                        </p:cTn>
                                        <p:tgtEl>
                                          <p:spTgt spid="74"/>
                                        </p:tgtEl>
                                        <p:attrNameLst>
                                          <p:attrName>style.visibility</p:attrName>
                                        </p:attrNameLst>
                                      </p:cBhvr>
                                      <p:to>
                                        <p:strVal val="visible"/>
                                      </p:to>
                                    </p:set>
                                    <p:anim calcmode="lin" valueType="num">
                                      <p:cBhvr>
                                        <p:cTn id="47" dur="500" fill="hold"/>
                                        <p:tgtEl>
                                          <p:spTgt spid="74"/>
                                        </p:tgtEl>
                                        <p:attrNameLst>
                                          <p:attrName>ppt_w</p:attrName>
                                        </p:attrNameLst>
                                      </p:cBhvr>
                                      <p:tavLst>
                                        <p:tav tm="0">
                                          <p:val>
                                            <p:fltVal val="0"/>
                                          </p:val>
                                        </p:tav>
                                        <p:tav tm="100000">
                                          <p:val>
                                            <p:strVal val="#ppt_w"/>
                                          </p:val>
                                        </p:tav>
                                      </p:tavLst>
                                    </p:anim>
                                    <p:anim calcmode="lin" valueType="num">
                                      <p:cBhvr>
                                        <p:cTn id="48" dur="500" fill="hold"/>
                                        <p:tgtEl>
                                          <p:spTgt spid="74"/>
                                        </p:tgtEl>
                                        <p:attrNameLst>
                                          <p:attrName>ppt_h</p:attrName>
                                        </p:attrNameLst>
                                      </p:cBhvr>
                                      <p:tavLst>
                                        <p:tav tm="0">
                                          <p:val>
                                            <p:fltVal val="0"/>
                                          </p:val>
                                        </p:tav>
                                        <p:tav tm="100000">
                                          <p:val>
                                            <p:strVal val="#ppt_h"/>
                                          </p:val>
                                        </p:tav>
                                      </p:tavLst>
                                    </p:anim>
                                    <p:animEffect transition="in" filter="fade">
                                      <p:cBhvr>
                                        <p:cTn id="49" dur="500"/>
                                        <p:tgtEl>
                                          <p:spTgt spid="74"/>
                                        </p:tgtEl>
                                      </p:cBhvr>
                                    </p:animEffect>
                                  </p:childTnLst>
                                </p:cTn>
                              </p:par>
                              <p:par>
                                <p:cTn id="50" presetID="53" presetClass="entr" presetSubtype="16" fill="hold" grpId="0" nodeType="withEffect">
                                  <p:stCondLst>
                                    <p:cond delay="3500"/>
                                  </p:stCondLst>
                                  <p:childTnLst>
                                    <p:set>
                                      <p:cBhvr>
                                        <p:cTn id="51" dur="1" fill="hold">
                                          <p:stCondLst>
                                            <p:cond delay="0"/>
                                          </p:stCondLst>
                                        </p:cTn>
                                        <p:tgtEl>
                                          <p:spTgt spid="71"/>
                                        </p:tgtEl>
                                        <p:attrNameLst>
                                          <p:attrName>style.visibility</p:attrName>
                                        </p:attrNameLst>
                                      </p:cBhvr>
                                      <p:to>
                                        <p:strVal val="visible"/>
                                      </p:to>
                                    </p:set>
                                    <p:anim calcmode="lin" valueType="num">
                                      <p:cBhvr>
                                        <p:cTn id="52" dur="500" fill="hold"/>
                                        <p:tgtEl>
                                          <p:spTgt spid="71"/>
                                        </p:tgtEl>
                                        <p:attrNameLst>
                                          <p:attrName>ppt_w</p:attrName>
                                        </p:attrNameLst>
                                      </p:cBhvr>
                                      <p:tavLst>
                                        <p:tav tm="0">
                                          <p:val>
                                            <p:fltVal val="0"/>
                                          </p:val>
                                        </p:tav>
                                        <p:tav tm="100000">
                                          <p:val>
                                            <p:strVal val="#ppt_w"/>
                                          </p:val>
                                        </p:tav>
                                      </p:tavLst>
                                    </p:anim>
                                    <p:anim calcmode="lin" valueType="num">
                                      <p:cBhvr>
                                        <p:cTn id="53" dur="500" fill="hold"/>
                                        <p:tgtEl>
                                          <p:spTgt spid="71"/>
                                        </p:tgtEl>
                                        <p:attrNameLst>
                                          <p:attrName>ppt_h</p:attrName>
                                        </p:attrNameLst>
                                      </p:cBhvr>
                                      <p:tavLst>
                                        <p:tav tm="0">
                                          <p:val>
                                            <p:fltVal val="0"/>
                                          </p:val>
                                        </p:tav>
                                        <p:tav tm="100000">
                                          <p:val>
                                            <p:strVal val="#ppt_h"/>
                                          </p:val>
                                        </p:tav>
                                      </p:tavLst>
                                    </p:anim>
                                    <p:animEffect transition="in" filter="fade">
                                      <p:cBhvr>
                                        <p:cTn id="54" dur="500"/>
                                        <p:tgtEl>
                                          <p:spTgt spid="71"/>
                                        </p:tgtEl>
                                      </p:cBhvr>
                                    </p:animEffect>
                                  </p:childTnLst>
                                </p:cTn>
                              </p:par>
                              <p:par>
                                <p:cTn id="55" presetID="53" presetClass="entr" presetSubtype="16" fill="hold" grpId="0" nodeType="withEffect">
                                  <p:stCondLst>
                                    <p:cond delay="3750"/>
                                  </p:stCondLst>
                                  <p:childTnLst>
                                    <p:set>
                                      <p:cBhvr>
                                        <p:cTn id="56" dur="1" fill="hold">
                                          <p:stCondLst>
                                            <p:cond delay="0"/>
                                          </p:stCondLst>
                                        </p:cTn>
                                        <p:tgtEl>
                                          <p:spTgt spid="76"/>
                                        </p:tgtEl>
                                        <p:attrNameLst>
                                          <p:attrName>style.visibility</p:attrName>
                                        </p:attrNameLst>
                                      </p:cBhvr>
                                      <p:to>
                                        <p:strVal val="visible"/>
                                      </p:to>
                                    </p:set>
                                    <p:anim calcmode="lin" valueType="num">
                                      <p:cBhvr>
                                        <p:cTn id="57" dur="500" fill="hold"/>
                                        <p:tgtEl>
                                          <p:spTgt spid="76"/>
                                        </p:tgtEl>
                                        <p:attrNameLst>
                                          <p:attrName>ppt_w</p:attrName>
                                        </p:attrNameLst>
                                      </p:cBhvr>
                                      <p:tavLst>
                                        <p:tav tm="0">
                                          <p:val>
                                            <p:fltVal val="0"/>
                                          </p:val>
                                        </p:tav>
                                        <p:tav tm="100000">
                                          <p:val>
                                            <p:strVal val="#ppt_w"/>
                                          </p:val>
                                        </p:tav>
                                      </p:tavLst>
                                    </p:anim>
                                    <p:anim calcmode="lin" valueType="num">
                                      <p:cBhvr>
                                        <p:cTn id="58" dur="500" fill="hold"/>
                                        <p:tgtEl>
                                          <p:spTgt spid="76"/>
                                        </p:tgtEl>
                                        <p:attrNameLst>
                                          <p:attrName>ppt_h</p:attrName>
                                        </p:attrNameLst>
                                      </p:cBhvr>
                                      <p:tavLst>
                                        <p:tav tm="0">
                                          <p:val>
                                            <p:fltVal val="0"/>
                                          </p:val>
                                        </p:tav>
                                        <p:tav tm="100000">
                                          <p:val>
                                            <p:strVal val="#ppt_h"/>
                                          </p:val>
                                        </p:tav>
                                      </p:tavLst>
                                    </p:anim>
                                    <p:animEffect transition="in" filter="fade">
                                      <p:cBhvr>
                                        <p:cTn id="59" dur="500"/>
                                        <p:tgtEl>
                                          <p:spTgt spid="76"/>
                                        </p:tgtEl>
                                      </p:cBhvr>
                                    </p:animEffect>
                                  </p:childTnLst>
                                </p:cTn>
                              </p:par>
                              <p:par>
                                <p:cTn id="60" presetID="53" presetClass="entr" presetSubtype="16" fill="hold" grpId="0" nodeType="withEffect">
                                  <p:stCondLst>
                                    <p:cond delay="4000"/>
                                  </p:stCondLst>
                                  <p:childTnLst>
                                    <p:set>
                                      <p:cBhvr>
                                        <p:cTn id="61" dur="1" fill="hold">
                                          <p:stCondLst>
                                            <p:cond delay="0"/>
                                          </p:stCondLst>
                                        </p:cTn>
                                        <p:tgtEl>
                                          <p:spTgt spid="72"/>
                                        </p:tgtEl>
                                        <p:attrNameLst>
                                          <p:attrName>style.visibility</p:attrName>
                                        </p:attrNameLst>
                                      </p:cBhvr>
                                      <p:to>
                                        <p:strVal val="visible"/>
                                      </p:to>
                                    </p:set>
                                    <p:anim calcmode="lin" valueType="num">
                                      <p:cBhvr>
                                        <p:cTn id="62" dur="500" fill="hold"/>
                                        <p:tgtEl>
                                          <p:spTgt spid="72"/>
                                        </p:tgtEl>
                                        <p:attrNameLst>
                                          <p:attrName>ppt_w</p:attrName>
                                        </p:attrNameLst>
                                      </p:cBhvr>
                                      <p:tavLst>
                                        <p:tav tm="0">
                                          <p:val>
                                            <p:fltVal val="0"/>
                                          </p:val>
                                        </p:tav>
                                        <p:tav tm="100000">
                                          <p:val>
                                            <p:strVal val="#ppt_w"/>
                                          </p:val>
                                        </p:tav>
                                      </p:tavLst>
                                    </p:anim>
                                    <p:anim calcmode="lin" valueType="num">
                                      <p:cBhvr>
                                        <p:cTn id="63" dur="500" fill="hold"/>
                                        <p:tgtEl>
                                          <p:spTgt spid="72"/>
                                        </p:tgtEl>
                                        <p:attrNameLst>
                                          <p:attrName>ppt_h</p:attrName>
                                        </p:attrNameLst>
                                      </p:cBhvr>
                                      <p:tavLst>
                                        <p:tav tm="0">
                                          <p:val>
                                            <p:fltVal val="0"/>
                                          </p:val>
                                        </p:tav>
                                        <p:tav tm="100000">
                                          <p:val>
                                            <p:strVal val="#ppt_h"/>
                                          </p:val>
                                        </p:tav>
                                      </p:tavLst>
                                    </p:anim>
                                    <p:animEffect transition="in" filter="fade">
                                      <p:cBhvr>
                                        <p:cTn id="64" dur="500"/>
                                        <p:tgtEl>
                                          <p:spTgt spid="72"/>
                                        </p:tgtEl>
                                      </p:cBhvr>
                                    </p:animEffect>
                                  </p:childTnLst>
                                </p:cTn>
                              </p:par>
                              <p:par>
                                <p:cTn id="65" presetID="53" presetClass="entr" presetSubtype="16" fill="hold" grpId="0" nodeType="withEffect">
                                  <p:stCondLst>
                                    <p:cond delay="4250"/>
                                  </p:stCondLst>
                                  <p:childTnLst>
                                    <p:set>
                                      <p:cBhvr>
                                        <p:cTn id="66" dur="1" fill="hold">
                                          <p:stCondLst>
                                            <p:cond delay="0"/>
                                          </p:stCondLst>
                                        </p:cTn>
                                        <p:tgtEl>
                                          <p:spTgt spid="75"/>
                                        </p:tgtEl>
                                        <p:attrNameLst>
                                          <p:attrName>style.visibility</p:attrName>
                                        </p:attrNameLst>
                                      </p:cBhvr>
                                      <p:to>
                                        <p:strVal val="visible"/>
                                      </p:to>
                                    </p:set>
                                    <p:anim calcmode="lin" valueType="num">
                                      <p:cBhvr>
                                        <p:cTn id="67" dur="500" fill="hold"/>
                                        <p:tgtEl>
                                          <p:spTgt spid="75"/>
                                        </p:tgtEl>
                                        <p:attrNameLst>
                                          <p:attrName>ppt_w</p:attrName>
                                        </p:attrNameLst>
                                      </p:cBhvr>
                                      <p:tavLst>
                                        <p:tav tm="0">
                                          <p:val>
                                            <p:fltVal val="0"/>
                                          </p:val>
                                        </p:tav>
                                        <p:tav tm="100000">
                                          <p:val>
                                            <p:strVal val="#ppt_w"/>
                                          </p:val>
                                        </p:tav>
                                      </p:tavLst>
                                    </p:anim>
                                    <p:anim calcmode="lin" valueType="num">
                                      <p:cBhvr>
                                        <p:cTn id="68" dur="500" fill="hold"/>
                                        <p:tgtEl>
                                          <p:spTgt spid="75"/>
                                        </p:tgtEl>
                                        <p:attrNameLst>
                                          <p:attrName>ppt_h</p:attrName>
                                        </p:attrNameLst>
                                      </p:cBhvr>
                                      <p:tavLst>
                                        <p:tav tm="0">
                                          <p:val>
                                            <p:fltVal val="0"/>
                                          </p:val>
                                        </p:tav>
                                        <p:tav tm="100000">
                                          <p:val>
                                            <p:strVal val="#ppt_h"/>
                                          </p:val>
                                        </p:tav>
                                      </p:tavLst>
                                    </p:anim>
                                    <p:animEffect transition="in" filter="fade">
                                      <p:cBhvr>
                                        <p:cTn id="6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5" grpId="0" bldLvl="0" animBg="1"/>
      <p:bldP spid="45" grpId="1" bldLvl="0" animBg="1"/>
      <p:bldP spid="48" grpId="0"/>
      <p:bldP spid="49" grpId="0" bldLvl="0" animBg="1"/>
      <p:bldP spid="68" grpId="0"/>
      <p:bldP spid="69" grpId="0" bldLvl="0" animBg="1"/>
      <p:bldP spid="70" grpId="0" bldLvl="0" animBg="1"/>
      <p:bldP spid="71" grpId="0" bldLvl="0" animBg="1"/>
      <p:bldP spid="72" grpId="0" bldLvl="0" animBg="1"/>
      <p:bldP spid="73" grpId="0"/>
      <p:bldP spid="74" grpId="0"/>
      <p:bldP spid="75" grpId="0"/>
      <p:bldP spid="7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946525" y="3380105"/>
            <a:ext cx="4992370" cy="70675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党风廉政建设的目标</a:t>
            </a:r>
          </a:p>
        </p:txBody>
      </p:sp>
      <p:grpSp>
        <p:nvGrpSpPr>
          <p:cNvPr id="8" name="组合 7"/>
          <p:cNvGrpSpPr/>
          <p:nvPr/>
        </p:nvGrpSpPr>
        <p:grpSpPr>
          <a:xfrm>
            <a:off x="3030855" y="3383915"/>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46640" y="2732774"/>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02</a:t>
              </a:r>
            </a:p>
          </p:txBody>
        </p:sp>
      </p:grpSp>
      <p:sp>
        <p:nvSpPr>
          <p:cNvPr id="7" name="Freeform 9"/>
          <p:cNvSpPr/>
          <p:nvPr/>
        </p:nvSpPr>
        <p:spPr bwMode="auto">
          <a:xfrm>
            <a:off x="5479407" y="1890376"/>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546">
        <p15:prstTrans prst="peelOff" invX="1"/>
      </p:transition>
    </mc:Choice>
    <mc:Fallback>
      <p:transition spd="slow" advClick="0" advTm="15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党风廉政建设的目标</a:t>
            </a:r>
          </a:p>
        </p:txBody>
      </p:sp>
      <p:sp>
        <p:nvSpPr>
          <p:cNvPr id="1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45" name="矩形 44"/>
          <p:cNvSpPr/>
          <p:nvPr/>
        </p:nvSpPr>
        <p:spPr>
          <a:xfrm rot="153902">
            <a:off x="1721485" y="1582420"/>
            <a:ext cx="3220085" cy="4121150"/>
          </a:xfrm>
          <a:prstGeom prst="rect">
            <a:avLst/>
          </a:prstGeom>
          <a:gradFill>
            <a:gsLst>
              <a:gs pos="0">
                <a:srgbClr val="E30000"/>
              </a:gs>
              <a:gs pos="100000">
                <a:srgbClr val="760303"/>
              </a:gs>
            </a:gsLst>
            <a:lin ang="5400000" scaled="0"/>
          </a:gradFill>
          <a:ln w="25400"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46" name="矩形 45"/>
          <p:cNvSpPr/>
          <p:nvPr/>
        </p:nvSpPr>
        <p:spPr>
          <a:xfrm>
            <a:off x="1795780" y="1710690"/>
            <a:ext cx="3105785" cy="4003040"/>
          </a:xfrm>
          <a:prstGeom prst="rect">
            <a:avLst/>
          </a:prstGeom>
          <a:solidFill>
            <a:srgbClr val="FFFFFF"/>
          </a:solidFill>
          <a:ln w="25400" cap="flat" cmpd="sng" algn="ctr">
            <a:solidFill>
              <a:srgbClr val="E71E17"/>
            </a:solid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6" name="矩形 5"/>
          <p:cNvSpPr/>
          <p:nvPr/>
        </p:nvSpPr>
        <p:spPr>
          <a:xfrm rot="153902">
            <a:off x="7308215" y="1651635"/>
            <a:ext cx="3220085" cy="4121150"/>
          </a:xfrm>
          <a:prstGeom prst="rect">
            <a:avLst/>
          </a:prstGeom>
          <a:gradFill>
            <a:gsLst>
              <a:gs pos="0">
                <a:srgbClr val="E30000"/>
              </a:gs>
              <a:gs pos="100000">
                <a:srgbClr val="760303"/>
              </a:gs>
            </a:gsLst>
            <a:lin ang="5400000" scaled="0"/>
          </a:gradFill>
          <a:ln w="25400"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8" name="矩形 7"/>
          <p:cNvSpPr/>
          <p:nvPr/>
        </p:nvSpPr>
        <p:spPr>
          <a:xfrm>
            <a:off x="7369810" y="1776095"/>
            <a:ext cx="3105785" cy="4003040"/>
          </a:xfrm>
          <a:prstGeom prst="rect">
            <a:avLst/>
          </a:prstGeom>
          <a:solidFill>
            <a:srgbClr val="FFFFFF"/>
          </a:solidFill>
          <a:ln w="25400" cap="flat" cmpd="sng" algn="ctr">
            <a:solidFill>
              <a:srgbClr val="E71E17"/>
            </a:solid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49" name="矩形 48"/>
          <p:cNvSpPr/>
          <p:nvPr/>
        </p:nvSpPr>
        <p:spPr>
          <a:xfrm>
            <a:off x="1926590" y="2563495"/>
            <a:ext cx="2809240" cy="2609215"/>
          </a:xfrm>
          <a:prstGeom prst="rect">
            <a:avLst/>
          </a:prstGeom>
        </p:spPr>
        <p:txBody>
          <a:bodyPr wrap="square">
            <a:spAutoFit/>
          </a:bodyPr>
          <a:lstStyle/>
          <a:p>
            <a:pPr algn="just" defTabSz="914400" fontAlgn="base">
              <a:lnSpc>
                <a:spcPct val="130000"/>
              </a:lnSpc>
              <a:spcBef>
                <a:spcPct val="0"/>
              </a:spcBef>
              <a:spcAft>
                <a:spcPct val="0"/>
              </a:spcAft>
            </a:pPr>
            <a:r>
              <a:rPr dirty="0">
                <a:solidFill>
                  <a:schemeClr val="tx1"/>
                </a:solidFill>
                <a:latin typeface="微软雅黑" panose="020B0503020204020204" pitchFamily="34" charset="-122"/>
                <a:ea typeface="微软雅黑" panose="020B0503020204020204" pitchFamily="34" charset="-122"/>
              </a:rPr>
              <a:t>在党的建设中，思想建设是党的各项建设包括制度建设的基础。我们要不断提高党员的思想政治素质，保持反腐高压，坚持“老虎”、“苍蝇”一把抓，从而不想腐。</a:t>
            </a:r>
          </a:p>
        </p:txBody>
      </p:sp>
      <p:sp>
        <p:nvSpPr>
          <p:cNvPr id="17416" name="矩形 10"/>
          <p:cNvSpPr/>
          <p:nvPr/>
        </p:nvSpPr>
        <p:spPr>
          <a:xfrm>
            <a:off x="1927225" y="2167255"/>
            <a:ext cx="2807970" cy="368300"/>
          </a:xfrm>
          <a:prstGeom prst="rect">
            <a:avLst/>
          </a:prstGeom>
          <a:gradFill>
            <a:gsLst>
              <a:gs pos="0">
                <a:srgbClr val="E30000"/>
              </a:gs>
              <a:gs pos="100000">
                <a:srgbClr val="760303"/>
              </a:gs>
            </a:gsLst>
            <a:lin ang="5400000" scaled="0"/>
          </a:gradFill>
          <a:ln w="9525">
            <a:noFill/>
          </a:ln>
        </p:spPr>
        <p:txBody>
          <a:bodyPr wrap="square">
            <a:spAutoFit/>
          </a:bodyPr>
          <a:lstStyle/>
          <a:p>
            <a:pPr algn="ctr" eaLnBrk="1" hangingPunct="1"/>
            <a:r>
              <a:rPr b="1" dirty="0">
                <a:solidFill>
                  <a:schemeClr val="bg1"/>
                </a:solidFill>
                <a:latin typeface="微软雅黑" panose="020B0503020204020204" pitchFamily="34" charset="-122"/>
                <a:ea typeface="微软雅黑" panose="020B0503020204020204" pitchFamily="34" charset="-122"/>
              </a:rPr>
              <a:t>思想建党</a:t>
            </a:r>
          </a:p>
        </p:txBody>
      </p:sp>
      <p:sp>
        <p:nvSpPr>
          <p:cNvPr id="11" name="矩形 10"/>
          <p:cNvSpPr/>
          <p:nvPr/>
        </p:nvSpPr>
        <p:spPr>
          <a:xfrm>
            <a:off x="7561580" y="2720340"/>
            <a:ext cx="2637790" cy="1889760"/>
          </a:xfrm>
          <a:prstGeom prst="rect">
            <a:avLst/>
          </a:prstGeom>
        </p:spPr>
        <p:txBody>
          <a:bodyPr wrap="square">
            <a:spAutoFit/>
          </a:bodyPr>
          <a:lstStyle/>
          <a:p>
            <a:pPr algn="just" defTabSz="914400" fontAlgn="base">
              <a:lnSpc>
                <a:spcPct val="130000"/>
              </a:lnSpc>
              <a:spcBef>
                <a:spcPct val="0"/>
              </a:spcBef>
              <a:spcAft>
                <a:spcPct val="0"/>
              </a:spcAft>
            </a:pPr>
            <a:r>
              <a:rPr dirty="0">
                <a:solidFill>
                  <a:schemeClr val="tx1"/>
                </a:solidFill>
                <a:latin typeface="微软雅黑" panose="020B0503020204020204" pitchFamily="34" charset="-122"/>
                <a:ea typeface="微软雅黑" panose="020B0503020204020204" pitchFamily="34" charset="-122"/>
              </a:rPr>
              <a:t>制度建党是思想建党的有力保障，我们要不断建立健全的法制体系，从严治党，以法治党，从而不敢腐，不能腐。</a:t>
            </a:r>
          </a:p>
        </p:txBody>
      </p:sp>
      <p:sp>
        <p:nvSpPr>
          <p:cNvPr id="13" name="矩形 10"/>
          <p:cNvSpPr/>
          <p:nvPr/>
        </p:nvSpPr>
        <p:spPr>
          <a:xfrm>
            <a:off x="7519035" y="2167255"/>
            <a:ext cx="2807970" cy="368300"/>
          </a:xfrm>
          <a:prstGeom prst="rect">
            <a:avLst/>
          </a:prstGeom>
          <a:gradFill>
            <a:gsLst>
              <a:gs pos="0">
                <a:srgbClr val="E30000"/>
              </a:gs>
              <a:gs pos="100000">
                <a:srgbClr val="760303"/>
              </a:gs>
            </a:gsLst>
            <a:lin ang="5400000" scaled="0"/>
          </a:gradFill>
          <a:ln w="9525">
            <a:noFill/>
          </a:ln>
        </p:spPr>
        <p:txBody>
          <a:bodyPr wrap="square">
            <a:spAutoFit/>
          </a:bodyPr>
          <a:lstStyle/>
          <a:p>
            <a:pPr algn="ctr" eaLnBrk="1" hangingPunct="1"/>
            <a:r>
              <a:rPr b="1" dirty="0">
                <a:solidFill>
                  <a:schemeClr val="bg1"/>
                </a:solidFill>
                <a:latin typeface="微软雅黑" panose="020B0503020204020204" pitchFamily="34" charset="-122"/>
                <a:ea typeface="微软雅黑" panose="020B0503020204020204" pitchFamily="34" charset="-122"/>
              </a:rPr>
              <a:t>制度建党</a:t>
            </a:r>
          </a:p>
        </p:txBody>
      </p:sp>
      <p:pic>
        <p:nvPicPr>
          <p:cNvPr id="16" name="图片 15" descr="fcfd8b3120a0cf5026ffb0a9b16eca89"/>
          <p:cNvPicPr>
            <a:picLocks noChangeAspect="1"/>
          </p:cNvPicPr>
          <p:nvPr/>
        </p:nvPicPr>
        <p:blipFill>
          <a:blip r:embed="rId3" cstate="print"/>
          <a:stretch>
            <a:fillRect/>
          </a:stretch>
        </p:blipFill>
        <p:spPr>
          <a:xfrm>
            <a:off x="4268470" y="1326515"/>
            <a:ext cx="3101340" cy="4387215"/>
          </a:xfrm>
          <a:prstGeom prst="rect">
            <a:avLst/>
          </a:prstGeom>
        </p:spPr>
      </p:pic>
      <p:pic>
        <p:nvPicPr>
          <p:cNvPr id="19" name="图片 18" descr="246de5d3ff26528e22228fd3489e033c"/>
          <p:cNvPicPr>
            <a:picLocks noChangeAspect="1"/>
          </p:cNvPicPr>
          <p:nvPr/>
        </p:nvPicPr>
        <p:blipFill>
          <a:blip r:embed="rId4"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547">
        <p15:prstTrans prst="peelOff" invX="1"/>
      </p:transition>
    </mc:Choice>
    <mc:Fallback>
      <p:transition spd="slow" advClick="0" advTm="154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2000"/>
                            </p:stCondLst>
                            <p:childTnLst>
                              <p:par>
                                <p:cTn id="13" presetID="2" presetClass="entr" presetSubtype="8"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750" fill="hold"/>
                                        <p:tgtEl>
                                          <p:spTgt spid="46"/>
                                        </p:tgtEl>
                                        <p:attrNameLst>
                                          <p:attrName>ppt_x</p:attrName>
                                        </p:attrNameLst>
                                      </p:cBhvr>
                                      <p:tavLst>
                                        <p:tav tm="0">
                                          <p:val>
                                            <p:strVal val="0-#ppt_w/2"/>
                                          </p:val>
                                        </p:tav>
                                        <p:tav tm="100000">
                                          <p:val>
                                            <p:strVal val="#ppt_x"/>
                                          </p:val>
                                        </p:tav>
                                      </p:tavLst>
                                    </p:anim>
                                    <p:anim calcmode="lin" valueType="num">
                                      <p:cBhvr additive="base">
                                        <p:cTn id="16" dur="750" fill="hold"/>
                                        <p:tgtEl>
                                          <p:spTgt spid="4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0-#ppt_w/2"/>
                                          </p:val>
                                        </p:tav>
                                        <p:tav tm="100000">
                                          <p:val>
                                            <p:strVal val="#ppt_x"/>
                                          </p:val>
                                        </p:tav>
                                      </p:tavLst>
                                    </p:anim>
                                    <p:anim calcmode="lin" valueType="num">
                                      <p:cBhvr additive="base">
                                        <p:cTn id="20" dur="750" fill="hold"/>
                                        <p:tgtEl>
                                          <p:spTgt spid="45"/>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750" fill="hold"/>
                                        <p:tgtEl>
                                          <p:spTgt spid="8"/>
                                        </p:tgtEl>
                                        <p:attrNameLst>
                                          <p:attrName>ppt_x</p:attrName>
                                        </p:attrNameLst>
                                      </p:cBhvr>
                                      <p:tavLst>
                                        <p:tav tm="0">
                                          <p:val>
                                            <p:strVal val="0-#ppt_w/2"/>
                                          </p:val>
                                        </p:tav>
                                        <p:tav tm="100000">
                                          <p:val>
                                            <p:strVal val="#ppt_x"/>
                                          </p:val>
                                        </p:tav>
                                      </p:tavLst>
                                    </p:anim>
                                    <p:anim calcmode="lin" valueType="num">
                                      <p:cBhvr additive="base">
                                        <p:cTn id="25" dur="75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750" fill="hold"/>
                                        <p:tgtEl>
                                          <p:spTgt spid="6"/>
                                        </p:tgtEl>
                                        <p:attrNameLst>
                                          <p:attrName>ppt_x</p:attrName>
                                        </p:attrNameLst>
                                      </p:cBhvr>
                                      <p:tavLst>
                                        <p:tav tm="0">
                                          <p:val>
                                            <p:strVal val="0-#ppt_w/2"/>
                                          </p:val>
                                        </p:tav>
                                        <p:tav tm="100000">
                                          <p:val>
                                            <p:strVal val="#ppt_x"/>
                                          </p:val>
                                        </p:tav>
                                      </p:tavLst>
                                    </p:anim>
                                    <p:anim calcmode="lin" valueType="num">
                                      <p:cBhvr additive="base">
                                        <p:cTn id="29" dur="750" fill="hold"/>
                                        <p:tgtEl>
                                          <p:spTgt spid="6"/>
                                        </p:tgtEl>
                                        <p:attrNameLst>
                                          <p:attrName>ppt_y</p:attrName>
                                        </p:attrNameLst>
                                      </p:cBhvr>
                                      <p:tavLst>
                                        <p:tav tm="0">
                                          <p:val>
                                            <p:strVal val="#ppt_y"/>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animBg="1"/>
      <p:bldP spid="45" grpId="0" bldLvl="0" animBg="1"/>
      <p:bldP spid="46" grpId="0" bldLvl="0" animBg="1"/>
      <p:bldP spid="6" grpId="0" bldLvl="0" animBg="1"/>
      <p:bldP spid="8"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PT_05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9B0D13"/>
        </a:solidFill>
        <a:ln>
          <a:noFill/>
        </a:ln>
      </a:spPr>
      <a:bodyPr rtlCol="0" anchor="ctr"/>
      <a:lstStyle>
        <a:defPPr algn="ctr">
          <a:defRPr smtClean="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a:solidFill>
              <a:srgbClr val="36040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1798</Words>
  <Application>Microsoft Office PowerPoint</Application>
  <PresentationFormat>自定义</PresentationFormat>
  <Paragraphs>211</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PPT_057</dc:title>
  <dc:creator>Administrator</dc:creator>
  <cp:lastModifiedBy>hlf</cp:lastModifiedBy>
  <cp:revision>247</cp:revision>
  <dcterms:created xsi:type="dcterms:W3CDTF">2015-10-27T06:10:00Z</dcterms:created>
  <dcterms:modified xsi:type="dcterms:W3CDTF">2018-02-23T03:27:39Z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