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0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1"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84" d="100"/>
          <a:sy n="84" d="100"/>
        </p:scale>
        <p:origin x="15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8CAC1D-42A4-40BF-8B7C-1B0D5CF2090F}"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65902-D653-40CA-A427-D9AAA5414547}" type="slidenum">
              <a:rPr lang="zh-CN" altLang="en-US" smtClean="0"/>
              <a:t>‹#›</a:t>
            </a:fld>
            <a:endParaRPr lang="zh-CN" altLang="en-US"/>
          </a:p>
        </p:txBody>
      </p:sp>
    </p:spTree>
    <p:extLst>
      <p:ext uri="{BB962C8B-B14F-4D97-AF65-F5344CB8AC3E}">
        <p14:creationId xmlns:p14="http://schemas.microsoft.com/office/powerpoint/2010/main" val="4120823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65902-D653-40CA-A427-D9AAA5414547}" type="slidenum">
              <a:rPr lang="zh-CN" altLang="en-US" smtClean="0"/>
              <a:t>1</a:t>
            </a:fld>
            <a:endParaRPr lang="zh-CN" altLang="en-US"/>
          </a:p>
        </p:txBody>
      </p:sp>
    </p:spTree>
    <p:extLst>
      <p:ext uri="{BB962C8B-B14F-4D97-AF65-F5344CB8AC3E}">
        <p14:creationId xmlns:p14="http://schemas.microsoft.com/office/powerpoint/2010/main" val="326749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911363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66839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465485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96587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78322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98485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949564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566518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79931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813168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65902-D653-40CA-A427-D9AAA5414547}" type="slidenum">
              <a:rPr lang="zh-CN" altLang="en-US" smtClean="0"/>
              <a:t>2</a:t>
            </a:fld>
            <a:endParaRPr lang="zh-CN" altLang="en-US"/>
          </a:p>
        </p:txBody>
      </p:sp>
    </p:spTree>
    <p:extLst>
      <p:ext uri="{BB962C8B-B14F-4D97-AF65-F5344CB8AC3E}">
        <p14:creationId xmlns:p14="http://schemas.microsoft.com/office/powerpoint/2010/main" val="2557895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4917054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11510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988885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814009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300329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278791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023079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535207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3076183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0110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454984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132961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313241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376883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103931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992221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961828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9638513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5829941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90582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57872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8669761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6240659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426040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3549291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6385516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0461047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9475447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65902-D653-40CA-A427-D9AAA5414547}" type="slidenum">
              <a:rPr lang="zh-CN" altLang="en-US" smtClean="0"/>
              <a:t>46</a:t>
            </a:fld>
            <a:endParaRPr lang="zh-CN" altLang="en-US"/>
          </a:p>
        </p:txBody>
      </p:sp>
    </p:spTree>
    <p:extLst>
      <p:ext uri="{BB962C8B-B14F-4D97-AF65-F5344CB8AC3E}">
        <p14:creationId xmlns:p14="http://schemas.microsoft.com/office/powerpoint/2010/main" val="3696809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35595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10104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089599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91152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770636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3BFB716-6C2B-446C-8FD5-8195C2FE17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41784" y="-57150"/>
            <a:ext cx="3867150" cy="2002574"/>
          </a:xfrm>
          <a:prstGeom prst="rect">
            <a:avLst/>
          </a:prstGeom>
        </p:spPr>
      </p:pic>
      <p:pic>
        <p:nvPicPr>
          <p:cNvPr id="3" name="图片 2">
            <a:extLst>
              <a:ext uri="{FF2B5EF4-FFF2-40B4-BE49-F238E27FC236}">
                <a16:creationId xmlns:a16="http://schemas.microsoft.com/office/drawing/2014/main" id="{28AC5055-8C1E-42D6-86D9-87CF2A638E4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6200"/>
            <a:ext cx="1933575" cy="1329810"/>
          </a:xfrm>
          <a:prstGeom prst="rect">
            <a:avLst/>
          </a:prstGeom>
        </p:spPr>
      </p:pic>
      <p:pic>
        <p:nvPicPr>
          <p:cNvPr id="14" name="图片 13">
            <a:extLst>
              <a:ext uri="{FF2B5EF4-FFF2-40B4-BE49-F238E27FC236}">
                <a16:creationId xmlns:a16="http://schemas.microsoft.com/office/drawing/2014/main" id="{94A0395C-2E8A-4004-9461-77016BA0741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39521" y="5334001"/>
            <a:ext cx="4912958" cy="1523999"/>
          </a:xfrm>
          <a:prstGeom prst="rect">
            <a:avLst/>
          </a:prstGeom>
        </p:spPr>
      </p:pic>
      <p:pic>
        <p:nvPicPr>
          <p:cNvPr id="5" name="图片 4">
            <a:extLst>
              <a:ext uri="{FF2B5EF4-FFF2-40B4-BE49-F238E27FC236}">
                <a16:creationId xmlns:a16="http://schemas.microsoft.com/office/drawing/2014/main" id="{CBA1C6FE-AD3F-486A-87DB-CF4E51E7C98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b="50000"/>
          <a:stretch/>
        </p:blipFill>
        <p:spPr>
          <a:xfrm>
            <a:off x="-171012" y="4433533"/>
            <a:ext cx="4590611" cy="2538767"/>
          </a:xfrm>
          <a:prstGeom prst="rect">
            <a:avLst/>
          </a:prstGeom>
        </p:spPr>
      </p:pic>
      <p:pic>
        <p:nvPicPr>
          <p:cNvPr id="17" name="图片 16">
            <a:extLst>
              <a:ext uri="{FF2B5EF4-FFF2-40B4-BE49-F238E27FC236}">
                <a16:creationId xmlns:a16="http://schemas.microsoft.com/office/drawing/2014/main" id="{97976352-B7D8-4019-A1FE-38D8703AE24F}"/>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b="55354"/>
          <a:stretch/>
        </p:blipFill>
        <p:spPr>
          <a:xfrm rot="21332656">
            <a:off x="6162151" y="5669702"/>
            <a:ext cx="8721650" cy="2042242"/>
          </a:xfrm>
          <a:prstGeom prst="rect">
            <a:avLst/>
          </a:prstGeom>
        </p:spPr>
      </p:pic>
    </p:spTree>
    <p:extLst>
      <p:ext uri="{BB962C8B-B14F-4D97-AF65-F5344CB8AC3E}">
        <p14:creationId xmlns:p14="http://schemas.microsoft.com/office/powerpoint/2010/main" val="11345159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70E518-274C-447F-9E3F-87896B42D73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3D5A629-0D9E-4091-B932-11C5681A13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967CA30-37F5-471D-96DC-3396D1F24A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7069862-16C2-402D-9E99-9F4F9B06B39A}"/>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6" name="页脚占位符 5">
            <a:extLst>
              <a:ext uri="{FF2B5EF4-FFF2-40B4-BE49-F238E27FC236}">
                <a16:creationId xmlns:a16="http://schemas.microsoft.com/office/drawing/2014/main" id="{A4142F35-C8F9-4B6D-899D-3916FD0E7E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192EE43-2E48-42A6-B284-64FCD504AC83}"/>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205779831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7A1A9D-53ED-493D-B240-9723CFC7F6B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FECFF0-4D9B-4EA4-8E2E-01C74919C23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34D3879-23F0-489C-9E06-5CB5A9341D7F}"/>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F959C57E-0242-4683-805A-A49B3DF9FE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9F7D946-5FEB-457D-A38C-655BBB7A33C0}"/>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26165328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6EBC89E-DC07-456E-9B39-64069F4CA30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02E06A7-68D7-4745-AE2D-7C78DB6F234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180F587-9F7F-4EB0-816E-1CC6FD200B49}"/>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53DF5BAC-4735-467E-93E4-55EB0A3B65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0E22D60-B842-4803-84DE-1228A4412F37}"/>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97039391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A2A0D3-AE1F-42AD-8E91-C2D55C52880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172ECC-C9A0-4871-A663-6CA3ADE6C2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59B4AF3-6BFC-49E8-89EC-577FDBB42F04}"/>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BB24545B-0C57-4C24-8EB8-E18ACE57F9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E3A5BC-09E9-4487-9343-19E0B0938B83}"/>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31603597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1BB655-2691-4A4B-9C8A-72F96AD6A6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DF9039-0DDC-451E-8316-C7650B98C16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72954E3-B98E-4329-80FB-76ED8FA86F75}"/>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19BB555A-6E8D-46D2-B384-776DAA0038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0636C7E-233A-464D-B93F-FA0DE042FB6F}"/>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30268689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21839B-4DF6-4889-9E54-80652C091AB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47DB92-0D6D-4A53-B212-85EDA67B70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394C9ED-E8A0-4C52-988D-F12CCD03332A}"/>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D9B362AB-18A7-4752-99FB-7B6275114A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834E9E-F4CE-4BA3-9E6F-B28F7F7E8A4C}"/>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38875073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7FC7A6-ED17-4CB4-910F-E16F2BEF9A5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AB9817F-15FB-48FA-9EDD-9F4A93ACA64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AC0872E-4753-4EC9-B8C2-9B5553DEAD1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55BC17E-D093-47D6-9ED0-4F6DCC2B42F7}"/>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6" name="页脚占位符 5">
            <a:extLst>
              <a:ext uri="{FF2B5EF4-FFF2-40B4-BE49-F238E27FC236}">
                <a16:creationId xmlns:a16="http://schemas.microsoft.com/office/drawing/2014/main" id="{33BC94B5-4BE3-4CA6-8503-ADA80F548F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812739-638B-4110-B33B-C7F9CEFCF6D1}"/>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5692683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066666-7855-49CE-AD75-2CB07564BBF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778700E-DEAC-4361-AAFE-98825E97F6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28C1A839-49FA-400F-B017-790F926F734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D0FB0F4-4557-4221-9A19-A3E0327753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B9F6B6F-76FD-4F88-BF17-BD6E98E229D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38CC59E-4D26-4C05-B51D-FCF6F0C7189C}"/>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8" name="页脚占位符 7">
            <a:extLst>
              <a:ext uri="{FF2B5EF4-FFF2-40B4-BE49-F238E27FC236}">
                <a16:creationId xmlns:a16="http://schemas.microsoft.com/office/drawing/2014/main" id="{72D86271-21EB-4BD5-AE5E-DF6DE79AB4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D6C90F3-652F-4F91-8ABF-3921E28266A7}"/>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12190077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E8BA52-4E4D-4346-BF64-23CBA36F3FF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5448185-5EA4-4377-A6C0-518B43543143}"/>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4" name="页脚占位符 3">
            <a:extLst>
              <a:ext uri="{FF2B5EF4-FFF2-40B4-BE49-F238E27FC236}">
                <a16:creationId xmlns:a16="http://schemas.microsoft.com/office/drawing/2014/main" id="{487FE5FE-A005-4C41-A2D0-93E0BC4A281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D1171C6-0F52-499A-9105-03FC2F0980A8}"/>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11005269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B680159-75A0-4691-85A0-E46C2BEC8AC3}"/>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3" name="页脚占位符 2">
            <a:extLst>
              <a:ext uri="{FF2B5EF4-FFF2-40B4-BE49-F238E27FC236}">
                <a16:creationId xmlns:a16="http://schemas.microsoft.com/office/drawing/2014/main" id="{526E7806-C684-4E40-AB8D-735C7B41265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6175D0F-CD35-4669-A735-DC4E24E6D7CD}"/>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40359798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70F804-B434-4291-AE3A-ABCDFAFEFC5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8401B56-B4A3-40C4-BEC6-C411B4E0F6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665B9EE-158D-4C57-AA22-193CC7E867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5B8FE69-974C-42EE-B3D6-1E1964428A46}"/>
              </a:ext>
            </a:extLst>
          </p:cNvPr>
          <p:cNvSpPr>
            <a:spLocks noGrp="1"/>
          </p:cNvSpPr>
          <p:nvPr>
            <p:ph type="dt" sz="half" idx="10"/>
          </p:nvPr>
        </p:nvSpPr>
        <p:spPr/>
        <p:txBody>
          <a:bodyPr/>
          <a:lstStyle/>
          <a:p>
            <a:fld id="{8775D319-ED44-48B1-A4DE-5D4450A280E2}" type="datetimeFigureOut">
              <a:rPr lang="zh-CN" altLang="en-US" smtClean="0"/>
              <a:t>2018/3/13</a:t>
            </a:fld>
            <a:endParaRPr lang="zh-CN" altLang="en-US"/>
          </a:p>
        </p:txBody>
      </p:sp>
      <p:sp>
        <p:nvSpPr>
          <p:cNvPr id="6" name="页脚占位符 5">
            <a:extLst>
              <a:ext uri="{FF2B5EF4-FFF2-40B4-BE49-F238E27FC236}">
                <a16:creationId xmlns:a16="http://schemas.microsoft.com/office/drawing/2014/main" id="{C28F90CA-CD24-460D-B0F3-9B9B070BB6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2F3F3E0-347B-4840-91B4-4D486891A2CE}"/>
              </a:ext>
            </a:extLst>
          </p:cNvPr>
          <p:cNvSpPr>
            <a:spLocks noGrp="1"/>
          </p:cNvSpPr>
          <p:nvPr>
            <p:ph type="sldNum" sz="quarter" idx="12"/>
          </p:nvPr>
        </p:nvSpPr>
        <p:spPr/>
        <p:txBody>
          <a:bodyPr/>
          <a:lstStyle/>
          <a:p>
            <a:fld id="{ADDD78BA-D9F8-432B-84A6-743D4C06552A}" type="slidenum">
              <a:rPr lang="zh-CN" altLang="en-US" smtClean="0"/>
              <a:t>‹#›</a:t>
            </a:fld>
            <a:endParaRPr lang="zh-CN" altLang="en-US"/>
          </a:p>
        </p:txBody>
      </p:sp>
    </p:spTree>
    <p:extLst>
      <p:ext uri="{BB962C8B-B14F-4D97-AF65-F5344CB8AC3E}">
        <p14:creationId xmlns:p14="http://schemas.microsoft.com/office/powerpoint/2010/main" val="15249313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56E1B22-DB03-4FD2-A9AA-0E35739FC3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98C322C-CE1A-4091-B1FF-1F49822DAC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575CCB-4A4F-47EC-9DCC-7BD38DE8A7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75D319-ED44-48B1-A4DE-5D4450A280E2}" type="datetimeFigureOut">
              <a:rPr lang="zh-CN" altLang="en-US" smtClean="0"/>
              <a:t>2018/3/13</a:t>
            </a:fld>
            <a:endParaRPr lang="zh-CN" altLang="en-US"/>
          </a:p>
        </p:txBody>
      </p:sp>
      <p:sp>
        <p:nvSpPr>
          <p:cNvPr id="5" name="页脚占位符 4">
            <a:extLst>
              <a:ext uri="{FF2B5EF4-FFF2-40B4-BE49-F238E27FC236}">
                <a16:creationId xmlns:a16="http://schemas.microsoft.com/office/drawing/2014/main" id="{E52B8FF1-4794-4741-A5D2-8CFF386D82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B4BB19E-2310-4E70-B7F1-616DE1D29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D78BA-D9F8-432B-84A6-743D4C06552A}" type="slidenum">
              <a:rPr lang="zh-CN" altLang="en-US" smtClean="0"/>
              <a:t>‹#›</a:t>
            </a:fld>
            <a:endParaRPr lang="zh-CN" altLang="en-US"/>
          </a:p>
        </p:txBody>
      </p:sp>
      <p:pic>
        <p:nvPicPr>
          <p:cNvPr id="8" name="图片 7">
            <a:extLst>
              <a:ext uri="{FF2B5EF4-FFF2-40B4-BE49-F238E27FC236}">
                <a16:creationId xmlns:a16="http://schemas.microsoft.com/office/drawing/2014/main" id="{6EF7BB5F-0657-443E-82BF-4DD2358BF0C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41275"/>
            <a:ext cx="12192000" cy="6899275"/>
          </a:xfrm>
          <a:prstGeom prst="rect">
            <a:avLst/>
          </a:prstGeom>
        </p:spPr>
      </p:pic>
    </p:spTree>
    <p:extLst>
      <p:ext uri="{BB962C8B-B14F-4D97-AF65-F5344CB8AC3E}">
        <p14:creationId xmlns:p14="http://schemas.microsoft.com/office/powerpoint/2010/main" val="3505569763"/>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C0770D8D-6DF4-4916-B925-846C991DD6C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533400"/>
            <a:ext cx="12192000" cy="7391399"/>
          </a:xfrm>
          <a:prstGeom prst="rect">
            <a:avLst/>
          </a:prstGeom>
        </p:spPr>
      </p:pic>
      <p:pic>
        <p:nvPicPr>
          <p:cNvPr id="10" name="图片 9">
            <a:extLst>
              <a:ext uri="{FF2B5EF4-FFF2-40B4-BE49-F238E27FC236}">
                <a16:creationId xmlns:a16="http://schemas.microsoft.com/office/drawing/2014/main" id="{E1DC3D53-0854-4C6A-A58E-044ED9828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976" y="299793"/>
            <a:ext cx="2077263" cy="1311298"/>
          </a:xfrm>
          <a:prstGeom prst="rect">
            <a:avLst/>
          </a:prstGeom>
          <a:effectLst>
            <a:outerShdw blurRad="50800" dist="38100" dir="2700000" algn="tl" rotWithShape="0">
              <a:prstClr val="black">
                <a:alpha val="66000"/>
              </a:prstClr>
            </a:outerShdw>
          </a:effectLst>
        </p:spPr>
      </p:pic>
      <p:grpSp>
        <p:nvGrpSpPr>
          <p:cNvPr id="36" name="组合 35">
            <a:extLst>
              <a:ext uri="{FF2B5EF4-FFF2-40B4-BE49-F238E27FC236}">
                <a16:creationId xmlns:a16="http://schemas.microsoft.com/office/drawing/2014/main" id="{823B88FA-D673-47BC-B699-E2FE21AEA330}"/>
              </a:ext>
            </a:extLst>
          </p:cNvPr>
          <p:cNvGrpSpPr/>
          <p:nvPr/>
        </p:nvGrpSpPr>
        <p:grpSpPr>
          <a:xfrm>
            <a:off x="1546716" y="1254948"/>
            <a:ext cx="9445214" cy="2314442"/>
            <a:chOff x="1546716" y="1254948"/>
            <a:chExt cx="9445214" cy="2314442"/>
          </a:xfrm>
        </p:grpSpPr>
        <p:grpSp>
          <p:nvGrpSpPr>
            <p:cNvPr id="19" name="组合 18">
              <a:extLst>
                <a:ext uri="{FF2B5EF4-FFF2-40B4-BE49-F238E27FC236}">
                  <a16:creationId xmlns:a16="http://schemas.microsoft.com/office/drawing/2014/main" id="{4E819677-EA78-463E-A7D9-2B32CFB980CA}"/>
                </a:ext>
              </a:extLst>
            </p:cNvPr>
            <p:cNvGrpSpPr/>
            <p:nvPr/>
          </p:nvGrpSpPr>
          <p:grpSpPr>
            <a:xfrm>
              <a:off x="1546716" y="1254948"/>
              <a:ext cx="9445214" cy="2314442"/>
              <a:chOff x="1177855" y="6085143"/>
              <a:chExt cx="9445214" cy="2314442"/>
            </a:xfrm>
          </p:grpSpPr>
          <p:sp>
            <p:nvSpPr>
              <p:cNvPr id="15" name="矩形 14">
                <a:extLst>
                  <a:ext uri="{FF2B5EF4-FFF2-40B4-BE49-F238E27FC236}">
                    <a16:creationId xmlns:a16="http://schemas.microsoft.com/office/drawing/2014/main" id="{3AEEE0E8-7A13-4ADB-9366-777C7A287D61}"/>
                  </a:ext>
                </a:extLst>
              </p:cNvPr>
              <p:cNvSpPr/>
              <p:nvPr/>
            </p:nvSpPr>
            <p:spPr>
              <a:xfrm>
                <a:off x="3336205" y="6085143"/>
                <a:ext cx="5147563" cy="1092607"/>
              </a:xfrm>
              <a:prstGeom prst="rect">
                <a:avLst/>
              </a:prstGeom>
              <a:ln>
                <a:noFill/>
              </a:ln>
            </p:spPr>
            <p:txBody>
              <a:bodyPr wrap="none">
                <a:spAutoFit/>
              </a:bodyPr>
              <a:lstStyle/>
              <a:p>
                <a:pPr algn="ctr"/>
                <a:r>
                  <a:rPr lang="en-US" altLang="zh-CN" sz="65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latin typeface="Impact" panose="020B0806030902050204" pitchFamily="34" charset="0"/>
                    <a:cs typeface="+mn-ea"/>
                    <a:sym typeface="+mn-lt"/>
                  </a:rPr>
                  <a:t>2018</a:t>
                </a:r>
                <a:r>
                  <a:rPr lang="zh-CN" altLang="en-US" sz="65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rPr>
                  <a:t>全国两会</a:t>
                </a:r>
                <a:endParaRPr lang="en-US" altLang="zh-CN" sz="65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endParaRPr>
              </a:p>
            </p:txBody>
          </p:sp>
          <p:sp>
            <p:nvSpPr>
              <p:cNvPr id="16" name="矩形 15">
                <a:extLst>
                  <a:ext uri="{FF2B5EF4-FFF2-40B4-BE49-F238E27FC236}">
                    <a16:creationId xmlns:a16="http://schemas.microsoft.com/office/drawing/2014/main" id="{6A1CFC88-E544-43A8-BF94-07630512724A}"/>
                  </a:ext>
                </a:extLst>
              </p:cNvPr>
              <p:cNvSpPr/>
              <p:nvPr/>
            </p:nvSpPr>
            <p:spPr>
              <a:xfrm>
                <a:off x="1177855" y="7199256"/>
                <a:ext cx="9445214" cy="1200329"/>
              </a:xfrm>
              <a:prstGeom prst="rect">
                <a:avLst/>
              </a:prstGeom>
              <a:ln>
                <a:noFill/>
              </a:ln>
            </p:spPr>
            <p:txBody>
              <a:bodyPr wrap="none">
                <a:spAutoFit/>
              </a:bodyPr>
              <a:lstStyle/>
              <a:p>
                <a:pPr algn="ctr"/>
                <a:r>
                  <a:rPr lang="zh-CN" altLang="en-US" sz="72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rPr>
                  <a:t>政府工作报告</a:t>
                </a:r>
                <a:r>
                  <a:rPr lang="en-US" altLang="zh-CN" sz="7200"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latin typeface="Impact" panose="020B0806030902050204" pitchFamily="34" charset="0"/>
                    <a:cs typeface="+mn-ea"/>
                    <a:sym typeface="+mn-lt"/>
                  </a:rPr>
                  <a:t>43</a:t>
                </a:r>
                <a:r>
                  <a:rPr lang="zh-CN" altLang="en-US" sz="72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rPr>
                  <a:t>个亮点</a:t>
                </a:r>
                <a:endParaRPr lang="en-US" altLang="zh-CN" sz="72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endParaRPr>
              </a:p>
            </p:txBody>
          </p:sp>
        </p:grpSp>
        <p:grpSp>
          <p:nvGrpSpPr>
            <p:cNvPr id="18" name="组合 17">
              <a:extLst>
                <a:ext uri="{FF2B5EF4-FFF2-40B4-BE49-F238E27FC236}">
                  <a16:creationId xmlns:a16="http://schemas.microsoft.com/office/drawing/2014/main" id="{9D36DAD9-C8B9-4F6C-97DF-1DB82B983AEF}"/>
                </a:ext>
              </a:extLst>
            </p:cNvPr>
            <p:cNvGrpSpPr/>
            <p:nvPr/>
          </p:nvGrpSpPr>
          <p:grpSpPr>
            <a:xfrm>
              <a:off x="1546716" y="1254948"/>
              <a:ext cx="9445214" cy="2314442"/>
              <a:chOff x="1444555" y="3752526"/>
              <a:chExt cx="9445214" cy="2314442"/>
            </a:xfrm>
          </p:grpSpPr>
          <p:sp>
            <p:nvSpPr>
              <p:cNvPr id="11" name="矩形 10">
                <a:extLst>
                  <a:ext uri="{FF2B5EF4-FFF2-40B4-BE49-F238E27FC236}">
                    <a16:creationId xmlns:a16="http://schemas.microsoft.com/office/drawing/2014/main" id="{32338CFB-F4CB-47AA-8F19-69D8544B7F13}"/>
                  </a:ext>
                </a:extLst>
              </p:cNvPr>
              <p:cNvSpPr/>
              <p:nvPr/>
            </p:nvSpPr>
            <p:spPr>
              <a:xfrm>
                <a:off x="3583855" y="3752526"/>
                <a:ext cx="5147563" cy="1092607"/>
              </a:xfrm>
              <a:prstGeom prst="rect">
                <a:avLst/>
              </a:prstGeom>
              <a:ln>
                <a:noFill/>
              </a:ln>
            </p:spPr>
            <p:txBody>
              <a:bodyPr wrap="none">
                <a:spAutoFit/>
              </a:bodyPr>
              <a:lstStyle/>
              <a:p>
                <a:pPr algn="ctr"/>
                <a:r>
                  <a:rPr lang="en-US" altLang="zh-CN" sz="65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latin typeface="Impact" panose="020B0806030902050204" pitchFamily="34" charset="0"/>
                    <a:cs typeface="+mn-ea"/>
                    <a:sym typeface="+mn-lt"/>
                  </a:rPr>
                  <a:t>2018</a:t>
                </a:r>
                <a:r>
                  <a:rPr lang="zh-CN" altLang="en-US" sz="65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rPr>
                  <a:t>全国两会</a:t>
                </a:r>
                <a:endParaRPr lang="en-US" altLang="zh-CN" sz="65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endParaRPr>
              </a:p>
            </p:txBody>
          </p:sp>
          <p:sp>
            <p:nvSpPr>
              <p:cNvPr id="12" name="矩形 11">
                <a:extLst>
                  <a:ext uri="{FF2B5EF4-FFF2-40B4-BE49-F238E27FC236}">
                    <a16:creationId xmlns:a16="http://schemas.microsoft.com/office/drawing/2014/main" id="{E0ABF506-67A3-4E03-8B03-F0AEE1B84796}"/>
                  </a:ext>
                </a:extLst>
              </p:cNvPr>
              <p:cNvSpPr/>
              <p:nvPr/>
            </p:nvSpPr>
            <p:spPr>
              <a:xfrm>
                <a:off x="1444555" y="4866639"/>
                <a:ext cx="9445214" cy="1200329"/>
              </a:xfrm>
              <a:prstGeom prst="rect">
                <a:avLst/>
              </a:prstGeom>
              <a:ln>
                <a:noFill/>
              </a:ln>
            </p:spPr>
            <p:txBody>
              <a:bodyPr wrap="none">
                <a:spAutoFit/>
              </a:bodyPr>
              <a:lstStyle/>
              <a:p>
                <a:pPr algn="ctr"/>
                <a:r>
                  <a:rPr lang="zh-CN" altLang="en-US" sz="72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rPr>
                  <a:t>政府工作报告</a:t>
                </a:r>
                <a:r>
                  <a:rPr lang="en-US" altLang="zh-CN" sz="7200"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latin typeface="Impact" panose="020B0806030902050204" pitchFamily="34" charset="0"/>
                    <a:cs typeface="+mn-ea"/>
                    <a:sym typeface="+mn-lt"/>
                  </a:rPr>
                  <a:t>43</a:t>
                </a:r>
                <a:r>
                  <a:rPr lang="zh-CN" altLang="en-US" sz="72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rPr>
                  <a:t>个亮点</a:t>
                </a:r>
                <a:endParaRPr lang="en-US" altLang="zh-CN" sz="72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endParaRPr>
              </a:p>
            </p:txBody>
          </p:sp>
        </p:grpSp>
        <p:grpSp>
          <p:nvGrpSpPr>
            <p:cNvPr id="17" name="组合 16">
              <a:extLst>
                <a:ext uri="{FF2B5EF4-FFF2-40B4-BE49-F238E27FC236}">
                  <a16:creationId xmlns:a16="http://schemas.microsoft.com/office/drawing/2014/main" id="{7BC369F4-C448-453B-A731-A25A86CFF141}"/>
                </a:ext>
              </a:extLst>
            </p:cNvPr>
            <p:cNvGrpSpPr/>
            <p:nvPr/>
          </p:nvGrpSpPr>
          <p:grpSpPr>
            <a:xfrm>
              <a:off x="1546716" y="1254948"/>
              <a:ext cx="9445214" cy="2314442"/>
              <a:chOff x="1444555" y="1384265"/>
              <a:chExt cx="9445214" cy="2314442"/>
            </a:xfrm>
          </p:grpSpPr>
          <p:sp>
            <p:nvSpPr>
              <p:cNvPr id="8" name="矩形 7">
                <a:extLst>
                  <a:ext uri="{FF2B5EF4-FFF2-40B4-BE49-F238E27FC236}">
                    <a16:creationId xmlns:a16="http://schemas.microsoft.com/office/drawing/2014/main" id="{33A1C1DC-D5A6-4AF8-BD8F-731C19D0F0A6}"/>
                  </a:ext>
                </a:extLst>
              </p:cNvPr>
              <p:cNvSpPr/>
              <p:nvPr/>
            </p:nvSpPr>
            <p:spPr>
              <a:xfrm>
                <a:off x="3602905" y="1384265"/>
                <a:ext cx="5147563" cy="1092607"/>
              </a:xfrm>
              <a:prstGeom prst="rect">
                <a:avLst/>
              </a:prstGeom>
            </p:spPr>
            <p:txBody>
              <a:bodyPr wrap="none">
                <a:spAutoFit/>
              </a:bodyPr>
              <a:lstStyle/>
              <a:p>
                <a:pPr algn="ctr"/>
                <a:r>
                  <a:rPr lang="en-US" altLang="zh-CN" sz="6500" b="1" dirty="0">
                    <a:solidFill>
                      <a:srgbClr val="C00000"/>
                    </a:solidFill>
                    <a:latin typeface="Impact" panose="020B0806030902050204" pitchFamily="34" charset="0"/>
                    <a:cs typeface="+mn-ea"/>
                    <a:sym typeface="+mn-lt"/>
                  </a:rPr>
                  <a:t>2018</a:t>
                </a:r>
                <a:r>
                  <a:rPr lang="zh-CN" altLang="en-US" sz="6500" b="1" dirty="0">
                    <a:solidFill>
                      <a:srgbClr val="C00000"/>
                    </a:solidFill>
                    <a:cs typeface="+mn-ea"/>
                    <a:sym typeface="+mn-lt"/>
                  </a:rPr>
                  <a:t>全国两会</a:t>
                </a:r>
                <a:endParaRPr lang="en-US" altLang="zh-CN" sz="6500" b="1" dirty="0">
                  <a:solidFill>
                    <a:srgbClr val="C00000"/>
                  </a:solidFill>
                  <a:cs typeface="+mn-ea"/>
                  <a:sym typeface="+mn-lt"/>
                </a:endParaRPr>
              </a:p>
            </p:txBody>
          </p:sp>
          <p:sp>
            <p:nvSpPr>
              <p:cNvPr id="9" name="矩形 8">
                <a:extLst>
                  <a:ext uri="{FF2B5EF4-FFF2-40B4-BE49-F238E27FC236}">
                    <a16:creationId xmlns:a16="http://schemas.microsoft.com/office/drawing/2014/main" id="{B6388435-66B2-4FE4-AEDE-88E6C75D20BF}"/>
                  </a:ext>
                </a:extLst>
              </p:cNvPr>
              <p:cNvSpPr/>
              <p:nvPr/>
            </p:nvSpPr>
            <p:spPr>
              <a:xfrm>
                <a:off x="1444555" y="2498378"/>
                <a:ext cx="9445214" cy="1200329"/>
              </a:xfrm>
              <a:prstGeom prst="rect">
                <a:avLst/>
              </a:prstGeom>
            </p:spPr>
            <p:txBody>
              <a:bodyPr wrap="none">
                <a:spAutoFit/>
              </a:bodyPr>
              <a:lstStyle/>
              <a:p>
                <a:pPr algn="ctr"/>
                <a:r>
                  <a:rPr lang="zh-CN" altLang="en-US" sz="7200" b="1" dirty="0">
                    <a:solidFill>
                      <a:srgbClr val="C00000"/>
                    </a:solidFill>
                    <a:cs typeface="+mn-ea"/>
                    <a:sym typeface="+mn-lt"/>
                  </a:rPr>
                  <a:t>政府工作报告</a:t>
                </a:r>
                <a:r>
                  <a:rPr lang="en-US" altLang="zh-CN" sz="7200" dirty="0">
                    <a:solidFill>
                      <a:srgbClr val="C00000"/>
                    </a:solidFill>
                    <a:latin typeface="Impact" panose="020B0806030902050204" pitchFamily="34" charset="0"/>
                    <a:cs typeface="+mn-ea"/>
                    <a:sym typeface="+mn-lt"/>
                  </a:rPr>
                  <a:t>43</a:t>
                </a:r>
                <a:r>
                  <a:rPr lang="zh-CN" altLang="en-US" sz="7200" b="1" dirty="0">
                    <a:solidFill>
                      <a:srgbClr val="C00000"/>
                    </a:solidFill>
                    <a:cs typeface="+mn-ea"/>
                    <a:sym typeface="+mn-lt"/>
                  </a:rPr>
                  <a:t>个亮点</a:t>
                </a:r>
                <a:endParaRPr lang="en-US" altLang="zh-CN" sz="7200" b="1" dirty="0">
                  <a:solidFill>
                    <a:srgbClr val="C00000"/>
                  </a:solidFill>
                  <a:cs typeface="+mn-ea"/>
                  <a:sym typeface="+mn-lt"/>
                </a:endParaRPr>
              </a:p>
            </p:txBody>
          </p:sp>
        </p:grpSp>
      </p:grpSp>
      <p:pic>
        <p:nvPicPr>
          <p:cNvPr id="21" name="图片 20">
            <a:extLst>
              <a:ext uri="{FF2B5EF4-FFF2-40B4-BE49-F238E27FC236}">
                <a16:creationId xmlns:a16="http://schemas.microsoft.com/office/drawing/2014/main" id="{0E188299-F7D9-43F0-A7AC-1001C77262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731" y="3948399"/>
            <a:ext cx="10670538" cy="2886559"/>
          </a:xfrm>
          <a:prstGeom prst="rect">
            <a:avLst/>
          </a:prstGeom>
        </p:spPr>
      </p:pic>
      <p:pic>
        <p:nvPicPr>
          <p:cNvPr id="23" name="图片 22">
            <a:extLst>
              <a:ext uri="{FF2B5EF4-FFF2-40B4-BE49-F238E27FC236}">
                <a16:creationId xmlns:a16="http://schemas.microsoft.com/office/drawing/2014/main" id="{F20AE140-85FA-48B9-8DC9-13DA04F3C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4850" y="-45845"/>
            <a:ext cx="3867150" cy="2002574"/>
          </a:xfrm>
          <a:prstGeom prst="rect">
            <a:avLst/>
          </a:prstGeom>
        </p:spPr>
      </p:pic>
      <p:pic>
        <p:nvPicPr>
          <p:cNvPr id="31" name="图片 30">
            <a:extLst>
              <a:ext uri="{FF2B5EF4-FFF2-40B4-BE49-F238E27FC236}">
                <a16:creationId xmlns:a16="http://schemas.microsoft.com/office/drawing/2014/main" id="{704DBBE6-C97D-4CA3-AEF7-D97CED3FA0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7636" y="4180882"/>
            <a:ext cx="4391437" cy="4391437"/>
          </a:xfrm>
          <a:prstGeom prst="rect">
            <a:avLst/>
          </a:prstGeom>
        </p:spPr>
      </p:pic>
      <p:pic>
        <p:nvPicPr>
          <p:cNvPr id="33" name="图片 32">
            <a:extLst>
              <a:ext uri="{FF2B5EF4-FFF2-40B4-BE49-F238E27FC236}">
                <a16:creationId xmlns:a16="http://schemas.microsoft.com/office/drawing/2014/main" id="{D4BE4E12-D84E-4B0C-8861-B5EB7443411E}"/>
              </a:ext>
            </a:extLst>
          </p:cNvPr>
          <p:cNvPicPr>
            <a:picLocks noChangeAspect="1"/>
          </p:cNvPicPr>
          <p:nvPr/>
        </p:nvPicPr>
        <p:blipFill rotWithShape="1">
          <a:blip r:embed="rId8">
            <a:extLst>
              <a:ext uri="{28A0092B-C50C-407E-A947-70E740481C1C}">
                <a14:useLocalDpi xmlns:a14="http://schemas.microsoft.com/office/drawing/2010/main" val="0"/>
              </a:ext>
            </a:extLst>
          </a:blip>
          <a:srcRect l="67915" t="32711" b="42289"/>
          <a:stretch/>
        </p:blipFill>
        <p:spPr>
          <a:xfrm rot="1666680">
            <a:off x="9111035" y="3483565"/>
            <a:ext cx="4640467" cy="5422968"/>
          </a:xfrm>
          <a:prstGeom prst="rect">
            <a:avLst/>
          </a:prstGeom>
        </p:spPr>
      </p:pic>
      <p:grpSp>
        <p:nvGrpSpPr>
          <p:cNvPr id="37" name="组合 36">
            <a:extLst>
              <a:ext uri="{FF2B5EF4-FFF2-40B4-BE49-F238E27FC236}">
                <a16:creationId xmlns:a16="http://schemas.microsoft.com/office/drawing/2014/main" id="{5CEE2D3C-51FB-4498-9857-5E916A219704}"/>
              </a:ext>
            </a:extLst>
          </p:cNvPr>
          <p:cNvGrpSpPr/>
          <p:nvPr/>
        </p:nvGrpSpPr>
        <p:grpSpPr>
          <a:xfrm>
            <a:off x="4707914" y="3819526"/>
            <a:ext cx="2654911" cy="531410"/>
            <a:chOff x="4783237" y="4573849"/>
            <a:chExt cx="3027264" cy="512501"/>
          </a:xfrm>
        </p:grpSpPr>
        <p:sp>
          <p:nvSpPr>
            <p:cNvPr id="38" name="Rectangle 4">
              <a:extLst>
                <a:ext uri="{FF2B5EF4-FFF2-40B4-BE49-F238E27FC236}">
                  <a16:creationId xmlns:a16="http://schemas.microsoft.com/office/drawing/2014/main" id="{385F0082-1691-4580-8C65-D066035AB005}"/>
                </a:ext>
              </a:extLst>
            </p:cNvPr>
            <p:cNvSpPr txBox="1">
              <a:spLocks noChangeArrowheads="1"/>
            </p:cNvSpPr>
            <p:nvPr/>
          </p:nvSpPr>
          <p:spPr bwMode="auto">
            <a:xfrm>
              <a:off x="4783237" y="4656589"/>
              <a:ext cx="2844560" cy="348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US" altLang="zh-CN" sz="2200" b="0" i="0" u="none" strike="noStrike" kern="0" cap="none" spc="0" normalizeH="0" baseline="0" noProof="0" dirty="0">
                  <a:ln>
                    <a:noFill/>
                  </a:ln>
                  <a:solidFill>
                    <a:srgbClr val="C00000">
                      <a:lumMod val="50000"/>
                    </a:srgbClr>
                  </a:solidFill>
                  <a:effectLst/>
                  <a:uLnTx/>
                  <a:uFillTx/>
                  <a:latin typeface="+mj-ea"/>
                  <a:sym typeface="Impact" panose="020B0806030902050204" pitchFamily="34" charset="0"/>
                </a:rPr>
                <a:t>XXXXX</a:t>
              </a:r>
              <a:r>
                <a:rPr kumimoji="0" lang="zh-CN" altLang="en-US" sz="2200" b="0" i="0" u="none" strike="noStrike" kern="0" cap="none" spc="0" normalizeH="0" baseline="0" noProof="0" dirty="0">
                  <a:ln>
                    <a:noFill/>
                  </a:ln>
                  <a:solidFill>
                    <a:srgbClr val="C00000">
                      <a:lumMod val="50000"/>
                    </a:srgbClr>
                  </a:solidFill>
                  <a:effectLst/>
                  <a:uLnTx/>
                  <a:uFillTx/>
                  <a:latin typeface="Impact" panose="020B0806030902050204" pitchFamily="34" charset="0"/>
                  <a:ea typeface="微软雅黑" panose="020B0503020204020204" pitchFamily="34" charset="-122"/>
                  <a:sym typeface="Impact" panose="020B0806030902050204" pitchFamily="34" charset="0"/>
                </a:rPr>
                <a:t>学习小组</a:t>
              </a:r>
            </a:p>
          </p:txBody>
        </p:sp>
        <p:sp>
          <p:nvSpPr>
            <p:cNvPr id="39" name="圆角矩形 12">
              <a:extLst>
                <a:ext uri="{FF2B5EF4-FFF2-40B4-BE49-F238E27FC236}">
                  <a16:creationId xmlns:a16="http://schemas.microsoft.com/office/drawing/2014/main" id="{FBC00F5C-ECE7-4B49-869F-9C836D16BDE9}"/>
                </a:ext>
              </a:extLst>
            </p:cNvPr>
            <p:cNvSpPr/>
            <p:nvPr/>
          </p:nvSpPr>
          <p:spPr>
            <a:xfrm>
              <a:off x="4886305" y="4573849"/>
              <a:ext cx="2924196" cy="512501"/>
            </a:xfrm>
            <a:prstGeom prst="roundRect">
              <a:avLst>
                <a:gd name="adj" fmla="val 50000"/>
              </a:avLst>
            </a:prstGeom>
            <a:noFill/>
            <a:ln w="19050" cap="flat" cmpd="sng" algn="ctr">
              <a:solidFill>
                <a:srgbClr val="C0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latin typeface="Impact" panose="020B0806030902050204" pitchFamily="34" charset="0"/>
                <a:ea typeface="微软雅黑" panose="020B0503020204020204" pitchFamily="34" charset="-122"/>
                <a:cs typeface="+mn-ea"/>
                <a:sym typeface="Impact" panose="020B0806030902050204" pitchFamily="34" charset="0"/>
              </a:endParaRPr>
            </a:p>
          </p:txBody>
        </p:sp>
      </p:grpSp>
    </p:spTree>
    <p:extLst>
      <p:ext uri="{BB962C8B-B14F-4D97-AF65-F5344CB8AC3E}">
        <p14:creationId xmlns:p14="http://schemas.microsoft.com/office/powerpoint/2010/main" val="26483061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3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破除无效供给</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08</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坚持用市场化法治化手段，严格执行环保、质量、安全等法规标准，化解过剩产能、淘汰落后产能。今年再压减钢铁产能</a:t>
              </a:r>
              <a:r>
                <a:rPr lang="en-US" altLang="zh-CN" sz="1500" dirty="0">
                  <a:solidFill>
                    <a:schemeClr val="bg1"/>
                  </a:solidFill>
                  <a:cs typeface="+mn-ea"/>
                  <a:sym typeface="+mn-lt"/>
                </a:rPr>
                <a:t>3000</a:t>
              </a:r>
              <a:r>
                <a:rPr lang="zh-CN" altLang="en-US" sz="1500" dirty="0">
                  <a:solidFill>
                    <a:schemeClr val="bg1"/>
                  </a:solidFill>
                  <a:cs typeface="+mn-ea"/>
                  <a:sym typeface="+mn-lt"/>
                </a:rPr>
                <a:t>万吨左右，退出煤炭产能</a:t>
              </a:r>
              <a:r>
                <a:rPr lang="en-US" altLang="zh-CN" sz="1500" dirty="0">
                  <a:solidFill>
                    <a:schemeClr val="bg1"/>
                  </a:solidFill>
                  <a:cs typeface="+mn-ea"/>
                  <a:sym typeface="+mn-lt"/>
                </a:rPr>
                <a:t>1.5</a:t>
              </a:r>
              <a:r>
                <a:rPr lang="zh-CN" altLang="en-US" sz="1500" dirty="0">
                  <a:solidFill>
                    <a:schemeClr val="bg1"/>
                  </a:solidFill>
                  <a:cs typeface="+mn-ea"/>
                  <a:sym typeface="+mn-lt"/>
                </a:rPr>
                <a:t>亿吨左右，淘汰关停不达标的</a:t>
              </a:r>
              <a:r>
                <a:rPr lang="en-US" altLang="zh-CN" sz="1500" dirty="0">
                  <a:solidFill>
                    <a:schemeClr val="bg1"/>
                  </a:solidFill>
                  <a:cs typeface="+mn-ea"/>
                  <a:sym typeface="+mn-lt"/>
                </a:rPr>
                <a:t>30</a:t>
              </a:r>
              <a:r>
                <a:rPr lang="zh-CN" altLang="en-US" sz="1500" dirty="0">
                  <a:solidFill>
                    <a:schemeClr val="bg1"/>
                  </a:solidFill>
                  <a:cs typeface="+mn-ea"/>
                  <a:sym typeface="+mn-lt"/>
                </a:rPr>
                <a:t>万千瓦以下煤电机组。加大“僵尸企业”破产清算和重整力度，做好职工安置和债务处置。加快消化粮食库存。减少无效供给要抓出新成效。</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441921"/>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25324"/>
            <a:ext cx="6923535" cy="20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50" kern="0" dirty="0">
                <a:latin typeface="+mn-ea"/>
                <a:sym typeface="Impact" panose="020B0806030902050204" pitchFamily="34" charset="0"/>
              </a:rPr>
              <a:t>当去产能行动推进到</a:t>
            </a:r>
            <a:r>
              <a:rPr lang="en-US" altLang="zh-CN" sz="1650" kern="0" dirty="0">
                <a:latin typeface="+mn-ea"/>
                <a:sym typeface="Impact" panose="020B0806030902050204" pitchFamily="34" charset="0"/>
              </a:rPr>
              <a:t>2018</a:t>
            </a:r>
            <a:r>
              <a:rPr lang="zh-CN" altLang="en-US" sz="1650" kern="0" dirty="0">
                <a:latin typeface="+mn-ea"/>
                <a:sym typeface="Impact" panose="020B0806030902050204" pitchFamily="34" charset="0"/>
              </a:rPr>
              <a:t>年，“无效供给”成为了本年度新的关键词。根据政府工作报告的这份表述，今年去产能的主要任务包括了三个方面的内容：钢铁、煤炭、煤电机组压减、退出和淘汰的数字分别给出了</a:t>
            </a:r>
            <a:r>
              <a:rPr lang="en-US" altLang="zh-CN" sz="1650" kern="0" dirty="0">
                <a:latin typeface="+mn-ea"/>
                <a:sym typeface="Impact" panose="020B0806030902050204" pitchFamily="34" charset="0"/>
              </a:rPr>
              <a:t>3000</a:t>
            </a:r>
            <a:r>
              <a:rPr lang="zh-CN" altLang="en-US" sz="1650" kern="0" dirty="0">
                <a:latin typeface="+mn-ea"/>
                <a:sym typeface="Impact" panose="020B0806030902050204" pitchFamily="34" charset="0"/>
              </a:rPr>
              <a:t>万吨、</a:t>
            </a:r>
            <a:r>
              <a:rPr lang="en-US" altLang="zh-CN" sz="1650" kern="0" dirty="0">
                <a:latin typeface="+mn-ea"/>
                <a:sym typeface="Impact" panose="020B0806030902050204" pitchFamily="34" charset="0"/>
              </a:rPr>
              <a:t>1.5</a:t>
            </a:r>
            <a:r>
              <a:rPr lang="zh-CN" altLang="en-US" sz="1650" kern="0" dirty="0">
                <a:latin typeface="+mn-ea"/>
                <a:sym typeface="Impact" panose="020B0806030902050204" pitchFamily="34" charset="0"/>
              </a:rPr>
              <a:t>亿吨、所有不达标的</a:t>
            </a:r>
            <a:r>
              <a:rPr lang="en-US" altLang="zh-CN" sz="1650" kern="0" dirty="0">
                <a:latin typeface="+mn-ea"/>
                <a:sym typeface="Impact" panose="020B0806030902050204" pitchFamily="34" charset="0"/>
              </a:rPr>
              <a:t>30</a:t>
            </a:r>
            <a:r>
              <a:rPr lang="zh-CN" altLang="en-US" sz="1650" kern="0" dirty="0">
                <a:latin typeface="+mn-ea"/>
                <a:sym typeface="Impact" panose="020B0806030902050204" pitchFamily="34" charset="0"/>
              </a:rPr>
              <a:t>万千瓦以下的任务和标准；继续处理“僵尸企业”；消化粮食库存。和上一年政府工作报告中定下的目标任务相比，钢铁减少了</a:t>
            </a:r>
            <a:r>
              <a:rPr lang="en-US" altLang="zh-CN" sz="1650" kern="0" dirty="0">
                <a:latin typeface="+mn-ea"/>
                <a:sym typeface="Impact" panose="020B0806030902050204" pitchFamily="34" charset="0"/>
              </a:rPr>
              <a:t>2000</a:t>
            </a:r>
            <a:r>
              <a:rPr lang="zh-CN" altLang="en-US" sz="1650" kern="0" dirty="0">
                <a:latin typeface="+mn-ea"/>
                <a:sym typeface="Impact" panose="020B0806030902050204" pitchFamily="34" charset="0"/>
              </a:rPr>
              <a:t>万吨，煤炭持平，煤电的淘汰标准则更加明确。</a:t>
            </a:r>
          </a:p>
        </p:txBody>
      </p:sp>
    </p:spTree>
    <p:extLst>
      <p:ext uri="{BB962C8B-B14F-4D97-AF65-F5344CB8AC3E}">
        <p14:creationId xmlns:p14="http://schemas.microsoft.com/office/powerpoint/2010/main" val="5456571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网络提速降费</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09</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加大网络提速降费力度，实现高速宽带城乡全覆盖，扩大公共场所免费上网范围，明显降低家庭宽带、企业宽带和专线使用费，取消流量“漫游”费，移动网络流量资费年内至少降低</a:t>
              </a:r>
              <a:r>
                <a:rPr lang="en-US" altLang="zh-CN" sz="1500" dirty="0">
                  <a:solidFill>
                    <a:schemeClr val="bg1"/>
                  </a:solidFill>
                  <a:cs typeface="+mn-ea"/>
                  <a:sym typeface="+mn-lt"/>
                </a:rPr>
                <a:t>30%</a:t>
              </a:r>
              <a:r>
                <a:rPr lang="zh-CN" altLang="en-US" sz="1500" dirty="0">
                  <a:solidFill>
                    <a:schemeClr val="bg1"/>
                  </a:solidFill>
                  <a:cs typeface="+mn-ea"/>
                  <a:sym typeface="+mn-lt"/>
                </a:rPr>
                <a:t>，让群众和企业切实受益，为数字中国建设加油助力。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752" y="3277392"/>
            <a:ext cx="2845484"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77686"/>
            <a:ext cx="7237969" cy="231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900" kern="0" dirty="0">
                <a:latin typeface="+mn-ea"/>
                <a:sym typeface="Impact" panose="020B0806030902050204" pitchFamily="34" charset="0"/>
              </a:rPr>
              <a:t>伴随着</a:t>
            </a:r>
            <a:r>
              <a:rPr lang="en-US" altLang="zh-CN" sz="1900" kern="0" dirty="0">
                <a:latin typeface="+mn-ea"/>
                <a:sym typeface="Impact" panose="020B0806030902050204" pitchFamily="34" charset="0"/>
              </a:rPr>
              <a:t>4G</a:t>
            </a:r>
            <a:r>
              <a:rPr lang="zh-CN" altLang="en-US" sz="1900" kern="0" dirty="0">
                <a:latin typeface="+mn-ea"/>
                <a:sym typeface="Impact" panose="020B0806030902050204" pitchFamily="34" charset="0"/>
              </a:rPr>
              <a:t>手机在中国的全面普及，移动通信早已从过去的语音通话时代步入了流量时代，上网成为人们在移动通信上的最大消费项。过去一年，国内移动互联网接入流量消费同比增长</a:t>
            </a:r>
            <a:r>
              <a:rPr lang="en-US" altLang="zh-CN" sz="1900" kern="0" dirty="0">
                <a:latin typeface="+mn-ea"/>
                <a:sym typeface="Impact" panose="020B0806030902050204" pitchFamily="34" charset="0"/>
              </a:rPr>
              <a:t>162.7%</a:t>
            </a:r>
            <a:r>
              <a:rPr lang="zh-CN" altLang="en-US" sz="1900" kern="0" dirty="0">
                <a:latin typeface="+mn-ea"/>
                <a:sym typeface="Impact" panose="020B0806030902050204" pitchFamily="34" charset="0"/>
              </a:rPr>
              <a:t>，平均每个手机用户一个月消费</a:t>
            </a:r>
            <a:r>
              <a:rPr lang="en-US" altLang="zh-CN" sz="1900" kern="0" dirty="0">
                <a:latin typeface="+mn-ea"/>
                <a:sym typeface="Impact" panose="020B0806030902050204" pitchFamily="34" charset="0"/>
              </a:rPr>
              <a:t>1775MB</a:t>
            </a:r>
            <a:r>
              <a:rPr lang="zh-CN" altLang="en-US" sz="1900" kern="0" dirty="0">
                <a:latin typeface="+mn-ea"/>
                <a:sym typeface="Impact" panose="020B0806030902050204" pitchFamily="34" charset="0"/>
              </a:rPr>
              <a:t>的流量，是上年的</a:t>
            </a:r>
            <a:r>
              <a:rPr lang="en-US" altLang="zh-CN" sz="1900" kern="0" dirty="0">
                <a:latin typeface="+mn-ea"/>
                <a:sym typeface="Impact" panose="020B0806030902050204" pitchFamily="34" charset="0"/>
              </a:rPr>
              <a:t>2.3</a:t>
            </a:r>
            <a:r>
              <a:rPr lang="zh-CN" altLang="en-US" sz="1900" kern="0" dirty="0">
                <a:latin typeface="+mn-ea"/>
                <a:sym typeface="Impact" panose="020B0806030902050204" pitchFamily="34" charset="0"/>
              </a:rPr>
              <a:t>倍。与此同时，这一年国内移动数据及互联网业务收入对电信业务收入增长贡献率达到</a:t>
            </a:r>
            <a:r>
              <a:rPr lang="en-US" altLang="zh-CN" sz="1900" kern="0" dirty="0">
                <a:latin typeface="+mn-ea"/>
                <a:sym typeface="Impact" panose="020B0806030902050204" pitchFamily="34" charset="0"/>
              </a:rPr>
              <a:t>150%</a:t>
            </a:r>
            <a:r>
              <a:rPr lang="zh-CN" altLang="en-US" sz="1900" kern="0" dirty="0">
                <a:latin typeface="+mn-ea"/>
                <a:sym typeface="Impact" panose="020B0806030902050204" pitchFamily="34" charset="0"/>
              </a:rPr>
              <a:t>以上。</a:t>
            </a:r>
          </a:p>
        </p:txBody>
      </p:sp>
    </p:spTree>
    <p:extLst>
      <p:ext uri="{BB962C8B-B14F-4D97-AF65-F5344CB8AC3E}">
        <p14:creationId xmlns:p14="http://schemas.microsoft.com/office/powerpoint/2010/main" val="31555970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67280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医保支付异地就医</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10</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深化养老保险制度改革，建立企业职工基本养老保险基金中央调剂制度。深化公立医院综合改革，协调推进医疗价格、人事薪酬、药品流通、医保支付改革，提高医疗卫生服务质量，下大力气解决群众看病就医难题。深入推进教育、文化、体育等改革，充分释放社会领域巨大发展潜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2107" y="3277392"/>
            <a:ext cx="2753482"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260279"/>
            <a:ext cx="6923535" cy="234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50" kern="0" dirty="0">
                <a:latin typeface="+mn-ea"/>
                <a:sym typeface="Impact" panose="020B0806030902050204" pitchFamily="34" charset="0"/>
              </a:rPr>
              <a:t>医疗、医保、医药这“三驾马车”的联动改革，依旧在完善当中。</a:t>
            </a:r>
          </a:p>
          <a:p>
            <a:pPr algn="just">
              <a:lnSpc>
                <a:spcPct val="130000"/>
              </a:lnSpc>
              <a:spcBef>
                <a:spcPts val="0"/>
              </a:spcBef>
            </a:pPr>
            <a:r>
              <a:rPr lang="zh-CN" altLang="en-US" sz="1650" kern="0" dirty="0">
                <a:latin typeface="+mn-ea"/>
                <a:sym typeface="Impact" panose="020B0806030902050204" pitchFamily="34" charset="0"/>
              </a:rPr>
              <a:t>过去几年来，持续“实施医疗、医保、医药联动改革，全面推开公立医院综合改革，取消长期实行的药品加成政策，药品医疗器械审批制度改革取得突破。不过，值得注意的是，由于利益分割上的均衡博弈，目前推行异地就医即时报销有时仍会遇阻。问题的焦点是要厘清“利益的分割”。如何在一种新的制度安排下，消解地方政府、投保单位和投保人之间的利益冲突，从而同时提高他们对设计安排的支持，将是关键中的关键。</a:t>
            </a:r>
          </a:p>
        </p:txBody>
      </p:sp>
    </p:spTree>
    <p:extLst>
      <p:ext uri="{BB962C8B-B14F-4D97-AF65-F5344CB8AC3E}">
        <p14:creationId xmlns:p14="http://schemas.microsoft.com/office/powerpoint/2010/main" val="11551174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par>
                          <p:cTn id="40" fill="hold">
                            <p:stCondLst>
                              <p:cond delay="3500"/>
                            </p:stCondLst>
                            <p:childTnLst>
                              <p:par>
                                <p:cTn id="41" presetID="18" presetClass="entr" presetSubtype="12" fill="hold" nodeType="afterEffect">
                                  <p:stCondLst>
                                    <p:cond delay="0"/>
                                  </p:stCondLst>
                                  <p:childTnLst>
                                    <p:set>
                                      <p:cBhvr>
                                        <p:cTn id="42" dur="1" fill="hold">
                                          <p:stCondLst>
                                            <p:cond delay="0"/>
                                          </p:stCondLst>
                                        </p:cTn>
                                        <p:tgtEl>
                                          <p:spTgt spid="24">
                                            <p:txEl>
                                              <p:pRg st="1" end="1"/>
                                            </p:txEl>
                                          </p:spTgt>
                                        </p:tgtEl>
                                        <p:attrNameLst>
                                          <p:attrName>style.visibility</p:attrName>
                                        </p:attrNameLst>
                                      </p:cBhvr>
                                      <p:to>
                                        <p:strVal val="visible"/>
                                      </p:to>
                                    </p:set>
                                    <p:animEffect transition="in" filter="strips(downLeft)">
                                      <p:cBhvr>
                                        <p:cTn id="43"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437054"/>
            <a:ext cx="6785832" cy="461665"/>
          </a:xfrm>
          <a:prstGeom prst="rect">
            <a:avLst/>
          </a:prstGeom>
          <a:noFill/>
        </p:spPr>
        <p:txBody>
          <a:bodyPr wrap="none" rtlCol="0">
            <a:spAutoFit/>
          </a:bodyPr>
          <a:lstStyle/>
          <a:p>
            <a:r>
              <a:rPr lang="zh-CN" altLang="en-US" sz="2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赤字率拟按</a:t>
            </a:r>
            <a:r>
              <a:rPr lang="en-US" altLang="zh-CN" sz="2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2.6%</a:t>
            </a:r>
            <a:r>
              <a:rPr lang="zh-CN" altLang="en-US" sz="2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安排，积极的财政政策取向不变</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11</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170898"/>
            </a:xfrm>
            <a:prstGeom prst="rect">
              <a:avLst/>
            </a:prstGeom>
          </p:spPr>
          <p:txBody>
            <a:bodyPr wrap="square">
              <a:spAutoFit/>
            </a:bodyPr>
            <a:lstStyle/>
            <a:p>
              <a:pPr>
                <a:lnSpc>
                  <a:spcPct val="130000"/>
                </a:lnSpc>
              </a:pPr>
              <a:r>
                <a:rPr lang="zh-CN" altLang="en-US" sz="1100" dirty="0">
                  <a:solidFill>
                    <a:schemeClr val="bg1"/>
                  </a:solidFill>
                  <a:cs typeface="+mn-ea"/>
                  <a:sym typeface="+mn-lt"/>
                </a:rPr>
                <a:t>积极的财政政策取向不变，要聚力增效。今年赤字率拟按</a:t>
              </a:r>
              <a:r>
                <a:rPr lang="en-US" altLang="zh-CN" sz="1100" dirty="0">
                  <a:solidFill>
                    <a:schemeClr val="bg1"/>
                  </a:solidFill>
                  <a:cs typeface="+mn-ea"/>
                  <a:sym typeface="+mn-lt"/>
                </a:rPr>
                <a:t>2.6%</a:t>
              </a:r>
              <a:r>
                <a:rPr lang="zh-CN" altLang="en-US" sz="1100" dirty="0">
                  <a:solidFill>
                    <a:schemeClr val="bg1"/>
                  </a:solidFill>
                  <a:cs typeface="+mn-ea"/>
                  <a:sym typeface="+mn-lt"/>
                </a:rPr>
                <a:t>安排，比去年预算低</a:t>
              </a:r>
              <a:r>
                <a:rPr lang="en-US" altLang="zh-CN" sz="1100" dirty="0">
                  <a:solidFill>
                    <a:schemeClr val="bg1"/>
                  </a:solidFill>
                  <a:cs typeface="+mn-ea"/>
                  <a:sym typeface="+mn-lt"/>
                </a:rPr>
                <a:t>0.4</a:t>
              </a:r>
              <a:r>
                <a:rPr lang="zh-CN" altLang="en-US" sz="1100" dirty="0">
                  <a:solidFill>
                    <a:schemeClr val="bg1"/>
                  </a:solidFill>
                  <a:cs typeface="+mn-ea"/>
                  <a:sym typeface="+mn-lt"/>
                </a:rPr>
                <a:t>个百分点；财政赤字</a:t>
              </a:r>
              <a:r>
                <a:rPr lang="en-US" altLang="zh-CN" sz="1100" dirty="0">
                  <a:solidFill>
                    <a:schemeClr val="bg1"/>
                  </a:solidFill>
                  <a:cs typeface="+mn-ea"/>
                  <a:sym typeface="+mn-lt"/>
                </a:rPr>
                <a:t>2.38</a:t>
              </a:r>
              <a:r>
                <a:rPr lang="zh-CN" altLang="en-US" sz="1100" dirty="0">
                  <a:solidFill>
                    <a:schemeClr val="bg1"/>
                  </a:solidFill>
                  <a:cs typeface="+mn-ea"/>
                  <a:sym typeface="+mn-lt"/>
                </a:rPr>
                <a:t>万亿元，其中中央财政赤字</a:t>
              </a:r>
              <a:r>
                <a:rPr lang="en-US" altLang="zh-CN" sz="1100" dirty="0">
                  <a:solidFill>
                    <a:schemeClr val="bg1"/>
                  </a:solidFill>
                  <a:cs typeface="+mn-ea"/>
                  <a:sym typeface="+mn-lt"/>
                </a:rPr>
                <a:t>1.55</a:t>
              </a:r>
              <a:r>
                <a:rPr lang="zh-CN" altLang="en-US" sz="1100" dirty="0">
                  <a:solidFill>
                    <a:schemeClr val="bg1"/>
                  </a:solidFill>
                  <a:cs typeface="+mn-ea"/>
                  <a:sym typeface="+mn-lt"/>
                </a:rPr>
                <a:t>万亿元，地方财政赤字</a:t>
              </a:r>
              <a:r>
                <a:rPr lang="en-US" altLang="zh-CN" sz="1100" dirty="0">
                  <a:solidFill>
                    <a:schemeClr val="bg1"/>
                  </a:solidFill>
                  <a:cs typeface="+mn-ea"/>
                  <a:sym typeface="+mn-lt"/>
                </a:rPr>
                <a:t>8300</a:t>
              </a:r>
              <a:r>
                <a:rPr lang="zh-CN" altLang="en-US" sz="1100" dirty="0">
                  <a:solidFill>
                    <a:schemeClr val="bg1"/>
                  </a:solidFill>
                  <a:cs typeface="+mn-ea"/>
                  <a:sym typeface="+mn-lt"/>
                </a:rPr>
                <a:t>亿元。调低赤字率，主要是我国经济稳中向好、财政增收有基础，也为宏观调控留下更多政策空间。今年全国财政支出</a:t>
              </a:r>
              <a:r>
                <a:rPr lang="en-US" altLang="zh-CN" sz="1100" dirty="0">
                  <a:solidFill>
                    <a:schemeClr val="bg1"/>
                  </a:solidFill>
                  <a:cs typeface="+mn-ea"/>
                  <a:sym typeface="+mn-lt"/>
                </a:rPr>
                <a:t>21</a:t>
              </a:r>
              <a:r>
                <a:rPr lang="zh-CN" altLang="en-US" sz="1100" dirty="0">
                  <a:solidFill>
                    <a:schemeClr val="bg1"/>
                  </a:solidFill>
                  <a:cs typeface="+mn-ea"/>
                  <a:sym typeface="+mn-lt"/>
                </a:rPr>
                <a:t>万亿元，支出规模进一步加大。中央对地方一般性转移支付增长</a:t>
              </a:r>
              <a:r>
                <a:rPr lang="en-US" altLang="zh-CN" sz="1100" dirty="0">
                  <a:solidFill>
                    <a:schemeClr val="bg1"/>
                  </a:solidFill>
                  <a:cs typeface="+mn-ea"/>
                  <a:sym typeface="+mn-lt"/>
                </a:rPr>
                <a:t>10.9%</a:t>
              </a:r>
              <a:r>
                <a:rPr lang="zh-CN" altLang="en-US" sz="1100" dirty="0">
                  <a:solidFill>
                    <a:schemeClr val="bg1"/>
                  </a:solidFill>
                  <a:cs typeface="+mn-ea"/>
                  <a:sym typeface="+mn-lt"/>
                </a:rPr>
                <a:t>，增强地方特别是中西部地区财力。优化财政支出结构，提高财政支出的公共性、普惠性，加大对三大攻坚战的支持，更多向创新驱动、“三农”、民生等领域倾斜。当前财政状况出现好转，各级政府仍要坚持过紧日子，执守简朴、力戒浮华，严控一般性支出，把宝贵的资金更多用于为发展增添后劲、为民生雪中送炭。</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1"/>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467738"/>
            <a:ext cx="7237969" cy="193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900" kern="0" dirty="0">
                <a:latin typeface="+mn-ea"/>
                <a:sym typeface="Impact" panose="020B0806030902050204" pitchFamily="34" charset="0"/>
              </a:rPr>
              <a:t>赤字率降为</a:t>
            </a:r>
            <a:r>
              <a:rPr lang="en-US" altLang="zh-CN" sz="1900" kern="0" dirty="0">
                <a:latin typeface="+mn-ea"/>
                <a:sym typeface="Impact" panose="020B0806030902050204" pitchFamily="34" charset="0"/>
              </a:rPr>
              <a:t>2.6%</a:t>
            </a:r>
            <a:r>
              <a:rPr lang="zh-CN" altLang="en-US" sz="1900" kern="0" dirty="0">
                <a:latin typeface="+mn-ea"/>
                <a:sym typeface="Impact" panose="020B0806030902050204" pitchFamily="34" charset="0"/>
              </a:rPr>
              <a:t>，有利于防范系统性风险，有利于加强地方债务管理，其次一直在推进的财政事权与支出责任改革今年又要向前推进，地方政府的事权也会随之变化，支出结构也会随之变化，在降低赤字率的同时不断的减税，降低企业非税负担，保证了积极财政政策的稳定性。</a:t>
            </a:r>
          </a:p>
        </p:txBody>
      </p:sp>
    </p:spTree>
    <p:extLst>
      <p:ext uri="{BB962C8B-B14F-4D97-AF65-F5344CB8AC3E}">
        <p14:creationId xmlns:p14="http://schemas.microsoft.com/office/powerpoint/2010/main" val="16054869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减轻企业税负</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12</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81927"/>
            </a:xfrm>
            <a:prstGeom prst="rect">
              <a:avLst/>
            </a:prstGeom>
          </p:spPr>
          <p:txBody>
            <a:bodyPr wrap="square">
              <a:spAutoFit/>
            </a:bodyPr>
            <a:lstStyle/>
            <a:p>
              <a:pPr>
                <a:lnSpc>
                  <a:spcPct val="140000"/>
                </a:lnSpc>
              </a:pPr>
              <a:r>
                <a:rPr lang="zh-CN" altLang="en-US" sz="1300" dirty="0">
                  <a:solidFill>
                    <a:schemeClr val="bg1"/>
                  </a:solidFill>
                  <a:cs typeface="+mn-ea"/>
                  <a:sym typeface="+mn-lt"/>
                </a:rPr>
                <a:t>进一步减轻企业税负。改革完善增值税，按照三档并两档方向调整税率水平，重点降低制造业、交通运输等行业税率，提高小规模纳税人年销售额标准。大幅扩展享受减半征收所得税优惠政策的小微企业范围。大幅提高企业新购入仪器设备税前扣除上限。实施企业境外所得综合抵免政策。扩大物流企业仓储用地税收优惠范围。继续实施企业重组土地增值税、契税等到期优惠政策。全年再为企业和个人减税</a:t>
              </a:r>
              <a:r>
                <a:rPr lang="en-US" altLang="zh-CN" sz="1300" dirty="0">
                  <a:solidFill>
                    <a:schemeClr val="bg1"/>
                  </a:solidFill>
                  <a:cs typeface="+mn-ea"/>
                  <a:sym typeface="+mn-lt"/>
                </a:rPr>
                <a:t>8000</a:t>
              </a:r>
              <a:r>
                <a:rPr lang="zh-CN" altLang="en-US" sz="1300" dirty="0">
                  <a:solidFill>
                    <a:schemeClr val="bg1"/>
                  </a:solidFill>
                  <a:cs typeface="+mn-ea"/>
                  <a:sym typeface="+mn-lt"/>
                </a:rPr>
                <a:t>多亿元，促进实体经济转型升级，着力激发市场活力和社会创造力。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9793" y="3277392"/>
            <a:ext cx="2735885"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320648"/>
            <a:ext cx="6923535" cy="222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200" kern="0" dirty="0">
                <a:latin typeface="+mn-ea"/>
                <a:sym typeface="Impact" panose="020B0806030902050204" pitchFamily="34" charset="0"/>
              </a:rPr>
              <a:t>减税是积极财政的一个方式，减轻企业税负保持了积极的财政政策，同时给企业让出了足够的空间进行发展，这些年中国政府一直在不断的减税，从营改增，到高科技，到固定资产折旧等等，今年有针对性的对制造业降低税负，有利于实体经济的转型发展。</a:t>
            </a:r>
          </a:p>
        </p:txBody>
      </p:sp>
    </p:spTree>
    <p:extLst>
      <p:ext uri="{BB962C8B-B14F-4D97-AF65-F5344CB8AC3E}">
        <p14:creationId xmlns:p14="http://schemas.microsoft.com/office/powerpoint/2010/main" val="392529733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10881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科技投入向民生倾斜</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13</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加快国家创新体系建设，强化基础研究和应用基础研究，启动一批科技创新重大项目，高标准建设国家实验室，鼓励企业牵头实施重大科技项目，支持科研院所、高校与企业融通创新，加快创新科技成果转化应用，国家科技投入要向民生领域倾斜，加强雾霾治理、癌症等重大疾病防治攻关，使科技更好造福人民。</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9184"/>
            <a:ext cx="2835707" cy="2343444"/>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95795"/>
            <a:ext cx="7237969" cy="207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700" kern="0" dirty="0">
                <a:latin typeface="+mn-ea"/>
                <a:sym typeface="Impact" panose="020B0806030902050204" pitchFamily="34" charset="0"/>
              </a:rPr>
              <a:t>“科技惠民”、“民生科技”是近年来频繁被提及的两个词汇，比如今年全国科技工作会议中，科技部部长万钢提出新时代科技创新工作的历史使命之一即为“坚持以人民为中心的发展思想，紧扣社会主要矛盾变化，大力推进科技惠民，切实增强人民群众获得感幸福感”</a:t>
            </a:r>
            <a:r>
              <a:rPr lang="en-US" altLang="zh-CN" sz="1700" kern="0" dirty="0">
                <a:latin typeface="+mn-ea"/>
                <a:sym typeface="Impact" panose="020B0806030902050204" pitchFamily="34" charset="0"/>
              </a:rPr>
              <a:t>.</a:t>
            </a:r>
            <a:r>
              <a:rPr lang="zh-CN" altLang="en-US" sz="1700" kern="0" dirty="0">
                <a:latin typeface="+mn-ea"/>
                <a:sym typeface="Impact" panose="020B0806030902050204" pitchFamily="34" charset="0"/>
              </a:rPr>
              <a:t>可以预想，在未来一段时间中，大量的科研经费将会直接投入到这些可以“增强人民群众获得感、幸福感”的领域中，比如医疗、环保等领域。</a:t>
            </a:r>
          </a:p>
        </p:txBody>
      </p:sp>
    </p:spTree>
    <p:extLst>
      <p:ext uri="{BB962C8B-B14F-4D97-AF65-F5344CB8AC3E}">
        <p14:creationId xmlns:p14="http://schemas.microsoft.com/office/powerpoint/2010/main" val="20512747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10881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民资进得来、能发展</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14</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今年要完成铁路投资</a:t>
              </a:r>
              <a:r>
                <a:rPr lang="en-US" altLang="zh-CN" sz="1500" dirty="0">
                  <a:solidFill>
                    <a:schemeClr val="bg1"/>
                  </a:solidFill>
                  <a:cs typeface="+mn-ea"/>
                  <a:sym typeface="+mn-lt"/>
                </a:rPr>
                <a:t>7320</a:t>
              </a:r>
              <a:r>
                <a:rPr lang="zh-CN" altLang="en-US" sz="1500" dirty="0">
                  <a:solidFill>
                    <a:schemeClr val="bg1"/>
                  </a:solidFill>
                  <a:cs typeface="+mn-ea"/>
                  <a:sym typeface="+mn-lt"/>
                </a:rPr>
                <a:t>亿元、公路水路投资</a:t>
              </a:r>
              <a:r>
                <a:rPr lang="en-US" altLang="zh-CN" sz="1500" dirty="0">
                  <a:solidFill>
                    <a:schemeClr val="bg1"/>
                  </a:solidFill>
                  <a:cs typeface="+mn-ea"/>
                  <a:sym typeface="+mn-lt"/>
                </a:rPr>
                <a:t>1.8</a:t>
              </a:r>
              <a:r>
                <a:rPr lang="zh-CN" altLang="en-US" sz="1500" dirty="0">
                  <a:solidFill>
                    <a:schemeClr val="bg1"/>
                  </a:solidFill>
                  <a:cs typeface="+mn-ea"/>
                  <a:sym typeface="+mn-lt"/>
                </a:rPr>
                <a:t>万亿元左右，水利在建投资规模达到</a:t>
              </a:r>
              <a:r>
                <a:rPr lang="en-US" altLang="zh-CN" sz="1500" dirty="0">
                  <a:solidFill>
                    <a:schemeClr val="bg1"/>
                  </a:solidFill>
                  <a:cs typeface="+mn-ea"/>
                  <a:sym typeface="+mn-lt"/>
                </a:rPr>
                <a:t>1</a:t>
              </a:r>
              <a:r>
                <a:rPr lang="zh-CN" altLang="en-US" sz="1500" dirty="0">
                  <a:solidFill>
                    <a:schemeClr val="bg1"/>
                  </a:solidFill>
                  <a:cs typeface="+mn-ea"/>
                  <a:sym typeface="+mn-lt"/>
                </a:rPr>
                <a:t>万亿元，重大基础设施建设继续向中西部倾斜。实施新一轮重大技术改造升级工程。中央预算内投资安排</a:t>
              </a:r>
              <a:r>
                <a:rPr lang="en-US" altLang="zh-CN" sz="1500" dirty="0">
                  <a:solidFill>
                    <a:schemeClr val="bg1"/>
                  </a:solidFill>
                  <a:cs typeface="+mn-ea"/>
                  <a:sym typeface="+mn-lt"/>
                </a:rPr>
                <a:t>5376</a:t>
              </a:r>
              <a:r>
                <a:rPr lang="zh-CN" altLang="en-US" sz="1500" dirty="0">
                  <a:solidFill>
                    <a:schemeClr val="bg1"/>
                  </a:solidFill>
                  <a:cs typeface="+mn-ea"/>
                  <a:sym typeface="+mn-lt"/>
                </a:rPr>
                <a:t>亿元，比去年增加</a:t>
              </a:r>
              <a:r>
                <a:rPr lang="en-US" altLang="zh-CN" sz="1500" dirty="0">
                  <a:solidFill>
                    <a:schemeClr val="bg1"/>
                  </a:solidFill>
                  <a:cs typeface="+mn-ea"/>
                  <a:sym typeface="+mn-lt"/>
                </a:rPr>
                <a:t>300</a:t>
              </a:r>
              <a:r>
                <a:rPr lang="zh-CN" altLang="en-US" sz="1500" dirty="0">
                  <a:solidFill>
                    <a:schemeClr val="bg1"/>
                  </a:solidFill>
                  <a:cs typeface="+mn-ea"/>
                  <a:sym typeface="+mn-lt"/>
                </a:rPr>
                <a:t>亿。落实鼓励民间投资政策措施，在铁路、民航、油气、电信等领域推出一批有吸引力的项目，务必使民资进得来、能发展。</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395797"/>
            <a:ext cx="6923535" cy="207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700" kern="0" dirty="0">
                <a:latin typeface="+mn-ea"/>
                <a:sym typeface="Impact" panose="020B0806030902050204" pitchFamily="34" charset="0"/>
              </a:rPr>
              <a:t>此前中国民间投资下滑的趋势多次获得政策层的关注，一系列旨在推动民间投资的政策不断出台，同时，一系列领域也开始向民资开放。比如在</a:t>
            </a:r>
            <a:r>
              <a:rPr lang="en-US" altLang="zh-CN" sz="1700" kern="0" dirty="0">
                <a:latin typeface="+mn-ea"/>
                <a:sym typeface="Impact" panose="020B0806030902050204" pitchFamily="34" charset="0"/>
              </a:rPr>
              <a:t>2017</a:t>
            </a:r>
            <a:r>
              <a:rPr lang="zh-CN" altLang="en-US" sz="1700" kern="0" dirty="0">
                <a:latin typeface="+mn-ea"/>
                <a:sym typeface="Impact" panose="020B0806030902050204" pitchFamily="34" charset="0"/>
              </a:rPr>
              <a:t>年即落地了中国第一条民资控股的高速铁路。但值得关注的是，垄断领域的开放从来都不是一蹴而就的，“民资进的来”还只是第一步，要如何让民资在这些领域发挥作用，获得回报，实现共赢仍然要经过不断的摸索和尝试。</a:t>
            </a:r>
          </a:p>
        </p:txBody>
      </p:sp>
    </p:spTree>
    <p:extLst>
      <p:ext uri="{BB962C8B-B14F-4D97-AF65-F5344CB8AC3E}">
        <p14:creationId xmlns:p14="http://schemas.microsoft.com/office/powerpoint/2010/main" val="15661317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980851"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大气、水、土壤污染防治</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15</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五年来，生态环境状况逐步好转。制定实施大气、水、土壤污染防治三个“十条”并取得扎实成效。单位国内生产总值能耗、水耗均下降</a:t>
              </a:r>
              <a:r>
                <a:rPr lang="en-US" altLang="zh-CN" sz="1500" dirty="0">
                  <a:solidFill>
                    <a:schemeClr val="bg1"/>
                  </a:solidFill>
                  <a:cs typeface="+mn-ea"/>
                  <a:sym typeface="+mn-lt"/>
                </a:rPr>
                <a:t>20%</a:t>
              </a:r>
              <a:r>
                <a:rPr lang="zh-CN" altLang="en-US" sz="1500" dirty="0">
                  <a:solidFill>
                    <a:schemeClr val="bg1"/>
                  </a:solidFill>
                  <a:cs typeface="+mn-ea"/>
                  <a:sym typeface="+mn-lt"/>
                </a:rPr>
                <a:t>以上，主要污染物排放量持续下降，重点城市重污染天数减少一半，森林面积增加</a:t>
              </a:r>
              <a:r>
                <a:rPr lang="en-US" altLang="zh-CN" sz="1500" dirty="0">
                  <a:solidFill>
                    <a:schemeClr val="bg1"/>
                  </a:solidFill>
                  <a:cs typeface="+mn-ea"/>
                  <a:sym typeface="+mn-lt"/>
                </a:rPr>
                <a:t>1.63</a:t>
              </a:r>
              <a:r>
                <a:rPr lang="zh-CN" altLang="en-US" sz="1500" dirty="0">
                  <a:solidFill>
                    <a:schemeClr val="bg1"/>
                  </a:solidFill>
                  <a:cs typeface="+mn-ea"/>
                  <a:sym typeface="+mn-lt"/>
                </a:rPr>
                <a:t>亿亩，沙化土地面积年均缩减近</a:t>
              </a:r>
              <a:r>
                <a:rPr lang="en-US" altLang="zh-CN" sz="1500" dirty="0">
                  <a:solidFill>
                    <a:schemeClr val="bg1"/>
                  </a:solidFill>
                  <a:cs typeface="+mn-ea"/>
                  <a:sym typeface="+mn-lt"/>
                </a:rPr>
                <a:t>2000</a:t>
              </a:r>
              <a:r>
                <a:rPr lang="zh-CN" altLang="en-US" sz="1500" dirty="0">
                  <a:solidFill>
                    <a:schemeClr val="bg1"/>
                  </a:solidFill>
                  <a:cs typeface="+mn-ea"/>
                  <a:sym typeface="+mn-lt"/>
                </a:rPr>
                <a:t>平方公里，绿色发展呈现可喜局面。</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2"/>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95795"/>
            <a:ext cx="7237969" cy="207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700" kern="0" dirty="0">
                <a:latin typeface="+mn-ea"/>
                <a:sym typeface="Impact" panose="020B0806030902050204" pitchFamily="34" charset="0"/>
              </a:rPr>
              <a:t>过去五年，中国环保执法力度大大升级，环境改善成效明显，</a:t>
            </a:r>
            <a:r>
              <a:rPr lang="en-US" altLang="zh-CN" sz="1700" kern="0" dirty="0">
                <a:latin typeface="+mn-ea"/>
                <a:sym typeface="Impact" panose="020B0806030902050204" pitchFamily="34" charset="0"/>
              </a:rPr>
              <a:t>2017</a:t>
            </a:r>
            <a:r>
              <a:rPr lang="zh-CN" altLang="en-US" sz="1700" kern="0" dirty="0">
                <a:latin typeface="+mn-ea"/>
                <a:sym typeface="Impact" panose="020B0806030902050204" pitchFamily="34" charset="0"/>
              </a:rPr>
              <a:t>年底，首个针对环境突出问题开展综合治理的行动计划</a:t>
            </a:r>
            <a:r>
              <a:rPr lang="en-US" altLang="zh-CN" sz="1700" kern="0" dirty="0">
                <a:latin typeface="+mn-ea"/>
                <a:sym typeface="Impact" panose="020B0806030902050204" pitchFamily="34" charset="0"/>
              </a:rPr>
              <a:t>——《</a:t>
            </a:r>
            <a:r>
              <a:rPr lang="zh-CN" altLang="en-US" sz="1700" kern="0" dirty="0">
                <a:latin typeface="+mn-ea"/>
                <a:sym typeface="Impact" panose="020B0806030902050204" pitchFamily="34" charset="0"/>
              </a:rPr>
              <a:t>大气污染防治行动计划</a:t>
            </a:r>
            <a:r>
              <a:rPr lang="en-US" altLang="zh-CN" sz="1700" kern="0" dirty="0">
                <a:latin typeface="+mn-ea"/>
                <a:sym typeface="Impact" panose="020B0806030902050204" pitchFamily="34" charset="0"/>
              </a:rPr>
              <a:t>》</a:t>
            </a:r>
            <a:r>
              <a:rPr lang="zh-CN" altLang="en-US" sz="1700" kern="0" dirty="0">
                <a:latin typeface="+mn-ea"/>
                <a:sym typeface="Impact" panose="020B0806030902050204" pitchFamily="34" charset="0"/>
              </a:rPr>
              <a:t>（简称“大气十条”）所确定的各项任务指标已全面完成。</a:t>
            </a:r>
            <a:r>
              <a:rPr lang="en-US" altLang="zh-CN" sz="1700" kern="0" dirty="0">
                <a:latin typeface="+mn-ea"/>
                <a:sym typeface="Impact" panose="020B0806030902050204" pitchFamily="34" charset="0"/>
              </a:rPr>
              <a:t>2018</a:t>
            </a:r>
            <a:r>
              <a:rPr lang="zh-CN" altLang="en-US" sz="1700" kern="0" dirty="0">
                <a:latin typeface="+mn-ea"/>
                <a:sym typeface="Impact" panose="020B0806030902050204" pitchFamily="34" charset="0"/>
              </a:rPr>
              <a:t>年环保部将在巩固已有成果的基础上，继续保持环境执法高压态势，更加突出和深化大气、水、土壤三大领域污染治理。同时，着力开展清水行动，扎实推进净土行动，制定</a:t>
            </a:r>
            <a:r>
              <a:rPr lang="en-US" altLang="zh-CN" sz="1700" kern="0" dirty="0">
                <a:latin typeface="+mn-ea"/>
                <a:sym typeface="Impact" panose="020B0806030902050204" pitchFamily="34" charset="0"/>
              </a:rPr>
              <a:t>《</a:t>
            </a:r>
            <a:r>
              <a:rPr lang="zh-CN" altLang="en-US" sz="1700" kern="0" dirty="0">
                <a:latin typeface="+mn-ea"/>
                <a:sym typeface="Impact" panose="020B0806030902050204" pitchFamily="34" charset="0"/>
              </a:rPr>
              <a:t>土壤污染防治法</a:t>
            </a:r>
            <a:r>
              <a:rPr lang="en-US" altLang="zh-CN" sz="1700" kern="0" dirty="0">
                <a:latin typeface="+mn-ea"/>
                <a:sym typeface="Impact" panose="020B0806030902050204" pitchFamily="34" charset="0"/>
              </a:rPr>
              <a:t>》</a:t>
            </a:r>
            <a:r>
              <a:rPr lang="zh-CN" altLang="en-US" sz="1700" kern="0" dirty="0">
                <a:latin typeface="+mn-ea"/>
                <a:sym typeface="Impact" panose="020B0806030902050204" pitchFamily="34" charset="0"/>
              </a:rPr>
              <a:t>，深入推进环保领域改革。</a:t>
            </a:r>
          </a:p>
        </p:txBody>
      </p:sp>
    </p:spTree>
    <p:extLst>
      <p:ext uri="{BB962C8B-B14F-4D97-AF65-F5344CB8AC3E}">
        <p14:creationId xmlns:p14="http://schemas.microsoft.com/office/powerpoint/2010/main" val="217176280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6816290" cy="615553"/>
          </a:xfrm>
          <a:prstGeom prst="rect">
            <a:avLst/>
          </a:prstGeom>
          <a:noFill/>
        </p:spPr>
        <p:txBody>
          <a:bodyPr wrap="none" rtlCol="0">
            <a:spAutoFit/>
          </a:bodyPr>
          <a:lstStyle/>
          <a:p>
            <a:r>
              <a:rPr lang="en-US" altLang="zh-CN"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PM2.5</a:t>
            </a:r>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、重点流域海域水污染防治</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16</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19052"/>
            </a:xfrm>
            <a:prstGeom prst="rect">
              <a:avLst/>
            </a:prstGeom>
          </p:spPr>
          <p:txBody>
            <a:bodyPr wrap="square">
              <a:spAutoFit/>
            </a:bodyPr>
            <a:lstStyle/>
            <a:p>
              <a:pPr>
                <a:lnSpc>
                  <a:spcPct val="150000"/>
                </a:lnSpc>
              </a:pPr>
              <a:r>
                <a:rPr lang="zh-CN" altLang="en-US" sz="1000" dirty="0">
                  <a:solidFill>
                    <a:schemeClr val="bg1"/>
                  </a:solidFill>
                  <a:cs typeface="+mn-ea"/>
                  <a:sym typeface="+mn-lt"/>
                </a:rPr>
                <a:t>五年来，我们坚持人与自然和谐发展，着力治理环境污染，生态文明建设取得明显成效。树立绿水青山就是金山银山理念，以前所未有的决心和力度加强生态环境保护。重拳整治大气污染，重点地区细颗粒物（</a:t>
              </a:r>
              <a:r>
                <a:rPr lang="en-US" altLang="zh-CN" sz="1000" dirty="0">
                  <a:solidFill>
                    <a:schemeClr val="bg1"/>
                  </a:solidFill>
                  <a:cs typeface="+mn-ea"/>
                  <a:sym typeface="+mn-lt"/>
                </a:rPr>
                <a:t>PM2.5</a:t>
              </a:r>
              <a:r>
                <a:rPr lang="zh-CN" altLang="en-US" sz="1000" dirty="0">
                  <a:solidFill>
                    <a:schemeClr val="bg1"/>
                  </a:solidFill>
                  <a:cs typeface="+mn-ea"/>
                  <a:sym typeface="+mn-lt"/>
                </a:rPr>
                <a:t>）平均浓度下降</a:t>
              </a:r>
              <a:r>
                <a:rPr lang="en-US" altLang="zh-CN" sz="1000" dirty="0">
                  <a:solidFill>
                    <a:schemeClr val="bg1"/>
                  </a:solidFill>
                  <a:cs typeface="+mn-ea"/>
                  <a:sym typeface="+mn-lt"/>
                </a:rPr>
                <a:t>30%</a:t>
              </a:r>
              <a:r>
                <a:rPr lang="zh-CN" altLang="en-US" sz="1000" dirty="0">
                  <a:solidFill>
                    <a:schemeClr val="bg1"/>
                  </a:solidFill>
                  <a:cs typeface="+mn-ea"/>
                  <a:sym typeface="+mn-lt"/>
                </a:rPr>
                <a:t>以上。加强散煤治理，推进重点行业节能减排，</a:t>
              </a:r>
              <a:r>
                <a:rPr lang="en-US" altLang="zh-CN" sz="1000" dirty="0">
                  <a:solidFill>
                    <a:schemeClr val="bg1"/>
                  </a:solidFill>
                  <a:cs typeface="+mn-ea"/>
                  <a:sym typeface="+mn-lt"/>
                </a:rPr>
                <a:t>71%</a:t>
              </a:r>
              <a:r>
                <a:rPr lang="zh-CN" altLang="en-US" sz="1000" dirty="0">
                  <a:solidFill>
                    <a:schemeClr val="bg1"/>
                  </a:solidFill>
                  <a:cs typeface="+mn-ea"/>
                  <a:sym typeface="+mn-lt"/>
                </a:rPr>
                <a:t>的煤电机组实现超低排放。优化能源结构，煤炭消费比重下降</a:t>
              </a:r>
              <a:r>
                <a:rPr lang="en-US" altLang="zh-CN" sz="1000" dirty="0">
                  <a:solidFill>
                    <a:schemeClr val="bg1"/>
                  </a:solidFill>
                  <a:cs typeface="+mn-ea"/>
                  <a:sym typeface="+mn-lt"/>
                </a:rPr>
                <a:t>8.1</a:t>
              </a:r>
              <a:r>
                <a:rPr lang="zh-CN" altLang="en-US" sz="1000" dirty="0">
                  <a:solidFill>
                    <a:schemeClr val="bg1"/>
                  </a:solidFill>
                  <a:cs typeface="+mn-ea"/>
                  <a:sym typeface="+mn-lt"/>
                </a:rPr>
                <a:t>个百分点，清洁能源消费比重提高</a:t>
              </a:r>
              <a:r>
                <a:rPr lang="en-US" altLang="zh-CN" sz="1000" dirty="0">
                  <a:solidFill>
                    <a:schemeClr val="bg1"/>
                  </a:solidFill>
                  <a:cs typeface="+mn-ea"/>
                  <a:sym typeface="+mn-lt"/>
                </a:rPr>
                <a:t>6.3</a:t>
              </a:r>
              <a:r>
                <a:rPr lang="zh-CN" altLang="en-US" sz="1000" dirty="0">
                  <a:solidFill>
                    <a:schemeClr val="bg1"/>
                  </a:solidFill>
                  <a:cs typeface="+mn-ea"/>
                  <a:sym typeface="+mn-lt"/>
                </a:rPr>
                <a:t>个百分点。提高燃油品质，淘汰黄标车和老旧车</a:t>
              </a:r>
              <a:r>
                <a:rPr lang="en-US" altLang="zh-CN" sz="1000" dirty="0">
                  <a:solidFill>
                    <a:schemeClr val="bg1"/>
                  </a:solidFill>
                  <a:cs typeface="+mn-ea"/>
                  <a:sym typeface="+mn-lt"/>
                </a:rPr>
                <a:t>2000</a:t>
              </a:r>
              <a:r>
                <a:rPr lang="zh-CN" altLang="en-US" sz="1000" dirty="0">
                  <a:solidFill>
                    <a:schemeClr val="bg1"/>
                  </a:solidFill>
                  <a:cs typeface="+mn-ea"/>
                  <a:sym typeface="+mn-lt"/>
                </a:rPr>
                <a:t>多万辆。加强重点流域海域水污染防治，化肥农药使用量实现零增长。推进重大生态保护和修复工程，扩大退耕还林还草还湿，加强荒漠化、石漠化、水土流失综合治理。开展中央环保督察，严肃查处违法案件。积极推动</a:t>
              </a:r>
              <a:r>
                <a:rPr lang="en-US" altLang="zh-CN" sz="1000" dirty="0">
                  <a:solidFill>
                    <a:schemeClr val="bg1"/>
                  </a:solidFill>
                  <a:cs typeface="+mn-ea"/>
                  <a:sym typeface="+mn-lt"/>
                </a:rPr>
                <a:t>《</a:t>
              </a:r>
              <a:r>
                <a:rPr lang="zh-CN" altLang="en-US" sz="1000" dirty="0">
                  <a:solidFill>
                    <a:schemeClr val="bg1"/>
                  </a:solidFill>
                  <a:cs typeface="+mn-ea"/>
                  <a:sym typeface="+mn-lt"/>
                </a:rPr>
                <a:t>巴黎协定</a:t>
              </a:r>
              <a:r>
                <a:rPr lang="en-US" altLang="zh-CN" sz="1000" dirty="0">
                  <a:solidFill>
                    <a:schemeClr val="bg1"/>
                  </a:solidFill>
                  <a:cs typeface="+mn-ea"/>
                  <a:sym typeface="+mn-lt"/>
                </a:rPr>
                <a:t>》</a:t>
              </a:r>
              <a:r>
                <a:rPr lang="zh-CN" altLang="en-US" sz="1000" dirty="0">
                  <a:solidFill>
                    <a:schemeClr val="bg1"/>
                  </a:solidFill>
                  <a:cs typeface="+mn-ea"/>
                  <a:sym typeface="+mn-lt"/>
                </a:rPr>
                <a:t>签署生效，我国在应对全球气候变化中发挥了重要作用。</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336742"/>
            <a:ext cx="6923535" cy="219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800" kern="0" dirty="0">
                <a:latin typeface="+mn-ea"/>
                <a:sym typeface="Impact" panose="020B0806030902050204" pitchFamily="34" charset="0"/>
              </a:rPr>
              <a:t>“大气十条”实施以来，</a:t>
            </a:r>
            <a:r>
              <a:rPr lang="en-US" altLang="zh-CN" sz="1800" kern="0" dirty="0">
                <a:latin typeface="+mn-ea"/>
                <a:sym typeface="Impact" panose="020B0806030902050204" pitchFamily="34" charset="0"/>
              </a:rPr>
              <a:t>PM2.5</a:t>
            </a:r>
            <a:r>
              <a:rPr lang="zh-CN" altLang="en-US" sz="1800" kern="0" dirty="0">
                <a:latin typeface="+mn-ea"/>
                <a:sym typeface="Impact" panose="020B0806030902050204" pitchFamily="34" charset="0"/>
              </a:rPr>
              <a:t>浓度持续下降。今年政府工作报告指出，五年来，重点地区</a:t>
            </a:r>
            <a:r>
              <a:rPr lang="en-US" altLang="zh-CN" sz="1800" kern="0" dirty="0">
                <a:latin typeface="+mn-ea"/>
                <a:sym typeface="Impact" panose="020B0806030902050204" pitchFamily="34" charset="0"/>
              </a:rPr>
              <a:t>PM2.5</a:t>
            </a:r>
            <a:r>
              <a:rPr lang="zh-CN" altLang="en-US" sz="1800" kern="0" dirty="0">
                <a:latin typeface="+mn-ea"/>
                <a:sym typeface="Impact" panose="020B0806030902050204" pitchFamily="34" charset="0"/>
              </a:rPr>
              <a:t>平均浓度下降</a:t>
            </a:r>
            <a:r>
              <a:rPr lang="en-US" altLang="zh-CN" sz="1800" kern="0" dirty="0">
                <a:latin typeface="+mn-ea"/>
                <a:sym typeface="Impact" panose="020B0806030902050204" pitchFamily="34" charset="0"/>
              </a:rPr>
              <a:t>30%</a:t>
            </a:r>
            <a:r>
              <a:rPr lang="zh-CN" altLang="en-US" sz="1800" kern="0" dirty="0">
                <a:latin typeface="+mn-ea"/>
                <a:sym typeface="Impact" panose="020B0806030902050204" pitchFamily="34" charset="0"/>
              </a:rPr>
              <a:t>以上。同时数据显示，</a:t>
            </a:r>
            <a:r>
              <a:rPr lang="en-US" altLang="zh-CN" sz="1800" kern="0" dirty="0">
                <a:latin typeface="+mn-ea"/>
                <a:sym typeface="Impact" panose="020B0806030902050204" pitchFamily="34" charset="0"/>
              </a:rPr>
              <a:t>2017</a:t>
            </a:r>
            <a:r>
              <a:rPr lang="zh-CN" altLang="en-US" sz="1800" kern="0" dirty="0">
                <a:latin typeface="+mn-ea"/>
                <a:sym typeface="Impact" panose="020B0806030902050204" pitchFamily="34" charset="0"/>
              </a:rPr>
              <a:t>年京津冀、长三角、珠三角等重点区域</a:t>
            </a:r>
            <a:r>
              <a:rPr lang="en-US" altLang="zh-CN" sz="1800" kern="0" dirty="0">
                <a:latin typeface="+mn-ea"/>
                <a:sym typeface="Impact" panose="020B0806030902050204" pitchFamily="34" charset="0"/>
              </a:rPr>
              <a:t>PM2.5</a:t>
            </a:r>
            <a:r>
              <a:rPr lang="zh-CN" altLang="en-US" sz="1800" kern="0" dirty="0">
                <a:latin typeface="+mn-ea"/>
                <a:sym typeface="Impact" panose="020B0806030902050204" pitchFamily="34" charset="0"/>
              </a:rPr>
              <a:t>平均浓度，比</a:t>
            </a:r>
            <a:r>
              <a:rPr lang="en-US" altLang="zh-CN" sz="1800" kern="0" dirty="0">
                <a:latin typeface="+mn-ea"/>
                <a:sym typeface="Impact" panose="020B0806030902050204" pitchFamily="34" charset="0"/>
              </a:rPr>
              <a:t>2013</a:t>
            </a:r>
            <a:r>
              <a:rPr lang="zh-CN" altLang="en-US" sz="1800" kern="0" dirty="0">
                <a:latin typeface="+mn-ea"/>
                <a:sym typeface="Impact" panose="020B0806030902050204" pitchFamily="34" charset="0"/>
              </a:rPr>
              <a:t>年分别下降</a:t>
            </a:r>
            <a:r>
              <a:rPr lang="en-US" altLang="zh-CN" sz="1800" kern="0" dirty="0">
                <a:latin typeface="+mn-ea"/>
                <a:sym typeface="Impact" panose="020B0806030902050204" pitchFamily="34" charset="0"/>
              </a:rPr>
              <a:t>39.6</a:t>
            </a:r>
            <a:r>
              <a:rPr lang="zh-CN" altLang="en-US" sz="1800" kern="0" dirty="0">
                <a:latin typeface="+mn-ea"/>
                <a:sym typeface="Impact" panose="020B0806030902050204" pitchFamily="34" charset="0"/>
              </a:rPr>
              <a:t>％、</a:t>
            </a:r>
            <a:r>
              <a:rPr lang="en-US" altLang="zh-CN" sz="1800" kern="0" dirty="0">
                <a:latin typeface="+mn-ea"/>
                <a:sym typeface="Impact" panose="020B0806030902050204" pitchFamily="34" charset="0"/>
              </a:rPr>
              <a:t>34.3</a:t>
            </a:r>
            <a:r>
              <a:rPr lang="zh-CN" altLang="en-US" sz="1800" kern="0" dirty="0">
                <a:latin typeface="+mn-ea"/>
                <a:sym typeface="Impact" panose="020B0806030902050204" pitchFamily="34" charset="0"/>
              </a:rPr>
              <a:t>％、</a:t>
            </a:r>
            <a:r>
              <a:rPr lang="en-US" altLang="zh-CN" sz="1800" kern="0" dirty="0">
                <a:latin typeface="+mn-ea"/>
                <a:sym typeface="Impact" panose="020B0806030902050204" pitchFamily="34" charset="0"/>
              </a:rPr>
              <a:t>27.7</a:t>
            </a:r>
            <a:r>
              <a:rPr lang="zh-CN" altLang="en-US" sz="1800" kern="0" dirty="0">
                <a:latin typeface="+mn-ea"/>
                <a:sym typeface="Impact" panose="020B0806030902050204" pitchFamily="34" charset="0"/>
              </a:rPr>
              <a:t>％。可以说，政策效应已经初显，但是要明显增强人民的蓝天幸福感，持续打好</a:t>
            </a:r>
            <a:r>
              <a:rPr lang="en-US" altLang="zh-CN" sz="1800" kern="0" dirty="0">
                <a:latin typeface="+mn-ea"/>
                <a:sym typeface="Impact" panose="020B0806030902050204" pitchFamily="34" charset="0"/>
              </a:rPr>
              <a:t>PM2.5</a:t>
            </a:r>
            <a:r>
              <a:rPr lang="zh-CN" altLang="en-US" sz="1800" kern="0" dirty="0">
                <a:latin typeface="+mn-ea"/>
                <a:sym typeface="Impact" panose="020B0806030902050204" pitchFamily="34" charset="0"/>
              </a:rPr>
              <a:t>之仗仍会是今后环保工作的重点。</a:t>
            </a:r>
          </a:p>
        </p:txBody>
      </p:sp>
    </p:spTree>
    <p:extLst>
      <p:ext uri="{BB962C8B-B14F-4D97-AF65-F5344CB8AC3E}">
        <p14:creationId xmlns:p14="http://schemas.microsoft.com/office/powerpoint/2010/main" val="229126181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36475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蓝天保卫战</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17</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4856"/>
            <a:chOff x="2206246" y="1578300"/>
            <a:chExt cx="9079343" cy="1554856"/>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219052"/>
            </a:xfrm>
            <a:prstGeom prst="rect">
              <a:avLst/>
            </a:prstGeom>
          </p:spPr>
          <p:txBody>
            <a:bodyPr wrap="square">
              <a:spAutoFit/>
            </a:bodyPr>
            <a:lstStyle/>
            <a:p>
              <a:pPr>
                <a:lnSpc>
                  <a:spcPct val="150000"/>
                </a:lnSpc>
              </a:pPr>
              <a:r>
                <a:rPr lang="zh-CN" altLang="en-US" sz="1000" dirty="0">
                  <a:solidFill>
                    <a:schemeClr val="bg1"/>
                  </a:solidFill>
                  <a:cs typeface="+mn-ea"/>
                  <a:sym typeface="+mn-lt"/>
                </a:rPr>
                <a:t>推进污染防治要取得更大成效。巩固蓝天保卫战成果，今年二氧化硫、氮氧化物排放量要下降</a:t>
              </a:r>
              <a:r>
                <a:rPr lang="en-US" altLang="zh-CN" sz="1000" dirty="0">
                  <a:solidFill>
                    <a:schemeClr val="bg1"/>
                  </a:solidFill>
                  <a:cs typeface="+mn-ea"/>
                  <a:sym typeface="+mn-lt"/>
                </a:rPr>
                <a:t>3%</a:t>
              </a:r>
              <a:r>
                <a:rPr lang="zh-CN" altLang="en-US" sz="1000" dirty="0">
                  <a:solidFill>
                    <a:schemeClr val="bg1"/>
                  </a:solidFill>
                  <a:cs typeface="+mn-ea"/>
                  <a:sym typeface="+mn-lt"/>
                </a:rPr>
                <a:t>，重点地区细颗粒物（</a:t>
              </a:r>
              <a:r>
                <a:rPr lang="en-US" altLang="zh-CN" sz="1000" dirty="0">
                  <a:solidFill>
                    <a:schemeClr val="bg1"/>
                  </a:solidFill>
                  <a:cs typeface="+mn-ea"/>
                  <a:sym typeface="+mn-lt"/>
                </a:rPr>
                <a:t>PM2.5</a:t>
              </a:r>
              <a:r>
                <a:rPr lang="zh-CN" altLang="en-US" sz="1000" dirty="0">
                  <a:solidFill>
                    <a:schemeClr val="bg1"/>
                  </a:solidFill>
                  <a:cs typeface="+mn-ea"/>
                  <a:sym typeface="+mn-lt"/>
                </a:rPr>
                <a:t>）浓度继续下降。推动钢铁等行业超低排放改造。提高污染排放标准，实行限期达标。开展柴油货车超标排放专项治理。深入推进水、土壤污染防治，今年化学需氧量、氨氮排放量要下降</a:t>
              </a:r>
              <a:r>
                <a:rPr lang="en-US" altLang="zh-CN" sz="1000" dirty="0">
                  <a:solidFill>
                    <a:schemeClr val="bg1"/>
                  </a:solidFill>
                  <a:cs typeface="+mn-ea"/>
                  <a:sym typeface="+mn-lt"/>
                </a:rPr>
                <a:t>2%</a:t>
              </a:r>
              <a:r>
                <a:rPr lang="zh-CN" altLang="en-US" sz="1000" dirty="0">
                  <a:solidFill>
                    <a:schemeClr val="bg1"/>
                  </a:solidFill>
                  <a:cs typeface="+mn-ea"/>
                  <a:sym typeface="+mn-lt"/>
                </a:rPr>
                <a:t>。实施重点流域和海域综合治理，全面整治黑臭水体。加大污水处理设施建设力度，完善收费政策。严禁“洋垃圾”入境。加强生态系统保护和修复，全面划定生态保护红线，完成造林</a:t>
              </a:r>
              <a:r>
                <a:rPr lang="en-US" altLang="zh-CN" sz="1000" dirty="0">
                  <a:solidFill>
                    <a:schemeClr val="bg1"/>
                  </a:solidFill>
                  <a:cs typeface="+mn-ea"/>
                  <a:sym typeface="+mn-lt"/>
                </a:rPr>
                <a:t>1</a:t>
              </a:r>
              <a:r>
                <a:rPr lang="zh-CN" altLang="en-US" sz="1000" dirty="0">
                  <a:solidFill>
                    <a:schemeClr val="bg1"/>
                  </a:solidFill>
                  <a:cs typeface="+mn-ea"/>
                  <a:sym typeface="+mn-lt"/>
                </a:rPr>
                <a:t>亿亩以上，耕地轮作休耕试点面积增加到</a:t>
              </a:r>
              <a:r>
                <a:rPr lang="en-US" altLang="zh-CN" sz="1000" dirty="0">
                  <a:solidFill>
                    <a:schemeClr val="bg1"/>
                  </a:solidFill>
                  <a:cs typeface="+mn-ea"/>
                  <a:sym typeface="+mn-lt"/>
                </a:rPr>
                <a:t>3000</a:t>
              </a:r>
              <a:r>
                <a:rPr lang="zh-CN" altLang="en-US" sz="1000" dirty="0">
                  <a:solidFill>
                    <a:schemeClr val="bg1"/>
                  </a:solidFill>
                  <a:cs typeface="+mn-ea"/>
                  <a:sym typeface="+mn-lt"/>
                </a:rPr>
                <a:t>万亩，扩大湿地保护和恢复范围，深化国家公园体制改革试点。严控填海造地。严格环境执法。我们要携手行动，建设天蓝、地绿、水清的美丽中国。</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1"/>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95795"/>
            <a:ext cx="7237969" cy="207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700" kern="0" dirty="0">
                <a:latin typeface="+mn-ea"/>
                <a:sym typeface="Impact" panose="020B0806030902050204" pitchFamily="34" charset="0"/>
              </a:rPr>
              <a:t>今年国家明确把打赢蓝天保卫战作为打好污染防治攻坚战的重中之重，打赢蓝天保卫战被放在最为优先考虑的位置。这不仅重点突出，而且主要环境指标非常明确。目前，环保部正抓紧研究起草蓝天保卫战三年作战计划，确立具体战役，一个战役接着一个战役打，现在已明确主攻阵地、主攻方向和突破点。同时，环保部将出台重点区域大气污染防治实施方案，稳步推进北方地区清洁取暖，加快淘汰燃煤小锅炉等。</a:t>
            </a:r>
          </a:p>
        </p:txBody>
      </p:sp>
    </p:spTree>
    <p:extLst>
      <p:ext uri="{BB962C8B-B14F-4D97-AF65-F5344CB8AC3E}">
        <p14:creationId xmlns:p14="http://schemas.microsoft.com/office/powerpoint/2010/main" val="22160796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C0770D8D-6DF4-4916-B925-846C991DD6C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533400"/>
            <a:ext cx="12192000" cy="7391399"/>
          </a:xfrm>
          <a:prstGeom prst="rect">
            <a:avLst/>
          </a:prstGeom>
        </p:spPr>
      </p:pic>
      <p:sp>
        <p:nvSpPr>
          <p:cNvPr id="15" name="矩形 14">
            <a:extLst>
              <a:ext uri="{FF2B5EF4-FFF2-40B4-BE49-F238E27FC236}">
                <a16:creationId xmlns:a16="http://schemas.microsoft.com/office/drawing/2014/main" id="{3AEEE0E8-7A13-4ADB-9366-777C7A287D61}"/>
              </a:ext>
            </a:extLst>
          </p:cNvPr>
          <p:cNvSpPr/>
          <p:nvPr/>
        </p:nvSpPr>
        <p:spPr>
          <a:xfrm>
            <a:off x="5181471" y="518484"/>
            <a:ext cx="1851790" cy="1092607"/>
          </a:xfrm>
          <a:prstGeom prst="rect">
            <a:avLst/>
          </a:prstGeom>
          <a:ln>
            <a:noFill/>
          </a:ln>
        </p:spPr>
        <p:txBody>
          <a:bodyPr wrap="none">
            <a:spAutoFit/>
          </a:bodyPr>
          <a:lstStyle/>
          <a:p>
            <a:pPr algn="ctr"/>
            <a:r>
              <a:rPr lang="zh-CN" altLang="en-US" sz="65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latin typeface="Impact" panose="020B0806030902050204" pitchFamily="34" charset="0"/>
                <a:cs typeface="+mn-ea"/>
                <a:sym typeface="+mn-lt"/>
              </a:rPr>
              <a:t>前言</a:t>
            </a:r>
            <a:endParaRPr lang="en-US" altLang="zh-CN" sz="6500" b="1" dirty="0">
              <a:ln w="228600" cap="sq">
                <a:solidFill>
                  <a:schemeClr val="bg1"/>
                </a:solidFill>
                <a:miter lim="800000"/>
              </a:ln>
              <a:gradFill>
                <a:gsLst>
                  <a:gs pos="0">
                    <a:srgbClr val="C00000">
                      <a:lumMod val="92000"/>
                    </a:srgbClr>
                  </a:gs>
                  <a:gs pos="70000">
                    <a:srgbClr val="FF0000"/>
                  </a:gs>
                </a:gsLst>
                <a:lin ang="5400000" scaled="1"/>
              </a:gradFill>
              <a:effectLst>
                <a:outerShdw blurRad="50800" dist="38100" dir="2700000" algn="tl" rotWithShape="0">
                  <a:prstClr val="black">
                    <a:alpha val="59000"/>
                  </a:prstClr>
                </a:outerShdw>
              </a:effectLst>
              <a:cs typeface="+mn-ea"/>
              <a:sym typeface="+mn-lt"/>
            </a:endParaRPr>
          </a:p>
        </p:txBody>
      </p:sp>
      <p:sp>
        <p:nvSpPr>
          <p:cNvPr id="11" name="矩形 10">
            <a:extLst>
              <a:ext uri="{FF2B5EF4-FFF2-40B4-BE49-F238E27FC236}">
                <a16:creationId xmlns:a16="http://schemas.microsoft.com/office/drawing/2014/main" id="{32338CFB-F4CB-47AA-8F19-69D8544B7F13}"/>
              </a:ext>
            </a:extLst>
          </p:cNvPr>
          <p:cNvSpPr/>
          <p:nvPr/>
        </p:nvSpPr>
        <p:spPr>
          <a:xfrm>
            <a:off x="5162421" y="518484"/>
            <a:ext cx="1851790" cy="1092607"/>
          </a:xfrm>
          <a:prstGeom prst="rect">
            <a:avLst/>
          </a:prstGeom>
          <a:ln>
            <a:noFill/>
          </a:ln>
        </p:spPr>
        <p:txBody>
          <a:bodyPr wrap="none">
            <a:spAutoFit/>
          </a:bodyPr>
          <a:lstStyle/>
          <a:p>
            <a:pPr algn="ctr"/>
            <a:r>
              <a:rPr lang="zh-CN" altLang="en-US" sz="65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latin typeface="Impact" panose="020B0806030902050204" pitchFamily="34" charset="0"/>
                <a:cs typeface="+mn-ea"/>
                <a:sym typeface="+mn-lt"/>
              </a:rPr>
              <a:t>前言</a:t>
            </a:r>
            <a:endParaRPr lang="en-US" altLang="zh-CN" sz="6500" b="1" dirty="0">
              <a:ln w="139700" cap="sq">
                <a:gradFill>
                  <a:gsLst>
                    <a:gs pos="37000">
                      <a:schemeClr val="accent4">
                        <a:lumMod val="40000"/>
                        <a:lumOff val="60000"/>
                      </a:schemeClr>
                    </a:gs>
                    <a:gs pos="0">
                      <a:schemeClr val="accent4">
                        <a:lumMod val="20000"/>
                        <a:lumOff val="80000"/>
                      </a:schemeClr>
                    </a:gs>
                    <a:gs pos="83000">
                      <a:schemeClr val="accent4">
                        <a:lumMod val="20000"/>
                        <a:lumOff val="80000"/>
                      </a:schemeClr>
                    </a:gs>
                  </a:gsLst>
                  <a:lin ang="13800000" scaled="0"/>
                </a:gradFill>
                <a:miter lim="800000"/>
              </a:ln>
              <a:gradFill>
                <a:gsLst>
                  <a:gs pos="10000">
                    <a:srgbClr val="C00000">
                      <a:lumMod val="94000"/>
                    </a:srgbClr>
                  </a:gs>
                  <a:gs pos="70000">
                    <a:srgbClr val="FF0000"/>
                  </a:gs>
                </a:gsLst>
                <a:lin ang="5400000" scaled="1"/>
              </a:gradFill>
              <a:cs typeface="+mn-ea"/>
              <a:sym typeface="+mn-lt"/>
            </a:endParaRPr>
          </a:p>
        </p:txBody>
      </p:sp>
      <p:pic>
        <p:nvPicPr>
          <p:cNvPr id="10" name="图片 9">
            <a:extLst>
              <a:ext uri="{FF2B5EF4-FFF2-40B4-BE49-F238E27FC236}">
                <a16:creationId xmlns:a16="http://schemas.microsoft.com/office/drawing/2014/main" id="{E1DC3D53-0854-4C6A-A58E-044ED9828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947" y="396202"/>
            <a:ext cx="2077263" cy="1311298"/>
          </a:xfrm>
          <a:prstGeom prst="rect">
            <a:avLst/>
          </a:prstGeom>
          <a:effectLst>
            <a:outerShdw blurRad="50800" dist="38100" dir="2700000" algn="tl" rotWithShape="0">
              <a:prstClr val="black">
                <a:alpha val="66000"/>
              </a:prstClr>
            </a:outerShdw>
          </a:effectLst>
        </p:spPr>
      </p:pic>
      <p:sp>
        <p:nvSpPr>
          <p:cNvPr id="8" name="矩形 7">
            <a:extLst>
              <a:ext uri="{FF2B5EF4-FFF2-40B4-BE49-F238E27FC236}">
                <a16:creationId xmlns:a16="http://schemas.microsoft.com/office/drawing/2014/main" id="{33A1C1DC-D5A6-4AF8-BD8F-731C19D0F0A6}"/>
              </a:ext>
            </a:extLst>
          </p:cNvPr>
          <p:cNvSpPr/>
          <p:nvPr/>
        </p:nvSpPr>
        <p:spPr>
          <a:xfrm>
            <a:off x="5181472" y="518484"/>
            <a:ext cx="1851790" cy="1092607"/>
          </a:xfrm>
          <a:prstGeom prst="rect">
            <a:avLst/>
          </a:prstGeom>
        </p:spPr>
        <p:txBody>
          <a:bodyPr wrap="none">
            <a:spAutoFit/>
          </a:bodyPr>
          <a:lstStyle/>
          <a:p>
            <a:pPr algn="ctr"/>
            <a:r>
              <a:rPr lang="zh-CN" altLang="en-US" sz="6500" b="1" dirty="0">
                <a:solidFill>
                  <a:srgbClr val="C00000"/>
                </a:solidFill>
                <a:cs typeface="+mn-ea"/>
                <a:sym typeface="+mn-lt"/>
              </a:rPr>
              <a:t>前言</a:t>
            </a:r>
            <a:endParaRPr lang="en-US" altLang="zh-CN" sz="6500" b="1" dirty="0">
              <a:solidFill>
                <a:srgbClr val="C00000"/>
              </a:solidFill>
              <a:cs typeface="+mn-ea"/>
              <a:sym typeface="+mn-lt"/>
            </a:endParaRPr>
          </a:p>
        </p:txBody>
      </p:sp>
      <p:pic>
        <p:nvPicPr>
          <p:cNvPr id="21" name="图片 20">
            <a:extLst>
              <a:ext uri="{FF2B5EF4-FFF2-40B4-BE49-F238E27FC236}">
                <a16:creationId xmlns:a16="http://schemas.microsoft.com/office/drawing/2014/main" id="{0E188299-F7D9-43F0-A7AC-1001C77262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731" y="3948399"/>
            <a:ext cx="10670538" cy="2886559"/>
          </a:xfrm>
          <a:prstGeom prst="rect">
            <a:avLst/>
          </a:prstGeom>
        </p:spPr>
      </p:pic>
      <p:pic>
        <p:nvPicPr>
          <p:cNvPr id="23" name="图片 22">
            <a:extLst>
              <a:ext uri="{FF2B5EF4-FFF2-40B4-BE49-F238E27FC236}">
                <a16:creationId xmlns:a16="http://schemas.microsoft.com/office/drawing/2014/main" id="{F20AE140-85FA-48B9-8DC9-13DA04F3C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4850" y="-45845"/>
            <a:ext cx="3867150" cy="2002574"/>
          </a:xfrm>
          <a:prstGeom prst="rect">
            <a:avLst/>
          </a:prstGeom>
        </p:spPr>
      </p:pic>
      <p:pic>
        <p:nvPicPr>
          <p:cNvPr id="31" name="图片 30">
            <a:extLst>
              <a:ext uri="{FF2B5EF4-FFF2-40B4-BE49-F238E27FC236}">
                <a16:creationId xmlns:a16="http://schemas.microsoft.com/office/drawing/2014/main" id="{704DBBE6-C97D-4CA3-AEF7-D97CED3FA0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7636" y="4180882"/>
            <a:ext cx="4391437" cy="4391437"/>
          </a:xfrm>
          <a:prstGeom prst="rect">
            <a:avLst/>
          </a:prstGeom>
        </p:spPr>
      </p:pic>
      <p:pic>
        <p:nvPicPr>
          <p:cNvPr id="33" name="图片 32">
            <a:extLst>
              <a:ext uri="{FF2B5EF4-FFF2-40B4-BE49-F238E27FC236}">
                <a16:creationId xmlns:a16="http://schemas.microsoft.com/office/drawing/2014/main" id="{D4BE4E12-D84E-4B0C-8861-B5EB7443411E}"/>
              </a:ext>
            </a:extLst>
          </p:cNvPr>
          <p:cNvPicPr>
            <a:picLocks noChangeAspect="1"/>
          </p:cNvPicPr>
          <p:nvPr/>
        </p:nvPicPr>
        <p:blipFill rotWithShape="1">
          <a:blip r:embed="rId8">
            <a:extLst>
              <a:ext uri="{28A0092B-C50C-407E-A947-70E740481C1C}">
                <a14:useLocalDpi xmlns:a14="http://schemas.microsoft.com/office/drawing/2010/main" val="0"/>
              </a:ext>
            </a:extLst>
          </a:blip>
          <a:srcRect l="67915" t="32711" b="42289"/>
          <a:stretch/>
        </p:blipFill>
        <p:spPr>
          <a:xfrm rot="1666680">
            <a:off x="9111035" y="3483565"/>
            <a:ext cx="4640467" cy="5422968"/>
          </a:xfrm>
          <a:prstGeom prst="rect">
            <a:avLst/>
          </a:prstGeom>
        </p:spPr>
      </p:pic>
      <p:sp>
        <p:nvSpPr>
          <p:cNvPr id="20" name="矩形: 圆角 19">
            <a:extLst>
              <a:ext uri="{FF2B5EF4-FFF2-40B4-BE49-F238E27FC236}">
                <a16:creationId xmlns:a16="http://schemas.microsoft.com/office/drawing/2014/main" id="{A25A22CC-34AF-49C2-9357-64207676BC6E}"/>
              </a:ext>
            </a:extLst>
          </p:cNvPr>
          <p:cNvSpPr/>
          <p:nvPr/>
        </p:nvSpPr>
        <p:spPr>
          <a:xfrm>
            <a:off x="1828800" y="1939984"/>
            <a:ext cx="8534400" cy="2490127"/>
          </a:xfrm>
          <a:prstGeom prst="roundRect">
            <a:avLst>
              <a:gd name="adj" fmla="val 9633"/>
            </a:avLst>
          </a:prstGeom>
          <a:solidFill>
            <a:schemeClr val="bg1"/>
          </a:solidFill>
          <a:ln w="19050" cap="flat" cmpd="sng" algn="ctr">
            <a:solidFill>
              <a:srgbClr val="C00000"/>
            </a:solidFill>
            <a:prstDash val="sysDash"/>
          </a:ln>
          <a:effectLst>
            <a:outerShdw blurRad="50800" dist="38100" dir="2700000" algn="tl" rotWithShape="0">
              <a:prstClr val="black">
                <a:alpha val="55000"/>
              </a:prstClr>
            </a:outerShdw>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2" name="矩形 21">
            <a:extLst>
              <a:ext uri="{FF2B5EF4-FFF2-40B4-BE49-F238E27FC236}">
                <a16:creationId xmlns:a16="http://schemas.microsoft.com/office/drawing/2014/main" id="{06919060-2CD6-48ED-B762-7CE7B77E357E}"/>
              </a:ext>
            </a:extLst>
          </p:cNvPr>
          <p:cNvSpPr/>
          <p:nvPr/>
        </p:nvSpPr>
        <p:spPr>
          <a:xfrm>
            <a:off x="2057401" y="2058079"/>
            <a:ext cx="8058149" cy="2308324"/>
          </a:xfrm>
          <a:prstGeom prst="rect">
            <a:avLst/>
          </a:prstGeom>
        </p:spPr>
        <p:txBody>
          <a:bodyPr wrap="square">
            <a:spAutoFit/>
          </a:bodyPr>
          <a:lstStyle/>
          <a:p>
            <a:pPr algn="just">
              <a:lnSpc>
                <a:spcPct val="150000"/>
              </a:lnSpc>
            </a:pPr>
            <a:r>
              <a:rPr lang="en-US" altLang="zh-CN" sz="1600" dirty="0">
                <a:cs typeface="+mn-ea"/>
                <a:sym typeface="+mn-lt"/>
              </a:rPr>
              <a:t>        2018</a:t>
            </a:r>
            <a:r>
              <a:rPr lang="zh-CN" altLang="en-US" sz="1600" dirty="0">
                <a:cs typeface="+mn-ea"/>
                <a:sym typeface="+mn-lt"/>
              </a:rPr>
              <a:t>年是全面贯彻党的十九大精神的开局之年，这个春天的两会也是十九大之后首次全国两会。要选举政坛“新阵容”、推进机构“新改革”、设定发展“新目标”、完成宪法“新修订”、组建反腐“新机构”等，总之，新时代新起点，中国的发展进入新征程。</a:t>
            </a:r>
            <a:endParaRPr lang="en-US" altLang="zh-CN" sz="1600" dirty="0">
              <a:cs typeface="+mn-ea"/>
              <a:sym typeface="+mn-lt"/>
            </a:endParaRPr>
          </a:p>
          <a:p>
            <a:pPr algn="just">
              <a:lnSpc>
                <a:spcPct val="150000"/>
              </a:lnSpc>
            </a:pPr>
            <a:r>
              <a:rPr lang="en-US" altLang="zh-CN" sz="1600" b="1" dirty="0">
                <a:solidFill>
                  <a:srgbClr val="C00000"/>
                </a:solidFill>
                <a:cs typeface="+mn-ea"/>
                <a:sym typeface="+mn-lt"/>
              </a:rPr>
              <a:t>        2018</a:t>
            </a:r>
            <a:r>
              <a:rPr lang="zh-CN" altLang="en-US" sz="1600" b="1" dirty="0">
                <a:solidFill>
                  <a:srgbClr val="C00000"/>
                </a:solidFill>
                <a:cs typeface="+mn-ea"/>
                <a:sym typeface="+mn-lt"/>
              </a:rPr>
              <a:t>年</a:t>
            </a:r>
            <a:r>
              <a:rPr lang="en-US" altLang="zh-CN" sz="1600" b="1" dirty="0">
                <a:solidFill>
                  <a:srgbClr val="C00000"/>
                </a:solidFill>
                <a:cs typeface="+mn-ea"/>
                <a:sym typeface="+mn-lt"/>
              </a:rPr>
              <a:t>3</a:t>
            </a:r>
            <a:r>
              <a:rPr lang="zh-CN" altLang="en-US" sz="1600" b="1" dirty="0">
                <a:solidFill>
                  <a:srgbClr val="C00000"/>
                </a:solidFill>
                <a:cs typeface="+mn-ea"/>
                <a:sym typeface="+mn-lt"/>
              </a:rPr>
              <a:t>月</a:t>
            </a:r>
            <a:r>
              <a:rPr lang="en-US" altLang="zh-CN" sz="1600" b="1" dirty="0">
                <a:solidFill>
                  <a:srgbClr val="C00000"/>
                </a:solidFill>
                <a:cs typeface="+mn-ea"/>
                <a:sym typeface="+mn-lt"/>
              </a:rPr>
              <a:t>5</a:t>
            </a:r>
            <a:r>
              <a:rPr lang="zh-CN" altLang="en-US" sz="1600" b="1" dirty="0">
                <a:solidFill>
                  <a:srgbClr val="C00000"/>
                </a:solidFill>
                <a:cs typeface="+mn-ea"/>
                <a:sym typeface="+mn-lt"/>
              </a:rPr>
              <a:t>日上午</a:t>
            </a:r>
            <a:r>
              <a:rPr lang="en-US" altLang="zh-CN" sz="1600" b="1" dirty="0">
                <a:solidFill>
                  <a:srgbClr val="C00000"/>
                </a:solidFill>
                <a:cs typeface="+mn-ea"/>
                <a:sym typeface="+mn-lt"/>
              </a:rPr>
              <a:t>9</a:t>
            </a:r>
            <a:r>
              <a:rPr lang="zh-CN" altLang="en-US" sz="1600" b="1" dirty="0">
                <a:solidFill>
                  <a:srgbClr val="C00000"/>
                </a:solidFill>
                <a:cs typeface="+mn-ea"/>
                <a:sym typeface="+mn-lt"/>
              </a:rPr>
              <a:t>时，第十三届全国人民代表大会一次会议开幕，国务院总理李克强作政府工作报告。报告都有哪些亮点？</a:t>
            </a:r>
          </a:p>
        </p:txBody>
      </p:sp>
    </p:spTree>
    <p:extLst>
      <p:ext uri="{BB962C8B-B14F-4D97-AF65-F5344CB8AC3E}">
        <p14:creationId xmlns:p14="http://schemas.microsoft.com/office/powerpoint/2010/main" val="37165864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heel(1)">
                                      <p:cBhvr>
                                        <p:cTn id="12" dur="2000"/>
                                        <p:tgtEl>
                                          <p:spTgt spid="20"/>
                                        </p:tgtEl>
                                      </p:cBhvr>
                                    </p:animEffect>
                                  </p:childTnLst>
                                </p:cTn>
                              </p:par>
                            </p:childTnLst>
                          </p:cTn>
                        </p:par>
                        <p:par>
                          <p:cTn id="13" fill="hold">
                            <p:stCondLst>
                              <p:cond delay="2500"/>
                            </p:stCondLst>
                            <p:childTnLst>
                              <p:par>
                                <p:cTn id="14" presetID="1" presetClass="entr" presetSubtype="0" fill="hold" grpId="0" nodeType="afterEffect">
                                  <p:stCondLst>
                                    <p:cond delay="0"/>
                                  </p:stCondLst>
                                  <p:iterate type="lt">
                                    <p:tmAbs val="40"/>
                                  </p:iterate>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1928733"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产教融合</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18</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支持社会力量举办职业教育。鼓励企业牵头实施重大科技项目，支持科研院所、高校与企业融通创新，加快创新成果转化应用。要提供全方位创新创业服务，推进“双创”示范基地建设，鼓励大企业、高校和科研院所开放创新资源，发展平台经济、共享经济，形成线上线下结合、产学研用协同、大中小企业融合的创新创业格局，打造“双创”升级版。</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89496"/>
            <a:ext cx="2835707" cy="2322821"/>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99255"/>
            <a:ext cx="7035679" cy="186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800" kern="0" dirty="0">
                <a:latin typeface="+mn-ea"/>
                <a:sym typeface="Impact" panose="020B0806030902050204" pitchFamily="34" charset="0"/>
              </a:rPr>
              <a:t>去年年底，国务院办公厅印发</a:t>
            </a:r>
            <a:r>
              <a:rPr lang="en-US" altLang="zh-CN" sz="1800" kern="0" dirty="0">
                <a:latin typeface="+mn-ea"/>
                <a:sym typeface="Impact" panose="020B0806030902050204" pitchFamily="34" charset="0"/>
              </a:rPr>
              <a:t>《</a:t>
            </a:r>
            <a:r>
              <a:rPr lang="zh-CN" altLang="en-US" sz="1800" kern="0" dirty="0">
                <a:latin typeface="+mn-ea"/>
                <a:sym typeface="Impact" panose="020B0806030902050204" pitchFamily="34" charset="0"/>
              </a:rPr>
              <a:t>关于深化产教融合的若干意见</a:t>
            </a:r>
            <a:r>
              <a:rPr lang="en-US" altLang="zh-CN" sz="1800" kern="0" dirty="0">
                <a:latin typeface="+mn-ea"/>
                <a:sym typeface="Impact" panose="020B0806030902050204" pitchFamily="34" charset="0"/>
              </a:rPr>
              <a:t>》</a:t>
            </a:r>
            <a:r>
              <a:rPr lang="zh-CN" altLang="en-US" sz="1800" kern="0" dirty="0">
                <a:latin typeface="+mn-ea"/>
                <a:sym typeface="Impact" panose="020B0806030902050204" pitchFamily="34" charset="0"/>
              </a:rPr>
              <a:t>，指出要强化企业在应用型人才培养中的重要主体作用，鼓励企业以独立、合资、合作等方式依法参与举办职业教育和高等教育。此次政府工作报告中有一次强调了职业教育的重要性。产教融合、校企合作、鼓励培训将是大势所趋，职业教育行业或将迎来快速发展期。</a:t>
            </a:r>
          </a:p>
        </p:txBody>
      </p:sp>
    </p:spTree>
    <p:extLst>
      <p:ext uri="{BB962C8B-B14F-4D97-AF65-F5344CB8AC3E}">
        <p14:creationId xmlns:p14="http://schemas.microsoft.com/office/powerpoint/2010/main" val="8889124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维护教育公平</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19</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184940"/>
            </a:xfrm>
            <a:prstGeom prst="rect">
              <a:avLst/>
            </a:prstGeom>
          </p:spPr>
          <p:txBody>
            <a:bodyPr wrap="square">
              <a:spAutoFit/>
            </a:bodyPr>
            <a:lstStyle/>
            <a:p>
              <a:pPr>
                <a:lnSpc>
                  <a:spcPct val="130000"/>
                </a:lnSpc>
              </a:pPr>
              <a:r>
                <a:rPr lang="zh-CN" altLang="en-US" sz="1400" dirty="0">
                  <a:solidFill>
                    <a:schemeClr val="bg1"/>
                  </a:solidFill>
                  <a:cs typeface="+mn-ea"/>
                  <a:sym typeface="+mn-lt"/>
                </a:rPr>
                <a:t>推动城乡义务教育一体化发展，教育投入继续向困难地区和薄弱环节倾斜。切实降低农村学生辍学率，抓紧消除城镇“大班额”，着力解决中小学生课外负担重问题。要多渠道增加学前教育资源供给。继续实施农村和贫困地区专项招生计划。加强师资队伍和师德师风建设。要办好人民满意的教育，让每个人都有平等机会通过教育改变自身命运、成就人生梦想。</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1"/>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94774"/>
            <a:ext cx="7237969" cy="227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00" kern="0" dirty="0">
                <a:latin typeface="+mn-ea"/>
                <a:sym typeface="Impact" panose="020B0806030902050204" pitchFamily="34" charset="0"/>
              </a:rPr>
              <a:t>财政是教育发展的支撑点。继</a:t>
            </a:r>
            <a:r>
              <a:rPr lang="en-US" altLang="zh-CN" sz="1600" kern="0" dirty="0">
                <a:latin typeface="+mn-ea"/>
                <a:sym typeface="Impact" panose="020B0806030902050204" pitchFamily="34" charset="0"/>
              </a:rPr>
              <a:t>2012</a:t>
            </a:r>
            <a:r>
              <a:rPr lang="zh-CN" altLang="en-US" sz="1600" kern="0" dirty="0">
                <a:latin typeface="+mn-ea"/>
                <a:sym typeface="Impact" panose="020B0806030902050204" pitchFamily="34" charset="0"/>
              </a:rPr>
              <a:t>年国家财政性教育经费支出占国内生产总值比例首次超过</a:t>
            </a:r>
            <a:r>
              <a:rPr lang="en-US" altLang="zh-CN" sz="1600" kern="0" dirty="0">
                <a:latin typeface="+mn-ea"/>
                <a:sym typeface="Impact" panose="020B0806030902050204" pitchFamily="34" charset="0"/>
              </a:rPr>
              <a:t>4%</a:t>
            </a:r>
            <a:r>
              <a:rPr lang="zh-CN" altLang="en-US" sz="1600" kern="0" dirty="0">
                <a:latin typeface="+mn-ea"/>
                <a:sym typeface="Impact" panose="020B0806030902050204" pitchFamily="34" charset="0"/>
              </a:rPr>
              <a:t>后，过去五年中，财政性教育投入经费连续五年保持在</a:t>
            </a:r>
            <a:r>
              <a:rPr lang="en-US" altLang="zh-CN" sz="1600" kern="0" dirty="0">
                <a:latin typeface="+mn-ea"/>
                <a:sym typeface="Impact" panose="020B0806030902050204" pitchFamily="34" charset="0"/>
              </a:rPr>
              <a:t>4%</a:t>
            </a:r>
            <a:r>
              <a:rPr lang="zh-CN" altLang="en-US" sz="1600" kern="0" dirty="0">
                <a:latin typeface="+mn-ea"/>
                <a:sym typeface="Impact" panose="020B0806030902050204" pitchFamily="34" charset="0"/>
              </a:rPr>
              <a:t>以上。教育将继续延续“优先发展”的地位。城乡教育失衡的问题在近几年尤为凸显，择校热、竞赛热、中小学生课业负担重、中产阶层教育焦虑等社会关注的教育热点问题，实际上都与教育公平问题密切相关。在接下来的教育规划中，国家教育投入将继续向困难地区和薄弱环节倾斜，多渠道增加教育供给，从根源上解决教育难题。</a:t>
            </a:r>
          </a:p>
        </p:txBody>
      </p:sp>
    </p:spTree>
    <p:extLst>
      <p:ext uri="{BB962C8B-B14F-4D97-AF65-F5344CB8AC3E}">
        <p14:creationId xmlns:p14="http://schemas.microsoft.com/office/powerpoint/2010/main" val="15137130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提升教育质量</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20</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079013"/>
            </a:xfrm>
            <a:prstGeom prst="rect">
              <a:avLst/>
            </a:prstGeom>
          </p:spPr>
          <p:txBody>
            <a:bodyPr wrap="square">
              <a:spAutoFit/>
            </a:bodyPr>
            <a:lstStyle/>
            <a:p>
              <a:pPr>
                <a:lnSpc>
                  <a:spcPct val="130000"/>
                </a:lnSpc>
              </a:pPr>
              <a:r>
                <a:rPr lang="zh-CN" altLang="en-US" sz="1700" dirty="0">
                  <a:solidFill>
                    <a:schemeClr val="bg1"/>
                  </a:solidFill>
                  <a:cs typeface="+mn-ea"/>
                  <a:sym typeface="+mn-lt"/>
                </a:rPr>
                <a:t>要多渠道增加学前教育资源供给，运用互联网等信息化手段，加强对儿童托育全过程监管，一定要让家长放心安心。以经济社会发展需要为导向，优化高等教育结构，加快“双一流”建设，支持中西部建设有特色、高水平大学。</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8249" y="3277392"/>
            <a:ext cx="2798973"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336742"/>
            <a:ext cx="6923535" cy="219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800" kern="0" dirty="0">
                <a:latin typeface="+mn-ea"/>
                <a:sym typeface="Impact" panose="020B0806030902050204" pitchFamily="34" charset="0"/>
              </a:rPr>
              <a:t>在教育资源供给数量不断增加的背景下，教育质量成为人们日益迫切的需求。李克强总理在政府工作报告中提及要“发展有质量的教育”，高质量的教育水平一方面需要互联网等信息化技术的赋能，另一方面则需要教育政策关注点由数量向质量转变。去年九月，双一流高校建设方案公布，这对于高等院校转向以质量提升为核心的内涵式发展而言，具有里程碑式的意义。</a:t>
            </a:r>
          </a:p>
        </p:txBody>
      </p:sp>
    </p:spTree>
    <p:extLst>
      <p:ext uri="{BB962C8B-B14F-4D97-AF65-F5344CB8AC3E}">
        <p14:creationId xmlns:p14="http://schemas.microsoft.com/office/powerpoint/2010/main" val="152835339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980851"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健全对金融控股公司监管</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21</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47594"/>
            </a:xfrm>
            <a:prstGeom prst="rect">
              <a:avLst/>
            </a:prstGeom>
          </p:spPr>
          <p:txBody>
            <a:bodyPr wrap="square">
              <a:spAutoFit/>
            </a:bodyPr>
            <a:lstStyle/>
            <a:p>
              <a:pPr>
                <a:lnSpc>
                  <a:spcPct val="150000"/>
                </a:lnSpc>
              </a:pPr>
              <a:r>
                <a:rPr lang="zh-CN" altLang="en-US" sz="2200" dirty="0">
                  <a:solidFill>
                    <a:schemeClr val="bg1"/>
                  </a:solidFill>
                  <a:cs typeface="+mn-ea"/>
                  <a:sym typeface="+mn-lt"/>
                </a:rPr>
                <a:t>强化金融监管统筹协调，健全对影子银行、互联网金融、金融控股公司等监管，进一步完善金融监管。</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2"/>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71910"/>
            <a:ext cx="7237969" cy="212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300" kern="0" dirty="0">
                <a:latin typeface="+mn-ea"/>
                <a:sym typeface="Impact" panose="020B0806030902050204" pitchFamily="34" charset="0"/>
              </a:rPr>
              <a:t>这是政府工作报告首次提出健全对金融控股公司监管这样的表述。在过去十年国内，金融混业发展趋势日益明显，一方面是金融机构发起设立的金控集团，旗下有银行、保险、证券等金融牌照，同时一些实业资本也在发起设立金控集团，如央企金控，及民营资本金控越来越多。然而，金融风险存在具有隐蔽性、复杂性和传染性，何况现代金融产品呈现复杂化，且交易频率高、资金流动快，经常跨市场、跨机构、跨产品，一旦出现风险，后果不可想象，这都对监管提出了挑战。再加上，此前银监会主席郭树清表示，少数不法分子通过复杂架构，虚假出资，循环注资，违规构建庞大的金融集团，已经成为深化金融改革和维护银行体系安全的严重障碍，必须依法予以严肃处理。由此，健全对金融控股公司监管已然十分迫切。</a:t>
            </a:r>
          </a:p>
        </p:txBody>
      </p:sp>
    </p:spTree>
    <p:extLst>
      <p:ext uri="{BB962C8B-B14F-4D97-AF65-F5344CB8AC3E}">
        <p14:creationId xmlns:p14="http://schemas.microsoft.com/office/powerpoint/2010/main" val="20376539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980851"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放宽或取消外资股比限制</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22</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4463"/>
            <a:chOff x="2206246" y="1578300"/>
            <a:chExt cx="9079343" cy="1554463"/>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53164"/>
            </a:xfrm>
            <a:prstGeom prst="rect">
              <a:avLst/>
            </a:prstGeom>
          </p:spPr>
          <p:txBody>
            <a:bodyPr wrap="square">
              <a:spAutoFit/>
            </a:bodyPr>
            <a:lstStyle/>
            <a:p>
              <a:pPr>
                <a:lnSpc>
                  <a:spcPct val="130000"/>
                </a:lnSpc>
              </a:pPr>
              <a:r>
                <a:rPr lang="zh-CN" altLang="en-US" sz="2000" dirty="0">
                  <a:solidFill>
                    <a:schemeClr val="bg1"/>
                  </a:solidFill>
                  <a:cs typeface="+mn-ea"/>
                  <a:sym typeface="+mn-lt"/>
                </a:rPr>
                <a:t>有序开放银行卡清算等市场，放开外资保险经纪公司经营范围限制，放宽或取消银行、证券、基金管理、期货、金融资产管理公司等外资股比限制，统一中外资银行市场准入标准。</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60279"/>
            <a:ext cx="2835707" cy="2364141"/>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260279"/>
            <a:ext cx="6923535" cy="234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00" kern="0" dirty="0">
                <a:latin typeface="+mn-ea"/>
                <a:sym typeface="Impact" panose="020B0806030902050204" pitchFamily="34" charset="0"/>
              </a:rPr>
              <a:t>放宽外资投资中国金融机构的比例，在</a:t>
            </a:r>
            <a:r>
              <a:rPr lang="en-US" altLang="zh-CN" sz="1600" kern="0" dirty="0">
                <a:latin typeface="+mn-ea"/>
                <a:sym typeface="Impact" panose="020B0806030902050204" pitchFamily="34" charset="0"/>
              </a:rPr>
              <a:t>2017</a:t>
            </a:r>
            <a:r>
              <a:rPr lang="zh-CN" altLang="en-US" sz="1600" kern="0" dirty="0">
                <a:latin typeface="+mn-ea"/>
                <a:sym typeface="Impact" panose="020B0806030902050204" pitchFamily="34" charset="0"/>
              </a:rPr>
              <a:t>年</a:t>
            </a:r>
            <a:r>
              <a:rPr lang="en-US" altLang="zh-CN" sz="1600" kern="0" dirty="0">
                <a:latin typeface="+mn-ea"/>
                <a:sym typeface="Impact" panose="020B0806030902050204" pitchFamily="34" charset="0"/>
              </a:rPr>
              <a:t>11</a:t>
            </a:r>
            <a:r>
              <a:rPr lang="zh-CN" altLang="en-US" sz="1600" kern="0" dirty="0">
                <a:latin typeface="+mn-ea"/>
                <a:sym typeface="Impact" panose="020B0806030902050204" pitchFamily="34" charset="0"/>
              </a:rPr>
              <a:t>月已经官方提及，包括投资比例限制放宽和不受限制的情况与条件。此次在</a:t>
            </a:r>
            <a:r>
              <a:rPr lang="en-US" altLang="zh-CN" sz="1600" kern="0" dirty="0">
                <a:latin typeface="+mn-ea"/>
                <a:sym typeface="Impact" panose="020B0806030902050204" pitchFamily="34" charset="0"/>
              </a:rPr>
              <a:t>2018</a:t>
            </a:r>
            <a:r>
              <a:rPr lang="zh-CN" altLang="en-US" sz="1600" kern="0" dirty="0">
                <a:latin typeface="+mn-ea"/>
                <a:sym typeface="Impact" panose="020B0806030902050204" pitchFamily="34" charset="0"/>
              </a:rPr>
              <a:t>年两会政府工作报告中阐述，更加体现了中国继续开放金融业的信心和决心。尤其是报告中明确表示，在银行、证券、基金等领域放宽或者取消外资股比限制，这一重要变革，将给外资金融机构以更多投资机遇和话语权，也将为中国金融业带来更加多元的投资和激发市场活力。可以期待的是，未来，第一家外资券商、外资公募基金将有望出现。</a:t>
            </a:r>
          </a:p>
        </p:txBody>
      </p:sp>
    </p:spTree>
    <p:extLst>
      <p:ext uri="{BB962C8B-B14F-4D97-AF65-F5344CB8AC3E}">
        <p14:creationId xmlns:p14="http://schemas.microsoft.com/office/powerpoint/2010/main" val="217492343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1928733"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人工智能</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23</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发展壮大新动能。做大做强新兴产业集群，实施大数据发展行动，加强新一代人工智能研发应用，在医疗、养老、教育、文化、体育等多领域推进“互联网</a:t>
              </a:r>
              <a:r>
                <a:rPr lang="en-US" altLang="zh-CN" sz="1500" dirty="0">
                  <a:solidFill>
                    <a:schemeClr val="bg1"/>
                  </a:solidFill>
                  <a:cs typeface="+mn-ea"/>
                  <a:sym typeface="+mn-lt"/>
                </a:rPr>
                <a:t>+”</a:t>
              </a:r>
              <a:r>
                <a:rPr lang="zh-CN" altLang="en-US" sz="1500" dirty="0">
                  <a:solidFill>
                    <a:schemeClr val="bg1"/>
                  </a:solidFill>
                  <a:cs typeface="+mn-ea"/>
                  <a:sym typeface="+mn-lt"/>
                </a:rPr>
                <a:t>。发展智能产业，拓展智能生活。运用新技术、新业态、新模式，大力改造提升传统产业。</a:t>
              </a: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151" y="3277392"/>
            <a:ext cx="2738200"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418719"/>
            <a:ext cx="7237969"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自“人工智能”这一表述进入政府工作报告以来，在本次报告中首次被强调与传统产业融合的必要性。</a:t>
            </a:r>
            <a:r>
              <a:rPr lang="en-US" altLang="zh-CN" sz="2000" kern="0" dirty="0">
                <a:latin typeface="+mn-ea"/>
                <a:sym typeface="Impact" panose="020B0806030902050204" pitchFamily="34" charset="0"/>
              </a:rPr>
              <a:t>2017</a:t>
            </a:r>
            <a:r>
              <a:rPr lang="zh-CN" altLang="en-US" sz="2000" kern="0" dirty="0">
                <a:latin typeface="+mn-ea"/>
                <a:sym typeface="Impact" panose="020B0806030902050204" pitchFamily="34" charset="0"/>
              </a:rPr>
              <a:t>年来，在学术界、企业界共同努力下，人工智能各细分领域的技术正在向交通、金融、安防、法务等传统行业渗透，进入了从技术到行业落地的关键时刻。其中智能驾驶领域已进入法律落地阶段。</a:t>
            </a:r>
          </a:p>
        </p:txBody>
      </p:sp>
    </p:spTree>
    <p:extLst>
      <p:ext uri="{BB962C8B-B14F-4D97-AF65-F5344CB8AC3E}">
        <p14:creationId xmlns:p14="http://schemas.microsoft.com/office/powerpoint/2010/main" val="37902384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980851"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科技进步贡献率提高明显</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24</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五年来，创新驱动发展成果丰硕。全社会研发投入年均增长</a:t>
              </a:r>
              <a:r>
                <a:rPr lang="en-US" altLang="zh-CN" sz="1500" dirty="0">
                  <a:solidFill>
                    <a:schemeClr val="bg1"/>
                  </a:solidFill>
                  <a:cs typeface="+mn-ea"/>
                  <a:sym typeface="+mn-lt"/>
                </a:rPr>
                <a:t>11%</a:t>
              </a:r>
              <a:r>
                <a:rPr lang="zh-CN" altLang="en-US" sz="1500" dirty="0">
                  <a:solidFill>
                    <a:schemeClr val="bg1"/>
                  </a:solidFill>
                  <a:cs typeface="+mn-ea"/>
                  <a:sym typeface="+mn-lt"/>
                </a:rPr>
                <a:t>，规模跃居世界第二位。科技进步贡献率由</a:t>
              </a:r>
              <a:r>
                <a:rPr lang="en-US" altLang="zh-CN" sz="1500" dirty="0">
                  <a:solidFill>
                    <a:schemeClr val="bg1"/>
                  </a:solidFill>
                  <a:cs typeface="+mn-ea"/>
                  <a:sym typeface="+mn-lt"/>
                </a:rPr>
                <a:t>52.2%</a:t>
              </a:r>
              <a:r>
                <a:rPr lang="zh-CN" altLang="en-US" sz="1500" dirty="0">
                  <a:solidFill>
                    <a:schemeClr val="bg1"/>
                  </a:solidFill>
                  <a:cs typeface="+mn-ea"/>
                  <a:sym typeface="+mn-lt"/>
                </a:rPr>
                <a:t>提高到</a:t>
              </a:r>
              <a:r>
                <a:rPr lang="en-US" altLang="zh-CN" sz="1500" dirty="0">
                  <a:solidFill>
                    <a:schemeClr val="bg1"/>
                  </a:solidFill>
                  <a:cs typeface="+mn-ea"/>
                  <a:sym typeface="+mn-lt"/>
                </a:rPr>
                <a:t>57.5%</a:t>
              </a:r>
              <a:r>
                <a:rPr lang="zh-CN" altLang="en-US" sz="1500" dirty="0">
                  <a:solidFill>
                    <a:schemeClr val="bg1"/>
                  </a:solidFill>
                  <a:cs typeface="+mn-ea"/>
                  <a:sym typeface="+mn-lt"/>
                </a:rPr>
                <a:t>。载人航天、深海探测、量子通信、大飞机等重大创新成果不断涌现。高铁网络、电子商务、移动支付、共享经济等引领世界潮流。“互联网</a:t>
              </a:r>
              <a:r>
                <a:rPr lang="en-US" altLang="zh-CN" sz="1500" dirty="0">
                  <a:solidFill>
                    <a:schemeClr val="bg1"/>
                  </a:solidFill>
                  <a:cs typeface="+mn-ea"/>
                  <a:sym typeface="+mn-lt"/>
                </a:rPr>
                <a:t>+”</a:t>
              </a:r>
              <a:r>
                <a:rPr lang="zh-CN" altLang="en-US" sz="1500" dirty="0">
                  <a:solidFill>
                    <a:schemeClr val="bg1"/>
                  </a:solidFill>
                  <a:cs typeface="+mn-ea"/>
                  <a:sym typeface="+mn-lt"/>
                </a:rPr>
                <a:t>广泛融入各行各业。大众创业、万众创新蓬勃发展，日均新设企业由</a:t>
              </a:r>
              <a:r>
                <a:rPr lang="en-US" altLang="zh-CN" sz="1500" dirty="0">
                  <a:solidFill>
                    <a:schemeClr val="bg1"/>
                  </a:solidFill>
                  <a:cs typeface="+mn-ea"/>
                  <a:sym typeface="+mn-lt"/>
                </a:rPr>
                <a:t>5</a:t>
              </a:r>
              <a:r>
                <a:rPr lang="zh-CN" altLang="en-US" sz="1500" dirty="0">
                  <a:solidFill>
                    <a:schemeClr val="bg1"/>
                  </a:solidFill>
                  <a:cs typeface="+mn-ea"/>
                  <a:sym typeface="+mn-lt"/>
                </a:rPr>
                <a:t>千多户增加到</a:t>
              </a:r>
              <a:r>
                <a:rPr lang="en-US" altLang="zh-CN" sz="1500" dirty="0">
                  <a:solidFill>
                    <a:schemeClr val="bg1"/>
                  </a:solidFill>
                  <a:cs typeface="+mn-ea"/>
                  <a:sym typeface="+mn-lt"/>
                </a:rPr>
                <a:t>1</a:t>
              </a:r>
              <a:r>
                <a:rPr lang="zh-CN" altLang="en-US" sz="1500" dirty="0">
                  <a:solidFill>
                    <a:schemeClr val="bg1"/>
                  </a:solidFill>
                  <a:cs typeface="+mn-ea"/>
                  <a:sym typeface="+mn-lt"/>
                </a:rPr>
                <a:t>万</a:t>
              </a:r>
              <a:r>
                <a:rPr lang="en-US" altLang="zh-CN" sz="1500" dirty="0">
                  <a:solidFill>
                    <a:schemeClr val="bg1"/>
                  </a:solidFill>
                  <a:cs typeface="+mn-ea"/>
                  <a:sym typeface="+mn-lt"/>
                </a:rPr>
                <a:t>6</a:t>
              </a:r>
              <a:r>
                <a:rPr lang="zh-CN" altLang="en-US" sz="1500" dirty="0">
                  <a:solidFill>
                    <a:schemeClr val="bg1"/>
                  </a:solidFill>
                  <a:cs typeface="+mn-ea"/>
                  <a:sym typeface="+mn-lt"/>
                </a:rPr>
                <a:t>千多户。</a:t>
              </a: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9882" y="3277391"/>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586554"/>
            <a:ext cx="6923535" cy="169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800" kern="0" dirty="0">
                <a:latin typeface="+mn-ea"/>
                <a:sym typeface="Impact" panose="020B0806030902050204" pitchFamily="34" charset="0"/>
              </a:rPr>
              <a:t>快速崛起的新动能，正在重塑经济增长格局、深刻改变生产生活方式，成为中国创新发展的新标志。</a:t>
            </a:r>
          </a:p>
        </p:txBody>
      </p:sp>
    </p:spTree>
    <p:extLst>
      <p:ext uri="{BB962C8B-B14F-4D97-AF65-F5344CB8AC3E}">
        <p14:creationId xmlns:p14="http://schemas.microsoft.com/office/powerpoint/2010/main" val="26091051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54483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加快技术创新成果转化</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25</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加强国家创新体系建设。强化基础研究和应用基础研究，启动一批科技创新重大项目，高标准建设国家实验室。鼓励企业牵头实施重大科技项目，支持科研院所、高校与企业融通创新，加快创新成果转化应用。国家科技投入要向民生领域倾斜，加强雾霾治理、癌症等重大疾病防治攻关，使科技更好造福人民。</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1"/>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41876"/>
            <a:ext cx="7237969" cy="238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300" kern="0" dirty="0">
                <a:latin typeface="+mn-ea"/>
                <a:sym typeface="Impact" panose="020B0806030902050204" pitchFamily="34" charset="0"/>
              </a:rPr>
              <a:t>在</a:t>
            </a:r>
            <a:r>
              <a:rPr lang="en-US" altLang="zh-CN" sz="1300" kern="0" dirty="0">
                <a:latin typeface="+mn-ea"/>
                <a:sym typeface="Impact" panose="020B0806030902050204" pitchFamily="34" charset="0"/>
              </a:rPr>
              <a:t>2015</a:t>
            </a:r>
            <a:r>
              <a:rPr lang="zh-CN" altLang="en-US" sz="1300" kern="0" dirty="0">
                <a:latin typeface="+mn-ea"/>
                <a:sym typeface="Impact" panose="020B0806030902050204" pitchFamily="34" charset="0"/>
              </a:rPr>
              <a:t>年，国务院就印发了</a:t>
            </a:r>
            <a:r>
              <a:rPr lang="en-US" altLang="zh-CN" sz="1300" kern="0" dirty="0">
                <a:latin typeface="+mn-ea"/>
                <a:sym typeface="Impact" panose="020B0806030902050204" pitchFamily="34" charset="0"/>
              </a:rPr>
              <a:t>《</a:t>
            </a:r>
            <a:r>
              <a:rPr lang="zh-CN" altLang="en-US" sz="1300" kern="0" dirty="0">
                <a:latin typeface="+mn-ea"/>
                <a:sym typeface="Impact" panose="020B0806030902050204" pitchFamily="34" charset="0"/>
              </a:rPr>
              <a:t>关于进一步做好新形势下就业创业工作的意见</a:t>
            </a:r>
            <a:r>
              <a:rPr lang="en-US" altLang="zh-CN" sz="1300" kern="0" dirty="0">
                <a:latin typeface="+mn-ea"/>
                <a:sym typeface="Impact" panose="020B0806030902050204" pitchFamily="34" charset="0"/>
              </a:rPr>
              <a:t>》</a:t>
            </a:r>
            <a:r>
              <a:rPr lang="zh-CN" altLang="en-US" sz="1300" kern="0" dirty="0">
                <a:latin typeface="+mn-ea"/>
                <a:sym typeface="Impact" panose="020B0806030902050204" pitchFamily="34" charset="0"/>
              </a:rPr>
              <a:t>，推动高校、科研院所等事业单位专业技术人员在职创业、离岗创业。随后，人力社保部在</a:t>
            </a:r>
            <a:r>
              <a:rPr lang="en-US" altLang="zh-CN" sz="1300" kern="0" dirty="0">
                <a:latin typeface="+mn-ea"/>
                <a:sym typeface="Impact" panose="020B0806030902050204" pitchFamily="34" charset="0"/>
              </a:rPr>
              <a:t>2017</a:t>
            </a:r>
            <a:r>
              <a:rPr lang="zh-CN" altLang="en-US" sz="1300" kern="0" dirty="0">
                <a:latin typeface="+mn-ea"/>
                <a:sym typeface="Impact" panose="020B0806030902050204" pitchFamily="34" charset="0"/>
              </a:rPr>
              <a:t>年印发</a:t>
            </a:r>
            <a:r>
              <a:rPr lang="en-US" altLang="zh-CN" sz="1300" kern="0" dirty="0">
                <a:latin typeface="+mn-ea"/>
                <a:sym typeface="Impact" panose="020B0806030902050204" pitchFamily="34" charset="0"/>
              </a:rPr>
              <a:t>《</a:t>
            </a:r>
            <a:r>
              <a:rPr lang="zh-CN" altLang="en-US" sz="1300" kern="0" dirty="0">
                <a:latin typeface="+mn-ea"/>
                <a:sym typeface="Impact" panose="020B0806030902050204" pitchFamily="34" charset="0"/>
              </a:rPr>
              <a:t>关于支持和鼓励事业单位专业技术人员创新创业的指导意见</a:t>
            </a:r>
            <a:r>
              <a:rPr lang="en-US" altLang="zh-CN" sz="1300" kern="0" dirty="0">
                <a:latin typeface="+mn-ea"/>
                <a:sym typeface="Impact" panose="020B0806030902050204" pitchFamily="34" charset="0"/>
              </a:rPr>
              <a:t>》</a:t>
            </a:r>
            <a:r>
              <a:rPr lang="zh-CN" altLang="en-US" sz="1300" kern="0" dirty="0">
                <a:latin typeface="+mn-ea"/>
                <a:sym typeface="Impact" panose="020B0806030902050204" pitchFamily="34" charset="0"/>
              </a:rPr>
              <a:t>，离岗创业人员的待遇主要包括：一是离岗创业期间，依法继续在原单位参加社会保险。二是离岗创业期间继续执行原单位职称评审、培训、考核、奖励等管理制度。三是离岗创业期间的工资、医疗等待遇，由各地各部门根据国家和地方有关政策结合实际确定。四是事业单位应当与离岗创业人员订立离岗协议。五是可在</a:t>
            </a:r>
            <a:r>
              <a:rPr lang="en-US" altLang="zh-CN" sz="1300" kern="0" dirty="0">
                <a:latin typeface="+mn-ea"/>
                <a:sym typeface="Impact" panose="020B0806030902050204" pitchFamily="34" charset="0"/>
              </a:rPr>
              <a:t>3</a:t>
            </a:r>
            <a:r>
              <a:rPr lang="zh-CN" altLang="en-US" sz="1300" kern="0" dirty="0">
                <a:latin typeface="+mn-ea"/>
                <a:sym typeface="Impact" panose="020B0806030902050204" pitchFamily="34" charset="0"/>
              </a:rPr>
              <a:t>年内保留人事关系。离岗创业人员离岗创业期间，本人提出与原单位解除聘用合同的，原单位应当依法解除聘用合同；本人提出提前返回的，可以提前返回原单位。离岗创业人员返回的，如无相应岗位空缺，可暂时突破岗位总量聘用，并逐步消化。</a:t>
            </a:r>
          </a:p>
        </p:txBody>
      </p:sp>
    </p:spTree>
    <p:extLst>
      <p:ext uri="{BB962C8B-B14F-4D97-AF65-F5344CB8AC3E}">
        <p14:creationId xmlns:p14="http://schemas.microsoft.com/office/powerpoint/2010/main" val="29336262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5416868"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支持社会力量增加医疗供给</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26</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4463"/>
            <a:chOff x="2206246" y="1578300"/>
            <a:chExt cx="9079343" cy="1554463"/>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53164"/>
            </a:xfrm>
            <a:prstGeom prst="rect">
              <a:avLst/>
            </a:prstGeom>
          </p:spPr>
          <p:txBody>
            <a:bodyPr wrap="square">
              <a:spAutoFit/>
            </a:bodyPr>
            <a:lstStyle/>
            <a:p>
              <a:pPr>
                <a:lnSpc>
                  <a:spcPct val="130000"/>
                </a:lnSpc>
              </a:pPr>
              <a:r>
                <a:rPr lang="zh-CN" altLang="en-US" sz="2000" dirty="0">
                  <a:solidFill>
                    <a:schemeClr val="bg1"/>
                  </a:solidFill>
                  <a:cs typeface="+mn-ea"/>
                  <a:sym typeface="+mn-lt"/>
                </a:rPr>
                <a:t>积极扩大消费和促进有效投资。顺应居民需求新变化扩大消费，着眼调结构增加投资，形成供给结构优化和总需求适度扩大的良性循环。</a:t>
              </a:r>
              <a:r>
                <a:rPr lang="en-US" altLang="zh-CN" sz="2000" dirty="0">
                  <a:solidFill>
                    <a:schemeClr val="bg1"/>
                  </a:solidFill>
                  <a:cs typeface="+mn-ea"/>
                  <a:sym typeface="+mn-lt"/>
                </a:rPr>
                <a:t>……</a:t>
              </a:r>
              <a:r>
                <a:rPr lang="zh-CN" altLang="en-US" sz="2000" dirty="0">
                  <a:solidFill>
                    <a:schemeClr val="bg1"/>
                  </a:solidFill>
                  <a:cs typeface="+mn-ea"/>
                  <a:sym typeface="+mn-lt"/>
                </a:rPr>
                <a:t>支持社会力量增加医疗、养老、教育、文化、体育等服务供给。</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67739"/>
            <a:ext cx="6923535" cy="193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900" kern="0" dirty="0">
                <a:latin typeface="+mn-ea"/>
                <a:sym typeface="Impact" panose="020B0806030902050204" pitchFamily="34" charset="0"/>
              </a:rPr>
              <a:t>社会力量正成为中国医疗供给越来越重要的组成部分。自</a:t>
            </a:r>
            <a:r>
              <a:rPr lang="en-US" altLang="zh-CN" sz="1900" kern="0" dirty="0">
                <a:latin typeface="+mn-ea"/>
                <a:sym typeface="Impact" panose="020B0806030902050204" pitchFamily="34" charset="0"/>
              </a:rPr>
              <a:t>2012</a:t>
            </a:r>
            <a:r>
              <a:rPr lang="zh-CN" altLang="en-US" sz="1900" kern="0" dirty="0">
                <a:latin typeface="+mn-ea"/>
                <a:sym typeface="Impact" panose="020B0806030902050204" pitchFamily="34" charset="0"/>
              </a:rPr>
              <a:t>年以来，中国资本市场对民营医院和公立医院的投资呈现井喷增长，交易金额年复合增长率高达</a:t>
            </a:r>
            <a:r>
              <a:rPr lang="en-US" altLang="zh-CN" sz="1900" kern="0" dirty="0">
                <a:latin typeface="+mn-ea"/>
                <a:sym typeface="Impact" panose="020B0806030902050204" pitchFamily="34" charset="0"/>
              </a:rPr>
              <a:t>80%</a:t>
            </a:r>
            <a:r>
              <a:rPr lang="zh-CN" altLang="en-US" sz="1900" kern="0" dirty="0">
                <a:latin typeface="+mn-ea"/>
                <a:sym typeface="Impact" panose="020B0806030902050204" pitchFamily="34" charset="0"/>
              </a:rPr>
              <a:t>，增长约</a:t>
            </a:r>
            <a:r>
              <a:rPr lang="en-US" altLang="zh-CN" sz="1900" kern="0" dirty="0">
                <a:latin typeface="+mn-ea"/>
                <a:sym typeface="Impact" panose="020B0806030902050204" pitchFamily="34" charset="0"/>
              </a:rPr>
              <a:t>50</a:t>
            </a:r>
            <a:r>
              <a:rPr lang="zh-CN" altLang="en-US" sz="1900" kern="0" dirty="0">
                <a:latin typeface="+mn-ea"/>
                <a:sym typeface="Impact" panose="020B0806030902050204" pitchFamily="34" charset="0"/>
              </a:rPr>
              <a:t>倍。投资机构、医药集团、保险资金和医药相关产业链企业组成多元化的资本结构，成为社会办医疗机构持续发展的核心推动力。</a:t>
            </a:r>
          </a:p>
        </p:txBody>
      </p:sp>
    </p:spTree>
    <p:extLst>
      <p:ext uri="{BB962C8B-B14F-4D97-AF65-F5344CB8AC3E}">
        <p14:creationId xmlns:p14="http://schemas.microsoft.com/office/powerpoint/2010/main" val="42902157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67280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基本医保补助再增</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27</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960776"/>
            </a:xfrm>
            <a:prstGeom prst="rect">
              <a:avLst/>
            </a:prstGeom>
          </p:spPr>
          <p:txBody>
            <a:bodyPr wrap="square">
              <a:spAutoFit/>
            </a:bodyPr>
            <a:lstStyle/>
            <a:p>
              <a:pPr>
                <a:lnSpc>
                  <a:spcPct val="150000"/>
                </a:lnSpc>
              </a:pPr>
              <a:r>
                <a:rPr lang="zh-CN" altLang="en-US" sz="2000" dirty="0">
                  <a:solidFill>
                    <a:schemeClr val="bg1"/>
                  </a:solidFill>
                  <a:cs typeface="+mn-ea"/>
                  <a:sym typeface="+mn-lt"/>
                </a:rPr>
                <a:t>实施健康中国战略。提高基本医保和大病保险保障水平，居民基本医保人均财政补助标准再增加</a:t>
              </a:r>
              <a:r>
                <a:rPr lang="en-US" altLang="zh-CN" sz="2000" dirty="0">
                  <a:solidFill>
                    <a:schemeClr val="bg1"/>
                  </a:solidFill>
                  <a:cs typeface="+mn-ea"/>
                  <a:sym typeface="+mn-lt"/>
                </a:rPr>
                <a:t>40</a:t>
              </a:r>
              <a:r>
                <a:rPr lang="zh-CN" altLang="en-US" sz="2000" dirty="0">
                  <a:solidFill>
                    <a:schemeClr val="bg1"/>
                  </a:solidFill>
                  <a:cs typeface="+mn-ea"/>
                  <a:sym typeface="+mn-lt"/>
                </a:rPr>
                <a:t>元，一半用于大病保险。</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2"/>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418719"/>
            <a:ext cx="7237969"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目前，我国基本医疗保险覆盖</a:t>
            </a:r>
            <a:r>
              <a:rPr lang="en-US" altLang="zh-CN" sz="2000" kern="0" dirty="0">
                <a:latin typeface="+mn-ea"/>
                <a:sym typeface="Impact" panose="020B0806030902050204" pitchFamily="34" charset="0"/>
              </a:rPr>
              <a:t>13.5</a:t>
            </a:r>
            <a:r>
              <a:rPr lang="zh-CN" altLang="en-US" sz="2000" kern="0" dirty="0">
                <a:latin typeface="+mn-ea"/>
                <a:sym typeface="Impact" panose="020B0806030902050204" pitchFamily="34" charset="0"/>
              </a:rPr>
              <a:t>亿人。城乡居民医保财政补助从</a:t>
            </a:r>
            <a:r>
              <a:rPr lang="en-US" altLang="zh-CN" sz="2000" kern="0" dirty="0">
                <a:latin typeface="+mn-ea"/>
                <a:sym typeface="Impact" panose="020B0806030902050204" pitchFamily="34" charset="0"/>
              </a:rPr>
              <a:t>2015</a:t>
            </a:r>
            <a:r>
              <a:rPr lang="zh-CN" altLang="en-US" sz="2000" kern="0" dirty="0">
                <a:latin typeface="+mn-ea"/>
                <a:sym typeface="Impact" panose="020B0806030902050204" pitchFamily="34" charset="0"/>
              </a:rPr>
              <a:t>年的</a:t>
            </a:r>
            <a:r>
              <a:rPr lang="en-US" altLang="zh-CN" sz="2000" kern="0" dirty="0">
                <a:latin typeface="+mn-ea"/>
                <a:sym typeface="Impact" panose="020B0806030902050204" pitchFamily="34" charset="0"/>
              </a:rPr>
              <a:t>380</a:t>
            </a:r>
            <a:r>
              <a:rPr lang="zh-CN" altLang="en-US" sz="2000" kern="0" dirty="0">
                <a:latin typeface="+mn-ea"/>
                <a:sym typeface="Impact" panose="020B0806030902050204" pitchFamily="34" charset="0"/>
              </a:rPr>
              <a:t>元提高到</a:t>
            </a:r>
            <a:r>
              <a:rPr lang="en-US" altLang="zh-CN" sz="2000" kern="0" dirty="0">
                <a:latin typeface="+mn-ea"/>
                <a:sym typeface="Impact" panose="020B0806030902050204" pitchFamily="34" charset="0"/>
              </a:rPr>
              <a:t>2017</a:t>
            </a:r>
            <a:r>
              <a:rPr lang="zh-CN" altLang="en-US" sz="2000" kern="0" dirty="0">
                <a:latin typeface="+mn-ea"/>
                <a:sym typeface="Impact" panose="020B0806030902050204" pitchFamily="34" charset="0"/>
              </a:rPr>
              <a:t>年的</a:t>
            </a:r>
            <a:r>
              <a:rPr lang="en-US" altLang="zh-CN" sz="2000" kern="0" dirty="0">
                <a:latin typeface="+mn-ea"/>
                <a:sym typeface="Impact" panose="020B0806030902050204" pitchFamily="34" charset="0"/>
              </a:rPr>
              <a:t>450</a:t>
            </a:r>
            <a:r>
              <a:rPr lang="zh-CN" altLang="en-US" sz="2000" kern="0" dirty="0">
                <a:latin typeface="+mn-ea"/>
                <a:sym typeface="Impact" panose="020B0806030902050204" pitchFamily="34" charset="0"/>
              </a:rPr>
              <a:t>元。大病保险制度基本建立、已有</a:t>
            </a:r>
            <a:r>
              <a:rPr lang="en-US" altLang="zh-CN" sz="2000" kern="0" dirty="0">
                <a:latin typeface="+mn-ea"/>
                <a:sym typeface="Impact" panose="020B0806030902050204" pitchFamily="34" charset="0"/>
              </a:rPr>
              <a:t>1700</a:t>
            </a:r>
            <a:r>
              <a:rPr lang="zh-CN" altLang="en-US" sz="2000" kern="0" dirty="0">
                <a:latin typeface="+mn-ea"/>
                <a:sym typeface="Impact" panose="020B0806030902050204" pitchFamily="34" charset="0"/>
              </a:rPr>
              <a:t>多万人次受益。今年的政府工作报告中，明确提出“一半用于大病保险”。这将在政策上，为民众防范大病返贫建设了有力的社会保障网络。</a:t>
            </a:r>
          </a:p>
        </p:txBody>
      </p:sp>
    </p:spTree>
    <p:extLst>
      <p:ext uri="{BB962C8B-B14F-4D97-AF65-F5344CB8AC3E}">
        <p14:creationId xmlns:p14="http://schemas.microsoft.com/office/powerpoint/2010/main" val="3242111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乡村振兴战略</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01</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84940"/>
            </a:xfrm>
            <a:prstGeom prst="rect">
              <a:avLst/>
            </a:prstGeom>
          </p:spPr>
          <p:txBody>
            <a:bodyPr wrap="square">
              <a:spAutoFit/>
            </a:bodyPr>
            <a:lstStyle/>
            <a:p>
              <a:pPr>
                <a:lnSpc>
                  <a:spcPct val="130000"/>
                </a:lnSpc>
              </a:pPr>
              <a:r>
                <a:rPr lang="zh-CN" altLang="en-US" sz="1400" dirty="0">
                  <a:solidFill>
                    <a:schemeClr val="bg1"/>
                  </a:solidFill>
                  <a:cs typeface="+mn-ea"/>
                  <a:sym typeface="+mn-lt"/>
                </a:rPr>
                <a:t>实施乡村振兴战略，科学制定规划，健全城乡融合发展体制机制，依靠改革创新壮大乡村发展新动能。推进农业供给侧结构性改革。促进农林牧渔业和种业创新发展，加快建设现代农业产业园和特色农产品优势区，稳定和优化粮食生产。新增高标准农田</a:t>
              </a:r>
              <a:r>
                <a:rPr lang="en-US" altLang="zh-CN" sz="1400" dirty="0">
                  <a:solidFill>
                    <a:schemeClr val="bg1"/>
                  </a:solidFill>
                  <a:cs typeface="+mn-ea"/>
                  <a:sym typeface="+mn-lt"/>
                </a:rPr>
                <a:t>8000</a:t>
              </a:r>
              <a:r>
                <a:rPr lang="zh-CN" altLang="en-US" sz="1400" dirty="0">
                  <a:solidFill>
                    <a:schemeClr val="bg1"/>
                  </a:solidFill>
                  <a:cs typeface="+mn-ea"/>
                  <a:sym typeface="+mn-lt"/>
                </a:rPr>
                <a:t>万亩以上、高效节水灌溉面积</a:t>
              </a:r>
              <a:r>
                <a:rPr lang="en-US" altLang="zh-CN" sz="1400" dirty="0">
                  <a:solidFill>
                    <a:schemeClr val="bg1"/>
                  </a:solidFill>
                  <a:cs typeface="+mn-ea"/>
                  <a:sym typeface="+mn-lt"/>
                </a:rPr>
                <a:t>2000</a:t>
              </a:r>
              <a:r>
                <a:rPr lang="zh-CN" altLang="en-US" sz="1400" dirty="0">
                  <a:solidFill>
                    <a:schemeClr val="bg1"/>
                  </a:solidFill>
                  <a:cs typeface="+mn-ea"/>
                  <a:sym typeface="+mn-lt"/>
                </a:rPr>
                <a:t>万亩。培育新型经营主体，加强面向小农户的社会化服务。发展“互联网</a:t>
              </a:r>
              <a:r>
                <a:rPr lang="en-US" altLang="zh-CN" sz="1400" dirty="0">
                  <a:solidFill>
                    <a:schemeClr val="bg1"/>
                  </a:solidFill>
                  <a:cs typeface="+mn-ea"/>
                  <a:sym typeface="+mn-lt"/>
                </a:rPr>
                <a:t>+</a:t>
              </a:r>
              <a:r>
                <a:rPr lang="zh-CN" altLang="en-US" sz="1400" dirty="0">
                  <a:solidFill>
                    <a:schemeClr val="bg1"/>
                  </a:solidFill>
                  <a:cs typeface="+mn-ea"/>
                  <a:sym typeface="+mn-lt"/>
                </a:rPr>
                <a:t>农业”，多渠道增加农民收入，促进农村一二三产业融合发展。</a:t>
              </a: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398" y="3277393"/>
            <a:ext cx="2835707" cy="2347028"/>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94775"/>
            <a:ext cx="7237969" cy="227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00" kern="0" dirty="0">
                <a:latin typeface="+mn-ea"/>
                <a:sym typeface="Impact" panose="020B0806030902050204" pitchFamily="34" charset="0"/>
              </a:rPr>
              <a:t>继十九大提出，一号文件全面部署之后，乡村振兴战略被写入政府工作报告。</a:t>
            </a:r>
            <a:r>
              <a:rPr lang="en-US" altLang="zh-CN" sz="1600" kern="0" dirty="0">
                <a:latin typeface="+mn-ea"/>
                <a:sym typeface="Impact" panose="020B0806030902050204" pitchFamily="34" charset="0"/>
              </a:rPr>
              <a:t>2018</a:t>
            </a:r>
            <a:r>
              <a:rPr lang="zh-CN" altLang="en-US" sz="1600" kern="0" dirty="0">
                <a:latin typeface="+mn-ea"/>
                <a:sym typeface="Impact" panose="020B0806030902050204" pitchFamily="34" charset="0"/>
              </a:rPr>
              <a:t>年的中央一号文件对乡村振兴战略做出了系统性的部署，本次政府工作报告的重申，无疑再次加重了这一战略的分量。从新农村建设，到乡村振兴，战略的调整，意味着中国农村发展面临的矛盾转变，寻求高质量的发展已经迫在眉睫。李克强总理提到，脱贫攻坚任务艰巨，农业基础仍然薄弱，城乡区域发展和收入分配差距依然较大。这是政府报告对乡村短板问题的总概括，也是未来乡村战略需要解决的课题。</a:t>
            </a:r>
          </a:p>
        </p:txBody>
      </p:sp>
    </p:spTree>
    <p:extLst>
      <p:ext uri="{BB962C8B-B14F-4D97-AF65-F5344CB8AC3E}">
        <p14:creationId xmlns:p14="http://schemas.microsoft.com/office/powerpoint/2010/main" val="21929590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2367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加强食药品监管</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28</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政府报告指出，要创新食品药品监管方式，注重用互联网、大数据等提升监管效能，加快实现全程留痕、信息可追溯，让问题产品无处藏身、不法制售者难逃法网，让消费者买得放心、吃得安全。做好北京冬奥会、冬残奥会筹办工作，多渠道增加全民健身场所和设施。人民群众身心健康、向善向上，国家必将生机勃勃、走向繁荣富强。</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67739"/>
            <a:ext cx="6923535" cy="193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900" kern="0" dirty="0">
                <a:latin typeface="+mn-ea"/>
                <a:sym typeface="Impact" panose="020B0806030902050204" pitchFamily="34" charset="0"/>
              </a:rPr>
              <a:t>经观说：食品、药品安全一直是个重要问题。从多年来的产业发展形势看，伴随着药品监管体系的改革，药品安全已经达到相对安全的局面。而食品由于市场化程度高，零散乱等原因，监管效果不尽如人意，或许实施更可行的监管、处罚措施才能真正保证老百姓餐桌的安全，从而从口开始实现健康。</a:t>
            </a:r>
          </a:p>
        </p:txBody>
      </p:sp>
    </p:spTree>
    <p:extLst>
      <p:ext uri="{BB962C8B-B14F-4D97-AF65-F5344CB8AC3E}">
        <p14:creationId xmlns:p14="http://schemas.microsoft.com/office/powerpoint/2010/main" val="42283658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教育均衡发展</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29</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2026247"/>
              <a:ext cx="8991810" cy="580415"/>
            </a:xfrm>
            <a:prstGeom prst="rect">
              <a:avLst/>
            </a:prstGeom>
          </p:spPr>
          <p:txBody>
            <a:bodyPr wrap="square">
              <a:spAutoFit/>
            </a:bodyPr>
            <a:lstStyle/>
            <a:p>
              <a:pPr>
                <a:lnSpc>
                  <a:spcPct val="150000"/>
                </a:lnSpc>
              </a:pPr>
              <a:r>
                <a:rPr lang="zh-CN" altLang="en-US" sz="2400" dirty="0">
                  <a:solidFill>
                    <a:schemeClr val="bg1"/>
                  </a:solidFill>
                  <a:cs typeface="+mn-ea"/>
                  <a:sym typeface="+mn-lt"/>
                </a:rPr>
                <a:t>完善城乡义务教育均衡发展促进机制，改革考试招生制度。</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1"/>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18664"/>
            <a:ext cx="7237969" cy="242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根据教育部对</a:t>
            </a:r>
            <a:r>
              <a:rPr lang="en-US" altLang="zh-CN" sz="2000" kern="0" dirty="0">
                <a:latin typeface="+mn-ea"/>
                <a:sym typeface="Impact" panose="020B0806030902050204" pitchFamily="34" charset="0"/>
              </a:rPr>
              <a:t>2017</a:t>
            </a:r>
            <a:r>
              <a:rPr lang="zh-CN" altLang="en-US" sz="2000" kern="0" dirty="0">
                <a:latin typeface="+mn-ea"/>
                <a:sym typeface="Impact" panose="020B0806030902050204" pitchFamily="34" charset="0"/>
              </a:rPr>
              <a:t>年全国义务教育均衡发展督导评估有关情况的介绍，据各地接受实地检查时所报数据统计，自</a:t>
            </a:r>
            <a:r>
              <a:rPr lang="en-US" altLang="zh-CN" sz="2000" kern="0" dirty="0">
                <a:latin typeface="+mn-ea"/>
                <a:sym typeface="Impact" panose="020B0806030902050204" pitchFamily="34" charset="0"/>
              </a:rPr>
              <a:t>2013</a:t>
            </a:r>
            <a:r>
              <a:rPr lang="zh-CN" altLang="en-US" sz="2000" kern="0" dirty="0">
                <a:latin typeface="+mn-ea"/>
                <a:sym typeface="Impact" panose="020B0806030902050204" pitchFamily="34" charset="0"/>
              </a:rPr>
              <a:t>年启动督导评估认定以来，各地推进义务教育均衡发展投入不断增加，新建改扩建学校约</a:t>
            </a:r>
            <a:r>
              <a:rPr lang="en-US" altLang="zh-CN" sz="2000" kern="0" dirty="0">
                <a:latin typeface="+mn-ea"/>
                <a:sym typeface="Impact" panose="020B0806030902050204" pitchFamily="34" charset="0"/>
              </a:rPr>
              <a:t>26</a:t>
            </a:r>
            <a:r>
              <a:rPr lang="zh-CN" altLang="en-US" sz="2000" kern="0" dirty="0">
                <a:latin typeface="+mn-ea"/>
                <a:sym typeface="Impact" panose="020B0806030902050204" pitchFamily="34" charset="0"/>
              </a:rPr>
              <a:t>万所（注：含多次改扩建学校的重复统计），增加学位</a:t>
            </a:r>
            <a:r>
              <a:rPr lang="en-US" altLang="zh-CN" sz="2000" kern="0" dirty="0">
                <a:latin typeface="+mn-ea"/>
                <a:sym typeface="Impact" panose="020B0806030902050204" pitchFamily="34" charset="0"/>
              </a:rPr>
              <a:t>2725</a:t>
            </a:r>
            <a:r>
              <a:rPr lang="zh-CN" altLang="en-US" sz="2000" kern="0" dirty="0">
                <a:latin typeface="+mn-ea"/>
                <a:sym typeface="Impact" panose="020B0806030902050204" pitchFamily="34" charset="0"/>
              </a:rPr>
              <a:t>万个，补充教师</a:t>
            </a:r>
            <a:r>
              <a:rPr lang="en-US" altLang="zh-CN" sz="2000" kern="0" dirty="0">
                <a:latin typeface="+mn-ea"/>
                <a:sym typeface="Impact" panose="020B0806030902050204" pitchFamily="34" charset="0"/>
              </a:rPr>
              <a:t>172</a:t>
            </a:r>
            <a:r>
              <a:rPr lang="zh-CN" altLang="en-US" sz="2000" kern="0" dirty="0">
                <a:latin typeface="+mn-ea"/>
                <a:sym typeface="Impact" panose="020B0806030902050204" pitchFamily="34" charset="0"/>
              </a:rPr>
              <a:t>万人，参与交流的校长和教师</a:t>
            </a:r>
            <a:r>
              <a:rPr lang="en-US" altLang="zh-CN" sz="2000" kern="0" dirty="0">
                <a:latin typeface="+mn-ea"/>
                <a:sym typeface="Impact" panose="020B0806030902050204" pitchFamily="34" charset="0"/>
              </a:rPr>
              <a:t>243</a:t>
            </a:r>
            <a:r>
              <a:rPr lang="zh-CN" altLang="en-US" sz="2000" kern="0" dirty="0">
                <a:latin typeface="+mn-ea"/>
                <a:sym typeface="Impact" panose="020B0806030902050204" pitchFamily="34" charset="0"/>
              </a:rPr>
              <a:t>万人次。</a:t>
            </a:r>
          </a:p>
        </p:txBody>
      </p:sp>
    </p:spTree>
    <p:extLst>
      <p:ext uri="{BB962C8B-B14F-4D97-AF65-F5344CB8AC3E}">
        <p14:creationId xmlns:p14="http://schemas.microsoft.com/office/powerpoint/2010/main" val="40797378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1928733"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物流减负</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30</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64337"/>
            <a:chOff x="2206246" y="1578300"/>
            <a:chExt cx="9079343" cy="156433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63038"/>
            </a:xfrm>
            <a:prstGeom prst="rect">
              <a:avLst/>
            </a:prstGeom>
          </p:spPr>
          <p:txBody>
            <a:bodyPr wrap="square">
              <a:spAutoFit/>
            </a:bodyPr>
            <a:lstStyle/>
            <a:p>
              <a:pPr>
                <a:lnSpc>
                  <a:spcPct val="130000"/>
                </a:lnSpc>
              </a:pPr>
              <a:r>
                <a:rPr lang="zh-CN" altLang="en-US" sz="1500" dirty="0">
                  <a:solidFill>
                    <a:schemeClr val="bg1"/>
                  </a:solidFill>
                  <a:cs typeface="+mn-ea"/>
                  <a:sym typeface="+mn-lt"/>
                </a:rPr>
                <a:t>进一步减轻企业税负。改革完善增值税，按照三档并两档方向调整税率水平，重点降低制造业、交通运输等行业税率，提高小规模纳税人年销售额标准。扩大物流企业仓储用地税收优惠范围。继续实施企业重组土地增值税、契税等到期优惠政策。全年再为企业和个人减税</a:t>
              </a:r>
              <a:r>
                <a:rPr lang="en-US" altLang="zh-CN" sz="1500" dirty="0">
                  <a:solidFill>
                    <a:schemeClr val="bg1"/>
                  </a:solidFill>
                  <a:cs typeface="+mn-ea"/>
                  <a:sym typeface="+mn-lt"/>
                </a:rPr>
                <a:t>8000</a:t>
              </a:r>
              <a:r>
                <a:rPr lang="zh-CN" altLang="en-US" sz="1500" dirty="0">
                  <a:solidFill>
                    <a:schemeClr val="bg1"/>
                  </a:solidFill>
                  <a:cs typeface="+mn-ea"/>
                  <a:sym typeface="+mn-lt"/>
                </a:rPr>
                <a:t>多亿元，促进实体经济转型升级，着力激发市场活力和社会创造力。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60279"/>
            <a:ext cx="2835707" cy="2346115"/>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260279"/>
            <a:ext cx="6923535" cy="234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00" kern="0" dirty="0">
                <a:latin typeface="+mn-ea"/>
                <a:sym typeface="Impact" panose="020B0806030902050204" pitchFamily="34" charset="0"/>
              </a:rPr>
              <a:t>物流总费用占 </a:t>
            </a:r>
            <a:r>
              <a:rPr lang="en-US" altLang="zh-CN" sz="1600" kern="0" dirty="0">
                <a:latin typeface="+mn-ea"/>
                <a:sym typeface="Impact" panose="020B0806030902050204" pitchFamily="34" charset="0"/>
              </a:rPr>
              <a:t>GDP</a:t>
            </a:r>
            <a:r>
              <a:rPr lang="zh-CN" altLang="en-US" sz="1600" kern="0" dirty="0">
                <a:latin typeface="+mn-ea"/>
                <a:sym typeface="Impact" panose="020B0806030902050204" pitchFamily="34" charset="0"/>
              </a:rPr>
              <a:t>的比例是国际通用评价物流效率的指标</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该比例越低</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说明物流效率越高。</a:t>
            </a:r>
            <a:r>
              <a:rPr lang="en-US" altLang="zh-CN" sz="1600" kern="0" dirty="0">
                <a:latin typeface="+mn-ea"/>
                <a:sym typeface="Impact" panose="020B0806030902050204" pitchFamily="34" charset="0"/>
              </a:rPr>
              <a:t>2017 </a:t>
            </a:r>
            <a:r>
              <a:rPr lang="zh-CN" altLang="en-US" sz="1600" kern="0" dirty="0">
                <a:latin typeface="+mn-ea"/>
                <a:sym typeface="Impact" panose="020B0806030902050204" pitchFamily="34" charset="0"/>
              </a:rPr>
              <a:t>年</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我国社会物流总费用与 </a:t>
            </a:r>
            <a:r>
              <a:rPr lang="en-US" altLang="zh-CN" sz="1600" kern="0" dirty="0">
                <a:latin typeface="+mn-ea"/>
                <a:sym typeface="Impact" panose="020B0806030902050204" pitchFamily="34" charset="0"/>
              </a:rPr>
              <a:t>GDP </a:t>
            </a:r>
            <a:r>
              <a:rPr lang="zh-CN" altLang="en-US" sz="1600" kern="0" dirty="0">
                <a:latin typeface="+mn-ea"/>
                <a:sym typeface="Impact" panose="020B0806030902050204" pitchFamily="34" charset="0"/>
              </a:rPr>
              <a:t>的比率为 </a:t>
            </a:r>
            <a:r>
              <a:rPr lang="en-US" altLang="zh-CN" sz="1600" kern="0" dirty="0">
                <a:latin typeface="+mn-ea"/>
                <a:sym typeface="Impact" panose="020B0806030902050204" pitchFamily="34" charset="0"/>
              </a:rPr>
              <a:t>14.6%,</a:t>
            </a:r>
            <a:r>
              <a:rPr lang="zh-CN" altLang="en-US" sz="1600" kern="0" dirty="0">
                <a:latin typeface="+mn-ea"/>
                <a:sym typeface="Impact" panose="020B0806030902050204" pitchFamily="34" charset="0"/>
              </a:rPr>
              <a:t>该比例自 </a:t>
            </a:r>
            <a:r>
              <a:rPr lang="en-US" altLang="zh-CN" sz="1600" kern="0" dirty="0">
                <a:latin typeface="+mn-ea"/>
                <a:sym typeface="Impact" panose="020B0806030902050204" pitchFamily="34" charset="0"/>
              </a:rPr>
              <a:t>2013 </a:t>
            </a:r>
            <a:r>
              <a:rPr lang="zh-CN" altLang="en-US" sz="1600" kern="0" dirty="0">
                <a:latin typeface="+mn-ea"/>
                <a:sym typeface="Impact" panose="020B0806030902050204" pitchFamily="34" charset="0"/>
              </a:rPr>
              <a:t>年以来持续下降</a:t>
            </a:r>
            <a:r>
              <a:rPr lang="en-US" altLang="zh-CN" sz="1600" kern="0" dirty="0">
                <a:latin typeface="+mn-ea"/>
                <a:sym typeface="Impact" panose="020B0806030902050204" pitchFamily="34" charset="0"/>
              </a:rPr>
              <a:t>, </a:t>
            </a:r>
            <a:r>
              <a:rPr lang="zh-CN" altLang="en-US" sz="1600" kern="0" dirty="0">
                <a:latin typeface="+mn-ea"/>
                <a:sym typeface="Impact" panose="020B0806030902050204" pitchFamily="34" charset="0"/>
              </a:rPr>
              <a:t>但是与发达国家相比</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这一比例仍然较高</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欧美日等发达国家均低于 </a:t>
            </a:r>
            <a:r>
              <a:rPr lang="en-US" altLang="zh-CN" sz="1600" kern="0" dirty="0">
                <a:latin typeface="+mn-ea"/>
                <a:sym typeface="Impact" panose="020B0806030902050204" pitchFamily="34" charset="0"/>
              </a:rPr>
              <a:t>10%,</a:t>
            </a:r>
            <a:r>
              <a:rPr lang="zh-CN" altLang="en-US" sz="1600" kern="0" dirty="0">
                <a:latin typeface="+mn-ea"/>
                <a:sym typeface="Impact" panose="020B0806030902050204" pitchFamily="34" charset="0"/>
              </a:rPr>
              <a:t>我国物流效率仍有较大提升空间。 </a:t>
            </a:r>
            <a:r>
              <a:rPr lang="en-US" altLang="zh-CN" sz="1600" kern="0" dirty="0">
                <a:latin typeface="+mn-ea"/>
                <a:sym typeface="Impact" panose="020B0806030902050204" pitchFamily="34" charset="0"/>
              </a:rPr>
              <a:t>2017</a:t>
            </a:r>
            <a:r>
              <a:rPr lang="zh-CN" altLang="en-US" sz="1600" kern="0" dirty="0">
                <a:latin typeface="+mn-ea"/>
                <a:sym typeface="Impact" panose="020B0806030902050204" pitchFamily="34" charset="0"/>
              </a:rPr>
              <a:t>年，国务院印发</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关 于进一步推进物流降本增效促进实体经济发展意见</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强调物流 对于第一、二、三产业发展的重要性</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从信息化、设施建设等方面降低物流成本</a:t>
            </a:r>
            <a:r>
              <a:rPr lang="en-US" altLang="zh-CN" sz="1600" kern="0" dirty="0">
                <a:latin typeface="+mn-ea"/>
                <a:sym typeface="Impact" panose="020B0806030902050204" pitchFamily="34" charset="0"/>
              </a:rPr>
              <a:t>,</a:t>
            </a:r>
            <a:r>
              <a:rPr lang="zh-CN" altLang="en-US" sz="1600" kern="0" dirty="0">
                <a:latin typeface="+mn-ea"/>
                <a:sym typeface="Impact" panose="020B0806030902050204" pitchFamily="34" charset="0"/>
              </a:rPr>
              <a:t>鼓励智能物流及第三方物流。</a:t>
            </a:r>
          </a:p>
        </p:txBody>
      </p:sp>
    </p:spTree>
    <p:extLst>
      <p:ext uri="{BB962C8B-B14F-4D97-AF65-F5344CB8AC3E}">
        <p14:creationId xmlns:p14="http://schemas.microsoft.com/office/powerpoint/2010/main" val="229705301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1492716"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出境游</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31</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47594"/>
            </a:xfrm>
            <a:prstGeom prst="rect">
              <a:avLst/>
            </a:prstGeom>
          </p:spPr>
          <p:txBody>
            <a:bodyPr wrap="square">
              <a:spAutoFit/>
            </a:bodyPr>
            <a:lstStyle/>
            <a:p>
              <a:pPr>
                <a:lnSpc>
                  <a:spcPct val="150000"/>
                </a:lnSpc>
              </a:pPr>
              <a:r>
                <a:rPr lang="zh-CN" altLang="en-US" sz="2200" dirty="0">
                  <a:solidFill>
                    <a:schemeClr val="bg1"/>
                  </a:solidFill>
                  <a:cs typeface="+mn-ea"/>
                  <a:sym typeface="+mn-lt"/>
                </a:rPr>
                <a:t>五年来，居民收入年均增长</a:t>
              </a:r>
              <a:r>
                <a:rPr lang="en-US" altLang="zh-CN" sz="2200" dirty="0">
                  <a:solidFill>
                    <a:schemeClr val="bg1"/>
                  </a:solidFill>
                  <a:cs typeface="+mn-ea"/>
                  <a:sym typeface="+mn-lt"/>
                </a:rPr>
                <a:t>7.4%</a:t>
              </a:r>
              <a:r>
                <a:rPr lang="zh-CN" altLang="en-US" sz="2200" dirty="0">
                  <a:solidFill>
                    <a:schemeClr val="bg1"/>
                  </a:solidFill>
                  <a:cs typeface="+mn-ea"/>
                  <a:sym typeface="+mn-lt"/>
                </a:rPr>
                <a:t>、超过经济增速，形成世界上人口最多的中等收入群体。出境旅游人次由</a:t>
              </a:r>
              <a:r>
                <a:rPr lang="en-US" altLang="zh-CN" sz="2200" dirty="0">
                  <a:solidFill>
                    <a:schemeClr val="bg1"/>
                  </a:solidFill>
                  <a:cs typeface="+mn-ea"/>
                  <a:sym typeface="+mn-lt"/>
                </a:rPr>
                <a:t>8300</a:t>
              </a:r>
              <a:r>
                <a:rPr lang="zh-CN" altLang="en-US" sz="2200" dirty="0">
                  <a:solidFill>
                    <a:schemeClr val="bg1"/>
                  </a:solidFill>
                  <a:cs typeface="+mn-ea"/>
                  <a:sym typeface="+mn-lt"/>
                </a:rPr>
                <a:t>万增加到</a:t>
              </a:r>
              <a:r>
                <a:rPr lang="en-US" altLang="zh-CN" sz="2200" dirty="0">
                  <a:solidFill>
                    <a:schemeClr val="bg1"/>
                  </a:solidFill>
                  <a:cs typeface="+mn-ea"/>
                  <a:sym typeface="+mn-lt"/>
                </a:rPr>
                <a:t>1</a:t>
              </a:r>
              <a:r>
                <a:rPr lang="zh-CN" altLang="en-US" sz="2200" dirty="0">
                  <a:solidFill>
                    <a:schemeClr val="bg1"/>
                  </a:solidFill>
                  <a:cs typeface="+mn-ea"/>
                  <a:sym typeface="+mn-lt"/>
                </a:rPr>
                <a:t>亿</a:t>
              </a:r>
              <a:r>
                <a:rPr lang="en-US" altLang="zh-CN" sz="2200" dirty="0">
                  <a:solidFill>
                    <a:schemeClr val="bg1"/>
                  </a:solidFill>
                  <a:cs typeface="+mn-ea"/>
                  <a:sym typeface="+mn-lt"/>
                </a:rPr>
                <a:t>3</a:t>
              </a:r>
              <a:r>
                <a:rPr lang="zh-CN" altLang="en-US" sz="2200" dirty="0">
                  <a:solidFill>
                    <a:schemeClr val="bg1"/>
                  </a:solidFill>
                  <a:cs typeface="+mn-ea"/>
                  <a:sym typeface="+mn-lt"/>
                </a:rPr>
                <a:t>千多万。</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64143"/>
            <a:ext cx="2835707" cy="2360278"/>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36741"/>
            <a:ext cx="7237969" cy="219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en-US" altLang="zh-CN" sz="1800" kern="0" dirty="0">
                <a:latin typeface="+mn-ea"/>
                <a:sym typeface="Impact" panose="020B0806030902050204" pitchFamily="34" charset="0"/>
              </a:rPr>
              <a:t>《</a:t>
            </a:r>
            <a:r>
              <a:rPr lang="zh-CN" altLang="en-US" sz="1800" kern="0" dirty="0">
                <a:latin typeface="+mn-ea"/>
                <a:sym typeface="Impact" panose="020B0806030902050204" pitchFamily="34" charset="0"/>
              </a:rPr>
              <a:t>中国旅游研究院出境游报告</a:t>
            </a:r>
            <a:r>
              <a:rPr lang="en-US" altLang="zh-CN" sz="1800" kern="0" dirty="0">
                <a:latin typeface="+mn-ea"/>
                <a:sym typeface="Impact" panose="020B0806030902050204" pitchFamily="34" charset="0"/>
              </a:rPr>
              <a:t>》</a:t>
            </a:r>
            <a:r>
              <a:rPr lang="zh-CN" altLang="en-US" sz="1800" kern="0" dirty="0">
                <a:latin typeface="+mn-ea"/>
                <a:sym typeface="Impact" panose="020B0806030902050204" pitchFamily="34" charset="0"/>
              </a:rPr>
              <a:t>显示，</a:t>
            </a:r>
            <a:r>
              <a:rPr lang="en-US" altLang="zh-CN" sz="1800" kern="0" dirty="0">
                <a:latin typeface="+mn-ea"/>
                <a:sym typeface="Impact" panose="020B0806030902050204" pitchFamily="34" charset="0"/>
              </a:rPr>
              <a:t>2017</a:t>
            </a:r>
            <a:r>
              <a:rPr lang="zh-CN" altLang="en-US" sz="1800" kern="0" dirty="0">
                <a:latin typeface="+mn-ea"/>
                <a:sym typeface="Impact" panose="020B0806030902050204" pitchFamily="34" charset="0"/>
              </a:rPr>
              <a:t>年中国公民出境旅游突破</a:t>
            </a:r>
            <a:r>
              <a:rPr lang="en-US" altLang="zh-CN" sz="1800" kern="0" dirty="0">
                <a:latin typeface="+mn-ea"/>
                <a:sym typeface="Impact" panose="020B0806030902050204" pitchFamily="34" charset="0"/>
              </a:rPr>
              <a:t>1.3</a:t>
            </a:r>
            <a:r>
              <a:rPr lang="zh-CN" altLang="en-US" sz="1800" kern="0" dirty="0">
                <a:latin typeface="+mn-ea"/>
                <a:sym typeface="Impact" panose="020B0806030902050204" pitchFamily="34" charset="0"/>
              </a:rPr>
              <a:t>亿人次，花费达</a:t>
            </a:r>
            <a:r>
              <a:rPr lang="en-US" altLang="zh-CN" sz="1800" kern="0" dirty="0">
                <a:latin typeface="+mn-ea"/>
                <a:sym typeface="Impact" panose="020B0806030902050204" pitchFamily="34" charset="0"/>
              </a:rPr>
              <a:t>1152.9</a:t>
            </a:r>
            <a:r>
              <a:rPr lang="zh-CN" altLang="en-US" sz="1800" kern="0" dirty="0">
                <a:latin typeface="+mn-ea"/>
                <a:sym typeface="Impact" panose="020B0806030902050204" pitchFamily="34" charset="0"/>
              </a:rPr>
              <a:t>亿美元，保持世界第一大出境旅游客源国地位。出境旅游呈现“消费升级、品质旅游”的特征与趋势。选择升级型、个性化的旅游产品，深度体验目的地的游客占比提升。出国目的也从观光购物转向享受海外优质生活环境和服务。出境旅游已成为衡量中国城市家庭和年轻人幸福度的一大标准。</a:t>
            </a:r>
          </a:p>
        </p:txBody>
      </p:sp>
    </p:spTree>
    <p:extLst>
      <p:ext uri="{BB962C8B-B14F-4D97-AF65-F5344CB8AC3E}">
        <p14:creationId xmlns:p14="http://schemas.microsoft.com/office/powerpoint/2010/main" val="7418279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2367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服务业比重上升</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32</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48609"/>
              <a:ext cx="8991810" cy="929100"/>
            </a:xfrm>
            <a:prstGeom prst="rect">
              <a:avLst/>
            </a:prstGeom>
          </p:spPr>
          <p:txBody>
            <a:bodyPr wrap="square">
              <a:spAutoFit/>
            </a:bodyPr>
            <a:lstStyle/>
            <a:p>
              <a:pPr>
                <a:lnSpc>
                  <a:spcPct val="130000"/>
                </a:lnSpc>
              </a:pPr>
              <a:r>
                <a:rPr lang="zh-CN" altLang="en-US" sz="2200" dirty="0">
                  <a:solidFill>
                    <a:schemeClr val="bg1"/>
                  </a:solidFill>
                  <a:cs typeface="+mn-ea"/>
                  <a:sym typeface="+mn-lt"/>
                </a:rPr>
                <a:t>五年来，经济结构出现重大变革。消费贡献率由</a:t>
              </a:r>
              <a:r>
                <a:rPr lang="en-US" altLang="zh-CN" sz="2200" dirty="0">
                  <a:solidFill>
                    <a:schemeClr val="bg1"/>
                  </a:solidFill>
                  <a:cs typeface="+mn-ea"/>
                  <a:sym typeface="+mn-lt"/>
                </a:rPr>
                <a:t>54.9%</a:t>
              </a:r>
              <a:r>
                <a:rPr lang="zh-CN" altLang="en-US" sz="2200" dirty="0">
                  <a:solidFill>
                    <a:schemeClr val="bg1"/>
                  </a:solidFill>
                  <a:cs typeface="+mn-ea"/>
                  <a:sym typeface="+mn-lt"/>
                </a:rPr>
                <a:t>提高到</a:t>
              </a:r>
              <a:r>
                <a:rPr lang="en-US" altLang="zh-CN" sz="2200" dirty="0">
                  <a:solidFill>
                    <a:schemeClr val="bg1"/>
                  </a:solidFill>
                  <a:cs typeface="+mn-ea"/>
                  <a:sym typeface="+mn-lt"/>
                </a:rPr>
                <a:t>58.8%</a:t>
              </a:r>
              <a:r>
                <a:rPr lang="zh-CN" altLang="en-US" sz="2200" dirty="0">
                  <a:solidFill>
                    <a:schemeClr val="bg1"/>
                  </a:solidFill>
                  <a:cs typeface="+mn-ea"/>
                  <a:sym typeface="+mn-lt"/>
                </a:rPr>
                <a:t>，服务业比重从</a:t>
              </a:r>
              <a:r>
                <a:rPr lang="en-US" altLang="zh-CN" sz="2200" dirty="0">
                  <a:solidFill>
                    <a:schemeClr val="bg1"/>
                  </a:solidFill>
                  <a:cs typeface="+mn-ea"/>
                  <a:sym typeface="+mn-lt"/>
                </a:rPr>
                <a:t>45.3%</a:t>
              </a:r>
              <a:r>
                <a:rPr lang="zh-CN" altLang="en-US" sz="2200" dirty="0">
                  <a:solidFill>
                    <a:schemeClr val="bg1"/>
                  </a:solidFill>
                  <a:cs typeface="+mn-ea"/>
                  <a:sym typeface="+mn-lt"/>
                </a:rPr>
                <a:t>上升到</a:t>
              </a:r>
              <a:r>
                <a:rPr lang="en-US" altLang="zh-CN" sz="2200" dirty="0">
                  <a:solidFill>
                    <a:schemeClr val="bg1"/>
                  </a:solidFill>
                  <a:cs typeface="+mn-ea"/>
                  <a:sym typeface="+mn-lt"/>
                </a:rPr>
                <a:t>51.6%</a:t>
              </a:r>
              <a:r>
                <a:rPr lang="zh-CN" altLang="en-US" sz="2200" dirty="0">
                  <a:solidFill>
                    <a:schemeClr val="bg1"/>
                  </a:solidFill>
                  <a:cs typeface="+mn-ea"/>
                  <a:sym typeface="+mn-lt"/>
                </a:rPr>
                <a:t>，成为经济增长主动力。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89617"/>
            <a:ext cx="2835707" cy="232257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18720"/>
            <a:ext cx="6923535"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十三五计划”明确指出，要发展现代服务业，推动生产性服务业向专业化和价值链高端延伸，将使金融保险、商务服务、科技服务、信息服务和创意等生产性服务业，以及研发、设计、标准、供应链管理等生产性服务环节成为新的经济增长点。目前，服务业增速稳步推进。</a:t>
            </a:r>
          </a:p>
        </p:txBody>
      </p:sp>
    </p:spTree>
    <p:extLst>
      <p:ext uri="{BB962C8B-B14F-4D97-AF65-F5344CB8AC3E}">
        <p14:creationId xmlns:p14="http://schemas.microsoft.com/office/powerpoint/2010/main" val="287012544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54483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降低国有景区门票价格</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33</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47594"/>
            </a:xfrm>
            <a:prstGeom prst="rect">
              <a:avLst/>
            </a:prstGeom>
          </p:spPr>
          <p:txBody>
            <a:bodyPr wrap="square">
              <a:spAutoFit/>
            </a:bodyPr>
            <a:lstStyle/>
            <a:p>
              <a:pPr>
                <a:lnSpc>
                  <a:spcPct val="150000"/>
                </a:lnSpc>
              </a:pPr>
              <a:r>
                <a:rPr lang="zh-CN" altLang="en-US" sz="2200" dirty="0">
                  <a:solidFill>
                    <a:schemeClr val="bg1"/>
                  </a:solidFill>
                  <a:cs typeface="+mn-ea"/>
                  <a:sym typeface="+mn-lt"/>
                </a:rPr>
                <a:t>增强消费对经济发展的基础性作用。推进消费升级，发展消费新业态新模式。创建全域旅游示范区，降低重点国有景区门票价格。</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64143"/>
            <a:ext cx="2835707" cy="2360277"/>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418719"/>
            <a:ext cx="7237969"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“十三五规划”明确指出到</a:t>
            </a:r>
            <a:r>
              <a:rPr lang="en-US" altLang="zh-CN" sz="2000" kern="0" dirty="0">
                <a:latin typeface="+mn-ea"/>
                <a:sym typeface="Impact" panose="020B0806030902050204" pitchFamily="34" charset="0"/>
              </a:rPr>
              <a:t>2020</a:t>
            </a:r>
            <a:r>
              <a:rPr lang="zh-CN" altLang="en-US" sz="2000" kern="0" dirty="0">
                <a:latin typeface="+mn-ea"/>
                <a:sym typeface="Impact" panose="020B0806030902050204" pitchFamily="34" charset="0"/>
              </a:rPr>
              <a:t>年，旅游市场总规模达到</a:t>
            </a:r>
            <a:r>
              <a:rPr lang="en-US" altLang="zh-CN" sz="2000" kern="0" dirty="0">
                <a:latin typeface="+mn-ea"/>
                <a:sym typeface="Impact" panose="020B0806030902050204" pitchFamily="34" charset="0"/>
              </a:rPr>
              <a:t>67</a:t>
            </a:r>
            <a:r>
              <a:rPr lang="zh-CN" altLang="en-US" sz="2000" kern="0" dirty="0">
                <a:latin typeface="+mn-ea"/>
                <a:sym typeface="Impact" panose="020B0806030902050204" pitchFamily="34" charset="0"/>
              </a:rPr>
              <a:t>亿人次，旅游投资总额</a:t>
            </a:r>
            <a:r>
              <a:rPr lang="en-US" altLang="zh-CN" sz="2000" kern="0" dirty="0">
                <a:latin typeface="+mn-ea"/>
                <a:sym typeface="Impact" panose="020B0806030902050204" pitchFamily="34" charset="0"/>
              </a:rPr>
              <a:t>2</a:t>
            </a:r>
            <a:r>
              <a:rPr lang="zh-CN" altLang="en-US" sz="2000" kern="0" dirty="0">
                <a:latin typeface="+mn-ea"/>
                <a:sym typeface="Impact" panose="020B0806030902050204" pitchFamily="34" charset="0"/>
              </a:rPr>
              <a:t>万亿元，旅游业总收入达到</a:t>
            </a:r>
            <a:r>
              <a:rPr lang="en-US" altLang="zh-CN" sz="2000" kern="0" dirty="0">
                <a:latin typeface="+mn-ea"/>
                <a:sym typeface="Impact" panose="020B0806030902050204" pitchFamily="34" charset="0"/>
              </a:rPr>
              <a:t>7</a:t>
            </a:r>
            <a:r>
              <a:rPr lang="zh-CN" altLang="en-US" sz="2000" kern="0" dirty="0">
                <a:latin typeface="+mn-ea"/>
                <a:sym typeface="Impact" panose="020B0806030902050204" pitchFamily="34" charset="0"/>
              </a:rPr>
              <a:t>万亿元。届时，旅游业对国民经济的综合贡献度达到</a:t>
            </a:r>
            <a:r>
              <a:rPr lang="en-US" altLang="zh-CN" sz="2000" kern="0" dirty="0">
                <a:latin typeface="+mn-ea"/>
                <a:sym typeface="Impact" panose="020B0806030902050204" pitchFamily="34" charset="0"/>
              </a:rPr>
              <a:t>12%</a:t>
            </a:r>
            <a:r>
              <a:rPr lang="zh-CN" altLang="en-US" sz="2000" kern="0" dirty="0">
                <a:latin typeface="+mn-ea"/>
                <a:sym typeface="Impact" panose="020B0806030902050204" pitchFamily="34" charset="0"/>
              </a:rPr>
              <a:t>，对餐饮、住宿、民航、铁路客运业的综合贡献率达到</a:t>
            </a:r>
            <a:r>
              <a:rPr lang="en-US" altLang="zh-CN" sz="2000" kern="0" dirty="0">
                <a:latin typeface="+mn-ea"/>
                <a:sym typeface="Impact" panose="020B0806030902050204" pitchFamily="34" charset="0"/>
              </a:rPr>
              <a:t>85%</a:t>
            </a:r>
            <a:r>
              <a:rPr lang="zh-CN" altLang="en-US" sz="2000" kern="0" dirty="0">
                <a:latin typeface="+mn-ea"/>
                <a:sym typeface="Impact" panose="020B0806030902050204" pitchFamily="34" charset="0"/>
              </a:rPr>
              <a:t>以上，年均新增旅游就业人数</a:t>
            </a:r>
            <a:r>
              <a:rPr lang="en-US" altLang="zh-CN" sz="2000" kern="0" dirty="0">
                <a:latin typeface="+mn-ea"/>
                <a:sym typeface="Impact" panose="020B0806030902050204" pitchFamily="34" charset="0"/>
              </a:rPr>
              <a:t>100</a:t>
            </a:r>
            <a:r>
              <a:rPr lang="zh-CN" altLang="en-US" sz="2000" kern="0" dirty="0">
                <a:latin typeface="+mn-ea"/>
                <a:sym typeface="Impact" panose="020B0806030902050204" pitchFamily="34" charset="0"/>
              </a:rPr>
              <a:t>万人以上。</a:t>
            </a:r>
          </a:p>
        </p:txBody>
      </p:sp>
    </p:spTree>
    <p:extLst>
      <p:ext uri="{BB962C8B-B14F-4D97-AF65-F5344CB8AC3E}">
        <p14:creationId xmlns:p14="http://schemas.microsoft.com/office/powerpoint/2010/main" val="18308932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5416868"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加快新旧发展动能接续转换</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34</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37106"/>
            </a:xfrm>
            <a:prstGeom prst="rect">
              <a:avLst/>
            </a:prstGeom>
          </p:spPr>
          <p:txBody>
            <a:bodyPr wrap="square">
              <a:spAutoFit/>
            </a:bodyPr>
            <a:lstStyle/>
            <a:p>
              <a:pPr>
                <a:lnSpc>
                  <a:spcPct val="130000"/>
                </a:lnSpc>
              </a:pPr>
              <a:r>
                <a:rPr lang="zh-CN" altLang="en-US" dirty="0">
                  <a:solidFill>
                    <a:schemeClr val="bg1"/>
                  </a:solidFill>
                  <a:cs typeface="+mn-ea"/>
                  <a:sym typeface="+mn-lt"/>
                </a:rPr>
                <a:t>加快新旧发展动能接续转换。深入开展“互联网</a:t>
              </a:r>
              <a:r>
                <a:rPr lang="en-US" altLang="zh-CN" dirty="0">
                  <a:solidFill>
                    <a:schemeClr val="bg1"/>
                  </a:solidFill>
                  <a:cs typeface="+mn-ea"/>
                  <a:sym typeface="+mn-lt"/>
                </a:rPr>
                <a:t>+”</a:t>
              </a:r>
              <a:r>
                <a:rPr lang="zh-CN" altLang="en-US" dirty="0">
                  <a:solidFill>
                    <a:schemeClr val="bg1"/>
                  </a:solidFill>
                  <a:cs typeface="+mn-ea"/>
                  <a:sym typeface="+mn-lt"/>
                </a:rPr>
                <a:t>行动，实行包容审慎监管，推动大数据、云计算、物联网广泛应用，新兴产业蓬勃发展，传统产业深刻重塑。实施“中国制造</a:t>
              </a:r>
              <a:r>
                <a:rPr lang="en-US" altLang="zh-CN" dirty="0">
                  <a:solidFill>
                    <a:schemeClr val="bg1"/>
                  </a:solidFill>
                  <a:cs typeface="+mn-ea"/>
                  <a:sym typeface="+mn-lt"/>
                </a:rPr>
                <a:t>2025”</a:t>
              </a:r>
              <a:r>
                <a:rPr lang="zh-CN" altLang="en-US" dirty="0">
                  <a:solidFill>
                    <a:schemeClr val="bg1"/>
                  </a:solidFill>
                  <a:cs typeface="+mn-ea"/>
                  <a:sym typeface="+mn-lt"/>
                </a:rPr>
                <a:t>，推进工业强基、智能制造、绿色制造等重大工程，先进制造业加快发展。</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18720"/>
            <a:ext cx="6923535"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政府已经在山东设立了全国首个新旧动能转换综合试验区。山东成立了</a:t>
            </a:r>
            <a:r>
              <a:rPr lang="en-US" altLang="zh-CN" sz="2000" kern="0" dirty="0">
                <a:latin typeface="+mn-ea"/>
                <a:sym typeface="Impact" panose="020B0806030902050204" pitchFamily="34" charset="0"/>
              </a:rPr>
              <a:t>6000</a:t>
            </a:r>
            <a:r>
              <a:rPr lang="zh-CN" altLang="en-US" sz="2000" kern="0" dirty="0">
                <a:latin typeface="+mn-ea"/>
                <a:sym typeface="Impact" panose="020B0806030902050204" pitchFamily="34" charset="0"/>
              </a:rPr>
              <a:t>亿元规模的新旧动能转换基金，充分发挥财政资金的杠杆放大和引导作用，吸引金融和社会资本加大对新旧动能转换重点领域投入，壮大培育新动能，改造提升传统动能，支持山东创新发展、持续发展、领先发展。</a:t>
            </a:r>
          </a:p>
        </p:txBody>
      </p:sp>
    </p:spTree>
    <p:extLst>
      <p:ext uri="{BB962C8B-B14F-4D97-AF65-F5344CB8AC3E}">
        <p14:creationId xmlns:p14="http://schemas.microsoft.com/office/powerpoint/2010/main" val="29779752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优化投资结构</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35</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47594"/>
            </a:xfrm>
            <a:prstGeom prst="rect">
              <a:avLst/>
            </a:prstGeom>
          </p:spPr>
          <p:txBody>
            <a:bodyPr wrap="square">
              <a:spAutoFit/>
            </a:bodyPr>
            <a:lstStyle/>
            <a:p>
              <a:pPr>
                <a:lnSpc>
                  <a:spcPct val="150000"/>
                </a:lnSpc>
              </a:pPr>
              <a:r>
                <a:rPr lang="zh-CN" altLang="en-US" sz="2200" dirty="0">
                  <a:solidFill>
                    <a:schemeClr val="bg1"/>
                  </a:solidFill>
                  <a:cs typeface="+mn-ea"/>
                  <a:sym typeface="+mn-lt"/>
                </a:rPr>
                <a:t>优化投资结构，鼓励民间投资，发挥政府投资撬动作用，引导更多资金投向强基础、增后劲、惠民生领域。</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64143"/>
            <a:ext cx="2835707" cy="2360278"/>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77686"/>
            <a:ext cx="7237969" cy="231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900" kern="0" dirty="0">
                <a:latin typeface="+mn-ea"/>
                <a:sym typeface="Impact" panose="020B0806030902050204" pitchFamily="34" charset="0"/>
              </a:rPr>
              <a:t>优化投资结构最重要的是把投资用在需要的地方。在投资过程中进一步提高公共投资决策的透明度，所有公共投资项目都要坚持科学决策、民主决策，防止以扩大内需为名搞形象工程和政绩工程。此外，地方政府应该认真落实地方配套资金，对不重视民生项目、有投资能力而没有优先落实中央投资项目配套资金的地区，要减少中央投资的安排。</a:t>
            </a:r>
          </a:p>
        </p:txBody>
      </p:sp>
    </p:spTree>
    <p:extLst>
      <p:ext uri="{BB962C8B-B14F-4D97-AF65-F5344CB8AC3E}">
        <p14:creationId xmlns:p14="http://schemas.microsoft.com/office/powerpoint/2010/main" val="29059944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568606"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推进“互联网</a:t>
            </a:r>
            <a:r>
              <a:rPr lang="en-US" altLang="zh-CN"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a:t>
            </a:r>
            <a:endPar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endParaRP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36</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48610"/>
              <a:ext cx="8991810" cy="929100"/>
            </a:xfrm>
            <a:prstGeom prst="rect">
              <a:avLst/>
            </a:prstGeom>
          </p:spPr>
          <p:txBody>
            <a:bodyPr wrap="square">
              <a:spAutoFit/>
            </a:bodyPr>
            <a:lstStyle/>
            <a:p>
              <a:pPr>
                <a:lnSpc>
                  <a:spcPct val="130000"/>
                </a:lnSpc>
              </a:pPr>
              <a:r>
                <a:rPr lang="zh-CN" altLang="en-US" sz="2200" dirty="0">
                  <a:solidFill>
                    <a:schemeClr val="bg1"/>
                  </a:solidFill>
                  <a:cs typeface="+mn-ea"/>
                  <a:sym typeface="+mn-lt"/>
                </a:rPr>
                <a:t>做大做强新兴产业集群，实施大数据发展行动，加强新一代人工智能研发应用，在医疗、养老、教育、文化、体育等多领域推进“互联网</a:t>
              </a:r>
              <a:r>
                <a:rPr lang="en-US" altLang="zh-CN" sz="2200" dirty="0">
                  <a:solidFill>
                    <a:schemeClr val="bg1"/>
                  </a:solidFill>
                  <a:cs typeface="+mn-ea"/>
                  <a:sym typeface="+mn-lt"/>
                </a:rPr>
                <a:t>+”</a:t>
              </a:r>
              <a:r>
                <a:rPr lang="zh-CN" altLang="en-US" sz="2200" dirty="0">
                  <a:solidFill>
                    <a:schemeClr val="bg1"/>
                  </a:solidFill>
                  <a:cs typeface="+mn-ea"/>
                  <a:sym typeface="+mn-lt"/>
                </a:rPr>
                <a:t>。</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1"/>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25324"/>
            <a:ext cx="6923535" cy="20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650" kern="0" dirty="0">
                <a:latin typeface="+mn-ea"/>
                <a:sym typeface="Impact" panose="020B0806030902050204" pitchFamily="34" charset="0"/>
              </a:rPr>
              <a:t>自</a:t>
            </a:r>
            <a:r>
              <a:rPr lang="en-US" altLang="zh-CN" sz="1650" kern="0" dirty="0">
                <a:latin typeface="+mn-ea"/>
                <a:sym typeface="Impact" panose="020B0806030902050204" pitchFamily="34" charset="0"/>
              </a:rPr>
              <a:t>2015</a:t>
            </a:r>
            <a:r>
              <a:rPr lang="zh-CN" altLang="en-US" sz="1650" kern="0" dirty="0">
                <a:latin typeface="+mn-ea"/>
                <a:sym typeface="Impact" panose="020B0806030902050204" pitchFamily="34" charset="0"/>
              </a:rPr>
              <a:t>年“互联网</a:t>
            </a:r>
            <a:r>
              <a:rPr lang="en-US" altLang="zh-CN" sz="1650" kern="0" dirty="0">
                <a:latin typeface="+mn-ea"/>
                <a:sym typeface="Impact" panose="020B0806030902050204" pitchFamily="34" charset="0"/>
              </a:rPr>
              <a:t>+”</a:t>
            </a:r>
            <a:r>
              <a:rPr lang="zh-CN" altLang="en-US" sz="1650" kern="0" dirty="0">
                <a:latin typeface="+mn-ea"/>
                <a:sym typeface="Impact" panose="020B0806030902050204" pitchFamily="34" charset="0"/>
              </a:rPr>
              <a:t>概念第一次写入政府工作报告，纳入国家经济社会发展的顶层设计后，我国已经大力推动网络技术在日常生活中的运用。这不仅有利于整个互联网行业的发展，而且对社会、经济、文化、环境、资源和基础设施等领域将产生重要作用，在今年的政府工作报告中，明确提到了要在医疗、养老、教育、文化、体育等多领域推进“互联网</a:t>
            </a:r>
            <a:r>
              <a:rPr lang="en-US" altLang="zh-CN" sz="1650" kern="0" dirty="0">
                <a:latin typeface="+mn-ea"/>
                <a:sym typeface="Impact" panose="020B0806030902050204" pitchFamily="34" charset="0"/>
              </a:rPr>
              <a:t>+”</a:t>
            </a:r>
            <a:r>
              <a:rPr lang="zh-CN" altLang="en-US" sz="1650" kern="0" dirty="0">
                <a:latin typeface="+mn-ea"/>
                <a:sym typeface="Impact" panose="020B0806030902050204" pitchFamily="34" charset="0"/>
              </a:rPr>
              <a:t>，这将成为打造我国发展“升级版”、引领创新驱动发展新常态的强动力。</a:t>
            </a:r>
          </a:p>
        </p:txBody>
      </p:sp>
    </p:spTree>
    <p:extLst>
      <p:ext uri="{BB962C8B-B14F-4D97-AF65-F5344CB8AC3E}">
        <p14:creationId xmlns:p14="http://schemas.microsoft.com/office/powerpoint/2010/main" val="22761619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58528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支持优质创新型企业上市融资</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37</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62348"/>
              <a:ext cx="8991810" cy="1256947"/>
            </a:xfrm>
            <a:prstGeom prst="rect">
              <a:avLst/>
            </a:prstGeom>
          </p:spPr>
          <p:txBody>
            <a:bodyPr wrap="square">
              <a:spAutoFit/>
            </a:bodyPr>
            <a:lstStyle/>
            <a:p>
              <a:pPr>
                <a:lnSpc>
                  <a:spcPct val="150000"/>
                </a:lnSpc>
              </a:pPr>
              <a:r>
                <a:rPr lang="zh-CN" altLang="en-US" sz="1300" dirty="0">
                  <a:solidFill>
                    <a:schemeClr val="bg1"/>
                  </a:solidFill>
                  <a:cs typeface="+mn-ea"/>
                  <a:sym typeface="+mn-lt"/>
                </a:rPr>
                <a:t>促进大众创业、万众创新上水平。我国拥有世界上规模最大的人力人才资源，这是创新发展的最大“富矿”。要提供全方位创新创业服务，推进“双创”示范基地建设，鼓励大企业、高校和科研院所开放创新资源，发展平台经济、共享经济，形成线上线下结合、产学研用协同、大中小企业融合的创新创业格局，打造“双创”升级版。设立国家融资担保基金，支持优质创新型企业上市融资，将创业投资、天使投资税收优惠政策试点范围扩大到全国。</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2"/>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77686"/>
            <a:ext cx="7237969" cy="231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en-US" altLang="zh-CN" sz="1900" kern="0" dirty="0">
                <a:latin typeface="+mn-ea"/>
                <a:sym typeface="Impact" panose="020B0806030902050204" pitchFamily="34" charset="0"/>
              </a:rPr>
              <a:t>2017</a:t>
            </a:r>
            <a:r>
              <a:rPr lang="zh-CN" altLang="en-US" sz="1900" kern="0" dirty="0">
                <a:latin typeface="+mn-ea"/>
                <a:sym typeface="Impact" panose="020B0806030902050204" pitchFamily="34" charset="0"/>
              </a:rPr>
              <a:t>年全年上市新股共计</a:t>
            </a:r>
            <a:r>
              <a:rPr lang="en-US" altLang="zh-CN" sz="1900" kern="0" dirty="0">
                <a:latin typeface="+mn-ea"/>
                <a:sym typeface="Impact" panose="020B0806030902050204" pitchFamily="34" charset="0"/>
              </a:rPr>
              <a:t>438</a:t>
            </a:r>
            <a:r>
              <a:rPr lang="zh-CN" altLang="en-US" sz="1900" kern="0" dirty="0">
                <a:latin typeface="+mn-ea"/>
                <a:sym typeface="Impact" panose="020B0806030902050204" pitchFamily="34" charset="0"/>
              </a:rPr>
              <a:t>只，较</a:t>
            </a:r>
            <a:r>
              <a:rPr lang="en-US" altLang="zh-CN" sz="1900" kern="0" dirty="0">
                <a:latin typeface="+mn-ea"/>
                <a:sym typeface="Impact" panose="020B0806030902050204" pitchFamily="34" charset="0"/>
              </a:rPr>
              <a:t>2016</a:t>
            </a:r>
            <a:r>
              <a:rPr lang="zh-CN" altLang="en-US" sz="1900" kern="0" dirty="0">
                <a:latin typeface="+mn-ea"/>
                <a:sym typeface="Impact" panose="020B0806030902050204" pitchFamily="34" charset="0"/>
              </a:rPr>
              <a:t>年的</a:t>
            </a:r>
            <a:r>
              <a:rPr lang="en-US" altLang="zh-CN" sz="1900" kern="0" dirty="0">
                <a:latin typeface="+mn-ea"/>
                <a:sym typeface="Impact" panose="020B0806030902050204" pitchFamily="34" charset="0"/>
              </a:rPr>
              <a:t>227</a:t>
            </a:r>
            <a:r>
              <a:rPr lang="zh-CN" altLang="en-US" sz="1900" kern="0" dirty="0">
                <a:latin typeface="+mn-ea"/>
                <a:sym typeface="Impact" panose="020B0806030902050204" pitchFamily="34" charset="0"/>
              </a:rPr>
              <a:t>增幅达</a:t>
            </a:r>
            <a:r>
              <a:rPr lang="en-US" altLang="zh-CN" sz="1900" kern="0" dirty="0">
                <a:latin typeface="+mn-ea"/>
                <a:sym typeface="Impact" panose="020B0806030902050204" pitchFamily="34" charset="0"/>
              </a:rPr>
              <a:t>92.95%</a:t>
            </a:r>
            <a:r>
              <a:rPr lang="zh-CN" altLang="en-US" sz="1900" kern="0" dirty="0">
                <a:latin typeface="+mn-ea"/>
                <a:sym typeface="Impact" panose="020B0806030902050204" pitchFamily="34" charset="0"/>
              </a:rPr>
              <a:t>，从募集总金额看，</a:t>
            </a:r>
            <a:r>
              <a:rPr lang="en-US" altLang="zh-CN" sz="1900" kern="0" dirty="0">
                <a:latin typeface="+mn-ea"/>
                <a:sym typeface="Impact" panose="020B0806030902050204" pitchFamily="34" charset="0"/>
              </a:rPr>
              <a:t>2017</a:t>
            </a:r>
            <a:r>
              <a:rPr lang="zh-CN" altLang="en-US" sz="1900" kern="0" dirty="0">
                <a:latin typeface="+mn-ea"/>
                <a:sym typeface="Impact" panose="020B0806030902050204" pitchFamily="34" charset="0"/>
              </a:rPr>
              <a:t>年</a:t>
            </a:r>
            <a:r>
              <a:rPr lang="en-US" altLang="zh-CN" sz="1900" kern="0" dirty="0">
                <a:latin typeface="+mn-ea"/>
                <a:sym typeface="Impact" panose="020B0806030902050204" pitchFamily="34" charset="0"/>
              </a:rPr>
              <a:t>2301.09</a:t>
            </a:r>
            <a:r>
              <a:rPr lang="zh-CN" altLang="en-US" sz="1900" kern="0" dirty="0">
                <a:latin typeface="+mn-ea"/>
                <a:sym typeface="Impact" panose="020B0806030902050204" pitchFamily="34" charset="0"/>
              </a:rPr>
              <a:t>亿元的</a:t>
            </a:r>
            <a:r>
              <a:rPr lang="en-US" altLang="zh-CN" sz="1900" kern="0" dirty="0">
                <a:latin typeface="+mn-ea"/>
                <a:sym typeface="Impact" panose="020B0806030902050204" pitchFamily="34" charset="0"/>
              </a:rPr>
              <a:t>IPO</a:t>
            </a:r>
            <a:r>
              <a:rPr lang="zh-CN" altLang="en-US" sz="1900" kern="0" dirty="0">
                <a:latin typeface="+mn-ea"/>
                <a:sym typeface="Impact" panose="020B0806030902050204" pitchFamily="34" charset="0"/>
              </a:rPr>
              <a:t>融资，较</a:t>
            </a:r>
            <a:r>
              <a:rPr lang="en-US" altLang="zh-CN" sz="1900" kern="0" dirty="0">
                <a:latin typeface="+mn-ea"/>
                <a:sym typeface="Impact" panose="020B0806030902050204" pitchFamily="34" charset="0"/>
              </a:rPr>
              <a:t>2016</a:t>
            </a:r>
            <a:r>
              <a:rPr lang="zh-CN" altLang="en-US" sz="1900" kern="0" dirty="0">
                <a:latin typeface="+mn-ea"/>
                <a:sym typeface="Impact" panose="020B0806030902050204" pitchFamily="34" charset="0"/>
              </a:rPr>
              <a:t>年的</a:t>
            </a:r>
            <a:r>
              <a:rPr lang="en-US" altLang="zh-CN" sz="1900" kern="0" dirty="0">
                <a:latin typeface="+mn-ea"/>
                <a:sym typeface="Impact" panose="020B0806030902050204" pitchFamily="34" charset="0"/>
              </a:rPr>
              <a:t>1496.08</a:t>
            </a:r>
            <a:r>
              <a:rPr lang="zh-CN" altLang="en-US" sz="1900" kern="0" dirty="0">
                <a:latin typeface="+mn-ea"/>
                <a:sym typeface="Impact" panose="020B0806030902050204" pitchFamily="34" charset="0"/>
              </a:rPr>
              <a:t>亿元上涨</a:t>
            </a:r>
            <a:r>
              <a:rPr lang="en-US" altLang="zh-CN" sz="1900" kern="0" dirty="0">
                <a:latin typeface="+mn-ea"/>
                <a:sym typeface="Impact" panose="020B0806030902050204" pitchFamily="34" charset="0"/>
              </a:rPr>
              <a:t>53.81%</a:t>
            </a:r>
            <a:r>
              <a:rPr lang="zh-CN" altLang="en-US" sz="1900" kern="0" dirty="0">
                <a:latin typeface="+mn-ea"/>
                <a:sym typeface="Impact" panose="020B0806030902050204" pitchFamily="34" charset="0"/>
              </a:rPr>
              <a:t>，</a:t>
            </a:r>
            <a:r>
              <a:rPr lang="en-US" altLang="zh-CN" sz="1900" kern="0" dirty="0">
                <a:latin typeface="+mn-ea"/>
                <a:sym typeface="Impact" panose="020B0806030902050204" pitchFamily="34" charset="0"/>
              </a:rPr>
              <a:t>IPO</a:t>
            </a:r>
            <a:r>
              <a:rPr lang="zh-CN" altLang="en-US" sz="1900" kern="0" dirty="0">
                <a:latin typeface="+mn-ea"/>
                <a:sym typeface="Impact" panose="020B0806030902050204" pitchFamily="34" charset="0"/>
              </a:rPr>
              <a:t>堰塞湖问题得到了极大的改善。证监会副主席姜洋接受证券时报采访时表示，证监会支持国家战略，对新技术新产业新业态新模式的“四新”产业，重点支持创新型、引领型、示范型企业。</a:t>
            </a:r>
          </a:p>
        </p:txBody>
      </p:sp>
    </p:spTree>
    <p:extLst>
      <p:ext uri="{BB962C8B-B14F-4D97-AF65-F5344CB8AC3E}">
        <p14:creationId xmlns:p14="http://schemas.microsoft.com/office/powerpoint/2010/main" val="6349962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1928733"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土地改革</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02</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84940"/>
            </a:xfrm>
            <a:prstGeom prst="rect">
              <a:avLst/>
            </a:prstGeom>
          </p:spPr>
          <p:txBody>
            <a:bodyPr wrap="square">
              <a:spAutoFit/>
            </a:bodyPr>
            <a:lstStyle/>
            <a:p>
              <a:pPr>
                <a:lnSpc>
                  <a:spcPct val="130000"/>
                </a:lnSpc>
              </a:pPr>
              <a:r>
                <a:rPr lang="zh-CN" altLang="en-US" sz="1400" dirty="0">
                  <a:solidFill>
                    <a:schemeClr val="bg1"/>
                  </a:solidFill>
                  <a:cs typeface="+mn-ea"/>
                  <a:sym typeface="+mn-lt"/>
                </a:rPr>
                <a:t>落实第二轮土地承包到期后再延长</a:t>
              </a:r>
              <a:r>
                <a:rPr lang="en-US" altLang="zh-CN" sz="1400" dirty="0">
                  <a:solidFill>
                    <a:schemeClr val="bg1"/>
                  </a:solidFill>
                  <a:cs typeface="+mn-ea"/>
                  <a:sym typeface="+mn-lt"/>
                </a:rPr>
                <a:t>30</a:t>
              </a:r>
              <a:r>
                <a:rPr lang="zh-CN" altLang="en-US" sz="1400" dirty="0">
                  <a:solidFill>
                    <a:schemeClr val="bg1"/>
                  </a:solidFill>
                  <a:cs typeface="+mn-ea"/>
                  <a:sym typeface="+mn-lt"/>
                </a:rPr>
                <a:t>年的政策。探索宅基地所有权、资格权、使用权分置改革。改进耕地占补平衡管理办法，建立新增耕地指标、城乡建设用地增减挂钩节余指标跨省域调剂机制，所得收益全部用于脱贫攻坚和支持乡村振兴。深化粮食收储、集体产权、集体林权、国有林区林场、农垦、供销社等改革，使农业农村充满生机活力。</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047273" y="3363832"/>
            <a:ext cx="7237969" cy="213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500" kern="0" dirty="0">
                <a:latin typeface="+mn-ea"/>
                <a:sym typeface="Impact" panose="020B0806030902050204" pitchFamily="34" charset="0"/>
              </a:rPr>
              <a:t>乡村振兴和城镇化进程都离不开农村土地改革。第二轮土地承包到期后再延长</a:t>
            </a:r>
            <a:r>
              <a:rPr lang="en-US" altLang="zh-CN" sz="1500" kern="0" dirty="0">
                <a:latin typeface="+mn-ea"/>
                <a:sym typeface="Impact" panose="020B0806030902050204" pitchFamily="34" charset="0"/>
              </a:rPr>
              <a:t>30</a:t>
            </a:r>
            <a:r>
              <a:rPr lang="zh-CN" altLang="en-US" sz="1500" kern="0" dirty="0">
                <a:latin typeface="+mn-ea"/>
                <a:sym typeface="Impact" panose="020B0806030902050204" pitchFamily="34" charset="0"/>
              </a:rPr>
              <a:t>年给承包土地的农民吃下了定心丸，接下来的产权改革将会赋予他们更多的财产权利。所谓宅基地资格权，是农村集体经济组织成员依法享有的从集体经济组织那里申请使用宅基地的权利，资格权和使用权的分离，将带动未来逐渐推进的宅基地改革。中国特殊的土地所有制度，使得城镇化所需的土地一定程度上依靠农村集体用地的“转国有”，这使得建设用地指标在不同区域的调剂成为必要，城乡建设用地增减挂钩节余指标跨省域调剂机制，即是从调剂指标中，促进城镇化进程。</a:t>
            </a:r>
          </a:p>
        </p:txBody>
      </p:sp>
    </p:spTree>
    <p:extLst>
      <p:ext uri="{BB962C8B-B14F-4D97-AF65-F5344CB8AC3E}">
        <p14:creationId xmlns:p14="http://schemas.microsoft.com/office/powerpoint/2010/main" val="3718808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10881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加强互联网内容建设</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38</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4463"/>
            <a:chOff x="2206246" y="1578300"/>
            <a:chExt cx="9079343" cy="1554463"/>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253164"/>
            </a:xfrm>
            <a:prstGeom prst="rect">
              <a:avLst/>
            </a:prstGeom>
          </p:spPr>
          <p:txBody>
            <a:bodyPr wrap="square">
              <a:spAutoFit/>
            </a:bodyPr>
            <a:lstStyle/>
            <a:p>
              <a:pPr>
                <a:lnSpc>
                  <a:spcPct val="130000"/>
                </a:lnSpc>
              </a:pPr>
              <a:r>
                <a:rPr lang="zh-CN" altLang="en-US" sz="2000" dirty="0">
                  <a:solidFill>
                    <a:schemeClr val="bg1"/>
                  </a:solidFill>
                  <a:cs typeface="+mn-ea"/>
                  <a:sym typeface="+mn-lt"/>
                </a:rPr>
                <a:t>加快构建中国特色哲学社会科学，繁荣文艺创作，发展新闻出版、广播影视、档案等事业。加强文物保护利用和文化遗产保护传承。建好新型智库。加强互联网内容建设。深入实施文化惠民工程，培育新型文化业态。</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3"/>
            <a:ext cx="2835707" cy="2347028"/>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516791"/>
            <a:ext cx="6923535" cy="183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en-US" altLang="zh-CN" sz="1800" kern="0" dirty="0">
                <a:latin typeface="+mn-ea"/>
                <a:sym typeface="Impact" panose="020B0806030902050204" pitchFamily="34" charset="0"/>
              </a:rPr>
              <a:t>2017</a:t>
            </a:r>
            <a:r>
              <a:rPr lang="zh-CN" altLang="en-US" sz="1800" kern="0" dirty="0">
                <a:latin typeface="+mn-ea"/>
                <a:sym typeface="Impact" panose="020B0806030902050204" pitchFamily="34" charset="0"/>
              </a:rPr>
              <a:t>年的政府工作报告提出，加快培育文化产业，加强文化市场监管，净化网络环境。</a:t>
            </a:r>
            <a:r>
              <a:rPr lang="en-US" altLang="zh-CN" sz="1800" kern="0" dirty="0">
                <a:latin typeface="+mn-ea"/>
                <a:sym typeface="Impact" panose="020B0806030902050204" pitchFamily="34" charset="0"/>
              </a:rPr>
              <a:t>2018</a:t>
            </a:r>
            <a:r>
              <a:rPr lang="zh-CN" altLang="en-US" sz="1800" kern="0" dirty="0">
                <a:latin typeface="+mn-ea"/>
                <a:sym typeface="Impact" panose="020B0806030902050204" pitchFamily="34" charset="0"/>
              </a:rPr>
              <a:t>年明确提出将“加强互联网内容建设”作为重点工作。去年</a:t>
            </a:r>
            <a:r>
              <a:rPr lang="en-US" altLang="zh-CN" sz="1800" kern="0" dirty="0">
                <a:latin typeface="+mn-ea"/>
                <a:sym typeface="Impact" panose="020B0806030902050204" pitchFamily="34" charset="0"/>
              </a:rPr>
              <a:t>12</a:t>
            </a:r>
            <a:r>
              <a:rPr lang="zh-CN" altLang="en-US" sz="1800" kern="0" dirty="0">
                <a:latin typeface="+mn-ea"/>
                <a:sym typeface="Impact" panose="020B0806030902050204" pitchFamily="34" charset="0"/>
              </a:rPr>
              <a:t>月，中共中央政治局就实施国家大数据战略进行第二次集体学习，会议提出的内容包括“要加强互联网内容建设，建立网络综合治理体系，营造清朗的网络空间。”</a:t>
            </a:r>
          </a:p>
        </p:txBody>
      </p:sp>
    </p:spTree>
    <p:extLst>
      <p:ext uri="{BB962C8B-B14F-4D97-AF65-F5344CB8AC3E}">
        <p14:creationId xmlns:p14="http://schemas.microsoft.com/office/powerpoint/2010/main" val="29707303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2367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新型城镇化质量</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39</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88226"/>
              <a:ext cx="8991810" cy="1225335"/>
            </a:xfrm>
            <a:prstGeom prst="rect">
              <a:avLst/>
            </a:prstGeom>
          </p:spPr>
          <p:txBody>
            <a:bodyPr wrap="square">
              <a:spAutoFit/>
            </a:bodyPr>
            <a:lstStyle/>
            <a:p>
              <a:pPr>
                <a:lnSpc>
                  <a:spcPct val="135000"/>
                </a:lnSpc>
              </a:pPr>
              <a:r>
                <a:rPr lang="zh-CN" altLang="en-US" sz="1400" dirty="0">
                  <a:solidFill>
                    <a:schemeClr val="bg1"/>
                  </a:solidFill>
                  <a:cs typeface="+mn-ea"/>
                  <a:sym typeface="+mn-lt"/>
                </a:rPr>
                <a:t>提高新型城镇化质量。今年再进城落户</a:t>
              </a:r>
              <a:r>
                <a:rPr lang="en-US" altLang="zh-CN" sz="1400" dirty="0">
                  <a:solidFill>
                    <a:schemeClr val="bg1"/>
                  </a:solidFill>
                  <a:cs typeface="+mn-ea"/>
                  <a:sym typeface="+mn-lt"/>
                </a:rPr>
                <a:t>1300</a:t>
              </a:r>
              <a:r>
                <a:rPr lang="zh-CN" altLang="en-US" sz="1400" dirty="0">
                  <a:solidFill>
                    <a:schemeClr val="bg1"/>
                  </a:solidFill>
                  <a:cs typeface="+mn-ea"/>
                  <a:sym typeface="+mn-lt"/>
                </a:rPr>
                <a:t>万人，加快农业转移人口市民化。优先发展公共交通，健全菜市场、停车场等便民服务设施。有序推进“城中村”、老旧小区改造，完善配套设施，鼓励有条件的加装电梯。加强排涝管网、地下综合管廊等建设。新型城镇化的核心在人，要加强精细化服务、人性化管理，使人人都有公平发展机会，让居民生活得方便、舒心。</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59567"/>
            <a:ext cx="2835707" cy="2364854"/>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418719"/>
            <a:ext cx="7237969" cy="202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000" kern="0" dirty="0">
                <a:latin typeface="+mn-ea"/>
                <a:sym typeface="Impact" panose="020B0806030902050204" pitchFamily="34" charset="0"/>
              </a:rPr>
              <a:t>国家对城镇化发展不同的阶段提出了不同的要求。今年总理的政府工作报告中，相关内容除了对进城人口做了数量要求，更多篇幅着眼在质量上，具体是城镇化的配套设施和人性化管理上。表明了中国的城镇化已由数量增长转变为以质量增长为主的阶段。</a:t>
            </a:r>
          </a:p>
        </p:txBody>
      </p:sp>
    </p:spTree>
    <p:extLst>
      <p:ext uri="{BB962C8B-B14F-4D97-AF65-F5344CB8AC3E}">
        <p14:creationId xmlns:p14="http://schemas.microsoft.com/office/powerpoint/2010/main" val="6280271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2367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新就业无房职工</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40</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67371"/>
            </a:xfrm>
            <a:prstGeom prst="rect">
              <a:avLst/>
            </a:prstGeom>
          </p:spPr>
          <p:txBody>
            <a:bodyPr wrap="square">
              <a:spAutoFit/>
            </a:bodyPr>
            <a:lstStyle/>
            <a:p>
              <a:pPr>
                <a:lnSpc>
                  <a:spcPct val="150000"/>
                </a:lnSpc>
              </a:pPr>
              <a:r>
                <a:rPr lang="zh-CN" altLang="en-US" sz="1200" dirty="0">
                  <a:solidFill>
                    <a:schemeClr val="bg1"/>
                  </a:solidFill>
                  <a:cs typeface="+mn-ea"/>
                  <a:sym typeface="+mn-lt"/>
                </a:rPr>
                <a:t>更好解决群众住房问题。启动新的三年棚改攻坚计划，今年开工</a:t>
              </a:r>
              <a:r>
                <a:rPr lang="en-US" altLang="zh-CN" sz="1200" dirty="0">
                  <a:solidFill>
                    <a:schemeClr val="bg1"/>
                  </a:solidFill>
                  <a:cs typeface="+mn-ea"/>
                  <a:sym typeface="+mn-lt"/>
                </a:rPr>
                <a:t>580</a:t>
              </a:r>
              <a:r>
                <a:rPr lang="zh-CN" altLang="en-US" sz="1200" dirty="0">
                  <a:solidFill>
                    <a:schemeClr val="bg1"/>
                  </a:solidFill>
                  <a:cs typeface="+mn-ea"/>
                  <a:sym typeface="+mn-lt"/>
                </a:rPr>
                <a:t>万套。加大公租房保障力度，对低收入住房困难家庭要应保尽保，将符合条件的新就业无房职工、外来务工人员纳入保障范围。坚持房子是用来住的、不是用来炒的定位，落实地方主体责任，继续实行差别化调控，建立健全长效机制，促进房地产市场平稳健康发展。支持居民自住购房需求，培育住房租赁市场，发展共有产权住房。加快建立多主体供给、多渠道保障、租购并举的住房制度，让广大人民群众早日实现安居宜居。</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540708"/>
            <a:ext cx="6923535" cy="178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200" kern="0" dirty="0">
                <a:latin typeface="+mn-ea"/>
                <a:sym typeface="Impact" panose="020B0806030902050204" pitchFamily="34" charset="0"/>
              </a:rPr>
              <a:t>“将符合条件的新就业无房职工、外来务工人员纳入保障范围”意味着中国的保障房覆盖面将在未来进一步扩大，保障房体系的层次感和渠道进一步丰富。真正向实现应保尽保迈出坚实一步。</a:t>
            </a:r>
          </a:p>
        </p:txBody>
      </p:sp>
    </p:spTree>
    <p:extLst>
      <p:ext uri="{BB962C8B-B14F-4D97-AF65-F5344CB8AC3E}">
        <p14:creationId xmlns:p14="http://schemas.microsoft.com/office/powerpoint/2010/main" val="36825147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23678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宅基地三权分置</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41</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36467"/>
              <a:ext cx="8991810" cy="1289456"/>
            </a:xfrm>
            <a:prstGeom prst="rect">
              <a:avLst/>
            </a:prstGeom>
          </p:spPr>
          <p:txBody>
            <a:bodyPr wrap="square">
              <a:spAutoFit/>
            </a:bodyPr>
            <a:lstStyle/>
            <a:p>
              <a:pPr>
                <a:lnSpc>
                  <a:spcPct val="150000"/>
                </a:lnSpc>
              </a:pPr>
              <a:r>
                <a:rPr lang="zh-CN" altLang="en-US" dirty="0">
                  <a:solidFill>
                    <a:schemeClr val="bg1"/>
                  </a:solidFill>
                  <a:cs typeface="+mn-ea"/>
                  <a:sym typeface="+mn-lt"/>
                </a:rPr>
                <a:t>探索宅基地所有权、资格权、使用权分置改革。改进耕地占补平衡管理办法，建立新增耕地指标、城乡建设用地增减挂钩节余指标跨省域调剂机制，所得收益全部用于脱贫攻坚和支持乡村振兴。</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1927"/>
            <a:ext cx="2835707" cy="2352493"/>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540707"/>
            <a:ext cx="7237969" cy="178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200" kern="0" dirty="0">
                <a:latin typeface="+mn-ea"/>
                <a:sym typeface="Impact" panose="020B0806030902050204" pitchFamily="34" charset="0"/>
              </a:rPr>
              <a:t>探索宅基地三权分置改革，为农地改革提出了理论化的指针。另外，有关耕地指标调剂机制中的土地收益用于支持脱贫攻坚和乡村振兴的措施，有望为焕发农村生机活力创造新的动能。</a:t>
            </a:r>
          </a:p>
        </p:txBody>
      </p:sp>
    </p:spTree>
    <p:extLst>
      <p:ext uri="{BB962C8B-B14F-4D97-AF65-F5344CB8AC3E}">
        <p14:creationId xmlns:p14="http://schemas.microsoft.com/office/powerpoint/2010/main" val="14658783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4544834"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新能源汽车购置税减免</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42</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089914"/>
            </a:xfrm>
            <a:prstGeom prst="rect">
              <a:avLst/>
            </a:prstGeom>
          </p:spPr>
          <p:txBody>
            <a:bodyPr wrap="square">
              <a:spAutoFit/>
            </a:bodyPr>
            <a:lstStyle/>
            <a:p>
              <a:pPr>
                <a:lnSpc>
                  <a:spcPct val="150000"/>
                </a:lnSpc>
              </a:pPr>
              <a:r>
                <a:rPr lang="zh-CN" altLang="en-US" sz="1500" dirty="0">
                  <a:solidFill>
                    <a:schemeClr val="bg1"/>
                  </a:solidFill>
                  <a:cs typeface="+mn-ea"/>
                  <a:sym typeface="+mn-lt"/>
                </a:rPr>
                <a:t>加快制造强国建设，推动集成电路、第五代移动通信、飞机发动机、新能源汽车、新材料等产业发展。实施重大短板装备专项工程，发展工业互联网平台，创建“中国制造</a:t>
              </a:r>
              <a:r>
                <a:rPr lang="en-US" altLang="zh-CN" sz="1500" dirty="0">
                  <a:solidFill>
                    <a:schemeClr val="bg1"/>
                  </a:solidFill>
                  <a:cs typeface="+mn-ea"/>
                  <a:sym typeface="+mn-lt"/>
                </a:rPr>
                <a:t>2025”</a:t>
              </a:r>
              <a:r>
                <a:rPr lang="zh-CN" altLang="en-US" sz="1500" dirty="0">
                  <a:solidFill>
                    <a:schemeClr val="bg1"/>
                  </a:solidFill>
                  <a:cs typeface="+mn-ea"/>
                  <a:sym typeface="+mn-lt"/>
                </a:rPr>
                <a:t>示范区。同时，要推进消费升级，发展消费新业态新模式，将新能源汽车车辆购置税优惠政策再延长三年。</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0813"/>
            <a:ext cx="2835707" cy="2353608"/>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336742"/>
            <a:ext cx="6923535" cy="219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800" kern="0" dirty="0">
                <a:latin typeface="+mn-ea"/>
                <a:sym typeface="Impact" panose="020B0806030902050204" pitchFamily="34" charset="0"/>
              </a:rPr>
              <a:t>今年新能源汽车补贴开始大幅度退坡，到</a:t>
            </a:r>
            <a:r>
              <a:rPr lang="en-US" altLang="zh-CN" sz="1800" kern="0" dirty="0">
                <a:latin typeface="+mn-ea"/>
                <a:sym typeface="Impact" panose="020B0806030902050204" pitchFamily="34" charset="0"/>
              </a:rPr>
              <a:t>2020</a:t>
            </a:r>
            <a:r>
              <a:rPr lang="zh-CN" altLang="en-US" sz="1800" kern="0" dirty="0">
                <a:latin typeface="+mn-ea"/>
                <a:sym typeface="Impact" panose="020B0806030902050204" pitchFamily="34" charset="0"/>
              </a:rPr>
              <a:t>完全取消。新能源汽车推广进入真正攻坚阶段，政策的支持也逐步向直接财政补贴以外的方式转变。今年</a:t>
            </a:r>
            <a:r>
              <a:rPr lang="en-US" altLang="zh-CN" sz="1800" kern="0" dirty="0">
                <a:latin typeface="+mn-ea"/>
                <a:sym typeface="Impact" panose="020B0806030902050204" pitchFamily="34" charset="0"/>
              </a:rPr>
              <a:t>4</a:t>
            </a:r>
            <a:r>
              <a:rPr lang="zh-CN" altLang="en-US" sz="1800" kern="0" dirty="0">
                <a:latin typeface="+mn-ea"/>
                <a:sym typeface="Impact" panose="020B0806030902050204" pitchFamily="34" charset="0"/>
              </a:rPr>
              <a:t>月，“双积分”政策试实行，明年正式实行。确定购置税政策延长，可以稳定消费信心，促进消费热情，帮助新能源汽车度过转型期。但目前，新能源汽车私人消费市场仍面临诸多发展问题，未来仍需要政策组合拳支持。</a:t>
            </a:r>
          </a:p>
        </p:txBody>
      </p:sp>
    </p:spTree>
    <p:extLst>
      <p:ext uri="{BB962C8B-B14F-4D97-AF65-F5344CB8AC3E}">
        <p14:creationId xmlns:p14="http://schemas.microsoft.com/office/powerpoint/2010/main" val="34035282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36475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二手车限迁</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43</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985754" cy="1553087"/>
            <a:chOff x="2206246" y="1578300"/>
            <a:chExt cx="9985754"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3200190" y="1800845"/>
              <a:ext cx="8991810" cy="1107996"/>
            </a:xfrm>
            <a:prstGeom prst="rect">
              <a:avLst/>
            </a:prstGeom>
          </p:spPr>
          <p:txBody>
            <a:bodyPr wrap="square">
              <a:spAutoFit/>
            </a:bodyPr>
            <a:lstStyle/>
            <a:p>
              <a:pPr>
                <a:lnSpc>
                  <a:spcPct val="150000"/>
                </a:lnSpc>
              </a:pPr>
              <a:r>
                <a:rPr lang="zh-CN" altLang="en-US" sz="4400" dirty="0">
                  <a:solidFill>
                    <a:schemeClr val="bg1"/>
                  </a:solidFill>
                  <a:cs typeface="+mn-ea"/>
                  <a:sym typeface="+mn-lt"/>
                </a:rPr>
                <a:t>全面取消二手车限迁政策</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7392"/>
            <a:ext cx="2835707"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63832"/>
            <a:ext cx="7237969" cy="213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500" kern="0" dirty="0">
                <a:latin typeface="+mn-ea"/>
                <a:sym typeface="Impact" panose="020B0806030902050204" pitchFamily="34" charset="0"/>
              </a:rPr>
              <a:t>这是政府工作报告首次提及取消二手车限迁。在经过行业呼吁多年以后，取消二手车限迁终于成为两会热点。</a:t>
            </a:r>
            <a:r>
              <a:rPr lang="en-US" altLang="zh-CN" sz="1500" kern="0" dirty="0">
                <a:latin typeface="+mn-ea"/>
                <a:sym typeface="Impact" panose="020B0806030902050204" pitchFamily="34" charset="0"/>
              </a:rPr>
              <a:t>2017</a:t>
            </a:r>
            <a:r>
              <a:rPr lang="zh-CN" altLang="en-US" sz="1500" kern="0" dirty="0">
                <a:latin typeface="+mn-ea"/>
                <a:sym typeface="Impact" panose="020B0806030902050204" pitchFamily="34" charset="0"/>
              </a:rPr>
              <a:t>年</a:t>
            </a:r>
            <a:r>
              <a:rPr lang="en-US" altLang="zh-CN" sz="1500" kern="0" dirty="0">
                <a:latin typeface="+mn-ea"/>
                <a:sym typeface="Impact" panose="020B0806030902050204" pitchFamily="34" charset="0"/>
              </a:rPr>
              <a:t>3</a:t>
            </a:r>
            <a:r>
              <a:rPr lang="zh-CN" altLang="en-US" sz="1500" kern="0" dirty="0">
                <a:latin typeface="+mn-ea"/>
                <a:sym typeface="Impact" panose="020B0806030902050204" pitchFamily="34" charset="0"/>
              </a:rPr>
              <a:t>月</a:t>
            </a:r>
            <a:r>
              <a:rPr lang="en-US" altLang="zh-CN" sz="1500" kern="0" dirty="0">
                <a:latin typeface="+mn-ea"/>
                <a:sym typeface="Impact" panose="020B0806030902050204" pitchFamily="34" charset="0"/>
              </a:rPr>
              <a:t>16</a:t>
            </a:r>
            <a:r>
              <a:rPr lang="zh-CN" altLang="en-US" sz="1500" kern="0" dirty="0">
                <a:latin typeface="+mn-ea"/>
                <a:sym typeface="Impact" panose="020B0806030902050204" pitchFamily="34" charset="0"/>
              </a:rPr>
              <a:t>日，商务部、公安部与环境保护部曾联合下发“关于请提供取消二手车限制限入政策落实情况的函”，其中提到，商请各地区（北京、天津、河北、上海、江苏、浙江除外）提供取消二手车限迁政策情况。虽有几部委联合发文，但二手车限迁在不少地方依然存在，这次写入政府工作报告，这一顽疾有望被瓦解，一些有</a:t>
            </a:r>
            <a:r>
              <a:rPr lang="en-US" altLang="zh-CN" sz="1500" kern="0" dirty="0">
                <a:latin typeface="+mn-ea"/>
                <a:sym typeface="Impact" panose="020B0806030902050204" pitchFamily="34" charset="0"/>
              </a:rPr>
              <a:t>B</a:t>
            </a:r>
            <a:r>
              <a:rPr lang="zh-CN" altLang="en-US" sz="1500" kern="0" dirty="0">
                <a:latin typeface="+mn-ea"/>
                <a:sym typeface="Impact" panose="020B0806030902050204" pitchFamily="34" charset="0"/>
              </a:rPr>
              <a:t>端业务的汽车电商平台也将迎来更好的发展机遇。限迁的顽疾一除，二手车行业的大发展也将真正到来。</a:t>
            </a:r>
          </a:p>
        </p:txBody>
      </p:sp>
    </p:spTree>
    <p:extLst>
      <p:ext uri="{BB962C8B-B14F-4D97-AF65-F5344CB8AC3E}">
        <p14:creationId xmlns:p14="http://schemas.microsoft.com/office/powerpoint/2010/main" val="24700191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C0770D8D-6DF4-4916-B925-846C991DD6C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533400"/>
            <a:ext cx="12192000" cy="7391399"/>
          </a:xfrm>
          <a:prstGeom prst="rect">
            <a:avLst/>
          </a:prstGeom>
        </p:spPr>
      </p:pic>
      <p:pic>
        <p:nvPicPr>
          <p:cNvPr id="10" name="图片 9">
            <a:extLst>
              <a:ext uri="{FF2B5EF4-FFF2-40B4-BE49-F238E27FC236}">
                <a16:creationId xmlns:a16="http://schemas.microsoft.com/office/drawing/2014/main" id="{E1DC3D53-0854-4C6A-A58E-044ED9828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976" y="299793"/>
            <a:ext cx="2077263" cy="1311298"/>
          </a:xfrm>
          <a:prstGeom prst="rect">
            <a:avLst/>
          </a:prstGeom>
          <a:effectLst>
            <a:outerShdw blurRad="50800" dist="38100" dir="2700000" algn="tl" rotWithShape="0">
              <a:prstClr val="black">
                <a:alpha val="66000"/>
              </a:prstClr>
            </a:outerShdw>
          </a:effectLst>
        </p:spPr>
      </p:pic>
      <p:pic>
        <p:nvPicPr>
          <p:cNvPr id="21" name="图片 20">
            <a:extLst>
              <a:ext uri="{FF2B5EF4-FFF2-40B4-BE49-F238E27FC236}">
                <a16:creationId xmlns:a16="http://schemas.microsoft.com/office/drawing/2014/main" id="{0E188299-F7D9-43F0-A7AC-1001C77262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731" y="3948399"/>
            <a:ext cx="10670538" cy="2886559"/>
          </a:xfrm>
          <a:prstGeom prst="rect">
            <a:avLst/>
          </a:prstGeom>
        </p:spPr>
      </p:pic>
      <p:pic>
        <p:nvPicPr>
          <p:cNvPr id="23" name="图片 22">
            <a:extLst>
              <a:ext uri="{FF2B5EF4-FFF2-40B4-BE49-F238E27FC236}">
                <a16:creationId xmlns:a16="http://schemas.microsoft.com/office/drawing/2014/main" id="{F20AE140-85FA-48B9-8DC9-13DA04F3C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4850" y="-45845"/>
            <a:ext cx="3867150" cy="2002574"/>
          </a:xfrm>
          <a:prstGeom prst="rect">
            <a:avLst/>
          </a:prstGeom>
        </p:spPr>
      </p:pic>
      <p:pic>
        <p:nvPicPr>
          <p:cNvPr id="31" name="图片 30">
            <a:extLst>
              <a:ext uri="{FF2B5EF4-FFF2-40B4-BE49-F238E27FC236}">
                <a16:creationId xmlns:a16="http://schemas.microsoft.com/office/drawing/2014/main" id="{704DBBE6-C97D-4CA3-AEF7-D97CED3FA0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7636" y="4180882"/>
            <a:ext cx="4391437" cy="4391437"/>
          </a:xfrm>
          <a:prstGeom prst="rect">
            <a:avLst/>
          </a:prstGeom>
        </p:spPr>
      </p:pic>
      <p:pic>
        <p:nvPicPr>
          <p:cNvPr id="33" name="图片 32">
            <a:extLst>
              <a:ext uri="{FF2B5EF4-FFF2-40B4-BE49-F238E27FC236}">
                <a16:creationId xmlns:a16="http://schemas.microsoft.com/office/drawing/2014/main" id="{D4BE4E12-D84E-4B0C-8861-B5EB7443411E}"/>
              </a:ext>
            </a:extLst>
          </p:cNvPr>
          <p:cNvPicPr>
            <a:picLocks noChangeAspect="1"/>
          </p:cNvPicPr>
          <p:nvPr/>
        </p:nvPicPr>
        <p:blipFill rotWithShape="1">
          <a:blip r:embed="rId8">
            <a:extLst>
              <a:ext uri="{28A0092B-C50C-407E-A947-70E740481C1C}">
                <a14:useLocalDpi xmlns:a14="http://schemas.microsoft.com/office/drawing/2010/main" val="0"/>
              </a:ext>
            </a:extLst>
          </a:blip>
          <a:srcRect l="67915" t="32711" b="42289"/>
          <a:stretch/>
        </p:blipFill>
        <p:spPr>
          <a:xfrm rot="1666680">
            <a:off x="9111035" y="3483565"/>
            <a:ext cx="4640467" cy="5422968"/>
          </a:xfrm>
          <a:prstGeom prst="rect">
            <a:avLst/>
          </a:prstGeom>
        </p:spPr>
      </p:pic>
      <p:grpSp>
        <p:nvGrpSpPr>
          <p:cNvPr id="37" name="组合 36">
            <a:extLst>
              <a:ext uri="{FF2B5EF4-FFF2-40B4-BE49-F238E27FC236}">
                <a16:creationId xmlns:a16="http://schemas.microsoft.com/office/drawing/2014/main" id="{5CEE2D3C-51FB-4498-9857-5E916A219704}"/>
              </a:ext>
            </a:extLst>
          </p:cNvPr>
          <p:cNvGrpSpPr/>
          <p:nvPr/>
        </p:nvGrpSpPr>
        <p:grpSpPr>
          <a:xfrm>
            <a:off x="4707914" y="3819526"/>
            <a:ext cx="2654911" cy="531410"/>
            <a:chOff x="4783237" y="4573849"/>
            <a:chExt cx="3027264" cy="512501"/>
          </a:xfrm>
        </p:grpSpPr>
        <p:sp>
          <p:nvSpPr>
            <p:cNvPr id="38" name="Rectangle 4">
              <a:extLst>
                <a:ext uri="{FF2B5EF4-FFF2-40B4-BE49-F238E27FC236}">
                  <a16:creationId xmlns:a16="http://schemas.microsoft.com/office/drawing/2014/main" id="{385F0082-1691-4580-8C65-D066035AB005}"/>
                </a:ext>
              </a:extLst>
            </p:cNvPr>
            <p:cNvSpPr txBox="1">
              <a:spLocks noChangeArrowheads="1"/>
            </p:cNvSpPr>
            <p:nvPr/>
          </p:nvSpPr>
          <p:spPr bwMode="auto">
            <a:xfrm>
              <a:off x="4783237" y="4656589"/>
              <a:ext cx="2844560" cy="348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US" altLang="zh-CN" sz="2200" b="0" i="0" u="none" strike="noStrike" kern="0" cap="none" spc="0" normalizeH="0" baseline="0" noProof="0" dirty="0">
                  <a:ln>
                    <a:noFill/>
                  </a:ln>
                  <a:solidFill>
                    <a:srgbClr val="C00000">
                      <a:lumMod val="50000"/>
                    </a:srgbClr>
                  </a:solidFill>
                  <a:effectLst/>
                  <a:uLnTx/>
                  <a:uFillTx/>
                  <a:latin typeface="+mj-ea"/>
                  <a:sym typeface="Impact" panose="020B0806030902050204" pitchFamily="34" charset="0"/>
                </a:rPr>
                <a:t>XXXXX</a:t>
              </a:r>
              <a:r>
                <a:rPr kumimoji="0" lang="zh-CN" altLang="en-US" sz="2200" b="0" i="0" u="none" strike="noStrike" kern="0" cap="none" spc="0" normalizeH="0" baseline="0" noProof="0" dirty="0">
                  <a:ln>
                    <a:noFill/>
                  </a:ln>
                  <a:solidFill>
                    <a:srgbClr val="C00000">
                      <a:lumMod val="50000"/>
                    </a:srgbClr>
                  </a:solidFill>
                  <a:effectLst/>
                  <a:uLnTx/>
                  <a:uFillTx/>
                  <a:latin typeface="Impact" panose="020B0806030902050204" pitchFamily="34" charset="0"/>
                  <a:ea typeface="微软雅黑" panose="020B0503020204020204" pitchFamily="34" charset="-122"/>
                  <a:sym typeface="Impact" panose="020B0806030902050204" pitchFamily="34" charset="0"/>
                </a:rPr>
                <a:t>学习小组</a:t>
              </a:r>
            </a:p>
          </p:txBody>
        </p:sp>
        <p:sp>
          <p:nvSpPr>
            <p:cNvPr id="39" name="圆角矩形 12">
              <a:extLst>
                <a:ext uri="{FF2B5EF4-FFF2-40B4-BE49-F238E27FC236}">
                  <a16:creationId xmlns:a16="http://schemas.microsoft.com/office/drawing/2014/main" id="{FBC00F5C-ECE7-4B49-869F-9C836D16BDE9}"/>
                </a:ext>
              </a:extLst>
            </p:cNvPr>
            <p:cNvSpPr/>
            <p:nvPr/>
          </p:nvSpPr>
          <p:spPr>
            <a:xfrm>
              <a:off x="4886305" y="4573849"/>
              <a:ext cx="2924196" cy="512501"/>
            </a:xfrm>
            <a:prstGeom prst="roundRect">
              <a:avLst>
                <a:gd name="adj" fmla="val 50000"/>
              </a:avLst>
            </a:prstGeom>
            <a:noFill/>
            <a:ln w="19050" cap="flat" cmpd="sng" algn="ctr">
              <a:solidFill>
                <a:srgbClr val="C0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2" name="文本框 1">
            <a:extLst>
              <a:ext uri="{FF2B5EF4-FFF2-40B4-BE49-F238E27FC236}">
                <a16:creationId xmlns:a16="http://schemas.microsoft.com/office/drawing/2014/main" id="{4FF3CDC4-F4C2-4C6D-BFD1-A54618FB2B9B}"/>
              </a:ext>
            </a:extLst>
          </p:cNvPr>
          <p:cNvSpPr txBox="1"/>
          <p:nvPr/>
        </p:nvSpPr>
        <p:spPr>
          <a:xfrm>
            <a:off x="1280160" y="1943100"/>
            <a:ext cx="9635490" cy="1446550"/>
          </a:xfrm>
          <a:prstGeom prst="rect">
            <a:avLst/>
          </a:prstGeom>
          <a:noFill/>
        </p:spPr>
        <p:txBody>
          <a:bodyPr wrap="square" rtlCol="0">
            <a:spAutoFit/>
          </a:bodyPr>
          <a:lstStyle/>
          <a:p>
            <a:r>
              <a:rPr lang="zh-CN" altLang="en-US" sz="8800" dirty="0">
                <a:solidFill>
                  <a:srgbClr val="C00000"/>
                </a:solidFill>
                <a:latin typeface="晨光大字" panose="02010601030101010101" pitchFamily="2" charset="-122"/>
                <a:ea typeface="晨光大字" panose="02010601030101010101" pitchFamily="2" charset="-122"/>
              </a:rPr>
              <a:t>共同学习 感谢聆听</a:t>
            </a:r>
          </a:p>
        </p:txBody>
      </p:sp>
    </p:spTree>
    <p:extLst>
      <p:ext uri="{BB962C8B-B14F-4D97-AF65-F5344CB8AC3E}">
        <p14:creationId xmlns:p14="http://schemas.microsoft.com/office/powerpoint/2010/main" val="21709073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3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1400"/>
                            </p:stCondLst>
                            <p:childTnLst>
                              <p:par>
                                <p:cTn id="27" presetID="2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67280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个人所得税起征点</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03</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23357"/>
            </a:xfrm>
            <a:prstGeom prst="rect">
              <a:avLst/>
            </a:prstGeom>
          </p:spPr>
          <p:txBody>
            <a:bodyPr wrap="square">
              <a:spAutoFit/>
            </a:bodyPr>
            <a:lstStyle/>
            <a:p>
              <a:pPr>
                <a:lnSpc>
                  <a:spcPct val="150000"/>
                </a:lnSpc>
              </a:pPr>
              <a:r>
                <a:rPr lang="zh-CN" altLang="en-US" sz="1400" dirty="0">
                  <a:solidFill>
                    <a:schemeClr val="bg1"/>
                  </a:solidFill>
                  <a:cs typeface="+mn-ea"/>
                  <a:sym typeface="+mn-lt"/>
                </a:rPr>
                <a:t>稳步提高居民收入水平。继续提高退休人员基本养老金和城乡居民基础养老金。合理调整社会最低工资标准。完善机关事业单位工资和津补贴制度，向艰苦地区、特殊岗位倾斜。提高个人所得税起征点，增加子女教育、大病医疗等专项费用扣除，合理减负，鼓励人民群众通过劳动增加收入、迈向富裕。</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8" y="3273264"/>
            <a:ext cx="2835707" cy="2351157"/>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540707"/>
            <a:ext cx="7237969" cy="178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2200" kern="0" dirty="0">
                <a:latin typeface="+mn-ea"/>
                <a:sym typeface="Impact" panose="020B0806030902050204" pitchFamily="34" charset="0"/>
              </a:rPr>
              <a:t>个人所得税起征点调整在七年之后又迎来了新的调整，此时的调整，与上次有着不同的时代背景，在调整起征点的同时还增加了抵扣的内容，既响应了百姓的呼声，也符合了个税改革的方向。</a:t>
            </a:r>
          </a:p>
        </p:txBody>
      </p:sp>
    </p:spTree>
    <p:extLst>
      <p:ext uri="{BB962C8B-B14F-4D97-AF65-F5344CB8AC3E}">
        <p14:creationId xmlns:p14="http://schemas.microsoft.com/office/powerpoint/2010/main" val="13117383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367280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降低企业非税负担</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04</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84940"/>
            </a:xfrm>
            <a:prstGeom prst="rect">
              <a:avLst/>
            </a:prstGeom>
          </p:spPr>
          <p:txBody>
            <a:bodyPr wrap="square">
              <a:spAutoFit/>
            </a:bodyPr>
            <a:lstStyle/>
            <a:p>
              <a:pPr>
                <a:lnSpc>
                  <a:spcPct val="130000"/>
                </a:lnSpc>
              </a:pPr>
              <a:r>
                <a:rPr lang="zh-CN" altLang="en-US" sz="1400" dirty="0">
                  <a:solidFill>
                    <a:schemeClr val="bg1"/>
                  </a:solidFill>
                  <a:cs typeface="+mn-ea"/>
                  <a:sym typeface="+mn-lt"/>
                </a:rPr>
                <a:t>大幅降低企业非税负担。进一步清理规范行政事业性收费，调低部分政府性基金征收标准。继续阶段性降低企业“五险一金”缴费比例。降低电网环节收费和输配电价格，一般工商业电价平均降低</a:t>
              </a:r>
              <a:r>
                <a:rPr lang="en-US" altLang="zh-CN" sz="1400" dirty="0">
                  <a:solidFill>
                    <a:schemeClr val="bg1"/>
                  </a:solidFill>
                  <a:cs typeface="+mn-ea"/>
                  <a:sym typeface="+mn-lt"/>
                </a:rPr>
                <a:t>10%</a:t>
              </a:r>
              <a:r>
                <a:rPr lang="zh-CN" altLang="en-US" sz="1400" dirty="0">
                  <a:solidFill>
                    <a:schemeClr val="bg1"/>
                  </a:solidFill>
                  <a:cs typeface="+mn-ea"/>
                  <a:sym typeface="+mn-lt"/>
                </a:rPr>
                <a:t>。深化收费公路制度改革，降低过路过桥费用。加大中介服务收费清理整顿力度。全年要为市场主体减轻非税负担</a:t>
              </a:r>
              <a:r>
                <a:rPr lang="en-US" altLang="zh-CN" sz="1400" dirty="0">
                  <a:solidFill>
                    <a:schemeClr val="bg1"/>
                  </a:solidFill>
                  <a:cs typeface="+mn-ea"/>
                  <a:sym typeface="+mn-lt"/>
                </a:rPr>
                <a:t>3000</a:t>
              </a:r>
              <a:r>
                <a:rPr lang="zh-CN" altLang="en-US" sz="1400" dirty="0">
                  <a:solidFill>
                    <a:schemeClr val="bg1"/>
                  </a:solidFill>
                  <a:cs typeface="+mn-ea"/>
                  <a:sym typeface="+mn-lt"/>
                </a:rPr>
                <a:t>多亿元，不合理的坚决取消，过高的坚决降下来，让企业轻装上阵、聚力发展。</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1780" y="3277392"/>
            <a:ext cx="2783809"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679303"/>
            <a:ext cx="6923535" cy="15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kern="0" dirty="0">
                <a:latin typeface="+mn-ea"/>
                <a:sym typeface="Impact" panose="020B0806030902050204" pitchFamily="34" charset="0"/>
              </a:rPr>
              <a:t>降低企业非税负担，既能给企业减轻实实在在的负担，又能营造良好的营商环境，有利于企业主体发展壮大，乃至走出国门竞争。</a:t>
            </a:r>
          </a:p>
        </p:txBody>
      </p:sp>
    </p:spTree>
    <p:extLst>
      <p:ext uri="{BB962C8B-B14F-4D97-AF65-F5344CB8AC3E}">
        <p14:creationId xmlns:p14="http://schemas.microsoft.com/office/powerpoint/2010/main" val="70757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800767"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房地产税立法</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05</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23357"/>
            </a:xfrm>
            <a:prstGeom prst="rect">
              <a:avLst/>
            </a:prstGeom>
          </p:spPr>
          <p:txBody>
            <a:bodyPr wrap="square">
              <a:spAutoFit/>
            </a:bodyPr>
            <a:lstStyle/>
            <a:p>
              <a:pPr>
                <a:lnSpc>
                  <a:spcPct val="150000"/>
                </a:lnSpc>
              </a:pPr>
              <a:r>
                <a:rPr lang="zh-CN" altLang="en-US" sz="1400" dirty="0">
                  <a:solidFill>
                    <a:schemeClr val="bg1"/>
                  </a:solidFill>
                  <a:cs typeface="+mn-ea"/>
                  <a:sym typeface="+mn-lt"/>
                </a:rPr>
                <a:t>深化财税体制改革。推进中央与地方财政事权和支出责任划分改革，抓紧制定收入划分改革方案，完善转移支付制度。健全地方税体系，稳妥推进房地产税立法。改革个人所得税。全面实施绩效管理，使财政资金花得其所、用得安全。</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718" y="3277392"/>
            <a:ext cx="2831892"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292850"/>
            <a:ext cx="7237969" cy="228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sz="1400" kern="0" dirty="0">
                <a:latin typeface="+mn-ea"/>
                <a:sym typeface="Impact" panose="020B0806030902050204" pitchFamily="34" charset="0"/>
              </a:rPr>
              <a:t>相比个人所得税，迄今为止房地产税的思路依然在模糊之中，只透漏了几个征管方式。此次提出稳妥推进房地产税立法，还有税收立法的时间表，意味着，今年房地产税法面世的可能性很大。</a:t>
            </a:r>
            <a:endParaRPr lang="en-US" altLang="zh-CN" sz="1400" kern="0" dirty="0">
              <a:latin typeface="+mn-ea"/>
              <a:sym typeface="Impact" panose="020B0806030902050204" pitchFamily="34" charset="0"/>
            </a:endParaRPr>
          </a:p>
          <a:p>
            <a:pPr algn="just">
              <a:lnSpc>
                <a:spcPct val="130000"/>
              </a:lnSpc>
              <a:spcBef>
                <a:spcPts val="0"/>
              </a:spcBef>
            </a:pPr>
            <a:r>
              <a:rPr lang="zh-CN" altLang="en-US" sz="1400" kern="0" dirty="0">
                <a:latin typeface="+mn-ea"/>
                <a:sym typeface="Impact" panose="020B0806030902050204" pitchFamily="34" charset="0"/>
              </a:rPr>
              <a:t>对于下一步的央企优化重组，中国人民大学国企改革与发展研究中心研究员李锦预判，央企经历几次重组大潮，已经开始进入大企业时代，新时代将加快推进大企业时代到来。重组作为经济布局、结构调整的主要内容，</a:t>
            </a:r>
            <a:r>
              <a:rPr lang="en-US" altLang="zh-CN" sz="1400" kern="0" dirty="0">
                <a:latin typeface="+mn-ea"/>
                <a:sym typeface="Impact" panose="020B0806030902050204" pitchFamily="34" charset="0"/>
              </a:rPr>
              <a:t>2018</a:t>
            </a:r>
            <a:r>
              <a:rPr lang="zh-CN" altLang="en-US" sz="1400" kern="0" dirty="0">
                <a:latin typeface="+mn-ea"/>
                <a:sym typeface="Impact" panose="020B0806030902050204" pitchFamily="34" charset="0"/>
              </a:rPr>
              <a:t>年可能是重组的大年，这符合做强做大国有资本、建设世界一流企业的目标。他认为，虽然上述横向联合、纵向整合和专业化重组的方式引人注目，但是，实际上更应该重视聚焦发展实体经济，突出主业、做强主业。</a:t>
            </a:r>
          </a:p>
        </p:txBody>
      </p:sp>
    </p:spTree>
    <p:extLst>
      <p:ext uri="{BB962C8B-B14F-4D97-AF65-F5344CB8AC3E}">
        <p14:creationId xmlns:p14="http://schemas.microsoft.com/office/powerpoint/2010/main" val="28228703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par>
                          <p:cTn id="40" fill="hold">
                            <p:stCondLst>
                              <p:cond delay="3500"/>
                            </p:stCondLst>
                            <p:childTnLst>
                              <p:par>
                                <p:cTn id="41" presetID="18" presetClass="entr" presetSubtype="12" fill="hold" nodeType="afterEffect">
                                  <p:stCondLst>
                                    <p:cond delay="0"/>
                                  </p:stCondLst>
                                  <p:childTnLst>
                                    <p:set>
                                      <p:cBhvr>
                                        <p:cTn id="42" dur="1" fill="hold">
                                          <p:stCondLst>
                                            <p:cond delay="0"/>
                                          </p:stCondLst>
                                        </p:cTn>
                                        <p:tgtEl>
                                          <p:spTgt spid="24">
                                            <p:txEl>
                                              <p:pRg st="1" end="1"/>
                                            </p:txEl>
                                          </p:spTgt>
                                        </p:tgtEl>
                                        <p:attrNameLst>
                                          <p:attrName>style.visibility</p:attrName>
                                        </p:attrNameLst>
                                      </p:cBhvr>
                                      <p:to>
                                        <p:strVal val="visible"/>
                                      </p:to>
                                    </p:set>
                                    <p:animEffect transition="in" filter="strips(downLeft)">
                                      <p:cBhvr>
                                        <p:cTn id="43"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6724918"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重组、混改、出资人监管权责清单</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06</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879599"/>
              <a:ext cx="8991810" cy="1184940"/>
            </a:xfrm>
            <a:prstGeom prst="rect">
              <a:avLst/>
            </a:prstGeom>
          </p:spPr>
          <p:txBody>
            <a:bodyPr wrap="square">
              <a:spAutoFit/>
            </a:bodyPr>
            <a:lstStyle/>
            <a:p>
              <a:pPr>
                <a:lnSpc>
                  <a:spcPct val="130000"/>
                </a:lnSpc>
              </a:pPr>
              <a:r>
                <a:rPr lang="zh-CN" altLang="en-US" sz="1400" dirty="0">
                  <a:solidFill>
                    <a:schemeClr val="bg1"/>
                  </a:solidFill>
                  <a:cs typeface="+mn-ea"/>
                  <a:sym typeface="+mn-lt"/>
                </a:rPr>
                <a:t>推进国资国企改革。制定出资人监管权责清单。深化国有资本投资、运营公司等改革试点，赋予更多自主权。继续推进国有企业优化重组和央企股份制改革，加快形成有效制衡的法人治理结构和灵活高效的市场化经营机制，持续瘦身健体，提升主业核心竞争力，推动国有资本做强做优做大。稳妥推进混合所有制改革。落实向全国人大常委会报告国有资产管理情况的制度。国有企业要通过改革创新，走在高质量发展前列。</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882" y="3277392"/>
            <a:ext cx="2835707" cy="2347029"/>
          </a:xfrm>
          <a:prstGeom prst="rect">
            <a:avLst/>
          </a:prstGeom>
        </p:spPr>
      </p:pic>
      <p:sp>
        <p:nvSpPr>
          <p:cNvPr id="23" name="矩形 22"/>
          <p:cNvSpPr/>
          <p:nvPr/>
        </p:nvSpPr>
        <p:spPr>
          <a:xfrm>
            <a:off x="958086"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1202547" y="3462641"/>
            <a:ext cx="6923535" cy="1941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zh-CN" altLang="en-US" kern="0" dirty="0">
                <a:latin typeface="+mn-ea"/>
                <a:sym typeface="Impact" panose="020B0806030902050204" pitchFamily="34" charset="0"/>
              </a:rPr>
              <a:t>过去几年来，国企国资改革扎实推进，公司制改革基本完成，兼并重组、压减层级、提质增效取得积极进展。国有企业效益明显好转，去年利润增长</a:t>
            </a:r>
            <a:r>
              <a:rPr lang="en-US" altLang="zh-CN" kern="0" dirty="0">
                <a:latin typeface="+mn-ea"/>
                <a:sym typeface="Impact" panose="020B0806030902050204" pitchFamily="34" charset="0"/>
              </a:rPr>
              <a:t>23.5%</a:t>
            </a:r>
            <a:r>
              <a:rPr lang="zh-CN" altLang="en-US" kern="0" dirty="0">
                <a:latin typeface="+mn-ea"/>
                <a:sym typeface="Impact" panose="020B0806030902050204" pitchFamily="34" charset="0"/>
              </a:rPr>
              <a:t>。深化能源、铁路、盐业等领域改革。</a:t>
            </a:r>
          </a:p>
        </p:txBody>
      </p:sp>
    </p:spTree>
    <p:extLst>
      <p:ext uri="{BB962C8B-B14F-4D97-AF65-F5344CB8AC3E}">
        <p14:creationId xmlns:p14="http://schemas.microsoft.com/office/powerpoint/2010/main" val="7914441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3D3A93F-CBE0-4F91-B298-DC0E7AB65D2D}"/>
              </a:ext>
            </a:extLst>
          </p:cNvPr>
          <p:cNvSpPr txBox="1"/>
          <p:nvPr/>
        </p:nvSpPr>
        <p:spPr>
          <a:xfrm>
            <a:off x="2763403" y="342165"/>
            <a:ext cx="2364750" cy="615553"/>
          </a:xfrm>
          <a:prstGeom prst="rect">
            <a:avLst/>
          </a:prstGeom>
          <a:noFill/>
        </p:spPr>
        <p:txBody>
          <a:bodyPr wrap="none" rtlCol="0">
            <a:spAutoFit/>
          </a:bodyPr>
          <a:lstStyle/>
          <a:p>
            <a:r>
              <a:rPr lang="zh-CN" altLang="en-US" sz="3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rPr>
              <a:t>养老金并轨</a:t>
            </a:r>
          </a:p>
        </p:txBody>
      </p:sp>
      <p:sp>
        <p:nvSpPr>
          <p:cNvPr id="6" name="矩形 5"/>
          <p:cNvSpPr/>
          <p:nvPr/>
        </p:nvSpPr>
        <p:spPr>
          <a:xfrm>
            <a:off x="2037147" y="444544"/>
            <a:ext cx="717630" cy="446707"/>
          </a:xfrm>
          <a:prstGeom prst="rect">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E60000"/>
                </a:solidFill>
                <a:cs typeface="+mn-ea"/>
                <a:sym typeface="+mn-lt"/>
              </a:rPr>
              <a:t>07</a:t>
            </a:r>
            <a:endParaRPr lang="zh-CN" altLang="en-US" sz="3200" dirty="0">
              <a:solidFill>
                <a:srgbClr val="E60000"/>
              </a:solidFill>
              <a:cs typeface="+mn-ea"/>
              <a:sym typeface="+mn-lt"/>
            </a:endParaRPr>
          </a:p>
        </p:txBody>
      </p:sp>
      <p:grpSp>
        <p:nvGrpSpPr>
          <p:cNvPr id="2" name="组合 1"/>
          <p:cNvGrpSpPr/>
          <p:nvPr/>
        </p:nvGrpSpPr>
        <p:grpSpPr>
          <a:xfrm>
            <a:off x="914398" y="1755558"/>
            <a:ext cx="1139799" cy="1139799"/>
            <a:chOff x="914398" y="1755558"/>
            <a:chExt cx="1139799" cy="1139799"/>
          </a:xfrm>
        </p:grpSpPr>
        <p:sp>
          <p:nvSpPr>
            <p:cNvPr id="8" name="椭圆 7">
              <a:extLst>
                <a:ext uri="{FF2B5EF4-FFF2-40B4-BE49-F238E27FC236}">
                  <a16:creationId xmlns:a16="http://schemas.microsoft.com/office/drawing/2014/main" id="{373D7DE1-3A20-4386-AA32-27682E61ACB6}"/>
                </a:ext>
              </a:extLst>
            </p:cNvPr>
            <p:cNvSpPr/>
            <p:nvPr/>
          </p:nvSpPr>
          <p:spPr bwMode="auto">
            <a:xfrm>
              <a:off x="914398" y="1755558"/>
              <a:ext cx="1139799" cy="1139799"/>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 name="Freeform 12">
              <a:extLst>
                <a:ext uri="{FF2B5EF4-FFF2-40B4-BE49-F238E27FC236}">
                  <a16:creationId xmlns:a16="http://schemas.microsoft.com/office/drawing/2014/main" id="{06E678D9-1F8B-4BEB-A888-ACC86DC9AB55}"/>
                </a:ext>
              </a:extLst>
            </p:cNvPr>
            <p:cNvSpPr>
              <a:spLocks noEditPoints="1"/>
            </p:cNvSpPr>
            <p:nvPr/>
          </p:nvSpPr>
          <p:spPr bwMode="auto">
            <a:xfrm>
              <a:off x="1197177" y="1901563"/>
              <a:ext cx="569906" cy="772207"/>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defTabSz="914034" eaLnBrk="0" fontAlgn="base" hangingPunct="0">
                <a:spcBef>
                  <a:spcPct val="0"/>
                </a:spcBef>
                <a:spcAft>
                  <a:spcPct val="0"/>
                </a:spcAft>
                <a:defRPr/>
              </a:pPr>
              <a:endParaRPr lang="zh-CN" altLang="en-US" sz="1799" kern="0">
                <a:solidFill>
                  <a:srgbClr val="BC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 name="组合 2"/>
          <p:cNvGrpSpPr/>
          <p:nvPr/>
        </p:nvGrpSpPr>
        <p:grpSpPr>
          <a:xfrm>
            <a:off x="2206246" y="1578300"/>
            <a:ext cx="9079343" cy="1553087"/>
            <a:chOff x="2206246" y="1578300"/>
            <a:chExt cx="9079343" cy="1553087"/>
          </a:xfrm>
        </p:grpSpPr>
        <p:sp>
          <p:nvSpPr>
            <p:cNvPr id="7" name="矩形: 圆角 1">
              <a:extLst>
                <a:ext uri="{FF2B5EF4-FFF2-40B4-BE49-F238E27FC236}">
                  <a16:creationId xmlns:a16="http://schemas.microsoft.com/office/drawing/2014/main" id="{19003E2D-406B-40BC-A59B-4A8B2C67A4F7}"/>
                </a:ext>
              </a:extLst>
            </p:cNvPr>
            <p:cNvSpPr/>
            <p:nvPr/>
          </p:nvSpPr>
          <p:spPr>
            <a:xfrm>
              <a:off x="2206246" y="1578300"/>
              <a:ext cx="9079343" cy="1553087"/>
            </a:xfrm>
            <a:prstGeom prst="roundRect">
              <a:avLst>
                <a:gd name="adj" fmla="val 6909"/>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10" name="矩形 9">
              <a:extLst>
                <a:ext uri="{FF2B5EF4-FFF2-40B4-BE49-F238E27FC236}">
                  <a16:creationId xmlns:a16="http://schemas.microsoft.com/office/drawing/2014/main" id="{D5A6BE1E-B05C-41AF-AADA-EACC77FFC4C1}"/>
                </a:ext>
              </a:extLst>
            </p:cNvPr>
            <p:cNvSpPr/>
            <p:nvPr/>
          </p:nvSpPr>
          <p:spPr>
            <a:xfrm>
              <a:off x="2293779" y="1611659"/>
              <a:ext cx="1432832" cy="338554"/>
            </a:xfrm>
            <a:prstGeom prst="rect">
              <a:avLst/>
            </a:prstGeom>
          </p:spPr>
          <p:txBody>
            <a:bodyPr wrap="square">
              <a:spAutoFit/>
            </a:bodyPr>
            <a:lstStyle/>
            <a:p>
              <a:pPr algn="just" defTabSz="914034" eaLnBrk="0" fontAlgn="base" hangingPunct="0">
                <a:spcBef>
                  <a:spcPct val="0"/>
                </a:spcBef>
                <a:spcAft>
                  <a:spcPct val="0"/>
                </a:spcAft>
              </a:pPr>
              <a:r>
                <a:rPr lang="zh-CN" altLang="en-US" sz="1600" b="1" dirty="0">
                  <a:solidFill>
                    <a:srgbClr val="FFFF00"/>
                  </a:solidFill>
                  <a:latin typeface="Impact" panose="020B0806030902050204" pitchFamily="34" charset="0"/>
                  <a:ea typeface="微软雅黑" panose="020B0503020204020204" pitchFamily="34" charset="-122"/>
                  <a:sym typeface="Impact" panose="020B0806030902050204" pitchFamily="34" charset="0"/>
                </a:rPr>
                <a:t>报告原文：</a:t>
              </a:r>
            </a:p>
          </p:txBody>
        </p:sp>
        <p:sp>
          <p:nvSpPr>
            <p:cNvPr id="11" name="矩形 10">
              <a:extLst>
                <a:ext uri="{FF2B5EF4-FFF2-40B4-BE49-F238E27FC236}">
                  <a16:creationId xmlns:a16="http://schemas.microsoft.com/office/drawing/2014/main" id="{051A5EF6-346F-43DF-8372-8A353AEFF147}"/>
                </a:ext>
              </a:extLst>
            </p:cNvPr>
            <p:cNvSpPr/>
            <p:nvPr/>
          </p:nvSpPr>
          <p:spPr>
            <a:xfrm>
              <a:off x="2293779" y="1914104"/>
              <a:ext cx="8991810" cy="1047594"/>
            </a:xfrm>
            <a:prstGeom prst="rect">
              <a:avLst/>
            </a:prstGeom>
          </p:spPr>
          <p:txBody>
            <a:bodyPr wrap="square">
              <a:spAutoFit/>
            </a:bodyPr>
            <a:lstStyle/>
            <a:p>
              <a:pPr>
                <a:lnSpc>
                  <a:spcPct val="150000"/>
                </a:lnSpc>
              </a:pPr>
              <a:r>
                <a:rPr lang="zh-CN" altLang="en-US" sz="2200" dirty="0">
                  <a:solidFill>
                    <a:schemeClr val="bg1"/>
                  </a:solidFill>
                  <a:cs typeface="+mn-ea"/>
                  <a:sym typeface="+mn-lt"/>
                </a:rPr>
                <a:t>李克强在讲话中提到我国建立统一的城乡居民基本养老、医疗保险制度，实现机关事业单位和企业养老保险制度并轨。</a:t>
              </a: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894" y="3277392"/>
            <a:ext cx="2829342" cy="2347029"/>
          </a:xfrm>
          <a:prstGeom prst="rect">
            <a:avLst/>
          </a:prstGeom>
        </p:spPr>
      </p:pic>
      <p:sp>
        <p:nvSpPr>
          <p:cNvPr id="23" name="矩形 22"/>
          <p:cNvSpPr/>
          <p:nvPr/>
        </p:nvSpPr>
        <p:spPr>
          <a:xfrm>
            <a:off x="3834741" y="3277392"/>
            <a:ext cx="7450848" cy="2347029"/>
          </a:xfrm>
          <a:prstGeom prst="rect">
            <a:avLst/>
          </a:prstGeom>
          <a:noFill/>
          <a:ln w="19050" cap="flat" cmpd="sng" algn="ctr">
            <a:solidFill>
              <a:srgbClr val="C00000"/>
            </a:solidFill>
            <a:prstDash val="sysDash"/>
          </a:ln>
          <a:effectLst/>
        </p:spPr>
        <p:txBody>
          <a:bodyPr rtlCol="0" anchor="ct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sym typeface="Impact" panose="020B0806030902050204" pitchFamily="34" charset="0"/>
            </a:endParaRPr>
          </a:p>
        </p:txBody>
      </p:sp>
      <p:sp>
        <p:nvSpPr>
          <p:cNvPr id="24" name="标题 1"/>
          <p:cNvSpPr txBox="1">
            <a:spLocks/>
          </p:cNvSpPr>
          <p:nvPr/>
        </p:nvSpPr>
        <p:spPr>
          <a:xfrm>
            <a:off x="3923928" y="3363831"/>
            <a:ext cx="7237969" cy="213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defPPr>
              <a:defRPr lang="en-US"/>
            </a:defPPr>
            <a:lvl1pPr marL="0" algn="l" defTabSz="609387" rtl="0" eaLnBrk="1" latinLnBrk="0" hangingPunct="1">
              <a:defRPr sz="2400" kern="1200">
                <a:solidFill>
                  <a:schemeClr val="tx1"/>
                </a:solidFill>
                <a:latin typeface="+mn-lt"/>
                <a:ea typeface="+mn-ea"/>
                <a:cs typeface="+mn-cs"/>
              </a:defRPr>
            </a:lvl1pPr>
            <a:lvl2pPr marL="609387" algn="l" defTabSz="609387" rtl="0" eaLnBrk="1" latinLnBrk="0" hangingPunct="1">
              <a:defRPr sz="2400" kern="1200">
                <a:solidFill>
                  <a:schemeClr val="tx1"/>
                </a:solidFill>
                <a:latin typeface="+mn-lt"/>
                <a:ea typeface="+mn-ea"/>
                <a:cs typeface="+mn-cs"/>
              </a:defRPr>
            </a:lvl2pPr>
            <a:lvl3pPr marL="1218773" algn="l" defTabSz="609387" rtl="0" eaLnBrk="1" latinLnBrk="0" hangingPunct="1">
              <a:defRPr sz="2400" kern="1200">
                <a:solidFill>
                  <a:schemeClr val="tx1"/>
                </a:solidFill>
                <a:latin typeface="+mn-lt"/>
                <a:ea typeface="+mn-ea"/>
                <a:cs typeface="+mn-cs"/>
              </a:defRPr>
            </a:lvl3pPr>
            <a:lvl4pPr marL="1828160" algn="l" defTabSz="609387" rtl="0" eaLnBrk="1" latinLnBrk="0" hangingPunct="1">
              <a:defRPr sz="2400" kern="1200">
                <a:solidFill>
                  <a:schemeClr val="tx1"/>
                </a:solidFill>
                <a:latin typeface="+mn-lt"/>
                <a:ea typeface="+mn-ea"/>
                <a:cs typeface="+mn-cs"/>
              </a:defRPr>
            </a:lvl4pPr>
            <a:lvl5pPr marL="2437547" algn="l" defTabSz="609387" rtl="0" eaLnBrk="1" latinLnBrk="0" hangingPunct="1">
              <a:defRPr sz="2400" kern="1200">
                <a:solidFill>
                  <a:schemeClr val="tx1"/>
                </a:solidFill>
                <a:latin typeface="+mn-lt"/>
                <a:ea typeface="+mn-ea"/>
                <a:cs typeface="+mn-cs"/>
              </a:defRPr>
            </a:lvl5pPr>
            <a:lvl6pPr marL="3046933" algn="l" defTabSz="609387" rtl="0" eaLnBrk="1" latinLnBrk="0" hangingPunct="1">
              <a:defRPr sz="2400" kern="1200">
                <a:solidFill>
                  <a:schemeClr val="tx1"/>
                </a:solidFill>
                <a:latin typeface="+mn-lt"/>
                <a:ea typeface="+mn-ea"/>
                <a:cs typeface="+mn-cs"/>
              </a:defRPr>
            </a:lvl6pPr>
            <a:lvl7pPr marL="3656320" algn="l" defTabSz="609387" rtl="0" eaLnBrk="1" latinLnBrk="0" hangingPunct="1">
              <a:defRPr sz="2400" kern="1200">
                <a:solidFill>
                  <a:schemeClr val="tx1"/>
                </a:solidFill>
                <a:latin typeface="+mn-lt"/>
                <a:ea typeface="+mn-ea"/>
                <a:cs typeface="+mn-cs"/>
              </a:defRPr>
            </a:lvl7pPr>
            <a:lvl8pPr marL="4265707" algn="l" defTabSz="609387" rtl="0" eaLnBrk="1" latinLnBrk="0" hangingPunct="1">
              <a:defRPr sz="2400" kern="1200">
                <a:solidFill>
                  <a:schemeClr val="tx1"/>
                </a:solidFill>
                <a:latin typeface="+mn-lt"/>
                <a:ea typeface="+mn-ea"/>
                <a:cs typeface="+mn-cs"/>
              </a:defRPr>
            </a:lvl8pPr>
            <a:lvl9pPr marL="4875093" algn="l" defTabSz="609387" rtl="0" eaLnBrk="1" latinLnBrk="0" hangingPunct="1">
              <a:defRPr sz="2400" kern="1200">
                <a:solidFill>
                  <a:schemeClr val="tx1"/>
                </a:solidFill>
                <a:latin typeface="+mn-lt"/>
                <a:ea typeface="+mn-ea"/>
                <a:cs typeface="+mn-cs"/>
              </a:defRPr>
            </a:lvl9pPr>
          </a:lstStyle>
          <a:p>
            <a:pPr algn="just">
              <a:lnSpc>
                <a:spcPct val="130000"/>
              </a:lnSpc>
              <a:spcBef>
                <a:spcPts val="0"/>
              </a:spcBef>
            </a:pPr>
            <a:r>
              <a:rPr lang="en-US" altLang="zh-CN" sz="1500" kern="0" dirty="0">
                <a:latin typeface="+mn-ea"/>
                <a:sym typeface="Impact" panose="020B0806030902050204" pitchFamily="34" charset="0"/>
              </a:rPr>
              <a:t>2015</a:t>
            </a:r>
            <a:r>
              <a:rPr lang="zh-CN" altLang="en-US" sz="1500" kern="0" dirty="0">
                <a:latin typeface="+mn-ea"/>
                <a:sym typeface="Impact" panose="020B0806030902050204" pitchFamily="34" charset="0"/>
              </a:rPr>
              <a:t>年国务院出台</a:t>
            </a:r>
            <a:r>
              <a:rPr lang="en-US" altLang="zh-CN" sz="1500" kern="0" dirty="0">
                <a:latin typeface="+mn-ea"/>
                <a:sym typeface="Impact" panose="020B0806030902050204" pitchFamily="34" charset="0"/>
              </a:rPr>
              <a:t>《</a:t>
            </a:r>
            <a:r>
              <a:rPr lang="zh-CN" altLang="en-US" sz="1500" kern="0" dirty="0">
                <a:latin typeface="+mn-ea"/>
                <a:sym typeface="Impact" panose="020B0806030902050204" pitchFamily="34" charset="0"/>
              </a:rPr>
              <a:t>关于机关事业单位工作人员养老保险制度改革的决定</a:t>
            </a:r>
            <a:r>
              <a:rPr lang="en-US" altLang="zh-CN" sz="1500" kern="0" dirty="0">
                <a:latin typeface="+mn-ea"/>
                <a:sym typeface="Impact" panose="020B0806030902050204" pitchFamily="34" charset="0"/>
              </a:rPr>
              <a:t>》</a:t>
            </a:r>
            <a:r>
              <a:rPr lang="zh-CN" altLang="en-US" sz="1500" kern="0" dirty="0">
                <a:latin typeface="+mn-ea"/>
                <a:sym typeface="Impact" panose="020B0806030902050204" pitchFamily="34" charset="0"/>
              </a:rPr>
              <a:t>，宣告存在了近</a:t>
            </a:r>
            <a:r>
              <a:rPr lang="en-US" altLang="zh-CN" sz="1500" kern="0" dirty="0">
                <a:latin typeface="+mn-ea"/>
                <a:sym typeface="Impact" panose="020B0806030902050204" pitchFamily="34" charset="0"/>
              </a:rPr>
              <a:t>20</a:t>
            </a:r>
            <a:r>
              <a:rPr lang="zh-CN" altLang="en-US" sz="1500" kern="0" dirty="0">
                <a:latin typeface="+mn-ea"/>
                <a:sym typeface="Impact" panose="020B0806030902050204" pitchFamily="34" charset="0"/>
              </a:rPr>
              <a:t>年的养老金“双轨制”走向终结。同等学历，同等职称，同等职务，同等技能，同等贡献的人因退休时的单位性质不同，退休金也不同的深层次矛盾被消除。整合城乡居民医疗保险也在行进当中。重复参保、城乡居民医保待遇不够公平等问题一直是城镇居民医保和新农合分割管理的弊病。当前，全国</a:t>
            </a:r>
            <a:r>
              <a:rPr lang="en-US" altLang="zh-CN" sz="1500" kern="0" dirty="0">
                <a:latin typeface="+mn-ea"/>
                <a:sym typeface="Impact" panose="020B0806030902050204" pitchFamily="34" charset="0"/>
              </a:rPr>
              <a:t>31</a:t>
            </a:r>
            <a:r>
              <a:rPr lang="zh-CN" altLang="en-US" sz="1500" kern="0" dirty="0">
                <a:latin typeface="+mn-ea"/>
                <a:sym typeface="Impact" panose="020B0806030902050204" pitchFamily="34" charset="0"/>
              </a:rPr>
              <a:t>个省份出台了城镇居民医保和新农合整合规划，接下来更多省份城乡居民将不再受城乡身份的限制，医保管理服务实现一体化。</a:t>
            </a:r>
          </a:p>
        </p:txBody>
      </p:sp>
    </p:spTree>
    <p:extLst>
      <p:ext uri="{BB962C8B-B14F-4D97-AF65-F5344CB8AC3E}">
        <p14:creationId xmlns:p14="http://schemas.microsoft.com/office/powerpoint/2010/main" val="25448091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2000"/>
                                        <p:tgtEl>
                                          <p:spTgt spid="23"/>
                                        </p:tgtEl>
                                      </p:cBhvr>
                                    </p:animEffect>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strips(downLeft)">
                                      <p:cBhvr>
                                        <p:cTn id="39"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7961</Words>
  <Application>Microsoft Office PowerPoint</Application>
  <PresentationFormat>宽屏</PresentationFormat>
  <Paragraphs>234</Paragraphs>
  <Slides>46</Slides>
  <Notes>46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晨光大字</vt:lpstr>
      <vt:lpstr>等线</vt:lpstr>
      <vt:lpstr>等线 Light</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22</cp:revision>
  <dcterms:created xsi:type="dcterms:W3CDTF">2018-03-13T01:20:42Z</dcterms:created>
  <dcterms:modified xsi:type="dcterms:W3CDTF">2018-03-13T06:30:18Z</dcterms:modified>
</cp:coreProperties>
</file>