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5.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6.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heme/themeOverride7.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57" r:id="rId3"/>
    <p:sldId id="259" r:id="rId4"/>
    <p:sldId id="258" r:id="rId5"/>
    <p:sldId id="266" r:id="rId6"/>
    <p:sldId id="267" r:id="rId7"/>
    <p:sldId id="268" r:id="rId8"/>
    <p:sldId id="281" r:id="rId9"/>
    <p:sldId id="263" r:id="rId10"/>
    <p:sldId id="260" r:id="rId11"/>
    <p:sldId id="269" r:id="rId12"/>
    <p:sldId id="270" r:id="rId13"/>
    <p:sldId id="271" r:id="rId14"/>
    <p:sldId id="264" r:id="rId15"/>
    <p:sldId id="261" r:id="rId16"/>
    <p:sldId id="272" r:id="rId17"/>
    <p:sldId id="273" r:id="rId18"/>
    <p:sldId id="274" r:id="rId19"/>
    <p:sldId id="275" r:id="rId20"/>
    <p:sldId id="276" r:id="rId21"/>
    <p:sldId id="265" r:id="rId22"/>
    <p:sldId id="262" r:id="rId23"/>
    <p:sldId id="278" r:id="rId24"/>
    <p:sldId id="279" r:id="rId25"/>
    <p:sldId id="282" r:id="rId26"/>
  </p:sldIdLst>
  <p:sldSz cx="9144000" cy="5143500" type="screen16x9"/>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9" userDrawn="1">
          <p15:clr>
            <a:srgbClr val="A4A3A4"/>
          </p15:clr>
        </p15:guide>
        <p15:guide id="3" pos="272" userDrawn="1">
          <p15:clr>
            <a:srgbClr val="A4A3A4"/>
          </p15:clr>
        </p15:guide>
        <p15:guide id="4" pos="54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80B09"/>
    <a:srgbClr val="C34B4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3951" autoAdjust="0"/>
  </p:normalViewPr>
  <p:slideViewPr>
    <p:cSldViewPr snapToGrid="0" showGuides="1">
      <p:cViewPr varScale="1">
        <p:scale>
          <a:sx n="70" d="100"/>
          <a:sy n="70" d="100"/>
        </p:scale>
        <p:origin x="90" y="312"/>
      </p:cViewPr>
      <p:guideLst>
        <p:guide orient="horz" pos="849"/>
        <p:guide pos="272"/>
        <p:guide pos="5488"/>
      </p:guideLst>
    </p:cSldViewPr>
  </p:slideViewPr>
  <p:notesTextViewPr>
    <p:cViewPr>
      <p:scale>
        <a:sx n="1" d="1"/>
        <a:sy n="1" d="1"/>
      </p:scale>
      <p:origin x="0" y="0"/>
    </p:cViewPr>
  </p:notesTextViewPr>
  <p:sorterViewPr>
    <p:cViewPr>
      <p:scale>
        <a:sx n="33" d="100"/>
        <a:sy n="33" d="100"/>
      </p:scale>
      <p:origin x="0" y="0"/>
    </p:cViewPr>
  </p:sorter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FB9CCE-6A00-46E0-97CF-45DD3CE826E0}" type="datetimeFigureOut">
              <a:rPr lang="zh-CN" altLang="en-US" smtClean="0"/>
              <a:t>2017/9/21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D6D372-38EE-4634-A7E1-9AD53A1C89D2}" type="slidenum">
              <a:rPr lang="zh-CN" altLang="en-US" smtClean="0"/>
              <a:t>‹#›</a:t>
            </a:fld>
            <a:endParaRPr lang="zh-CN" altLang="en-US"/>
          </a:p>
        </p:txBody>
      </p:sp>
    </p:spTree>
    <p:extLst>
      <p:ext uri="{BB962C8B-B14F-4D97-AF65-F5344CB8AC3E}">
        <p14:creationId xmlns:p14="http://schemas.microsoft.com/office/powerpoint/2010/main" val="61055117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1</a:t>
            </a:fld>
            <a:endParaRPr lang="zh-CN" altLang="en-US"/>
          </a:p>
        </p:txBody>
      </p:sp>
    </p:spTree>
    <p:extLst>
      <p:ext uri="{BB962C8B-B14F-4D97-AF65-F5344CB8AC3E}">
        <p14:creationId xmlns:p14="http://schemas.microsoft.com/office/powerpoint/2010/main" val="39610939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10</a:t>
            </a:fld>
            <a:endParaRPr lang="zh-CN" altLang="en-US"/>
          </a:p>
        </p:txBody>
      </p:sp>
    </p:spTree>
    <p:extLst>
      <p:ext uri="{BB962C8B-B14F-4D97-AF65-F5344CB8AC3E}">
        <p14:creationId xmlns:p14="http://schemas.microsoft.com/office/powerpoint/2010/main" val="15220918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D6D372-38EE-4634-A7E1-9AD53A1C89D2}" type="slidenum">
              <a:rPr lang="zh-CN" altLang="en-US" smtClean="0"/>
              <a:t>11</a:t>
            </a:fld>
            <a:endParaRPr lang="zh-CN" altLang="en-US"/>
          </a:p>
        </p:txBody>
      </p:sp>
    </p:spTree>
    <p:extLst>
      <p:ext uri="{BB962C8B-B14F-4D97-AF65-F5344CB8AC3E}">
        <p14:creationId xmlns:p14="http://schemas.microsoft.com/office/powerpoint/2010/main" val="40426305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D6D372-38EE-4634-A7E1-9AD53A1C89D2}" type="slidenum">
              <a:rPr lang="zh-CN" altLang="en-US" smtClean="0"/>
              <a:t>12</a:t>
            </a:fld>
            <a:endParaRPr lang="zh-CN" altLang="en-US"/>
          </a:p>
        </p:txBody>
      </p:sp>
    </p:spTree>
    <p:extLst>
      <p:ext uri="{BB962C8B-B14F-4D97-AF65-F5344CB8AC3E}">
        <p14:creationId xmlns:p14="http://schemas.microsoft.com/office/powerpoint/2010/main" val="29050439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13</a:t>
            </a:fld>
            <a:endParaRPr lang="zh-CN" altLang="en-US"/>
          </a:p>
        </p:txBody>
      </p:sp>
    </p:spTree>
    <p:extLst>
      <p:ext uri="{BB962C8B-B14F-4D97-AF65-F5344CB8AC3E}">
        <p14:creationId xmlns:p14="http://schemas.microsoft.com/office/powerpoint/2010/main" val="6584589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D6D372-38EE-4634-A7E1-9AD53A1C89D2}" type="slidenum">
              <a:rPr lang="zh-CN" altLang="en-US" smtClean="0"/>
              <a:t>14</a:t>
            </a:fld>
            <a:endParaRPr lang="zh-CN" altLang="en-US"/>
          </a:p>
        </p:txBody>
      </p:sp>
    </p:spTree>
    <p:extLst>
      <p:ext uri="{BB962C8B-B14F-4D97-AF65-F5344CB8AC3E}">
        <p14:creationId xmlns:p14="http://schemas.microsoft.com/office/powerpoint/2010/main" val="9661056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15</a:t>
            </a:fld>
            <a:endParaRPr lang="zh-CN" altLang="en-US"/>
          </a:p>
        </p:txBody>
      </p:sp>
    </p:spTree>
    <p:extLst>
      <p:ext uri="{BB962C8B-B14F-4D97-AF65-F5344CB8AC3E}">
        <p14:creationId xmlns:p14="http://schemas.microsoft.com/office/powerpoint/2010/main" val="35379292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16</a:t>
            </a:fld>
            <a:endParaRPr lang="zh-CN" altLang="en-US"/>
          </a:p>
        </p:txBody>
      </p:sp>
    </p:spTree>
    <p:extLst>
      <p:ext uri="{BB962C8B-B14F-4D97-AF65-F5344CB8AC3E}">
        <p14:creationId xmlns:p14="http://schemas.microsoft.com/office/powerpoint/2010/main" val="3303452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17</a:t>
            </a:fld>
            <a:endParaRPr lang="zh-CN" altLang="en-US"/>
          </a:p>
        </p:txBody>
      </p:sp>
    </p:spTree>
    <p:extLst>
      <p:ext uri="{BB962C8B-B14F-4D97-AF65-F5344CB8AC3E}">
        <p14:creationId xmlns:p14="http://schemas.microsoft.com/office/powerpoint/2010/main" val="36528806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18</a:t>
            </a:fld>
            <a:endParaRPr lang="zh-CN" altLang="en-US"/>
          </a:p>
        </p:txBody>
      </p:sp>
    </p:spTree>
    <p:extLst>
      <p:ext uri="{BB962C8B-B14F-4D97-AF65-F5344CB8AC3E}">
        <p14:creationId xmlns:p14="http://schemas.microsoft.com/office/powerpoint/2010/main" val="42260914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19</a:t>
            </a:fld>
            <a:endParaRPr lang="zh-CN" altLang="en-US"/>
          </a:p>
        </p:txBody>
      </p:sp>
    </p:spTree>
    <p:extLst>
      <p:ext uri="{BB962C8B-B14F-4D97-AF65-F5344CB8AC3E}">
        <p14:creationId xmlns:p14="http://schemas.microsoft.com/office/powerpoint/2010/main" val="1367561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D6D372-38EE-4634-A7E1-9AD53A1C89D2}" type="slidenum">
              <a:rPr lang="zh-CN" altLang="en-US" smtClean="0"/>
              <a:t>2</a:t>
            </a:fld>
            <a:endParaRPr lang="zh-CN" altLang="en-US"/>
          </a:p>
        </p:txBody>
      </p:sp>
    </p:spTree>
    <p:extLst>
      <p:ext uri="{BB962C8B-B14F-4D97-AF65-F5344CB8AC3E}">
        <p14:creationId xmlns:p14="http://schemas.microsoft.com/office/powerpoint/2010/main" val="34177224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20</a:t>
            </a:fld>
            <a:endParaRPr lang="zh-CN" altLang="en-US"/>
          </a:p>
        </p:txBody>
      </p:sp>
    </p:spTree>
    <p:extLst>
      <p:ext uri="{BB962C8B-B14F-4D97-AF65-F5344CB8AC3E}">
        <p14:creationId xmlns:p14="http://schemas.microsoft.com/office/powerpoint/2010/main" val="39289868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D6D372-38EE-4634-A7E1-9AD53A1C89D2}" type="slidenum">
              <a:rPr lang="zh-CN" altLang="en-US" smtClean="0"/>
              <a:t>21</a:t>
            </a:fld>
            <a:endParaRPr lang="zh-CN" altLang="en-US"/>
          </a:p>
        </p:txBody>
      </p:sp>
    </p:spTree>
    <p:extLst>
      <p:ext uri="{BB962C8B-B14F-4D97-AF65-F5344CB8AC3E}">
        <p14:creationId xmlns:p14="http://schemas.microsoft.com/office/powerpoint/2010/main" val="4088920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D6D372-38EE-4634-A7E1-9AD53A1C89D2}" type="slidenum">
              <a:rPr lang="zh-CN" altLang="en-US" smtClean="0"/>
              <a:t>22</a:t>
            </a:fld>
            <a:endParaRPr lang="zh-CN" altLang="en-US"/>
          </a:p>
        </p:txBody>
      </p:sp>
    </p:spTree>
    <p:extLst>
      <p:ext uri="{BB962C8B-B14F-4D97-AF65-F5344CB8AC3E}">
        <p14:creationId xmlns:p14="http://schemas.microsoft.com/office/powerpoint/2010/main" val="33479100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23</a:t>
            </a:fld>
            <a:endParaRPr lang="zh-CN" altLang="en-US"/>
          </a:p>
        </p:txBody>
      </p:sp>
    </p:spTree>
    <p:extLst>
      <p:ext uri="{BB962C8B-B14F-4D97-AF65-F5344CB8AC3E}">
        <p14:creationId xmlns:p14="http://schemas.microsoft.com/office/powerpoint/2010/main" val="33369869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24</a:t>
            </a:fld>
            <a:endParaRPr lang="zh-CN" altLang="en-US"/>
          </a:p>
        </p:txBody>
      </p:sp>
    </p:spTree>
    <p:extLst>
      <p:ext uri="{BB962C8B-B14F-4D97-AF65-F5344CB8AC3E}">
        <p14:creationId xmlns:p14="http://schemas.microsoft.com/office/powerpoint/2010/main" val="12642028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25</a:t>
            </a:fld>
            <a:endParaRPr lang="zh-CN" altLang="en-US"/>
          </a:p>
        </p:txBody>
      </p:sp>
    </p:spTree>
    <p:extLst>
      <p:ext uri="{BB962C8B-B14F-4D97-AF65-F5344CB8AC3E}">
        <p14:creationId xmlns:p14="http://schemas.microsoft.com/office/powerpoint/2010/main" val="1678649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D6D372-38EE-4634-A7E1-9AD53A1C89D2}" type="slidenum">
              <a:rPr lang="zh-CN" altLang="en-US" smtClean="0"/>
              <a:t>3</a:t>
            </a:fld>
            <a:endParaRPr lang="zh-CN" altLang="en-US"/>
          </a:p>
        </p:txBody>
      </p:sp>
    </p:spTree>
    <p:extLst>
      <p:ext uri="{BB962C8B-B14F-4D97-AF65-F5344CB8AC3E}">
        <p14:creationId xmlns:p14="http://schemas.microsoft.com/office/powerpoint/2010/main" val="731415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4</a:t>
            </a:fld>
            <a:endParaRPr lang="zh-CN" altLang="en-US"/>
          </a:p>
        </p:txBody>
      </p:sp>
    </p:spTree>
    <p:extLst>
      <p:ext uri="{BB962C8B-B14F-4D97-AF65-F5344CB8AC3E}">
        <p14:creationId xmlns:p14="http://schemas.microsoft.com/office/powerpoint/2010/main" val="33400598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5</a:t>
            </a:fld>
            <a:endParaRPr lang="zh-CN" altLang="en-US"/>
          </a:p>
        </p:txBody>
      </p:sp>
    </p:spTree>
    <p:extLst>
      <p:ext uri="{BB962C8B-B14F-4D97-AF65-F5344CB8AC3E}">
        <p14:creationId xmlns:p14="http://schemas.microsoft.com/office/powerpoint/2010/main" val="2604058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6</a:t>
            </a:fld>
            <a:endParaRPr lang="zh-CN" altLang="en-US"/>
          </a:p>
        </p:txBody>
      </p:sp>
    </p:spTree>
    <p:extLst>
      <p:ext uri="{BB962C8B-B14F-4D97-AF65-F5344CB8AC3E}">
        <p14:creationId xmlns:p14="http://schemas.microsoft.com/office/powerpoint/2010/main" val="3620515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7</a:t>
            </a:fld>
            <a:endParaRPr lang="zh-CN" altLang="en-US"/>
          </a:p>
        </p:txBody>
      </p:sp>
    </p:spTree>
    <p:extLst>
      <p:ext uri="{BB962C8B-B14F-4D97-AF65-F5344CB8AC3E}">
        <p14:creationId xmlns:p14="http://schemas.microsoft.com/office/powerpoint/2010/main" val="34816200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D6D372-38EE-4634-A7E1-9AD53A1C89D2}" type="slidenum">
              <a:rPr lang="zh-CN" altLang="en-US" smtClean="0"/>
              <a:t>8</a:t>
            </a:fld>
            <a:endParaRPr lang="zh-CN" altLang="en-US"/>
          </a:p>
        </p:txBody>
      </p:sp>
    </p:spTree>
    <p:extLst>
      <p:ext uri="{BB962C8B-B14F-4D97-AF65-F5344CB8AC3E}">
        <p14:creationId xmlns:p14="http://schemas.microsoft.com/office/powerpoint/2010/main" val="448941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D6D372-38EE-4634-A7E1-9AD53A1C89D2}" type="slidenum">
              <a:rPr lang="zh-CN" altLang="en-US" smtClean="0"/>
              <a:t>9</a:t>
            </a:fld>
            <a:endParaRPr lang="zh-CN" altLang="en-US"/>
          </a:p>
        </p:txBody>
      </p:sp>
    </p:spTree>
    <p:extLst>
      <p:ext uri="{BB962C8B-B14F-4D97-AF65-F5344CB8AC3E}">
        <p14:creationId xmlns:p14="http://schemas.microsoft.com/office/powerpoint/2010/main" val="17168602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 Id="rId6" Type="http://schemas.microsoft.com/office/2007/relationships/hdphoto" Target="../media/hdphoto3.wdp"/><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68FA0EF5-D1A4-4A13-900C-FB68AE89763E}" type="datetimeFigureOut">
              <a:rPr lang="zh-CN" altLang="en-US" smtClean="0"/>
              <a:t>2017/9/21</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492C7940-F206-4A92-A6D7-C95388065250}" type="slidenum">
              <a:rPr lang="zh-CN" altLang="en-US" smtClean="0"/>
              <a:t>‹#›</a:t>
            </a:fld>
            <a:endParaRPr lang="zh-CN" altLang="en-US"/>
          </a:p>
        </p:txBody>
      </p:sp>
    </p:spTree>
    <p:extLst>
      <p:ext uri="{BB962C8B-B14F-4D97-AF65-F5344CB8AC3E}">
        <p14:creationId xmlns:p14="http://schemas.microsoft.com/office/powerpoint/2010/main" val="3214259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1369219"/>
            <a:ext cx="7886700" cy="3263504"/>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68FA0EF5-D1A4-4A13-900C-FB68AE89763E}" type="datetimeFigureOut">
              <a:rPr lang="zh-CN" altLang="en-US" smtClean="0"/>
              <a:t>2017/9/21</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492C7940-F206-4A92-A6D7-C95388065250}" type="slidenum">
              <a:rPr lang="zh-CN" altLang="en-US" smtClean="0"/>
              <a:t>‹#›</a:t>
            </a:fld>
            <a:endParaRPr lang="zh-CN" altLang="en-US"/>
          </a:p>
        </p:txBody>
      </p:sp>
    </p:spTree>
    <p:extLst>
      <p:ext uri="{BB962C8B-B14F-4D97-AF65-F5344CB8AC3E}">
        <p14:creationId xmlns:p14="http://schemas.microsoft.com/office/powerpoint/2010/main" val="35594533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68FA0EF5-D1A4-4A13-900C-FB68AE89763E}" type="datetimeFigureOut">
              <a:rPr lang="zh-CN" altLang="en-US" smtClean="0"/>
              <a:t>2017/9/21</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492C7940-F206-4A92-A6D7-C95388065250}" type="slidenum">
              <a:rPr lang="zh-CN" altLang="en-US" smtClean="0"/>
              <a:t>‹#›</a:t>
            </a:fld>
            <a:endParaRPr lang="zh-CN" altLang="en-US"/>
          </a:p>
        </p:txBody>
      </p:sp>
    </p:spTree>
    <p:extLst>
      <p:ext uri="{BB962C8B-B14F-4D97-AF65-F5344CB8AC3E}">
        <p14:creationId xmlns:p14="http://schemas.microsoft.com/office/powerpoint/2010/main" val="373711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68FA0EF5-D1A4-4A13-900C-FB68AE89763E}" type="datetimeFigureOut">
              <a:rPr lang="zh-CN" altLang="en-US" smtClean="0"/>
              <a:t>2017/9/21</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492C7940-F206-4A92-A6D7-C95388065250}" type="slidenum">
              <a:rPr lang="zh-CN" altLang="en-US" smtClean="0"/>
              <a:t>‹#›</a:t>
            </a:fld>
            <a:endParaRPr lang="zh-CN" altLang="en-US"/>
          </a:p>
        </p:txBody>
      </p:sp>
    </p:spTree>
    <p:extLst>
      <p:ext uri="{BB962C8B-B14F-4D97-AF65-F5344CB8AC3E}">
        <p14:creationId xmlns:p14="http://schemas.microsoft.com/office/powerpoint/2010/main" val="1390472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68FA0EF5-D1A4-4A13-900C-FB68AE89763E}" type="datetimeFigureOut">
              <a:rPr lang="zh-CN" altLang="en-US" smtClean="0"/>
              <a:t>2017/9/21</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492C7940-F206-4A92-A6D7-C95388065250}" type="slidenum">
              <a:rPr lang="zh-CN" altLang="en-US" smtClean="0"/>
              <a:t>‹#›</a:t>
            </a:fld>
            <a:endParaRPr lang="zh-CN" altLang="en-US"/>
          </a:p>
        </p:txBody>
      </p:sp>
    </p:spTree>
    <p:extLst>
      <p:ext uri="{BB962C8B-B14F-4D97-AF65-F5344CB8AC3E}">
        <p14:creationId xmlns:p14="http://schemas.microsoft.com/office/powerpoint/2010/main" val="3248472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68FA0EF5-D1A4-4A13-900C-FB68AE89763E}" type="datetimeFigureOut">
              <a:rPr lang="zh-CN" altLang="en-US" smtClean="0"/>
              <a:t>2017/9/21</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492C7940-F206-4A92-A6D7-C95388065250}" type="slidenum">
              <a:rPr lang="zh-CN" altLang="en-US" smtClean="0"/>
              <a:t>‹#›</a:t>
            </a:fld>
            <a:endParaRPr lang="zh-CN" altLang="en-US"/>
          </a:p>
        </p:txBody>
      </p:sp>
    </p:spTree>
    <p:extLst>
      <p:ext uri="{BB962C8B-B14F-4D97-AF65-F5344CB8AC3E}">
        <p14:creationId xmlns:p14="http://schemas.microsoft.com/office/powerpoint/2010/main" val="2695061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628650" y="4767263"/>
            <a:ext cx="2057400" cy="273844"/>
          </a:xfrm>
          <a:prstGeom prst="rect">
            <a:avLst/>
          </a:prstGeom>
        </p:spPr>
        <p:txBody>
          <a:bodyPr/>
          <a:lstStyle/>
          <a:p>
            <a:fld id="{68FA0EF5-D1A4-4A13-900C-FB68AE89763E}" type="datetimeFigureOut">
              <a:rPr lang="zh-CN" altLang="en-US" smtClean="0"/>
              <a:t>2017/9/21</a:t>
            </a:fld>
            <a:endParaRPr lang="zh-CN" altLang="en-US"/>
          </a:p>
        </p:txBody>
      </p:sp>
      <p:sp>
        <p:nvSpPr>
          <p:cNvPr id="8" name="Footer Placeholder 7"/>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7263"/>
            <a:ext cx="2057400" cy="273844"/>
          </a:xfrm>
          <a:prstGeom prst="rect">
            <a:avLst/>
          </a:prstGeom>
        </p:spPr>
        <p:txBody>
          <a:bodyPr/>
          <a:lstStyle/>
          <a:p>
            <a:fld id="{492C7940-F206-4A92-A6D7-C95388065250}" type="slidenum">
              <a:rPr lang="zh-CN" altLang="en-US" smtClean="0"/>
              <a:t>‹#›</a:t>
            </a:fld>
            <a:endParaRPr lang="zh-CN" altLang="en-US"/>
          </a:p>
        </p:txBody>
      </p:sp>
    </p:spTree>
    <p:extLst>
      <p:ext uri="{BB962C8B-B14F-4D97-AF65-F5344CB8AC3E}">
        <p14:creationId xmlns:p14="http://schemas.microsoft.com/office/powerpoint/2010/main" val="525865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490B3BD0-2F83-433B-AB1E-60A94CEB1C0E}"/>
              </a:ext>
            </a:extLst>
          </p:cNvPr>
          <p:cNvGrpSpPr/>
          <p:nvPr userDrawn="1"/>
        </p:nvGrpSpPr>
        <p:grpSpPr>
          <a:xfrm>
            <a:off x="168617" y="126433"/>
            <a:ext cx="507319" cy="507319"/>
            <a:chOff x="1035050" y="1492931"/>
            <a:chExt cx="898525" cy="898525"/>
          </a:xfrm>
        </p:grpSpPr>
        <p:sp>
          <p:nvSpPr>
            <p:cNvPr id="7" name="矩形 6">
              <a:extLst>
                <a:ext uri="{FF2B5EF4-FFF2-40B4-BE49-F238E27FC236}">
                  <a16:creationId xmlns:a16="http://schemas.microsoft.com/office/drawing/2014/main" id="{221647F6-418F-4C70-BA1D-D703A6438A74}"/>
                </a:ext>
              </a:extLst>
            </p:cNvPr>
            <p:cNvSpPr>
              <a:spLocks noChangeArrowheads="1"/>
            </p:cNvSpPr>
            <p:nvPr/>
          </p:nvSpPr>
          <p:spPr bwMode="auto">
            <a:xfrm>
              <a:off x="1035050" y="1492931"/>
              <a:ext cx="898525" cy="898525"/>
            </a:xfrm>
            <a:prstGeom prst="rect">
              <a:avLst/>
            </a:prstGeom>
            <a:solidFill>
              <a:srgbClr val="B80B09"/>
            </a:solidFill>
            <a:ln w="25400" cmpd="sng">
              <a:solidFill>
                <a:srgbClr val="000000">
                  <a:alpha val="0"/>
                </a:srgbClr>
              </a:solidFill>
              <a:miter lim="800000"/>
              <a:headEnd/>
              <a:tailEnd/>
            </a:ln>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584200" eaLnBrk="1" hangingPunct="1">
                <a:buFont typeface="Arial" panose="020B0604020202020204" pitchFamily="34" charset="0"/>
                <a:buNone/>
                <a:defRPr/>
              </a:pPr>
              <a:endParaRPr lang="zh-CN" altLang="en-US" sz="4000">
                <a:solidFill>
                  <a:srgbClr val="FFFFFF"/>
                </a:solidFill>
                <a:effectLst>
                  <a:outerShdw blurRad="38100" dist="38100" dir="2700000" algn="tl">
                    <a:srgbClr val="000000"/>
                  </a:outerShdw>
                </a:effectLst>
              </a:endParaRPr>
            </a:p>
          </p:txBody>
        </p:sp>
        <p:pic>
          <p:nvPicPr>
            <p:cNvPr id="8" name="图片 7">
              <a:extLst>
                <a:ext uri="{FF2B5EF4-FFF2-40B4-BE49-F238E27FC236}">
                  <a16:creationId xmlns:a16="http://schemas.microsoft.com/office/drawing/2014/main" id="{50C98DA5-7B21-49D1-AFD1-016BB8C59A71}"/>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116846" y="1560486"/>
              <a:ext cx="734929" cy="734929"/>
            </a:xfrm>
            <a:prstGeom prst="rect">
              <a:avLst/>
            </a:prstGeom>
            <a:solidFill>
              <a:srgbClr val="C00000"/>
            </a:solidFill>
          </p:spPr>
        </p:pic>
      </p:grpSp>
      <p:cxnSp>
        <p:nvCxnSpPr>
          <p:cNvPr id="9" name="直接连接符 8">
            <a:extLst>
              <a:ext uri="{FF2B5EF4-FFF2-40B4-BE49-F238E27FC236}">
                <a16:creationId xmlns:a16="http://schemas.microsoft.com/office/drawing/2014/main" id="{3FA8A654-896A-4F85-8E95-5B46B163C9E1}"/>
              </a:ext>
            </a:extLst>
          </p:cNvPr>
          <p:cNvCxnSpPr>
            <a:cxnSpLocks/>
          </p:cNvCxnSpPr>
          <p:nvPr userDrawn="1"/>
        </p:nvCxnSpPr>
        <p:spPr>
          <a:xfrm>
            <a:off x="675934" y="624226"/>
            <a:ext cx="8468066" cy="0"/>
          </a:xfrm>
          <a:prstGeom prst="line">
            <a:avLst/>
          </a:prstGeom>
          <a:ln w="19050">
            <a:solidFill>
              <a:srgbClr val="B80B09"/>
            </a:solidFill>
            <a:prstDash val="solid"/>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a16="http://schemas.microsoft.com/office/drawing/2014/main" id="{72E8078C-1844-46E4-99A1-8C2C62536302}"/>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3672" b="8347"/>
          <a:stretch/>
        </p:blipFill>
        <p:spPr>
          <a:xfrm>
            <a:off x="7239000" y="3728758"/>
            <a:ext cx="1905000" cy="1414742"/>
          </a:xfrm>
          <a:prstGeom prst="rect">
            <a:avLst/>
          </a:prstGeom>
        </p:spPr>
      </p:pic>
      <p:pic>
        <p:nvPicPr>
          <p:cNvPr id="11" name="图片 10">
            <a:extLst>
              <a:ext uri="{FF2B5EF4-FFF2-40B4-BE49-F238E27FC236}">
                <a16:creationId xmlns:a16="http://schemas.microsoft.com/office/drawing/2014/main" id="{12FEBBAC-B99B-47CB-87C4-7961AF952496}"/>
              </a:ext>
            </a:extLst>
          </p:cNvPr>
          <p:cNvPicPr>
            <a:picLocks noChangeAspect="1"/>
          </p:cNvPicPr>
          <p:nvPr userDrawn="1"/>
        </p:nvPicPr>
        <p:blipFill>
          <a:blip r:embed="rId5">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7074382" y="19050"/>
            <a:ext cx="2098194" cy="624226"/>
          </a:xfrm>
          <a:prstGeom prst="rect">
            <a:avLst/>
          </a:prstGeom>
        </p:spPr>
      </p:pic>
    </p:spTree>
    <p:extLst>
      <p:ext uri="{BB962C8B-B14F-4D97-AF65-F5344CB8AC3E}">
        <p14:creationId xmlns:p14="http://schemas.microsoft.com/office/powerpoint/2010/main" val="4150279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68FA0EF5-D1A4-4A13-900C-FB68AE89763E}" type="datetimeFigureOut">
              <a:rPr lang="zh-CN" altLang="en-US" smtClean="0"/>
              <a:t>2017/9/21</a:t>
            </a:fld>
            <a:endParaRPr lang="zh-CN" altLang="en-US"/>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492C7940-F206-4A92-A6D7-C95388065250}" type="slidenum">
              <a:rPr lang="zh-CN" altLang="en-US" smtClean="0"/>
              <a:t>‹#›</a:t>
            </a:fld>
            <a:endParaRPr lang="zh-CN" altLang="en-US"/>
          </a:p>
        </p:txBody>
      </p:sp>
    </p:spTree>
    <p:extLst>
      <p:ext uri="{BB962C8B-B14F-4D97-AF65-F5344CB8AC3E}">
        <p14:creationId xmlns:p14="http://schemas.microsoft.com/office/powerpoint/2010/main" val="34219901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68FA0EF5-D1A4-4A13-900C-FB68AE89763E}" type="datetimeFigureOut">
              <a:rPr lang="zh-CN" altLang="en-US" smtClean="0"/>
              <a:t>2017/9/21</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492C7940-F206-4A92-A6D7-C95388065250}" type="slidenum">
              <a:rPr lang="zh-CN" altLang="en-US" smtClean="0"/>
              <a:t>‹#›</a:t>
            </a:fld>
            <a:endParaRPr lang="zh-CN" altLang="en-US"/>
          </a:p>
        </p:txBody>
      </p:sp>
    </p:spTree>
    <p:extLst>
      <p:ext uri="{BB962C8B-B14F-4D97-AF65-F5344CB8AC3E}">
        <p14:creationId xmlns:p14="http://schemas.microsoft.com/office/powerpoint/2010/main" val="281391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68FA0EF5-D1A4-4A13-900C-FB68AE89763E}" type="datetimeFigureOut">
              <a:rPr lang="zh-CN" altLang="en-US" smtClean="0"/>
              <a:t>2017/9/21</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492C7940-F206-4A92-A6D7-C95388065250}" type="slidenum">
              <a:rPr lang="zh-CN" altLang="en-US" smtClean="0"/>
              <a:t>‹#›</a:t>
            </a:fld>
            <a:endParaRPr lang="zh-CN" altLang="en-US"/>
          </a:p>
        </p:txBody>
      </p:sp>
    </p:spTree>
    <p:extLst>
      <p:ext uri="{BB962C8B-B14F-4D97-AF65-F5344CB8AC3E}">
        <p14:creationId xmlns:p14="http://schemas.microsoft.com/office/powerpoint/2010/main" val="384534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ADE30D8-082D-4431-99AE-253E2BFF8B9C}"/>
              </a:ext>
            </a:extLst>
          </p:cNvPr>
          <p:cNvPicPr>
            <a:picLocks noChangeAspect="1"/>
          </p:cNvPicPr>
          <p:nvPr userDrawn="1"/>
        </p:nvPicPr>
        <p:blipFill>
          <a:blip r:embed="rId13" cstate="screen">
            <a:extLst>
              <a:ext uri="{BEBA8EAE-BF5A-486C-A8C5-ECC9F3942E4B}">
                <a14:imgProps xmlns:a14="http://schemas.microsoft.com/office/drawing/2010/main">
                  <a14:imgLayer r:embed="rId14">
                    <a14:imgEffect>
                      <a14:artisticTexturizer/>
                    </a14:imgEffect>
                  </a14:imgLayer>
                </a14:imgProps>
              </a:ext>
              <a:ext uri="{28A0092B-C50C-407E-A947-70E740481C1C}">
                <a14:useLocalDpi xmlns:a14="http://schemas.microsoft.com/office/drawing/2010/main"/>
              </a:ext>
            </a:extLst>
          </a:blip>
          <a:stretch>
            <a:fillRect/>
          </a:stretch>
        </p:blipFill>
        <p:spPr>
          <a:xfrm>
            <a:off x="0" y="0"/>
            <a:ext cx="9144000" cy="5130452"/>
          </a:xfrm>
          <a:prstGeom prst="rect">
            <a:avLst/>
          </a:prstGeom>
        </p:spPr>
      </p:pic>
    </p:spTree>
    <p:extLst>
      <p:ext uri="{BB962C8B-B14F-4D97-AF65-F5344CB8AC3E}">
        <p14:creationId xmlns:p14="http://schemas.microsoft.com/office/powerpoint/2010/main" val="16775445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hemeOverride" Target="../theme/themeOverride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notesSlide" Target="../notesSlides/notesSlide15.xml"/><Relationship Id="rId7" Type="http://schemas.openxmlformats.org/officeDocument/2006/relationships/image" Target="../media/image14.png"/><Relationship Id="rId2" Type="http://schemas.openxmlformats.org/officeDocument/2006/relationships/slideLayout" Target="../slideLayouts/slideLayout6.xml"/><Relationship Id="rId1" Type="http://schemas.openxmlformats.org/officeDocument/2006/relationships/themeOverride" Target="../theme/themeOverride6.xml"/><Relationship Id="rId6" Type="http://schemas.microsoft.com/office/2007/relationships/hdphoto" Target="../media/hdphoto5.wdp"/><Relationship Id="rId5" Type="http://schemas.openxmlformats.org/officeDocument/2006/relationships/image" Target="../media/image13.pn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hemeOverride" Target="../theme/themeOverride7.xml"/><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hemeOverride" Target="../theme/themeOverride4.xml"/><Relationship Id="rId5" Type="http://schemas.openxmlformats.org/officeDocument/2006/relationships/image" Target="../media/image10.png"/><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microsoft.com/office/2007/relationships/hdphoto" Target="../media/hdphoto4.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8B17FA29-30BD-442C-A087-8A380CA205E9}"/>
              </a:ext>
            </a:extLst>
          </p:cNvPr>
          <p:cNvPicPr>
            <a:picLocks noChangeAspect="1"/>
          </p:cNvPicPr>
          <p:nvPr/>
        </p:nvPicPr>
        <p:blipFill rotWithShape="1">
          <a:blip r:embed="rId4">
            <a:extLst>
              <a:ext uri="{28A0092B-C50C-407E-A947-70E740481C1C}">
                <a14:useLocalDpi xmlns:a14="http://schemas.microsoft.com/office/drawing/2010/main" val="0"/>
              </a:ext>
            </a:extLst>
          </a:blip>
          <a:srcRect l="1201" r="36991" b="2780"/>
          <a:stretch/>
        </p:blipFill>
        <p:spPr>
          <a:xfrm>
            <a:off x="0" y="839258"/>
            <a:ext cx="5267325" cy="4304241"/>
          </a:xfrm>
          <a:prstGeom prst="rect">
            <a:avLst/>
          </a:prstGeom>
        </p:spPr>
      </p:pic>
      <p:pic>
        <p:nvPicPr>
          <p:cNvPr id="8" name="图片 7">
            <a:extLst>
              <a:ext uri="{FF2B5EF4-FFF2-40B4-BE49-F238E27FC236}">
                <a16:creationId xmlns:a16="http://schemas.microsoft.com/office/drawing/2014/main" id="{3135F9D4-1CF8-4476-93C0-E594ED25CDC7}"/>
              </a:ext>
            </a:extLst>
          </p:cNvPr>
          <p:cNvPicPr>
            <a:picLocks noChangeAspect="1"/>
          </p:cNvPicPr>
          <p:nvPr/>
        </p:nvPicPr>
        <p:blipFill rotWithShape="1">
          <a:blip r:embed="rId5">
            <a:extLst>
              <a:ext uri="{28A0092B-C50C-407E-A947-70E740481C1C}">
                <a14:useLocalDpi xmlns:a14="http://schemas.microsoft.com/office/drawing/2010/main" val="0"/>
              </a:ext>
            </a:extLst>
          </a:blip>
          <a:srcRect r="13875" b="8347"/>
          <a:stretch/>
        </p:blipFill>
        <p:spPr>
          <a:xfrm>
            <a:off x="5259862" y="1917269"/>
            <a:ext cx="3884138" cy="3226230"/>
          </a:xfrm>
          <a:prstGeom prst="rect">
            <a:avLst/>
          </a:prstGeom>
        </p:spPr>
      </p:pic>
      <p:pic>
        <p:nvPicPr>
          <p:cNvPr id="10" name="图片 9" descr="2">
            <a:extLst>
              <a:ext uri="{FF2B5EF4-FFF2-40B4-BE49-F238E27FC236}">
                <a16:creationId xmlns:a16="http://schemas.microsoft.com/office/drawing/2014/main" id="{5C9FBDBF-7B53-4950-869D-4CC59D0C3562}"/>
              </a:ext>
            </a:extLst>
          </p:cNvPr>
          <p:cNvPicPr>
            <a:picLocks noChangeAspect="1"/>
          </p:cNvPicPr>
          <p:nvPr/>
        </p:nvPicPr>
        <p:blipFill>
          <a:blip r:embed="rId6"/>
          <a:stretch>
            <a:fillRect/>
          </a:stretch>
        </p:blipFill>
        <p:spPr>
          <a:xfrm>
            <a:off x="7369087" y="88679"/>
            <a:ext cx="1499414" cy="2528020"/>
          </a:xfrm>
          <a:prstGeom prst="rect">
            <a:avLst/>
          </a:prstGeom>
        </p:spPr>
      </p:pic>
      <p:sp>
        <p:nvSpPr>
          <p:cNvPr id="5" name="矩形 4">
            <a:extLst>
              <a:ext uri="{FF2B5EF4-FFF2-40B4-BE49-F238E27FC236}">
                <a16:creationId xmlns:a16="http://schemas.microsoft.com/office/drawing/2014/main" id="{9481B30B-5D63-4E42-8263-4CD172A4A5C2}"/>
              </a:ext>
            </a:extLst>
          </p:cNvPr>
          <p:cNvSpPr/>
          <p:nvPr/>
        </p:nvSpPr>
        <p:spPr>
          <a:xfrm>
            <a:off x="2598057" y="973045"/>
            <a:ext cx="3947886" cy="830997"/>
          </a:xfrm>
          <a:prstGeom prst="rect">
            <a:avLst/>
          </a:prstGeom>
        </p:spPr>
        <p:txBody>
          <a:bodyPr wrap="square">
            <a:spAutoFit/>
          </a:bodyPr>
          <a:lstStyle/>
          <a:p>
            <a:pPr algn="ctr"/>
            <a:r>
              <a:rPr lang="zh-CN" altLang="en-US" sz="4800" b="1" dirty="0">
                <a:ln>
                  <a:solidFill>
                    <a:schemeClr val="bg1"/>
                  </a:solidFill>
                </a:ln>
                <a:solidFill>
                  <a:srgbClr val="C00000"/>
                </a:solidFill>
                <a:latin typeface="+mj-ea"/>
                <a:ea typeface="+mj-ea"/>
              </a:rPr>
              <a:t>严守职业底线  </a:t>
            </a:r>
            <a:endParaRPr lang="en-US" altLang="zh-CN" sz="4800" b="1" dirty="0">
              <a:ln>
                <a:solidFill>
                  <a:schemeClr val="bg1"/>
                </a:solidFill>
              </a:ln>
              <a:solidFill>
                <a:srgbClr val="C00000"/>
              </a:solidFill>
              <a:latin typeface="+mj-ea"/>
              <a:ea typeface="+mj-ea"/>
            </a:endParaRPr>
          </a:p>
        </p:txBody>
      </p:sp>
      <p:sp>
        <p:nvSpPr>
          <p:cNvPr id="7" name="矩形 6">
            <a:extLst>
              <a:ext uri="{FF2B5EF4-FFF2-40B4-BE49-F238E27FC236}">
                <a16:creationId xmlns:a16="http://schemas.microsoft.com/office/drawing/2014/main" id="{3F3E7903-1C25-4364-90B3-4D5FF21E5EE8}"/>
              </a:ext>
            </a:extLst>
          </p:cNvPr>
          <p:cNvSpPr/>
          <p:nvPr/>
        </p:nvSpPr>
        <p:spPr>
          <a:xfrm>
            <a:off x="2598057" y="1661623"/>
            <a:ext cx="3947886" cy="830997"/>
          </a:xfrm>
          <a:prstGeom prst="rect">
            <a:avLst/>
          </a:prstGeom>
        </p:spPr>
        <p:txBody>
          <a:bodyPr wrap="square">
            <a:spAutoFit/>
          </a:bodyPr>
          <a:lstStyle/>
          <a:p>
            <a:pPr algn="ctr"/>
            <a:r>
              <a:rPr lang="zh-CN" altLang="en-US" sz="4800" b="1" dirty="0">
                <a:ln>
                  <a:solidFill>
                    <a:schemeClr val="bg1"/>
                  </a:solidFill>
                </a:ln>
                <a:solidFill>
                  <a:srgbClr val="C00000"/>
                </a:solidFill>
                <a:latin typeface="+mj-ea"/>
                <a:ea typeface="+mj-ea"/>
              </a:rPr>
              <a:t>坚持廉洁从业</a:t>
            </a:r>
          </a:p>
        </p:txBody>
      </p:sp>
      <p:sp>
        <p:nvSpPr>
          <p:cNvPr id="6" name="矩形 5">
            <a:extLst>
              <a:ext uri="{FF2B5EF4-FFF2-40B4-BE49-F238E27FC236}">
                <a16:creationId xmlns:a16="http://schemas.microsoft.com/office/drawing/2014/main" id="{F5E57E56-E256-4965-A696-04E1D055DA6C}"/>
              </a:ext>
            </a:extLst>
          </p:cNvPr>
          <p:cNvSpPr/>
          <p:nvPr/>
        </p:nvSpPr>
        <p:spPr>
          <a:xfrm>
            <a:off x="1367971" y="2507536"/>
            <a:ext cx="6760029" cy="369332"/>
          </a:xfrm>
          <a:prstGeom prst="rect">
            <a:avLst/>
          </a:prstGeom>
        </p:spPr>
        <p:txBody>
          <a:bodyPr wrap="square">
            <a:spAutoFit/>
          </a:bodyPr>
          <a:lstStyle/>
          <a:p>
            <a:pPr algn="ctr"/>
            <a:r>
              <a:rPr lang="zh-CN" altLang="en-US" b="1" dirty="0"/>
              <a:t>公务员、国企员工、党员等公职人员廉洁从业培训课程</a:t>
            </a:r>
          </a:p>
        </p:txBody>
      </p:sp>
      <p:sp>
        <p:nvSpPr>
          <p:cNvPr id="13" name="矩形 12">
            <a:extLst>
              <a:ext uri="{FF2B5EF4-FFF2-40B4-BE49-F238E27FC236}">
                <a16:creationId xmlns:a16="http://schemas.microsoft.com/office/drawing/2014/main" id="{C2C1FB8A-D20A-475B-BE53-666C7854D5C3}"/>
              </a:ext>
            </a:extLst>
          </p:cNvPr>
          <p:cNvSpPr/>
          <p:nvPr/>
        </p:nvSpPr>
        <p:spPr>
          <a:xfrm>
            <a:off x="34471" y="28591"/>
            <a:ext cx="2670629" cy="400110"/>
          </a:xfrm>
          <a:prstGeom prst="rect">
            <a:avLst/>
          </a:prstGeom>
          <a:ln>
            <a:solidFill>
              <a:srgbClr val="C00000"/>
            </a:solidFill>
            <a:prstDash val="sysDot"/>
          </a:ln>
        </p:spPr>
        <p:txBody>
          <a:bodyPr wrap="square">
            <a:spAutoFit/>
          </a:bodyPr>
          <a:lstStyle/>
          <a:p>
            <a:pPr algn="ctr"/>
            <a:r>
              <a:rPr lang="zh-CN" altLang="en-US" sz="2000" dirty="0">
                <a:solidFill>
                  <a:srgbClr val="C00000"/>
                </a:solidFill>
                <a:latin typeface="+mj-ea"/>
                <a:ea typeface="+mj-ea"/>
              </a:rPr>
              <a:t>中国共产党</a:t>
            </a:r>
            <a:r>
              <a:rPr lang="en-US" altLang="zh-CN" sz="2000" dirty="0">
                <a:solidFill>
                  <a:srgbClr val="C00000"/>
                </a:solidFill>
                <a:latin typeface="+mj-ea"/>
                <a:ea typeface="+mj-ea"/>
              </a:rPr>
              <a:t>XX</a:t>
            </a:r>
            <a:r>
              <a:rPr lang="zh-CN" altLang="en-US" sz="2000" dirty="0">
                <a:solidFill>
                  <a:srgbClr val="C00000"/>
                </a:solidFill>
                <a:latin typeface="+mj-ea"/>
                <a:ea typeface="+mj-ea"/>
              </a:rPr>
              <a:t>党支部</a:t>
            </a:r>
          </a:p>
        </p:txBody>
      </p:sp>
      <p:pic>
        <p:nvPicPr>
          <p:cNvPr id="14" name="图片 13">
            <a:extLst>
              <a:ext uri="{FF2B5EF4-FFF2-40B4-BE49-F238E27FC236}">
                <a16:creationId xmlns:a16="http://schemas.microsoft.com/office/drawing/2014/main" id="{2765E036-9A5B-4722-AC10-42F55E01EBD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76425" y="1005079"/>
            <a:ext cx="677879" cy="670590"/>
          </a:xfrm>
          <a:prstGeom prst="rect">
            <a:avLst/>
          </a:prstGeom>
        </p:spPr>
      </p:pic>
    </p:spTree>
    <p:extLst>
      <p:ext uri="{BB962C8B-B14F-4D97-AF65-F5344CB8AC3E}">
        <p14:creationId xmlns:p14="http://schemas.microsoft.com/office/powerpoint/2010/main" val="208758182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750"/>
                                        <p:tgtEl>
                                          <p:spTgt spid="8"/>
                                        </p:tgtEl>
                                      </p:cBhvr>
                                    </p:animEffect>
                                  </p:childTnLst>
                                </p:cTn>
                              </p:par>
                            </p:childTnLst>
                          </p:cTn>
                        </p:par>
                        <p:par>
                          <p:cTn id="11" fill="hold">
                            <p:stCondLst>
                              <p:cond delay="750"/>
                            </p:stCondLst>
                            <p:childTnLst>
                              <p:par>
                                <p:cTn id="12" presetID="2" presetClass="entr" presetSubtype="2"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53" presetClass="entr" presetSubtype="16"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2" presetClass="entr" presetSubtype="8"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par>
                          <p:cTn id="25" fill="hold">
                            <p:stCondLst>
                              <p:cond delay="1250"/>
                            </p:stCondLst>
                            <p:childTnLst>
                              <p:par>
                                <p:cTn id="26" presetID="53" presetClass="entr" presetSubtype="52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anim calcmode="lin" valueType="num">
                                      <p:cBhvr>
                                        <p:cTn id="31" dur="500" fill="hold"/>
                                        <p:tgtEl>
                                          <p:spTgt spid="14"/>
                                        </p:tgtEl>
                                        <p:attrNameLst>
                                          <p:attrName>ppt_x</p:attrName>
                                        </p:attrNameLst>
                                      </p:cBhvr>
                                      <p:tavLst>
                                        <p:tav tm="0">
                                          <p:val>
                                            <p:fltVal val="0.5"/>
                                          </p:val>
                                        </p:tav>
                                        <p:tav tm="100000">
                                          <p:val>
                                            <p:strVal val="#ppt_x"/>
                                          </p:val>
                                        </p:tav>
                                      </p:tavLst>
                                    </p:anim>
                                    <p:anim calcmode="lin" valueType="num">
                                      <p:cBhvr>
                                        <p:cTn id="32" dur="500" fill="hold"/>
                                        <p:tgtEl>
                                          <p:spTgt spid="14"/>
                                        </p:tgtEl>
                                        <p:attrNameLst>
                                          <p:attrName>ppt_y</p:attrName>
                                        </p:attrNameLst>
                                      </p:cBhvr>
                                      <p:tavLst>
                                        <p:tav tm="0">
                                          <p:val>
                                            <p:fltVal val="0.5"/>
                                          </p:val>
                                        </p:tav>
                                        <p:tav tm="100000">
                                          <p:val>
                                            <p:strVal val="#ppt_y"/>
                                          </p:val>
                                        </p:tav>
                                      </p:tavLst>
                                    </p:anim>
                                  </p:childTnLst>
                                </p:cTn>
                              </p:par>
                            </p:childTnLst>
                          </p:cTn>
                        </p:par>
                        <p:par>
                          <p:cTn id="33" fill="hold">
                            <p:stCondLst>
                              <p:cond delay="1750"/>
                            </p:stCondLst>
                            <p:childTnLst>
                              <p:par>
                                <p:cTn id="34" presetID="23" presetClass="entr" presetSubtype="32" fill="hold" grpId="0" nodeType="afterEffect">
                                  <p:stCondLst>
                                    <p:cond delay="0"/>
                                  </p:stCondLst>
                                  <p:iterate type="lt">
                                    <p:tmPct val="20000"/>
                                  </p:iterate>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strVal val="4*#ppt_w"/>
                                          </p:val>
                                        </p:tav>
                                        <p:tav tm="100000">
                                          <p:val>
                                            <p:strVal val="#ppt_w"/>
                                          </p:val>
                                        </p:tav>
                                      </p:tavLst>
                                    </p:anim>
                                    <p:anim calcmode="lin" valueType="num">
                                      <p:cBhvr>
                                        <p:cTn id="37" dur="500" fill="hold"/>
                                        <p:tgtEl>
                                          <p:spTgt spid="5"/>
                                        </p:tgtEl>
                                        <p:attrNameLst>
                                          <p:attrName>ppt_h</p:attrName>
                                        </p:attrNameLst>
                                      </p:cBhvr>
                                      <p:tavLst>
                                        <p:tav tm="0">
                                          <p:val>
                                            <p:strVal val="4*#ppt_h"/>
                                          </p:val>
                                        </p:tav>
                                        <p:tav tm="100000">
                                          <p:val>
                                            <p:strVal val="#ppt_h"/>
                                          </p:val>
                                        </p:tav>
                                      </p:tavLst>
                                    </p:anim>
                                  </p:childTnLst>
                                </p:cTn>
                              </p:par>
                            </p:childTnLst>
                          </p:cTn>
                        </p:par>
                        <p:par>
                          <p:cTn id="38" fill="hold">
                            <p:stCondLst>
                              <p:cond delay="2750"/>
                            </p:stCondLst>
                            <p:childTnLst>
                              <p:par>
                                <p:cTn id="39" presetID="23" presetClass="entr" presetSubtype="32" fill="hold" grpId="0" nodeType="afterEffect">
                                  <p:stCondLst>
                                    <p:cond delay="0"/>
                                  </p:stCondLst>
                                  <p:iterate type="lt">
                                    <p:tmPct val="20000"/>
                                  </p:iterate>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strVal val="4*#ppt_w"/>
                                          </p:val>
                                        </p:tav>
                                        <p:tav tm="100000">
                                          <p:val>
                                            <p:strVal val="#ppt_w"/>
                                          </p:val>
                                        </p:tav>
                                      </p:tavLst>
                                    </p:anim>
                                    <p:anim calcmode="lin" valueType="num">
                                      <p:cBhvr>
                                        <p:cTn id="42" dur="500" fill="hold"/>
                                        <p:tgtEl>
                                          <p:spTgt spid="7"/>
                                        </p:tgtEl>
                                        <p:attrNameLst>
                                          <p:attrName>ppt_h</p:attrName>
                                        </p:attrNameLst>
                                      </p:cBhvr>
                                      <p:tavLst>
                                        <p:tav tm="0">
                                          <p:val>
                                            <p:strVal val="4*#ppt_h"/>
                                          </p:val>
                                        </p:tav>
                                        <p:tav tm="100000">
                                          <p:val>
                                            <p:strVal val="#ppt_h"/>
                                          </p:val>
                                        </p:tav>
                                      </p:tavLst>
                                    </p:anim>
                                  </p:childTnLst>
                                </p:cTn>
                              </p:par>
                            </p:childTnLst>
                          </p:cTn>
                        </p:par>
                        <p:par>
                          <p:cTn id="43" fill="hold">
                            <p:stCondLst>
                              <p:cond delay="3750"/>
                            </p:stCondLst>
                            <p:childTnLst>
                              <p:par>
                                <p:cTn id="44" presetID="53" presetClass="entr" presetSubtype="16" fill="hold" grpId="0" nodeType="afterEffect">
                                  <p:stCondLst>
                                    <p:cond delay="0"/>
                                  </p:stCondLst>
                                  <p:iterate type="wd">
                                    <p:tmPct val="10000"/>
                                  </p:iterate>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6" grpId="0"/>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3877985" cy="461665"/>
          </a:xfrm>
          <a:prstGeom prst="rect">
            <a:avLst/>
          </a:prstGeom>
        </p:spPr>
        <p:txBody>
          <a:bodyPr wrap="none">
            <a:spAutoFit/>
          </a:bodyPr>
          <a:lstStyle/>
          <a:p>
            <a:r>
              <a:rPr lang="zh-CN" altLang="en-US" sz="2400" b="1" dirty="0">
                <a:latin typeface="+mj-ea"/>
                <a:ea typeface="+mj-ea"/>
              </a:rPr>
              <a:t>腐败出现的原因和防范措施</a:t>
            </a:r>
          </a:p>
        </p:txBody>
      </p:sp>
      <p:grpSp>
        <p:nvGrpSpPr>
          <p:cNvPr id="2" name="组合 1">
            <a:extLst>
              <a:ext uri="{FF2B5EF4-FFF2-40B4-BE49-F238E27FC236}">
                <a16:creationId xmlns:a16="http://schemas.microsoft.com/office/drawing/2014/main" id="{2D2EB605-6479-4521-94C4-D438760E69C9}"/>
              </a:ext>
            </a:extLst>
          </p:cNvPr>
          <p:cNvGrpSpPr/>
          <p:nvPr/>
        </p:nvGrpSpPr>
        <p:grpSpPr>
          <a:xfrm>
            <a:off x="431800" y="1604393"/>
            <a:ext cx="648950" cy="399601"/>
            <a:chOff x="431800" y="1604393"/>
            <a:chExt cx="648950" cy="399601"/>
          </a:xfrm>
        </p:grpSpPr>
        <p:sp>
          <p:nvSpPr>
            <p:cNvPr id="3" name="矩形: 圆角 2">
              <a:extLst>
                <a:ext uri="{FF2B5EF4-FFF2-40B4-BE49-F238E27FC236}">
                  <a16:creationId xmlns:a16="http://schemas.microsoft.com/office/drawing/2014/main" id="{CA5A7BD3-0953-4C12-AAF3-18E04EAD7F77}"/>
                </a:ext>
              </a:extLst>
            </p:cNvPr>
            <p:cNvSpPr/>
            <p:nvPr/>
          </p:nvSpPr>
          <p:spPr bwMode="auto">
            <a:xfrm>
              <a:off x="431800" y="1604393"/>
              <a:ext cx="639573" cy="399601"/>
            </a:xfrm>
            <a:prstGeom prst="roundRect">
              <a:avLst>
                <a:gd name="adj" fmla="val 10654"/>
              </a:avLst>
            </a:prstGeom>
            <a:solidFill>
              <a:srgbClr val="C00000"/>
            </a:solidFill>
            <a:ln w="952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sz="1200" noProof="1">
                <a:solidFill>
                  <a:schemeClr val="bg1"/>
                </a:solidFill>
              </a:endParaRPr>
            </a:p>
          </p:txBody>
        </p:sp>
        <p:sp>
          <p:nvSpPr>
            <p:cNvPr id="4" name="矩形 3">
              <a:extLst>
                <a:ext uri="{FF2B5EF4-FFF2-40B4-BE49-F238E27FC236}">
                  <a16:creationId xmlns:a16="http://schemas.microsoft.com/office/drawing/2014/main" id="{82DB1B9E-6DDF-4558-A8A3-4DFAA1A6BA00}"/>
                </a:ext>
              </a:extLst>
            </p:cNvPr>
            <p:cNvSpPr/>
            <p:nvPr/>
          </p:nvSpPr>
          <p:spPr>
            <a:xfrm>
              <a:off x="485715" y="1650907"/>
              <a:ext cx="595035" cy="338554"/>
            </a:xfrm>
            <a:prstGeom prst="rect">
              <a:avLst/>
            </a:prstGeom>
          </p:spPr>
          <p:txBody>
            <a:bodyPr wrap="none">
              <a:spAutoFit/>
            </a:bodyPr>
            <a:lstStyle/>
            <a:p>
              <a:pPr eaLnBrk="1" hangingPunct="1">
                <a:buFont typeface="Arial" panose="020B0604020202020204" pitchFamily="34" charset="0"/>
                <a:buNone/>
                <a:defRPr/>
              </a:pPr>
              <a:r>
                <a:rPr lang="zh-CN" altLang="en-US" sz="1600" b="1" noProof="1">
                  <a:solidFill>
                    <a:schemeClr val="bg1"/>
                  </a:solidFill>
                  <a:latin typeface="+mj-ea"/>
                  <a:ea typeface="+mj-ea"/>
                </a:rPr>
                <a:t>权力</a:t>
              </a:r>
            </a:p>
          </p:txBody>
        </p:sp>
      </p:grpSp>
      <p:sp>
        <p:nvSpPr>
          <p:cNvPr id="5" name="矩形 10">
            <a:extLst>
              <a:ext uri="{FF2B5EF4-FFF2-40B4-BE49-F238E27FC236}">
                <a16:creationId xmlns:a16="http://schemas.microsoft.com/office/drawing/2014/main" id="{98256AA4-E28A-469C-8761-C81677987970}"/>
              </a:ext>
            </a:extLst>
          </p:cNvPr>
          <p:cNvSpPr>
            <a:spLocks noChangeArrowheads="1"/>
          </p:cNvSpPr>
          <p:nvPr/>
        </p:nvSpPr>
        <p:spPr bwMode="auto">
          <a:xfrm>
            <a:off x="1124230" y="1664151"/>
            <a:ext cx="75879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200" dirty="0">
                <a:latin typeface="微软雅黑" panose="020B0503020204020204" pitchFamily="34" charset="-122"/>
                <a:ea typeface="微软雅黑" panose="020B0503020204020204" pitchFamily="34" charset="-122"/>
                <a:sym typeface="Wingdings" panose="05000000000000000000" pitchFamily="82" charset="2"/>
              </a:rPr>
              <a:t>指特定主体将其意志强加于他物（即其他个体、群体、国家机构或社会），使之产生压力继而服从的能力。</a:t>
            </a:r>
            <a:endParaRPr lang="en-US" altLang="zh-CN" sz="1200" dirty="0">
              <a:latin typeface="微软雅黑" panose="020B0503020204020204" pitchFamily="34" charset="-122"/>
              <a:ea typeface="微软雅黑" panose="020B0503020204020204" pitchFamily="34" charset="-122"/>
              <a:sym typeface="Wingdings" panose="05000000000000000000" pitchFamily="82" charset="2"/>
            </a:endParaRPr>
          </a:p>
        </p:txBody>
      </p:sp>
      <p:grpSp>
        <p:nvGrpSpPr>
          <p:cNvPr id="20" name="组合 19">
            <a:extLst>
              <a:ext uri="{FF2B5EF4-FFF2-40B4-BE49-F238E27FC236}">
                <a16:creationId xmlns:a16="http://schemas.microsoft.com/office/drawing/2014/main" id="{BD78A913-A233-46D4-981C-E946CECDA2BE}"/>
              </a:ext>
            </a:extLst>
          </p:cNvPr>
          <p:cNvGrpSpPr/>
          <p:nvPr/>
        </p:nvGrpSpPr>
        <p:grpSpPr>
          <a:xfrm>
            <a:off x="431800" y="2221666"/>
            <a:ext cx="648950" cy="398544"/>
            <a:chOff x="431800" y="2221666"/>
            <a:chExt cx="648950" cy="398544"/>
          </a:xfrm>
        </p:grpSpPr>
        <p:sp>
          <p:nvSpPr>
            <p:cNvPr id="6" name="矩形: 圆角 5">
              <a:extLst>
                <a:ext uri="{FF2B5EF4-FFF2-40B4-BE49-F238E27FC236}">
                  <a16:creationId xmlns:a16="http://schemas.microsoft.com/office/drawing/2014/main" id="{DE8BABC0-BF13-4047-9724-9DB8AEE9A5E4}"/>
                </a:ext>
              </a:extLst>
            </p:cNvPr>
            <p:cNvSpPr/>
            <p:nvPr/>
          </p:nvSpPr>
          <p:spPr bwMode="auto">
            <a:xfrm>
              <a:off x="431800" y="2221666"/>
              <a:ext cx="639573" cy="398544"/>
            </a:xfrm>
            <a:prstGeom prst="roundRect">
              <a:avLst>
                <a:gd name="adj" fmla="val 10654"/>
              </a:avLst>
            </a:prstGeom>
            <a:solidFill>
              <a:srgbClr val="C00000"/>
            </a:solidFill>
            <a:ln w="952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sz="1200" noProof="1">
                <a:solidFill>
                  <a:schemeClr val="bg1"/>
                </a:solidFill>
              </a:endParaRPr>
            </a:p>
          </p:txBody>
        </p:sp>
        <p:sp>
          <p:nvSpPr>
            <p:cNvPr id="7" name="矩形 6">
              <a:extLst>
                <a:ext uri="{FF2B5EF4-FFF2-40B4-BE49-F238E27FC236}">
                  <a16:creationId xmlns:a16="http://schemas.microsoft.com/office/drawing/2014/main" id="{1B3C3B67-953A-4519-B19E-E50ACA4A6681}"/>
                </a:ext>
              </a:extLst>
            </p:cNvPr>
            <p:cNvSpPr/>
            <p:nvPr/>
          </p:nvSpPr>
          <p:spPr>
            <a:xfrm>
              <a:off x="485715" y="2267123"/>
              <a:ext cx="595035" cy="338554"/>
            </a:xfrm>
            <a:prstGeom prst="rect">
              <a:avLst/>
            </a:prstGeom>
          </p:spPr>
          <p:txBody>
            <a:bodyPr wrap="none">
              <a:spAutoFit/>
            </a:bodyPr>
            <a:lstStyle/>
            <a:p>
              <a:pPr eaLnBrk="1" hangingPunct="1">
                <a:buFont typeface="Arial" panose="020B0604020202020204" pitchFamily="34" charset="0"/>
                <a:buNone/>
                <a:defRPr/>
              </a:pPr>
              <a:r>
                <a:rPr lang="zh-CN" altLang="en-US" sz="1600" b="1" noProof="1">
                  <a:solidFill>
                    <a:schemeClr val="bg1"/>
                  </a:solidFill>
                  <a:latin typeface="+mj-ea"/>
                  <a:ea typeface="+mj-ea"/>
                  <a:sym typeface="Wingdings" panose="05000000000000000000" pitchFamily="2" charset="2"/>
                </a:rPr>
                <a:t>腐败</a:t>
              </a:r>
              <a:endParaRPr lang="zh-CN" altLang="en-US" sz="1600" b="1" noProof="1">
                <a:solidFill>
                  <a:schemeClr val="bg1"/>
                </a:solidFill>
                <a:latin typeface="+mj-ea"/>
                <a:ea typeface="+mj-ea"/>
              </a:endParaRPr>
            </a:p>
          </p:txBody>
        </p:sp>
      </p:grpSp>
      <p:sp>
        <p:nvSpPr>
          <p:cNvPr id="8" name="矩形 13">
            <a:extLst>
              <a:ext uri="{FF2B5EF4-FFF2-40B4-BE49-F238E27FC236}">
                <a16:creationId xmlns:a16="http://schemas.microsoft.com/office/drawing/2014/main" id="{419B3ACB-2157-4074-AAC3-2E5C36524FD2}"/>
              </a:ext>
            </a:extLst>
          </p:cNvPr>
          <p:cNvSpPr>
            <a:spLocks noChangeArrowheads="1"/>
          </p:cNvSpPr>
          <p:nvPr/>
        </p:nvSpPr>
        <p:spPr bwMode="auto">
          <a:xfrm>
            <a:off x="1124230" y="2177459"/>
            <a:ext cx="75879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200">
                <a:latin typeface="微软雅黑" panose="020B0503020204020204" pitchFamily="34" charset="-122"/>
                <a:ea typeface="微软雅黑" panose="020B0503020204020204" pitchFamily="34" charset="-122"/>
              </a:rPr>
              <a:t>所谓腐败原意是有机物的腐烂、变质。在社会生活领域里，腐败通常作为政治概念来使用。一般来说，凡是公共权力被滥用而使公共利益受到损害的，就是腐败。</a:t>
            </a:r>
          </a:p>
        </p:txBody>
      </p:sp>
      <p:grpSp>
        <p:nvGrpSpPr>
          <p:cNvPr id="21" name="组合 20">
            <a:extLst>
              <a:ext uri="{FF2B5EF4-FFF2-40B4-BE49-F238E27FC236}">
                <a16:creationId xmlns:a16="http://schemas.microsoft.com/office/drawing/2014/main" id="{C6766E65-9147-46CC-8DBA-F9E5EB7DDE36}"/>
              </a:ext>
            </a:extLst>
          </p:cNvPr>
          <p:cNvGrpSpPr/>
          <p:nvPr/>
        </p:nvGrpSpPr>
        <p:grpSpPr>
          <a:xfrm>
            <a:off x="431800" y="4089556"/>
            <a:ext cx="648950" cy="399601"/>
            <a:chOff x="431800" y="4089556"/>
            <a:chExt cx="648950" cy="399601"/>
          </a:xfrm>
        </p:grpSpPr>
        <p:sp>
          <p:nvSpPr>
            <p:cNvPr id="9" name="矩形: 圆角 8">
              <a:extLst>
                <a:ext uri="{FF2B5EF4-FFF2-40B4-BE49-F238E27FC236}">
                  <a16:creationId xmlns:a16="http://schemas.microsoft.com/office/drawing/2014/main" id="{BA1E9877-8EE2-47E8-8961-B82DC6AF6EF7}"/>
                </a:ext>
              </a:extLst>
            </p:cNvPr>
            <p:cNvSpPr/>
            <p:nvPr/>
          </p:nvSpPr>
          <p:spPr bwMode="auto">
            <a:xfrm>
              <a:off x="431800" y="4089556"/>
              <a:ext cx="639573" cy="399601"/>
            </a:xfrm>
            <a:prstGeom prst="roundRect">
              <a:avLst>
                <a:gd name="adj" fmla="val 10654"/>
              </a:avLst>
            </a:prstGeom>
            <a:solidFill>
              <a:srgbClr val="C00000"/>
            </a:solidFill>
            <a:ln w="9525" cap="flat" cmpd="sng" algn="ctr">
              <a:no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sz="1200" noProof="1">
                <a:solidFill>
                  <a:schemeClr val="bg1"/>
                </a:solidFill>
              </a:endParaRPr>
            </a:p>
          </p:txBody>
        </p:sp>
        <p:sp>
          <p:nvSpPr>
            <p:cNvPr id="10" name="矩形 9">
              <a:extLst>
                <a:ext uri="{FF2B5EF4-FFF2-40B4-BE49-F238E27FC236}">
                  <a16:creationId xmlns:a16="http://schemas.microsoft.com/office/drawing/2014/main" id="{4C9F05C6-9881-4D0C-8715-BD063629E02E}"/>
                </a:ext>
              </a:extLst>
            </p:cNvPr>
            <p:cNvSpPr/>
            <p:nvPr/>
          </p:nvSpPr>
          <p:spPr>
            <a:xfrm>
              <a:off x="485715" y="4136069"/>
              <a:ext cx="595035" cy="338554"/>
            </a:xfrm>
            <a:prstGeom prst="rect">
              <a:avLst/>
            </a:prstGeom>
          </p:spPr>
          <p:txBody>
            <a:bodyPr wrap="none">
              <a:spAutoFit/>
            </a:bodyPr>
            <a:lstStyle/>
            <a:p>
              <a:pPr eaLnBrk="1" hangingPunct="1">
                <a:buFont typeface="Arial" panose="020B0604020202020204" pitchFamily="34" charset="0"/>
                <a:buNone/>
                <a:defRPr/>
              </a:pPr>
              <a:r>
                <a:rPr lang="zh-CN" altLang="en-US" sz="1600" b="1" noProof="1">
                  <a:solidFill>
                    <a:schemeClr val="bg1"/>
                  </a:solidFill>
                  <a:latin typeface="+mj-ea"/>
                  <a:ea typeface="+mj-ea"/>
                  <a:sym typeface="Wingdings" panose="05000000000000000000" pitchFamily="2" charset="2"/>
                </a:rPr>
                <a:t>廉政</a:t>
              </a:r>
              <a:endParaRPr lang="zh-CN" altLang="en-US" sz="1600" b="1" noProof="1">
                <a:solidFill>
                  <a:schemeClr val="bg1"/>
                </a:solidFill>
                <a:latin typeface="+mj-ea"/>
                <a:ea typeface="+mj-ea"/>
              </a:endParaRPr>
            </a:p>
          </p:txBody>
        </p:sp>
      </p:grpSp>
      <p:sp>
        <p:nvSpPr>
          <p:cNvPr id="11" name="矩形 16">
            <a:extLst>
              <a:ext uri="{FF2B5EF4-FFF2-40B4-BE49-F238E27FC236}">
                <a16:creationId xmlns:a16="http://schemas.microsoft.com/office/drawing/2014/main" id="{98B87767-985F-4B61-9171-8AA2087C742E}"/>
              </a:ext>
            </a:extLst>
          </p:cNvPr>
          <p:cNvSpPr>
            <a:spLocks noChangeArrowheads="1"/>
          </p:cNvSpPr>
          <p:nvPr/>
        </p:nvSpPr>
        <p:spPr bwMode="auto">
          <a:xfrm>
            <a:off x="1124230" y="4094858"/>
            <a:ext cx="758797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200" dirty="0">
                <a:latin typeface="微软雅黑" panose="020B0503020204020204" pitchFamily="34" charset="-122"/>
                <a:ea typeface="微软雅黑" panose="020B0503020204020204" pitchFamily="34" charset="-122"/>
                <a:sym typeface="Wingdings" panose="05000000000000000000" pitchFamily="82" charset="2"/>
              </a:rPr>
              <a:t>指国家政务活动洁净，国家公职人员公务活动行为规范端正，不被污染的政治状况。廉政是反腐败的重要内容。反腐败包括两个环节：</a:t>
            </a:r>
            <a:endParaRPr lang="en-US" altLang="zh-CN" sz="1200" dirty="0">
              <a:latin typeface="微软雅黑" panose="020B0503020204020204" pitchFamily="34" charset="-122"/>
              <a:ea typeface="微软雅黑" panose="020B0503020204020204" pitchFamily="34" charset="-122"/>
              <a:sym typeface="Wingdings" panose="05000000000000000000" pitchFamily="82" charset="2"/>
            </a:endParaRPr>
          </a:p>
          <a:p>
            <a:pPr algn="just" eaLnBrk="1" hangingPunct="1"/>
            <a:r>
              <a:rPr lang="zh-CN" altLang="en-US" sz="1200" b="1" dirty="0">
                <a:latin typeface="微软雅黑" panose="020B0503020204020204" pitchFamily="34" charset="-122"/>
                <a:ea typeface="微软雅黑" panose="020B0503020204020204" pitchFamily="34" charset="-122"/>
                <a:sym typeface="Wingdings" panose="05000000000000000000" pitchFamily="82" charset="2"/>
              </a:rPr>
              <a:t>一是</a:t>
            </a:r>
            <a:r>
              <a:rPr lang="zh-CN" altLang="en-US" sz="1200" dirty="0">
                <a:latin typeface="微软雅黑" panose="020B0503020204020204" pitchFamily="34" charset="-122"/>
                <a:ea typeface="微软雅黑" panose="020B0503020204020204" pitchFamily="34" charset="-122"/>
                <a:sym typeface="Wingdings" panose="05000000000000000000" pitchFamily="82" charset="2"/>
              </a:rPr>
              <a:t>防范腐败；</a:t>
            </a:r>
            <a:endParaRPr lang="en-US" altLang="zh-CN" sz="1200" dirty="0">
              <a:latin typeface="微软雅黑" panose="020B0503020204020204" pitchFamily="34" charset="-122"/>
              <a:ea typeface="微软雅黑" panose="020B0503020204020204" pitchFamily="34" charset="-122"/>
              <a:sym typeface="Wingdings" panose="05000000000000000000" pitchFamily="82" charset="2"/>
            </a:endParaRPr>
          </a:p>
          <a:p>
            <a:pPr algn="just" eaLnBrk="1" hangingPunct="1"/>
            <a:r>
              <a:rPr lang="zh-CN" altLang="en-US" sz="1200" b="1" dirty="0">
                <a:latin typeface="微软雅黑" panose="020B0503020204020204" pitchFamily="34" charset="-122"/>
                <a:ea typeface="微软雅黑" panose="020B0503020204020204" pitchFamily="34" charset="-122"/>
                <a:sym typeface="Wingdings" panose="05000000000000000000" pitchFamily="82" charset="2"/>
              </a:rPr>
              <a:t>二是</a:t>
            </a:r>
            <a:r>
              <a:rPr lang="zh-CN" altLang="en-US" sz="1200" dirty="0">
                <a:latin typeface="微软雅黑" panose="020B0503020204020204" pitchFamily="34" charset="-122"/>
                <a:ea typeface="微软雅黑" panose="020B0503020204020204" pitchFamily="34" charset="-122"/>
                <a:sym typeface="Wingdings" panose="05000000000000000000" pitchFamily="82" charset="2"/>
              </a:rPr>
              <a:t>揭露、追查和惩治腐败。</a:t>
            </a:r>
            <a:endParaRPr lang="en-US" altLang="zh-CN" sz="1200" dirty="0">
              <a:latin typeface="微软雅黑" panose="020B0503020204020204" pitchFamily="34" charset="-122"/>
              <a:ea typeface="微软雅黑" panose="020B0503020204020204" pitchFamily="34" charset="-122"/>
              <a:sym typeface="Wingdings" panose="05000000000000000000" pitchFamily="82" charset="2"/>
            </a:endParaRPr>
          </a:p>
        </p:txBody>
      </p:sp>
      <p:sp>
        <p:nvSpPr>
          <p:cNvPr id="12" name="矩形 17">
            <a:extLst>
              <a:ext uri="{FF2B5EF4-FFF2-40B4-BE49-F238E27FC236}">
                <a16:creationId xmlns:a16="http://schemas.microsoft.com/office/drawing/2014/main" id="{9D6A679D-C1CF-4F4F-B004-6DA5D615A9D6}"/>
              </a:ext>
            </a:extLst>
          </p:cNvPr>
          <p:cNvSpPr>
            <a:spLocks noChangeArrowheads="1"/>
          </p:cNvSpPr>
          <p:nvPr/>
        </p:nvSpPr>
        <p:spPr bwMode="auto">
          <a:xfrm>
            <a:off x="1124230" y="3111741"/>
            <a:ext cx="758797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buClr>
                <a:srgbClr val="C00000"/>
              </a:buClr>
              <a:buFont typeface="Wingdings" panose="05000000000000000000" pitchFamily="82" charset="2"/>
              <a:buChar char="n"/>
            </a:pPr>
            <a:r>
              <a:rPr lang="zh-CN" altLang="en-US" sz="1200" dirty="0">
                <a:latin typeface="微软雅黑" panose="020B0503020204020204" pitchFamily="34" charset="-122"/>
                <a:ea typeface="微软雅黑" panose="020B0503020204020204" pitchFamily="34" charset="-122"/>
              </a:rPr>
              <a:t>腐败和腐败分子主体必须是国家公职人员，或者受委托行使公共权力的人；</a:t>
            </a:r>
          </a:p>
          <a:p>
            <a:pPr algn="just" eaLnBrk="1" hangingPunct="1">
              <a:buClr>
                <a:srgbClr val="C00000"/>
              </a:buClr>
              <a:buFont typeface="Wingdings" panose="05000000000000000000" pitchFamily="82" charset="2"/>
              <a:buChar char="n"/>
            </a:pPr>
            <a:r>
              <a:rPr lang="zh-CN" altLang="en-US" sz="1200" dirty="0">
                <a:latin typeface="微软雅黑" panose="020B0503020204020204" pitchFamily="34" charset="-122"/>
                <a:ea typeface="微软雅黑" panose="020B0503020204020204" pitchFamily="34" charset="-122"/>
              </a:rPr>
              <a:t>行为方式是以公共权力谋取私利；</a:t>
            </a:r>
          </a:p>
          <a:p>
            <a:pPr algn="just" eaLnBrk="1" hangingPunct="1">
              <a:buClr>
                <a:srgbClr val="C00000"/>
              </a:buClr>
              <a:buFont typeface="Wingdings" panose="05000000000000000000" pitchFamily="82" charset="2"/>
              <a:buChar char="n"/>
            </a:pPr>
            <a:r>
              <a:rPr lang="zh-CN" altLang="en-US" sz="1200" dirty="0">
                <a:latin typeface="微软雅黑" panose="020B0503020204020204" pitchFamily="34" charset="-122"/>
                <a:ea typeface="微软雅黑" panose="020B0503020204020204" pitchFamily="34" charset="-122"/>
              </a:rPr>
              <a:t>以权谋私的程度相当严重，到了触犯刑律，需要受到法律制裁的程度。</a:t>
            </a:r>
          </a:p>
          <a:p>
            <a:pPr algn="just" eaLnBrk="1" hangingPunct="1">
              <a:buClr>
                <a:srgbClr val="C00000"/>
              </a:buClr>
              <a:buFont typeface="Wingdings" panose="05000000000000000000" pitchFamily="82" charset="2"/>
              <a:buChar char="n"/>
            </a:pPr>
            <a:r>
              <a:rPr lang="zh-CN" altLang="en-US" sz="1200" dirty="0">
                <a:latin typeface="微软雅黑" panose="020B0503020204020204" pitchFamily="34" charset="-122"/>
                <a:ea typeface="微软雅黑" panose="020B0503020204020204" pitchFamily="34" charset="-122"/>
              </a:rPr>
              <a:t>如果没到这个程度的以权谋私，一般叫不廉洁行为。</a:t>
            </a:r>
          </a:p>
        </p:txBody>
      </p:sp>
      <p:sp>
        <p:nvSpPr>
          <p:cNvPr id="13" name="文本框 12">
            <a:extLst>
              <a:ext uri="{FF2B5EF4-FFF2-40B4-BE49-F238E27FC236}">
                <a16:creationId xmlns:a16="http://schemas.microsoft.com/office/drawing/2014/main" id="{4B5072DC-CF43-405F-966C-9EB8D4806372}"/>
              </a:ext>
            </a:extLst>
          </p:cNvPr>
          <p:cNvSpPr txBox="1"/>
          <p:nvPr/>
        </p:nvSpPr>
        <p:spPr>
          <a:xfrm>
            <a:off x="1192944" y="2814182"/>
            <a:ext cx="1660775" cy="276999"/>
          </a:xfrm>
          <a:prstGeom prst="rect">
            <a:avLst/>
          </a:prstGeom>
          <a:solidFill>
            <a:srgbClr val="C00000"/>
          </a:solidFill>
          <a:ln>
            <a:noFill/>
          </a:ln>
        </p:spPr>
        <p:txBody>
          <a:bodyPr anchor="ctr">
            <a:spAutoFit/>
          </a:bodyPr>
          <a:lstStyle>
            <a:defPPr>
              <a:defRPr lang="zh-CN"/>
            </a:defPPr>
            <a:lvl1pPr algn="just">
              <a:defRPr sz="2000">
                <a:solidFill>
                  <a:schemeClr val="accent1"/>
                </a:solidFill>
                <a:latin typeface="+mj-ea"/>
                <a:ea typeface="+mj-ea"/>
              </a:defRPr>
            </a:lvl1pPr>
          </a:lstStyle>
          <a:p>
            <a:pPr eaLnBrk="1" hangingPunct="1">
              <a:buFont typeface="Arial" panose="020B0604020202020204" pitchFamily="34" charset="0"/>
              <a:buNone/>
              <a:defRPr/>
            </a:pPr>
            <a:r>
              <a:rPr lang="zh-CN" altLang="en-US" sz="1200" noProof="1">
                <a:solidFill>
                  <a:schemeClr val="bg1"/>
                </a:solidFill>
              </a:rPr>
              <a:t>腐败具备三个条件</a:t>
            </a:r>
          </a:p>
        </p:txBody>
      </p:sp>
      <p:sp>
        <p:nvSpPr>
          <p:cNvPr id="14" name="矩形 13">
            <a:extLst>
              <a:ext uri="{FF2B5EF4-FFF2-40B4-BE49-F238E27FC236}">
                <a16:creationId xmlns:a16="http://schemas.microsoft.com/office/drawing/2014/main" id="{E51C4F7B-6E29-45F6-A011-58EC6FD31DA8}"/>
              </a:ext>
            </a:extLst>
          </p:cNvPr>
          <p:cNvSpPr/>
          <p:nvPr/>
        </p:nvSpPr>
        <p:spPr>
          <a:xfrm>
            <a:off x="792434" y="976502"/>
            <a:ext cx="2339102"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反腐倡廉的涵义</a:t>
            </a:r>
          </a:p>
        </p:txBody>
      </p:sp>
      <p:grpSp>
        <p:nvGrpSpPr>
          <p:cNvPr id="15" name="组合 14">
            <a:extLst>
              <a:ext uri="{FF2B5EF4-FFF2-40B4-BE49-F238E27FC236}">
                <a16:creationId xmlns:a16="http://schemas.microsoft.com/office/drawing/2014/main" id="{E194EB96-C388-4527-86E1-961D438BC1AB}"/>
              </a:ext>
            </a:extLst>
          </p:cNvPr>
          <p:cNvGrpSpPr/>
          <p:nvPr/>
        </p:nvGrpSpPr>
        <p:grpSpPr>
          <a:xfrm flipV="1">
            <a:off x="460375" y="1048190"/>
            <a:ext cx="224744" cy="298764"/>
            <a:chOff x="460375" y="1145304"/>
            <a:chExt cx="224744" cy="386843"/>
          </a:xfrm>
        </p:grpSpPr>
        <p:cxnSp>
          <p:nvCxnSpPr>
            <p:cNvPr id="16" name="直接连接符 15">
              <a:extLst>
                <a:ext uri="{FF2B5EF4-FFF2-40B4-BE49-F238E27FC236}">
                  <a16:creationId xmlns:a16="http://schemas.microsoft.com/office/drawing/2014/main" id="{25B836CE-B438-45E5-B01C-F54F784C531C}"/>
                </a:ext>
              </a:extLst>
            </p:cNvPr>
            <p:cNvCxnSpPr/>
            <p:nvPr/>
          </p:nvCxnSpPr>
          <p:spPr>
            <a:xfrm>
              <a:off x="460375" y="1145304"/>
              <a:ext cx="0" cy="386843"/>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BE9131B7-6E0E-451C-98E2-CFFF0BBBD1F0}"/>
                </a:ext>
              </a:extLst>
            </p:cNvPr>
            <p:cNvCxnSpPr>
              <a:cxnSpLocks/>
            </p:cNvCxnSpPr>
            <p:nvPr/>
          </p:nvCxnSpPr>
          <p:spPr>
            <a:xfrm>
              <a:off x="574675" y="1145304"/>
              <a:ext cx="0" cy="297734"/>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71B40C4A-C9BF-45B8-A371-2717127246AD}"/>
                </a:ext>
              </a:extLst>
            </p:cNvPr>
            <p:cNvCxnSpPr>
              <a:cxnSpLocks/>
            </p:cNvCxnSpPr>
            <p:nvPr/>
          </p:nvCxnSpPr>
          <p:spPr>
            <a:xfrm>
              <a:off x="685119" y="1145304"/>
              <a:ext cx="0" cy="183434"/>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517453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5882"/>
                                  </p:iterate>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ppt_y</p:attrName>
                                        </p:attrNameLst>
                                      </p:cBhvr>
                                      <p:tavLst>
                                        <p:tav tm="0">
                                          <p:val>
                                            <p:strVal val="#ppt_y+#ppt_h*1.125000"/>
                                          </p:val>
                                        </p:tav>
                                        <p:tav tm="100000">
                                          <p:val>
                                            <p:strVal val="#ppt_y"/>
                                          </p:val>
                                        </p:tav>
                                      </p:tavLst>
                                    </p:anim>
                                    <p:animEffect transition="in" filter="wipe(up)">
                                      <p:cBhvr>
                                        <p:cTn id="13" dur="500"/>
                                        <p:tgtEl>
                                          <p:spTgt spid="14"/>
                                        </p:tgtEl>
                                      </p:cBhvr>
                                    </p:animEffect>
                                  </p:childTnLst>
                                </p:cTn>
                              </p:par>
                            </p:childTnLst>
                          </p:cTn>
                        </p:par>
                        <p:par>
                          <p:cTn id="14" fill="hold">
                            <p:stCondLst>
                              <p:cond delay="1176"/>
                            </p:stCondLst>
                            <p:childTnLst>
                              <p:par>
                                <p:cTn id="15" presetID="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par>
                          <p:cTn id="19" fill="hold">
                            <p:stCondLst>
                              <p:cond delay="1676"/>
                            </p:stCondLst>
                            <p:childTnLst>
                              <p:par>
                                <p:cTn id="20" presetID="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176"/>
                            </p:stCondLst>
                            <p:childTnLst>
                              <p:par>
                                <p:cTn id="25" presetID="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par>
                          <p:cTn id="29" fill="hold">
                            <p:stCondLst>
                              <p:cond delay="2676"/>
                            </p:stCondLst>
                            <p:childTnLst>
                              <p:par>
                                <p:cTn id="30" presetID="2" presetClass="entr" presetSubtype="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176"/>
                            </p:stCondLst>
                            <p:childTnLst>
                              <p:par>
                                <p:cTn id="35" presetID="2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par>
                          <p:cTn id="38" fill="hold">
                            <p:stCondLst>
                              <p:cond delay="3676"/>
                            </p:stCondLst>
                            <p:childTnLst>
                              <p:par>
                                <p:cTn id="39" presetID="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4176"/>
                            </p:stCondLst>
                            <p:childTnLst>
                              <p:par>
                                <p:cTn id="44" presetID="2" presetClass="entr" presetSubtype="4"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childTnLst>
                          </p:cTn>
                        </p:par>
                        <p:par>
                          <p:cTn id="48" fill="hold">
                            <p:stCondLst>
                              <p:cond delay="4676"/>
                            </p:stCondLst>
                            <p:childTnLst>
                              <p:par>
                                <p:cTn id="49" presetID="2" presetClass="entr" presetSubtype="2"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1+#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P spid="12" grpId="0"/>
      <p:bldP spid="13" grpId="0" animBg="1"/>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3877985" cy="461665"/>
          </a:xfrm>
          <a:prstGeom prst="rect">
            <a:avLst/>
          </a:prstGeom>
        </p:spPr>
        <p:txBody>
          <a:bodyPr wrap="none">
            <a:spAutoFit/>
          </a:bodyPr>
          <a:lstStyle/>
          <a:p>
            <a:r>
              <a:rPr lang="zh-CN" altLang="en-US" sz="2400" b="1" dirty="0">
                <a:latin typeface="+mj-ea"/>
                <a:ea typeface="+mj-ea"/>
              </a:rPr>
              <a:t>腐败出现的原因和防范措施</a:t>
            </a:r>
          </a:p>
        </p:txBody>
      </p:sp>
      <p:sp>
        <p:nvSpPr>
          <p:cNvPr id="6" name="矩形 5">
            <a:extLst>
              <a:ext uri="{FF2B5EF4-FFF2-40B4-BE49-F238E27FC236}">
                <a16:creationId xmlns:a16="http://schemas.microsoft.com/office/drawing/2014/main" id="{6CEECA95-DB22-4AFF-8AF9-E0FFB0F62E56}"/>
              </a:ext>
            </a:extLst>
          </p:cNvPr>
          <p:cNvSpPr/>
          <p:nvPr/>
        </p:nvSpPr>
        <p:spPr>
          <a:xfrm>
            <a:off x="792434" y="976502"/>
            <a:ext cx="2954655"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国企腐败的主要特点</a:t>
            </a:r>
          </a:p>
        </p:txBody>
      </p:sp>
      <p:grpSp>
        <p:nvGrpSpPr>
          <p:cNvPr id="7" name="组合 6">
            <a:extLst>
              <a:ext uri="{FF2B5EF4-FFF2-40B4-BE49-F238E27FC236}">
                <a16:creationId xmlns:a16="http://schemas.microsoft.com/office/drawing/2014/main" id="{65C9CDB6-5AB7-4381-BEEE-0B11484184F7}"/>
              </a:ext>
            </a:extLst>
          </p:cNvPr>
          <p:cNvGrpSpPr/>
          <p:nvPr/>
        </p:nvGrpSpPr>
        <p:grpSpPr>
          <a:xfrm flipV="1">
            <a:off x="460375" y="1048190"/>
            <a:ext cx="224744" cy="298764"/>
            <a:chOff x="460375" y="1145304"/>
            <a:chExt cx="224744" cy="386843"/>
          </a:xfrm>
        </p:grpSpPr>
        <p:cxnSp>
          <p:nvCxnSpPr>
            <p:cNvPr id="8" name="直接连接符 7">
              <a:extLst>
                <a:ext uri="{FF2B5EF4-FFF2-40B4-BE49-F238E27FC236}">
                  <a16:creationId xmlns:a16="http://schemas.microsoft.com/office/drawing/2014/main" id="{60187396-5B7F-4B4E-9A6F-1A6BFCE40317}"/>
                </a:ext>
              </a:extLst>
            </p:cNvPr>
            <p:cNvCxnSpPr/>
            <p:nvPr/>
          </p:nvCxnSpPr>
          <p:spPr>
            <a:xfrm>
              <a:off x="460375" y="1145304"/>
              <a:ext cx="0" cy="386843"/>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3E6FEAF1-7088-47B1-9D22-B1EC57A59382}"/>
                </a:ext>
              </a:extLst>
            </p:cNvPr>
            <p:cNvCxnSpPr>
              <a:cxnSpLocks/>
            </p:cNvCxnSpPr>
            <p:nvPr/>
          </p:nvCxnSpPr>
          <p:spPr>
            <a:xfrm>
              <a:off x="574675" y="1145304"/>
              <a:ext cx="0" cy="297734"/>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B6BBC2AC-F716-494F-B42C-12BC78B1D56D}"/>
                </a:ext>
              </a:extLst>
            </p:cNvPr>
            <p:cNvCxnSpPr>
              <a:cxnSpLocks/>
            </p:cNvCxnSpPr>
            <p:nvPr/>
          </p:nvCxnSpPr>
          <p:spPr>
            <a:xfrm>
              <a:off x="685119" y="1145304"/>
              <a:ext cx="0" cy="183434"/>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0169434F-D5DA-41B8-B39E-E81263C2D9AE}"/>
              </a:ext>
            </a:extLst>
          </p:cNvPr>
          <p:cNvGrpSpPr/>
          <p:nvPr/>
        </p:nvGrpSpPr>
        <p:grpSpPr>
          <a:xfrm>
            <a:off x="645711" y="1716657"/>
            <a:ext cx="3418237" cy="1404703"/>
            <a:chOff x="645711" y="1716657"/>
            <a:chExt cx="3418237" cy="1404703"/>
          </a:xfrm>
        </p:grpSpPr>
        <p:sp>
          <p:nvSpPr>
            <p:cNvPr id="4" name="矩形 15">
              <a:extLst>
                <a:ext uri="{FF2B5EF4-FFF2-40B4-BE49-F238E27FC236}">
                  <a16:creationId xmlns:a16="http://schemas.microsoft.com/office/drawing/2014/main" id="{75456B9D-5A12-40F9-9C2F-8EAD8F72E2A6}"/>
                </a:ext>
              </a:extLst>
            </p:cNvPr>
            <p:cNvSpPr>
              <a:spLocks noChangeArrowheads="1"/>
            </p:cNvSpPr>
            <p:nvPr/>
          </p:nvSpPr>
          <p:spPr bwMode="auto">
            <a:xfrm>
              <a:off x="1244370" y="1775439"/>
              <a:ext cx="28141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400" b="1" dirty="0">
                  <a:solidFill>
                    <a:srgbClr val="C00000"/>
                  </a:solidFill>
                  <a:latin typeface="微软雅黑" panose="020B0503020204020204" pitchFamily="34" charset="-122"/>
                  <a:ea typeface="微软雅黑" panose="020B0503020204020204" pitchFamily="34" charset="-122"/>
                </a:rPr>
                <a:t>部分企业主要领导涉案，形成系统性腐败案件</a:t>
              </a:r>
            </a:p>
          </p:txBody>
        </p:sp>
        <p:sp>
          <p:nvSpPr>
            <p:cNvPr id="5" name="TextBox 19">
              <a:extLst>
                <a:ext uri="{FF2B5EF4-FFF2-40B4-BE49-F238E27FC236}">
                  <a16:creationId xmlns:a16="http://schemas.microsoft.com/office/drawing/2014/main" id="{17339527-B487-4B84-A699-9D31FC38BDB0}"/>
                </a:ext>
              </a:extLst>
            </p:cNvPr>
            <p:cNvSpPr txBox="1">
              <a:spLocks noChangeArrowheads="1"/>
            </p:cNvSpPr>
            <p:nvPr/>
          </p:nvSpPr>
          <p:spPr bwMode="auto">
            <a:xfrm>
              <a:off x="645711" y="2243295"/>
              <a:ext cx="3412799"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zh-CN" altLang="en-US" sz="1100" dirty="0">
                  <a:latin typeface="思源黑体 CN Light" panose="020B0300000000000000" pitchFamily="34" charset="-122"/>
                  <a:ea typeface="思源黑体 CN Light" panose="020B0300000000000000" pitchFamily="34" charset="-122"/>
                </a:rPr>
                <a:t>国企资本雄厚，掌握着稀缺市场资源，特别是企业的一把手权力集中，缺少监督制约，很容易产生腐败问题。</a:t>
              </a:r>
            </a:p>
          </p:txBody>
        </p:sp>
        <p:sp>
          <p:nvSpPr>
            <p:cNvPr id="2" name="矩形 1">
              <a:extLst>
                <a:ext uri="{FF2B5EF4-FFF2-40B4-BE49-F238E27FC236}">
                  <a16:creationId xmlns:a16="http://schemas.microsoft.com/office/drawing/2014/main" id="{EC36389C-61BB-419D-BC65-728596E8DA70}"/>
                </a:ext>
              </a:extLst>
            </p:cNvPr>
            <p:cNvSpPr/>
            <p:nvPr/>
          </p:nvSpPr>
          <p:spPr>
            <a:xfrm>
              <a:off x="651148" y="1716657"/>
              <a:ext cx="3412800" cy="1404703"/>
            </a:xfrm>
            <a:prstGeom prst="rect">
              <a:avLst/>
            </a:prstGeom>
            <a:noFill/>
            <a:ln>
              <a:solidFill>
                <a:srgbClr val="B80B0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3F2784DB-5F04-44C0-A090-C933E60029DB}"/>
                </a:ext>
              </a:extLst>
            </p:cNvPr>
            <p:cNvSpPr/>
            <p:nvPr/>
          </p:nvSpPr>
          <p:spPr>
            <a:xfrm>
              <a:off x="835025" y="1869259"/>
              <a:ext cx="315016" cy="3150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1</a:t>
              </a:r>
              <a:endParaRPr lang="zh-CN" altLang="en-US" b="1" dirty="0"/>
            </a:p>
          </p:txBody>
        </p:sp>
      </p:grpSp>
      <p:grpSp>
        <p:nvGrpSpPr>
          <p:cNvPr id="13" name="组合 12">
            <a:extLst>
              <a:ext uri="{FF2B5EF4-FFF2-40B4-BE49-F238E27FC236}">
                <a16:creationId xmlns:a16="http://schemas.microsoft.com/office/drawing/2014/main" id="{C1D3E180-C234-4410-A7BE-F642CE383D25}"/>
              </a:ext>
            </a:extLst>
          </p:cNvPr>
          <p:cNvGrpSpPr/>
          <p:nvPr/>
        </p:nvGrpSpPr>
        <p:grpSpPr>
          <a:xfrm>
            <a:off x="5098020" y="1716657"/>
            <a:ext cx="3411709" cy="1417844"/>
            <a:chOff x="5098020" y="1716657"/>
            <a:chExt cx="3411709" cy="1417844"/>
          </a:xfrm>
        </p:grpSpPr>
        <p:sp>
          <p:nvSpPr>
            <p:cNvPr id="31" name="矩形 15">
              <a:extLst>
                <a:ext uri="{FF2B5EF4-FFF2-40B4-BE49-F238E27FC236}">
                  <a16:creationId xmlns:a16="http://schemas.microsoft.com/office/drawing/2014/main" id="{0E54E415-272F-467A-B7B6-413B2BFAE916}"/>
                </a:ext>
              </a:extLst>
            </p:cNvPr>
            <p:cNvSpPr>
              <a:spLocks noChangeArrowheads="1"/>
            </p:cNvSpPr>
            <p:nvPr/>
          </p:nvSpPr>
          <p:spPr bwMode="auto">
            <a:xfrm>
              <a:off x="5943825" y="1775439"/>
              <a:ext cx="25604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1400" b="1" dirty="0">
                  <a:solidFill>
                    <a:srgbClr val="C00000"/>
                  </a:solidFill>
                  <a:latin typeface="微软雅黑" panose="020B0503020204020204" pitchFamily="34" charset="-122"/>
                  <a:ea typeface="微软雅黑" panose="020B0503020204020204" pitchFamily="34" charset="-122"/>
                </a:rPr>
                <a:t>作案手法隐蔽，以貌似合法的形式掩盖违法行为</a:t>
              </a:r>
            </a:p>
          </p:txBody>
        </p:sp>
        <p:sp>
          <p:nvSpPr>
            <p:cNvPr id="32" name="TextBox 19">
              <a:extLst>
                <a:ext uri="{FF2B5EF4-FFF2-40B4-BE49-F238E27FC236}">
                  <a16:creationId xmlns:a16="http://schemas.microsoft.com/office/drawing/2014/main" id="{3559EB00-BFE8-4D7E-9D0C-5E74C929A954}"/>
                </a:ext>
              </a:extLst>
            </p:cNvPr>
            <p:cNvSpPr txBox="1">
              <a:spLocks noChangeArrowheads="1"/>
            </p:cNvSpPr>
            <p:nvPr/>
          </p:nvSpPr>
          <p:spPr bwMode="auto">
            <a:xfrm>
              <a:off x="5098020" y="2243295"/>
              <a:ext cx="3406272" cy="89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20000"/>
                </a:lnSpc>
              </a:pPr>
              <a:r>
                <a:rPr lang="zh-CN" altLang="en-US" sz="1100" dirty="0">
                  <a:latin typeface="思源黑体 CN Light" panose="020B0300000000000000" pitchFamily="34" charset="-122"/>
                  <a:ea typeface="思源黑体 CN Light" panose="020B0300000000000000" pitchFamily="34" charset="-122"/>
                </a:rPr>
                <a:t>有的企业领导在收购重组、招投标等生产经营活动当中，利用管理漏洞、监督不到位、法律法规不完善等，钻空子打擦边球，以奖励激励、为职工谋福利借口，牟取个人违法利益。</a:t>
              </a:r>
            </a:p>
          </p:txBody>
        </p:sp>
        <p:sp>
          <p:nvSpPr>
            <p:cNvPr id="33" name="矩形 32">
              <a:extLst>
                <a:ext uri="{FF2B5EF4-FFF2-40B4-BE49-F238E27FC236}">
                  <a16:creationId xmlns:a16="http://schemas.microsoft.com/office/drawing/2014/main" id="{EAE94D33-F7AF-41EC-B197-C3DA54BA8E15}"/>
                </a:ext>
              </a:extLst>
            </p:cNvPr>
            <p:cNvSpPr/>
            <p:nvPr/>
          </p:nvSpPr>
          <p:spPr>
            <a:xfrm>
              <a:off x="5098021" y="1716657"/>
              <a:ext cx="3411708" cy="1404703"/>
            </a:xfrm>
            <a:prstGeom prst="rect">
              <a:avLst/>
            </a:prstGeom>
            <a:noFill/>
            <a:ln>
              <a:solidFill>
                <a:srgbClr val="B80B0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8237748A-D678-43AA-8A04-87F1E29F63C3}"/>
                </a:ext>
              </a:extLst>
            </p:cNvPr>
            <p:cNvSpPr/>
            <p:nvPr/>
          </p:nvSpPr>
          <p:spPr>
            <a:xfrm>
              <a:off x="5534480" y="1869259"/>
              <a:ext cx="315016" cy="3150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2</a:t>
              </a:r>
              <a:endParaRPr lang="zh-CN" altLang="en-US" b="1" dirty="0"/>
            </a:p>
          </p:txBody>
        </p:sp>
      </p:grpSp>
      <p:grpSp>
        <p:nvGrpSpPr>
          <p:cNvPr id="11" name="组合 10">
            <a:extLst>
              <a:ext uri="{FF2B5EF4-FFF2-40B4-BE49-F238E27FC236}">
                <a16:creationId xmlns:a16="http://schemas.microsoft.com/office/drawing/2014/main" id="{313D7056-D184-416D-B480-4EB974198A12}"/>
              </a:ext>
            </a:extLst>
          </p:cNvPr>
          <p:cNvGrpSpPr/>
          <p:nvPr/>
        </p:nvGrpSpPr>
        <p:grpSpPr>
          <a:xfrm>
            <a:off x="645711" y="3298714"/>
            <a:ext cx="3412800" cy="1431501"/>
            <a:chOff x="645711" y="3298714"/>
            <a:chExt cx="3412800" cy="1431501"/>
          </a:xfrm>
        </p:grpSpPr>
        <p:sp>
          <p:nvSpPr>
            <p:cNvPr id="36" name="矩形 15">
              <a:extLst>
                <a:ext uri="{FF2B5EF4-FFF2-40B4-BE49-F238E27FC236}">
                  <a16:creationId xmlns:a16="http://schemas.microsoft.com/office/drawing/2014/main" id="{B92C23B8-8946-4709-A29F-0125EA4A4066}"/>
                </a:ext>
              </a:extLst>
            </p:cNvPr>
            <p:cNvSpPr>
              <a:spLocks noChangeArrowheads="1"/>
            </p:cNvSpPr>
            <p:nvPr/>
          </p:nvSpPr>
          <p:spPr bwMode="auto">
            <a:xfrm>
              <a:off x="1238932" y="3357496"/>
              <a:ext cx="28195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400" b="1" dirty="0">
                  <a:solidFill>
                    <a:srgbClr val="C00000"/>
                  </a:solidFill>
                  <a:latin typeface="微软雅黑" panose="020B0503020204020204" pitchFamily="34" charset="-122"/>
                  <a:ea typeface="微软雅黑" panose="020B0503020204020204" pitchFamily="34" charset="-122"/>
                </a:rPr>
                <a:t>部分企业主要领导涉案，形成系统性腐败案件</a:t>
              </a:r>
            </a:p>
          </p:txBody>
        </p:sp>
        <p:sp>
          <p:nvSpPr>
            <p:cNvPr id="37" name="TextBox 19">
              <a:extLst>
                <a:ext uri="{FF2B5EF4-FFF2-40B4-BE49-F238E27FC236}">
                  <a16:creationId xmlns:a16="http://schemas.microsoft.com/office/drawing/2014/main" id="{980B6B76-6E24-4225-B9CE-9061053FC478}"/>
                </a:ext>
              </a:extLst>
            </p:cNvPr>
            <p:cNvSpPr txBox="1">
              <a:spLocks noChangeArrowheads="1"/>
            </p:cNvSpPr>
            <p:nvPr/>
          </p:nvSpPr>
          <p:spPr bwMode="auto">
            <a:xfrm>
              <a:off x="645711" y="3825352"/>
              <a:ext cx="3394569"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20000"/>
                </a:lnSpc>
              </a:pPr>
              <a:r>
                <a:rPr lang="zh-CN" altLang="en-US" sz="1100" dirty="0">
                  <a:latin typeface="思源黑体 CN Light" panose="020B0300000000000000" pitchFamily="34" charset="-122"/>
                  <a:ea typeface="思源黑体 CN Light" panose="020B0300000000000000" pitchFamily="34" charset="-122"/>
                </a:rPr>
                <a:t>对 “三重一大”事项范围的，违反规定和管理程序，滥用职权、违规决策，甚至与外部人员私下交易出卖国家利益，造成国资严重流失，背后腐败问题极其严重。</a:t>
              </a:r>
            </a:p>
          </p:txBody>
        </p:sp>
        <p:sp>
          <p:nvSpPr>
            <p:cNvPr id="38" name="矩形 37">
              <a:extLst>
                <a:ext uri="{FF2B5EF4-FFF2-40B4-BE49-F238E27FC236}">
                  <a16:creationId xmlns:a16="http://schemas.microsoft.com/office/drawing/2014/main" id="{31C2C43F-F53F-4034-A240-E2AD4B5CC61C}"/>
                </a:ext>
              </a:extLst>
            </p:cNvPr>
            <p:cNvSpPr/>
            <p:nvPr/>
          </p:nvSpPr>
          <p:spPr>
            <a:xfrm>
              <a:off x="645711" y="3298714"/>
              <a:ext cx="3412800" cy="1404703"/>
            </a:xfrm>
            <a:prstGeom prst="rect">
              <a:avLst/>
            </a:prstGeom>
            <a:noFill/>
            <a:ln>
              <a:solidFill>
                <a:srgbClr val="B80B0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BEF2C937-614F-4E6B-AFCE-490AD071756F}"/>
                </a:ext>
              </a:extLst>
            </p:cNvPr>
            <p:cNvSpPr/>
            <p:nvPr/>
          </p:nvSpPr>
          <p:spPr>
            <a:xfrm>
              <a:off x="829588" y="3451316"/>
              <a:ext cx="315016" cy="3150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3</a:t>
              </a:r>
              <a:endParaRPr lang="zh-CN" altLang="en-US" b="1" dirty="0"/>
            </a:p>
          </p:txBody>
        </p:sp>
      </p:grpSp>
      <p:grpSp>
        <p:nvGrpSpPr>
          <p:cNvPr id="14" name="组合 13">
            <a:extLst>
              <a:ext uri="{FF2B5EF4-FFF2-40B4-BE49-F238E27FC236}">
                <a16:creationId xmlns:a16="http://schemas.microsoft.com/office/drawing/2014/main" id="{4E9F5635-71CD-4540-9E12-22A7321CB437}"/>
              </a:ext>
            </a:extLst>
          </p:cNvPr>
          <p:cNvGrpSpPr/>
          <p:nvPr/>
        </p:nvGrpSpPr>
        <p:grpSpPr>
          <a:xfrm>
            <a:off x="5098019" y="3298714"/>
            <a:ext cx="3406272" cy="1417844"/>
            <a:chOff x="5098019" y="3298714"/>
            <a:chExt cx="3406272" cy="1417844"/>
          </a:xfrm>
        </p:grpSpPr>
        <p:sp>
          <p:nvSpPr>
            <p:cNvPr id="41" name="矩形 15">
              <a:extLst>
                <a:ext uri="{FF2B5EF4-FFF2-40B4-BE49-F238E27FC236}">
                  <a16:creationId xmlns:a16="http://schemas.microsoft.com/office/drawing/2014/main" id="{DD732B31-10C5-4D0F-BBC1-A9B784204A2C}"/>
                </a:ext>
              </a:extLst>
            </p:cNvPr>
            <p:cNvSpPr>
              <a:spLocks noChangeArrowheads="1"/>
            </p:cNvSpPr>
            <p:nvPr/>
          </p:nvSpPr>
          <p:spPr bwMode="auto">
            <a:xfrm>
              <a:off x="5938387" y="3357496"/>
              <a:ext cx="25659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400" b="1" dirty="0">
                  <a:solidFill>
                    <a:srgbClr val="C00000"/>
                  </a:solidFill>
                  <a:latin typeface="微软雅黑" panose="020B0503020204020204" pitchFamily="34" charset="-122"/>
                  <a:ea typeface="微软雅黑" panose="020B0503020204020204" pitchFamily="34" charset="-122"/>
                </a:rPr>
                <a:t>部分企业主要领导涉案，形成系统性腐败案件</a:t>
              </a:r>
            </a:p>
          </p:txBody>
        </p:sp>
        <p:sp>
          <p:nvSpPr>
            <p:cNvPr id="42" name="TextBox 19">
              <a:extLst>
                <a:ext uri="{FF2B5EF4-FFF2-40B4-BE49-F238E27FC236}">
                  <a16:creationId xmlns:a16="http://schemas.microsoft.com/office/drawing/2014/main" id="{6CD5943F-A6E8-4696-A5AB-F4C14D302410}"/>
                </a:ext>
              </a:extLst>
            </p:cNvPr>
            <p:cNvSpPr txBox="1">
              <a:spLocks noChangeArrowheads="1"/>
            </p:cNvSpPr>
            <p:nvPr/>
          </p:nvSpPr>
          <p:spPr bwMode="auto">
            <a:xfrm>
              <a:off x="5098019" y="3825352"/>
              <a:ext cx="3406272" cy="89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20000"/>
                </a:lnSpc>
              </a:pPr>
              <a:r>
                <a:rPr lang="zh-CN" altLang="en-US" sz="1100" dirty="0">
                  <a:latin typeface="思源黑体 CN Light" panose="020B0300000000000000" pitchFamily="34" charset="-122"/>
                  <a:ea typeface="思源黑体 CN Light" panose="020B0300000000000000" pitchFamily="34" charset="-122"/>
                </a:rPr>
                <a:t>有的企业领导利用职务的便利，为配偶、子女或亲属经商办企业提供条件，专门承接该企业相关的产业，还有高利润业务，私下进行关联交易和利益输送，从中牟取非法利益。</a:t>
              </a:r>
            </a:p>
          </p:txBody>
        </p:sp>
        <p:sp>
          <p:nvSpPr>
            <p:cNvPr id="43" name="矩形 42">
              <a:extLst>
                <a:ext uri="{FF2B5EF4-FFF2-40B4-BE49-F238E27FC236}">
                  <a16:creationId xmlns:a16="http://schemas.microsoft.com/office/drawing/2014/main" id="{882B7802-7FF1-46C5-96D6-3AC6BC86E719}"/>
                </a:ext>
              </a:extLst>
            </p:cNvPr>
            <p:cNvSpPr/>
            <p:nvPr/>
          </p:nvSpPr>
          <p:spPr>
            <a:xfrm>
              <a:off x="5098020" y="3298714"/>
              <a:ext cx="3406271" cy="1404703"/>
            </a:xfrm>
            <a:prstGeom prst="rect">
              <a:avLst/>
            </a:prstGeom>
            <a:noFill/>
            <a:ln>
              <a:solidFill>
                <a:srgbClr val="B80B0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EB3DA30C-6EC1-4068-8490-71CEC996A4CD}"/>
                </a:ext>
              </a:extLst>
            </p:cNvPr>
            <p:cNvSpPr/>
            <p:nvPr/>
          </p:nvSpPr>
          <p:spPr>
            <a:xfrm>
              <a:off x="5529043" y="3451316"/>
              <a:ext cx="315016" cy="3150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4</a:t>
              </a:r>
              <a:endParaRPr lang="zh-CN" altLang="en-US" b="1" dirty="0"/>
            </a:p>
          </p:txBody>
        </p:sp>
      </p:grpSp>
      <p:sp>
        <p:nvSpPr>
          <p:cNvPr id="45" name="矩形 44">
            <a:extLst>
              <a:ext uri="{FF2B5EF4-FFF2-40B4-BE49-F238E27FC236}">
                <a16:creationId xmlns:a16="http://schemas.microsoft.com/office/drawing/2014/main" id="{EB392C28-C89B-4718-B784-200C0666A0D1}"/>
              </a:ext>
            </a:extLst>
          </p:cNvPr>
          <p:cNvSpPr/>
          <p:nvPr/>
        </p:nvSpPr>
        <p:spPr>
          <a:xfrm>
            <a:off x="4295001" y="2553482"/>
            <a:ext cx="553998" cy="1323439"/>
          </a:xfrm>
          <a:prstGeom prst="rect">
            <a:avLst/>
          </a:prstGeom>
        </p:spPr>
        <p:txBody>
          <a:bodyPr vert="eaVert"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四个方面</a:t>
            </a:r>
          </a:p>
        </p:txBody>
      </p:sp>
    </p:spTree>
    <p:extLst>
      <p:ext uri="{BB962C8B-B14F-4D97-AF65-F5344CB8AC3E}">
        <p14:creationId xmlns:p14="http://schemas.microsoft.com/office/powerpoint/2010/main" val="393410342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5882"/>
                                  </p:iterate>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up)">
                                      <p:cBhvr>
                                        <p:cTn id="13" dur="500"/>
                                        <p:tgtEl>
                                          <p:spTgt spid="6"/>
                                        </p:tgtEl>
                                      </p:cBhvr>
                                    </p:animEffect>
                                  </p:childTnLst>
                                </p:cTn>
                              </p:par>
                            </p:childTnLst>
                          </p:cTn>
                        </p:par>
                        <p:par>
                          <p:cTn id="14" fill="hold">
                            <p:stCondLst>
                              <p:cond delay="1235"/>
                            </p:stCondLst>
                            <p:childTnLst>
                              <p:par>
                                <p:cTn id="15" presetID="12" presetClass="entr" presetSubtype="4"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p:tgtEl>
                                          <p:spTgt spid="45"/>
                                        </p:tgtEl>
                                        <p:attrNameLst>
                                          <p:attrName>ppt_y</p:attrName>
                                        </p:attrNameLst>
                                      </p:cBhvr>
                                      <p:tavLst>
                                        <p:tav tm="0">
                                          <p:val>
                                            <p:strVal val="#ppt_y+#ppt_h*1.125000"/>
                                          </p:val>
                                        </p:tav>
                                        <p:tav tm="100000">
                                          <p:val>
                                            <p:strVal val="#ppt_y"/>
                                          </p:val>
                                        </p:tav>
                                      </p:tavLst>
                                    </p:anim>
                                    <p:animEffect transition="in" filter="wipe(up)">
                                      <p:cBhvr>
                                        <p:cTn id="18" dur="500"/>
                                        <p:tgtEl>
                                          <p:spTgt spid="45"/>
                                        </p:tgtEl>
                                      </p:cBhvr>
                                    </p:animEffect>
                                  </p:childTnLst>
                                </p:cTn>
                              </p:par>
                            </p:childTnLst>
                          </p:cTn>
                        </p:par>
                        <p:par>
                          <p:cTn id="19" fill="hold">
                            <p:stCondLst>
                              <p:cond delay="1735"/>
                            </p:stCondLst>
                            <p:childTnLst>
                              <p:par>
                                <p:cTn id="20" presetID="53" presetClass="entr" presetSubtype="16"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2235"/>
                            </p:stCondLst>
                            <p:childTnLst>
                              <p:par>
                                <p:cTn id="26" presetID="53" presetClass="entr" presetSubtype="16"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2735"/>
                            </p:stCondLst>
                            <p:childTnLst>
                              <p:par>
                                <p:cTn id="32" presetID="53" presetClass="entr" presetSubtype="16"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3235"/>
                            </p:stCondLst>
                            <p:childTnLst>
                              <p:par>
                                <p:cTn id="38" presetID="53" presetClass="entr" presetSubtype="16"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3877985" cy="461665"/>
          </a:xfrm>
          <a:prstGeom prst="rect">
            <a:avLst/>
          </a:prstGeom>
        </p:spPr>
        <p:txBody>
          <a:bodyPr wrap="none">
            <a:spAutoFit/>
          </a:bodyPr>
          <a:lstStyle/>
          <a:p>
            <a:r>
              <a:rPr lang="zh-CN" altLang="en-US" sz="2400" b="1" dirty="0">
                <a:latin typeface="+mj-ea"/>
                <a:ea typeface="+mj-ea"/>
              </a:rPr>
              <a:t>腐败出现的原因和防范措施</a:t>
            </a:r>
          </a:p>
        </p:txBody>
      </p:sp>
      <p:sp>
        <p:nvSpPr>
          <p:cNvPr id="3" name="TextBox 17">
            <a:extLst>
              <a:ext uri="{FF2B5EF4-FFF2-40B4-BE49-F238E27FC236}">
                <a16:creationId xmlns:a16="http://schemas.microsoft.com/office/drawing/2014/main" id="{133ACE83-4825-424E-A7E9-76A65E2BF14E}"/>
              </a:ext>
            </a:extLst>
          </p:cNvPr>
          <p:cNvSpPr txBox="1">
            <a:spLocks noChangeArrowheads="1"/>
          </p:cNvSpPr>
          <p:nvPr/>
        </p:nvSpPr>
        <p:spPr bwMode="auto">
          <a:xfrm>
            <a:off x="809172" y="1862095"/>
            <a:ext cx="889000" cy="830997"/>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chemeClr val="bg1"/>
                </a:solidFill>
                <a:latin typeface="微软雅黑" panose="020B0503020204020204" pitchFamily="34" charset="-122"/>
                <a:ea typeface="微软雅黑" panose="020B0503020204020204" pitchFamily="34" charset="-122"/>
              </a:rPr>
              <a:t>根本原因</a:t>
            </a:r>
          </a:p>
        </p:txBody>
      </p:sp>
      <p:sp>
        <p:nvSpPr>
          <p:cNvPr id="4" name="TextBox 18">
            <a:extLst>
              <a:ext uri="{FF2B5EF4-FFF2-40B4-BE49-F238E27FC236}">
                <a16:creationId xmlns:a16="http://schemas.microsoft.com/office/drawing/2014/main" id="{D8C2C5B8-8A95-4B05-970A-E848B74D2342}"/>
              </a:ext>
            </a:extLst>
          </p:cNvPr>
          <p:cNvSpPr txBox="1">
            <a:spLocks noChangeArrowheads="1"/>
          </p:cNvSpPr>
          <p:nvPr/>
        </p:nvSpPr>
        <p:spPr bwMode="auto">
          <a:xfrm>
            <a:off x="1875293" y="1883832"/>
            <a:ext cx="2290310"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zh-CN" sz="1600" dirty="0">
                <a:latin typeface="微软雅黑" panose="020B0503020204020204" pitchFamily="34" charset="-122"/>
                <a:ea typeface="微软雅黑" panose="020B0503020204020204" pitchFamily="34" charset="-122"/>
              </a:rPr>
              <a:t>部分党员干部理想信念不坚定</a:t>
            </a:r>
            <a:endParaRPr lang="zh-CN" altLang="en-US" sz="1600" dirty="0">
              <a:latin typeface="微软雅黑" panose="020B0503020204020204" pitchFamily="34" charset="-122"/>
              <a:ea typeface="微软雅黑" panose="020B0503020204020204" pitchFamily="34" charset="-122"/>
            </a:endParaRPr>
          </a:p>
        </p:txBody>
      </p:sp>
      <p:sp>
        <p:nvSpPr>
          <p:cNvPr id="5" name="TextBox 19">
            <a:extLst>
              <a:ext uri="{FF2B5EF4-FFF2-40B4-BE49-F238E27FC236}">
                <a16:creationId xmlns:a16="http://schemas.microsoft.com/office/drawing/2014/main" id="{8E7A76AC-F66A-44A6-8839-9831BFF4EA67}"/>
              </a:ext>
            </a:extLst>
          </p:cNvPr>
          <p:cNvSpPr txBox="1">
            <a:spLocks noChangeArrowheads="1"/>
          </p:cNvSpPr>
          <p:nvPr/>
        </p:nvSpPr>
        <p:spPr bwMode="auto">
          <a:xfrm>
            <a:off x="4823908" y="1864214"/>
            <a:ext cx="876116" cy="830997"/>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chemeClr val="bg1"/>
                </a:solidFill>
                <a:latin typeface="微软雅黑" panose="020B0503020204020204" pitchFamily="34" charset="-122"/>
                <a:ea typeface="微软雅黑" panose="020B0503020204020204" pitchFamily="34" charset="-122"/>
              </a:rPr>
              <a:t>基础条件</a:t>
            </a:r>
          </a:p>
        </p:txBody>
      </p:sp>
      <p:sp>
        <p:nvSpPr>
          <p:cNvPr id="6" name="TextBox 20">
            <a:extLst>
              <a:ext uri="{FF2B5EF4-FFF2-40B4-BE49-F238E27FC236}">
                <a16:creationId xmlns:a16="http://schemas.microsoft.com/office/drawing/2014/main" id="{D3191FFE-8119-4630-B6F8-67961BE444B6}"/>
              </a:ext>
            </a:extLst>
          </p:cNvPr>
          <p:cNvSpPr txBox="1">
            <a:spLocks noChangeArrowheads="1"/>
          </p:cNvSpPr>
          <p:nvPr/>
        </p:nvSpPr>
        <p:spPr bwMode="auto">
          <a:xfrm>
            <a:off x="5890029" y="1885951"/>
            <a:ext cx="2290310"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1600" dirty="0">
                <a:latin typeface="微软雅黑" panose="020B0503020204020204" pitchFamily="34" charset="-122"/>
                <a:ea typeface="微软雅黑" panose="020B0503020204020204" pitchFamily="34" charset="-122"/>
              </a:rPr>
              <a:t>内部治理失衡导致国企高管权力集中</a:t>
            </a:r>
          </a:p>
        </p:txBody>
      </p:sp>
      <p:sp>
        <p:nvSpPr>
          <p:cNvPr id="7" name="TextBox 22">
            <a:extLst>
              <a:ext uri="{FF2B5EF4-FFF2-40B4-BE49-F238E27FC236}">
                <a16:creationId xmlns:a16="http://schemas.microsoft.com/office/drawing/2014/main" id="{B989D369-88B4-4214-AE05-E65549D6580B}"/>
              </a:ext>
            </a:extLst>
          </p:cNvPr>
          <p:cNvSpPr txBox="1">
            <a:spLocks noChangeArrowheads="1"/>
          </p:cNvSpPr>
          <p:nvPr/>
        </p:nvSpPr>
        <p:spPr bwMode="auto">
          <a:xfrm>
            <a:off x="809172" y="3306597"/>
            <a:ext cx="876116" cy="830997"/>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chemeClr val="bg1"/>
                </a:solidFill>
                <a:latin typeface="微软雅黑" panose="020B0503020204020204" pitchFamily="34" charset="-122"/>
                <a:ea typeface="微软雅黑" panose="020B0503020204020204" pitchFamily="34" charset="-122"/>
              </a:rPr>
              <a:t>重要因素</a:t>
            </a:r>
          </a:p>
        </p:txBody>
      </p:sp>
      <p:sp>
        <p:nvSpPr>
          <p:cNvPr id="8" name="TextBox 23">
            <a:extLst>
              <a:ext uri="{FF2B5EF4-FFF2-40B4-BE49-F238E27FC236}">
                <a16:creationId xmlns:a16="http://schemas.microsoft.com/office/drawing/2014/main" id="{B1529FC0-F3E2-4265-B1CA-59D2D9035A8E}"/>
              </a:ext>
            </a:extLst>
          </p:cNvPr>
          <p:cNvSpPr txBox="1">
            <a:spLocks noChangeArrowheads="1"/>
          </p:cNvSpPr>
          <p:nvPr/>
        </p:nvSpPr>
        <p:spPr bwMode="auto">
          <a:xfrm>
            <a:off x="1875292" y="3328334"/>
            <a:ext cx="2290310"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1600" dirty="0">
                <a:latin typeface="微软雅黑" panose="020B0503020204020204" pitchFamily="34" charset="-122"/>
                <a:ea typeface="微软雅黑" panose="020B0503020204020204" pitchFamily="34" charset="-122"/>
              </a:rPr>
              <a:t>监督体制失效是给国企高管提供了腐败的空间</a:t>
            </a:r>
          </a:p>
        </p:txBody>
      </p:sp>
      <p:sp>
        <p:nvSpPr>
          <p:cNvPr id="9" name="矩形 8">
            <a:extLst>
              <a:ext uri="{FF2B5EF4-FFF2-40B4-BE49-F238E27FC236}">
                <a16:creationId xmlns:a16="http://schemas.microsoft.com/office/drawing/2014/main" id="{187D7E1B-76C9-4DC4-8080-9843DCB333F7}"/>
              </a:ext>
            </a:extLst>
          </p:cNvPr>
          <p:cNvSpPr/>
          <p:nvPr/>
        </p:nvSpPr>
        <p:spPr>
          <a:xfrm>
            <a:off x="792434" y="976502"/>
            <a:ext cx="4493538"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如何看待当前的反腐斗争新形势</a:t>
            </a:r>
          </a:p>
        </p:txBody>
      </p:sp>
      <p:grpSp>
        <p:nvGrpSpPr>
          <p:cNvPr id="10" name="组合 9">
            <a:extLst>
              <a:ext uri="{FF2B5EF4-FFF2-40B4-BE49-F238E27FC236}">
                <a16:creationId xmlns:a16="http://schemas.microsoft.com/office/drawing/2014/main" id="{E6C398BA-D4D3-4933-A442-AAF358CAEDE2}"/>
              </a:ext>
            </a:extLst>
          </p:cNvPr>
          <p:cNvGrpSpPr/>
          <p:nvPr/>
        </p:nvGrpSpPr>
        <p:grpSpPr>
          <a:xfrm flipV="1">
            <a:off x="460375" y="1048190"/>
            <a:ext cx="224744" cy="298764"/>
            <a:chOff x="460375" y="1145304"/>
            <a:chExt cx="224744" cy="386843"/>
          </a:xfrm>
        </p:grpSpPr>
        <p:cxnSp>
          <p:nvCxnSpPr>
            <p:cNvPr id="11" name="直接连接符 10">
              <a:extLst>
                <a:ext uri="{FF2B5EF4-FFF2-40B4-BE49-F238E27FC236}">
                  <a16:creationId xmlns:a16="http://schemas.microsoft.com/office/drawing/2014/main" id="{FC0CB071-3E33-497A-BBDE-73C2098878D3}"/>
                </a:ext>
              </a:extLst>
            </p:cNvPr>
            <p:cNvCxnSpPr/>
            <p:nvPr/>
          </p:nvCxnSpPr>
          <p:spPr>
            <a:xfrm>
              <a:off x="460375" y="1145304"/>
              <a:ext cx="0" cy="386843"/>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AF61C5A0-3CE1-4E82-9C47-2C70B802B98D}"/>
                </a:ext>
              </a:extLst>
            </p:cNvPr>
            <p:cNvCxnSpPr>
              <a:cxnSpLocks/>
            </p:cNvCxnSpPr>
            <p:nvPr/>
          </p:nvCxnSpPr>
          <p:spPr>
            <a:xfrm>
              <a:off x="574675" y="1145304"/>
              <a:ext cx="0" cy="297734"/>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BEF20762-60B3-4D7E-A661-0DA244377FE2}"/>
                </a:ext>
              </a:extLst>
            </p:cNvPr>
            <p:cNvCxnSpPr>
              <a:cxnSpLocks/>
            </p:cNvCxnSpPr>
            <p:nvPr/>
          </p:nvCxnSpPr>
          <p:spPr>
            <a:xfrm>
              <a:off x="685119" y="1145304"/>
              <a:ext cx="0" cy="183434"/>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16" name="图片 15">
            <a:extLst>
              <a:ext uri="{FF2B5EF4-FFF2-40B4-BE49-F238E27FC236}">
                <a16:creationId xmlns:a16="http://schemas.microsoft.com/office/drawing/2014/main" id="{8DDD9EA5-BE61-49A8-8A6B-81086DB48F35}"/>
              </a:ext>
            </a:extLst>
          </p:cNvPr>
          <p:cNvPicPr>
            <a:picLocks noChangeAspect="1"/>
          </p:cNvPicPr>
          <p:nvPr/>
        </p:nvPicPr>
        <p:blipFill rotWithShape="1">
          <a:blip r:embed="rId3">
            <a:extLst>
              <a:ext uri="{28A0092B-C50C-407E-A947-70E740481C1C}">
                <a14:useLocalDpi xmlns:a14="http://schemas.microsoft.com/office/drawing/2010/main" val="0"/>
              </a:ext>
            </a:extLst>
          </a:blip>
          <a:srcRect l="2619" t="1809" r="2500" b="10264"/>
          <a:stretch/>
        </p:blipFill>
        <p:spPr>
          <a:xfrm>
            <a:off x="4823909" y="3053250"/>
            <a:ext cx="3242406" cy="1167123"/>
          </a:xfrm>
          <a:prstGeom prst="rect">
            <a:avLst/>
          </a:prstGeom>
        </p:spPr>
      </p:pic>
    </p:spTree>
    <p:extLst>
      <p:ext uri="{BB962C8B-B14F-4D97-AF65-F5344CB8AC3E}">
        <p14:creationId xmlns:p14="http://schemas.microsoft.com/office/powerpoint/2010/main" val="249393287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5882"/>
                                  </p:iterate>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par>
                          <p:cTn id="14" fill="hold">
                            <p:stCondLst>
                              <p:cond delay="1382"/>
                            </p:stCondLst>
                            <p:childTnLst>
                              <p:par>
                                <p:cTn id="15" presetID="53" presetClass="entr" presetSubtype="52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anim calcmode="lin" valueType="num">
                                      <p:cBhvr>
                                        <p:cTn id="20" dur="500" fill="hold"/>
                                        <p:tgtEl>
                                          <p:spTgt spid="3"/>
                                        </p:tgtEl>
                                        <p:attrNameLst>
                                          <p:attrName>ppt_x</p:attrName>
                                        </p:attrNameLst>
                                      </p:cBhvr>
                                      <p:tavLst>
                                        <p:tav tm="0">
                                          <p:val>
                                            <p:fltVal val="0.5"/>
                                          </p:val>
                                        </p:tav>
                                        <p:tav tm="100000">
                                          <p:val>
                                            <p:strVal val="#ppt_x"/>
                                          </p:val>
                                        </p:tav>
                                      </p:tavLst>
                                    </p:anim>
                                    <p:anim calcmode="lin" valueType="num">
                                      <p:cBhvr>
                                        <p:cTn id="21" dur="500" fill="hold"/>
                                        <p:tgtEl>
                                          <p:spTgt spid="3"/>
                                        </p:tgtEl>
                                        <p:attrNameLst>
                                          <p:attrName>ppt_y</p:attrName>
                                        </p:attrNameLst>
                                      </p:cBhvr>
                                      <p:tavLst>
                                        <p:tav tm="0">
                                          <p:val>
                                            <p:fltVal val="0.5"/>
                                          </p:val>
                                        </p:tav>
                                        <p:tav tm="100000">
                                          <p:val>
                                            <p:strVal val="#ppt_y"/>
                                          </p:val>
                                        </p:tav>
                                      </p:tavLst>
                                    </p:anim>
                                  </p:childTnLst>
                                </p:cTn>
                              </p:par>
                            </p:childTnLst>
                          </p:cTn>
                        </p:par>
                        <p:par>
                          <p:cTn id="22" fill="hold">
                            <p:stCondLst>
                              <p:cond delay="1882"/>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750"/>
                                        <p:tgtEl>
                                          <p:spTgt spid="4"/>
                                        </p:tgtEl>
                                      </p:cBhvr>
                                    </p:animEffect>
                                    <p:anim calcmode="lin" valueType="num">
                                      <p:cBhvr>
                                        <p:cTn id="26" dur="750" fill="hold"/>
                                        <p:tgtEl>
                                          <p:spTgt spid="4"/>
                                        </p:tgtEl>
                                        <p:attrNameLst>
                                          <p:attrName>ppt_x</p:attrName>
                                        </p:attrNameLst>
                                      </p:cBhvr>
                                      <p:tavLst>
                                        <p:tav tm="0">
                                          <p:val>
                                            <p:strVal val="#ppt_x"/>
                                          </p:val>
                                        </p:tav>
                                        <p:tav tm="100000">
                                          <p:val>
                                            <p:strVal val="#ppt_x"/>
                                          </p:val>
                                        </p:tav>
                                      </p:tavLst>
                                    </p:anim>
                                    <p:anim calcmode="lin" valueType="num">
                                      <p:cBhvr>
                                        <p:cTn id="27" dur="75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632"/>
                            </p:stCondLst>
                            <p:childTnLst>
                              <p:par>
                                <p:cTn id="29" presetID="53" presetClass="entr" presetSubtype="52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anim calcmode="lin" valueType="num">
                                      <p:cBhvr>
                                        <p:cTn id="34" dur="500" fill="hold"/>
                                        <p:tgtEl>
                                          <p:spTgt spid="5"/>
                                        </p:tgtEl>
                                        <p:attrNameLst>
                                          <p:attrName>ppt_x</p:attrName>
                                        </p:attrNameLst>
                                      </p:cBhvr>
                                      <p:tavLst>
                                        <p:tav tm="0">
                                          <p:val>
                                            <p:fltVal val="0.5"/>
                                          </p:val>
                                        </p:tav>
                                        <p:tav tm="100000">
                                          <p:val>
                                            <p:strVal val="#ppt_x"/>
                                          </p:val>
                                        </p:tav>
                                      </p:tavLst>
                                    </p:anim>
                                    <p:anim calcmode="lin" valueType="num">
                                      <p:cBhvr>
                                        <p:cTn id="35" dur="500" fill="hold"/>
                                        <p:tgtEl>
                                          <p:spTgt spid="5"/>
                                        </p:tgtEl>
                                        <p:attrNameLst>
                                          <p:attrName>ppt_y</p:attrName>
                                        </p:attrNameLst>
                                      </p:cBhvr>
                                      <p:tavLst>
                                        <p:tav tm="0">
                                          <p:val>
                                            <p:fltVal val="0.5"/>
                                          </p:val>
                                        </p:tav>
                                        <p:tav tm="100000">
                                          <p:val>
                                            <p:strVal val="#ppt_y"/>
                                          </p:val>
                                        </p:tav>
                                      </p:tavLst>
                                    </p:anim>
                                  </p:childTnLst>
                                </p:cTn>
                              </p:par>
                            </p:childTnLst>
                          </p:cTn>
                        </p:par>
                        <p:par>
                          <p:cTn id="36" fill="hold">
                            <p:stCondLst>
                              <p:cond delay="3132"/>
                            </p:stCondLst>
                            <p:childTnLst>
                              <p:par>
                                <p:cTn id="37" presetID="42"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750"/>
                                        <p:tgtEl>
                                          <p:spTgt spid="6"/>
                                        </p:tgtEl>
                                      </p:cBhvr>
                                    </p:animEffect>
                                    <p:anim calcmode="lin" valueType="num">
                                      <p:cBhvr>
                                        <p:cTn id="40" dur="750" fill="hold"/>
                                        <p:tgtEl>
                                          <p:spTgt spid="6"/>
                                        </p:tgtEl>
                                        <p:attrNameLst>
                                          <p:attrName>ppt_x</p:attrName>
                                        </p:attrNameLst>
                                      </p:cBhvr>
                                      <p:tavLst>
                                        <p:tav tm="0">
                                          <p:val>
                                            <p:strVal val="#ppt_x"/>
                                          </p:val>
                                        </p:tav>
                                        <p:tav tm="100000">
                                          <p:val>
                                            <p:strVal val="#ppt_x"/>
                                          </p:val>
                                        </p:tav>
                                      </p:tavLst>
                                    </p:anim>
                                    <p:anim calcmode="lin" valueType="num">
                                      <p:cBhvr>
                                        <p:cTn id="41" dur="750" fill="hold"/>
                                        <p:tgtEl>
                                          <p:spTgt spid="6"/>
                                        </p:tgtEl>
                                        <p:attrNameLst>
                                          <p:attrName>ppt_y</p:attrName>
                                        </p:attrNameLst>
                                      </p:cBhvr>
                                      <p:tavLst>
                                        <p:tav tm="0">
                                          <p:val>
                                            <p:strVal val="#ppt_y+.1"/>
                                          </p:val>
                                        </p:tav>
                                        <p:tav tm="100000">
                                          <p:val>
                                            <p:strVal val="#ppt_y"/>
                                          </p:val>
                                        </p:tav>
                                      </p:tavLst>
                                    </p:anim>
                                  </p:childTnLst>
                                </p:cTn>
                              </p:par>
                            </p:childTnLst>
                          </p:cTn>
                        </p:par>
                        <p:par>
                          <p:cTn id="42" fill="hold">
                            <p:stCondLst>
                              <p:cond delay="3882"/>
                            </p:stCondLst>
                            <p:childTnLst>
                              <p:par>
                                <p:cTn id="43" presetID="53" presetClass="entr" presetSubtype="528"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anim calcmode="lin" valueType="num">
                                      <p:cBhvr>
                                        <p:cTn id="48" dur="500" fill="hold"/>
                                        <p:tgtEl>
                                          <p:spTgt spid="7"/>
                                        </p:tgtEl>
                                        <p:attrNameLst>
                                          <p:attrName>ppt_x</p:attrName>
                                        </p:attrNameLst>
                                      </p:cBhvr>
                                      <p:tavLst>
                                        <p:tav tm="0">
                                          <p:val>
                                            <p:fltVal val="0.5"/>
                                          </p:val>
                                        </p:tav>
                                        <p:tav tm="100000">
                                          <p:val>
                                            <p:strVal val="#ppt_x"/>
                                          </p:val>
                                        </p:tav>
                                      </p:tavLst>
                                    </p:anim>
                                    <p:anim calcmode="lin" valueType="num">
                                      <p:cBhvr>
                                        <p:cTn id="49" dur="500" fill="hold"/>
                                        <p:tgtEl>
                                          <p:spTgt spid="7"/>
                                        </p:tgtEl>
                                        <p:attrNameLst>
                                          <p:attrName>ppt_y</p:attrName>
                                        </p:attrNameLst>
                                      </p:cBhvr>
                                      <p:tavLst>
                                        <p:tav tm="0">
                                          <p:val>
                                            <p:fltVal val="0.5"/>
                                          </p:val>
                                        </p:tav>
                                        <p:tav tm="100000">
                                          <p:val>
                                            <p:strVal val="#ppt_y"/>
                                          </p:val>
                                        </p:tav>
                                      </p:tavLst>
                                    </p:anim>
                                  </p:childTnLst>
                                </p:cTn>
                              </p:par>
                            </p:childTnLst>
                          </p:cTn>
                        </p:par>
                        <p:par>
                          <p:cTn id="50" fill="hold">
                            <p:stCondLst>
                              <p:cond delay="4382"/>
                            </p:stCondLst>
                            <p:childTnLst>
                              <p:par>
                                <p:cTn id="51" presetID="42" presetClass="entr" presetSubtype="0"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750"/>
                                        <p:tgtEl>
                                          <p:spTgt spid="8"/>
                                        </p:tgtEl>
                                      </p:cBhvr>
                                    </p:animEffect>
                                    <p:anim calcmode="lin" valueType="num">
                                      <p:cBhvr>
                                        <p:cTn id="54" dur="750" fill="hold"/>
                                        <p:tgtEl>
                                          <p:spTgt spid="8"/>
                                        </p:tgtEl>
                                        <p:attrNameLst>
                                          <p:attrName>ppt_x</p:attrName>
                                        </p:attrNameLst>
                                      </p:cBhvr>
                                      <p:tavLst>
                                        <p:tav tm="0">
                                          <p:val>
                                            <p:strVal val="#ppt_x"/>
                                          </p:val>
                                        </p:tav>
                                        <p:tav tm="100000">
                                          <p:val>
                                            <p:strVal val="#ppt_x"/>
                                          </p:val>
                                        </p:tav>
                                      </p:tavLst>
                                    </p:anim>
                                    <p:anim calcmode="lin" valueType="num">
                                      <p:cBhvr>
                                        <p:cTn id="55" dur="750" fill="hold"/>
                                        <p:tgtEl>
                                          <p:spTgt spid="8"/>
                                        </p:tgtEl>
                                        <p:attrNameLst>
                                          <p:attrName>ppt_y</p:attrName>
                                        </p:attrNameLst>
                                      </p:cBhvr>
                                      <p:tavLst>
                                        <p:tav tm="0">
                                          <p:val>
                                            <p:strVal val="#ppt_y+.1"/>
                                          </p:val>
                                        </p:tav>
                                        <p:tav tm="100000">
                                          <p:val>
                                            <p:strVal val="#ppt_y"/>
                                          </p:val>
                                        </p:tav>
                                      </p:tavLst>
                                    </p:anim>
                                  </p:childTnLst>
                                </p:cTn>
                              </p:par>
                            </p:childTnLst>
                          </p:cTn>
                        </p:par>
                        <p:par>
                          <p:cTn id="56" fill="hold">
                            <p:stCondLst>
                              <p:cond delay="5132"/>
                            </p:stCondLst>
                            <p:childTnLst>
                              <p:par>
                                <p:cTn id="57" presetID="14" presetClass="entr" presetSubtype="1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randombar(horizontal)">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3877985" cy="461665"/>
          </a:xfrm>
          <a:prstGeom prst="rect">
            <a:avLst/>
          </a:prstGeom>
        </p:spPr>
        <p:txBody>
          <a:bodyPr wrap="none">
            <a:spAutoFit/>
          </a:bodyPr>
          <a:lstStyle/>
          <a:p>
            <a:r>
              <a:rPr lang="zh-CN" altLang="en-US" sz="2400" b="1" dirty="0">
                <a:latin typeface="+mj-ea"/>
                <a:ea typeface="+mj-ea"/>
              </a:rPr>
              <a:t>腐败出现的原因和防范措施</a:t>
            </a:r>
          </a:p>
        </p:txBody>
      </p:sp>
      <p:sp>
        <p:nvSpPr>
          <p:cNvPr id="34" name="箭头: V 形 33">
            <a:extLst>
              <a:ext uri="{FF2B5EF4-FFF2-40B4-BE49-F238E27FC236}">
                <a16:creationId xmlns:a16="http://schemas.microsoft.com/office/drawing/2014/main" id="{A12A6599-6F54-41CF-9329-FC7837E31866}"/>
              </a:ext>
            </a:extLst>
          </p:cNvPr>
          <p:cNvSpPr/>
          <p:nvPr/>
        </p:nvSpPr>
        <p:spPr>
          <a:xfrm>
            <a:off x="2752725" y="1848857"/>
            <a:ext cx="266700" cy="2847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箭头: V 形 34">
            <a:extLst>
              <a:ext uri="{FF2B5EF4-FFF2-40B4-BE49-F238E27FC236}">
                <a16:creationId xmlns:a16="http://schemas.microsoft.com/office/drawing/2014/main" id="{72672214-359C-4473-87A0-23FFE2CFDB74}"/>
              </a:ext>
            </a:extLst>
          </p:cNvPr>
          <p:cNvSpPr/>
          <p:nvPr/>
        </p:nvSpPr>
        <p:spPr>
          <a:xfrm>
            <a:off x="2752725" y="2704429"/>
            <a:ext cx="266700" cy="2847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箭头: V 形 35">
            <a:extLst>
              <a:ext uri="{FF2B5EF4-FFF2-40B4-BE49-F238E27FC236}">
                <a16:creationId xmlns:a16="http://schemas.microsoft.com/office/drawing/2014/main" id="{527E763B-F198-4D4B-9502-7E6E29F33ED3}"/>
              </a:ext>
            </a:extLst>
          </p:cNvPr>
          <p:cNvSpPr/>
          <p:nvPr/>
        </p:nvSpPr>
        <p:spPr>
          <a:xfrm>
            <a:off x="2752725" y="3543694"/>
            <a:ext cx="266700" cy="2847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箭头: V 形 36">
            <a:extLst>
              <a:ext uri="{FF2B5EF4-FFF2-40B4-BE49-F238E27FC236}">
                <a16:creationId xmlns:a16="http://schemas.microsoft.com/office/drawing/2014/main" id="{00FF943E-E934-46FC-AC2E-B176EDFFACF0}"/>
              </a:ext>
            </a:extLst>
          </p:cNvPr>
          <p:cNvSpPr/>
          <p:nvPr/>
        </p:nvSpPr>
        <p:spPr>
          <a:xfrm>
            <a:off x="2752725" y="4412887"/>
            <a:ext cx="266700" cy="2847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1" name="组合 50">
            <a:extLst>
              <a:ext uri="{FF2B5EF4-FFF2-40B4-BE49-F238E27FC236}">
                <a16:creationId xmlns:a16="http://schemas.microsoft.com/office/drawing/2014/main" id="{26C1E580-14F3-48F3-A00A-E3BD6DE801A6}"/>
              </a:ext>
            </a:extLst>
          </p:cNvPr>
          <p:cNvGrpSpPr/>
          <p:nvPr/>
        </p:nvGrpSpPr>
        <p:grpSpPr>
          <a:xfrm>
            <a:off x="3309539" y="1705499"/>
            <a:ext cx="4653361" cy="585612"/>
            <a:chOff x="3309539" y="1705499"/>
            <a:chExt cx="4653361" cy="585612"/>
          </a:xfrm>
        </p:grpSpPr>
        <p:sp>
          <p:nvSpPr>
            <p:cNvPr id="38" name="TextBox 18">
              <a:extLst>
                <a:ext uri="{FF2B5EF4-FFF2-40B4-BE49-F238E27FC236}">
                  <a16:creationId xmlns:a16="http://schemas.microsoft.com/office/drawing/2014/main" id="{ED16B553-8D32-491C-B329-BEAC07019888}"/>
                </a:ext>
              </a:extLst>
            </p:cNvPr>
            <p:cNvSpPr txBox="1">
              <a:spLocks noChangeArrowheads="1"/>
            </p:cNvSpPr>
            <p:nvPr/>
          </p:nvSpPr>
          <p:spPr bwMode="auto">
            <a:xfrm>
              <a:off x="3309539" y="1828166"/>
              <a:ext cx="4497769" cy="162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zh-CN" sz="1100" dirty="0">
                  <a:solidFill>
                    <a:schemeClr val="accent1"/>
                  </a:solidFill>
                  <a:latin typeface="微软雅黑" panose="020B0503020204020204" pitchFamily="34" charset="-122"/>
                  <a:ea typeface="微软雅黑" panose="020B0503020204020204" pitchFamily="34" charset="-122"/>
                </a:rPr>
                <a:t>部分党员干部理想信念不坚定</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id="{64632A2F-82F3-45CA-BE6B-B51FBE466AD6}"/>
                </a:ext>
              </a:extLst>
            </p:cNvPr>
            <p:cNvSpPr/>
            <p:nvPr/>
          </p:nvSpPr>
          <p:spPr>
            <a:xfrm>
              <a:off x="3309539" y="1705499"/>
              <a:ext cx="4653361" cy="585612"/>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a:extLst>
              <a:ext uri="{FF2B5EF4-FFF2-40B4-BE49-F238E27FC236}">
                <a16:creationId xmlns:a16="http://schemas.microsoft.com/office/drawing/2014/main" id="{3852545A-ED7E-4984-89D1-1388F413D6D3}"/>
              </a:ext>
            </a:extLst>
          </p:cNvPr>
          <p:cNvGrpSpPr/>
          <p:nvPr/>
        </p:nvGrpSpPr>
        <p:grpSpPr>
          <a:xfrm>
            <a:off x="3309539" y="2524754"/>
            <a:ext cx="4653361" cy="618675"/>
            <a:chOff x="3309539" y="2524754"/>
            <a:chExt cx="4653361" cy="618675"/>
          </a:xfrm>
        </p:grpSpPr>
        <p:sp>
          <p:nvSpPr>
            <p:cNvPr id="39" name="TextBox 20">
              <a:extLst>
                <a:ext uri="{FF2B5EF4-FFF2-40B4-BE49-F238E27FC236}">
                  <a16:creationId xmlns:a16="http://schemas.microsoft.com/office/drawing/2014/main" id="{429E9F8D-0980-4ADC-A417-F31C5E4481D4}"/>
                </a:ext>
              </a:extLst>
            </p:cNvPr>
            <p:cNvSpPr txBox="1">
              <a:spLocks noChangeArrowheads="1"/>
            </p:cNvSpPr>
            <p:nvPr/>
          </p:nvSpPr>
          <p:spPr bwMode="auto">
            <a:xfrm>
              <a:off x="3309539" y="2524754"/>
              <a:ext cx="4497769" cy="267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100" dirty="0">
                  <a:solidFill>
                    <a:schemeClr val="accent1"/>
                  </a:solidFill>
                  <a:latin typeface="微软雅黑" panose="020B0503020204020204" pitchFamily="34" charset="-122"/>
                  <a:ea typeface="微软雅黑" panose="020B0503020204020204" pitchFamily="34" charset="-122"/>
                </a:rPr>
                <a:t>应按照现代企业制度的要求，保障股东会、董事会、监事会、经理层依法履行职权，努力形成决策权、执行权、监督权既协调运转又有效制衡的治理结构。</a:t>
              </a:r>
            </a:p>
          </p:txBody>
        </p:sp>
        <p:sp>
          <p:nvSpPr>
            <p:cNvPr id="43" name="矩形 42">
              <a:extLst>
                <a:ext uri="{FF2B5EF4-FFF2-40B4-BE49-F238E27FC236}">
                  <a16:creationId xmlns:a16="http://schemas.microsoft.com/office/drawing/2014/main" id="{B2B29BEC-056E-4873-B356-484316C70BA1}"/>
                </a:ext>
              </a:extLst>
            </p:cNvPr>
            <p:cNvSpPr/>
            <p:nvPr/>
          </p:nvSpPr>
          <p:spPr>
            <a:xfrm>
              <a:off x="3309539" y="2557817"/>
              <a:ext cx="4653361" cy="585612"/>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a:extLst>
              <a:ext uri="{FF2B5EF4-FFF2-40B4-BE49-F238E27FC236}">
                <a16:creationId xmlns:a16="http://schemas.microsoft.com/office/drawing/2014/main" id="{87D8875C-9886-46DE-BEEA-6EADA75FBAC3}"/>
              </a:ext>
            </a:extLst>
          </p:cNvPr>
          <p:cNvGrpSpPr/>
          <p:nvPr/>
        </p:nvGrpSpPr>
        <p:grpSpPr>
          <a:xfrm>
            <a:off x="3309539" y="3410135"/>
            <a:ext cx="4653361" cy="585612"/>
            <a:chOff x="3309539" y="3410135"/>
            <a:chExt cx="4653361" cy="585612"/>
          </a:xfrm>
        </p:grpSpPr>
        <p:sp>
          <p:nvSpPr>
            <p:cNvPr id="40" name="TextBox 23">
              <a:extLst>
                <a:ext uri="{FF2B5EF4-FFF2-40B4-BE49-F238E27FC236}">
                  <a16:creationId xmlns:a16="http://schemas.microsoft.com/office/drawing/2014/main" id="{230D7872-EF0E-4490-ACC4-966FFB167108}"/>
                </a:ext>
              </a:extLst>
            </p:cNvPr>
            <p:cNvSpPr txBox="1">
              <a:spLocks noChangeArrowheads="1"/>
            </p:cNvSpPr>
            <p:nvPr/>
          </p:nvSpPr>
          <p:spPr bwMode="auto">
            <a:xfrm>
              <a:off x="3309539" y="3415440"/>
              <a:ext cx="4497769" cy="267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100" dirty="0">
                  <a:solidFill>
                    <a:schemeClr val="accent1"/>
                  </a:solidFill>
                  <a:latin typeface="微软雅黑" panose="020B0503020204020204" pitchFamily="34" charset="-122"/>
                  <a:ea typeface="微软雅黑" panose="020B0503020204020204" pitchFamily="34" charset="-122"/>
                </a:rPr>
                <a:t>加强内部监督和整合外部监督资源强化对国企监管。在内部监督方面，引入专业人才作为企业的监事，并让监事会不再受制于被监督者。外部监督方面，整合纪委、司法部门、人大、群众等外部监督资源。</a:t>
              </a:r>
            </a:p>
          </p:txBody>
        </p:sp>
        <p:sp>
          <p:nvSpPr>
            <p:cNvPr id="44" name="矩形 43">
              <a:extLst>
                <a:ext uri="{FF2B5EF4-FFF2-40B4-BE49-F238E27FC236}">
                  <a16:creationId xmlns:a16="http://schemas.microsoft.com/office/drawing/2014/main" id="{31E422C7-A34E-48AC-BC0F-9A97AA9CCD44}"/>
                </a:ext>
              </a:extLst>
            </p:cNvPr>
            <p:cNvSpPr/>
            <p:nvPr/>
          </p:nvSpPr>
          <p:spPr>
            <a:xfrm>
              <a:off x="3309539" y="3410135"/>
              <a:ext cx="4653361" cy="585612"/>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4" name="组合 53">
            <a:extLst>
              <a:ext uri="{FF2B5EF4-FFF2-40B4-BE49-F238E27FC236}">
                <a16:creationId xmlns:a16="http://schemas.microsoft.com/office/drawing/2014/main" id="{9BCB9A84-B21D-42B9-9F09-48878705722E}"/>
              </a:ext>
            </a:extLst>
          </p:cNvPr>
          <p:cNvGrpSpPr/>
          <p:nvPr/>
        </p:nvGrpSpPr>
        <p:grpSpPr>
          <a:xfrm>
            <a:off x="3309539" y="4262452"/>
            <a:ext cx="4653361" cy="585612"/>
            <a:chOff x="3309539" y="4262452"/>
            <a:chExt cx="4653361" cy="585612"/>
          </a:xfrm>
        </p:grpSpPr>
        <p:sp>
          <p:nvSpPr>
            <p:cNvPr id="41" name="TextBox 23">
              <a:extLst>
                <a:ext uri="{FF2B5EF4-FFF2-40B4-BE49-F238E27FC236}">
                  <a16:creationId xmlns:a16="http://schemas.microsoft.com/office/drawing/2014/main" id="{C160978B-DB99-43F2-B07A-E8D8F867B7B1}"/>
                </a:ext>
              </a:extLst>
            </p:cNvPr>
            <p:cNvSpPr txBox="1">
              <a:spLocks noChangeArrowheads="1"/>
            </p:cNvSpPr>
            <p:nvPr/>
          </p:nvSpPr>
          <p:spPr bwMode="auto">
            <a:xfrm>
              <a:off x="3309539" y="4344552"/>
              <a:ext cx="4497769" cy="162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100" dirty="0">
                  <a:solidFill>
                    <a:schemeClr val="accent1"/>
                  </a:solidFill>
                  <a:latin typeface="微软雅黑" panose="020B0503020204020204" pitchFamily="34" charset="-122"/>
                  <a:ea typeface="微软雅黑" panose="020B0503020204020204" pitchFamily="34" charset="-122"/>
                </a:rPr>
                <a:t>通过建立对其工作绩效的考核体制来选拔人才，在企业内形成一种干部“能上能下”的人才竞争机制。</a:t>
              </a:r>
            </a:p>
          </p:txBody>
        </p:sp>
        <p:sp>
          <p:nvSpPr>
            <p:cNvPr id="45" name="矩形 44">
              <a:extLst>
                <a:ext uri="{FF2B5EF4-FFF2-40B4-BE49-F238E27FC236}">
                  <a16:creationId xmlns:a16="http://schemas.microsoft.com/office/drawing/2014/main" id="{D9545C0E-C7CD-462F-AF55-B5B5415D3068}"/>
                </a:ext>
              </a:extLst>
            </p:cNvPr>
            <p:cNvSpPr/>
            <p:nvPr/>
          </p:nvSpPr>
          <p:spPr>
            <a:xfrm>
              <a:off x="3309539" y="4262452"/>
              <a:ext cx="4653361" cy="585612"/>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a:extLst>
              <a:ext uri="{FF2B5EF4-FFF2-40B4-BE49-F238E27FC236}">
                <a16:creationId xmlns:a16="http://schemas.microsoft.com/office/drawing/2014/main" id="{D2AD8C9E-B9C8-4A4A-92E0-DB44685215DF}"/>
              </a:ext>
            </a:extLst>
          </p:cNvPr>
          <p:cNvSpPr/>
          <p:nvPr/>
        </p:nvSpPr>
        <p:spPr>
          <a:xfrm>
            <a:off x="792434" y="976502"/>
            <a:ext cx="3570208"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遏制国企腐败的防范措施</a:t>
            </a:r>
          </a:p>
        </p:txBody>
      </p:sp>
      <p:grpSp>
        <p:nvGrpSpPr>
          <p:cNvPr id="47" name="组合 46">
            <a:extLst>
              <a:ext uri="{FF2B5EF4-FFF2-40B4-BE49-F238E27FC236}">
                <a16:creationId xmlns:a16="http://schemas.microsoft.com/office/drawing/2014/main" id="{ACCD6C5F-6BB8-48AE-B5D2-2B5AFC9B29D2}"/>
              </a:ext>
            </a:extLst>
          </p:cNvPr>
          <p:cNvGrpSpPr/>
          <p:nvPr/>
        </p:nvGrpSpPr>
        <p:grpSpPr>
          <a:xfrm flipV="1">
            <a:off x="460375" y="1048190"/>
            <a:ext cx="224744" cy="298764"/>
            <a:chOff x="460375" y="1145304"/>
            <a:chExt cx="224744" cy="386843"/>
          </a:xfrm>
        </p:grpSpPr>
        <p:cxnSp>
          <p:nvCxnSpPr>
            <p:cNvPr id="48" name="直接连接符 47">
              <a:extLst>
                <a:ext uri="{FF2B5EF4-FFF2-40B4-BE49-F238E27FC236}">
                  <a16:creationId xmlns:a16="http://schemas.microsoft.com/office/drawing/2014/main" id="{D4BBD6E3-9A41-4E72-A017-B139C9EDF9A4}"/>
                </a:ext>
              </a:extLst>
            </p:cNvPr>
            <p:cNvCxnSpPr/>
            <p:nvPr/>
          </p:nvCxnSpPr>
          <p:spPr>
            <a:xfrm>
              <a:off x="460375" y="1145304"/>
              <a:ext cx="0" cy="386843"/>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5E8E39C2-6B5D-4FFF-9C3E-E05952A29806}"/>
                </a:ext>
              </a:extLst>
            </p:cNvPr>
            <p:cNvCxnSpPr>
              <a:cxnSpLocks/>
            </p:cNvCxnSpPr>
            <p:nvPr/>
          </p:nvCxnSpPr>
          <p:spPr>
            <a:xfrm>
              <a:off x="574675" y="1145304"/>
              <a:ext cx="0" cy="297734"/>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502ADED2-77F5-4850-A34A-0B23F128985E}"/>
                </a:ext>
              </a:extLst>
            </p:cNvPr>
            <p:cNvCxnSpPr>
              <a:cxnSpLocks/>
            </p:cNvCxnSpPr>
            <p:nvPr/>
          </p:nvCxnSpPr>
          <p:spPr>
            <a:xfrm>
              <a:off x="685119" y="1145304"/>
              <a:ext cx="0" cy="183434"/>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98456A65-6773-46D1-BBCC-11C57831FD94}"/>
              </a:ext>
            </a:extLst>
          </p:cNvPr>
          <p:cNvGrpSpPr/>
          <p:nvPr/>
        </p:nvGrpSpPr>
        <p:grpSpPr>
          <a:xfrm>
            <a:off x="1235573" y="1705499"/>
            <a:ext cx="1245010" cy="585612"/>
            <a:chOff x="845047" y="1564552"/>
            <a:chExt cx="1245010" cy="585612"/>
          </a:xfrm>
        </p:grpSpPr>
        <p:sp>
          <p:nvSpPr>
            <p:cNvPr id="23" name="矩形 22">
              <a:extLst>
                <a:ext uri="{FF2B5EF4-FFF2-40B4-BE49-F238E27FC236}">
                  <a16:creationId xmlns:a16="http://schemas.microsoft.com/office/drawing/2014/main" id="{D57E7A04-3E03-450E-A398-27FA89932AD4}"/>
                </a:ext>
              </a:extLst>
            </p:cNvPr>
            <p:cNvSpPr/>
            <p:nvPr/>
          </p:nvSpPr>
          <p:spPr>
            <a:xfrm>
              <a:off x="845047" y="1564552"/>
              <a:ext cx="1245010" cy="5856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A7F2FB69-EA16-495E-A296-527E65CF2560}"/>
                </a:ext>
              </a:extLst>
            </p:cNvPr>
            <p:cNvSpPr/>
            <p:nvPr/>
          </p:nvSpPr>
          <p:spPr>
            <a:xfrm>
              <a:off x="947101" y="1595748"/>
              <a:ext cx="1040903" cy="523220"/>
            </a:xfrm>
            <a:prstGeom prst="rect">
              <a:avLst/>
            </a:prstGeom>
          </p:spPr>
          <p:txBody>
            <a:bodyPr wrap="square">
              <a:spAutoFit/>
            </a:bodyPr>
            <a:lstStyle/>
            <a:p>
              <a:pPr algn="ctr">
                <a:defRPr/>
              </a:pPr>
              <a:r>
                <a:rPr lang="zh-CN" altLang="en-US" sz="1400" noProof="1">
                  <a:solidFill>
                    <a:schemeClr val="bg1"/>
                  </a:solidFill>
                </a:rPr>
                <a:t>加强理想信念教育</a:t>
              </a:r>
            </a:p>
          </p:txBody>
        </p:sp>
      </p:grpSp>
      <p:grpSp>
        <p:nvGrpSpPr>
          <p:cNvPr id="25" name="组合 24">
            <a:extLst>
              <a:ext uri="{FF2B5EF4-FFF2-40B4-BE49-F238E27FC236}">
                <a16:creationId xmlns:a16="http://schemas.microsoft.com/office/drawing/2014/main" id="{89165864-E498-46AB-BF83-79376F5E621E}"/>
              </a:ext>
            </a:extLst>
          </p:cNvPr>
          <p:cNvGrpSpPr/>
          <p:nvPr/>
        </p:nvGrpSpPr>
        <p:grpSpPr>
          <a:xfrm>
            <a:off x="1235573" y="2561329"/>
            <a:ext cx="1245010" cy="585612"/>
            <a:chOff x="845047" y="1564552"/>
            <a:chExt cx="1245010" cy="585612"/>
          </a:xfrm>
        </p:grpSpPr>
        <p:sp>
          <p:nvSpPr>
            <p:cNvPr id="26" name="矩形 25">
              <a:extLst>
                <a:ext uri="{FF2B5EF4-FFF2-40B4-BE49-F238E27FC236}">
                  <a16:creationId xmlns:a16="http://schemas.microsoft.com/office/drawing/2014/main" id="{AB603F17-6A41-4255-A40B-0AC50D6A8B5B}"/>
                </a:ext>
              </a:extLst>
            </p:cNvPr>
            <p:cNvSpPr/>
            <p:nvPr/>
          </p:nvSpPr>
          <p:spPr>
            <a:xfrm>
              <a:off x="845047" y="1564552"/>
              <a:ext cx="1245010" cy="5856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C850B32C-FA71-4EA9-8124-DF4AE33406A9}"/>
                </a:ext>
              </a:extLst>
            </p:cNvPr>
            <p:cNvSpPr/>
            <p:nvPr/>
          </p:nvSpPr>
          <p:spPr>
            <a:xfrm>
              <a:off x="947101" y="1595748"/>
              <a:ext cx="1040903" cy="523220"/>
            </a:xfrm>
            <a:prstGeom prst="rect">
              <a:avLst/>
            </a:prstGeom>
          </p:spPr>
          <p:txBody>
            <a:bodyPr wrap="square">
              <a:spAutoFit/>
            </a:bodyPr>
            <a:lstStyle/>
            <a:p>
              <a:pPr algn="ctr">
                <a:defRPr/>
              </a:pPr>
              <a:r>
                <a:rPr lang="zh-CN" altLang="en-US" sz="1400" noProof="1">
                  <a:solidFill>
                    <a:schemeClr val="bg1"/>
                  </a:solidFill>
                </a:rPr>
                <a:t>健全法人治理结构</a:t>
              </a:r>
            </a:p>
          </p:txBody>
        </p:sp>
      </p:grpSp>
      <p:grpSp>
        <p:nvGrpSpPr>
          <p:cNvPr id="28" name="组合 27">
            <a:extLst>
              <a:ext uri="{FF2B5EF4-FFF2-40B4-BE49-F238E27FC236}">
                <a16:creationId xmlns:a16="http://schemas.microsoft.com/office/drawing/2014/main" id="{E4DDEEAA-F8D3-45CA-8612-FA8C3CCDD724}"/>
              </a:ext>
            </a:extLst>
          </p:cNvPr>
          <p:cNvGrpSpPr/>
          <p:nvPr/>
        </p:nvGrpSpPr>
        <p:grpSpPr>
          <a:xfrm>
            <a:off x="1218519" y="3417159"/>
            <a:ext cx="1262064" cy="585612"/>
            <a:chOff x="827993" y="1564552"/>
            <a:chExt cx="1262064" cy="585612"/>
          </a:xfrm>
        </p:grpSpPr>
        <p:sp>
          <p:nvSpPr>
            <p:cNvPr id="29" name="矩形 28">
              <a:extLst>
                <a:ext uri="{FF2B5EF4-FFF2-40B4-BE49-F238E27FC236}">
                  <a16:creationId xmlns:a16="http://schemas.microsoft.com/office/drawing/2014/main" id="{D8A56BBD-0B3B-49E4-B1B1-2C06B006AAB2}"/>
                </a:ext>
              </a:extLst>
            </p:cNvPr>
            <p:cNvSpPr/>
            <p:nvPr/>
          </p:nvSpPr>
          <p:spPr>
            <a:xfrm>
              <a:off x="845047" y="1564552"/>
              <a:ext cx="1245010" cy="5856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9CD6047C-AE86-4CC7-B0C9-EE0BCFD259DD}"/>
                </a:ext>
              </a:extLst>
            </p:cNvPr>
            <p:cNvSpPr/>
            <p:nvPr/>
          </p:nvSpPr>
          <p:spPr>
            <a:xfrm>
              <a:off x="827993" y="1595748"/>
              <a:ext cx="1244092" cy="523220"/>
            </a:xfrm>
            <a:prstGeom prst="rect">
              <a:avLst/>
            </a:prstGeom>
          </p:spPr>
          <p:txBody>
            <a:bodyPr wrap="square">
              <a:spAutoFit/>
            </a:bodyPr>
            <a:lstStyle/>
            <a:p>
              <a:pPr algn="ctr">
                <a:defRPr/>
              </a:pPr>
              <a:r>
                <a:rPr lang="zh-CN" altLang="en-US" sz="1400" noProof="1">
                  <a:solidFill>
                    <a:schemeClr val="bg1"/>
                  </a:solidFill>
                </a:rPr>
                <a:t>完善国企监督体制机制</a:t>
              </a:r>
            </a:p>
          </p:txBody>
        </p:sp>
      </p:grpSp>
      <p:grpSp>
        <p:nvGrpSpPr>
          <p:cNvPr id="31" name="组合 30">
            <a:extLst>
              <a:ext uri="{FF2B5EF4-FFF2-40B4-BE49-F238E27FC236}">
                <a16:creationId xmlns:a16="http://schemas.microsoft.com/office/drawing/2014/main" id="{913C3B25-C9E7-49C4-9A8C-7308D6D53BE5}"/>
              </a:ext>
            </a:extLst>
          </p:cNvPr>
          <p:cNvGrpSpPr/>
          <p:nvPr/>
        </p:nvGrpSpPr>
        <p:grpSpPr>
          <a:xfrm>
            <a:off x="1218519" y="4272988"/>
            <a:ext cx="1262064" cy="585612"/>
            <a:chOff x="827993" y="1564552"/>
            <a:chExt cx="1262064" cy="585612"/>
          </a:xfrm>
        </p:grpSpPr>
        <p:sp>
          <p:nvSpPr>
            <p:cNvPr id="32" name="矩形 31">
              <a:extLst>
                <a:ext uri="{FF2B5EF4-FFF2-40B4-BE49-F238E27FC236}">
                  <a16:creationId xmlns:a16="http://schemas.microsoft.com/office/drawing/2014/main" id="{2625F4DE-AEE5-4FE2-B86E-C7DC2B451907}"/>
                </a:ext>
              </a:extLst>
            </p:cNvPr>
            <p:cNvSpPr/>
            <p:nvPr/>
          </p:nvSpPr>
          <p:spPr>
            <a:xfrm>
              <a:off x="845047" y="1564552"/>
              <a:ext cx="1245010" cy="5856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E5DA8E8C-4E13-4BC2-8FDF-288E0896BE80}"/>
                </a:ext>
              </a:extLst>
            </p:cNvPr>
            <p:cNvSpPr/>
            <p:nvPr/>
          </p:nvSpPr>
          <p:spPr>
            <a:xfrm>
              <a:off x="827993" y="1595748"/>
              <a:ext cx="1244092" cy="523220"/>
            </a:xfrm>
            <a:prstGeom prst="rect">
              <a:avLst/>
            </a:prstGeom>
          </p:spPr>
          <p:txBody>
            <a:bodyPr wrap="square">
              <a:spAutoFit/>
            </a:bodyPr>
            <a:lstStyle/>
            <a:p>
              <a:pPr algn="ctr">
                <a:defRPr/>
              </a:pPr>
              <a:r>
                <a:rPr lang="zh-CN" altLang="en-US" sz="1400" noProof="1">
                  <a:solidFill>
                    <a:schemeClr val="bg1"/>
                  </a:solidFill>
                </a:rPr>
                <a:t>建立市场化的用人机制</a:t>
              </a:r>
            </a:p>
          </p:txBody>
        </p:sp>
      </p:grpSp>
    </p:spTree>
    <p:extLst>
      <p:ext uri="{BB962C8B-B14F-4D97-AF65-F5344CB8AC3E}">
        <p14:creationId xmlns:p14="http://schemas.microsoft.com/office/powerpoint/2010/main" val="123904608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5882"/>
                                  </p:iterate>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p:tgtEl>
                                          <p:spTgt spid="46"/>
                                        </p:tgtEl>
                                        <p:attrNameLst>
                                          <p:attrName>ppt_y</p:attrName>
                                        </p:attrNameLst>
                                      </p:cBhvr>
                                      <p:tavLst>
                                        <p:tav tm="0">
                                          <p:val>
                                            <p:strVal val="#ppt_y+#ppt_h*1.125000"/>
                                          </p:val>
                                        </p:tav>
                                        <p:tav tm="100000">
                                          <p:val>
                                            <p:strVal val="#ppt_y"/>
                                          </p:val>
                                        </p:tav>
                                      </p:tavLst>
                                    </p:anim>
                                    <p:animEffect transition="in" filter="wipe(up)">
                                      <p:cBhvr>
                                        <p:cTn id="13" dur="500"/>
                                        <p:tgtEl>
                                          <p:spTgt spid="46"/>
                                        </p:tgtEl>
                                      </p:cBhvr>
                                    </p:animEffect>
                                  </p:childTnLst>
                                </p:cTn>
                              </p:par>
                            </p:childTnLst>
                          </p:cTn>
                        </p:par>
                        <p:par>
                          <p:cTn id="14" fill="hold">
                            <p:stCondLst>
                              <p:cond delay="1294"/>
                            </p:stCondLst>
                            <p:childTnLst>
                              <p:par>
                                <p:cTn id="15" presetID="2" presetClass="entr" presetSubtype="12"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1794"/>
                            </p:stCondLst>
                            <p:childTnLst>
                              <p:par>
                                <p:cTn id="20" presetID="12" presetClass="entr" presetSubtype="8"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p:tgtEl>
                                          <p:spTgt spid="34"/>
                                        </p:tgtEl>
                                        <p:attrNameLst>
                                          <p:attrName>ppt_x</p:attrName>
                                        </p:attrNameLst>
                                      </p:cBhvr>
                                      <p:tavLst>
                                        <p:tav tm="0">
                                          <p:val>
                                            <p:strVal val="#ppt_x-#ppt_w*1.125000"/>
                                          </p:val>
                                        </p:tav>
                                        <p:tav tm="100000">
                                          <p:val>
                                            <p:strVal val="#ppt_x"/>
                                          </p:val>
                                        </p:tav>
                                      </p:tavLst>
                                    </p:anim>
                                    <p:animEffect transition="in" filter="wipe(right)">
                                      <p:cBhvr>
                                        <p:cTn id="23" dur="500"/>
                                        <p:tgtEl>
                                          <p:spTgt spid="34"/>
                                        </p:tgtEl>
                                      </p:cBhvr>
                                    </p:animEffect>
                                  </p:childTnLst>
                                </p:cTn>
                              </p:par>
                            </p:childTnLst>
                          </p:cTn>
                        </p:par>
                        <p:par>
                          <p:cTn id="24" fill="hold">
                            <p:stCondLst>
                              <p:cond delay="2294"/>
                            </p:stCondLst>
                            <p:childTnLst>
                              <p:par>
                                <p:cTn id="25" presetID="2" presetClass="entr" presetSubtype="2"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1+#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childTnLst>
                          </p:cTn>
                        </p:par>
                        <p:par>
                          <p:cTn id="29" fill="hold">
                            <p:stCondLst>
                              <p:cond delay="2794"/>
                            </p:stCondLst>
                            <p:childTnLst>
                              <p:par>
                                <p:cTn id="30" presetID="2" presetClass="entr" presetSubtype="12"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0-#ppt_w/2"/>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childTnLst>
                          </p:cTn>
                        </p:par>
                        <p:par>
                          <p:cTn id="34" fill="hold">
                            <p:stCondLst>
                              <p:cond delay="3294"/>
                            </p:stCondLst>
                            <p:childTnLst>
                              <p:par>
                                <p:cTn id="35" presetID="12" presetClass="entr" presetSubtype="8"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p:tgtEl>
                                          <p:spTgt spid="35"/>
                                        </p:tgtEl>
                                        <p:attrNameLst>
                                          <p:attrName>ppt_x</p:attrName>
                                        </p:attrNameLst>
                                      </p:cBhvr>
                                      <p:tavLst>
                                        <p:tav tm="0">
                                          <p:val>
                                            <p:strVal val="#ppt_x-#ppt_w*1.125000"/>
                                          </p:val>
                                        </p:tav>
                                        <p:tav tm="100000">
                                          <p:val>
                                            <p:strVal val="#ppt_x"/>
                                          </p:val>
                                        </p:tav>
                                      </p:tavLst>
                                    </p:anim>
                                    <p:animEffect transition="in" filter="wipe(right)">
                                      <p:cBhvr>
                                        <p:cTn id="38" dur="500"/>
                                        <p:tgtEl>
                                          <p:spTgt spid="35"/>
                                        </p:tgtEl>
                                      </p:cBhvr>
                                    </p:animEffect>
                                  </p:childTnLst>
                                </p:cTn>
                              </p:par>
                            </p:childTnLst>
                          </p:cTn>
                        </p:par>
                        <p:par>
                          <p:cTn id="39" fill="hold">
                            <p:stCondLst>
                              <p:cond delay="3794"/>
                            </p:stCondLst>
                            <p:childTnLst>
                              <p:par>
                                <p:cTn id="40" presetID="2" presetClass="entr" presetSubtype="2" fill="hold" nodeType="afterEffect">
                                  <p:stCondLst>
                                    <p:cond delay="0"/>
                                  </p:stCondLst>
                                  <p:childTnLst>
                                    <p:set>
                                      <p:cBhvr>
                                        <p:cTn id="41" dur="1" fill="hold">
                                          <p:stCondLst>
                                            <p:cond delay="0"/>
                                          </p:stCondLst>
                                        </p:cTn>
                                        <p:tgtEl>
                                          <p:spTgt spid="52"/>
                                        </p:tgtEl>
                                        <p:attrNameLst>
                                          <p:attrName>style.visibility</p:attrName>
                                        </p:attrNameLst>
                                      </p:cBhvr>
                                      <p:to>
                                        <p:strVal val="visible"/>
                                      </p:to>
                                    </p:set>
                                    <p:anim calcmode="lin" valueType="num">
                                      <p:cBhvr additive="base">
                                        <p:cTn id="42" dur="500" fill="hold"/>
                                        <p:tgtEl>
                                          <p:spTgt spid="52"/>
                                        </p:tgtEl>
                                        <p:attrNameLst>
                                          <p:attrName>ppt_x</p:attrName>
                                        </p:attrNameLst>
                                      </p:cBhvr>
                                      <p:tavLst>
                                        <p:tav tm="0">
                                          <p:val>
                                            <p:strVal val="1+#ppt_w/2"/>
                                          </p:val>
                                        </p:tav>
                                        <p:tav tm="100000">
                                          <p:val>
                                            <p:strVal val="#ppt_x"/>
                                          </p:val>
                                        </p:tav>
                                      </p:tavLst>
                                    </p:anim>
                                    <p:anim calcmode="lin" valueType="num">
                                      <p:cBhvr additive="base">
                                        <p:cTn id="43" dur="500" fill="hold"/>
                                        <p:tgtEl>
                                          <p:spTgt spid="52"/>
                                        </p:tgtEl>
                                        <p:attrNameLst>
                                          <p:attrName>ppt_y</p:attrName>
                                        </p:attrNameLst>
                                      </p:cBhvr>
                                      <p:tavLst>
                                        <p:tav tm="0">
                                          <p:val>
                                            <p:strVal val="#ppt_y"/>
                                          </p:val>
                                        </p:tav>
                                        <p:tav tm="100000">
                                          <p:val>
                                            <p:strVal val="#ppt_y"/>
                                          </p:val>
                                        </p:tav>
                                      </p:tavLst>
                                    </p:anim>
                                  </p:childTnLst>
                                </p:cTn>
                              </p:par>
                            </p:childTnLst>
                          </p:cTn>
                        </p:par>
                        <p:par>
                          <p:cTn id="44" fill="hold">
                            <p:stCondLst>
                              <p:cond delay="4294"/>
                            </p:stCondLst>
                            <p:childTnLst>
                              <p:par>
                                <p:cTn id="45" presetID="2" presetClass="entr" presetSubtype="12"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0-#ppt_w/2"/>
                                          </p:val>
                                        </p:tav>
                                        <p:tav tm="100000">
                                          <p:val>
                                            <p:strVal val="#ppt_x"/>
                                          </p:val>
                                        </p:tav>
                                      </p:tavLst>
                                    </p:anim>
                                    <p:anim calcmode="lin" valueType="num">
                                      <p:cBhvr additive="base">
                                        <p:cTn id="48" dur="500" fill="hold"/>
                                        <p:tgtEl>
                                          <p:spTgt spid="28"/>
                                        </p:tgtEl>
                                        <p:attrNameLst>
                                          <p:attrName>ppt_y</p:attrName>
                                        </p:attrNameLst>
                                      </p:cBhvr>
                                      <p:tavLst>
                                        <p:tav tm="0">
                                          <p:val>
                                            <p:strVal val="1+#ppt_h/2"/>
                                          </p:val>
                                        </p:tav>
                                        <p:tav tm="100000">
                                          <p:val>
                                            <p:strVal val="#ppt_y"/>
                                          </p:val>
                                        </p:tav>
                                      </p:tavLst>
                                    </p:anim>
                                  </p:childTnLst>
                                </p:cTn>
                              </p:par>
                            </p:childTnLst>
                          </p:cTn>
                        </p:par>
                        <p:par>
                          <p:cTn id="49" fill="hold">
                            <p:stCondLst>
                              <p:cond delay="4794"/>
                            </p:stCondLst>
                            <p:childTnLst>
                              <p:par>
                                <p:cTn id="50" presetID="12" presetClass="entr" presetSubtype="8"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p:tgtEl>
                                          <p:spTgt spid="36"/>
                                        </p:tgtEl>
                                        <p:attrNameLst>
                                          <p:attrName>ppt_x</p:attrName>
                                        </p:attrNameLst>
                                      </p:cBhvr>
                                      <p:tavLst>
                                        <p:tav tm="0">
                                          <p:val>
                                            <p:strVal val="#ppt_x-#ppt_w*1.125000"/>
                                          </p:val>
                                        </p:tav>
                                        <p:tav tm="100000">
                                          <p:val>
                                            <p:strVal val="#ppt_x"/>
                                          </p:val>
                                        </p:tav>
                                      </p:tavLst>
                                    </p:anim>
                                    <p:animEffect transition="in" filter="wipe(right)">
                                      <p:cBhvr>
                                        <p:cTn id="53" dur="500"/>
                                        <p:tgtEl>
                                          <p:spTgt spid="36"/>
                                        </p:tgtEl>
                                      </p:cBhvr>
                                    </p:animEffect>
                                  </p:childTnLst>
                                </p:cTn>
                              </p:par>
                            </p:childTnLst>
                          </p:cTn>
                        </p:par>
                        <p:par>
                          <p:cTn id="54" fill="hold">
                            <p:stCondLst>
                              <p:cond delay="5294"/>
                            </p:stCondLst>
                            <p:childTnLst>
                              <p:par>
                                <p:cTn id="55" presetID="2" presetClass="entr" presetSubtype="2" fill="hold" nodeType="after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500" fill="hold"/>
                                        <p:tgtEl>
                                          <p:spTgt spid="53"/>
                                        </p:tgtEl>
                                        <p:attrNameLst>
                                          <p:attrName>ppt_x</p:attrName>
                                        </p:attrNameLst>
                                      </p:cBhvr>
                                      <p:tavLst>
                                        <p:tav tm="0">
                                          <p:val>
                                            <p:strVal val="1+#ppt_w/2"/>
                                          </p:val>
                                        </p:tav>
                                        <p:tav tm="100000">
                                          <p:val>
                                            <p:strVal val="#ppt_x"/>
                                          </p:val>
                                        </p:tav>
                                      </p:tavLst>
                                    </p:anim>
                                    <p:anim calcmode="lin" valueType="num">
                                      <p:cBhvr additive="base">
                                        <p:cTn id="58" dur="500" fill="hold"/>
                                        <p:tgtEl>
                                          <p:spTgt spid="53"/>
                                        </p:tgtEl>
                                        <p:attrNameLst>
                                          <p:attrName>ppt_y</p:attrName>
                                        </p:attrNameLst>
                                      </p:cBhvr>
                                      <p:tavLst>
                                        <p:tav tm="0">
                                          <p:val>
                                            <p:strVal val="#ppt_y"/>
                                          </p:val>
                                        </p:tav>
                                        <p:tav tm="100000">
                                          <p:val>
                                            <p:strVal val="#ppt_y"/>
                                          </p:val>
                                        </p:tav>
                                      </p:tavLst>
                                    </p:anim>
                                  </p:childTnLst>
                                </p:cTn>
                              </p:par>
                            </p:childTnLst>
                          </p:cTn>
                        </p:par>
                        <p:par>
                          <p:cTn id="59" fill="hold">
                            <p:stCondLst>
                              <p:cond delay="5794"/>
                            </p:stCondLst>
                            <p:childTnLst>
                              <p:par>
                                <p:cTn id="60" presetID="2" presetClass="entr" presetSubtype="12" fill="hold"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fill="hold"/>
                                        <p:tgtEl>
                                          <p:spTgt spid="31"/>
                                        </p:tgtEl>
                                        <p:attrNameLst>
                                          <p:attrName>ppt_x</p:attrName>
                                        </p:attrNameLst>
                                      </p:cBhvr>
                                      <p:tavLst>
                                        <p:tav tm="0">
                                          <p:val>
                                            <p:strVal val="0-#ppt_w/2"/>
                                          </p:val>
                                        </p:tav>
                                        <p:tav tm="100000">
                                          <p:val>
                                            <p:strVal val="#ppt_x"/>
                                          </p:val>
                                        </p:tav>
                                      </p:tavLst>
                                    </p:anim>
                                    <p:anim calcmode="lin" valueType="num">
                                      <p:cBhvr additive="base">
                                        <p:cTn id="63" dur="500" fill="hold"/>
                                        <p:tgtEl>
                                          <p:spTgt spid="31"/>
                                        </p:tgtEl>
                                        <p:attrNameLst>
                                          <p:attrName>ppt_y</p:attrName>
                                        </p:attrNameLst>
                                      </p:cBhvr>
                                      <p:tavLst>
                                        <p:tav tm="0">
                                          <p:val>
                                            <p:strVal val="1+#ppt_h/2"/>
                                          </p:val>
                                        </p:tav>
                                        <p:tav tm="100000">
                                          <p:val>
                                            <p:strVal val="#ppt_y"/>
                                          </p:val>
                                        </p:tav>
                                      </p:tavLst>
                                    </p:anim>
                                  </p:childTnLst>
                                </p:cTn>
                              </p:par>
                            </p:childTnLst>
                          </p:cTn>
                        </p:par>
                        <p:par>
                          <p:cTn id="64" fill="hold">
                            <p:stCondLst>
                              <p:cond delay="6294"/>
                            </p:stCondLst>
                            <p:childTnLst>
                              <p:par>
                                <p:cTn id="65" presetID="12" presetClass="entr" presetSubtype="8"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p:tgtEl>
                                          <p:spTgt spid="37"/>
                                        </p:tgtEl>
                                        <p:attrNameLst>
                                          <p:attrName>ppt_x</p:attrName>
                                        </p:attrNameLst>
                                      </p:cBhvr>
                                      <p:tavLst>
                                        <p:tav tm="0">
                                          <p:val>
                                            <p:strVal val="#ppt_x-#ppt_w*1.125000"/>
                                          </p:val>
                                        </p:tav>
                                        <p:tav tm="100000">
                                          <p:val>
                                            <p:strVal val="#ppt_x"/>
                                          </p:val>
                                        </p:tav>
                                      </p:tavLst>
                                    </p:anim>
                                    <p:animEffect transition="in" filter="wipe(right)">
                                      <p:cBhvr>
                                        <p:cTn id="68" dur="500"/>
                                        <p:tgtEl>
                                          <p:spTgt spid="37"/>
                                        </p:tgtEl>
                                      </p:cBhvr>
                                    </p:animEffect>
                                  </p:childTnLst>
                                </p:cTn>
                              </p:par>
                            </p:childTnLst>
                          </p:cTn>
                        </p:par>
                        <p:par>
                          <p:cTn id="69" fill="hold">
                            <p:stCondLst>
                              <p:cond delay="6794"/>
                            </p:stCondLst>
                            <p:childTnLst>
                              <p:par>
                                <p:cTn id="70" presetID="2" presetClass="entr" presetSubtype="2" fill="hold" nodeType="afterEffect">
                                  <p:stCondLst>
                                    <p:cond delay="0"/>
                                  </p:stCondLst>
                                  <p:childTnLst>
                                    <p:set>
                                      <p:cBhvr>
                                        <p:cTn id="71" dur="1" fill="hold">
                                          <p:stCondLst>
                                            <p:cond delay="0"/>
                                          </p:stCondLst>
                                        </p:cTn>
                                        <p:tgtEl>
                                          <p:spTgt spid="54"/>
                                        </p:tgtEl>
                                        <p:attrNameLst>
                                          <p:attrName>style.visibility</p:attrName>
                                        </p:attrNameLst>
                                      </p:cBhvr>
                                      <p:to>
                                        <p:strVal val="visible"/>
                                      </p:to>
                                    </p:set>
                                    <p:anim calcmode="lin" valueType="num">
                                      <p:cBhvr additive="base">
                                        <p:cTn id="72" dur="500" fill="hold"/>
                                        <p:tgtEl>
                                          <p:spTgt spid="54"/>
                                        </p:tgtEl>
                                        <p:attrNameLst>
                                          <p:attrName>ppt_x</p:attrName>
                                        </p:attrNameLst>
                                      </p:cBhvr>
                                      <p:tavLst>
                                        <p:tav tm="0">
                                          <p:val>
                                            <p:strVal val="1+#ppt_w/2"/>
                                          </p:val>
                                        </p:tav>
                                        <p:tav tm="100000">
                                          <p:val>
                                            <p:strVal val="#ppt_x"/>
                                          </p:val>
                                        </p:tav>
                                      </p:tavLst>
                                    </p:anim>
                                    <p:anim calcmode="lin" valueType="num">
                                      <p:cBhvr additive="base">
                                        <p:cTn id="73"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45D6B07-1F06-433D-901E-C2721DF57F87}"/>
              </a:ext>
            </a:extLst>
          </p:cNvPr>
          <p:cNvPicPr>
            <a:picLocks noChangeAspect="1"/>
          </p:cNvPicPr>
          <p:nvPr/>
        </p:nvPicPr>
        <p:blipFill rotWithShape="1">
          <a:blip r:embed="rId3">
            <a:extLst>
              <a:ext uri="{28A0092B-C50C-407E-A947-70E740481C1C}">
                <a14:useLocalDpi xmlns:a14="http://schemas.microsoft.com/office/drawing/2010/main" val="0"/>
              </a:ext>
            </a:extLst>
          </a:blip>
          <a:srcRect l="2361" t="-726" r="3168" b="2851"/>
          <a:stretch/>
        </p:blipFill>
        <p:spPr>
          <a:xfrm>
            <a:off x="0" y="998196"/>
            <a:ext cx="9144000" cy="4145304"/>
          </a:xfrm>
          <a:prstGeom prst="rect">
            <a:avLst/>
          </a:prstGeom>
        </p:spPr>
      </p:pic>
      <p:sp>
        <p:nvSpPr>
          <p:cNvPr id="8" name="文本框 7">
            <a:extLst>
              <a:ext uri="{FF2B5EF4-FFF2-40B4-BE49-F238E27FC236}">
                <a16:creationId xmlns:a16="http://schemas.microsoft.com/office/drawing/2014/main" id="{691DC3B8-182E-49D6-A08F-BE940CC676CD}"/>
              </a:ext>
            </a:extLst>
          </p:cNvPr>
          <p:cNvSpPr txBox="1"/>
          <p:nvPr/>
        </p:nvSpPr>
        <p:spPr>
          <a:xfrm>
            <a:off x="1594262" y="2023143"/>
            <a:ext cx="5955477" cy="553998"/>
          </a:xfrm>
          <a:prstGeom prst="rect">
            <a:avLst/>
          </a:prstGeom>
          <a:noFill/>
        </p:spPr>
        <p:txBody>
          <a:bodyPr wrap="none" rtlCol="0">
            <a:spAutoFit/>
          </a:bodyPr>
          <a:lstStyle/>
          <a:p>
            <a:pPr algn="ctr"/>
            <a:r>
              <a:rPr lang="zh-CN" altLang="en-US" sz="3000" b="1" dirty="0">
                <a:latin typeface="+mj-ea"/>
                <a:ea typeface="+mj-ea"/>
              </a:rPr>
              <a:t>学习连接法律法规，防范廉洁风险</a:t>
            </a:r>
          </a:p>
        </p:txBody>
      </p:sp>
      <p:pic>
        <p:nvPicPr>
          <p:cNvPr id="9" name="图片 8">
            <a:extLst>
              <a:ext uri="{FF2B5EF4-FFF2-40B4-BE49-F238E27FC236}">
                <a16:creationId xmlns:a16="http://schemas.microsoft.com/office/drawing/2014/main" id="{01D042CD-A4E9-4BD0-8543-D00FE5DDA8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3957" y="816755"/>
            <a:ext cx="1036086" cy="1024947"/>
          </a:xfrm>
          <a:prstGeom prst="rect">
            <a:avLst/>
          </a:prstGeom>
        </p:spPr>
      </p:pic>
      <p:pic>
        <p:nvPicPr>
          <p:cNvPr id="10" name="图片 9" descr="2">
            <a:extLst>
              <a:ext uri="{FF2B5EF4-FFF2-40B4-BE49-F238E27FC236}">
                <a16:creationId xmlns:a16="http://schemas.microsoft.com/office/drawing/2014/main" id="{766E8669-349E-49B6-8080-3E8F0016F843}"/>
              </a:ext>
            </a:extLst>
          </p:cNvPr>
          <p:cNvPicPr>
            <a:picLocks noChangeAspect="1"/>
          </p:cNvPicPr>
          <p:nvPr/>
        </p:nvPicPr>
        <p:blipFill>
          <a:blip r:embed="rId5"/>
          <a:stretch>
            <a:fillRect/>
          </a:stretch>
        </p:blipFill>
        <p:spPr>
          <a:xfrm flipH="1">
            <a:off x="594256" y="348343"/>
            <a:ext cx="1958755" cy="3302473"/>
          </a:xfrm>
          <a:prstGeom prst="rect">
            <a:avLst/>
          </a:prstGeom>
        </p:spPr>
      </p:pic>
    </p:spTree>
    <p:extLst>
      <p:ext uri="{BB962C8B-B14F-4D97-AF65-F5344CB8AC3E}">
        <p14:creationId xmlns:p14="http://schemas.microsoft.com/office/powerpoint/2010/main" val="52308371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750"/>
                                        <p:tgtEl>
                                          <p:spTgt spid="7"/>
                                        </p:tgtEl>
                                      </p:cBhvr>
                                    </p:animEffect>
                                  </p:childTnLst>
                                </p:cTn>
                              </p:par>
                            </p:childTnLst>
                          </p:cTn>
                        </p:par>
                        <p:par>
                          <p:cTn id="8" fill="hold">
                            <p:stCondLst>
                              <p:cond delay="75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1+#ppt_h/2"/>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750" fill="hold"/>
                                        <p:tgtEl>
                                          <p:spTgt spid="10"/>
                                        </p:tgtEl>
                                        <p:attrNameLst>
                                          <p:attrName>ppt_w</p:attrName>
                                        </p:attrNameLst>
                                      </p:cBhvr>
                                      <p:tavLst>
                                        <p:tav tm="0">
                                          <p:val>
                                            <p:fltVal val="0"/>
                                          </p:val>
                                        </p:tav>
                                        <p:tav tm="100000">
                                          <p:val>
                                            <p:strVal val="#ppt_w"/>
                                          </p:val>
                                        </p:tav>
                                      </p:tavLst>
                                    </p:anim>
                                    <p:anim calcmode="lin" valueType="num">
                                      <p:cBhvr>
                                        <p:cTn id="16" dur="750" fill="hold"/>
                                        <p:tgtEl>
                                          <p:spTgt spid="10"/>
                                        </p:tgtEl>
                                        <p:attrNameLst>
                                          <p:attrName>ppt_h</p:attrName>
                                        </p:attrNameLst>
                                      </p:cBhvr>
                                      <p:tavLst>
                                        <p:tav tm="0">
                                          <p:val>
                                            <p:fltVal val="0"/>
                                          </p:val>
                                        </p:tav>
                                        <p:tav tm="100000">
                                          <p:val>
                                            <p:strVal val="#ppt_h"/>
                                          </p:val>
                                        </p:tav>
                                      </p:tavLst>
                                    </p:anim>
                                    <p:animEffect transition="in" filter="fade">
                                      <p:cBhvr>
                                        <p:cTn id="17" dur="750"/>
                                        <p:tgtEl>
                                          <p:spTgt spid="10"/>
                                        </p:tgtEl>
                                      </p:cBhvr>
                                    </p:animEffect>
                                  </p:childTnLst>
                                </p:cTn>
                              </p:par>
                            </p:childTnLst>
                          </p:cTn>
                        </p:par>
                        <p:par>
                          <p:cTn id="18" fill="hold">
                            <p:stCondLst>
                              <p:cond delay="1500"/>
                            </p:stCondLst>
                            <p:childTnLst>
                              <p:par>
                                <p:cTn id="19" presetID="5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Scale>
                                      <p:cBhvr>
                                        <p:cTn id="21" dur="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750" decel="50000" fill="hold">
                                          <p:stCondLst>
                                            <p:cond delay="0"/>
                                          </p:stCondLst>
                                        </p:cTn>
                                        <p:tgtEl>
                                          <p:spTgt spid="9"/>
                                        </p:tgtEl>
                                        <p:attrNameLst>
                                          <p:attrName>ppt_x</p:attrName>
                                          <p:attrName>ppt_y</p:attrName>
                                        </p:attrNameLst>
                                      </p:cBhvr>
                                    </p:animMotion>
                                    <p:animEffect transition="in" filter="fade">
                                      <p:cBhvr>
                                        <p:cTn id="23" dur="750"/>
                                        <p:tgtEl>
                                          <p:spTgt spid="9"/>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4801314" cy="461665"/>
          </a:xfrm>
          <a:prstGeom prst="rect">
            <a:avLst/>
          </a:prstGeom>
        </p:spPr>
        <p:txBody>
          <a:bodyPr wrap="none">
            <a:spAutoFit/>
          </a:bodyPr>
          <a:lstStyle/>
          <a:p>
            <a:r>
              <a:rPr lang="zh-CN" altLang="en-US" sz="2400" b="1" dirty="0">
                <a:latin typeface="+mj-ea"/>
                <a:ea typeface="+mj-ea"/>
              </a:rPr>
              <a:t>学习连接法律法规，防范廉洁风险</a:t>
            </a:r>
          </a:p>
        </p:txBody>
      </p:sp>
      <p:sp>
        <p:nvSpPr>
          <p:cNvPr id="3" name="矩形 2">
            <a:extLst>
              <a:ext uri="{FF2B5EF4-FFF2-40B4-BE49-F238E27FC236}">
                <a16:creationId xmlns:a16="http://schemas.microsoft.com/office/drawing/2014/main" id="{1304CE21-B651-4049-BD6A-9FFAFD15C366}"/>
              </a:ext>
            </a:extLst>
          </p:cNvPr>
          <p:cNvSpPr/>
          <p:nvPr/>
        </p:nvSpPr>
        <p:spPr>
          <a:xfrm>
            <a:off x="792434" y="976502"/>
            <a:ext cx="4942379" cy="461665"/>
          </a:xfrm>
          <a:prstGeom prst="rect">
            <a:avLst/>
          </a:prstGeom>
        </p:spPr>
        <p:txBody>
          <a:bodyPr wrap="none">
            <a:spAutoFit/>
          </a:bodyPr>
          <a:lstStyle/>
          <a:p>
            <a:r>
              <a:rPr lang="en-US" altLang="zh-CN" sz="2400" b="1" dirty="0">
                <a:solidFill>
                  <a:srgbClr val="C00000"/>
                </a:solidFill>
                <a:latin typeface="微软雅黑" panose="020B0503020204020204" pitchFamily="34" charset="-122"/>
                <a:ea typeface="微软雅黑" panose="020B0503020204020204" pitchFamily="34" charset="-122"/>
              </a:rPr>
              <a:t>2009</a:t>
            </a:r>
            <a:r>
              <a:rPr lang="zh-CN" altLang="en-US" sz="2400" b="1" dirty="0">
                <a:solidFill>
                  <a:srgbClr val="C00000"/>
                </a:solidFill>
                <a:latin typeface="微软雅黑" panose="020B0503020204020204" pitchFamily="34" charset="-122"/>
                <a:ea typeface="微软雅黑" panose="020B0503020204020204" pitchFamily="34" charset="-122"/>
              </a:rPr>
              <a:t>年以来中央出台系列廉政法规</a:t>
            </a:r>
          </a:p>
        </p:txBody>
      </p:sp>
      <p:grpSp>
        <p:nvGrpSpPr>
          <p:cNvPr id="4" name="组合 3">
            <a:extLst>
              <a:ext uri="{FF2B5EF4-FFF2-40B4-BE49-F238E27FC236}">
                <a16:creationId xmlns:a16="http://schemas.microsoft.com/office/drawing/2014/main" id="{BF8FD1ED-569B-44C8-9A0E-993CF3724442}"/>
              </a:ext>
            </a:extLst>
          </p:cNvPr>
          <p:cNvGrpSpPr/>
          <p:nvPr/>
        </p:nvGrpSpPr>
        <p:grpSpPr>
          <a:xfrm flipV="1">
            <a:off x="460375" y="1048190"/>
            <a:ext cx="224744" cy="298764"/>
            <a:chOff x="460375" y="1145304"/>
            <a:chExt cx="224744" cy="386843"/>
          </a:xfrm>
        </p:grpSpPr>
        <p:cxnSp>
          <p:nvCxnSpPr>
            <p:cNvPr id="5" name="直接连接符 4">
              <a:extLst>
                <a:ext uri="{FF2B5EF4-FFF2-40B4-BE49-F238E27FC236}">
                  <a16:creationId xmlns:a16="http://schemas.microsoft.com/office/drawing/2014/main" id="{C5DAAD2A-70EC-456B-BF7C-A7C19E0B1C76}"/>
                </a:ext>
              </a:extLst>
            </p:cNvPr>
            <p:cNvCxnSpPr/>
            <p:nvPr/>
          </p:nvCxnSpPr>
          <p:spPr>
            <a:xfrm>
              <a:off x="460375" y="1145304"/>
              <a:ext cx="0" cy="386843"/>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3F8D6B22-47FC-4649-8B09-87DC24BD049F}"/>
                </a:ext>
              </a:extLst>
            </p:cNvPr>
            <p:cNvCxnSpPr>
              <a:cxnSpLocks/>
            </p:cNvCxnSpPr>
            <p:nvPr/>
          </p:nvCxnSpPr>
          <p:spPr>
            <a:xfrm>
              <a:off x="574675" y="1145304"/>
              <a:ext cx="0" cy="297734"/>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88020CFA-48C7-4111-9FF2-9C16430D1247}"/>
                </a:ext>
              </a:extLst>
            </p:cNvPr>
            <p:cNvCxnSpPr>
              <a:cxnSpLocks/>
            </p:cNvCxnSpPr>
            <p:nvPr/>
          </p:nvCxnSpPr>
          <p:spPr>
            <a:xfrm>
              <a:off x="685119" y="1145304"/>
              <a:ext cx="0" cy="183434"/>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8" name="图片 37" descr="若干规定.jpg">
            <a:extLst>
              <a:ext uri="{FF2B5EF4-FFF2-40B4-BE49-F238E27FC236}">
                <a16:creationId xmlns:a16="http://schemas.microsoft.com/office/drawing/2014/main" id="{B8E2CFE3-3043-4152-9566-99F8CE05A1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5440" r="15440"/>
          <a:stretch>
            <a:fillRect/>
          </a:stretch>
        </p:blipFill>
        <p:spPr bwMode="auto">
          <a:xfrm>
            <a:off x="713694" y="1628667"/>
            <a:ext cx="2181225" cy="301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a:extLst>
              <a:ext uri="{FF2B5EF4-FFF2-40B4-BE49-F238E27FC236}">
                <a16:creationId xmlns:a16="http://schemas.microsoft.com/office/drawing/2014/main" id="{6EE27D83-4597-47B4-8896-92B59EB8A7D7}"/>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rcRect l="1619" t="1237" r="1619"/>
          <a:stretch>
            <a:fillRect/>
          </a:stretch>
        </p:blipFill>
        <p:spPr bwMode="auto">
          <a:xfrm>
            <a:off x="3402642" y="1628667"/>
            <a:ext cx="2251385" cy="3011037"/>
          </a:xfrm>
          <a:prstGeom prst="rect">
            <a:avLst/>
          </a:prstGeom>
          <a:noFill/>
          <a:ln w="9525">
            <a:solidFill>
              <a:srgbClr val="B3B3B3"/>
            </a:solidFill>
            <a:miter lim="800000"/>
            <a:headEnd/>
            <a:tailEnd/>
          </a:ln>
          <a:extLst>
            <a:ext uri="{909E8E84-426E-40DD-AFC4-6F175D3DCCD1}">
              <a14:hiddenFill xmlns:a14="http://schemas.microsoft.com/office/drawing/2010/main">
                <a:solidFill>
                  <a:srgbClr val="FFFFFF"/>
                </a:solidFill>
              </a14:hiddenFill>
            </a:ext>
          </a:extLst>
        </p:spPr>
      </p:pic>
      <p:pic>
        <p:nvPicPr>
          <p:cNvPr id="10" name="图片 10">
            <a:extLst>
              <a:ext uri="{FF2B5EF4-FFF2-40B4-BE49-F238E27FC236}">
                <a16:creationId xmlns:a16="http://schemas.microsoft.com/office/drawing/2014/main" id="{D8973CBC-C1FD-4285-B0C9-FC389F2CB992}"/>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rcRect b="20368"/>
          <a:stretch/>
        </p:blipFill>
        <p:spPr bwMode="auto">
          <a:xfrm>
            <a:off x="6161750" y="1628667"/>
            <a:ext cx="2177243" cy="301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41332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5882"/>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p:stCondLst>
                              <p:cond delay="1471"/>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4801314" cy="461665"/>
          </a:xfrm>
          <a:prstGeom prst="rect">
            <a:avLst/>
          </a:prstGeom>
        </p:spPr>
        <p:txBody>
          <a:bodyPr wrap="none">
            <a:spAutoFit/>
          </a:bodyPr>
          <a:lstStyle/>
          <a:p>
            <a:r>
              <a:rPr lang="zh-CN" altLang="en-US" sz="2400" b="1" dirty="0">
                <a:latin typeface="+mj-ea"/>
                <a:ea typeface="+mj-ea"/>
              </a:rPr>
              <a:t>学习连接法律法规，防范廉洁风险</a:t>
            </a:r>
          </a:p>
        </p:txBody>
      </p:sp>
      <p:sp>
        <p:nvSpPr>
          <p:cNvPr id="3" name="矩形 2">
            <a:extLst>
              <a:ext uri="{FF2B5EF4-FFF2-40B4-BE49-F238E27FC236}">
                <a16:creationId xmlns:a16="http://schemas.microsoft.com/office/drawing/2014/main" id="{D2ABB0F9-FF6C-4B7D-98E8-5966004F079B}"/>
              </a:ext>
            </a:extLst>
          </p:cNvPr>
          <p:cNvSpPr/>
          <p:nvPr/>
        </p:nvSpPr>
        <p:spPr>
          <a:xfrm>
            <a:off x="792434" y="976502"/>
            <a:ext cx="6340197" cy="461665"/>
          </a:xfrm>
          <a:prstGeom prst="rect">
            <a:avLst/>
          </a:prstGeom>
        </p:spPr>
        <p:txBody>
          <a:bodyPr wrap="none">
            <a:spAutoFit/>
          </a:bodyPr>
          <a:lstStyle/>
          <a:p>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国有企业领导人员廉洁从业若干规定</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解读</a:t>
            </a:r>
          </a:p>
        </p:txBody>
      </p:sp>
      <p:grpSp>
        <p:nvGrpSpPr>
          <p:cNvPr id="4" name="组合 3">
            <a:extLst>
              <a:ext uri="{FF2B5EF4-FFF2-40B4-BE49-F238E27FC236}">
                <a16:creationId xmlns:a16="http://schemas.microsoft.com/office/drawing/2014/main" id="{7A37DEA9-8E2A-4146-90E5-7F2187CCC143}"/>
              </a:ext>
            </a:extLst>
          </p:cNvPr>
          <p:cNvGrpSpPr/>
          <p:nvPr/>
        </p:nvGrpSpPr>
        <p:grpSpPr>
          <a:xfrm flipV="1">
            <a:off x="460375" y="1048190"/>
            <a:ext cx="224744" cy="298764"/>
            <a:chOff x="460375" y="1145304"/>
            <a:chExt cx="224744" cy="386843"/>
          </a:xfrm>
        </p:grpSpPr>
        <p:cxnSp>
          <p:nvCxnSpPr>
            <p:cNvPr id="5" name="直接连接符 4">
              <a:extLst>
                <a:ext uri="{FF2B5EF4-FFF2-40B4-BE49-F238E27FC236}">
                  <a16:creationId xmlns:a16="http://schemas.microsoft.com/office/drawing/2014/main" id="{84904619-3E03-44B6-9AF2-1A5C5321E56F}"/>
                </a:ext>
              </a:extLst>
            </p:cNvPr>
            <p:cNvCxnSpPr/>
            <p:nvPr/>
          </p:nvCxnSpPr>
          <p:spPr>
            <a:xfrm>
              <a:off x="460375" y="1145304"/>
              <a:ext cx="0" cy="386843"/>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1005AFC0-28F6-41F7-9001-7D730A5E4EFB}"/>
                </a:ext>
              </a:extLst>
            </p:cNvPr>
            <p:cNvCxnSpPr>
              <a:cxnSpLocks/>
            </p:cNvCxnSpPr>
            <p:nvPr/>
          </p:nvCxnSpPr>
          <p:spPr>
            <a:xfrm>
              <a:off x="574675" y="1145304"/>
              <a:ext cx="0" cy="297734"/>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0531F998-83D9-4A06-89EE-2D819A2C29B8}"/>
                </a:ext>
              </a:extLst>
            </p:cNvPr>
            <p:cNvCxnSpPr>
              <a:cxnSpLocks/>
            </p:cNvCxnSpPr>
            <p:nvPr/>
          </p:nvCxnSpPr>
          <p:spPr>
            <a:xfrm>
              <a:off x="685119" y="1145304"/>
              <a:ext cx="0" cy="183434"/>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9" name="矩形 9">
            <a:extLst>
              <a:ext uri="{FF2B5EF4-FFF2-40B4-BE49-F238E27FC236}">
                <a16:creationId xmlns:a16="http://schemas.microsoft.com/office/drawing/2014/main" id="{E390E9E3-4FB9-4D73-8AC6-B0B2AEE45586}"/>
              </a:ext>
            </a:extLst>
          </p:cNvPr>
          <p:cNvSpPr>
            <a:spLocks noChangeArrowheads="1"/>
          </p:cNvSpPr>
          <p:nvPr/>
        </p:nvSpPr>
        <p:spPr bwMode="auto">
          <a:xfrm>
            <a:off x="1246136" y="1914099"/>
            <a:ext cx="299891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200" dirty="0">
                <a:latin typeface="微软雅黑" panose="020B0503020204020204" pitchFamily="34" charset="-122"/>
                <a:ea typeface="微软雅黑" panose="020B0503020204020204" pitchFamily="34" charset="-122"/>
              </a:rPr>
              <a:t>规范国企领导人员廉洁从业行为</a:t>
            </a:r>
          </a:p>
          <a:p>
            <a:pPr algn="just" eaLnBrk="1" hangingPunct="1"/>
            <a:r>
              <a:rPr lang="zh-CN" altLang="en-US" sz="1200" dirty="0">
                <a:latin typeface="微软雅黑" panose="020B0503020204020204" pitchFamily="34" charset="-122"/>
                <a:ea typeface="微软雅黑" panose="020B0503020204020204" pitchFamily="34" charset="-122"/>
              </a:rPr>
              <a:t>加强国企反腐倡廉建设 </a:t>
            </a:r>
          </a:p>
          <a:p>
            <a:pPr algn="just" eaLnBrk="1" hangingPunct="1"/>
            <a:r>
              <a:rPr lang="zh-CN" altLang="en-US" sz="1200" dirty="0">
                <a:latin typeface="微软雅黑" panose="020B0503020204020204" pitchFamily="34" charset="-122"/>
                <a:ea typeface="微软雅黑" panose="020B0503020204020204" pitchFamily="34" charset="-122"/>
              </a:rPr>
              <a:t>维护国家和出资人利益 </a:t>
            </a:r>
          </a:p>
          <a:p>
            <a:pPr algn="just" eaLnBrk="1" hangingPunct="1"/>
            <a:r>
              <a:rPr lang="zh-CN" altLang="en-US" sz="1200" dirty="0">
                <a:latin typeface="微软雅黑" panose="020B0503020204020204" pitchFamily="34" charset="-122"/>
                <a:ea typeface="微软雅黑" panose="020B0503020204020204" pitchFamily="34" charset="-122"/>
              </a:rPr>
              <a:t>促进国企科学发展</a:t>
            </a:r>
          </a:p>
        </p:txBody>
      </p:sp>
      <p:grpSp>
        <p:nvGrpSpPr>
          <p:cNvPr id="25" name="组合 24">
            <a:extLst>
              <a:ext uri="{FF2B5EF4-FFF2-40B4-BE49-F238E27FC236}">
                <a16:creationId xmlns:a16="http://schemas.microsoft.com/office/drawing/2014/main" id="{DF350DE2-C414-4314-AC3E-61E7A346034C}"/>
              </a:ext>
            </a:extLst>
          </p:cNvPr>
          <p:cNvGrpSpPr/>
          <p:nvPr/>
        </p:nvGrpSpPr>
        <p:grpSpPr>
          <a:xfrm>
            <a:off x="457431" y="1708341"/>
            <a:ext cx="697701" cy="751293"/>
            <a:chOff x="457431" y="1776581"/>
            <a:chExt cx="697701" cy="751293"/>
          </a:xfrm>
        </p:grpSpPr>
        <p:sp>
          <p:nvSpPr>
            <p:cNvPr id="8" name="圆角矩形 4">
              <a:extLst>
                <a:ext uri="{FF2B5EF4-FFF2-40B4-BE49-F238E27FC236}">
                  <a16:creationId xmlns:a16="http://schemas.microsoft.com/office/drawing/2014/main" id="{AC929C3A-DEF2-4636-A502-93ECA0A99CAA}"/>
                </a:ext>
              </a:extLst>
            </p:cNvPr>
            <p:cNvSpPr>
              <a:spLocks noChangeArrowheads="1"/>
            </p:cNvSpPr>
            <p:nvPr/>
          </p:nvSpPr>
          <p:spPr bwMode="auto">
            <a:xfrm>
              <a:off x="457431" y="1776581"/>
              <a:ext cx="697701" cy="751293"/>
            </a:xfrm>
            <a:prstGeom prst="roundRect">
              <a:avLst>
                <a:gd name="adj" fmla="val 7102"/>
              </a:avLst>
            </a:prstGeom>
            <a:solidFill>
              <a:srgbClr val="C00000"/>
            </a:solidFill>
            <a:ln>
              <a:noFill/>
            </a:ln>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a:p>
          </p:txBody>
        </p:sp>
        <p:sp>
          <p:nvSpPr>
            <p:cNvPr id="10" name="Freeform 5">
              <a:extLst>
                <a:ext uri="{FF2B5EF4-FFF2-40B4-BE49-F238E27FC236}">
                  <a16:creationId xmlns:a16="http://schemas.microsoft.com/office/drawing/2014/main" id="{E9081B42-D429-4D5E-8A3E-021DB4B84079}"/>
                </a:ext>
              </a:extLst>
            </p:cNvPr>
            <p:cNvSpPr>
              <a:spLocks noEditPoints="1" noChangeArrowheads="1"/>
            </p:cNvSpPr>
            <p:nvPr/>
          </p:nvSpPr>
          <p:spPr bwMode="auto">
            <a:xfrm>
              <a:off x="548435" y="1912077"/>
              <a:ext cx="514680" cy="515692"/>
            </a:xfrm>
            <a:custGeom>
              <a:avLst/>
              <a:gdLst>
                <a:gd name="T0" fmla="*/ 403834 w 2193"/>
                <a:gd name="T1" fmla="*/ 290919 h 2193"/>
                <a:gd name="T2" fmla="*/ 290348 w 2193"/>
                <a:gd name="T3" fmla="*/ 404628 h 2193"/>
                <a:gd name="T4" fmla="*/ 403834 w 2193"/>
                <a:gd name="T5" fmla="*/ 518706 h 2193"/>
                <a:gd name="T6" fmla="*/ 517689 w 2193"/>
                <a:gd name="T7" fmla="*/ 404628 h 2193"/>
                <a:gd name="T8" fmla="*/ 500003 w 2193"/>
                <a:gd name="T9" fmla="*/ 344081 h 2193"/>
                <a:gd name="T10" fmla="*/ 629333 w 2193"/>
                <a:gd name="T11" fmla="*/ 214497 h 2193"/>
                <a:gd name="T12" fmla="*/ 700815 w 2193"/>
                <a:gd name="T13" fmla="*/ 214497 h 2193"/>
                <a:gd name="T14" fmla="*/ 808037 w 2193"/>
                <a:gd name="T15" fmla="*/ 107433 h 2193"/>
                <a:gd name="T16" fmla="*/ 704499 w 2193"/>
                <a:gd name="T17" fmla="*/ 103741 h 2193"/>
                <a:gd name="T18" fmla="*/ 700815 w 2193"/>
                <a:gd name="T19" fmla="*/ 0 h 2193"/>
                <a:gd name="T20" fmla="*/ 593592 w 2193"/>
                <a:gd name="T21" fmla="*/ 107433 h 2193"/>
                <a:gd name="T22" fmla="*/ 593592 w 2193"/>
                <a:gd name="T23" fmla="*/ 179055 h 2193"/>
                <a:gd name="T24" fmla="*/ 464262 w 2193"/>
                <a:gd name="T25" fmla="*/ 308270 h 2193"/>
                <a:gd name="T26" fmla="*/ 403834 w 2193"/>
                <a:gd name="T27" fmla="*/ 290919 h 2193"/>
                <a:gd name="T28" fmla="*/ 586960 w 2193"/>
                <a:gd name="T29" fmla="*/ 404628 h 2193"/>
                <a:gd name="T30" fmla="*/ 403834 w 2193"/>
                <a:gd name="T31" fmla="*/ 588113 h 2193"/>
                <a:gd name="T32" fmla="*/ 221077 w 2193"/>
                <a:gd name="T33" fmla="*/ 404628 h 2193"/>
                <a:gd name="T34" fmla="*/ 403834 w 2193"/>
                <a:gd name="T35" fmla="*/ 221512 h 2193"/>
                <a:gd name="T36" fmla="*/ 468315 w 2193"/>
                <a:gd name="T37" fmla="*/ 232956 h 2193"/>
                <a:gd name="T38" fmla="*/ 520637 w 2193"/>
                <a:gd name="T39" fmla="*/ 180532 h 2193"/>
                <a:gd name="T40" fmla="*/ 403834 w 2193"/>
                <a:gd name="T41" fmla="*/ 151735 h 2193"/>
                <a:gd name="T42" fmla="*/ 151438 w 2193"/>
                <a:gd name="T43" fmla="*/ 404628 h 2193"/>
                <a:gd name="T44" fmla="*/ 403834 w 2193"/>
                <a:gd name="T45" fmla="*/ 657890 h 2193"/>
                <a:gd name="T46" fmla="*/ 656599 w 2193"/>
                <a:gd name="T47" fmla="*/ 404628 h 2193"/>
                <a:gd name="T48" fmla="*/ 627491 w 2193"/>
                <a:gd name="T49" fmla="*/ 287596 h 2193"/>
                <a:gd name="T50" fmla="*/ 575169 w 2193"/>
                <a:gd name="T51" fmla="*/ 340390 h 2193"/>
                <a:gd name="T52" fmla="*/ 586960 w 2193"/>
                <a:gd name="T53" fmla="*/ 404628 h 2193"/>
                <a:gd name="T54" fmla="*/ 701183 w 2193"/>
                <a:gd name="T55" fmla="*/ 265076 h 2193"/>
                <a:gd name="T56" fmla="*/ 732134 w 2193"/>
                <a:gd name="T57" fmla="*/ 404628 h 2193"/>
                <a:gd name="T58" fmla="*/ 403834 w 2193"/>
                <a:gd name="T59" fmla="*/ 733573 h 2193"/>
                <a:gd name="T60" fmla="*/ 75903 w 2193"/>
                <a:gd name="T61" fmla="*/ 404628 h 2193"/>
                <a:gd name="T62" fmla="*/ 403834 w 2193"/>
                <a:gd name="T63" fmla="*/ 76052 h 2193"/>
                <a:gd name="T64" fmla="*/ 543113 w 2193"/>
                <a:gd name="T65" fmla="*/ 107064 h 2193"/>
                <a:gd name="T66" fmla="*/ 557851 w 2193"/>
                <a:gd name="T67" fmla="*/ 71622 h 2193"/>
                <a:gd name="T68" fmla="*/ 585854 w 2193"/>
                <a:gd name="T69" fmla="*/ 43564 h 2193"/>
                <a:gd name="T70" fmla="*/ 403834 w 2193"/>
                <a:gd name="T71" fmla="*/ 0 h 2193"/>
                <a:gd name="T72" fmla="*/ 0 w 2193"/>
                <a:gd name="T73" fmla="*/ 404628 h 2193"/>
                <a:gd name="T74" fmla="*/ 403834 w 2193"/>
                <a:gd name="T75" fmla="*/ 809625 h 2193"/>
                <a:gd name="T76" fmla="*/ 808037 w 2193"/>
                <a:gd name="T77" fmla="*/ 404628 h 2193"/>
                <a:gd name="T78" fmla="*/ 764558 w 2193"/>
                <a:gd name="T79" fmla="*/ 222250 h 2193"/>
                <a:gd name="T80" fmla="*/ 736555 w 2193"/>
                <a:gd name="T81" fmla="*/ 250308 h 2193"/>
                <a:gd name="T82" fmla="*/ 701183 w 2193"/>
                <a:gd name="T83" fmla="*/ 265076 h 21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93" h="2193">
                  <a:moveTo>
                    <a:pt x="1096" y="788"/>
                  </a:moveTo>
                  <a:cubicBezTo>
                    <a:pt x="926" y="788"/>
                    <a:pt x="788" y="926"/>
                    <a:pt x="788" y="1096"/>
                  </a:cubicBezTo>
                  <a:cubicBezTo>
                    <a:pt x="788" y="1267"/>
                    <a:pt x="926" y="1405"/>
                    <a:pt x="1096" y="1405"/>
                  </a:cubicBezTo>
                  <a:cubicBezTo>
                    <a:pt x="1266" y="1405"/>
                    <a:pt x="1405" y="1267"/>
                    <a:pt x="1405" y="1096"/>
                  </a:cubicBezTo>
                  <a:cubicBezTo>
                    <a:pt x="1405" y="1036"/>
                    <a:pt x="1387" y="980"/>
                    <a:pt x="1357" y="932"/>
                  </a:cubicBezTo>
                  <a:lnTo>
                    <a:pt x="1708" y="581"/>
                  </a:lnTo>
                  <a:lnTo>
                    <a:pt x="1902" y="581"/>
                  </a:lnTo>
                  <a:lnTo>
                    <a:pt x="2193" y="291"/>
                  </a:lnTo>
                  <a:lnTo>
                    <a:pt x="1912" y="281"/>
                  </a:lnTo>
                  <a:lnTo>
                    <a:pt x="1902" y="0"/>
                  </a:lnTo>
                  <a:lnTo>
                    <a:pt x="1611" y="291"/>
                  </a:lnTo>
                  <a:lnTo>
                    <a:pt x="1611" y="485"/>
                  </a:lnTo>
                  <a:lnTo>
                    <a:pt x="1260" y="835"/>
                  </a:lnTo>
                  <a:cubicBezTo>
                    <a:pt x="1213" y="805"/>
                    <a:pt x="1157" y="788"/>
                    <a:pt x="1096" y="788"/>
                  </a:cubicBezTo>
                  <a:close/>
                  <a:moveTo>
                    <a:pt x="1593" y="1096"/>
                  </a:moveTo>
                  <a:cubicBezTo>
                    <a:pt x="1593" y="1370"/>
                    <a:pt x="1370" y="1593"/>
                    <a:pt x="1096" y="1593"/>
                  </a:cubicBezTo>
                  <a:cubicBezTo>
                    <a:pt x="822" y="1593"/>
                    <a:pt x="600" y="1370"/>
                    <a:pt x="600" y="1096"/>
                  </a:cubicBezTo>
                  <a:cubicBezTo>
                    <a:pt x="600" y="822"/>
                    <a:pt x="822" y="600"/>
                    <a:pt x="1096" y="600"/>
                  </a:cubicBezTo>
                  <a:cubicBezTo>
                    <a:pt x="1158" y="600"/>
                    <a:pt x="1217" y="611"/>
                    <a:pt x="1271" y="631"/>
                  </a:cubicBezTo>
                  <a:lnTo>
                    <a:pt x="1413" y="489"/>
                  </a:lnTo>
                  <a:cubicBezTo>
                    <a:pt x="1318" y="439"/>
                    <a:pt x="1211" y="411"/>
                    <a:pt x="1096" y="411"/>
                  </a:cubicBezTo>
                  <a:cubicBezTo>
                    <a:pt x="718" y="411"/>
                    <a:pt x="411" y="718"/>
                    <a:pt x="411" y="1096"/>
                  </a:cubicBezTo>
                  <a:cubicBezTo>
                    <a:pt x="411" y="1475"/>
                    <a:pt x="718" y="1782"/>
                    <a:pt x="1096" y="1782"/>
                  </a:cubicBezTo>
                  <a:cubicBezTo>
                    <a:pt x="1475" y="1782"/>
                    <a:pt x="1782" y="1475"/>
                    <a:pt x="1782" y="1096"/>
                  </a:cubicBezTo>
                  <a:cubicBezTo>
                    <a:pt x="1782" y="982"/>
                    <a:pt x="1753" y="875"/>
                    <a:pt x="1703" y="779"/>
                  </a:cubicBezTo>
                  <a:lnTo>
                    <a:pt x="1561" y="922"/>
                  </a:lnTo>
                  <a:cubicBezTo>
                    <a:pt x="1582" y="976"/>
                    <a:pt x="1593" y="1035"/>
                    <a:pt x="1593" y="1096"/>
                  </a:cubicBezTo>
                  <a:close/>
                  <a:moveTo>
                    <a:pt x="1903" y="718"/>
                  </a:moveTo>
                  <a:cubicBezTo>
                    <a:pt x="1957" y="833"/>
                    <a:pt x="1987" y="961"/>
                    <a:pt x="1987" y="1096"/>
                  </a:cubicBezTo>
                  <a:cubicBezTo>
                    <a:pt x="1987" y="1588"/>
                    <a:pt x="1588" y="1987"/>
                    <a:pt x="1096" y="1987"/>
                  </a:cubicBezTo>
                  <a:cubicBezTo>
                    <a:pt x="605" y="1987"/>
                    <a:pt x="206" y="1588"/>
                    <a:pt x="206" y="1096"/>
                  </a:cubicBezTo>
                  <a:cubicBezTo>
                    <a:pt x="206" y="605"/>
                    <a:pt x="605" y="206"/>
                    <a:pt x="1096" y="206"/>
                  </a:cubicBezTo>
                  <a:cubicBezTo>
                    <a:pt x="1231" y="206"/>
                    <a:pt x="1359" y="236"/>
                    <a:pt x="1474" y="290"/>
                  </a:cubicBezTo>
                  <a:cubicBezTo>
                    <a:pt x="1474" y="254"/>
                    <a:pt x="1489" y="219"/>
                    <a:pt x="1514" y="194"/>
                  </a:cubicBezTo>
                  <a:lnTo>
                    <a:pt x="1590" y="118"/>
                  </a:lnTo>
                  <a:cubicBezTo>
                    <a:pt x="1442" y="43"/>
                    <a:pt x="1274" y="0"/>
                    <a:pt x="1096" y="0"/>
                  </a:cubicBezTo>
                  <a:cubicBezTo>
                    <a:pt x="491" y="0"/>
                    <a:pt x="0" y="491"/>
                    <a:pt x="0" y="1096"/>
                  </a:cubicBezTo>
                  <a:cubicBezTo>
                    <a:pt x="0" y="1702"/>
                    <a:pt x="491" y="2193"/>
                    <a:pt x="1096" y="2193"/>
                  </a:cubicBezTo>
                  <a:cubicBezTo>
                    <a:pt x="1702" y="2193"/>
                    <a:pt x="2193" y="1702"/>
                    <a:pt x="2193" y="1096"/>
                  </a:cubicBezTo>
                  <a:cubicBezTo>
                    <a:pt x="2193" y="919"/>
                    <a:pt x="2150" y="751"/>
                    <a:pt x="2075" y="602"/>
                  </a:cubicBezTo>
                  <a:lnTo>
                    <a:pt x="1999" y="678"/>
                  </a:lnTo>
                  <a:cubicBezTo>
                    <a:pt x="1973" y="704"/>
                    <a:pt x="1939" y="718"/>
                    <a:pt x="1903" y="718"/>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grpSp>
      <p:sp>
        <p:nvSpPr>
          <p:cNvPr id="11" name="矩形 11">
            <a:extLst>
              <a:ext uri="{FF2B5EF4-FFF2-40B4-BE49-F238E27FC236}">
                <a16:creationId xmlns:a16="http://schemas.microsoft.com/office/drawing/2014/main" id="{BA20828D-423F-49B4-BB5D-3234A707CE80}"/>
              </a:ext>
            </a:extLst>
          </p:cNvPr>
          <p:cNvSpPr>
            <a:spLocks noChangeArrowheads="1"/>
          </p:cNvSpPr>
          <p:nvPr/>
        </p:nvSpPr>
        <p:spPr bwMode="auto">
          <a:xfrm>
            <a:off x="1247147" y="1660298"/>
            <a:ext cx="10323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dirty="0">
                <a:solidFill>
                  <a:srgbClr val="C00000"/>
                </a:solidFill>
                <a:latin typeface="微软雅黑" panose="020B0503020204020204" pitchFamily="34" charset="-122"/>
                <a:ea typeface="微软雅黑" panose="020B0503020204020204" pitchFamily="34" charset="-122"/>
              </a:rPr>
              <a:t>立法目的</a:t>
            </a:r>
          </a:p>
        </p:txBody>
      </p:sp>
      <p:sp>
        <p:nvSpPr>
          <p:cNvPr id="13" name="矩形 13">
            <a:extLst>
              <a:ext uri="{FF2B5EF4-FFF2-40B4-BE49-F238E27FC236}">
                <a16:creationId xmlns:a16="http://schemas.microsoft.com/office/drawing/2014/main" id="{A9FDEC92-987F-4D60-A254-7C332E36FC09}"/>
              </a:ext>
            </a:extLst>
          </p:cNvPr>
          <p:cNvSpPr>
            <a:spLocks noChangeArrowheads="1"/>
          </p:cNvSpPr>
          <p:nvPr/>
        </p:nvSpPr>
        <p:spPr bwMode="auto">
          <a:xfrm>
            <a:off x="1246135" y="3582514"/>
            <a:ext cx="316983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200" b="1" dirty="0">
                <a:latin typeface="微软雅黑" panose="020B0503020204020204" pitchFamily="34" charset="-122"/>
                <a:ea typeface="微软雅黑" panose="020B0503020204020204" pitchFamily="34" charset="-122"/>
              </a:rPr>
              <a:t>党内法规</a:t>
            </a:r>
          </a:p>
          <a:p>
            <a:pPr algn="just" eaLnBrk="1" hangingPunct="1"/>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中国共产党章程</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党员领导干部廉洁从政若干准则</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、其他有关廉洁自律方面的要求和制度规定</a:t>
            </a:r>
          </a:p>
          <a:p>
            <a:pPr algn="just" eaLnBrk="1" hangingPunct="1"/>
            <a:r>
              <a:rPr lang="zh-CN" altLang="en-US" sz="1200" b="1" dirty="0">
                <a:latin typeface="微软雅黑" panose="020B0503020204020204" pitchFamily="34" charset="-122"/>
                <a:ea typeface="微软雅黑" panose="020B0503020204020204" pitchFamily="34" charset="-122"/>
              </a:rPr>
              <a:t>国家法律</a:t>
            </a:r>
            <a:endParaRPr lang="en-US" altLang="zh-CN" sz="1200" b="1" dirty="0">
              <a:latin typeface="微软雅黑" panose="020B0503020204020204" pitchFamily="34" charset="-122"/>
              <a:ea typeface="微软雅黑" panose="020B0503020204020204" pitchFamily="34" charset="-122"/>
            </a:endParaRPr>
          </a:p>
          <a:p>
            <a:pPr algn="just" eaLnBrk="1" hangingPunct="1"/>
            <a:r>
              <a:rPr lang="zh-CN" altLang="en-US" sz="1200" dirty="0">
                <a:latin typeface="微软雅黑" panose="020B0503020204020204" pitchFamily="34" charset="-122"/>
                <a:ea typeface="微软雅黑" panose="020B0503020204020204" pitchFamily="34" charset="-122"/>
              </a:rPr>
              <a:t>公司法、国资法、其他有关法律法规</a:t>
            </a:r>
          </a:p>
        </p:txBody>
      </p:sp>
      <p:sp>
        <p:nvSpPr>
          <p:cNvPr id="14" name="矩形 14">
            <a:extLst>
              <a:ext uri="{FF2B5EF4-FFF2-40B4-BE49-F238E27FC236}">
                <a16:creationId xmlns:a16="http://schemas.microsoft.com/office/drawing/2014/main" id="{3EBD876C-4650-4394-A565-AE760C2EA371}"/>
              </a:ext>
            </a:extLst>
          </p:cNvPr>
          <p:cNvSpPr>
            <a:spLocks noChangeArrowheads="1"/>
          </p:cNvSpPr>
          <p:nvPr/>
        </p:nvSpPr>
        <p:spPr bwMode="auto">
          <a:xfrm>
            <a:off x="1247147" y="3328713"/>
            <a:ext cx="10323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C00000"/>
                </a:solidFill>
                <a:latin typeface="微软雅黑" panose="020B0503020204020204" pitchFamily="34" charset="-122"/>
                <a:ea typeface="微软雅黑" panose="020B0503020204020204" pitchFamily="34" charset="-122"/>
              </a:rPr>
              <a:t>立法依据</a:t>
            </a:r>
          </a:p>
        </p:txBody>
      </p:sp>
      <p:grpSp>
        <p:nvGrpSpPr>
          <p:cNvPr id="27" name="组合 26">
            <a:extLst>
              <a:ext uri="{FF2B5EF4-FFF2-40B4-BE49-F238E27FC236}">
                <a16:creationId xmlns:a16="http://schemas.microsoft.com/office/drawing/2014/main" id="{DE3E2BEC-E247-4A21-80E6-89FC6F0BC633}"/>
              </a:ext>
            </a:extLst>
          </p:cNvPr>
          <p:cNvGrpSpPr/>
          <p:nvPr/>
        </p:nvGrpSpPr>
        <p:grpSpPr>
          <a:xfrm>
            <a:off x="457431" y="3377768"/>
            <a:ext cx="697701" cy="750281"/>
            <a:chOff x="457431" y="3446008"/>
            <a:chExt cx="697701" cy="750281"/>
          </a:xfrm>
        </p:grpSpPr>
        <p:sp>
          <p:nvSpPr>
            <p:cNvPr id="12" name="圆角矩形 4">
              <a:extLst>
                <a:ext uri="{FF2B5EF4-FFF2-40B4-BE49-F238E27FC236}">
                  <a16:creationId xmlns:a16="http://schemas.microsoft.com/office/drawing/2014/main" id="{078C5AAB-6A26-414A-A14D-A03997E612EC}"/>
                </a:ext>
              </a:extLst>
            </p:cNvPr>
            <p:cNvSpPr>
              <a:spLocks noChangeArrowheads="1"/>
            </p:cNvSpPr>
            <p:nvPr/>
          </p:nvSpPr>
          <p:spPr bwMode="auto">
            <a:xfrm>
              <a:off x="457431" y="3446008"/>
              <a:ext cx="697701" cy="750281"/>
            </a:xfrm>
            <a:prstGeom prst="roundRect">
              <a:avLst>
                <a:gd name="adj" fmla="val 7102"/>
              </a:avLst>
            </a:prstGeom>
            <a:solidFill>
              <a:srgbClr val="C00000"/>
            </a:solidFill>
            <a:ln>
              <a:noFill/>
            </a:ln>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a:p>
          </p:txBody>
        </p:sp>
        <p:sp>
          <p:nvSpPr>
            <p:cNvPr id="15" name="Freeform 5">
              <a:extLst>
                <a:ext uri="{FF2B5EF4-FFF2-40B4-BE49-F238E27FC236}">
                  <a16:creationId xmlns:a16="http://schemas.microsoft.com/office/drawing/2014/main" id="{D8788172-5A13-4F05-B3F8-B526CD7E02E3}"/>
                </a:ext>
              </a:extLst>
            </p:cNvPr>
            <p:cNvSpPr>
              <a:spLocks noEditPoints="1" noChangeArrowheads="1"/>
            </p:cNvSpPr>
            <p:nvPr/>
          </p:nvSpPr>
          <p:spPr bwMode="auto">
            <a:xfrm>
              <a:off x="630339" y="3600715"/>
              <a:ext cx="350873" cy="462101"/>
            </a:xfrm>
            <a:custGeom>
              <a:avLst/>
              <a:gdLst>
                <a:gd name="T0" fmla="*/ 58546 w 621"/>
                <a:gd name="T1" fmla="*/ 662364 h 839"/>
                <a:gd name="T2" fmla="*/ 92254 w 621"/>
                <a:gd name="T3" fmla="*/ 111547 h 839"/>
                <a:gd name="T4" fmla="*/ 121527 w 621"/>
                <a:gd name="T5" fmla="*/ 159106 h 839"/>
                <a:gd name="T6" fmla="*/ 149913 w 621"/>
                <a:gd name="T7" fmla="*/ 111547 h 839"/>
                <a:gd name="T8" fmla="*/ 245715 w 621"/>
                <a:gd name="T9" fmla="*/ 130571 h 839"/>
                <a:gd name="T10" fmla="*/ 303374 w 621"/>
                <a:gd name="T11" fmla="*/ 130571 h 839"/>
                <a:gd name="T12" fmla="*/ 399176 w 621"/>
                <a:gd name="T13" fmla="*/ 111547 h 839"/>
                <a:gd name="T14" fmla="*/ 428449 w 621"/>
                <a:gd name="T15" fmla="*/ 159106 h 839"/>
                <a:gd name="T16" fmla="*/ 456835 w 621"/>
                <a:gd name="T17" fmla="*/ 111547 h 839"/>
                <a:gd name="T18" fmla="*/ 491430 w 621"/>
                <a:gd name="T19" fmla="*/ 662364 h 839"/>
                <a:gd name="T20" fmla="*/ 456835 w 621"/>
                <a:gd name="T21" fmla="*/ 49288 h 839"/>
                <a:gd name="T22" fmla="*/ 428449 w 621"/>
                <a:gd name="T23" fmla="*/ 0 h 839"/>
                <a:gd name="T24" fmla="*/ 399176 w 621"/>
                <a:gd name="T25" fmla="*/ 49288 h 839"/>
                <a:gd name="T26" fmla="*/ 303374 w 621"/>
                <a:gd name="T27" fmla="*/ 27671 h 839"/>
                <a:gd name="T28" fmla="*/ 245715 w 621"/>
                <a:gd name="T29" fmla="*/ 27671 h 839"/>
                <a:gd name="T30" fmla="*/ 149913 w 621"/>
                <a:gd name="T31" fmla="*/ 49288 h 839"/>
                <a:gd name="T32" fmla="*/ 121527 w 621"/>
                <a:gd name="T33" fmla="*/ 0 h 839"/>
                <a:gd name="T34" fmla="*/ 92254 w 621"/>
                <a:gd name="T35" fmla="*/ 49288 h 839"/>
                <a:gd name="T36" fmla="*/ 0 w 621"/>
                <a:gd name="T37" fmla="*/ 107223 h 839"/>
                <a:gd name="T38" fmla="*/ 59433 w 621"/>
                <a:gd name="T39" fmla="*/ 725488 h 839"/>
                <a:gd name="T40" fmla="*/ 550863 w 621"/>
                <a:gd name="T41" fmla="*/ 666688 h 839"/>
                <a:gd name="T42" fmla="*/ 490543 w 621"/>
                <a:gd name="T43" fmla="*/ 49288 h 839"/>
                <a:gd name="T44" fmla="*/ 429336 w 621"/>
                <a:gd name="T45" fmla="*/ 270653 h 839"/>
                <a:gd name="T46" fmla="*/ 120640 w 621"/>
                <a:gd name="T47" fmla="*/ 231741 h 839"/>
                <a:gd name="T48" fmla="*/ 120640 w 621"/>
                <a:gd name="T49" fmla="*/ 374418 h 839"/>
                <a:gd name="T50" fmla="*/ 429336 w 621"/>
                <a:gd name="T51" fmla="*/ 334641 h 839"/>
                <a:gd name="T52" fmla="*/ 120640 w 621"/>
                <a:gd name="T53" fmla="*/ 374418 h 839"/>
                <a:gd name="T54" fmla="*/ 429336 w 621"/>
                <a:gd name="T55" fmla="*/ 477317 h 839"/>
                <a:gd name="T56" fmla="*/ 120640 w 621"/>
                <a:gd name="T57" fmla="*/ 437541 h 839"/>
                <a:gd name="T58" fmla="*/ 120640 w 621"/>
                <a:gd name="T59" fmla="*/ 580217 h 839"/>
                <a:gd name="T60" fmla="*/ 429336 w 621"/>
                <a:gd name="T61" fmla="*/ 540441 h 839"/>
                <a:gd name="T62" fmla="*/ 120640 w 621"/>
                <a:gd name="T63" fmla="*/ 580217 h 8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21" h="839">
                  <a:moveTo>
                    <a:pt x="554" y="766"/>
                  </a:moveTo>
                  <a:lnTo>
                    <a:pt x="66" y="766"/>
                  </a:lnTo>
                  <a:lnTo>
                    <a:pt x="66" y="129"/>
                  </a:lnTo>
                  <a:lnTo>
                    <a:pt x="104" y="129"/>
                  </a:lnTo>
                  <a:lnTo>
                    <a:pt x="104" y="151"/>
                  </a:lnTo>
                  <a:cubicBezTo>
                    <a:pt x="104" y="169"/>
                    <a:pt x="119" y="184"/>
                    <a:pt x="137" y="184"/>
                  </a:cubicBezTo>
                  <a:cubicBezTo>
                    <a:pt x="155" y="184"/>
                    <a:pt x="169" y="169"/>
                    <a:pt x="169" y="151"/>
                  </a:cubicBezTo>
                  <a:lnTo>
                    <a:pt x="169" y="129"/>
                  </a:lnTo>
                  <a:lnTo>
                    <a:pt x="277" y="129"/>
                  </a:lnTo>
                  <a:lnTo>
                    <a:pt x="277" y="151"/>
                  </a:lnTo>
                  <a:cubicBezTo>
                    <a:pt x="277" y="169"/>
                    <a:pt x="292" y="184"/>
                    <a:pt x="310" y="184"/>
                  </a:cubicBezTo>
                  <a:cubicBezTo>
                    <a:pt x="327" y="184"/>
                    <a:pt x="342" y="169"/>
                    <a:pt x="342" y="151"/>
                  </a:cubicBezTo>
                  <a:lnTo>
                    <a:pt x="342" y="129"/>
                  </a:lnTo>
                  <a:lnTo>
                    <a:pt x="450" y="129"/>
                  </a:lnTo>
                  <a:lnTo>
                    <a:pt x="450" y="151"/>
                  </a:lnTo>
                  <a:cubicBezTo>
                    <a:pt x="450" y="169"/>
                    <a:pt x="465" y="184"/>
                    <a:pt x="483" y="184"/>
                  </a:cubicBezTo>
                  <a:cubicBezTo>
                    <a:pt x="501" y="184"/>
                    <a:pt x="515" y="169"/>
                    <a:pt x="515" y="151"/>
                  </a:cubicBezTo>
                  <a:lnTo>
                    <a:pt x="515" y="129"/>
                  </a:lnTo>
                  <a:lnTo>
                    <a:pt x="554" y="129"/>
                  </a:lnTo>
                  <a:lnTo>
                    <a:pt x="554" y="766"/>
                  </a:lnTo>
                  <a:close/>
                  <a:moveTo>
                    <a:pt x="553" y="57"/>
                  </a:moveTo>
                  <a:lnTo>
                    <a:pt x="515" y="57"/>
                  </a:lnTo>
                  <a:lnTo>
                    <a:pt x="515" y="32"/>
                  </a:lnTo>
                  <a:cubicBezTo>
                    <a:pt x="515" y="14"/>
                    <a:pt x="501" y="0"/>
                    <a:pt x="483" y="0"/>
                  </a:cubicBezTo>
                  <a:cubicBezTo>
                    <a:pt x="465" y="0"/>
                    <a:pt x="450" y="14"/>
                    <a:pt x="450" y="32"/>
                  </a:cubicBezTo>
                  <a:lnTo>
                    <a:pt x="450" y="57"/>
                  </a:lnTo>
                  <a:lnTo>
                    <a:pt x="342" y="57"/>
                  </a:lnTo>
                  <a:lnTo>
                    <a:pt x="342" y="32"/>
                  </a:lnTo>
                  <a:cubicBezTo>
                    <a:pt x="342" y="14"/>
                    <a:pt x="327" y="0"/>
                    <a:pt x="310" y="0"/>
                  </a:cubicBezTo>
                  <a:cubicBezTo>
                    <a:pt x="292" y="0"/>
                    <a:pt x="277" y="14"/>
                    <a:pt x="277" y="32"/>
                  </a:cubicBezTo>
                  <a:lnTo>
                    <a:pt x="277" y="57"/>
                  </a:lnTo>
                  <a:lnTo>
                    <a:pt x="169" y="57"/>
                  </a:lnTo>
                  <a:lnTo>
                    <a:pt x="169" y="32"/>
                  </a:lnTo>
                  <a:cubicBezTo>
                    <a:pt x="169" y="14"/>
                    <a:pt x="155" y="0"/>
                    <a:pt x="137" y="0"/>
                  </a:cubicBezTo>
                  <a:cubicBezTo>
                    <a:pt x="119" y="0"/>
                    <a:pt x="104" y="14"/>
                    <a:pt x="104" y="32"/>
                  </a:cubicBezTo>
                  <a:lnTo>
                    <a:pt x="104" y="57"/>
                  </a:lnTo>
                  <a:lnTo>
                    <a:pt x="67" y="57"/>
                  </a:lnTo>
                  <a:cubicBezTo>
                    <a:pt x="30" y="57"/>
                    <a:pt x="0" y="87"/>
                    <a:pt x="0" y="124"/>
                  </a:cubicBezTo>
                  <a:lnTo>
                    <a:pt x="0" y="771"/>
                  </a:lnTo>
                  <a:cubicBezTo>
                    <a:pt x="0" y="809"/>
                    <a:pt x="30" y="839"/>
                    <a:pt x="67" y="839"/>
                  </a:cubicBezTo>
                  <a:lnTo>
                    <a:pt x="553" y="839"/>
                  </a:lnTo>
                  <a:cubicBezTo>
                    <a:pt x="590" y="839"/>
                    <a:pt x="621" y="809"/>
                    <a:pt x="621" y="771"/>
                  </a:cubicBezTo>
                  <a:lnTo>
                    <a:pt x="621" y="124"/>
                  </a:lnTo>
                  <a:cubicBezTo>
                    <a:pt x="621" y="87"/>
                    <a:pt x="590" y="57"/>
                    <a:pt x="553" y="57"/>
                  </a:cubicBezTo>
                  <a:close/>
                  <a:moveTo>
                    <a:pt x="136" y="313"/>
                  </a:moveTo>
                  <a:lnTo>
                    <a:pt x="484" y="313"/>
                  </a:lnTo>
                  <a:lnTo>
                    <a:pt x="484" y="268"/>
                  </a:lnTo>
                  <a:lnTo>
                    <a:pt x="136" y="268"/>
                  </a:lnTo>
                  <a:lnTo>
                    <a:pt x="136" y="313"/>
                  </a:lnTo>
                  <a:close/>
                  <a:moveTo>
                    <a:pt x="136" y="433"/>
                  </a:moveTo>
                  <a:lnTo>
                    <a:pt x="484" y="433"/>
                  </a:lnTo>
                  <a:lnTo>
                    <a:pt x="484" y="387"/>
                  </a:lnTo>
                  <a:lnTo>
                    <a:pt x="136" y="387"/>
                  </a:lnTo>
                  <a:lnTo>
                    <a:pt x="136" y="433"/>
                  </a:lnTo>
                  <a:close/>
                  <a:moveTo>
                    <a:pt x="136" y="552"/>
                  </a:moveTo>
                  <a:lnTo>
                    <a:pt x="484" y="552"/>
                  </a:lnTo>
                  <a:lnTo>
                    <a:pt x="484" y="506"/>
                  </a:lnTo>
                  <a:lnTo>
                    <a:pt x="136" y="506"/>
                  </a:lnTo>
                  <a:lnTo>
                    <a:pt x="136" y="552"/>
                  </a:lnTo>
                  <a:close/>
                  <a:moveTo>
                    <a:pt x="136" y="671"/>
                  </a:moveTo>
                  <a:lnTo>
                    <a:pt x="484" y="671"/>
                  </a:lnTo>
                  <a:lnTo>
                    <a:pt x="484" y="625"/>
                  </a:lnTo>
                  <a:lnTo>
                    <a:pt x="136" y="625"/>
                  </a:lnTo>
                  <a:lnTo>
                    <a:pt x="136" y="671"/>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grpSp>
      <p:sp>
        <p:nvSpPr>
          <p:cNvPr id="17" name="矩形 17">
            <a:extLst>
              <a:ext uri="{FF2B5EF4-FFF2-40B4-BE49-F238E27FC236}">
                <a16:creationId xmlns:a16="http://schemas.microsoft.com/office/drawing/2014/main" id="{FA7F4F03-00E5-4BC5-ABC9-04B0E6839C0A}"/>
              </a:ext>
            </a:extLst>
          </p:cNvPr>
          <p:cNvSpPr>
            <a:spLocks noChangeArrowheads="1"/>
          </p:cNvSpPr>
          <p:nvPr/>
        </p:nvSpPr>
        <p:spPr bwMode="auto">
          <a:xfrm>
            <a:off x="5713286" y="1914099"/>
            <a:ext cx="29989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200" dirty="0">
                <a:latin typeface="微软雅黑" panose="020B0503020204020204" pitchFamily="34" charset="-122"/>
                <a:ea typeface="微软雅黑" panose="020B0503020204020204" pitchFamily="34" charset="-122"/>
              </a:rPr>
              <a:t>适用于国有独资企业、国有控股企业（含国有独资金融企业和国有控股金融企业）及其分支机构的领导班子成员。</a:t>
            </a:r>
          </a:p>
        </p:txBody>
      </p:sp>
      <p:sp>
        <p:nvSpPr>
          <p:cNvPr id="18" name="矩形 18">
            <a:extLst>
              <a:ext uri="{FF2B5EF4-FFF2-40B4-BE49-F238E27FC236}">
                <a16:creationId xmlns:a16="http://schemas.microsoft.com/office/drawing/2014/main" id="{252BCC88-761C-4DC9-87D5-2C7113F23E9F}"/>
              </a:ext>
            </a:extLst>
          </p:cNvPr>
          <p:cNvSpPr>
            <a:spLocks noChangeArrowheads="1"/>
          </p:cNvSpPr>
          <p:nvPr/>
        </p:nvSpPr>
        <p:spPr bwMode="auto">
          <a:xfrm>
            <a:off x="5714297" y="1660298"/>
            <a:ext cx="10323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C00000"/>
                </a:solidFill>
                <a:latin typeface="微软雅黑" panose="020B0503020204020204" pitchFamily="34" charset="-122"/>
                <a:ea typeface="微软雅黑" panose="020B0503020204020204" pitchFamily="34" charset="-122"/>
              </a:rPr>
              <a:t>适用范围</a:t>
            </a:r>
          </a:p>
        </p:txBody>
      </p:sp>
      <p:sp>
        <p:nvSpPr>
          <p:cNvPr id="21" name="矩形 20">
            <a:extLst>
              <a:ext uri="{FF2B5EF4-FFF2-40B4-BE49-F238E27FC236}">
                <a16:creationId xmlns:a16="http://schemas.microsoft.com/office/drawing/2014/main" id="{96581C3A-E980-46C0-B4BD-E4945D505D84}"/>
              </a:ext>
            </a:extLst>
          </p:cNvPr>
          <p:cNvSpPr>
            <a:spLocks noChangeArrowheads="1"/>
          </p:cNvSpPr>
          <p:nvPr/>
        </p:nvSpPr>
        <p:spPr bwMode="auto">
          <a:xfrm>
            <a:off x="5713286" y="3582514"/>
            <a:ext cx="299891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200">
                <a:latin typeface="微软雅黑" panose="020B0503020204020204" pitchFamily="34" charset="-122"/>
                <a:ea typeface="微软雅黑" panose="020B0503020204020204" pitchFamily="34" charset="-122"/>
              </a:rPr>
              <a:t>依法经营、开拓创新、廉洁从业、诚实守信；</a:t>
            </a:r>
            <a:endParaRPr lang="en-US" altLang="zh-CN" sz="1200">
              <a:latin typeface="微软雅黑" panose="020B0503020204020204" pitchFamily="34" charset="-122"/>
              <a:ea typeface="微软雅黑" panose="020B0503020204020204" pitchFamily="34" charset="-122"/>
            </a:endParaRPr>
          </a:p>
          <a:p>
            <a:pPr algn="just" eaLnBrk="1" hangingPunct="1"/>
            <a:r>
              <a:rPr lang="zh-CN" altLang="en-US" sz="1200">
                <a:latin typeface="微软雅黑" panose="020B0503020204020204" pitchFamily="34" charset="-122"/>
                <a:ea typeface="微软雅黑" panose="020B0503020204020204" pitchFamily="34" charset="-122"/>
              </a:rPr>
              <a:t>切实维护国家、企业利益和职工合法权益；</a:t>
            </a:r>
            <a:endParaRPr lang="en-US" altLang="zh-CN" sz="1200">
              <a:latin typeface="微软雅黑" panose="020B0503020204020204" pitchFamily="34" charset="-122"/>
              <a:ea typeface="微软雅黑" panose="020B0503020204020204" pitchFamily="34" charset="-122"/>
            </a:endParaRPr>
          </a:p>
          <a:p>
            <a:pPr algn="just" eaLnBrk="1" hangingPunct="1"/>
            <a:r>
              <a:rPr lang="zh-CN" altLang="en-US" sz="1200">
                <a:latin typeface="微软雅黑" panose="020B0503020204020204" pitchFamily="34" charset="-122"/>
                <a:ea typeface="微软雅黑" panose="020B0503020204020204" pitchFamily="34" charset="-122"/>
              </a:rPr>
              <a:t>实现国有企业又好又快发展</a:t>
            </a:r>
          </a:p>
        </p:txBody>
      </p:sp>
      <p:sp>
        <p:nvSpPr>
          <p:cNvPr id="22" name="矩形 21">
            <a:extLst>
              <a:ext uri="{FF2B5EF4-FFF2-40B4-BE49-F238E27FC236}">
                <a16:creationId xmlns:a16="http://schemas.microsoft.com/office/drawing/2014/main" id="{47C06FEB-1869-4E86-8B06-7C6290676839}"/>
              </a:ext>
            </a:extLst>
          </p:cNvPr>
          <p:cNvSpPr>
            <a:spLocks noChangeArrowheads="1"/>
          </p:cNvSpPr>
          <p:nvPr/>
        </p:nvSpPr>
        <p:spPr bwMode="auto">
          <a:xfrm>
            <a:off x="5714297" y="3328713"/>
            <a:ext cx="10323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C00000"/>
                </a:solidFill>
                <a:latin typeface="微软雅黑" panose="020B0503020204020204" pitchFamily="34" charset="-122"/>
                <a:ea typeface="微软雅黑" panose="020B0503020204020204" pitchFamily="34" charset="-122"/>
              </a:rPr>
              <a:t>基本要求</a:t>
            </a:r>
          </a:p>
        </p:txBody>
      </p:sp>
      <p:grpSp>
        <p:nvGrpSpPr>
          <p:cNvPr id="26" name="组合 25">
            <a:extLst>
              <a:ext uri="{FF2B5EF4-FFF2-40B4-BE49-F238E27FC236}">
                <a16:creationId xmlns:a16="http://schemas.microsoft.com/office/drawing/2014/main" id="{1F6FE9F5-912E-446A-8AEC-EDE14CE0BBB4}"/>
              </a:ext>
            </a:extLst>
          </p:cNvPr>
          <p:cNvGrpSpPr/>
          <p:nvPr/>
        </p:nvGrpSpPr>
        <p:grpSpPr>
          <a:xfrm>
            <a:off x="4924581" y="1708341"/>
            <a:ext cx="697701" cy="751293"/>
            <a:chOff x="4924581" y="1776581"/>
            <a:chExt cx="697701" cy="751293"/>
          </a:xfrm>
        </p:grpSpPr>
        <p:sp>
          <p:nvSpPr>
            <p:cNvPr id="16" name="圆角矩形 4">
              <a:extLst>
                <a:ext uri="{FF2B5EF4-FFF2-40B4-BE49-F238E27FC236}">
                  <a16:creationId xmlns:a16="http://schemas.microsoft.com/office/drawing/2014/main" id="{1FEA3C8C-45E3-488E-958D-A70A15F6D8E1}"/>
                </a:ext>
              </a:extLst>
            </p:cNvPr>
            <p:cNvSpPr>
              <a:spLocks noChangeArrowheads="1"/>
            </p:cNvSpPr>
            <p:nvPr/>
          </p:nvSpPr>
          <p:spPr bwMode="auto">
            <a:xfrm>
              <a:off x="4924581" y="1776581"/>
              <a:ext cx="697701" cy="751293"/>
            </a:xfrm>
            <a:prstGeom prst="roundRect">
              <a:avLst>
                <a:gd name="adj" fmla="val 7102"/>
              </a:avLst>
            </a:prstGeom>
            <a:solidFill>
              <a:srgbClr val="C00000"/>
            </a:solidFill>
            <a:ln>
              <a:noFill/>
            </a:ln>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a:p>
          </p:txBody>
        </p:sp>
        <p:sp>
          <p:nvSpPr>
            <p:cNvPr id="23" name="Freeform 8">
              <a:extLst>
                <a:ext uri="{FF2B5EF4-FFF2-40B4-BE49-F238E27FC236}">
                  <a16:creationId xmlns:a16="http://schemas.microsoft.com/office/drawing/2014/main" id="{86D481AA-EFB9-42D2-A020-B96759E49ADC}"/>
                </a:ext>
              </a:extLst>
            </p:cNvPr>
            <p:cNvSpPr>
              <a:spLocks noEditPoints="1" noChangeArrowheads="1"/>
            </p:cNvSpPr>
            <p:nvPr/>
          </p:nvSpPr>
          <p:spPr bwMode="auto">
            <a:xfrm>
              <a:off x="5031764" y="1941401"/>
              <a:ext cx="542993" cy="453000"/>
            </a:xfrm>
            <a:custGeom>
              <a:avLst/>
              <a:gdLst>
                <a:gd name="T0" fmla="*/ 546797 w 792"/>
                <a:gd name="T1" fmla="*/ 309903 h 677"/>
                <a:gd name="T2" fmla="*/ 474680 w 792"/>
                <a:gd name="T3" fmla="*/ 309903 h 677"/>
                <a:gd name="T4" fmla="*/ 457458 w 792"/>
                <a:gd name="T5" fmla="*/ 363479 h 677"/>
                <a:gd name="T6" fmla="*/ 475757 w 792"/>
                <a:gd name="T7" fmla="*/ 586188 h 677"/>
                <a:gd name="T8" fmla="*/ 426244 w 792"/>
                <a:gd name="T9" fmla="*/ 666028 h 677"/>
                <a:gd name="T10" fmla="*/ 381036 w 792"/>
                <a:gd name="T11" fmla="*/ 586188 h 677"/>
                <a:gd name="T12" fmla="*/ 406869 w 792"/>
                <a:gd name="T13" fmla="*/ 363479 h 677"/>
                <a:gd name="T14" fmla="*/ 388570 w 792"/>
                <a:gd name="T15" fmla="*/ 309903 h 677"/>
                <a:gd name="T16" fmla="*/ 309995 w 792"/>
                <a:gd name="T17" fmla="*/ 309903 h 677"/>
                <a:gd name="T18" fmla="*/ 309995 w 792"/>
                <a:gd name="T19" fmla="*/ 309903 h 677"/>
                <a:gd name="T20" fmla="*/ 179754 w 792"/>
                <a:gd name="T21" fmla="*/ 443318 h 677"/>
                <a:gd name="T22" fmla="*/ 198053 w 792"/>
                <a:gd name="T23" fmla="*/ 579885 h 677"/>
                <a:gd name="T24" fmla="*/ 328294 w 792"/>
                <a:gd name="T25" fmla="*/ 711200 h 677"/>
                <a:gd name="T26" fmla="*/ 527423 w 792"/>
                <a:gd name="T27" fmla="*/ 711200 h 677"/>
                <a:gd name="T28" fmla="*/ 658740 w 792"/>
                <a:gd name="T29" fmla="*/ 577784 h 677"/>
                <a:gd name="T30" fmla="*/ 677038 w 792"/>
                <a:gd name="T31" fmla="*/ 441217 h 677"/>
                <a:gd name="T32" fmla="*/ 546797 w 792"/>
                <a:gd name="T33" fmla="*/ 309903 h 677"/>
                <a:gd name="T34" fmla="*/ 162532 w 792"/>
                <a:gd name="T35" fmla="*/ 223760 h 677"/>
                <a:gd name="T36" fmla="*/ 245413 w 792"/>
                <a:gd name="T37" fmla="*/ 141820 h 677"/>
                <a:gd name="T38" fmla="*/ 162532 w 792"/>
                <a:gd name="T39" fmla="*/ 60930 h 677"/>
                <a:gd name="T40" fmla="*/ 78575 w 792"/>
                <a:gd name="T41" fmla="*/ 141820 h 677"/>
                <a:gd name="T42" fmla="*/ 162532 w 792"/>
                <a:gd name="T43" fmla="*/ 223760 h 677"/>
                <a:gd name="T44" fmla="*/ 235726 w 792"/>
                <a:gd name="T45" fmla="*/ 248973 h 677"/>
                <a:gd name="T46" fmla="*/ 88263 w 792"/>
                <a:gd name="T47" fmla="*/ 248973 h 677"/>
                <a:gd name="T48" fmla="*/ 88263 w 792"/>
                <a:gd name="T49" fmla="*/ 248973 h 677"/>
                <a:gd name="T50" fmla="*/ 6458 w 792"/>
                <a:gd name="T51" fmla="*/ 331963 h 677"/>
                <a:gd name="T52" fmla="*/ 17222 w 792"/>
                <a:gd name="T53" fmla="*/ 417055 h 677"/>
                <a:gd name="T54" fmla="*/ 99026 w 792"/>
                <a:gd name="T55" fmla="*/ 498996 h 677"/>
                <a:gd name="T56" fmla="*/ 142081 w 792"/>
                <a:gd name="T57" fmla="*/ 498996 h 677"/>
                <a:gd name="T58" fmla="*/ 134547 w 792"/>
                <a:gd name="T59" fmla="*/ 439116 h 677"/>
                <a:gd name="T60" fmla="*/ 134547 w 792"/>
                <a:gd name="T61" fmla="*/ 439116 h 677"/>
                <a:gd name="T62" fmla="*/ 134547 w 792"/>
                <a:gd name="T63" fmla="*/ 438066 h 677"/>
                <a:gd name="T64" fmla="*/ 172220 w 792"/>
                <a:gd name="T65" fmla="*/ 325660 h 677"/>
                <a:gd name="T66" fmla="*/ 228191 w 792"/>
                <a:gd name="T67" fmla="*/ 284690 h 677"/>
                <a:gd name="T68" fmla="*/ 287391 w 792"/>
                <a:gd name="T69" fmla="*/ 265781 h 677"/>
                <a:gd name="T70" fmla="*/ 235726 w 792"/>
                <a:gd name="T71" fmla="*/ 248973 h 677"/>
                <a:gd name="T72" fmla="*/ 691031 w 792"/>
                <a:gd name="T73" fmla="*/ 223760 h 677"/>
                <a:gd name="T74" fmla="*/ 773912 w 792"/>
                <a:gd name="T75" fmla="*/ 141820 h 677"/>
                <a:gd name="T76" fmla="*/ 691031 w 792"/>
                <a:gd name="T77" fmla="*/ 60930 h 677"/>
                <a:gd name="T78" fmla="*/ 607074 w 792"/>
                <a:gd name="T79" fmla="*/ 141820 h 677"/>
                <a:gd name="T80" fmla="*/ 691031 w 792"/>
                <a:gd name="T81" fmla="*/ 223760 h 677"/>
                <a:gd name="T82" fmla="*/ 764224 w 792"/>
                <a:gd name="T83" fmla="*/ 248973 h 677"/>
                <a:gd name="T84" fmla="*/ 616761 w 792"/>
                <a:gd name="T85" fmla="*/ 248973 h 677"/>
                <a:gd name="T86" fmla="*/ 616761 w 792"/>
                <a:gd name="T87" fmla="*/ 248973 h 677"/>
                <a:gd name="T88" fmla="*/ 566172 w 792"/>
                <a:gd name="T89" fmla="*/ 265781 h 677"/>
                <a:gd name="T90" fmla="*/ 628602 w 792"/>
                <a:gd name="T91" fmla="*/ 284690 h 677"/>
                <a:gd name="T92" fmla="*/ 685649 w 792"/>
                <a:gd name="T93" fmla="*/ 325660 h 677"/>
                <a:gd name="T94" fmla="*/ 722246 w 792"/>
                <a:gd name="T95" fmla="*/ 437015 h 677"/>
                <a:gd name="T96" fmla="*/ 722246 w 792"/>
                <a:gd name="T97" fmla="*/ 437015 h 677"/>
                <a:gd name="T98" fmla="*/ 722246 w 792"/>
                <a:gd name="T99" fmla="*/ 437015 h 677"/>
                <a:gd name="T100" fmla="*/ 713635 w 792"/>
                <a:gd name="T101" fmla="*/ 498996 h 677"/>
                <a:gd name="T102" fmla="*/ 753461 w 792"/>
                <a:gd name="T103" fmla="*/ 498996 h 677"/>
                <a:gd name="T104" fmla="*/ 835265 w 792"/>
                <a:gd name="T105" fmla="*/ 416005 h 677"/>
                <a:gd name="T106" fmla="*/ 847105 w 792"/>
                <a:gd name="T107" fmla="*/ 330913 h 677"/>
                <a:gd name="T108" fmla="*/ 764224 w 792"/>
                <a:gd name="T109" fmla="*/ 248973 h 677"/>
                <a:gd name="T110" fmla="*/ 560790 w 792"/>
                <a:gd name="T111" fmla="*/ 133416 h 677"/>
                <a:gd name="T112" fmla="*/ 428396 w 792"/>
                <a:gd name="T113" fmla="*/ 266831 h 677"/>
                <a:gd name="T114" fmla="*/ 294926 w 792"/>
                <a:gd name="T115" fmla="*/ 133416 h 677"/>
                <a:gd name="T116" fmla="*/ 428396 w 792"/>
                <a:gd name="T117" fmla="*/ 0 h 677"/>
                <a:gd name="T118" fmla="*/ 560790 w 792"/>
                <a:gd name="T119" fmla="*/ 133416 h 67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92" h="677">
                  <a:moveTo>
                    <a:pt x="508" y="295"/>
                  </a:moveTo>
                  <a:lnTo>
                    <a:pt x="441" y="295"/>
                  </a:lnTo>
                  <a:cubicBezTo>
                    <a:pt x="442" y="301"/>
                    <a:pt x="442" y="333"/>
                    <a:pt x="425" y="346"/>
                  </a:cubicBezTo>
                  <a:cubicBezTo>
                    <a:pt x="425" y="346"/>
                    <a:pt x="453" y="507"/>
                    <a:pt x="442" y="558"/>
                  </a:cubicBezTo>
                  <a:cubicBezTo>
                    <a:pt x="436" y="580"/>
                    <a:pt x="418" y="635"/>
                    <a:pt x="396" y="634"/>
                  </a:cubicBezTo>
                  <a:cubicBezTo>
                    <a:pt x="375" y="634"/>
                    <a:pt x="358" y="580"/>
                    <a:pt x="354" y="558"/>
                  </a:cubicBezTo>
                  <a:cubicBezTo>
                    <a:pt x="344" y="506"/>
                    <a:pt x="378" y="346"/>
                    <a:pt x="378" y="346"/>
                  </a:cubicBezTo>
                  <a:cubicBezTo>
                    <a:pt x="373" y="344"/>
                    <a:pt x="364" y="335"/>
                    <a:pt x="361" y="295"/>
                  </a:cubicBezTo>
                  <a:lnTo>
                    <a:pt x="288" y="295"/>
                  </a:lnTo>
                  <a:cubicBezTo>
                    <a:pt x="221" y="295"/>
                    <a:pt x="158" y="352"/>
                    <a:pt x="167" y="422"/>
                  </a:cubicBezTo>
                  <a:lnTo>
                    <a:pt x="184" y="552"/>
                  </a:lnTo>
                  <a:cubicBezTo>
                    <a:pt x="197" y="622"/>
                    <a:pt x="238" y="677"/>
                    <a:pt x="305" y="677"/>
                  </a:cubicBezTo>
                  <a:lnTo>
                    <a:pt x="490" y="677"/>
                  </a:lnTo>
                  <a:cubicBezTo>
                    <a:pt x="557" y="677"/>
                    <a:pt x="598" y="620"/>
                    <a:pt x="612" y="550"/>
                  </a:cubicBezTo>
                  <a:lnTo>
                    <a:pt x="629" y="420"/>
                  </a:lnTo>
                  <a:cubicBezTo>
                    <a:pt x="638" y="351"/>
                    <a:pt x="575" y="295"/>
                    <a:pt x="508" y="295"/>
                  </a:cubicBezTo>
                  <a:close/>
                  <a:moveTo>
                    <a:pt x="151" y="213"/>
                  </a:moveTo>
                  <a:cubicBezTo>
                    <a:pt x="193" y="213"/>
                    <a:pt x="228" y="178"/>
                    <a:pt x="228" y="135"/>
                  </a:cubicBezTo>
                  <a:cubicBezTo>
                    <a:pt x="228" y="92"/>
                    <a:pt x="193" y="58"/>
                    <a:pt x="151" y="58"/>
                  </a:cubicBezTo>
                  <a:cubicBezTo>
                    <a:pt x="108" y="58"/>
                    <a:pt x="73" y="92"/>
                    <a:pt x="73" y="135"/>
                  </a:cubicBezTo>
                  <a:cubicBezTo>
                    <a:pt x="73" y="178"/>
                    <a:pt x="108" y="213"/>
                    <a:pt x="151" y="213"/>
                  </a:cubicBezTo>
                  <a:close/>
                  <a:moveTo>
                    <a:pt x="219" y="237"/>
                  </a:moveTo>
                  <a:lnTo>
                    <a:pt x="82" y="237"/>
                  </a:lnTo>
                  <a:cubicBezTo>
                    <a:pt x="40" y="237"/>
                    <a:pt x="0" y="273"/>
                    <a:pt x="6" y="316"/>
                  </a:cubicBezTo>
                  <a:lnTo>
                    <a:pt x="16" y="397"/>
                  </a:lnTo>
                  <a:cubicBezTo>
                    <a:pt x="25" y="441"/>
                    <a:pt x="50" y="475"/>
                    <a:pt x="92" y="475"/>
                  </a:cubicBezTo>
                  <a:lnTo>
                    <a:pt x="132" y="475"/>
                  </a:lnTo>
                  <a:lnTo>
                    <a:pt x="125" y="418"/>
                  </a:lnTo>
                  <a:lnTo>
                    <a:pt x="125" y="417"/>
                  </a:lnTo>
                  <a:cubicBezTo>
                    <a:pt x="120" y="379"/>
                    <a:pt x="132" y="340"/>
                    <a:pt x="160" y="310"/>
                  </a:cubicBezTo>
                  <a:cubicBezTo>
                    <a:pt x="174" y="293"/>
                    <a:pt x="192" y="280"/>
                    <a:pt x="212" y="271"/>
                  </a:cubicBezTo>
                  <a:cubicBezTo>
                    <a:pt x="229" y="262"/>
                    <a:pt x="248" y="256"/>
                    <a:pt x="267" y="253"/>
                  </a:cubicBezTo>
                  <a:cubicBezTo>
                    <a:pt x="253" y="243"/>
                    <a:pt x="237" y="237"/>
                    <a:pt x="219" y="237"/>
                  </a:cubicBezTo>
                  <a:close/>
                  <a:moveTo>
                    <a:pt x="642" y="213"/>
                  </a:moveTo>
                  <a:cubicBezTo>
                    <a:pt x="684" y="213"/>
                    <a:pt x="719" y="178"/>
                    <a:pt x="719" y="135"/>
                  </a:cubicBezTo>
                  <a:cubicBezTo>
                    <a:pt x="719" y="92"/>
                    <a:pt x="684" y="58"/>
                    <a:pt x="642" y="58"/>
                  </a:cubicBezTo>
                  <a:cubicBezTo>
                    <a:pt x="599" y="58"/>
                    <a:pt x="564" y="92"/>
                    <a:pt x="564" y="135"/>
                  </a:cubicBezTo>
                  <a:cubicBezTo>
                    <a:pt x="564" y="178"/>
                    <a:pt x="599" y="213"/>
                    <a:pt x="642" y="213"/>
                  </a:cubicBezTo>
                  <a:close/>
                  <a:moveTo>
                    <a:pt x="710" y="237"/>
                  </a:moveTo>
                  <a:lnTo>
                    <a:pt x="573" y="237"/>
                  </a:lnTo>
                  <a:cubicBezTo>
                    <a:pt x="556" y="237"/>
                    <a:pt x="539" y="243"/>
                    <a:pt x="526" y="253"/>
                  </a:cubicBezTo>
                  <a:cubicBezTo>
                    <a:pt x="546" y="255"/>
                    <a:pt x="566" y="261"/>
                    <a:pt x="584" y="271"/>
                  </a:cubicBezTo>
                  <a:cubicBezTo>
                    <a:pt x="604" y="280"/>
                    <a:pt x="622" y="293"/>
                    <a:pt x="637" y="310"/>
                  </a:cubicBezTo>
                  <a:cubicBezTo>
                    <a:pt x="664" y="340"/>
                    <a:pt x="676" y="378"/>
                    <a:pt x="671" y="416"/>
                  </a:cubicBezTo>
                  <a:lnTo>
                    <a:pt x="663" y="475"/>
                  </a:lnTo>
                  <a:lnTo>
                    <a:pt x="700" y="475"/>
                  </a:lnTo>
                  <a:cubicBezTo>
                    <a:pt x="742" y="475"/>
                    <a:pt x="767" y="439"/>
                    <a:pt x="776" y="396"/>
                  </a:cubicBezTo>
                  <a:lnTo>
                    <a:pt x="787" y="315"/>
                  </a:lnTo>
                  <a:cubicBezTo>
                    <a:pt x="792" y="272"/>
                    <a:pt x="753" y="237"/>
                    <a:pt x="710" y="237"/>
                  </a:cubicBezTo>
                  <a:close/>
                  <a:moveTo>
                    <a:pt x="521" y="127"/>
                  </a:moveTo>
                  <a:cubicBezTo>
                    <a:pt x="521" y="197"/>
                    <a:pt x="466" y="254"/>
                    <a:pt x="398" y="254"/>
                  </a:cubicBezTo>
                  <a:cubicBezTo>
                    <a:pt x="330" y="254"/>
                    <a:pt x="274" y="197"/>
                    <a:pt x="274" y="127"/>
                  </a:cubicBezTo>
                  <a:cubicBezTo>
                    <a:pt x="274" y="57"/>
                    <a:pt x="330" y="0"/>
                    <a:pt x="398" y="0"/>
                  </a:cubicBezTo>
                  <a:cubicBezTo>
                    <a:pt x="466" y="0"/>
                    <a:pt x="521" y="57"/>
                    <a:pt x="521" y="127"/>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grpSp>
      <p:grpSp>
        <p:nvGrpSpPr>
          <p:cNvPr id="28" name="组合 27">
            <a:extLst>
              <a:ext uri="{FF2B5EF4-FFF2-40B4-BE49-F238E27FC236}">
                <a16:creationId xmlns:a16="http://schemas.microsoft.com/office/drawing/2014/main" id="{395807AB-AD8B-47A2-9448-B9FEFE1EF509}"/>
              </a:ext>
            </a:extLst>
          </p:cNvPr>
          <p:cNvGrpSpPr/>
          <p:nvPr/>
        </p:nvGrpSpPr>
        <p:grpSpPr>
          <a:xfrm>
            <a:off x="4924581" y="3377768"/>
            <a:ext cx="697701" cy="750281"/>
            <a:chOff x="4924581" y="3446008"/>
            <a:chExt cx="697701" cy="750281"/>
          </a:xfrm>
        </p:grpSpPr>
        <p:sp>
          <p:nvSpPr>
            <p:cNvPr id="20" name="圆角矩形 4">
              <a:extLst>
                <a:ext uri="{FF2B5EF4-FFF2-40B4-BE49-F238E27FC236}">
                  <a16:creationId xmlns:a16="http://schemas.microsoft.com/office/drawing/2014/main" id="{CEFFB0ED-EFA2-44DA-B4DC-3DFFC6921962}"/>
                </a:ext>
              </a:extLst>
            </p:cNvPr>
            <p:cNvSpPr>
              <a:spLocks noChangeArrowheads="1"/>
            </p:cNvSpPr>
            <p:nvPr/>
          </p:nvSpPr>
          <p:spPr bwMode="auto">
            <a:xfrm>
              <a:off x="4924581" y="3446008"/>
              <a:ext cx="697701" cy="750281"/>
            </a:xfrm>
            <a:prstGeom prst="roundRect">
              <a:avLst>
                <a:gd name="adj" fmla="val 7102"/>
              </a:avLst>
            </a:prstGeom>
            <a:solidFill>
              <a:srgbClr val="C00000"/>
            </a:solidFill>
            <a:ln>
              <a:noFill/>
            </a:ln>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a:p>
          </p:txBody>
        </p:sp>
        <p:sp>
          <p:nvSpPr>
            <p:cNvPr id="24" name="Freeform 6">
              <a:extLst>
                <a:ext uri="{FF2B5EF4-FFF2-40B4-BE49-F238E27FC236}">
                  <a16:creationId xmlns:a16="http://schemas.microsoft.com/office/drawing/2014/main" id="{BB02758E-8D14-4A81-8E68-C53810B70555}"/>
                </a:ext>
              </a:extLst>
            </p:cNvPr>
            <p:cNvSpPr>
              <a:spLocks noEditPoints="1" noChangeArrowheads="1"/>
            </p:cNvSpPr>
            <p:nvPr/>
          </p:nvSpPr>
          <p:spPr bwMode="auto">
            <a:xfrm>
              <a:off x="5095467" y="3577458"/>
              <a:ext cx="367052" cy="488390"/>
            </a:xfrm>
            <a:custGeom>
              <a:avLst/>
              <a:gdLst>
                <a:gd name="T0" fmla="*/ 75606 w 625"/>
                <a:gd name="T1" fmla="*/ 124048 h 853"/>
                <a:gd name="T2" fmla="*/ 63619 w 625"/>
                <a:gd name="T3" fmla="*/ 766762 h 853"/>
                <a:gd name="T4" fmla="*/ 576263 w 625"/>
                <a:gd name="T5" fmla="*/ 188769 h 853"/>
                <a:gd name="T6" fmla="*/ 532006 w 625"/>
                <a:gd name="T7" fmla="*/ 202253 h 853"/>
                <a:gd name="T8" fmla="*/ 66385 w 625"/>
                <a:gd name="T9" fmla="*/ 721817 h 853"/>
                <a:gd name="T10" fmla="*/ 248946 w 625"/>
                <a:gd name="T11" fmla="*/ 81800 h 853"/>
                <a:gd name="T12" fmla="*/ 327317 w 625"/>
                <a:gd name="T13" fmla="*/ 81800 h 853"/>
                <a:gd name="T14" fmla="*/ 287670 w 625"/>
                <a:gd name="T15" fmla="*/ 122250 h 853"/>
                <a:gd name="T16" fmla="*/ 201923 w 625"/>
                <a:gd name="T17" fmla="*/ 83598 h 853"/>
                <a:gd name="T18" fmla="*/ 106032 w 625"/>
                <a:gd name="T19" fmla="*/ 194162 h 853"/>
                <a:gd name="T20" fmla="*/ 470231 w 625"/>
                <a:gd name="T21" fmla="*/ 194162 h 853"/>
                <a:gd name="T22" fmla="*/ 375262 w 625"/>
                <a:gd name="T23" fmla="*/ 83598 h 853"/>
                <a:gd name="T24" fmla="*/ 201923 w 625"/>
                <a:gd name="T25" fmla="*/ 83598 h 853"/>
                <a:gd name="T26" fmla="*/ 203767 w 625"/>
                <a:gd name="T27" fmla="*/ 582487 h 853"/>
                <a:gd name="T28" fmla="*/ 140147 w 625"/>
                <a:gd name="T29" fmla="*/ 599567 h 853"/>
                <a:gd name="T30" fmla="*/ 125395 w 625"/>
                <a:gd name="T31" fmla="*/ 613050 h 853"/>
                <a:gd name="T32" fmla="*/ 203767 w 625"/>
                <a:gd name="T33" fmla="*/ 619342 h 853"/>
                <a:gd name="T34" fmla="*/ 121707 w 625"/>
                <a:gd name="T35" fmla="*/ 657995 h 853"/>
                <a:gd name="T36" fmla="*/ 223129 w 625"/>
                <a:gd name="T37" fmla="*/ 609454 h 853"/>
                <a:gd name="T38" fmla="*/ 223129 w 625"/>
                <a:gd name="T39" fmla="*/ 577993 h 853"/>
                <a:gd name="T40" fmla="*/ 102344 w 625"/>
                <a:gd name="T41" fmla="*/ 584285 h 853"/>
                <a:gd name="T42" fmla="*/ 197312 w 625"/>
                <a:gd name="T43" fmla="*/ 683164 h 853"/>
                <a:gd name="T44" fmla="*/ 197312 w 625"/>
                <a:gd name="T45" fmla="*/ 301132 h 853"/>
                <a:gd name="T46" fmla="*/ 140147 w 625"/>
                <a:gd name="T47" fmla="*/ 318211 h 853"/>
                <a:gd name="T48" fmla="*/ 159510 w 625"/>
                <a:gd name="T49" fmla="*/ 368549 h 853"/>
                <a:gd name="T50" fmla="*/ 121707 w 625"/>
                <a:gd name="T51" fmla="*/ 382033 h 853"/>
                <a:gd name="T52" fmla="*/ 197312 w 625"/>
                <a:gd name="T53" fmla="*/ 281356 h 853"/>
                <a:gd name="T54" fmla="*/ 102344 w 625"/>
                <a:gd name="T55" fmla="*/ 380235 h 853"/>
                <a:gd name="T56" fmla="*/ 223129 w 625"/>
                <a:gd name="T57" fmla="*/ 323604 h 853"/>
                <a:gd name="T58" fmla="*/ 221285 w 625"/>
                <a:gd name="T59" fmla="*/ 296637 h 853"/>
                <a:gd name="T60" fmla="*/ 203767 w 625"/>
                <a:gd name="T61" fmla="*/ 452147 h 853"/>
                <a:gd name="T62" fmla="*/ 125395 w 625"/>
                <a:gd name="T63" fmla="*/ 471923 h 853"/>
                <a:gd name="T64" fmla="*/ 203767 w 625"/>
                <a:gd name="T65" fmla="*/ 522261 h 853"/>
                <a:gd name="T66" fmla="*/ 223129 w 625"/>
                <a:gd name="T67" fmla="*/ 437764 h 853"/>
                <a:gd name="T68" fmla="*/ 102344 w 625"/>
                <a:gd name="T69" fmla="*/ 442259 h 853"/>
                <a:gd name="T70" fmla="*/ 203767 w 625"/>
                <a:gd name="T71" fmla="*/ 541138 h 853"/>
                <a:gd name="T72" fmla="*/ 266464 w 625"/>
                <a:gd name="T73" fmla="*/ 417989 h 853"/>
                <a:gd name="T74" fmla="*/ 301501 w 625"/>
                <a:gd name="T75" fmla="*/ 649905 h 853"/>
                <a:gd name="T76" fmla="*/ 462854 w 625"/>
                <a:gd name="T77" fmla="*/ 601364 h 853"/>
                <a:gd name="T78" fmla="*/ 295047 w 625"/>
                <a:gd name="T79" fmla="*/ 644512 h 853"/>
                <a:gd name="T80" fmla="*/ 462854 w 625"/>
                <a:gd name="T81" fmla="*/ 455742 h 853"/>
                <a:gd name="T82" fmla="*/ 295047 w 625"/>
                <a:gd name="T83" fmla="*/ 368549 h 853"/>
                <a:gd name="T84" fmla="*/ 295047 w 625"/>
                <a:gd name="T85" fmla="*/ 316413 h 85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3">
                  <a:moveTo>
                    <a:pt x="48" y="225"/>
                  </a:moveTo>
                  <a:cubicBezTo>
                    <a:pt x="48" y="201"/>
                    <a:pt x="59" y="189"/>
                    <a:pt x="82" y="188"/>
                  </a:cubicBezTo>
                  <a:lnTo>
                    <a:pt x="82" y="138"/>
                  </a:lnTo>
                  <a:cubicBezTo>
                    <a:pt x="39" y="139"/>
                    <a:pt x="0" y="167"/>
                    <a:pt x="0" y="210"/>
                  </a:cubicBezTo>
                  <a:lnTo>
                    <a:pt x="0" y="784"/>
                  </a:lnTo>
                  <a:cubicBezTo>
                    <a:pt x="0" y="819"/>
                    <a:pt x="34" y="853"/>
                    <a:pt x="69" y="853"/>
                  </a:cubicBezTo>
                  <a:lnTo>
                    <a:pt x="556" y="853"/>
                  </a:lnTo>
                  <a:cubicBezTo>
                    <a:pt x="591" y="853"/>
                    <a:pt x="625" y="819"/>
                    <a:pt x="625" y="784"/>
                  </a:cubicBezTo>
                  <a:lnTo>
                    <a:pt x="625" y="210"/>
                  </a:lnTo>
                  <a:cubicBezTo>
                    <a:pt x="625" y="167"/>
                    <a:pt x="586" y="139"/>
                    <a:pt x="543" y="138"/>
                  </a:cubicBezTo>
                  <a:lnTo>
                    <a:pt x="543" y="188"/>
                  </a:lnTo>
                  <a:cubicBezTo>
                    <a:pt x="566" y="189"/>
                    <a:pt x="577" y="201"/>
                    <a:pt x="577" y="225"/>
                  </a:cubicBezTo>
                  <a:lnTo>
                    <a:pt x="577" y="768"/>
                  </a:lnTo>
                  <a:cubicBezTo>
                    <a:pt x="577" y="786"/>
                    <a:pt x="570" y="803"/>
                    <a:pt x="554" y="803"/>
                  </a:cubicBezTo>
                  <a:lnTo>
                    <a:pt x="72" y="803"/>
                  </a:lnTo>
                  <a:cubicBezTo>
                    <a:pt x="53" y="803"/>
                    <a:pt x="48" y="783"/>
                    <a:pt x="48" y="764"/>
                  </a:cubicBezTo>
                  <a:lnTo>
                    <a:pt x="48" y="225"/>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2" y="136"/>
                  </a:lnTo>
                  <a:cubicBezTo>
                    <a:pt x="289" y="136"/>
                    <a:pt x="270" y="117"/>
                    <a:pt x="270" y="95"/>
                  </a:cubicBezTo>
                  <a:lnTo>
                    <a:pt x="270" y="91"/>
                  </a:lnTo>
                  <a:close/>
                  <a:moveTo>
                    <a:pt x="219" y="93"/>
                  </a:moveTo>
                  <a:lnTo>
                    <a:pt x="149" y="93"/>
                  </a:lnTo>
                  <a:cubicBezTo>
                    <a:pt x="126" y="93"/>
                    <a:pt x="115" y="104"/>
                    <a:pt x="115" y="128"/>
                  </a:cubicBezTo>
                  <a:lnTo>
                    <a:pt x="115" y="216"/>
                  </a:lnTo>
                  <a:cubicBezTo>
                    <a:pt x="115" y="231"/>
                    <a:pt x="124" y="246"/>
                    <a:pt x="139" y="246"/>
                  </a:cubicBezTo>
                  <a:lnTo>
                    <a:pt x="487" y="246"/>
                  </a:lnTo>
                  <a:cubicBezTo>
                    <a:pt x="501" y="246"/>
                    <a:pt x="510" y="231"/>
                    <a:pt x="510" y="216"/>
                  </a:cubicBezTo>
                  <a:lnTo>
                    <a:pt x="510" y="128"/>
                  </a:lnTo>
                  <a:cubicBezTo>
                    <a:pt x="510" y="104"/>
                    <a:pt x="499" y="93"/>
                    <a:pt x="476" y="93"/>
                  </a:cubicBezTo>
                  <a:lnTo>
                    <a:pt x="407" y="93"/>
                  </a:lnTo>
                  <a:cubicBezTo>
                    <a:pt x="407" y="45"/>
                    <a:pt x="366" y="0"/>
                    <a:pt x="320" y="0"/>
                  </a:cubicBezTo>
                  <a:lnTo>
                    <a:pt x="305" y="0"/>
                  </a:lnTo>
                  <a:cubicBezTo>
                    <a:pt x="259" y="0"/>
                    <a:pt x="219" y="45"/>
                    <a:pt x="219" y="93"/>
                  </a:cubicBezTo>
                  <a:close/>
                  <a:moveTo>
                    <a:pt x="132" y="654"/>
                  </a:moveTo>
                  <a:cubicBezTo>
                    <a:pt x="132" y="649"/>
                    <a:pt x="134" y="648"/>
                    <a:pt x="139" y="648"/>
                  </a:cubicBezTo>
                  <a:lnTo>
                    <a:pt x="221" y="648"/>
                  </a:lnTo>
                  <a:lnTo>
                    <a:pt x="221" y="654"/>
                  </a:lnTo>
                  <a:cubicBezTo>
                    <a:pt x="221" y="661"/>
                    <a:pt x="187" y="681"/>
                    <a:pt x="180" y="684"/>
                  </a:cubicBezTo>
                  <a:cubicBezTo>
                    <a:pt x="174" y="679"/>
                    <a:pt x="161" y="667"/>
                    <a:pt x="152"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9"/>
                  </a:cubicBezTo>
                  <a:cubicBezTo>
                    <a:pt x="221" y="700"/>
                    <a:pt x="225" y="738"/>
                    <a:pt x="214" y="738"/>
                  </a:cubicBezTo>
                  <a:lnTo>
                    <a:pt x="139" y="738"/>
                  </a:lnTo>
                  <a:cubicBezTo>
                    <a:pt x="134" y="738"/>
                    <a:pt x="132" y="737"/>
                    <a:pt x="132" y="732"/>
                  </a:cubicBezTo>
                  <a:lnTo>
                    <a:pt x="132" y="654"/>
                  </a:lnTo>
                  <a:close/>
                  <a:moveTo>
                    <a:pt x="214" y="760"/>
                  </a:moveTo>
                  <a:cubicBezTo>
                    <a:pt x="255" y="760"/>
                    <a:pt x="240" y="715"/>
                    <a:pt x="242" y="678"/>
                  </a:cubicBezTo>
                  <a:cubicBezTo>
                    <a:pt x="244" y="659"/>
                    <a:pt x="292" y="642"/>
                    <a:pt x="296" y="624"/>
                  </a:cubicBezTo>
                  <a:lnTo>
                    <a:pt x="290" y="624"/>
                  </a:lnTo>
                  <a:cubicBezTo>
                    <a:pt x="275" y="624"/>
                    <a:pt x="253" y="638"/>
                    <a:pt x="242" y="643"/>
                  </a:cubicBezTo>
                  <a:cubicBezTo>
                    <a:pt x="237" y="635"/>
                    <a:pt x="232" y="626"/>
                    <a:pt x="219" y="626"/>
                  </a:cubicBezTo>
                  <a:lnTo>
                    <a:pt x="134" y="626"/>
                  </a:lnTo>
                  <a:cubicBezTo>
                    <a:pt x="122" y="626"/>
                    <a:pt x="111" y="637"/>
                    <a:pt x="111" y="650"/>
                  </a:cubicBezTo>
                  <a:lnTo>
                    <a:pt x="111" y="736"/>
                  </a:lnTo>
                  <a:cubicBezTo>
                    <a:pt x="111" y="751"/>
                    <a:pt x="124" y="760"/>
                    <a:pt x="139" y="760"/>
                  </a:cubicBezTo>
                  <a:lnTo>
                    <a:pt x="214" y="760"/>
                  </a:lnTo>
                  <a:close/>
                  <a:moveTo>
                    <a:pt x="132" y="341"/>
                  </a:moveTo>
                  <a:cubicBezTo>
                    <a:pt x="132" y="336"/>
                    <a:pt x="134" y="335"/>
                    <a:pt x="139" y="335"/>
                  </a:cubicBezTo>
                  <a:lnTo>
                    <a:pt x="214" y="335"/>
                  </a:lnTo>
                  <a:cubicBezTo>
                    <a:pt x="219" y="335"/>
                    <a:pt x="221" y="336"/>
                    <a:pt x="221" y="341"/>
                  </a:cubicBezTo>
                  <a:cubicBezTo>
                    <a:pt x="221" y="347"/>
                    <a:pt x="184" y="371"/>
                    <a:pt x="180" y="371"/>
                  </a:cubicBezTo>
                  <a:cubicBezTo>
                    <a:pt x="175" y="371"/>
                    <a:pt x="164" y="354"/>
                    <a:pt x="152" y="354"/>
                  </a:cubicBezTo>
                  <a:cubicBezTo>
                    <a:pt x="145" y="354"/>
                    <a:pt x="136" y="361"/>
                    <a:pt x="136" y="367"/>
                  </a:cubicBezTo>
                  <a:lnTo>
                    <a:pt x="136" y="369"/>
                  </a:lnTo>
                  <a:cubicBezTo>
                    <a:pt x="136" y="378"/>
                    <a:pt x="166" y="407"/>
                    <a:pt x="173" y="410"/>
                  </a:cubicBezTo>
                  <a:lnTo>
                    <a:pt x="221" y="376"/>
                  </a:lnTo>
                  <a:lnTo>
                    <a:pt x="221" y="425"/>
                  </a:lnTo>
                  <a:lnTo>
                    <a:pt x="132" y="425"/>
                  </a:lnTo>
                  <a:lnTo>
                    <a:pt x="132" y="341"/>
                  </a:lnTo>
                  <a:close/>
                  <a:moveTo>
                    <a:pt x="240" y="330"/>
                  </a:moveTo>
                  <a:cubicBezTo>
                    <a:pt x="238" y="319"/>
                    <a:pt x="228" y="313"/>
                    <a:pt x="214" y="313"/>
                  </a:cubicBezTo>
                  <a:lnTo>
                    <a:pt x="139" y="313"/>
                  </a:lnTo>
                  <a:cubicBezTo>
                    <a:pt x="124" y="313"/>
                    <a:pt x="111" y="322"/>
                    <a:pt x="111" y="337"/>
                  </a:cubicBezTo>
                  <a:lnTo>
                    <a:pt x="111" y="423"/>
                  </a:lnTo>
                  <a:cubicBezTo>
                    <a:pt x="111" y="436"/>
                    <a:pt x="122" y="447"/>
                    <a:pt x="134" y="447"/>
                  </a:cubicBezTo>
                  <a:lnTo>
                    <a:pt x="219" y="447"/>
                  </a:lnTo>
                  <a:cubicBezTo>
                    <a:pt x="252" y="447"/>
                    <a:pt x="242" y="394"/>
                    <a:pt x="242" y="360"/>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5"/>
                  </a:cubicBezTo>
                  <a:cubicBezTo>
                    <a:pt x="136" y="531"/>
                    <a:pt x="167" y="566"/>
                    <a:pt x="173" y="566"/>
                  </a:cubicBezTo>
                  <a:cubicBezTo>
                    <a:pt x="183" y="566"/>
                    <a:pt x="210" y="536"/>
                    <a:pt x="221" y="533"/>
                  </a:cubicBezTo>
                  <a:lnTo>
                    <a:pt x="221" y="581"/>
                  </a:lnTo>
                  <a:lnTo>
                    <a:pt x="132" y="581"/>
                  </a:lnTo>
                  <a:lnTo>
                    <a:pt x="132" y="492"/>
                  </a:lnTo>
                  <a:close/>
                  <a:moveTo>
                    <a:pt x="242" y="487"/>
                  </a:moveTo>
                  <a:cubicBezTo>
                    <a:pt x="238" y="480"/>
                    <a:pt x="233" y="471"/>
                    <a:pt x="221" y="471"/>
                  </a:cubicBezTo>
                  <a:lnTo>
                    <a:pt x="132" y="471"/>
                  </a:lnTo>
                  <a:cubicBezTo>
                    <a:pt x="121" y="471"/>
                    <a:pt x="111" y="481"/>
                    <a:pt x="111" y="492"/>
                  </a:cubicBezTo>
                  <a:lnTo>
                    <a:pt x="111" y="581"/>
                  </a:lnTo>
                  <a:cubicBezTo>
                    <a:pt x="111" y="592"/>
                    <a:pt x="121" y="602"/>
                    <a:pt x="132" y="602"/>
                  </a:cubicBezTo>
                  <a:lnTo>
                    <a:pt x="221" y="602"/>
                  </a:lnTo>
                  <a:cubicBezTo>
                    <a:pt x="252" y="602"/>
                    <a:pt x="242" y="547"/>
                    <a:pt x="242" y="515"/>
                  </a:cubicBezTo>
                  <a:lnTo>
                    <a:pt x="296" y="469"/>
                  </a:lnTo>
                  <a:lnTo>
                    <a:pt x="289" y="465"/>
                  </a:lnTo>
                  <a:lnTo>
                    <a:pt x="242" y="487"/>
                  </a:lnTo>
                  <a:close/>
                  <a:moveTo>
                    <a:pt x="320" y="717"/>
                  </a:moveTo>
                  <a:cubicBezTo>
                    <a:pt x="320" y="722"/>
                    <a:pt x="322" y="723"/>
                    <a:pt x="327" y="723"/>
                  </a:cubicBezTo>
                  <a:lnTo>
                    <a:pt x="495" y="723"/>
                  </a:lnTo>
                  <a:cubicBezTo>
                    <a:pt x="500" y="723"/>
                    <a:pt x="502" y="722"/>
                    <a:pt x="502" y="717"/>
                  </a:cubicBezTo>
                  <a:lnTo>
                    <a:pt x="502" y="669"/>
                  </a:lnTo>
                  <a:cubicBezTo>
                    <a:pt x="502" y="664"/>
                    <a:pt x="500" y="663"/>
                    <a:pt x="495" y="663"/>
                  </a:cubicBezTo>
                  <a:lnTo>
                    <a:pt x="320" y="663"/>
                  </a:lnTo>
                  <a:lnTo>
                    <a:pt x="320" y="717"/>
                  </a:lnTo>
                  <a:close/>
                  <a:moveTo>
                    <a:pt x="320" y="566"/>
                  </a:moveTo>
                  <a:lnTo>
                    <a:pt x="502" y="566"/>
                  </a:lnTo>
                  <a:lnTo>
                    <a:pt x="502" y="507"/>
                  </a:lnTo>
                  <a:lnTo>
                    <a:pt x="320" y="507"/>
                  </a:lnTo>
                  <a:lnTo>
                    <a:pt x="320" y="566"/>
                  </a:lnTo>
                  <a:close/>
                  <a:moveTo>
                    <a:pt x="320" y="410"/>
                  </a:moveTo>
                  <a:lnTo>
                    <a:pt x="452" y="410"/>
                  </a:lnTo>
                  <a:lnTo>
                    <a:pt x="452" y="352"/>
                  </a:lnTo>
                  <a:lnTo>
                    <a:pt x="320" y="352"/>
                  </a:lnTo>
                  <a:lnTo>
                    <a:pt x="320" y="41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grpSp>
    </p:spTree>
    <p:extLst>
      <p:ext uri="{BB962C8B-B14F-4D97-AF65-F5344CB8AC3E}">
        <p14:creationId xmlns:p14="http://schemas.microsoft.com/office/powerpoint/2010/main" val="202870613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5882"/>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p:stCondLst>
                              <p:cond delay="1559"/>
                            </p:stCondLst>
                            <p:childTnLst>
                              <p:par>
                                <p:cTn id="15" presetID="2" presetClass="entr" presetSubtype="4"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1+#ppt_h/2"/>
                                          </p:val>
                                        </p:tav>
                                        <p:tav tm="100000">
                                          <p:val>
                                            <p:strVal val="#ppt_y"/>
                                          </p:val>
                                        </p:tav>
                                      </p:tavLst>
                                    </p:anim>
                                  </p:childTnLst>
                                </p:cTn>
                              </p:par>
                            </p:childTnLst>
                          </p:cTn>
                        </p:par>
                        <p:par>
                          <p:cTn id="19" fill="hold">
                            <p:stCondLst>
                              <p:cond delay="2059"/>
                            </p:stCondLst>
                            <p:childTnLst>
                              <p:par>
                                <p:cTn id="20" presetID="12" presetClass="entr" presetSubtype="8"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ppt_x</p:attrName>
                                        </p:attrNameLst>
                                      </p:cBhvr>
                                      <p:tavLst>
                                        <p:tav tm="0">
                                          <p:val>
                                            <p:strVal val="#ppt_x-#ppt_w*1.125000"/>
                                          </p:val>
                                        </p:tav>
                                        <p:tav tm="100000">
                                          <p:val>
                                            <p:strVal val="#ppt_x"/>
                                          </p:val>
                                        </p:tav>
                                      </p:tavLst>
                                    </p:anim>
                                    <p:animEffect transition="in" filter="wipe(right)">
                                      <p:cBhvr>
                                        <p:cTn id="23" dur="500"/>
                                        <p:tgtEl>
                                          <p:spTgt spid="11"/>
                                        </p:tgtEl>
                                      </p:cBhvr>
                                    </p:animEffect>
                                  </p:childTnLst>
                                </p:cTn>
                              </p:par>
                            </p:childTnLst>
                          </p:cTn>
                        </p:par>
                        <p:par>
                          <p:cTn id="24" fill="hold">
                            <p:stCondLst>
                              <p:cond delay="2559"/>
                            </p:stCondLst>
                            <p:childTnLst>
                              <p:par>
                                <p:cTn id="25" presetID="42"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anim calcmode="lin" valueType="num">
                                      <p:cBhvr>
                                        <p:cTn id="28" dur="500" fill="hold"/>
                                        <p:tgtEl>
                                          <p:spTgt spid="9"/>
                                        </p:tgtEl>
                                        <p:attrNameLst>
                                          <p:attrName>ppt_x</p:attrName>
                                        </p:attrNameLst>
                                      </p:cBhvr>
                                      <p:tavLst>
                                        <p:tav tm="0">
                                          <p:val>
                                            <p:strVal val="#ppt_x"/>
                                          </p:val>
                                        </p:tav>
                                        <p:tav tm="100000">
                                          <p:val>
                                            <p:strVal val="#ppt_x"/>
                                          </p:val>
                                        </p:tav>
                                      </p:tavLst>
                                    </p:anim>
                                    <p:anim calcmode="lin" valueType="num">
                                      <p:cBhvr>
                                        <p:cTn id="29" dur="5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3059"/>
                            </p:stCondLst>
                            <p:childTnLst>
                              <p:par>
                                <p:cTn id="31" presetID="2" presetClass="entr" presetSubtype="4"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ppt_x"/>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childTnLst>
                          </p:cTn>
                        </p:par>
                        <p:par>
                          <p:cTn id="35" fill="hold">
                            <p:stCondLst>
                              <p:cond delay="3559"/>
                            </p:stCondLst>
                            <p:childTnLst>
                              <p:par>
                                <p:cTn id="36" presetID="1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p:tgtEl>
                                          <p:spTgt spid="18"/>
                                        </p:tgtEl>
                                        <p:attrNameLst>
                                          <p:attrName>ppt_x</p:attrName>
                                        </p:attrNameLst>
                                      </p:cBhvr>
                                      <p:tavLst>
                                        <p:tav tm="0">
                                          <p:val>
                                            <p:strVal val="#ppt_x-#ppt_w*1.125000"/>
                                          </p:val>
                                        </p:tav>
                                        <p:tav tm="100000">
                                          <p:val>
                                            <p:strVal val="#ppt_x"/>
                                          </p:val>
                                        </p:tav>
                                      </p:tavLst>
                                    </p:anim>
                                    <p:animEffect transition="in" filter="wipe(right)">
                                      <p:cBhvr>
                                        <p:cTn id="39" dur="500"/>
                                        <p:tgtEl>
                                          <p:spTgt spid="18"/>
                                        </p:tgtEl>
                                      </p:cBhvr>
                                    </p:animEffect>
                                  </p:childTnLst>
                                </p:cTn>
                              </p:par>
                            </p:childTnLst>
                          </p:cTn>
                        </p:par>
                        <p:par>
                          <p:cTn id="40" fill="hold">
                            <p:stCondLst>
                              <p:cond delay="4059"/>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559"/>
                            </p:stCondLst>
                            <p:childTnLst>
                              <p:par>
                                <p:cTn id="47" presetID="2" presetClass="entr" presetSubtype="4"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childTnLst>
                          </p:cTn>
                        </p:par>
                        <p:par>
                          <p:cTn id="51" fill="hold">
                            <p:stCondLst>
                              <p:cond delay="5059"/>
                            </p:stCondLst>
                            <p:childTnLst>
                              <p:par>
                                <p:cTn id="52" presetID="1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p:tgtEl>
                                          <p:spTgt spid="14"/>
                                        </p:tgtEl>
                                        <p:attrNameLst>
                                          <p:attrName>ppt_x</p:attrName>
                                        </p:attrNameLst>
                                      </p:cBhvr>
                                      <p:tavLst>
                                        <p:tav tm="0">
                                          <p:val>
                                            <p:strVal val="#ppt_x-#ppt_w*1.125000"/>
                                          </p:val>
                                        </p:tav>
                                        <p:tav tm="100000">
                                          <p:val>
                                            <p:strVal val="#ppt_x"/>
                                          </p:val>
                                        </p:tav>
                                      </p:tavLst>
                                    </p:anim>
                                    <p:animEffect transition="in" filter="wipe(right)">
                                      <p:cBhvr>
                                        <p:cTn id="55" dur="500"/>
                                        <p:tgtEl>
                                          <p:spTgt spid="14"/>
                                        </p:tgtEl>
                                      </p:cBhvr>
                                    </p:animEffect>
                                  </p:childTnLst>
                                </p:cTn>
                              </p:par>
                            </p:childTnLst>
                          </p:cTn>
                        </p:par>
                        <p:par>
                          <p:cTn id="56" fill="hold">
                            <p:stCondLst>
                              <p:cond delay="5559"/>
                            </p:stCondLst>
                            <p:childTnLst>
                              <p:par>
                                <p:cTn id="57" presetID="42"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anim calcmode="lin" valueType="num">
                                      <p:cBhvr>
                                        <p:cTn id="60" dur="500" fill="hold"/>
                                        <p:tgtEl>
                                          <p:spTgt spid="13"/>
                                        </p:tgtEl>
                                        <p:attrNameLst>
                                          <p:attrName>ppt_x</p:attrName>
                                        </p:attrNameLst>
                                      </p:cBhvr>
                                      <p:tavLst>
                                        <p:tav tm="0">
                                          <p:val>
                                            <p:strVal val="#ppt_x"/>
                                          </p:val>
                                        </p:tav>
                                        <p:tav tm="100000">
                                          <p:val>
                                            <p:strVal val="#ppt_x"/>
                                          </p:val>
                                        </p:tav>
                                      </p:tavLst>
                                    </p:anim>
                                    <p:anim calcmode="lin" valueType="num">
                                      <p:cBhvr>
                                        <p:cTn id="61" dur="500" fill="hold"/>
                                        <p:tgtEl>
                                          <p:spTgt spid="13"/>
                                        </p:tgtEl>
                                        <p:attrNameLst>
                                          <p:attrName>ppt_y</p:attrName>
                                        </p:attrNameLst>
                                      </p:cBhvr>
                                      <p:tavLst>
                                        <p:tav tm="0">
                                          <p:val>
                                            <p:strVal val="#ppt_y+.1"/>
                                          </p:val>
                                        </p:tav>
                                        <p:tav tm="100000">
                                          <p:val>
                                            <p:strVal val="#ppt_y"/>
                                          </p:val>
                                        </p:tav>
                                      </p:tavLst>
                                    </p:anim>
                                  </p:childTnLst>
                                </p:cTn>
                              </p:par>
                            </p:childTnLst>
                          </p:cTn>
                        </p:par>
                        <p:par>
                          <p:cTn id="62" fill="hold">
                            <p:stCondLst>
                              <p:cond delay="6059"/>
                            </p:stCondLst>
                            <p:childTnLst>
                              <p:par>
                                <p:cTn id="63" presetID="2" presetClass="entr" presetSubtype="4" fill="hold"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fill="hold"/>
                                        <p:tgtEl>
                                          <p:spTgt spid="27"/>
                                        </p:tgtEl>
                                        <p:attrNameLst>
                                          <p:attrName>ppt_x</p:attrName>
                                        </p:attrNameLst>
                                      </p:cBhvr>
                                      <p:tavLst>
                                        <p:tav tm="0">
                                          <p:val>
                                            <p:strVal val="#ppt_x"/>
                                          </p:val>
                                        </p:tav>
                                        <p:tav tm="100000">
                                          <p:val>
                                            <p:strVal val="#ppt_x"/>
                                          </p:val>
                                        </p:tav>
                                      </p:tavLst>
                                    </p:anim>
                                    <p:anim calcmode="lin" valueType="num">
                                      <p:cBhvr additive="base">
                                        <p:cTn id="66" dur="500" fill="hold"/>
                                        <p:tgtEl>
                                          <p:spTgt spid="27"/>
                                        </p:tgtEl>
                                        <p:attrNameLst>
                                          <p:attrName>ppt_y</p:attrName>
                                        </p:attrNameLst>
                                      </p:cBhvr>
                                      <p:tavLst>
                                        <p:tav tm="0">
                                          <p:val>
                                            <p:strVal val="1+#ppt_h/2"/>
                                          </p:val>
                                        </p:tav>
                                        <p:tav tm="100000">
                                          <p:val>
                                            <p:strVal val="#ppt_y"/>
                                          </p:val>
                                        </p:tav>
                                      </p:tavLst>
                                    </p:anim>
                                  </p:childTnLst>
                                </p:cTn>
                              </p:par>
                            </p:childTnLst>
                          </p:cTn>
                        </p:par>
                        <p:par>
                          <p:cTn id="67" fill="hold">
                            <p:stCondLst>
                              <p:cond delay="6559"/>
                            </p:stCondLst>
                            <p:childTnLst>
                              <p:par>
                                <p:cTn id="68" presetID="12" presetClass="entr" presetSubtype="8"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500"/>
                                        <p:tgtEl>
                                          <p:spTgt spid="22"/>
                                        </p:tgtEl>
                                        <p:attrNameLst>
                                          <p:attrName>ppt_x</p:attrName>
                                        </p:attrNameLst>
                                      </p:cBhvr>
                                      <p:tavLst>
                                        <p:tav tm="0">
                                          <p:val>
                                            <p:strVal val="#ppt_x-#ppt_w*1.125000"/>
                                          </p:val>
                                        </p:tav>
                                        <p:tav tm="100000">
                                          <p:val>
                                            <p:strVal val="#ppt_x"/>
                                          </p:val>
                                        </p:tav>
                                      </p:tavLst>
                                    </p:anim>
                                    <p:animEffect transition="in" filter="wipe(right)">
                                      <p:cBhvr>
                                        <p:cTn id="71" dur="500"/>
                                        <p:tgtEl>
                                          <p:spTgt spid="22"/>
                                        </p:tgtEl>
                                      </p:cBhvr>
                                    </p:animEffect>
                                  </p:childTnLst>
                                </p:cTn>
                              </p:par>
                            </p:childTnLst>
                          </p:cTn>
                        </p:par>
                        <p:par>
                          <p:cTn id="72" fill="hold">
                            <p:stCondLst>
                              <p:cond delay="7059"/>
                            </p:stCondLst>
                            <p:childTnLst>
                              <p:par>
                                <p:cTn id="73" presetID="42" presetClass="entr" presetSubtype="0"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500"/>
                                        <p:tgtEl>
                                          <p:spTgt spid="21"/>
                                        </p:tgtEl>
                                      </p:cBhvr>
                                    </p:animEffect>
                                    <p:anim calcmode="lin" valueType="num">
                                      <p:cBhvr>
                                        <p:cTn id="76" dur="500" fill="hold"/>
                                        <p:tgtEl>
                                          <p:spTgt spid="21"/>
                                        </p:tgtEl>
                                        <p:attrNameLst>
                                          <p:attrName>ppt_x</p:attrName>
                                        </p:attrNameLst>
                                      </p:cBhvr>
                                      <p:tavLst>
                                        <p:tav tm="0">
                                          <p:val>
                                            <p:strVal val="#ppt_x"/>
                                          </p:val>
                                        </p:tav>
                                        <p:tav tm="100000">
                                          <p:val>
                                            <p:strVal val="#ppt_x"/>
                                          </p:val>
                                        </p:tav>
                                      </p:tavLst>
                                    </p:anim>
                                    <p:anim calcmode="lin" valueType="num">
                                      <p:cBhvr>
                                        <p:cTn id="77"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1" grpId="0"/>
      <p:bldP spid="13" grpId="0"/>
      <p:bldP spid="14" grpId="0"/>
      <p:bldP spid="17" grpId="0"/>
      <p:bldP spid="18"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4801314" cy="461665"/>
          </a:xfrm>
          <a:prstGeom prst="rect">
            <a:avLst/>
          </a:prstGeom>
        </p:spPr>
        <p:txBody>
          <a:bodyPr wrap="none">
            <a:spAutoFit/>
          </a:bodyPr>
          <a:lstStyle/>
          <a:p>
            <a:r>
              <a:rPr lang="zh-CN" altLang="en-US" sz="2400" b="1" dirty="0">
                <a:latin typeface="+mj-ea"/>
                <a:ea typeface="+mj-ea"/>
              </a:rPr>
              <a:t>学习连接法律法规，防范廉洁风险</a:t>
            </a:r>
          </a:p>
        </p:txBody>
      </p:sp>
      <p:sp>
        <p:nvSpPr>
          <p:cNvPr id="3" name="矩形 2">
            <a:extLst>
              <a:ext uri="{FF2B5EF4-FFF2-40B4-BE49-F238E27FC236}">
                <a16:creationId xmlns:a16="http://schemas.microsoft.com/office/drawing/2014/main" id="{CAD02461-BEFE-4D3E-B4D0-9F1766557F51}"/>
              </a:ext>
            </a:extLst>
          </p:cNvPr>
          <p:cNvSpPr/>
          <p:nvPr/>
        </p:nvSpPr>
        <p:spPr>
          <a:xfrm>
            <a:off x="792434" y="976502"/>
            <a:ext cx="5440913" cy="461665"/>
          </a:xfrm>
          <a:prstGeom prst="rect">
            <a:avLst/>
          </a:prstGeom>
        </p:spPr>
        <p:txBody>
          <a:bodyPr wrap="none">
            <a:spAutoFit/>
          </a:bodyPr>
          <a:lstStyle/>
          <a:p>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若干规定</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解读</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廉洁从业行为规范</a:t>
            </a:r>
          </a:p>
        </p:txBody>
      </p:sp>
      <p:grpSp>
        <p:nvGrpSpPr>
          <p:cNvPr id="4" name="组合 3">
            <a:extLst>
              <a:ext uri="{FF2B5EF4-FFF2-40B4-BE49-F238E27FC236}">
                <a16:creationId xmlns:a16="http://schemas.microsoft.com/office/drawing/2014/main" id="{76E21403-2CFF-4DF9-A78C-5EB7C746A378}"/>
              </a:ext>
            </a:extLst>
          </p:cNvPr>
          <p:cNvGrpSpPr/>
          <p:nvPr/>
        </p:nvGrpSpPr>
        <p:grpSpPr>
          <a:xfrm flipV="1">
            <a:off x="460375" y="1048190"/>
            <a:ext cx="224744" cy="298764"/>
            <a:chOff x="460375" y="1145304"/>
            <a:chExt cx="224744" cy="386843"/>
          </a:xfrm>
        </p:grpSpPr>
        <p:cxnSp>
          <p:nvCxnSpPr>
            <p:cNvPr id="5" name="直接连接符 4">
              <a:extLst>
                <a:ext uri="{FF2B5EF4-FFF2-40B4-BE49-F238E27FC236}">
                  <a16:creationId xmlns:a16="http://schemas.microsoft.com/office/drawing/2014/main" id="{94E474B0-AA76-4C4A-9648-973566333986}"/>
                </a:ext>
              </a:extLst>
            </p:cNvPr>
            <p:cNvCxnSpPr/>
            <p:nvPr/>
          </p:nvCxnSpPr>
          <p:spPr>
            <a:xfrm>
              <a:off x="460375" y="1145304"/>
              <a:ext cx="0" cy="386843"/>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85ED01FE-E81B-409F-A0A6-128E13EFDD3A}"/>
                </a:ext>
              </a:extLst>
            </p:cNvPr>
            <p:cNvCxnSpPr>
              <a:cxnSpLocks/>
            </p:cNvCxnSpPr>
            <p:nvPr/>
          </p:nvCxnSpPr>
          <p:spPr>
            <a:xfrm>
              <a:off x="574675" y="1145304"/>
              <a:ext cx="0" cy="297734"/>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1D12A74F-16F6-42A4-AB8C-8AC401975B53}"/>
                </a:ext>
              </a:extLst>
            </p:cNvPr>
            <p:cNvCxnSpPr>
              <a:cxnSpLocks/>
            </p:cNvCxnSpPr>
            <p:nvPr/>
          </p:nvCxnSpPr>
          <p:spPr>
            <a:xfrm>
              <a:off x="685119" y="1145304"/>
              <a:ext cx="0" cy="183434"/>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1" name="TextBox 3">
            <a:extLst>
              <a:ext uri="{FF2B5EF4-FFF2-40B4-BE49-F238E27FC236}">
                <a16:creationId xmlns:a16="http://schemas.microsoft.com/office/drawing/2014/main" id="{0E2B071A-B5E8-41C3-A8B4-2AE543D64A16}"/>
              </a:ext>
            </a:extLst>
          </p:cNvPr>
          <p:cNvSpPr txBox="1">
            <a:spLocks noChangeArrowheads="1"/>
          </p:cNvSpPr>
          <p:nvPr/>
        </p:nvSpPr>
        <p:spPr bwMode="auto">
          <a:xfrm>
            <a:off x="416833" y="1608128"/>
            <a:ext cx="5483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spcBef>
                <a:spcPct val="20000"/>
              </a:spcBef>
            </a:pPr>
            <a:r>
              <a:rPr lang="zh-CN" altLang="en-US" b="1" dirty="0">
                <a:latin typeface="微软雅黑" panose="020B0503020204020204" pitchFamily="34" charset="-122"/>
                <a:ea typeface="微软雅黑" panose="020B0503020204020204" pitchFamily="34" charset="-122"/>
              </a:rPr>
              <a:t>违反“三重一大”决策方面的腐败案件</a:t>
            </a:r>
            <a:endParaRPr lang="en-US" altLang="zh-CN" b="1" dirty="0">
              <a:latin typeface="微软雅黑" panose="020B0503020204020204" pitchFamily="34" charset="-122"/>
              <a:ea typeface="微软雅黑" panose="020B0503020204020204" pitchFamily="34" charset="-122"/>
            </a:endParaRPr>
          </a:p>
        </p:txBody>
      </p:sp>
      <p:sp>
        <p:nvSpPr>
          <p:cNvPr id="22" name="矩形 12">
            <a:extLst>
              <a:ext uri="{FF2B5EF4-FFF2-40B4-BE49-F238E27FC236}">
                <a16:creationId xmlns:a16="http://schemas.microsoft.com/office/drawing/2014/main" id="{3DCE824C-C688-4148-9B29-3E2EE54A1108}"/>
              </a:ext>
            </a:extLst>
          </p:cNvPr>
          <p:cNvSpPr>
            <a:spLocks noChangeArrowheads="1"/>
          </p:cNvSpPr>
          <p:nvPr/>
        </p:nvSpPr>
        <p:spPr bwMode="auto">
          <a:xfrm>
            <a:off x="416833" y="2628890"/>
            <a:ext cx="829536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zh-CN" sz="1200" dirty="0">
                <a:latin typeface="微软雅黑" panose="020B0503020204020204" pitchFamily="34" charset="-122"/>
                <a:ea typeface="微软雅黑" panose="020B0503020204020204" pitchFamily="34" charset="-122"/>
              </a:rPr>
              <a:t>重庆某农资公司原总经理胡某，在化肥销售中，个人决策，通过联营等方式将进口化肥配额指标转卖给其他公司，从中牟取暴利，贪污公款</a:t>
            </a:r>
            <a:r>
              <a:rPr lang="en-US" altLang="zh-CN" sz="1200" dirty="0">
                <a:latin typeface="微软雅黑" panose="020B0503020204020204" pitchFamily="34" charset="-122"/>
                <a:ea typeface="微软雅黑" panose="020B0503020204020204" pitchFamily="34" charset="-122"/>
              </a:rPr>
              <a:t>1191</a:t>
            </a:r>
            <a:r>
              <a:rPr lang="zh-CN" altLang="zh-CN" sz="1200" dirty="0">
                <a:latin typeface="微软雅黑" panose="020B0503020204020204" pitchFamily="34" charset="-122"/>
                <a:ea typeface="微软雅黑" panose="020B0503020204020204" pitchFamily="34" charset="-122"/>
              </a:rPr>
              <a:t>万元。</a:t>
            </a:r>
            <a:endParaRPr lang="en-US" altLang="zh-CN" sz="1200" dirty="0">
              <a:latin typeface="微软雅黑" panose="020B0503020204020204" pitchFamily="34" charset="-122"/>
              <a:ea typeface="微软雅黑" panose="020B0503020204020204" pitchFamily="34" charset="-122"/>
            </a:endParaRPr>
          </a:p>
          <a:p>
            <a:pPr algn="just" eaLnBrk="1" hangingPunct="1"/>
            <a:r>
              <a:rPr lang="zh-CN" altLang="en-US" sz="1200" b="1" dirty="0">
                <a:solidFill>
                  <a:srgbClr val="C00000"/>
                </a:solidFill>
                <a:latin typeface="微软雅黑" panose="020B0503020204020204" pitchFamily="34" charset="-122"/>
                <a:ea typeface="微软雅黑" panose="020B0503020204020204" pitchFamily="34" charset="-122"/>
              </a:rPr>
              <a:t>点评</a:t>
            </a:r>
            <a:r>
              <a:rPr lang="zh-CN" altLang="en-US" sz="1200" b="1" dirty="0">
                <a:latin typeface="微软雅黑" panose="020B0503020204020204" pitchFamily="34" charset="-122"/>
                <a:ea typeface="微软雅黑" panose="020B0503020204020204" pitchFamily="34" charset="-122"/>
              </a:rPr>
              <a:t>：</a:t>
            </a:r>
            <a:r>
              <a:rPr lang="zh-CN" altLang="zh-CN" sz="1200" dirty="0">
                <a:latin typeface="楷体" panose="02010609060101010101" pitchFamily="49" charset="-122"/>
                <a:ea typeface="楷体" panose="02010609060101010101" pitchFamily="49" charset="-122"/>
              </a:rPr>
              <a:t>重大决策方面，有的领导人员集体决策意识淡薄，重大决策个人说了算，在企业破产、改制、兼并重组、对外投融资、高风险经营、薪酬分配、职工福利等决策上，滥用权利，独断专行，逃避监督。</a:t>
            </a:r>
          </a:p>
        </p:txBody>
      </p:sp>
      <p:grpSp>
        <p:nvGrpSpPr>
          <p:cNvPr id="23" name="组合 13">
            <a:extLst>
              <a:ext uri="{FF2B5EF4-FFF2-40B4-BE49-F238E27FC236}">
                <a16:creationId xmlns:a16="http://schemas.microsoft.com/office/drawing/2014/main" id="{9AAAA623-0C61-4B9A-95F7-46AB9F7AE325}"/>
              </a:ext>
            </a:extLst>
          </p:cNvPr>
          <p:cNvGrpSpPr>
            <a:grpSpLocks/>
          </p:cNvGrpSpPr>
          <p:nvPr/>
        </p:nvGrpSpPr>
        <p:grpSpPr bwMode="auto">
          <a:xfrm>
            <a:off x="433156" y="2121402"/>
            <a:ext cx="1722781" cy="445989"/>
            <a:chOff x="1239561" y="2051512"/>
            <a:chExt cx="1722291" cy="446510"/>
          </a:xfrm>
        </p:grpSpPr>
        <p:sp>
          <p:nvSpPr>
            <p:cNvPr id="24" name="圆角矩形 26">
              <a:extLst>
                <a:ext uri="{FF2B5EF4-FFF2-40B4-BE49-F238E27FC236}">
                  <a16:creationId xmlns:a16="http://schemas.microsoft.com/office/drawing/2014/main" id="{686D82A9-F61D-4F9F-9CD3-970C45C04411}"/>
                </a:ext>
              </a:extLst>
            </p:cNvPr>
            <p:cNvSpPr>
              <a:spLocks noChangeArrowheads="1"/>
            </p:cNvSpPr>
            <p:nvPr/>
          </p:nvSpPr>
          <p:spPr bwMode="auto">
            <a:xfrm>
              <a:off x="1239561" y="2051512"/>
              <a:ext cx="1362595" cy="446510"/>
            </a:xfrm>
            <a:prstGeom prst="roundRect">
              <a:avLst>
                <a:gd name="adj" fmla="val 16667"/>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a:solidFill>
                  <a:schemeClr val="bg1"/>
                </a:solidFill>
              </a:endParaRPr>
            </a:p>
          </p:txBody>
        </p:sp>
        <p:grpSp>
          <p:nvGrpSpPr>
            <p:cNvPr id="25" name="组合 15">
              <a:extLst>
                <a:ext uri="{FF2B5EF4-FFF2-40B4-BE49-F238E27FC236}">
                  <a16:creationId xmlns:a16="http://schemas.microsoft.com/office/drawing/2014/main" id="{D79FB609-6C76-46C5-A0C4-652156CC33B1}"/>
                </a:ext>
              </a:extLst>
            </p:cNvPr>
            <p:cNvGrpSpPr>
              <a:grpSpLocks/>
            </p:cNvGrpSpPr>
            <p:nvPr/>
          </p:nvGrpSpPr>
          <p:grpSpPr bwMode="auto">
            <a:xfrm>
              <a:off x="1407420" y="2108591"/>
              <a:ext cx="1554432" cy="363512"/>
              <a:chOff x="2367365" y="1079368"/>
              <a:chExt cx="1776888" cy="415535"/>
            </a:xfrm>
          </p:grpSpPr>
          <p:sp>
            <p:nvSpPr>
              <p:cNvPr id="26" name="矩形 16">
                <a:extLst>
                  <a:ext uri="{FF2B5EF4-FFF2-40B4-BE49-F238E27FC236}">
                    <a16:creationId xmlns:a16="http://schemas.microsoft.com/office/drawing/2014/main" id="{DD3BB87C-8791-4C7E-88B0-69958E5EAB5E}"/>
                  </a:ext>
                </a:extLst>
              </p:cNvPr>
              <p:cNvSpPr>
                <a:spLocks noChangeArrowheads="1"/>
              </p:cNvSpPr>
              <p:nvPr/>
            </p:nvSpPr>
            <p:spPr bwMode="auto">
              <a:xfrm>
                <a:off x="2818937" y="1079368"/>
                <a:ext cx="1325316" cy="387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dirty="0">
                    <a:solidFill>
                      <a:schemeClr val="bg1"/>
                    </a:solidFill>
                    <a:latin typeface="微软雅黑" panose="020B0503020204020204" pitchFamily="34" charset="-122"/>
                    <a:ea typeface="微软雅黑" panose="020B0503020204020204" pitchFamily="34" charset="-122"/>
                  </a:rPr>
                  <a:t>案例一</a:t>
                </a:r>
              </a:p>
            </p:txBody>
          </p:sp>
          <p:grpSp>
            <p:nvGrpSpPr>
              <p:cNvPr id="27" name="组合 17">
                <a:extLst>
                  <a:ext uri="{FF2B5EF4-FFF2-40B4-BE49-F238E27FC236}">
                    <a16:creationId xmlns:a16="http://schemas.microsoft.com/office/drawing/2014/main" id="{7603B79F-872C-4289-AF37-2912759E9B8C}"/>
                  </a:ext>
                </a:extLst>
              </p:cNvPr>
              <p:cNvGrpSpPr>
                <a:grpSpLocks/>
              </p:cNvGrpSpPr>
              <p:nvPr/>
            </p:nvGrpSpPr>
            <p:grpSpPr bwMode="auto">
              <a:xfrm>
                <a:off x="2367365" y="1087155"/>
                <a:ext cx="407750" cy="407748"/>
                <a:chOff x="2325239" y="1045029"/>
                <a:chExt cx="492002" cy="492000"/>
              </a:xfrm>
            </p:grpSpPr>
            <p:sp>
              <p:nvSpPr>
                <p:cNvPr id="28" name="椭圆 18">
                  <a:extLst>
                    <a:ext uri="{FF2B5EF4-FFF2-40B4-BE49-F238E27FC236}">
                      <a16:creationId xmlns:a16="http://schemas.microsoft.com/office/drawing/2014/main" id="{7FCCFEDA-0B63-449A-96DA-ED32BD1F6F7F}"/>
                    </a:ext>
                  </a:extLst>
                </p:cNvPr>
                <p:cNvSpPr>
                  <a:spLocks noChangeArrowheads="1"/>
                </p:cNvSpPr>
                <p:nvPr/>
              </p:nvSpPr>
              <p:spPr bwMode="auto">
                <a:xfrm>
                  <a:off x="2325239" y="1045029"/>
                  <a:ext cx="492002" cy="4920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a:p>
              </p:txBody>
            </p:sp>
            <p:sp>
              <p:nvSpPr>
                <p:cNvPr id="29" name="Freeform 5">
                  <a:extLst>
                    <a:ext uri="{FF2B5EF4-FFF2-40B4-BE49-F238E27FC236}">
                      <a16:creationId xmlns:a16="http://schemas.microsoft.com/office/drawing/2014/main" id="{02254E6C-932F-48CE-BDD1-53601BAC4062}"/>
                    </a:ext>
                  </a:extLst>
                </p:cNvPr>
                <p:cNvSpPr>
                  <a:spLocks noEditPoints="1" noChangeArrowheads="1"/>
                </p:cNvSpPr>
                <p:nvPr/>
              </p:nvSpPr>
              <p:spPr bwMode="auto">
                <a:xfrm>
                  <a:off x="2378115" y="1141433"/>
                  <a:ext cx="361856" cy="299192"/>
                </a:xfrm>
                <a:custGeom>
                  <a:avLst/>
                  <a:gdLst>
                    <a:gd name="T0" fmla="*/ 100527 w 1753"/>
                    <a:gd name="T1" fmla="*/ 110766 h 1464"/>
                    <a:gd name="T2" fmla="*/ 338118 w 1753"/>
                    <a:gd name="T3" fmla="*/ 110766 h 1464"/>
                    <a:gd name="T4" fmla="*/ 338118 w 1753"/>
                    <a:gd name="T5" fmla="*/ 275486 h 1464"/>
                    <a:gd name="T6" fmla="*/ 100527 w 1753"/>
                    <a:gd name="T7" fmla="*/ 275486 h 1464"/>
                    <a:gd name="T8" fmla="*/ 100527 w 1753"/>
                    <a:gd name="T9" fmla="*/ 110766 h 1464"/>
                    <a:gd name="T10" fmla="*/ 152958 w 1753"/>
                    <a:gd name="T11" fmla="*/ 181886 h 1464"/>
                    <a:gd name="T12" fmla="*/ 175458 w 1753"/>
                    <a:gd name="T13" fmla="*/ 159610 h 1464"/>
                    <a:gd name="T14" fmla="*/ 152958 w 1753"/>
                    <a:gd name="T15" fmla="*/ 137334 h 1464"/>
                    <a:gd name="T16" fmla="*/ 130458 w 1753"/>
                    <a:gd name="T17" fmla="*/ 159610 h 1464"/>
                    <a:gd name="T18" fmla="*/ 152958 w 1753"/>
                    <a:gd name="T19" fmla="*/ 181886 h 1464"/>
                    <a:gd name="T20" fmla="*/ 291260 w 1753"/>
                    <a:gd name="T21" fmla="*/ 174529 h 1464"/>
                    <a:gd name="T22" fmla="*/ 272269 w 1753"/>
                    <a:gd name="T23" fmla="*/ 180864 h 1464"/>
                    <a:gd name="T24" fmla="*/ 255756 w 1753"/>
                    <a:gd name="T25" fmla="*/ 150005 h 1464"/>
                    <a:gd name="T26" fmla="*/ 202499 w 1753"/>
                    <a:gd name="T27" fmla="*/ 226029 h 1464"/>
                    <a:gd name="T28" fmla="*/ 174013 w 1753"/>
                    <a:gd name="T29" fmla="*/ 207840 h 1464"/>
                    <a:gd name="T30" fmla="*/ 129220 w 1753"/>
                    <a:gd name="T31" fmla="*/ 256071 h 1464"/>
                    <a:gd name="T32" fmla="*/ 316650 w 1753"/>
                    <a:gd name="T33" fmla="*/ 256071 h 1464"/>
                    <a:gd name="T34" fmla="*/ 291260 w 1753"/>
                    <a:gd name="T35" fmla="*/ 174529 h 1464"/>
                    <a:gd name="T36" fmla="*/ 30757 w 1753"/>
                    <a:gd name="T37" fmla="*/ 114854 h 1464"/>
                    <a:gd name="T38" fmla="*/ 76789 w 1753"/>
                    <a:gd name="T39" fmla="*/ 97278 h 1464"/>
                    <a:gd name="T40" fmla="*/ 76789 w 1753"/>
                    <a:gd name="T41" fmla="*/ 233386 h 1464"/>
                    <a:gd name="T42" fmla="*/ 30757 w 1753"/>
                    <a:gd name="T43" fmla="*/ 114854 h 1464"/>
                    <a:gd name="T44" fmla="*/ 274540 w 1753"/>
                    <a:gd name="T45" fmla="*/ 87264 h 1464"/>
                    <a:gd name="T46" fmla="*/ 103210 w 1753"/>
                    <a:gd name="T47" fmla="*/ 87264 h 1464"/>
                    <a:gd name="T48" fmla="*/ 252453 w 1753"/>
                    <a:gd name="T49" fmla="*/ 30451 h 1464"/>
                    <a:gd name="T50" fmla="*/ 274540 w 1753"/>
                    <a:gd name="T51" fmla="*/ 87264 h 1464"/>
                    <a:gd name="T52" fmla="*/ 299930 w 1753"/>
                    <a:gd name="T53" fmla="*/ 87264 h 1464"/>
                    <a:gd name="T54" fmla="*/ 266077 w 1753"/>
                    <a:gd name="T55" fmla="*/ 0 h 1464"/>
                    <a:gd name="T56" fmla="*/ 0 w 1753"/>
                    <a:gd name="T57" fmla="*/ 101366 h 1464"/>
                    <a:gd name="T58" fmla="*/ 76789 w 1753"/>
                    <a:gd name="T59" fmla="*/ 298988 h 1464"/>
                    <a:gd name="T60" fmla="*/ 76789 w 1753"/>
                    <a:gd name="T61" fmla="*/ 299192 h 1464"/>
                    <a:gd name="T62" fmla="*/ 361856 w 1753"/>
                    <a:gd name="T63" fmla="*/ 299192 h 1464"/>
                    <a:gd name="T64" fmla="*/ 361856 w 1753"/>
                    <a:gd name="T65" fmla="*/ 87264 h 1464"/>
                    <a:gd name="T66" fmla="*/ 299930 w 1753"/>
                    <a:gd name="T67" fmla="*/ 87264 h 146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53" h="1464">
                      <a:moveTo>
                        <a:pt x="487" y="542"/>
                      </a:moveTo>
                      <a:lnTo>
                        <a:pt x="1638" y="542"/>
                      </a:lnTo>
                      <a:lnTo>
                        <a:pt x="1638" y="1348"/>
                      </a:lnTo>
                      <a:lnTo>
                        <a:pt x="487" y="1348"/>
                      </a:lnTo>
                      <a:lnTo>
                        <a:pt x="487" y="542"/>
                      </a:lnTo>
                      <a:close/>
                      <a:moveTo>
                        <a:pt x="741" y="890"/>
                      </a:moveTo>
                      <a:cubicBezTo>
                        <a:pt x="801" y="890"/>
                        <a:pt x="850" y="841"/>
                        <a:pt x="850" y="781"/>
                      </a:cubicBezTo>
                      <a:cubicBezTo>
                        <a:pt x="850" y="721"/>
                        <a:pt x="801" y="672"/>
                        <a:pt x="741" y="672"/>
                      </a:cubicBezTo>
                      <a:cubicBezTo>
                        <a:pt x="680" y="672"/>
                        <a:pt x="632" y="721"/>
                        <a:pt x="632" y="781"/>
                      </a:cubicBezTo>
                      <a:cubicBezTo>
                        <a:pt x="632" y="841"/>
                        <a:pt x="680" y="890"/>
                        <a:pt x="741" y="890"/>
                      </a:cubicBezTo>
                      <a:close/>
                      <a:moveTo>
                        <a:pt x="1411" y="854"/>
                      </a:moveTo>
                      <a:lnTo>
                        <a:pt x="1319" y="885"/>
                      </a:lnTo>
                      <a:lnTo>
                        <a:pt x="1239" y="734"/>
                      </a:lnTo>
                      <a:lnTo>
                        <a:pt x="981" y="1106"/>
                      </a:lnTo>
                      <a:lnTo>
                        <a:pt x="843" y="1017"/>
                      </a:lnTo>
                      <a:lnTo>
                        <a:pt x="626" y="1253"/>
                      </a:lnTo>
                      <a:lnTo>
                        <a:pt x="1534" y="1253"/>
                      </a:lnTo>
                      <a:lnTo>
                        <a:pt x="1411" y="854"/>
                      </a:lnTo>
                      <a:close/>
                      <a:moveTo>
                        <a:pt x="149" y="562"/>
                      </a:moveTo>
                      <a:lnTo>
                        <a:pt x="372" y="476"/>
                      </a:lnTo>
                      <a:lnTo>
                        <a:pt x="372" y="1142"/>
                      </a:lnTo>
                      <a:lnTo>
                        <a:pt x="149" y="562"/>
                      </a:lnTo>
                      <a:close/>
                      <a:moveTo>
                        <a:pt x="1330" y="427"/>
                      </a:moveTo>
                      <a:lnTo>
                        <a:pt x="500" y="427"/>
                      </a:lnTo>
                      <a:lnTo>
                        <a:pt x="1223" y="149"/>
                      </a:lnTo>
                      <a:lnTo>
                        <a:pt x="1330" y="427"/>
                      </a:lnTo>
                      <a:close/>
                      <a:moveTo>
                        <a:pt x="1453" y="427"/>
                      </a:moveTo>
                      <a:lnTo>
                        <a:pt x="1289" y="0"/>
                      </a:lnTo>
                      <a:lnTo>
                        <a:pt x="0" y="496"/>
                      </a:lnTo>
                      <a:lnTo>
                        <a:pt x="372" y="1463"/>
                      </a:lnTo>
                      <a:lnTo>
                        <a:pt x="372" y="1464"/>
                      </a:lnTo>
                      <a:lnTo>
                        <a:pt x="1753" y="1464"/>
                      </a:lnTo>
                      <a:lnTo>
                        <a:pt x="1753" y="427"/>
                      </a:lnTo>
                      <a:lnTo>
                        <a:pt x="1453" y="427"/>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grpSp>
        </p:grpSp>
      </p:grpSp>
      <p:sp>
        <p:nvSpPr>
          <p:cNvPr id="30" name="矩形 20">
            <a:extLst>
              <a:ext uri="{FF2B5EF4-FFF2-40B4-BE49-F238E27FC236}">
                <a16:creationId xmlns:a16="http://schemas.microsoft.com/office/drawing/2014/main" id="{EACA670A-9389-445D-A36C-7057B593D44E}"/>
              </a:ext>
            </a:extLst>
          </p:cNvPr>
          <p:cNvSpPr>
            <a:spLocks noChangeArrowheads="1"/>
          </p:cNvSpPr>
          <p:nvPr/>
        </p:nvSpPr>
        <p:spPr bwMode="auto">
          <a:xfrm>
            <a:off x="416833" y="4068651"/>
            <a:ext cx="829645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200" dirty="0">
                <a:latin typeface="微软雅黑" panose="020B0503020204020204" pitchFamily="34" charset="-122"/>
                <a:ea typeface="微软雅黑" panose="020B0503020204020204" pitchFamily="34" charset="-122"/>
              </a:rPr>
              <a:t>重庆某仪器厂原厂长赵某利用职务之便，提拔亲信，收受贿赂，由于疏于对其的监督管理，他所提拔的近十名中层管理人员，也因贪污受贿而锒铛入狱</a:t>
            </a:r>
            <a:r>
              <a:rPr lang="zh-CN" altLang="zh-CN"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gn="just" eaLnBrk="1" hangingPunct="1"/>
            <a:r>
              <a:rPr lang="zh-CN" altLang="en-US" sz="1200" b="1" dirty="0">
                <a:solidFill>
                  <a:srgbClr val="C00000"/>
                </a:solidFill>
                <a:latin typeface="微软雅黑" panose="020B0503020204020204" pitchFamily="34" charset="-122"/>
                <a:ea typeface="微软雅黑" panose="020B0503020204020204" pitchFamily="34" charset="-122"/>
              </a:rPr>
              <a:t>点评</a:t>
            </a:r>
            <a:r>
              <a:rPr lang="zh-CN" altLang="en-US" sz="1200" b="1" dirty="0">
                <a:latin typeface="微软雅黑" panose="020B0503020204020204" pitchFamily="34" charset="-122"/>
                <a:ea typeface="微软雅黑" panose="020B0503020204020204" pitchFamily="34" charset="-122"/>
              </a:rPr>
              <a:t>：</a:t>
            </a:r>
            <a:r>
              <a:rPr lang="zh-CN" altLang="en-US" sz="1200" dirty="0">
                <a:latin typeface="楷体" panose="02010609060101010101" pitchFamily="49" charset="-122"/>
                <a:ea typeface="楷体" panose="02010609060101010101" pitchFamily="49" charset="-122"/>
              </a:rPr>
              <a:t>重要人事任免方面，有的领导人员任人为亲，违反董事会、经理办公会提名，党委考察等基本程序，在企业中层及中层以上经营管理人员，下属单位领导班子成员的任免中搞权钱交易，权色交易。</a:t>
            </a:r>
            <a:endParaRPr lang="en-US" altLang="zh-CN" sz="1200" dirty="0">
              <a:latin typeface="楷体" panose="02010609060101010101" pitchFamily="49" charset="-122"/>
              <a:ea typeface="楷体" panose="02010609060101010101" pitchFamily="49" charset="-122"/>
            </a:endParaRPr>
          </a:p>
        </p:txBody>
      </p:sp>
      <p:grpSp>
        <p:nvGrpSpPr>
          <p:cNvPr id="38" name="组合 13">
            <a:extLst>
              <a:ext uri="{FF2B5EF4-FFF2-40B4-BE49-F238E27FC236}">
                <a16:creationId xmlns:a16="http://schemas.microsoft.com/office/drawing/2014/main" id="{C8A7B9CA-AE9B-4CEA-91E4-FDFECA267368}"/>
              </a:ext>
            </a:extLst>
          </p:cNvPr>
          <p:cNvGrpSpPr>
            <a:grpSpLocks/>
          </p:cNvGrpSpPr>
          <p:nvPr/>
        </p:nvGrpSpPr>
        <p:grpSpPr bwMode="auto">
          <a:xfrm>
            <a:off x="433154" y="3556994"/>
            <a:ext cx="1712350" cy="445989"/>
            <a:chOff x="1249989" y="2061852"/>
            <a:chExt cx="1711863" cy="446510"/>
          </a:xfrm>
        </p:grpSpPr>
        <p:sp>
          <p:nvSpPr>
            <p:cNvPr id="39" name="圆角矩形 26">
              <a:extLst>
                <a:ext uri="{FF2B5EF4-FFF2-40B4-BE49-F238E27FC236}">
                  <a16:creationId xmlns:a16="http://schemas.microsoft.com/office/drawing/2014/main" id="{8C4CA8AD-4B2A-426D-9E82-40FA837EC9A6}"/>
                </a:ext>
              </a:extLst>
            </p:cNvPr>
            <p:cNvSpPr>
              <a:spLocks noChangeArrowheads="1"/>
            </p:cNvSpPr>
            <p:nvPr/>
          </p:nvSpPr>
          <p:spPr bwMode="auto">
            <a:xfrm>
              <a:off x="1249989" y="2061852"/>
              <a:ext cx="1362597" cy="446510"/>
            </a:xfrm>
            <a:prstGeom prst="roundRect">
              <a:avLst>
                <a:gd name="adj" fmla="val 16667"/>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dirty="0">
                <a:solidFill>
                  <a:schemeClr val="bg1"/>
                </a:solidFill>
              </a:endParaRPr>
            </a:p>
          </p:txBody>
        </p:sp>
        <p:grpSp>
          <p:nvGrpSpPr>
            <p:cNvPr id="40" name="组合 15">
              <a:extLst>
                <a:ext uri="{FF2B5EF4-FFF2-40B4-BE49-F238E27FC236}">
                  <a16:creationId xmlns:a16="http://schemas.microsoft.com/office/drawing/2014/main" id="{A9FABA02-01AB-4013-B762-C5D12FA51D3A}"/>
                </a:ext>
              </a:extLst>
            </p:cNvPr>
            <p:cNvGrpSpPr>
              <a:grpSpLocks/>
            </p:cNvGrpSpPr>
            <p:nvPr/>
          </p:nvGrpSpPr>
          <p:grpSpPr bwMode="auto">
            <a:xfrm>
              <a:off x="1407420" y="2108591"/>
              <a:ext cx="1554432" cy="363512"/>
              <a:chOff x="2367365" y="1079368"/>
              <a:chExt cx="1776888" cy="415535"/>
            </a:xfrm>
          </p:grpSpPr>
          <p:sp>
            <p:nvSpPr>
              <p:cNvPr id="41" name="矩形 16">
                <a:extLst>
                  <a:ext uri="{FF2B5EF4-FFF2-40B4-BE49-F238E27FC236}">
                    <a16:creationId xmlns:a16="http://schemas.microsoft.com/office/drawing/2014/main" id="{DD1C0FA8-5506-47C1-BD90-56378DEF06EB}"/>
                  </a:ext>
                </a:extLst>
              </p:cNvPr>
              <p:cNvSpPr>
                <a:spLocks noChangeArrowheads="1"/>
              </p:cNvSpPr>
              <p:nvPr/>
            </p:nvSpPr>
            <p:spPr bwMode="auto">
              <a:xfrm>
                <a:off x="2818937" y="1079368"/>
                <a:ext cx="1325316" cy="387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dirty="0">
                    <a:solidFill>
                      <a:schemeClr val="bg1"/>
                    </a:solidFill>
                    <a:latin typeface="微软雅黑" panose="020B0503020204020204" pitchFamily="34" charset="-122"/>
                    <a:ea typeface="微软雅黑" panose="020B0503020204020204" pitchFamily="34" charset="-122"/>
                  </a:rPr>
                  <a:t>案例一</a:t>
                </a:r>
              </a:p>
            </p:txBody>
          </p:sp>
          <p:grpSp>
            <p:nvGrpSpPr>
              <p:cNvPr id="42" name="组合 17">
                <a:extLst>
                  <a:ext uri="{FF2B5EF4-FFF2-40B4-BE49-F238E27FC236}">
                    <a16:creationId xmlns:a16="http://schemas.microsoft.com/office/drawing/2014/main" id="{5C541C1E-9A1A-4C8F-8AD9-913C6EC159F4}"/>
                  </a:ext>
                </a:extLst>
              </p:cNvPr>
              <p:cNvGrpSpPr>
                <a:grpSpLocks/>
              </p:cNvGrpSpPr>
              <p:nvPr/>
            </p:nvGrpSpPr>
            <p:grpSpPr bwMode="auto">
              <a:xfrm>
                <a:off x="2367365" y="1087155"/>
                <a:ext cx="407750" cy="407748"/>
                <a:chOff x="2325239" y="1045029"/>
                <a:chExt cx="492002" cy="492000"/>
              </a:xfrm>
            </p:grpSpPr>
            <p:sp>
              <p:nvSpPr>
                <p:cNvPr id="43" name="椭圆 18">
                  <a:extLst>
                    <a:ext uri="{FF2B5EF4-FFF2-40B4-BE49-F238E27FC236}">
                      <a16:creationId xmlns:a16="http://schemas.microsoft.com/office/drawing/2014/main" id="{44FBFC7B-1B08-445F-A6D1-60674901986C}"/>
                    </a:ext>
                  </a:extLst>
                </p:cNvPr>
                <p:cNvSpPr>
                  <a:spLocks noChangeArrowheads="1"/>
                </p:cNvSpPr>
                <p:nvPr/>
              </p:nvSpPr>
              <p:spPr bwMode="auto">
                <a:xfrm>
                  <a:off x="2325239" y="1045029"/>
                  <a:ext cx="492002" cy="4920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a:p>
              </p:txBody>
            </p:sp>
            <p:sp>
              <p:nvSpPr>
                <p:cNvPr id="44" name="Freeform 5">
                  <a:extLst>
                    <a:ext uri="{FF2B5EF4-FFF2-40B4-BE49-F238E27FC236}">
                      <a16:creationId xmlns:a16="http://schemas.microsoft.com/office/drawing/2014/main" id="{571CF537-A5FB-475A-B15F-F2EB91844ABC}"/>
                    </a:ext>
                  </a:extLst>
                </p:cNvPr>
                <p:cNvSpPr>
                  <a:spLocks noEditPoints="1" noChangeArrowheads="1"/>
                </p:cNvSpPr>
                <p:nvPr/>
              </p:nvSpPr>
              <p:spPr bwMode="auto">
                <a:xfrm>
                  <a:off x="2378115" y="1141432"/>
                  <a:ext cx="361856" cy="299192"/>
                </a:xfrm>
                <a:custGeom>
                  <a:avLst/>
                  <a:gdLst>
                    <a:gd name="T0" fmla="*/ 100527 w 1753"/>
                    <a:gd name="T1" fmla="*/ 110766 h 1464"/>
                    <a:gd name="T2" fmla="*/ 338118 w 1753"/>
                    <a:gd name="T3" fmla="*/ 110766 h 1464"/>
                    <a:gd name="T4" fmla="*/ 338118 w 1753"/>
                    <a:gd name="T5" fmla="*/ 275486 h 1464"/>
                    <a:gd name="T6" fmla="*/ 100527 w 1753"/>
                    <a:gd name="T7" fmla="*/ 275486 h 1464"/>
                    <a:gd name="T8" fmla="*/ 100527 w 1753"/>
                    <a:gd name="T9" fmla="*/ 110766 h 1464"/>
                    <a:gd name="T10" fmla="*/ 152958 w 1753"/>
                    <a:gd name="T11" fmla="*/ 181886 h 1464"/>
                    <a:gd name="T12" fmla="*/ 175458 w 1753"/>
                    <a:gd name="T13" fmla="*/ 159610 h 1464"/>
                    <a:gd name="T14" fmla="*/ 152958 w 1753"/>
                    <a:gd name="T15" fmla="*/ 137334 h 1464"/>
                    <a:gd name="T16" fmla="*/ 130458 w 1753"/>
                    <a:gd name="T17" fmla="*/ 159610 h 1464"/>
                    <a:gd name="T18" fmla="*/ 152958 w 1753"/>
                    <a:gd name="T19" fmla="*/ 181886 h 1464"/>
                    <a:gd name="T20" fmla="*/ 291260 w 1753"/>
                    <a:gd name="T21" fmla="*/ 174529 h 1464"/>
                    <a:gd name="T22" fmla="*/ 272269 w 1753"/>
                    <a:gd name="T23" fmla="*/ 180864 h 1464"/>
                    <a:gd name="T24" fmla="*/ 255756 w 1753"/>
                    <a:gd name="T25" fmla="*/ 150005 h 1464"/>
                    <a:gd name="T26" fmla="*/ 202499 w 1753"/>
                    <a:gd name="T27" fmla="*/ 226029 h 1464"/>
                    <a:gd name="T28" fmla="*/ 174013 w 1753"/>
                    <a:gd name="T29" fmla="*/ 207840 h 1464"/>
                    <a:gd name="T30" fmla="*/ 129220 w 1753"/>
                    <a:gd name="T31" fmla="*/ 256071 h 1464"/>
                    <a:gd name="T32" fmla="*/ 316650 w 1753"/>
                    <a:gd name="T33" fmla="*/ 256071 h 1464"/>
                    <a:gd name="T34" fmla="*/ 291260 w 1753"/>
                    <a:gd name="T35" fmla="*/ 174529 h 1464"/>
                    <a:gd name="T36" fmla="*/ 30757 w 1753"/>
                    <a:gd name="T37" fmla="*/ 114854 h 1464"/>
                    <a:gd name="T38" fmla="*/ 76789 w 1753"/>
                    <a:gd name="T39" fmla="*/ 97278 h 1464"/>
                    <a:gd name="T40" fmla="*/ 76789 w 1753"/>
                    <a:gd name="T41" fmla="*/ 233386 h 1464"/>
                    <a:gd name="T42" fmla="*/ 30757 w 1753"/>
                    <a:gd name="T43" fmla="*/ 114854 h 1464"/>
                    <a:gd name="T44" fmla="*/ 274540 w 1753"/>
                    <a:gd name="T45" fmla="*/ 87264 h 1464"/>
                    <a:gd name="T46" fmla="*/ 103210 w 1753"/>
                    <a:gd name="T47" fmla="*/ 87264 h 1464"/>
                    <a:gd name="T48" fmla="*/ 252453 w 1753"/>
                    <a:gd name="T49" fmla="*/ 30451 h 1464"/>
                    <a:gd name="T50" fmla="*/ 274540 w 1753"/>
                    <a:gd name="T51" fmla="*/ 87264 h 1464"/>
                    <a:gd name="T52" fmla="*/ 299930 w 1753"/>
                    <a:gd name="T53" fmla="*/ 87264 h 1464"/>
                    <a:gd name="T54" fmla="*/ 266077 w 1753"/>
                    <a:gd name="T55" fmla="*/ 0 h 1464"/>
                    <a:gd name="T56" fmla="*/ 0 w 1753"/>
                    <a:gd name="T57" fmla="*/ 101366 h 1464"/>
                    <a:gd name="T58" fmla="*/ 76789 w 1753"/>
                    <a:gd name="T59" fmla="*/ 298988 h 1464"/>
                    <a:gd name="T60" fmla="*/ 76789 w 1753"/>
                    <a:gd name="T61" fmla="*/ 299192 h 1464"/>
                    <a:gd name="T62" fmla="*/ 361856 w 1753"/>
                    <a:gd name="T63" fmla="*/ 299192 h 1464"/>
                    <a:gd name="T64" fmla="*/ 361856 w 1753"/>
                    <a:gd name="T65" fmla="*/ 87264 h 1464"/>
                    <a:gd name="T66" fmla="*/ 299930 w 1753"/>
                    <a:gd name="T67" fmla="*/ 87264 h 146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53" h="1464">
                      <a:moveTo>
                        <a:pt x="487" y="542"/>
                      </a:moveTo>
                      <a:lnTo>
                        <a:pt x="1638" y="542"/>
                      </a:lnTo>
                      <a:lnTo>
                        <a:pt x="1638" y="1348"/>
                      </a:lnTo>
                      <a:lnTo>
                        <a:pt x="487" y="1348"/>
                      </a:lnTo>
                      <a:lnTo>
                        <a:pt x="487" y="542"/>
                      </a:lnTo>
                      <a:close/>
                      <a:moveTo>
                        <a:pt x="741" y="890"/>
                      </a:moveTo>
                      <a:cubicBezTo>
                        <a:pt x="801" y="890"/>
                        <a:pt x="850" y="841"/>
                        <a:pt x="850" y="781"/>
                      </a:cubicBezTo>
                      <a:cubicBezTo>
                        <a:pt x="850" y="721"/>
                        <a:pt x="801" y="672"/>
                        <a:pt x="741" y="672"/>
                      </a:cubicBezTo>
                      <a:cubicBezTo>
                        <a:pt x="680" y="672"/>
                        <a:pt x="632" y="721"/>
                        <a:pt x="632" y="781"/>
                      </a:cubicBezTo>
                      <a:cubicBezTo>
                        <a:pt x="632" y="841"/>
                        <a:pt x="680" y="890"/>
                        <a:pt x="741" y="890"/>
                      </a:cubicBezTo>
                      <a:close/>
                      <a:moveTo>
                        <a:pt x="1411" y="854"/>
                      </a:moveTo>
                      <a:lnTo>
                        <a:pt x="1319" y="885"/>
                      </a:lnTo>
                      <a:lnTo>
                        <a:pt x="1239" y="734"/>
                      </a:lnTo>
                      <a:lnTo>
                        <a:pt x="981" y="1106"/>
                      </a:lnTo>
                      <a:lnTo>
                        <a:pt x="843" y="1017"/>
                      </a:lnTo>
                      <a:lnTo>
                        <a:pt x="626" y="1253"/>
                      </a:lnTo>
                      <a:lnTo>
                        <a:pt x="1534" y="1253"/>
                      </a:lnTo>
                      <a:lnTo>
                        <a:pt x="1411" y="854"/>
                      </a:lnTo>
                      <a:close/>
                      <a:moveTo>
                        <a:pt x="149" y="562"/>
                      </a:moveTo>
                      <a:lnTo>
                        <a:pt x="372" y="476"/>
                      </a:lnTo>
                      <a:lnTo>
                        <a:pt x="372" y="1142"/>
                      </a:lnTo>
                      <a:lnTo>
                        <a:pt x="149" y="562"/>
                      </a:lnTo>
                      <a:close/>
                      <a:moveTo>
                        <a:pt x="1330" y="427"/>
                      </a:moveTo>
                      <a:lnTo>
                        <a:pt x="500" y="427"/>
                      </a:lnTo>
                      <a:lnTo>
                        <a:pt x="1223" y="149"/>
                      </a:lnTo>
                      <a:lnTo>
                        <a:pt x="1330" y="427"/>
                      </a:lnTo>
                      <a:close/>
                      <a:moveTo>
                        <a:pt x="1453" y="427"/>
                      </a:moveTo>
                      <a:lnTo>
                        <a:pt x="1289" y="0"/>
                      </a:lnTo>
                      <a:lnTo>
                        <a:pt x="0" y="496"/>
                      </a:lnTo>
                      <a:lnTo>
                        <a:pt x="372" y="1463"/>
                      </a:lnTo>
                      <a:lnTo>
                        <a:pt x="372" y="1464"/>
                      </a:lnTo>
                      <a:lnTo>
                        <a:pt x="1753" y="1464"/>
                      </a:lnTo>
                      <a:lnTo>
                        <a:pt x="1753" y="427"/>
                      </a:lnTo>
                      <a:lnTo>
                        <a:pt x="1453" y="427"/>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grpSp>
        </p:grpSp>
      </p:grpSp>
    </p:spTree>
    <p:extLst>
      <p:ext uri="{BB962C8B-B14F-4D97-AF65-F5344CB8AC3E}">
        <p14:creationId xmlns:p14="http://schemas.microsoft.com/office/powerpoint/2010/main" val="270703760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5882"/>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p:stCondLst>
                              <p:cond delay="1471"/>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971"/>
                            </p:stCondLst>
                            <p:childTnLst>
                              <p:par>
                                <p:cTn id="20" presetID="2" presetClass="entr" presetSubtype="8"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0-#ppt_w/2"/>
                                          </p:val>
                                        </p:tav>
                                        <p:tav tm="100000">
                                          <p:val>
                                            <p:strVal val="#ppt_x"/>
                                          </p:val>
                                        </p:tav>
                                      </p:tavLst>
                                    </p:anim>
                                    <p:anim calcmode="lin" valueType="num">
                                      <p:cBhvr additive="base">
                                        <p:cTn id="23" dur="500" fill="hold"/>
                                        <p:tgtEl>
                                          <p:spTgt spid="23"/>
                                        </p:tgtEl>
                                        <p:attrNameLst>
                                          <p:attrName>ppt_y</p:attrName>
                                        </p:attrNameLst>
                                      </p:cBhvr>
                                      <p:tavLst>
                                        <p:tav tm="0">
                                          <p:val>
                                            <p:strVal val="#ppt_y"/>
                                          </p:val>
                                        </p:tav>
                                        <p:tav tm="100000">
                                          <p:val>
                                            <p:strVal val="#ppt_y"/>
                                          </p:val>
                                        </p:tav>
                                      </p:tavLst>
                                    </p:anim>
                                  </p:childTnLst>
                                </p:cTn>
                              </p:par>
                            </p:childTnLst>
                          </p:cTn>
                        </p:par>
                        <p:par>
                          <p:cTn id="24" fill="hold">
                            <p:stCondLst>
                              <p:cond delay="2471"/>
                            </p:stCondLst>
                            <p:childTnLst>
                              <p:par>
                                <p:cTn id="25" presetID="42"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750"/>
                                        <p:tgtEl>
                                          <p:spTgt spid="22"/>
                                        </p:tgtEl>
                                      </p:cBhvr>
                                    </p:animEffect>
                                    <p:anim calcmode="lin" valueType="num">
                                      <p:cBhvr>
                                        <p:cTn id="28" dur="750" fill="hold"/>
                                        <p:tgtEl>
                                          <p:spTgt spid="22"/>
                                        </p:tgtEl>
                                        <p:attrNameLst>
                                          <p:attrName>ppt_x</p:attrName>
                                        </p:attrNameLst>
                                      </p:cBhvr>
                                      <p:tavLst>
                                        <p:tav tm="0">
                                          <p:val>
                                            <p:strVal val="#ppt_x"/>
                                          </p:val>
                                        </p:tav>
                                        <p:tav tm="100000">
                                          <p:val>
                                            <p:strVal val="#ppt_x"/>
                                          </p:val>
                                        </p:tav>
                                      </p:tavLst>
                                    </p:anim>
                                    <p:anim calcmode="lin" valueType="num">
                                      <p:cBhvr>
                                        <p:cTn id="29" dur="750" fill="hold"/>
                                        <p:tgtEl>
                                          <p:spTgt spid="22"/>
                                        </p:tgtEl>
                                        <p:attrNameLst>
                                          <p:attrName>ppt_y</p:attrName>
                                        </p:attrNameLst>
                                      </p:cBhvr>
                                      <p:tavLst>
                                        <p:tav tm="0">
                                          <p:val>
                                            <p:strVal val="#ppt_y+.1"/>
                                          </p:val>
                                        </p:tav>
                                        <p:tav tm="100000">
                                          <p:val>
                                            <p:strVal val="#ppt_y"/>
                                          </p:val>
                                        </p:tav>
                                      </p:tavLst>
                                    </p:anim>
                                  </p:childTnLst>
                                </p:cTn>
                              </p:par>
                            </p:childTnLst>
                          </p:cTn>
                        </p:par>
                        <p:par>
                          <p:cTn id="30" fill="hold">
                            <p:stCondLst>
                              <p:cond delay="3221"/>
                            </p:stCondLst>
                            <p:childTnLst>
                              <p:par>
                                <p:cTn id="31" presetID="2" presetClass="entr" presetSubtype="8"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fill="hold"/>
                                        <p:tgtEl>
                                          <p:spTgt spid="38"/>
                                        </p:tgtEl>
                                        <p:attrNameLst>
                                          <p:attrName>ppt_x</p:attrName>
                                        </p:attrNameLst>
                                      </p:cBhvr>
                                      <p:tavLst>
                                        <p:tav tm="0">
                                          <p:val>
                                            <p:strVal val="0-#ppt_w/2"/>
                                          </p:val>
                                        </p:tav>
                                        <p:tav tm="100000">
                                          <p:val>
                                            <p:strVal val="#ppt_x"/>
                                          </p:val>
                                        </p:tav>
                                      </p:tavLst>
                                    </p:anim>
                                    <p:anim calcmode="lin" valueType="num">
                                      <p:cBhvr additive="base">
                                        <p:cTn id="34" dur="500" fill="hold"/>
                                        <p:tgtEl>
                                          <p:spTgt spid="38"/>
                                        </p:tgtEl>
                                        <p:attrNameLst>
                                          <p:attrName>ppt_y</p:attrName>
                                        </p:attrNameLst>
                                      </p:cBhvr>
                                      <p:tavLst>
                                        <p:tav tm="0">
                                          <p:val>
                                            <p:strVal val="#ppt_y"/>
                                          </p:val>
                                        </p:tav>
                                        <p:tav tm="100000">
                                          <p:val>
                                            <p:strVal val="#ppt_y"/>
                                          </p:val>
                                        </p:tav>
                                      </p:tavLst>
                                    </p:anim>
                                  </p:childTnLst>
                                </p:cTn>
                              </p:par>
                            </p:childTnLst>
                          </p:cTn>
                        </p:par>
                        <p:par>
                          <p:cTn id="35" fill="hold">
                            <p:stCondLst>
                              <p:cond delay="3721"/>
                            </p:stCondLst>
                            <p:childTnLst>
                              <p:par>
                                <p:cTn id="36" presetID="42" presetClass="entr" presetSubtype="0"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750"/>
                                        <p:tgtEl>
                                          <p:spTgt spid="30"/>
                                        </p:tgtEl>
                                      </p:cBhvr>
                                    </p:animEffect>
                                    <p:anim calcmode="lin" valueType="num">
                                      <p:cBhvr>
                                        <p:cTn id="39" dur="750" fill="hold"/>
                                        <p:tgtEl>
                                          <p:spTgt spid="30"/>
                                        </p:tgtEl>
                                        <p:attrNameLst>
                                          <p:attrName>ppt_x</p:attrName>
                                        </p:attrNameLst>
                                      </p:cBhvr>
                                      <p:tavLst>
                                        <p:tav tm="0">
                                          <p:val>
                                            <p:strVal val="#ppt_x"/>
                                          </p:val>
                                        </p:tav>
                                        <p:tav tm="100000">
                                          <p:val>
                                            <p:strVal val="#ppt_x"/>
                                          </p:val>
                                        </p:tav>
                                      </p:tavLst>
                                    </p:anim>
                                    <p:anim calcmode="lin" valueType="num">
                                      <p:cBhvr>
                                        <p:cTn id="40"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P spid="22"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4801314" cy="461665"/>
          </a:xfrm>
          <a:prstGeom prst="rect">
            <a:avLst/>
          </a:prstGeom>
        </p:spPr>
        <p:txBody>
          <a:bodyPr wrap="none">
            <a:spAutoFit/>
          </a:bodyPr>
          <a:lstStyle/>
          <a:p>
            <a:r>
              <a:rPr lang="zh-CN" altLang="en-US" sz="2400" b="1" dirty="0">
                <a:latin typeface="+mj-ea"/>
                <a:ea typeface="+mj-ea"/>
              </a:rPr>
              <a:t>学习连接法律法规，防范廉洁风险</a:t>
            </a:r>
          </a:p>
        </p:txBody>
      </p:sp>
      <p:sp>
        <p:nvSpPr>
          <p:cNvPr id="3" name="矩形 2">
            <a:extLst>
              <a:ext uri="{FF2B5EF4-FFF2-40B4-BE49-F238E27FC236}">
                <a16:creationId xmlns:a16="http://schemas.microsoft.com/office/drawing/2014/main" id="{86BA7A52-9C14-4201-A101-7A2F40127AED}"/>
              </a:ext>
            </a:extLst>
          </p:cNvPr>
          <p:cNvSpPr/>
          <p:nvPr/>
        </p:nvSpPr>
        <p:spPr>
          <a:xfrm>
            <a:off x="792434" y="976502"/>
            <a:ext cx="5440913" cy="461665"/>
          </a:xfrm>
          <a:prstGeom prst="rect">
            <a:avLst/>
          </a:prstGeom>
        </p:spPr>
        <p:txBody>
          <a:bodyPr wrap="none">
            <a:spAutoFit/>
          </a:bodyPr>
          <a:lstStyle/>
          <a:p>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若干规定</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解读</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廉洁从业行为规范</a:t>
            </a:r>
          </a:p>
        </p:txBody>
      </p:sp>
      <p:grpSp>
        <p:nvGrpSpPr>
          <p:cNvPr id="4" name="组合 3">
            <a:extLst>
              <a:ext uri="{FF2B5EF4-FFF2-40B4-BE49-F238E27FC236}">
                <a16:creationId xmlns:a16="http://schemas.microsoft.com/office/drawing/2014/main" id="{B7451769-780F-4A42-8694-974CA51F24DC}"/>
              </a:ext>
            </a:extLst>
          </p:cNvPr>
          <p:cNvGrpSpPr/>
          <p:nvPr/>
        </p:nvGrpSpPr>
        <p:grpSpPr>
          <a:xfrm flipV="1">
            <a:off x="460375" y="1048190"/>
            <a:ext cx="224744" cy="298764"/>
            <a:chOff x="460375" y="1145304"/>
            <a:chExt cx="224744" cy="386843"/>
          </a:xfrm>
        </p:grpSpPr>
        <p:cxnSp>
          <p:nvCxnSpPr>
            <p:cNvPr id="5" name="直接连接符 4">
              <a:extLst>
                <a:ext uri="{FF2B5EF4-FFF2-40B4-BE49-F238E27FC236}">
                  <a16:creationId xmlns:a16="http://schemas.microsoft.com/office/drawing/2014/main" id="{12AA2ACA-D03B-402C-82A9-315C8395D82E}"/>
                </a:ext>
              </a:extLst>
            </p:cNvPr>
            <p:cNvCxnSpPr/>
            <p:nvPr/>
          </p:nvCxnSpPr>
          <p:spPr>
            <a:xfrm>
              <a:off x="460375" y="1145304"/>
              <a:ext cx="0" cy="386843"/>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D0506C93-FB05-471E-A978-608A9533E4F6}"/>
                </a:ext>
              </a:extLst>
            </p:cNvPr>
            <p:cNvCxnSpPr>
              <a:cxnSpLocks/>
            </p:cNvCxnSpPr>
            <p:nvPr/>
          </p:nvCxnSpPr>
          <p:spPr>
            <a:xfrm>
              <a:off x="574675" y="1145304"/>
              <a:ext cx="0" cy="297734"/>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964D602A-2566-4715-9ACC-B3A71A6ECA56}"/>
                </a:ext>
              </a:extLst>
            </p:cNvPr>
            <p:cNvCxnSpPr>
              <a:cxnSpLocks/>
            </p:cNvCxnSpPr>
            <p:nvPr/>
          </p:nvCxnSpPr>
          <p:spPr>
            <a:xfrm>
              <a:off x="685119" y="1145304"/>
              <a:ext cx="0" cy="183434"/>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8" name="内容占位符 2">
            <a:extLst>
              <a:ext uri="{FF2B5EF4-FFF2-40B4-BE49-F238E27FC236}">
                <a16:creationId xmlns:a16="http://schemas.microsoft.com/office/drawing/2014/main" id="{869529F0-BD9F-4348-92BA-B53213D34AE6}"/>
              </a:ext>
            </a:extLst>
          </p:cNvPr>
          <p:cNvSpPr txBox="1">
            <a:spLocks noChangeArrowheads="1"/>
          </p:cNvSpPr>
          <p:nvPr/>
        </p:nvSpPr>
        <p:spPr bwMode="auto">
          <a:xfrm>
            <a:off x="431800" y="1651375"/>
            <a:ext cx="9439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spcBef>
                <a:spcPct val="20000"/>
              </a:spcBef>
            </a:pPr>
            <a:r>
              <a:rPr lang="zh-CN" altLang="en-US" b="1" dirty="0">
                <a:latin typeface="微软雅黑" panose="020B0503020204020204" pitchFamily="34" charset="-122"/>
                <a:ea typeface="微软雅黑" panose="020B0503020204020204" pitchFamily="34" charset="-122"/>
              </a:rPr>
              <a:t>对违反规定进行投资、融资等行为的禁止性规定</a:t>
            </a:r>
            <a:endParaRPr lang="zh-CN" altLang="en-US" dirty="0">
              <a:latin typeface="微软雅黑" panose="020B0503020204020204" pitchFamily="34" charset="-122"/>
              <a:ea typeface="微软雅黑" panose="020B0503020204020204" pitchFamily="34" charset="-122"/>
            </a:endParaRPr>
          </a:p>
        </p:txBody>
      </p:sp>
      <p:sp>
        <p:nvSpPr>
          <p:cNvPr id="9" name="内容占位符 2">
            <a:extLst>
              <a:ext uri="{FF2B5EF4-FFF2-40B4-BE49-F238E27FC236}">
                <a16:creationId xmlns:a16="http://schemas.microsoft.com/office/drawing/2014/main" id="{CC02D911-F741-476C-AFF3-CB4444CCEDE9}"/>
              </a:ext>
            </a:extLst>
          </p:cNvPr>
          <p:cNvSpPr txBox="1">
            <a:spLocks noChangeArrowheads="1"/>
          </p:cNvSpPr>
          <p:nvPr/>
        </p:nvSpPr>
        <p:spPr bwMode="auto">
          <a:xfrm>
            <a:off x="414337" y="3356732"/>
            <a:ext cx="9799637" cy="36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spcBef>
                <a:spcPct val="20000"/>
              </a:spcBef>
            </a:pPr>
            <a:r>
              <a:rPr lang="zh-CN" altLang="en-US" b="1" dirty="0">
                <a:latin typeface="微软雅黑" panose="020B0503020204020204" pitchFamily="34" charset="-122"/>
                <a:ea typeface="微软雅黑" panose="020B0503020204020204" pitchFamily="34" charset="-122"/>
              </a:rPr>
              <a:t>对以个人或者其他名义用企业资产违规从事境外资产操作行为的禁止性规定</a:t>
            </a:r>
            <a:endParaRPr lang="zh-CN" altLang="en-US" dirty="0">
              <a:latin typeface="微软雅黑" panose="020B0503020204020204" pitchFamily="34" charset="-122"/>
              <a:ea typeface="微软雅黑" panose="020B0503020204020204" pitchFamily="34" charset="-122"/>
            </a:endParaRPr>
          </a:p>
        </p:txBody>
      </p:sp>
      <p:sp>
        <p:nvSpPr>
          <p:cNvPr id="10" name="矩形 13">
            <a:extLst>
              <a:ext uri="{FF2B5EF4-FFF2-40B4-BE49-F238E27FC236}">
                <a16:creationId xmlns:a16="http://schemas.microsoft.com/office/drawing/2014/main" id="{3ECE4BE4-8DD8-40DF-9CCE-8453FA5E0B98}"/>
              </a:ext>
            </a:extLst>
          </p:cNvPr>
          <p:cNvSpPr>
            <a:spLocks noChangeArrowheads="1"/>
          </p:cNvSpPr>
          <p:nvPr/>
        </p:nvSpPr>
        <p:spPr bwMode="auto">
          <a:xfrm>
            <a:off x="492125" y="2579054"/>
            <a:ext cx="15303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buFont typeface="Wingdings" panose="05000000000000000000" pitchFamily="2" charset="2"/>
              <a:buChar char="n"/>
            </a:pPr>
            <a:r>
              <a:rPr lang="zh-CN" altLang="en-US" sz="1200" dirty="0">
                <a:solidFill>
                  <a:schemeClr val="accent1"/>
                </a:solidFill>
                <a:latin typeface="微软雅黑" panose="020B0503020204020204" pitchFamily="34" charset="-122"/>
                <a:ea typeface="微软雅黑" panose="020B0503020204020204" pitchFamily="34" charset="-122"/>
              </a:rPr>
              <a:t>投资</a:t>
            </a:r>
          </a:p>
          <a:p>
            <a:pPr algn="just" eaLnBrk="1" hangingPunct="1">
              <a:buFont typeface="Wingdings" panose="05000000000000000000" pitchFamily="2" charset="2"/>
              <a:buChar char="n"/>
            </a:pPr>
            <a:r>
              <a:rPr lang="zh-CN" altLang="en-US" sz="1200" dirty="0">
                <a:solidFill>
                  <a:schemeClr val="accent1"/>
                </a:solidFill>
                <a:latin typeface="微软雅黑" panose="020B0503020204020204" pitchFamily="34" charset="-122"/>
                <a:ea typeface="微软雅黑" panose="020B0503020204020204" pitchFamily="34" charset="-122"/>
              </a:rPr>
              <a:t>融资</a:t>
            </a:r>
          </a:p>
          <a:p>
            <a:pPr algn="just" eaLnBrk="1" hangingPunct="1">
              <a:buFont typeface="Wingdings" panose="05000000000000000000" pitchFamily="2" charset="2"/>
              <a:buChar char="n"/>
            </a:pPr>
            <a:r>
              <a:rPr lang="zh-CN" altLang="en-US" sz="1200" dirty="0">
                <a:solidFill>
                  <a:schemeClr val="accent1"/>
                </a:solidFill>
                <a:latin typeface="微软雅黑" panose="020B0503020204020204" pitchFamily="34" charset="-122"/>
                <a:ea typeface="微软雅黑" panose="020B0503020204020204" pitchFamily="34" charset="-122"/>
              </a:rPr>
              <a:t>担保</a:t>
            </a:r>
          </a:p>
        </p:txBody>
      </p:sp>
      <p:sp>
        <p:nvSpPr>
          <p:cNvPr id="11" name="文本框 14">
            <a:extLst>
              <a:ext uri="{FF2B5EF4-FFF2-40B4-BE49-F238E27FC236}">
                <a16:creationId xmlns:a16="http://schemas.microsoft.com/office/drawing/2014/main" id="{0F3A1BBD-4C1F-41AE-9BAE-85937DC0B243}"/>
              </a:ext>
            </a:extLst>
          </p:cNvPr>
          <p:cNvSpPr txBox="1">
            <a:spLocks noChangeArrowheads="1"/>
          </p:cNvSpPr>
          <p:nvPr/>
        </p:nvSpPr>
        <p:spPr bwMode="auto">
          <a:xfrm>
            <a:off x="414337" y="2109154"/>
            <a:ext cx="72009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1"/>
                </a:solidFill>
                <a:latin typeface="微软雅黑" panose="020B0503020204020204" pitchFamily="34" charset="-122"/>
                <a:ea typeface="微软雅黑" panose="020B0503020204020204" pitchFamily="34" charset="-122"/>
              </a:rPr>
              <a:t>主要有六个方面不得有违反规定、滥用职权，损坏国家利益的行为：</a:t>
            </a:r>
          </a:p>
        </p:txBody>
      </p:sp>
      <p:sp>
        <p:nvSpPr>
          <p:cNvPr id="12" name="矩形 15">
            <a:extLst>
              <a:ext uri="{FF2B5EF4-FFF2-40B4-BE49-F238E27FC236}">
                <a16:creationId xmlns:a16="http://schemas.microsoft.com/office/drawing/2014/main" id="{B673844D-13C3-4299-AE39-23187342335B}"/>
              </a:ext>
            </a:extLst>
          </p:cNvPr>
          <p:cNvSpPr>
            <a:spLocks noChangeArrowheads="1"/>
          </p:cNvSpPr>
          <p:nvPr/>
        </p:nvSpPr>
        <p:spPr bwMode="auto">
          <a:xfrm>
            <a:off x="3616325" y="2579054"/>
            <a:ext cx="22939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buFont typeface="Wingdings" panose="05000000000000000000" pitchFamily="2" charset="2"/>
              <a:buChar char="n"/>
            </a:pPr>
            <a:r>
              <a:rPr lang="zh-CN" altLang="en-US" sz="1200" dirty="0">
                <a:solidFill>
                  <a:schemeClr val="accent1"/>
                </a:solidFill>
                <a:latin typeface="微软雅黑" panose="020B0503020204020204" pitchFamily="34" charset="-122"/>
                <a:ea typeface="微软雅黑" panose="020B0503020204020204" pitchFamily="34" charset="-122"/>
              </a:rPr>
              <a:t>信用证</a:t>
            </a:r>
          </a:p>
          <a:p>
            <a:pPr algn="just" eaLnBrk="1" hangingPunct="1">
              <a:buFont typeface="Wingdings" panose="05000000000000000000" pitchFamily="2" charset="2"/>
              <a:buChar char="n"/>
            </a:pPr>
            <a:r>
              <a:rPr lang="zh-CN" altLang="en-US" sz="1200" dirty="0">
                <a:solidFill>
                  <a:schemeClr val="accent1"/>
                </a:solidFill>
                <a:latin typeface="微软雅黑" panose="020B0503020204020204" pitchFamily="34" charset="-122"/>
                <a:ea typeface="微软雅黑" panose="020B0503020204020204" pitchFamily="34" charset="-122"/>
              </a:rPr>
              <a:t>购销产品和服务</a:t>
            </a:r>
          </a:p>
          <a:p>
            <a:pPr algn="just" eaLnBrk="1" hangingPunct="1">
              <a:buFont typeface="Wingdings" panose="05000000000000000000" pitchFamily="2" charset="2"/>
              <a:buChar char="n"/>
            </a:pPr>
            <a:r>
              <a:rPr lang="zh-CN" altLang="en-US" sz="1200" dirty="0">
                <a:solidFill>
                  <a:schemeClr val="accent1"/>
                </a:solidFill>
                <a:latin typeface="微软雅黑" panose="020B0503020204020204" pitchFamily="34" charset="-122"/>
                <a:ea typeface="微软雅黑" panose="020B0503020204020204" pitchFamily="34" charset="-122"/>
              </a:rPr>
              <a:t>招标投标</a:t>
            </a:r>
          </a:p>
        </p:txBody>
      </p:sp>
      <p:sp>
        <p:nvSpPr>
          <p:cNvPr id="13" name="矩形 16">
            <a:extLst>
              <a:ext uri="{FF2B5EF4-FFF2-40B4-BE49-F238E27FC236}">
                <a16:creationId xmlns:a16="http://schemas.microsoft.com/office/drawing/2014/main" id="{43AF8BEE-0DC4-4EC7-BB2B-92859BCDE586}"/>
              </a:ext>
            </a:extLst>
          </p:cNvPr>
          <p:cNvSpPr>
            <a:spLocks noChangeArrowheads="1"/>
          </p:cNvSpPr>
          <p:nvPr/>
        </p:nvSpPr>
        <p:spPr bwMode="auto">
          <a:xfrm>
            <a:off x="414337" y="4175352"/>
            <a:ext cx="22510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buFont typeface="Wingdings" panose="05000000000000000000" pitchFamily="2" charset="2"/>
              <a:buChar char="n"/>
            </a:pPr>
            <a:r>
              <a:rPr lang="zh-CN" altLang="en-US" sz="1200" dirty="0">
                <a:solidFill>
                  <a:schemeClr val="accent1"/>
                </a:solidFill>
                <a:latin typeface="微软雅黑" panose="020B0503020204020204" pitchFamily="34" charset="-122"/>
                <a:ea typeface="微软雅黑" panose="020B0503020204020204" pitchFamily="34" charset="-122"/>
              </a:rPr>
              <a:t>必须经过批准</a:t>
            </a:r>
          </a:p>
        </p:txBody>
      </p:sp>
      <p:sp>
        <p:nvSpPr>
          <p:cNvPr id="14" name="文本框 17">
            <a:extLst>
              <a:ext uri="{FF2B5EF4-FFF2-40B4-BE49-F238E27FC236}">
                <a16:creationId xmlns:a16="http://schemas.microsoft.com/office/drawing/2014/main" id="{93B65F28-1B74-4CE2-8C71-9E295F01A002}"/>
              </a:ext>
            </a:extLst>
          </p:cNvPr>
          <p:cNvSpPr txBox="1">
            <a:spLocks noChangeArrowheads="1"/>
          </p:cNvSpPr>
          <p:nvPr/>
        </p:nvSpPr>
        <p:spPr bwMode="auto">
          <a:xfrm>
            <a:off x="414337" y="3838938"/>
            <a:ext cx="72009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1"/>
                </a:solidFill>
                <a:latin typeface="微软雅黑" panose="020B0503020204020204" pitchFamily="34" charset="-122"/>
                <a:ea typeface="微软雅黑" panose="020B0503020204020204" pitchFamily="34" charset="-122"/>
              </a:rPr>
              <a:t>主要强调两个问题：</a:t>
            </a:r>
          </a:p>
        </p:txBody>
      </p:sp>
      <p:sp>
        <p:nvSpPr>
          <p:cNvPr id="15" name="矩形 18">
            <a:extLst>
              <a:ext uri="{FF2B5EF4-FFF2-40B4-BE49-F238E27FC236}">
                <a16:creationId xmlns:a16="http://schemas.microsoft.com/office/drawing/2014/main" id="{A67E5F40-7486-41E9-8724-230C3AAC5828}"/>
              </a:ext>
            </a:extLst>
          </p:cNvPr>
          <p:cNvSpPr>
            <a:spLocks noChangeArrowheads="1"/>
          </p:cNvSpPr>
          <p:nvPr/>
        </p:nvSpPr>
        <p:spPr bwMode="auto">
          <a:xfrm>
            <a:off x="3538537" y="4175352"/>
            <a:ext cx="27987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buFont typeface="Wingdings" panose="05000000000000000000" pitchFamily="2" charset="2"/>
              <a:buChar char="n"/>
            </a:pPr>
            <a:r>
              <a:rPr lang="zh-CN" altLang="en-US" sz="1200">
                <a:solidFill>
                  <a:schemeClr val="accent1"/>
                </a:solidFill>
                <a:latin typeface="微软雅黑" panose="020B0503020204020204" pitchFamily="34" charset="-122"/>
                <a:ea typeface="微软雅黑" panose="020B0503020204020204" pitchFamily="34" charset="-122"/>
              </a:rPr>
              <a:t>必须办理保全手续</a:t>
            </a:r>
          </a:p>
        </p:txBody>
      </p:sp>
    </p:spTree>
    <p:extLst>
      <p:ext uri="{BB962C8B-B14F-4D97-AF65-F5344CB8AC3E}">
        <p14:creationId xmlns:p14="http://schemas.microsoft.com/office/powerpoint/2010/main" val="358556361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5882"/>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p:stCondLst>
                              <p:cond delay="1471"/>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971"/>
                            </p:stCondLst>
                            <p:childTnLst>
                              <p:par>
                                <p:cTn id="20" presetID="22" presetClass="entr" presetSubtype="8"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par>
                          <p:cTn id="23" fill="hold">
                            <p:stCondLst>
                              <p:cond delay="2471"/>
                            </p:stCondLst>
                            <p:childTnLst>
                              <p:par>
                                <p:cTn id="24" presetID="2" presetClass="entr" presetSubtype="4"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childTnLst>
                          </p:cTn>
                        </p:par>
                        <p:par>
                          <p:cTn id="32" fill="hold">
                            <p:stCondLst>
                              <p:cond delay="2971"/>
                            </p:stCondLst>
                            <p:childTnLst>
                              <p:par>
                                <p:cTn id="33" presetID="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par>
                          <p:cTn id="37" fill="hold">
                            <p:stCondLst>
                              <p:cond delay="3471"/>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3971"/>
                            </p:stCondLst>
                            <p:childTnLst>
                              <p:par>
                                <p:cTn id="42" presetID="2" presetClass="entr" presetSubtype="4"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ppt_x"/>
                                          </p:val>
                                        </p:tav>
                                        <p:tav tm="100000">
                                          <p:val>
                                            <p:strVal val="#ppt_x"/>
                                          </p:val>
                                        </p:tav>
                                      </p:tavLst>
                                    </p:anim>
                                    <p:anim calcmode="lin" valueType="num">
                                      <p:cBhvr additive="base">
                                        <p:cTn id="4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1" grpId="0"/>
      <p:bldP spid="12"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4801314" cy="461665"/>
          </a:xfrm>
          <a:prstGeom prst="rect">
            <a:avLst/>
          </a:prstGeom>
        </p:spPr>
        <p:txBody>
          <a:bodyPr wrap="none">
            <a:spAutoFit/>
          </a:bodyPr>
          <a:lstStyle/>
          <a:p>
            <a:r>
              <a:rPr lang="zh-CN" altLang="en-US" sz="2400" b="1" dirty="0">
                <a:latin typeface="+mj-ea"/>
                <a:ea typeface="+mj-ea"/>
              </a:rPr>
              <a:t>学习连接法律法规，防范廉洁风险</a:t>
            </a:r>
          </a:p>
        </p:txBody>
      </p:sp>
      <p:sp>
        <p:nvSpPr>
          <p:cNvPr id="3" name="矩形 2">
            <a:extLst>
              <a:ext uri="{FF2B5EF4-FFF2-40B4-BE49-F238E27FC236}">
                <a16:creationId xmlns:a16="http://schemas.microsoft.com/office/drawing/2014/main" id="{5393A94F-3234-4A1A-B83B-E5C88AF97494}"/>
              </a:ext>
            </a:extLst>
          </p:cNvPr>
          <p:cNvSpPr/>
          <p:nvPr/>
        </p:nvSpPr>
        <p:spPr>
          <a:xfrm>
            <a:off x="792434" y="976502"/>
            <a:ext cx="4517583" cy="461665"/>
          </a:xfrm>
          <a:prstGeom prst="rect">
            <a:avLst/>
          </a:prstGeom>
        </p:spPr>
        <p:txBody>
          <a:bodyPr wrap="none">
            <a:spAutoFit/>
          </a:bodyPr>
          <a:lstStyle/>
          <a:p>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若干规定</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解读</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实施与监督</a:t>
            </a:r>
          </a:p>
        </p:txBody>
      </p:sp>
      <p:grpSp>
        <p:nvGrpSpPr>
          <p:cNvPr id="4" name="组合 3">
            <a:extLst>
              <a:ext uri="{FF2B5EF4-FFF2-40B4-BE49-F238E27FC236}">
                <a16:creationId xmlns:a16="http://schemas.microsoft.com/office/drawing/2014/main" id="{4818A24F-AE67-4072-9F97-A06809044247}"/>
              </a:ext>
            </a:extLst>
          </p:cNvPr>
          <p:cNvGrpSpPr/>
          <p:nvPr/>
        </p:nvGrpSpPr>
        <p:grpSpPr>
          <a:xfrm flipV="1">
            <a:off x="460375" y="1048190"/>
            <a:ext cx="224744" cy="298764"/>
            <a:chOff x="460375" y="1145304"/>
            <a:chExt cx="224744" cy="386843"/>
          </a:xfrm>
        </p:grpSpPr>
        <p:cxnSp>
          <p:nvCxnSpPr>
            <p:cNvPr id="5" name="直接连接符 4">
              <a:extLst>
                <a:ext uri="{FF2B5EF4-FFF2-40B4-BE49-F238E27FC236}">
                  <a16:creationId xmlns:a16="http://schemas.microsoft.com/office/drawing/2014/main" id="{6DC06044-F3DB-4301-856C-0BD4271B05F5}"/>
                </a:ext>
              </a:extLst>
            </p:cNvPr>
            <p:cNvCxnSpPr/>
            <p:nvPr/>
          </p:nvCxnSpPr>
          <p:spPr>
            <a:xfrm>
              <a:off x="460375" y="1145304"/>
              <a:ext cx="0" cy="386843"/>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640C991B-2D8C-4F14-AB42-373C4A571B80}"/>
                </a:ext>
              </a:extLst>
            </p:cNvPr>
            <p:cNvCxnSpPr>
              <a:cxnSpLocks/>
            </p:cNvCxnSpPr>
            <p:nvPr/>
          </p:nvCxnSpPr>
          <p:spPr>
            <a:xfrm>
              <a:off x="574675" y="1145304"/>
              <a:ext cx="0" cy="297734"/>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CB24535B-E9B8-4C1D-9DA0-1F7508275569}"/>
                </a:ext>
              </a:extLst>
            </p:cNvPr>
            <p:cNvCxnSpPr>
              <a:cxnSpLocks/>
            </p:cNvCxnSpPr>
            <p:nvPr/>
          </p:nvCxnSpPr>
          <p:spPr>
            <a:xfrm>
              <a:off x="685119" y="1145304"/>
              <a:ext cx="0" cy="183434"/>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7" name="矩形 10">
            <a:extLst>
              <a:ext uri="{FF2B5EF4-FFF2-40B4-BE49-F238E27FC236}">
                <a16:creationId xmlns:a16="http://schemas.microsoft.com/office/drawing/2014/main" id="{3F91AEF0-274E-43A2-B897-27785504FFFB}"/>
              </a:ext>
            </a:extLst>
          </p:cNvPr>
          <p:cNvSpPr>
            <a:spLocks noChangeArrowheads="1"/>
          </p:cNvSpPr>
          <p:nvPr/>
        </p:nvSpPr>
        <p:spPr bwMode="auto">
          <a:xfrm>
            <a:off x="4339545" y="1665458"/>
            <a:ext cx="34872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b="1" dirty="0">
                <a:latin typeface="微软雅黑" panose="020B0503020204020204" pitchFamily="34" charset="-122"/>
                <a:ea typeface="微软雅黑" panose="020B0503020204020204" pitchFamily="34" charset="-122"/>
              </a:rPr>
              <a:t>第九条  </a:t>
            </a:r>
            <a:r>
              <a:rPr lang="zh-CN" altLang="en-US" sz="1200" dirty="0">
                <a:solidFill>
                  <a:schemeClr val="accent1"/>
                </a:solidFill>
                <a:latin typeface="微软雅黑" panose="020B0503020204020204" pitchFamily="34" charset="-122"/>
                <a:ea typeface="微软雅黑" panose="020B0503020204020204" pitchFamily="34" charset="-122"/>
              </a:rPr>
              <a:t>建章立制、纳入公司章程、主要责任人</a:t>
            </a:r>
          </a:p>
        </p:txBody>
      </p:sp>
      <p:sp>
        <p:nvSpPr>
          <p:cNvPr id="18" name="矩形 11">
            <a:extLst>
              <a:ext uri="{FF2B5EF4-FFF2-40B4-BE49-F238E27FC236}">
                <a16:creationId xmlns:a16="http://schemas.microsoft.com/office/drawing/2014/main" id="{79FDABF7-8317-4B2A-BBAA-02306010C47D}"/>
              </a:ext>
            </a:extLst>
          </p:cNvPr>
          <p:cNvSpPr>
            <a:spLocks noChangeArrowheads="1"/>
          </p:cNvSpPr>
          <p:nvPr/>
        </p:nvSpPr>
        <p:spPr bwMode="auto">
          <a:xfrm>
            <a:off x="4339545" y="4407908"/>
            <a:ext cx="34872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b="1">
                <a:latin typeface="微软雅黑" panose="020B0503020204020204" pitchFamily="34" charset="-122"/>
                <a:ea typeface="微软雅黑" panose="020B0503020204020204" pitchFamily="34" charset="-122"/>
              </a:rPr>
              <a:t>第十六条   </a:t>
            </a:r>
            <a:r>
              <a:rPr lang="zh-CN" altLang="en-US" sz="1200">
                <a:solidFill>
                  <a:schemeClr val="accent1"/>
                </a:solidFill>
                <a:latin typeface="微软雅黑" panose="020B0503020204020204" pitchFamily="34" charset="-122"/>
                <a:ea typeface="微软雅黑" panose="020B0503020204020204" pitchFamily="34" charset="-122"/>
              </a:rPr>
              <a:t>薪酬管理制度</a:t>
            </a:r>
          </a:p>
        </p:txBody>
      </p:sp>
      <p:sp>
        <p:nvSpPr>
          <p:cNvPr id="20" name="矩形 12">
            <a:extLst>
              <a:ext uri="{FF2B5EF4-FFF2-40B4-BE49-F238E27FC236}">
                <a16:creationId xmlns:a16="http://schemas.microsoft.com/office/drawing/2014/main" id="{6AC80450-E17C-4C18-9CA5-F354E2EEDCE4}"/>
              </a:ext>
            </a:extLst>
          </p:cNvPr>
          <p:cNvSpPr>
            <a:spLocks noChangeArrowheads="1"/>
          </p:cNvSpPr>
          <p:nvPr/>
        </p:nvSpPr>
        <p:spPr bwMode="auto">
          <a:xfrm>
            <a:off x="4339545" y="2057237"/>
            <a:ext cx="34872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b="1" dirty="0">
                <a:latin typeface="微软雅黑" panose="020B0503020204020204" pitchFamily="34" charset="-122"/>
                <a:ea typeface="微软雅黑" panose="020B0503020204020204" pitchFamily="34" charset="-122"/>
              </a:rPr>
              <a:t>第十条 </a:t>
            </a:r>
            <a:r>
              <a:rPr lang="zh-CN" altLang="en-US" sz="1200" dirty="0">
                <a:solidFill>
                  <a:schemeClr val="accent1"/>
                </a:solidFill>
                <a:latin typeface="微软雅黑" panose="020B0503020204020204" pitchFamily="34" charset="-122"/>
                <a:ea typeface="微软雅黑" panose="020B0503020204020204" pitchFamily="34" charset="-122"/>
              </a:rPr>
              <a:t>民主生活会、述职述廉、民主评议</a:t>
            </a:r>
          </a:p>
        </p:txBody>
      </p:sp>
      <p:sp>
        <p:nvSpPr>
          <p:cNvPr id="21" name="矩形 13">
            <a:extLst>
              <a:ext uri="{FF2B5EF4-FFF2-40B4-BE49-F238E27FC236}">
                <a16:creationId xmlns:a16="http://schemas.microsoft.com/office/drawing/2014/main" id="{65A09946-6BBC-477C-8F76-B46E10898366}"/>
              </a:ext>
            </a:extLst>
          </p:cNvPr>
          <p:cNvSpPr>
            <a:spLocks noChangeArrowheads="1"/>
          </p:cNvSpPr>
          <p:nvPr/>
        </p:nvSpPr>
        <p:spPr bwMode="auto">
          <a:xfrm>
            <a:off x="4339545" y="2449016"/>
            <a:ext cx="34872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b="1" dirty="0">
                <a:latin typeface="微软雅黑" panose="020B0503020204020204" pitchFamily="34" charset="-122"/>
                <a:ea typeface="微软雅黑" panose="020B0503020204020204" pitchFamily="34" charset="-122"/>
              </a:rPr>
              <a:t>第十一条   </a:t>
            </a:r>
            <a:r>
              <a:rPr lang="zh-CN" altLang="en-US" sz="1200" dirty="0">
                <a:solidFill>
                  <a:schemeClr val="accent1"/>
                </a:solidFill>
                <a:latin typeface="微软雅黑" panose="020B0503020204020204" pitchFamily="34" charset="-122"/>
                <a:ea typeface="微软雅黑" panose="020B0503020204020204" pitchFamily="34" charset="-122"/>
              </a:rPr>
              <a:t>贯彻“三重一大”制度</a:t>
            </a:r>
          </a:p>
        </p:txBody>
      </p:sp>
      <p:sp>
        <p:nvSpPr>
          <p:cNvPr id="22" name="矩形 14">
            <a:extLst>
              <a:ext uri="{FF2B5EF4-FFF2-40B4-BE49-F238E27FC236}">
                <a16:creationId xmlns:a16="http://schemas.microsoft.com/office/drawing/2014/main" id="{640236C2-9970-4D45-B990-18F5F0533BB1}"/>
              </a:ext>
            </a:extLst>
          </p:cNvPr>
          <p:cNvSpPr>
            <a:spLocks noChangeArrowheads="1"/>
          </p:cNvSpPr>
          <p:nvPr/>
        </p:nvSpPr>
        <p:spPr bwMode="auto">
          <a:xfrm>
            <a:off x="4339545" y="2840795"/>
            <a:ext cx="34872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b="1">
                <a:latin typeface="微软雅黑" panose="020B0503020204020204" pitchFamily="34" charset="-122"/>
                <a:ea typeface="微软雅黑" panose="020B0503020204020204" pitchFamily="34" charset="-122"/>
              </a:rPr>
              <a:t>第十二条   </a:t>
            </a:r>
            <a:r>
              <a:rPr lang="zh-CN" altLang="en-US" sz="1200">
                <a:solidFill>
                  <a:schemeClr val="accent1"/>
                </a:solidFill>
                <a:latin typeface="微软雅黑" panose="020B0503020204020204" pitchFamily="34" charset="-122"/>
                <a:ea typeface="微软雅黑" panose="020B0503020204020204" pitchFamily="34" charset="-122"/>
              </a:rPr>
              <a:t>厂务公开制度</a:t>
            </a:r>
          </a:p>
        </p:txBody>
      </p:sp>
      <p:sp>
        <p:nvSpPr>
          <p:cNvPr id="23" name="矩形 15">
            <a:extLst>
              <a:ext uri="{FF2B5EF4-FFF2-40B4-BE49-F238E27FC236}">
                <a16:creationId xmlns:a16="http://schemas.microsoft.com/office/drawing/2014/main" id="{369FDF93-7F72-45BD-B1A9-5D3628828A54}"/>
              </a:ext>
            </a:extLst>
          </p:cNvPr>
          <p:cNvSpPr>
            <a:spLocks noChangeArrowheads="1"/>
          </p:cNvSpPr>
          <p:nvPr/>
        </p:nvSpPr>
        <p:spPr bwMode="auto">
          <a:xfrm>
            <a:off x="4339545" y="3232574"/>
            <a:ext cx="34872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b="1">
                <a:latin typeface="微软雅黑" panose="020B0503020204020204" pitchFamily="34" charset="-122"/>
                <a:ea typeface="微软雅黑" panose="020B0503020204020204" pitchFamily="34" charset="-122"/>
              </a:rPr>
              <a:t>第十三条   </a:t>
            </a:r>
            <a:r>
              <a:rPr lang="zh-CN" altLang="en-US" sz="1200">
                <a:solidFill>
                  <a:schemeClr val="accent1"/>
                </a:solidFill>
                <a:latin typeface="微软雅黑" panose="020B0503020204020204" pitchFamily="34" charset="-122"/>
                <a:ea typeface="微软雅黑" panose="020B0503020204020204" pitchFamily="34" charset="-122"/>
              </a:rPr>
              <a:t>职务消费制度</a:t>
            </a:r>
          </a:p>
        </p:txBody>
      </p:sp>
      <p:sp>
        <p:nvSpPr>
          <p:cNvPr id="24" name="矩形 16">
            <a:extLst>
              <a:ext uri="{FF2B5EF4-FFF2-40B4-BE49-F238E27FC236}">
                <a16:creationId xmlns:a16="http://schemas.microsoft.com/office/drawing/2014/main" id="{860180B0-175E-4A88-9FDE-33DA5EE698A0}"/>
              </a:ext>
            </a:extLst>
          </p:cNvPr>
          <p:cNvSpPr>
            <a:spLocks noChangeArrowheads="1"/>
          </p:cNvSpPr>
          <p:nvPr/>
        </p:nvSpPr>
        <p:spPr bwMode="auto">
          <a:xfrm>
            <a:off x="4339545" y="3624353"/>
            <a:ext cx="34872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b="1">
                <a:latin typeface="微软雅黑" panose="020B0503020204020204" pitchFamily="34" charset="-122"/>
                <a:ea typeface="微软雅黑" panose="020B0503020204020204" pitchFamily="34" charset="-122"/>
              </a:rPr>
              <a:t>第十四条  </a:t>
            </a:r>
            <a:r>
              <a:rPr lang="zh-CN" altLang="en-US" sz="1200">
                <a:solidFill>
                  <a:schemeClr val="accent1"/>
                </a:solidFill>
                <a:latin typeface="微软雅黑" panose="020B0503020204020204" pitchFamily="34" charset="-122"/>
                <a:ea typeface="微软雅黑" panose="020B0503020204020204" pitchFamily="34" charset="-122"/>
              </a:rPr>
              <a:t>个人有关事项报告制度</a:t>
            </a:r>
          </a:p>
        </p:txBody>
      </p:sp>
      <p:sp>
        <p:nvSpPr>
          <p:cNvPr id="25" name="矩形 17">
            <a:extLst>
              <a:ext uri="{FF2B5EF4-FFF2-40B4-BE49-F238E27FC236}">
                <a16:creationId xmlns:a16="http://schemas.microsoft.com/office/drawing/2014/main" id="{AEB813C2-4DC2-4D41-B49F-807004385331}"/>
              </a:ext>
            </a:extLst>
          </p:cNvPr>
          <p:cNvSpPr>
            <a:spLocks noChangeArrowheads="1"/>
          </p:cNvSpPr>
          <p:nvPr/>
        </p:nvSpPr>
        <p:spPr bwMode="auto">
          <a:xfrm>
            <a:off x="4339545" y="4016132"/>
            <a:ext cx="34872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b="1">
                <a:latin typeface="微软雅黑" panose="020B0503020204020204" pitchFamily="34" charset="-122"/>
                <a:ea typeface="微软雅黑" panose="020B0503020204020204" pitchFamily="34" charset="-122"/>
              </a:rPr>
              <a:t>第十五条   </a:t>
            </a:r>
            <a:r>
              <a:rPr lang="zh-CN" altLang="en-US" sz="1200">
                <a:solidFill>
                  <a:schemeClr val="accent1"/>
                </a:solidFill>
                <a:latin typeface="微软雅黑" panose="020B0503020204020204" pitchFamily="34" charset="-122"/>
                <a:ea typeface="微软雅黑" panose="020B0503020204020204" pitchFamily="34" charset="-122"/>
              </a:rPr>
              <a:t>廉洁从业承诺保证制度</a:t>
            </a:r>
          </a:p>
        </p:txBody>
      </p:sp>
      <p:sp>
        <p:nvSpPr>
          <p:cNvPr id="2" name="矩形 1">
            <a:extLst>
              <a:ext uri="{FF2B5EF4-FFF2-40B4-BE49-F238E27FC236}">
                <a16:creationId xmlns:a16="http://schemas.microsoft.com/office/drawing/2014/main" id="{095AA6E3-06FE-4688-9E89-715A7A5F0740}"/>
              </a:ext>
            </a:extLst>
          </p:cNvPr>
          <p:cNvSpPr/>
          <p:nvPr/>
        </p:nvSpPr>
        <p:spPr>
          <a:xfrm>
            <a:off x="932542" y="3246273"/>
            <a:ext cx="2509021" cy="523220"/>
          </a:xfrm>
          <a:prstGeom prst="rect">
            <a:avLst/>
          </a:prstGeom>
        </p:spPr>
        <p:txBody>
          <a:bodyPr wrap="none">
            <a:spAutoFit/>
          </a:bodyPr>
          <a:lstStyle/>
          <a:p>
            <a:pPr algn="ctr"/>
            <a:r>
              <a:rPr lang="zh-CN" altLang="en-US" sz="2800" b="1" dirty="0">
                <a:solidFill>
                  <a:srgbClr val="C00000"/>
                </a:solidFill>
                <a:latin typeface="+mj-ea"/>
                <a:ea typeface="+mj-ea"/>
              </a:rPr>
              <a:t>如何保证实施</a:t>
            </a:r>
            <a:r>
              <a:rPr lang="en-US" altLang="zh-CN" sz="2800" b="1" dirty="0">
                <a:solidFill>
                  <a:srgbClr val="C00000"/>
                </a:solidFill>
                <a:latin typeface="+mj-ea"/>
                <a:ea typeface="+mj-ea"/>
              </a:rPr>
              <a:t>?</a:t>
            </a:r>
            <a:endParaRPr lang="zh-CN" altLang="en-US" sz="2800" b="1" dirty="0">
              <a:solidFill>
                <a:srgbClr val="C00000"/>
              </a:solidFill>
              <a:latin typeface="+mj-ea"/>
              <a:ea typeface="+mj-ea"/>
            </a:endParaRPr>
          </a:p>
        </p:txBody>
      </p:sp>
      <p:pic>
        <p:nvPicPr>
          <p:cNvPr id="26" name="图片 25">
            <a:extLst>
              <a:ext uri="{FF2B5EF4-FFF2-40B4-BE49-F238E27FC236}">
                <a16:creationId xmlns:a16="http://schemas.microsoft.com/office/drawing/2014/main" id="{110EB688-6935-4C5A-ACAA-0CD503481C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9357" y="1949097"/>
            <a:ext cx="1036086" cy="1024947"/>
          </a:xfrm>
          <a:prstGeom prst="rect">
            <a:avLst/>
          </a:prstGeom>
        </p:spPr>
      </p:pic>
    </p:spTree>
    <p:extLst>
      <p:ext uri="{BB962C8B-B14F-4D97-AF65-F5344CB8AC3E}">
        <p14:creationId xmlns:p14="http://schemas.microsoft.com/office/powerpoint/2010/main" val="317630148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5882"/>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p:stCondLst>
                              <p:cond delay="1382"/>
                            </p:stCondLst>
                            <p:childTnLst>
                              <p:par>
                                <p:cTn id="15" presetID="52" presetClass="entr" presetSubtype="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Scale>
                                      <p:cBhvr>
                                        <p:cTn id="17" dur="75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750" decel="50000" fill="hold">
                                          <p:stCondLst>
                                            <p:cond delay="0"/>
                                          </p:stCondLst>
                                        </p:cTn>
                                        <p:tgtEl>
                                          <p:spTgt spid="26"/>
                                        </p:tgtEl>
                                        <p:attrNameLst>
                                          <p:attrName>ppt_x</p:attrName>
                                          <p:attrName>ppt_y</p:attrName>
                                        </p:attrNameLst>
                                      </p:cBhvr>
                                    </p:animMotion>
                                    <p:animEffect transition="in" filter="fade">
                                      <p:cBhvr>
                                        <p:cTn id="19" dur="750"/>
                                        <p:tgtEl>
                                          <p:spTgt spid="26"/>
                                        </p:tgtEl>
                                      </p:cBhvr>
                                    </p:animEffect>
                                  </p:childTnLst>
                                </p:cTn>
                              </p:par>
                            </p:childTnLst>
                          </p:cTn>
                        </p:par>
                        <p:par>
                          <p:cTn id="20" fill="hold">
                            <p:stCondLst>
                              <p:cond delay="2132"/>
                            </p:stCondLst>
                            <p:childTnLst>
                              <p:par>
                                <p:cTn id="21" presetID="47" presetClass="entr" presetSubtype="0" fill="hold" grpId="0" nodeType="afterEffect">
                                  <p:stCondLst>
                                    <p:cond delay="0"/>
                                  </p:stCondLst>
                                  <p:iterate type="lt">
                                    <p:tmPct val="10000"/>
                                  </p:iterate>
                                  <p:childTnLst>
                                    <p:set>
                                      <p:cBhvr>
                                        <p:cTn id="22" dur="1" fill="hold">
                                          <p:stCondLst>
                                            <p:cond delay="0"/>
                                          </p:stCondLst>
                                        </p:cTn>
                                        <p:tgtEl>
                                          <p:spTgt spid="2"/>
                                        </p:tgtEl>
                                        <p:attrNameLst>
                                          <p:attrName>style.visibility</p:attrName>
                                        </p:attrNameLst>
                                      </p:cBhvr>
                                      <p:to>
                                        <p:strVal val="visible"/>
                                      </p:to>
                                    </p:set>
                                    <p:animEffect transition="in" filter="fade">
                                      <p:cBhvr>
                                        <p:cTn id="23" dur="750"/>
                                        <p:tgtEl>
                                          <p:spTgt spid="2"/>
                                        </p:tgtEl>
                                      </p:cBhvr>
                                    </p:animEffect>
                                    <p:anim calcmode="lin" valueType="num">
                                      <p:cBhvr>
                                        <p:cTn id="24" dur="750" fill="hold"/>
                                        <p:tgtEl>
                                          <p:spTgt spid="2"/>
                                        </p:tgtEl>
                                        <p:attrNameLst>
                                          <p:attrName>ppt_x</p:attrName>
                                        </p:attrNameLst>
                                      </p:cBhvr>
                                      <p:tavLst>
                                        <p:tav tm="0">
                                          <p:val>
                                            <p:strVal val="#ppt_x"/>
                                          </p:val>
                                        </p:tav>
                                        <p:tav tm="100000">
                                          <p:val>
                                            <p:strVal val="#ppt_x"/>
                                          </p:val>
                                        </p:tav>
                                      </p:tavLst>
                                    </p:anim>
                                    <p:anim calcmode="lin" valueType="num">
                                      <p:cBhvr>
                                        <p:cTn id="25" dur="75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3332"/>
                            </p:stCondLst>
                            <p:childTnLst>
                              <p:par>
                                <p:cTn id="27" presetID="2" presetClass="entr" presetSubtype="4"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5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75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ppt_x"/>
                                          </p:val>
                                        </p:tav>
                                        <p:tav tm="100000">
                                          <p:val>
                                            <p:strVal val="#ppt_x"/>
                                          </p:val>
                                        </p:tav>
                                      </p:tavLst>
                                    </p:anim>
                                    <p:anim calcmode="lin" valueType="num">
                                      <p:cBhvr additive="base">
                                        <p:cTn id="42" dur="500" fill="hold"/>
                                        <p:tgtEl>
                                          <p:spTgt spid="2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100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ppt_x"/>
                                          </p:val>
                                        </p:tav>
                                        <p:tav tm="100000">
                                          <p:val>
                                            <p:strVal val="#ppt_x"/>
                                          </p:val>
                                        </p:tav>
                                      </p:tavLst>
                                    </p:anim>
                                    <p:anim calcmode="lin" valueType="num">
                                      <p:cBhvr additive="base">
                                        <p:cTn id="46" dur="500" fill="hold"/>
                                        <p:tgtEl>
                                          <p:spTgt spid="2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125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50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fill="hold"/>
                                        <p:tgtEl>
                                          <p:spTgt spid="25"/>
                                        </p:tgtEl>
                                        <p:attrNameLst>
                                          <p:attrName>ppt_x</p:attrName>
                                        </p:attrNameLst>
                                      </p:cBhvr>
                                      <p:tavLst>
                                        <p:tav tm="0">
                                          <p:val>
                                            <p:strVal val="#ppt_x"/>
                                          </p:val>
                                        </p:tav>
                                        <p:tav tm="100000">
                                          <p:val>
                                            <p:strVal val="#ppt_x"/>
                                          </p:val>
                                        </p:tav>
                                      </p:tavLst>
                                    </p:anim>
                                    <p:anim calcmode="lin" valueType="num">
                                      <p:cBhvr additive="base">
                                        <p:cTn id="54" dur="500" fill="hold"/>
                                        <p:tgtEl>
                                          <p:spTgt spid="2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75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18" grpId="0"/>
      <p:bldP spid="20" grpId="0"/>
      <p:bldP spid="21" grpId="0"/>
      <p:bldP spid="22" grpId="0"/>
      <p:bldP spid="23" grpId="0"/>
      <p:bldP spid="24" grpId="0"/>
      <p:bldP spid="2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07126C9-FFB7-4589-AB83-ECC70564F2EC}"/>
              </a:ext>
            </a:extLst>
          </p:cNvPr>
          <p:cNvPicPr>
            <a:picLocks noChangeAspect="1"/>
          </p:cNvPicPr>
          <p:nvPr/>
        </p:nvPicPr>
        <p:blipFill rotWithShape="1">
          <a:blip r:embed="rId4">
            <a:extLst>
              <a:ext uri="{28A0092B-C50C-407E-A947-70E740481C1C}">
                <a14:useLocalDpi xmlns:a14="http://schemas.microsoft.com/office/drawing/2010/main" val="0"/>
              </a:ext>
            </a:extLst>
          </a:blip>
          <a:srcRect r="13875" b="8347"/>
          <a:stretch/>
        </p:blipFill>
        <p:spPr>
          <a:xfrm flipH="1">
            <a:off x="0" y="1917270"/>
            <a:ext cx="3884138" cy="3226230"/>
          </a:xfrm>
          <a:prstGeom prst="rect">
            <a:avLst/>
          </a:prstGeom>
        </p:spPr>
      </p:pic>
      <p:pic>
        <p:nvPicPr>
          <p:cNvPr id="5" name="图片 4" descr="2">
            <a:extLst>
              <a:ext uri="{FF2B5EF4-FFF2-40B4-BE49-F238E27FC236}">
                <a16:creationId xmlns:a16="http://schemas.microsoft.com/office/drawing/2014/main" id="{DD605CA6-42AE-43E2-BDC2-945157F44D0C}"/>
              </a:ext>
            </a:extLst>
          </p:cNvPr>
          <p:cNvPicPr>
            <a:picLocks noChangeAspect="1"/>
          </p:cNvPicPr>
          <p:nvPr/>
        </p:nvPicPr>
        <p:blipFill>
          <a:blip r:embed="rId5"/>
          <a:stretch>
            <a:fillRect/>
          </a:stretch>
        </p:blipFill>
        <p:spPr>
          <a:xfrm flipH="1">
            <a:off x="377369" y="427832"/>
            <a:ext cx="1586456" cy="2674774"/>
          </a:xfrm>
          <a:prstGeom prst="rect">
            <a:avLst/>
          </a:prstGeom>
        </p:spPr>
      </p:pic>
      <p:sp>
        <p:nvSpPr>
          <p:cNvPr id="6" name="文本框 5">
            <a:extLst>
              <a:ext uri="{FF2B5EF4-FFF2-40B4-BE49-F238E27FC236}">
                <a16:creationId xmlns:a16="http://schemas.microsoft.com/office/drawing/2014/main" id="{081AE2EA-85A9-4EA2-A7E8-7CF7FBD7C995}"/>
              </a:ext>
            </a:extLst>
          </p:cNvPr>
          <p:cNvSpPr txBox="1"/>
          <p:nvPr/>
        </p:nvSpPr>
        <p:spPr>
          <a:xfrm>
            <a:off x="636676" y="1828473"/>
            <a:ext cx="2654300" cy="1323439"/>
          </a:xfrm>
          <a:prstGeom prst="rect">
            <a:avLst/>
          </a:prstGeom>
          <a:noFill/>
        </p:spPr>
        <p:txBody>
          <a:bodyPr wrap="square" rtlCol="0">
            <a:spAutoFit/>
          </a:bodyPr>
          <a:lstStyle/>
          <a:p>
            <a:pPr algn="ctr"/>
            <a:r>
              <a:rPr lang="zh-CN" altLang="en-US" sz="4800" b="1" dirty="0">
                <a:ln>
                  <a:solidFill>
                    <a:schemeClr val="bg1"/>
                  </a:solidFill>
                </a:ln>
                <a:solidFill>
                  <a:srgbClr val="C00000"/>
                </a:solidFill>
                <a:latin typeface="+mj-ea"/>
                <a:ea typeface="+mj-ea"/>
              </a:rPr>
              <a:t>目录</a:t>
            </a:r>
            <a:endParaRPr lang="en-US" altLang="zh-CN" sz="4800" b="1" dirty="0">
              <a:ln>
                <a:solidFill>
                  <a:schemeClr val="bg1"/>
                </a:solidFill>
              </a:ln>
              <a:solidFill>
                <a:srgbClr val="C00000"/>
              </a:solidFill>
              <a:latin typeface="+mj-ea"/>
              <a:ea typeface="+mj-ea"/>
            </a:endParaRPr>
          </a:p>
          <a:p>
            <a:pPr algn="ctr"/>
            <a:r>
              <a:rPr lang="en-US" altLang="zh-CN" sz="3200" b="1" dirty="0">
                <a:ln>
                  <a:solidFill>
                    <a:schemeClr val="bg1"/>
                  </a:solidFill>
                </a:ln>
                <a:solidFill>
                  <a:srgbClr val="C00000"/>
                </a:solidFill>
                <a:latin typeface="+mj-ea"/>
                <a:ea typeface="+mj-ea"/>
              </a:rPr>
              <a:t>CONTENTS</a:t>
            </a:r>
            <a:endParaRPr lang="zh-CN" altLang="en-US" sz="3200" b="1" dirty="0">
              <a:ln>
                <a:solidFill>
                  <a:schemeClr val="bg1"/>
                </a:solidFill>
              </a:ln>
              <a:solidFill>
                <a:srgbClr val="C00000"/>
              </a:solidFill>
              <a:latin typeface="+mj-ea"/>
              <a:ea typeface="+mj-ea"/>
            </a:endParaRPr>
          </a:p>
        </p:txBody>
      </p:sp>
      <p:sp>
        <p:nvSpPr>
          <p:cNvPr id="8" name="文本框 7">
            <a:extLst>
              <a:ext uri="{FF2B5EF4-FFF2-40B4-BE49-F238E27FC236}">
                <a16:creationId xmlns:a16="http://schemas.microsoft.com/office/drawing/2014/main" id="{8DCECB0C-DA00-4703-9D6E-415165161C2E}"/>
              </a:ext>
            </a:extLst>
          </p:cNvPr>
          <p:cNvSpPr txBox="1"/>
          <p:nvPr/>
        </p:nvSpPr>
        <p:spPr>
          <a:xfrm>
            <a:off x="4368801" y="1290507"/>
            <a:ext cx="3602268" cy="400110"/>
          </a:xfrm>
          <a:prstGeom prst="rect">
            <a:avLst/>
          </a:prstGeom>
          <a:noFill/>
        </p:spPr>
        <p:txBody>
          <a:bodyPr wrap="none" rtlCol="0">
            <a:spAutoFit/>
          </a:bodyPr>
          <a:lstStyle/>
          <a:p>
            <a:r>
              <a:rPr lang="zh-CN" altLang="en-US" sz="2000" dirty="0">
                <a:latin typeface="+mj-ea"/>
                <a:ea typeface="+mj-ea"/>
              </a:rPr>
              <a:t>认识新形势反腐败斗争的形势</a:t>
            </a:r>
          </a:p>
        </p:txBody>
      </p:sp>
      <p:pic>
        <p:nvPicPr>
          <p:cNvPr id="14" name="图片 13">
            <a:extLst>
              <a:ext uri="{FF2B5EF4-FFF2-40B4-BE49-F238E27FC236}">
                <a16:creationId xmlns:a16="http://schemas.microsoft.com/office/drawing/2014/main" id="{FCDD3E9E-DC31-4471-968C-2325042E792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51394" y="1155584"/>
            <a:ext cx="517673" cy="512108"/>
          </a:xfrm>
          <a:prstGeom prst="rect">
            <a:avLst/>
          </a:prstGeom>
        </p:spPr>
      </p:pic>
      <p:sp>
        <p:nvSpPr>
          <p:cNvPr id="18" name="文本框 17">
            <a:extLst>
              <a:ext uri="{FF2B5EF4-FFF2-40B4-BE49-F238E27FC236}">
                <a16:creationId xmlns:a16="http://schemas.microsoft.com/office/drawing/2014/main" id="{E949267A-C2FA-4F86-8F95-465FDA3375DB}"/>
              </a:ext>
            </a:extLst>
          </p:cNvPr>
          <p:cNvSpPr txBox="1"/>
          <p:nvPr/>
        </p:nvSpPr>
        <p:spPr>
          <a:xfrm>
            <a:off x="4368801" y="2090083"/>
            <a:ext cx="3339376" cy="400110"/>
          </a:xfrm>
          <a:prstGeom prst="rect">
            <a:avLst/>
          </a:prstGeom>
          <a:noFill/>
        </p:spPr>
        <p:txBody>
          <a:bodyPr wrap="none" rtlCol="0">
            <a:spAutoFit/>
          </a:bodyPr>
          <a:lstStyle/>
          <a:p>
            <a:r>
              <a:rPr lang="zh-CN" altLang="en-US" sz="2000" dirty="0">
                <a:latin typeface="+mj-ea"/>
                <a:ea typeface="+mj-ea"/>
              </a:rPr>
              <a:t>腐败出现的原因和防范措施</a:t>
            </a:r>
          </a:p>
        </p:txBody>
      </p:sp>
      <p:pic>
        <p:nvPicPr>
          <p:cNvPr id="19" name="图片 18">
            <a:extLst>
              <a:ext uri="{FF2B5EF4-FFF2-40B4-BE49-F238E27FC236}">
                <a16:creationId xmlns:a16="http://schemas.microsoft.com/office/drawing/2014/main" id="{1D2E37A5-36FC-414A-8F9B-A9C869EEAA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51394" y="1955160"/>
            <a:ext cx="517673" cy="512108"/>
          </a:xfrm>
          <a:prstGeom prst="rect">
            <a:avLst/>
          </a:prstGeom>
        </p:spPr>
      </p:pic>
      <p:sp>
        <p:nvSpPr>
          <p:cNvPr id="22" name="文本框 21">
            <a:extLst>
              <a:ext uri="{FF2B5EF4-FFF2-40B4-BE49-F238E27FC236}">
                <a16:creationId xmlns:a16="http://schemas.microsoft.com/office/drawing/2014/main" id="{F56297E2-CC29-4B38-A46F-1422ED7CBC36}"/>
              </a:ext>
            </a:extLst>
          </p:cNvPr>
          <p:cNvSpPr txBox="1"/>
          <p:nvPr/>
        </p:nvSpPr>
        <p:spPr>
          <a:xfrm>
            <a:off x="4368801" y="2889659"/>
            <a:ext cx="4128053" cy="400110"/>
          </a:xfrm>
          <a:prstGeom prst="rect">
            <a:avLst/>
          </a:prstGeom>
          <a:noFill/>
        </p:spPr>
        <p:txBody>
          <a:bodyPr wrap="none" rtlCol="0">
            <a:spAutoFit/>
          </a:bodyPr>
          <a:lstStyle/>
          <a:p>
            <a:r>
              <a:rPr lang="zh-CN" altLang="en-US" sz="2000" dirty="0">
                <a:latin typeface="+mj-ea"/>
                <a:ea typeface="+mj-ea"/>
              </a:rPr>
              <a:t>学习连接法律法规，防范廉洁风险</a:t>
            </a:r>
          </a:p>
        </p:txBody>
      </p:sp>
      <p:pic>
        <p:nvPicPr>
          <p:cNvPr id="23" name="图片 22">
            <a:extLst>
              <a:ext uri="{FF2B5EF4-FFF2-40B4-BE49-F238E27FC236}">
                <a16:creationId xmlns:a16="http://schemas.microsoft.com/office/drawing/2014/main" id="{FC69B1F3-6704-4FAF-B5F0-FCF7C35F3E9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51394" y="2754736"/>
            <a:ext cx="517673" cy="512108"/>
          </a:xfrm>
          <a:prstGeom prst="rect">
            <a:avLst/>
          </a:prstGeom>
        </p:spPr>
      </p:pic>
      <p:cxnSp>
        <p:nvCxnSpPr>
          <p:cNvPr id="7" name="直接连接符 6">
            <a:extLst>
              <a:ext uri="{FF2B5EF4-FFF2-40B4-BE49-F238E27FC236}">
                <a16:creationId xmlns:a16="http://schemas.microsoft.com/office/drawing/2014/main" id="{8377DF69-F8A8-480D-B4BD-08CE45E1E28F}"/>
              </a:ext>
            </a:extLst>
          </p:cNvPr>
          <p:cNvCxnSpPr/>
          <p:nvPr/>
        </p:nvCxnSpPr>
        <p:spPr>
          <a:xfrm>
            <a:off x="3677245" y="1780534"/>
            <a:ext cx="4944241" cy="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CF3CE25-BDE0-4460-893B-47EC7C1C94DD}"/>
              </a:ext>
            </a:extLst>
          </p:cNvPr>
          <p:cNvCxnSpPr/>
          <p:nvPr/>
        </p:nvCxnSpPr>
        <p:spPr>
          <a:xfrm>
            <a:off x="3677245" y="2580110"/>
            <a:ext cx="4944241" cy="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109BD45D-4E6C-4977-BA93-B5C55084C006}"/>
              </a:ext>
            </a:extLst>
          </p:cNvPr>
          <p:cNvCxnSpPr/>
          <p:nvPr/>
        </p:nvCxnSpPr>
        <p:spPr>
          <a:xfrm>
            <a:off x="3677245" y="3379686"/>
            <a:ext cx="4944241" cy="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0EA74C2D-E643-4FBF-AB90-D33A791C84AF}"/>
              </a:ext>
            </a:extLst>
          </p:cNvPr>
          <p:cNvCxnSpPr/>
          <p:nvPr/>
        </p:nvCxnSpPr>
        <p:spPr>
          <a:xfrm>
            <a:off x="3677245" y="4179263"/>
            <a:ext cx="4944241" cy="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29D411E3-319A-42DC-99D6-B63F217FD42E}"/>
              </a:ext>
            </a:extLst>
          </p:cNvPr>
          <p:cNvSpPr txBox="1"/>
          <p:nvPr/>
        </p:nvSpPr>
        <p:spPr>
          <a:xfrm>
            <a:off x="4368801" y="3689236"/>
            <a:ext cx="4128053" cy="400110"/>
          </a:xfrm>
          <a:prstGeom prst="rect">
            <a:avLst/>
          </a:prstGeom>
          <a:noFill/>
        </p:spPr>
        <p:txBody>
          <a:bodyPr wrap="none" rtlCol="0">
            <a:spAutoFit/>
          </a:bodyPr>
          <a:lstStyle/>
          <a:p>
            <a:r>
              <a:rPr lang="zh-CN" altLang="en-US" sz="2000" dirty="0">
                <a:latin typeface="+mj-ea"/>
                <a:ea typeface="+mj-ea"/>
              </a:rPr>
              <a:t>增强党员领导干部拒腐防变的能力</a:t>
            </a:r>
          </a:p>
        </p:txBody>
      </p:sp>
      <p:pic>
        <p:nvPicPr>
          <p:cNvPr id="27" name="图片 26">
            <a:extLst>
              <a:ext uri="{FF2B5EF4-FFF2-40B4-BE49-F238E27FC236}">
                <a16:creationId xmlns:a16="http://schemas.microsoft.com/office/drawing/2014/main" id="{63D6060C-E8F8-4E7D-B1B4-36D2FFFB05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51394" y="3554313"/>
            <a:ext cx="517673" cy="512108"/>
          </a:xfrm>
          <a:prstGeom prst="rect">
            <a:avLst/>
          </a:prstGeom>
        </p:spPr>
      </p:pic>
    </p:spTree>
    <p:extLst>
      <p:ext uri="{BB962C8B-B14F-4D97-AF65-F5344CB8AC3E}">
        <p14:creationId xmlns:p14="http://schemas.microsoft.com/office/powerpoint/2010/main" val="292397809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750"/>
                                        <p:tgtEl>
                                          <p:spTgt spid="4"/>
                                        </p:tgtEl>
                                      </p:cBhvr>
                                    </p:animEffect>
                                  </p:childTnLst>
                                </p:cTn>
                              </p:par>
                              <p:par>
                                <p:cTn id="8" presetID="53"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750" fill="hold"/>
                                        <p:tgtEl>
                                          <p:spTgt spid="5"/>
                                        </p:tgtEl>
                                        <p:attrNameLst>
                                          <p:attrName>ppt_w</p:attrName>
                                        </p:attrNameLst>
                                      </p:cBhvr>
                                      <p:tavLst>
                                        <p:tav tm="0">
                                          <p:val>
                                            <p:fltVal val="0"/>
                                          </p:val>
                                        </p:tav>
                                        <p:tav tm="100000">
                                          <p:val>
                                            <p:strVal val="#ppt_w"/>
                                          </p:val>
                                        </p:tav>
                                      </p:tavLst>
                                    </p:anim>
                                    <p:anim calcmode="lin" valueType="num">
                                      <p:cBhvr>
                                        <p:cTn id="11" dur="750" fill="hold"/>
                                        <p:tgtEl>
                                          <p:spTgt spid="5"/>
                                        </p:tgtEl>
                                        <p:attrNameLst>
                                          <p:attrName>ppt_h</p:attrName>
                                        </p:attrNameLst>
                                      </p:cBhvr>
                                      <p:tavLst>
                                        <p:tav tm="0">
                                          <p:val>
                                            <p:fltVal val="0"/>
                                          </p:val>
                                        </p:tav>
                                        <p:tav tm="100000">
                                          <p:val>
                                            <p:strVal val="#ppt_h"/>
                                          </p:val>
                                        </p:tav>
                                      </p:tavLst>
                                    </p:anim>
                                    <p:animEffect transition="in" filter="fade">
                                      <p:cBhvr>
                                        <p:cTn id="12" dur="750"/>
                                        <p:tgtEl>
                                          <p:spTgt spid="5"/>
                                        </p:tgtEl>
                                      </p:cBhvr>
                                    </p:animEffect>
                                  </p:childTnLst>
                                </p:cTn>
                              </p:par>
                              <p:par>
                                <p:cTn id="13" presetID="2" presetClass="entr" presetSubtype="8"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0-#ppt_w/2"/>
                                          </p:val>
                                        </p:tav>
                                        <p:tav tm="100000">
                                          <p:val>
                                            <p:strVal val="#ppt_x"/>
                                          </p:val>
                                        </p:tav>
                                      </p:tavLst>
                                    </p:anim>
                                    <p:anim calcmode="lin" valueType="num">
                                      <p:cBhvr additive="base">
                                        <p:cTn id="16" dur="75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42" presetClass="entr" presetSubtype="0"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Effect transition="in" filter="fade">
                                      <p:cBhvr>
                                        <p:cTn id="20" dur="750"/>
                                        <p:tgtEl>
                                          <p:spTgt spid="6"/>
                                        </p:tgtEl>
                                      </p:cBhvr>
                                    </p:animEffect>
                                    <p:anim calcmode="lin" valueType="num">
                                      <p:cBhvr>
                                        <p:cTn id="21" dur="750" fill="hold"/>
                                        <p:tgtEl>
                                          <p:spTgt spid="6"/>
                                        </p:tgtEl>
                                        <p:attrNameLst>
                                          <p:attrName>ppt_x</p:attrName>
                                        </p:attrNameLst>
                                      </p:cBhvr>
                                      <p:tavLst>
                                        <p:tav tm="0">
                                          <p:val>
                                            <p:strVal val="#ppt_x"/>
                                          </p:val>
                                        </p:tav>
                                        <p:tav tm="100000">
                                          <p:val>
                                            <p:strVal val="#ppt_x"/>
                                          </p:val>
                                        </p:tav>
                                      </p:tavLst>
                                    </p:anim>
                                    <p:anim calcmode="lin" valueType="num">
                                      <p:cBhvr>
                                        <p:cTn id="22" dur="75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2175"/>
                            </p:stCondLst>
                            <p:childTnLst>
                              <p:par>
                                <p:cTn id="24" presetID="2" presetClass="entr" presetSubtype="4"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par>
                          <p:cTn id="28" fill="hold">
                            <p:stCondLst>
                              <p:cond delay="2675"/>
                            </p:stCondLst>
                            <p:childTnLst>
                              <p:par>
                                <p:cTn id="29" presetID="2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 presetClass="entr" presetSubtype="2" fill="hold" grpId="0" nodeType="withEffect">
                                  <p:stCondLst>
                                    <p:cond delay="0"/>
                                  </p:stCondLst>
                                  <p:iterate type="lt">
                                    <p:tmPct val="5417"/>
                                  </p:iterate>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1+#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4"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 presetClass="entr" presetSubtype="2" fill="hold" grpId="0" nodeType="withEffect">
                                  <p:stCondLst>
                                    <p:cond delay="0"/>
                                  </p:stCondLst>
                                  <p:iterate type="lt">
                                    <p:tmPct val="5455"/>
                                  </p:iterate>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1+#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childTnLst>
                          </p:cTn>
                        </p:par>
                        <p:par>
                          <p:cTn id="49" fill="hold">
                            <p:stCondLst>
                              <p:cond delay="4800"/>
                            </p:stCondLst>
                            <p:childTnLst>
                              <p:par>
                                <p:cTn id="50" presetID="2" presetClass="entr" presetSubtype="4"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1+#ppt_h/2"/>
                                          </p:val>
                                        </p:tav>
                                        <p:tav tm="100000">
                                          <p:val>
                                            <p:strVal val="#ppt_y"/>
                                          </p:val>
                                        </p:tav>
                                      </p:tavLst>
                                    </p:anim>
                                  </p:childTnLst>
                                </p:cTn>
                              </p:par>
                            </p:childTnLst>
                          </p:cTn>
                        </p:par>
                        <p:par>
                          <p:cTn id="54" fill="hold">
                            <p:stCondLst>
                              <p:cond delay="5300"/>
                            </p:stCondLst>
                            <p:childTnLst>
                              <p:par>
                                <p:cTn id="55" presetID="22" presetClass="entr" presetSubtype="8"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500"/>
                                        <p:tgtEl>
                                          <p:spTgt spid="21"/>
                                        </p:tgtEl>
                                      </p:cBhvr>
                                    </p:animEffect>
                                  </p:childTnLst>
                                </p:cTn>
                              </p:par>
                              <p:par>
                                <p:cTn id="58" presetID="2" presetClass="entr" presetSubtype="2" fill="hold" grpId="0" nodeType="withEffect">
                                  <p:stCondLst>
                                    <p:cond delay="0"/>
                                  </p:stCondLst>
                                  <p:iterate type="lt">
                                    <p:tmPct val="4286"/>
                                  </p:iterate>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fill="hold"/>
                                        <p:tgtEl>
                                          <p:spTgt spid="22"/>
                                        </p:tgtEl>
                                        <p:attrNameLst>
                                          <p:attrName>ppt_x</p:attrName>
                                        </p:attrNameLst>
                                      </p:cBhvr>
                                      <p:tavLst>
                                        <p:tav tm="0">
                                          <p:val>
                                            <p:strVal val="1+#ppt_w/2"/>
                                          </p:val>
                                        </p:tav>
                                        <p:tav tm="100000">
                                          <p:val>
                                            <p:strVal val="#ppt_x"/>
                                          </p:val>
                                        </p:tav>
                                      </p:tavLst>
                                    </p:anim>
                                    <p:anim calcmode="lin" valueType="num">
                                      <p:cBhvr additive="base">
                                        <p:cTn id="61" dur="500" fill="hold"/>
                                        <p:tgtEl>
                                          <p:spTgt spid="22"/>
                                        </p:tgtEl>
                                        <p:attrNameLst>
                                          <p:attrName>ppt_y</p:attrName>
                                        </p:attrNameLst>
                                      </p:cBhvr>
                                      <p:tavLst>
                                        <p:tav tm="0">
                                          <p:val>
                                            <p:strVal val="#ppt_y"/>
                                          </p:val>
                                        </p:tav>
                                        <p:tav tm="100000">
                                          <p:val>
                                            <p:strVal val="#ppt_y"/>
                                          </p:val>
                                        </p:tav>
                                      </p:tavLst>
                                    </p:anim>
                                  </p:childTnLst>
                                </p:cTn>
                              </p:par>
                            </p:childTnLst>
                          </p:cTn>
                        </p:par>
                        <p:par>
                          <p:cTn id="62" fill="hold">
                            <p:stCondLst>
                              <p:cond delay="6100"/>
                            </p:stCondLst>
                            <p:childTnLst>
                              <p:par>
                                <p:cTn id="63" presetID="2" presetClass="entr" presetSubtype="4" fill="hold"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fill="hold"/>
                                        <p:tgtEl>
                                          <p:spTgt spid="27"/>
                                        </p:tgtEl>
                                        <p:attrNameLst>
                                          <p:attrName>ppt_x</p:attrName>
                                        </p:attrNameLst>
                                      </p:cBhvr>
                                      <p:tavLst>
                                        <p:tav tm="0">
                                          <p:val>
                                            <p:strVal val="#ppt_x"/>
                                          </p:val>
                                        </p:tav>
                                        <p:tav tm="100000">
                                          <p:val>
                                            <p:strVal val="#ppt_x"/>
                                          </p:val>
                                        </p:tav>
                                      </p:tavLst>
                                    </p:anim>
                                    <p:anim calcmode="lin" valueType="num">
                                      <p:cBhvr additive="base">
                                        <p:cTn id="66" dur="500" fill="hold"/>
                                        <p:tgtEl>
                                          <p:spTgt spid="27"/>
                                        </p:tgtEl>
                                        <p:attrNameLst>
                                          <p:attrName>ppt_y</p:attrName>
                                        </p:attrNameLst>
                                      </p:cBhvr>
                                      <p:tavLst>
                                        <p:tav tm="0">
                                          <p:val>
                                            <p:strVal val="1+#ppt_h/2"/>
                                          </p:val>
                                        </p:tav>
                                        <p:tav tm="100000">
                                          <p:val>
                                            <p:strVal val="#ppt_y"/>
                                          </p:val>
                                        </p:tav>
                                      </p:tavLst>
                                    </p:anim>
                                  </p:childTnLst>
                                </p:cTn>
                              </p:par>
                            </p:childTnLst>
                          </p:cTn>
                        </p:par>
                        <p:par>
                          <p:cTn id="67" fill="hold">
                            <p:stCondLst>
                              <p:cond delay="6600"/>
                            </p:stCondLst>
                            <p:childTnLst>
                              <p:par>
                                <p:cTn id="68" presetID="22" presetClass="entr" presetSubtype="8"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500"/>
                                        <p:tgtEl>
                                          <p:spTgt spid="25"/>
                                        </p:tgtEl>
                                      </p:cBhvr>
                                    </p:animEffect>
                                  </p:childTnLst>
                                </p:cTn>
                              </p:par>
                              <p:par>
                                <p:cTn id="71" presetID="2" presetClass="entr" presetSubtype="2" fill="hold" grpId="0" nodeType="withEffect">
                                  <p:stCondLst>
                                    <p:cond delay="0"/>
                                  </p:stCondLst>
                                  <p:iterate type="lt">
                                    <p:tmPct val="5714"/>
                                  </p:iterate>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fill="hold"/>
                                        <p:tgtEl>
                                          <p:spTgt spid="26"/>
                                        </p:tgtEl>
                                        <p:attrNameLst>
                                          <p:attrName>ppt_x</p:attrName>
                                        </p:attrNameLst>
                                      </p:cBhvr>
                                      <p:tavLst>
                                        <p:tav tm="0">
                                          <p:val>
                                            <p:strVal val="1+#ppt_w/2"/>
                                          </p:val>
                                        </p:tav>
                                        <p:tav tm="100000">
                                          <p:val>
                                            <p:strVal val="#ppt_x"/>
                                          </p:val>
                                        </p:tav>
                                      </p:tavLst>
                                    </p:anim>
                                    <p:anim calcmode="lin" valueType="num">
                                      <p:cBhvr additive="base">
                                        <p:cTn id="74"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8" grpId="0"/>
      <p:bldP spid="22"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4801314" cy="461665"/>
          </a:xfrm>
          <a:prstGeom prst="rect">
            <a:avLst/>
          </a:prstGeom>
        </p:spPr>
        <p:txBody>
          <a:bodyPr wrap="none">
            <a:spAutoFit/>
          </a:bodyPr>
          <a:lstStyle/>
          <a:p>
            <a:r>
              <a:rPr lang="zh-CN" altLang="en-US" sz="2400" b="1" dirty="0">
                <a:latin typeface="+mj-ea"/>
                <a:ea typeface="+mj-ea"/>
              </a:rPr>
              <a:t>学习连接法律法规，防范廉洁风险</a:t>
            </a:r>
          </a:p>
        </p:txBody>
      </p:sp>
      <p:sp>
        <p:nvSpPr>
          <p:cNvPr id="3" name="矩形 2">
            <a:extLst>
              <a:ext uri="{FF2B5EF4-FFF2-40B4-BE49-F238E27FC236}">
                <a16:creationId xmlns:a16="http://schemas.microsoft.com/office/drawing/2014/main" id="{118637EF-C776-471F-9A30-D44CA67FF821}"/>
              </a:ext>
            </a:extLst>
          </p:cNvPr>
          <p:cNvSpPr/>
          <p:nvPr/>
        </p:nvSpPr>
        <p:spPr>
          <a:xfrm>
            <a:off x="792434" y="976502"/>
            <a:ext cx="4517583" cy="461665"/>
          </a:xfrm>
          <a:prstGeom prst="rect">
            <a:avLst/>
          </a:prstGeom>
        </p:spPr>
        <p:txBody>
          <a:bodyPr wrap="none">
            <a:spAutoFit/>
          </a:bodyPr>
          <a:lstStyle/>
          <a:p>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若干规定</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解读</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实施与监督</a:t>
            </a:r>
          </a:p>
        </p:txBody>
      </p:sp>
      <p:grpSp>
        <p:nvGrpSpPr>
          <p:cNvPr id="4" name="组合 3">
            <a:extLst>
              <a:ext uri="{FF2B5EF4-FFF2-40B4-BE49-F238E27FC236}">
                <a16:creationId xmlns:a16="http://schemas.microsoft.com/office/drawing/2014/main" id="{7A96140E-BF10-4102-BC0B-83C3EB4F4EB1}"/>
              </a:ext>
            </a:extLst>
          </p:cNvPr>
          <p:cNvGrpSpPr/>
          <p:nvPr/>
        </p:nvGrpSpPr>
        <p:grpSpPr>
          <a:xfrm flipV="1">
            <a:off x="460375" y="1048190"/>
            <a:ext cx="224744" cy="298764"/>
            <a:chOff x="460375" y="1145304"/>
            <a:chExt cx="224744" cy="386843"/>
          </a:xfrm>
        </p:grpSpPr>
        <p:cxnSp>
          <p:nvCxnSpPr>
            <p:cNvPr id="5" name="直接连接符 4">
              <a:extLst>
                <a:ext uri="{FF2B5EF4-FFF2-40B4-BE49-F238E27FC236}">
                  <a16:creationId xmlns:a16="http://schemas.microsoft.com/office/drawing/2014/main" id="{9F96EFA6-F047-4B24-9A29-137BF00EEA4E}"/>
                </a:ext>
              </a:extLst>
            </p:cNvPr>
            <p:cNvCxnSpPr/>
            <p:nvPr/>
          </p:nvCxnSpPr>
          <p:spPr>
            <a:xfrm>
              <a:off x="460375" y="1145304"/>
              <a:ext cx="0" cy="386843"/>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3C3B2F24-8F5F-4544-935F-C7F0B6B12039}"/>
                </a:ext>
              </a:extLst>
            </p:cNvPr>
            <p:cNvCxnSpPr>
              <a:cxnSpLocks/>
            </p:cNvCxnSpPr>
            <p:nvPr/>
          </p:nvCxnSpPr>
          <p:spPr>
            <a:xfrm>
              <a:off x="574675" y="1145304"/>
              <a:ext cx="0" cy="297734"/>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9FC66E8A-5FB5-4F76-B339-3AF553BB4C07}"/>
                </a:ext>
              </a:extLst>
            </p:cNvPr>
            <p:cNvCxnSpPr>
              <a:cxnSpLocks/>
            </p:cNvCxnSpPr>
            <p:nvPr/>
          </p:nvCxnSpPr>
          <p:spPr>
            <a:xfrm>
              <a:off x="685119" y="1145304"/>
              <a:ext cx="0" cy="183434"/>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0" name="矩形 20">
            <a:extLst>
              <a:ext uri="{FF2B5EF4-FFF2-40B4-BE49-F238E27FC236}">
                <a16:creationId xmlns:a16="http://schemas.microsoft.com/office/drawing/2014/main" id="{74DAC0B0-E6EA-48BF-98C9-783501A25BC7}"/>
              </a:ext>
            </a:extLst>
          </p:cNvPr>
          <p:cNvSpPr>
            <a:spLocks noChangeArrowheads="1"/>
          </p:cNvSpPr>
          <p:nvPr/>
        </p:nvSpPr>
        <p:spPr bwMode="auto">
          <a:xfrm>
            <a:off x="4222296" y="2065220"/>
            <a:ext cx="41488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b="1" dirty="0">
                <a:latin typeface="微软雅黑" panose="020B0503020204020204" pitchFamily="34" charset="-122"/>
                <a:ea typeface="微软雅黑" panose="020B0503020204020204" pitchFamily="34" charset="-122"/>
              </a:rPr>
              <a:t>第十七条  </a:t>
            </a:r>
            <a:r>
              <a:rPr lang="zh-CN" altLang="en-US" sz="1200" dirty="0">
                <a:solidFill>
                  <a:srgbClr val="333333"/>
                </a:solidFill>
                <a:latin typeface="微软雅黑" panose="020B0503020204020204" pitchFamily="34" charset="-122"/>
                <a:ea typeface="微软雅黑" panose="020B0503020204020204" pitchFamily="34" charset="-122"/>
              </a:rPr>
              <a:t>纪检监察、人事部门的</a:t>
            </a:r>
            <a:r>
              <a:rPr lang="zh-CN" altLang="en-US" sz="1200" dirty="0">
                <a:solidFill>
                  <a:schemeClr val="accent1"/>
                </a:solidFill>
                <a:latin typeface="微软雅黑" panose="020B0503020204020204" pitchFamily="34" charset="-122"/>
                <a:ea typeface="微软雅黑" panose="020B0503020204020204" pitchFamily="34" charset="-122"/>
              </a:rPr>
              <a:t>教育和监督</a:t>
            </a:r>
          </a:p>
        </p:txBody>
      </p:sp>
      <p:sp>
        <p:nvSpPr>
          <p:cNvPr id="11" name="矩形 21">
            <a:extLst>
              <a:ext uri="{FF2B5EF4-FFF2-40B4-BE49-F238E27FC236}">
                <a16:creationId xmlns:a16="http://schemas.microsoft.com/office/drawing/2014/main" id="{9F378426-28E4-46CB-AE62-EE03E2B1A48A}"/>
              </a:ext>
            </a:extLst>
          </p:cNvPr>
          <p:cNvSpPr>
            <a:spLocks noChangeArrowheads="1"/>
          </p:cNvSpPr>
          <p:nvPr/>
        </p:nvSpPr>
        <p:spPr bwMode="auto">
          <a:xfrm>
            <a:off x="4222296" y="3858607"/>
            <a:ext cx="41488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b="1">
                <a:latin typeface="微软雅黑" panose="020B0503020204020204" pitchFamily="34" charset="-122"/>
                <a:ea typeface="微软雅黑" panose="020B0503020204020204" pitchFamily="34" charset="-122"/>
              </a:rPr>
              <a:t>第二十一条  </a:t>
            </a:r>
            <a:r>
              <a:rPr lang="zh-CN" altLang="en-US" sz="1200">
                <a:solidFill>
                  <a:schemeClr val="accent1"/>
                </a:solidFill>
                <a:latin typeface="微软雅黑" panose="020B0503020204020204" pitchFamily="34" charset="-122"/>
                <a:ea typeface="微软雅黑" panose="020B0503020204020204" pitchFamily="34" charset="-122"/>
              </a:rPr>
              <a:t>监事会监督</a:t>
            </a:r>
          </a:p>
        </p:txBody>
      </p:sp>
      <p:sp>
        <p:nvSpPr>
          <p:cNvPr id="12" name="矩形 23">
            <a:extLst>
              <a:ext uri="{FF2B5EF4-FFF2-40B4-BE49-F238E27FC236}">
                <a16:creationId xmlns:a16="http://schemas.microsoft.com/office/drawing/2014/main" id="{F14C510D-97CB-4C9D-AE83-700B5C7A0F6B}"/>
              </a:ext>
            </a:extLst>
          </p:cNvPr>
          <p:cNvSpPr>
            <a:spLocks noChangeArrowheads="1"/>
          </p:cNvSpPr>
          <p:nvPr/>
        </p:nvSpPr>
        <p:spPr bwMode="auto">
          <a:xfrm>
            <a:off x="4222296" y="2513567"/>
            <a:ext cx="41488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b="1">
                <a:latin typeface="微软雅黑" panose="020B0503020204020204" pitchFamily="34" charset="-122"/>
                <a:ea typeface="微软雅黑" panose="020B0503020204020204" pitchFamily="34" charset="-122"/>
              </a:rPr>
              <a:t>第十八条  </a:t>
            </a:r>
            <a:r>
              <a:rPr lang="zh-CN" altLang="en-US" sz="1200">
                <a:solidFill>
                  <a:schemeClr val="accent1"/>
                </a:solidFill>
                <a:latin typeface="微软雅黑" panose="020B0503020204020204" pitchFamily="34" charset="-122"/>
                <a:ea typeface="微软雅黑" panose="020B0503020204020204" pitchFamily="34" charset="-122"/>
              </a:rPr>
              <a:t>审计监督</a:t>
            </a:r>
          </a:p>
        </p:txBody>
      </p:sp>
      <p:sp>
        <p:nvSpPr>
          <p:cNvPr id="13" name="矩形 24">
            <a:extLst>
              <a:ext uri="{FF2B5EF4-FFF2-40B4-BE49-F238E27FC236}">
                <a16:creationId xmlns:a16="http://schemas.microsoft.com/office/drawing/2014/main" id="{46A51BFD-AA7C-4401-AF80-82FF26C706D9}"/>
              </a:ext>
            </a:extLst>
          </p:cNvPr>
          <p:cNvSpPr>
            <a:spLocks noChangeArrowheads="1"/>
          </p:cNvSpPr>
          <p:nvPr/>
        </p:nvSpPr>
        <p:spPr bwMode="auto">
          <a:xfrm>
            <a:off x="4222296" y="2961914"/>
            <a:ext cx="41488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b="1">
                <a:latin typeface="微软雅黑" panose="020B0503020204020204" pitchFamily="34" charset="-122"/>
                <a:ea typeface="微软雅黑" panose="020B0503020204020204" pitchFamily="34" charset="-122"/>
              </a:rPr>
              <a:t>第十九条  </a:t>
            </a:r>
            <a:r>
              <a:rPr lang="zh-CN" altLang="en-US" sz="1200">
                <a:solidFill>
                  <a:srgbClr val="333333"/>
                </a:solidFill>
                <a:latin typeface="微软雅黑" panose="020B0503020204020204" pitchFamily="34" charset="-122"/>
                <a:ea typeface="微软雅黑" panose="020B0503020204020204" pitchFamily="34" charset="-122"/>
              </a:rPr>
              <a:t>纪检监察、人事部门的</a:t>
            </a:r>
            <a:r>
              <a:rPr lang="zh-CN" altLang="en-US" sz="1200">
                <a:solidFill>
                  <a:schemeClr val="accent1"/>
                </a:solidFill>
                <a:latin typeface="微软雅黑" panose="020B0503020204020204" pitchFamily="34" charset="-122"/>
                <a:ea typeface="微软雅黑" panose="020B0503020204020204" pitchFamily="34" charset="-122"/>
              </a:rPr>
              <a:t>监督检查、评估、函询</a:t>
            </a:r>
          </a:p>
        </p:txBody>
      </p:sp>
      <p:sp>
        <p:nvSpPr>
          <p:cNvPr id="14" name="矩形 25">
            <a:extLst>
              <a:ext uri="{FF2B5EF4-FFF2-40B4-BE49-F238E27FC236}">
                <a16:creationId xmlns:a16="http://schemas.microsoft.com/office/drawing/2014/main" id="{E61D10A0-D63F-45E6-A72F-3AE4B37290FD}"/>
              </a:ext>
            </a:extLst>
          </p:cNvPr>
          <p:cNvSpPr>
            <a:spLocks noChangeArrowheads="1"/>
          </p:cNvSpPr>
          <p:nvPr/>
        </p:nvSpPr>
        <p:spPr bwMode="auto">
          <a:xfrm>
            <a:off x="4222296" y="3410261"/>
            <a:ext cx="41488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b="1">
                <a:latin typeface="微软雅黑" panose="020B0503020204020204" pitchFamily="34" charset="-122"/>
                <a:ea typeface="微软雅黑" panose="020B0503020204020204" pitchFamily="34" charset="-122"/>
              </a:rPr>
              <a:t>第二十条  </a:t>
            </a:r>
            <a:r>
              <a:rPr lang="zh-CN" altLang="en-US" sz="1200">
                <a:solidFill>
                  <a:schemeClr val="accent1"/>
                </a:solidFill>
                <a:latin typeface="微软雅黑" panose="020B0503020204020204" pitchFamily="34" charset="-122"/>
                <a:ea typeface="微软雅黑" panose="020B0503020204020204" pitchFamily="34" charset="-122"/>
              </a:rPr>
              <a:t>考察考核任免的重要依据</a:t>
            </a:r>
          </a:p>
        </p:txBody>
      </p:sp>
      <p:sp>
        <p:nvSpPr>
          <p:cNvPr id="15" name="矩形 14">
            <a:extLst>
              <a:ext uri="{FF2B5EF4-FFF2-40B4-BE49-F238E27FC236}">
                <a16:creationId xmlns:a16="http://schemas.microsoft.com/office/drawing/2014/main" id="{5FC40017-9E20-465E-B5DE-C5590BE77F85}"/>
              </a:ext>
            </a:extLst>
          </p:cNvPr>
          <p:cNvSpPr/>
          <p:nvPr/>
        </p:nvSpPr>
        <p:spPr>
          <a:xfrm>
            <a:off x="1017502" y="3246273"/>
            <a:ext cx="2339103" cy="523220"/>
          </a:xfrm>
          <a:prstGeom prst="rect">
            <a:avLst/>
          </a:prstGeom>
        </p:spPr>
        <p:txBody>
          <a:bodyPr wrap="none">
            <a:spAutoFit/>
          </a:bodyPr>
          <a:lstStyle/>
          <a:p>
            <a:pPr algn="ctr"/>
            <a:r>
              <a:rPr lang="zh-CN" altLang="en-US" sz="2800" b="1" dirty="0">
                <a:solidFill>
                  <a:srgbClr val="C00000"/>
                </a:solidFill>
                <a:latin typeface="+mj-ea"/>
                <a:ea typeface="+mj-ea"/>
              </a:rPr>
              <a:t>如何执行监督</a:t>
            </a:r>
          </a:p>
        </p:txBody>
      </p:sp>
      <p:pic>
        <p:nvPicPr>
          <p:cNvPr id="16" name="图片 15">
            <a:extLst>
              <a:ext uri="{FF2B5EF4-FFF2-40B4-BE49-F238E27FC236}">
                <a16:creationId xmlns:a16="http://schemas.microsoft.com/office/drawing/2014/main" id="{C90EFA00-0898-483D-8C69-7F935C2BF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9357" y="1949097"/>
            <a:ext cx="1036086" cy="1024947"/>
          </a:xfrm>
          <a:prstGeom prst="rect">
            <a:avLst/>
          </a:prstGeom>
        </p:spPr>
      </p:pic>
    </p:spTree>
    <p:extLst>
      <p:ext uri="{BB962C8B-B14F-4D97-AF65-F5344CB8AC3E}">
        <p14:creationId xmlns:p14="http://schemas.microsoft.com/office/powerpoint/2010/main" val="74800505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5882"/>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p:stCondLst>
                              <p:cond delay="1382"/>
                            </p:stCondLst>
                            <p:childTnLst>
                              <p:par>
                                <p:cTn id="15" presetID="5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Scale>
                                      <p:cBhvr>
                                        <p:cTn id="17" dur="75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750" decel="50000" fill="hold">
                                          <p:stCondLst>
                                            <p:cond delay="0"/>
                                          </p:stCondLst>
                                        </p:cTn>
                                        <p:tgtEl>
                                          <p:spTgt spid="16"/>
                                        </p:tgtEl>
                                        <p:attrNameLst>
                                          <p:attrName>ppt_x</p:attrName>
                                          <p:attrName>ppt_y</p:attrName>
                                        </p:attrNameLst>
                                      </p:cBhvr>
                                    </p:animMotion>
                                    <p:animEffect transition="in" filter="fade">
                                      <p:cBhvr>
                                        <p:cTn id="19" dur="750"/>
                                        <p:tgtEl>
                                          <p:spTgt spid="16"/>
                                        </p:tgtEl>
                                      </p:cBhvr>
                                    </p:animEffect>
                                  </p:childTnLst>
                                </p:cTn>
                              </p:par>
                            </p:childTnLst>
                          </p:cTn>
                        </p:par>
                        <p:par>
                          <p:cTn id="20" fill="hold">
                            <p:stCondLst>
                              <p:cond delay="2132"/>
                            </p:stCondLst>
                            <p:childTnLst>
                              <p:par>
                                <p:cTn id="21" presetID="47" presetClass="entr" presetSubtype="0" fill="hold" grpId="0" nodeType="afterEffect">
                                  <p:stCondLst>
                                    <p:cond delay="0"/>
                                  </p:stCondLst>
                                  <p:iterate type="lt">
                                    <p:tmPct val="10000"/>
                                  </p:iterate>
                                  <p:childTnLst>
                                    <p:set>
                                      <p:cBhvr>
                                        <p:cTn id="22" dur="1" fill="hold">
                                          <p:stCondLst>
                                            <p:cond delay="0"/>
                                          </p:stCondLst>
                                        </p:cTn>
                                        <p:tgtEl>
                                          <p:spTgt spid="15"/>
                                        </p:tgtEl>
                                        <p:attrNameLst>
                                          <p:attrName>style.visibility</p:attrName>
                                        </p:attrNameLst>
                                      </p:cBhvr>
                                      <p:to>
                                        <p:strVal val="visible"/>
                                      </p:to>
                                    </p:set>
                                    <p:animEffect transition="in" filter="fade">
                                      <p:cBhvr>
                                        <p:cTn id="23" dur="750"/>
                                        <p:tgtEl>
                                          <p:spTgt spid="15"/>
                                        </p:tgtEl>
                                      </p:cBhvr>
                                    </p:animEffect>
                                    <p:anim calcmode="lin" valueType="num">
                                      <p:cBhvr>
                                        <p:cTn id="24" dur="750" fill="hold"/>
                                        <p:tgtEl>
                                          <p:spTgt spid="15"/>
                                        </p:tgtEl>
                                        <p:attrNameLst>
                                          <p:attrName>ppt_x</p:attrName>
                                        </p:attrNameLst>
                                      </p:cBhvr>
                                      <p:tavLst>
                                        <p:tav tm="0">
                                          <p:val>
                                            <p:strVal val="#ppt_x"/>
                                          </p:val>
                                        </p:tav>
                                        <p:tav tm="100000">
                                          <p:val>
                                            <p:strVal val="#ppt_x"/>
                                          </p:val>
                                        </p:tav>
                                      </p:tavLst>
                                    </p:anim>
                                    <p:anim calcmode="lin" valueType="num">
                                      <p:cBhvr>
                                        <p:cTn id="25" dur="75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3257"/>
                            </p:stCondLst>
                            <p:childTnLst>
                              <p:par>
                                <p:cTn id="27" presetID="2" presetClass="entr" presetSubtype="4"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50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75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100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45D6B07-1F06-433D-901E-C2721DF57F87}"/>
              </a:ext>
            </a:extLst>
          </p:cNvPr>
          <p:cNvPicPr>
            <a:picLocks noChangeAspect="1"/>
          </p:cNvPicPr>
          <p:nvPr/>
        </p:nvPicPr>
        <p:blipFill rotWithShape="1">
          <a:blip r:embed="rId3">
            <a:extLst>
              <a:ext uri="{28A0092B-C50C-407E-A947-70E740481C1C}">
                <a14:useLocalDpi xmlns:a14="http://schemas.microsoft.com/office/drawing/2010/main" val="0"/>
              </a:ext>
            </a:extLst>
          </a:blip>
          <a:srcRect l="2361" t="-726" r="3168" b="2851"/>
          <a:stretch/>
        </p:blipFill>
        <p:spPr>
          <a:xfrm>
            <a:off x="0" y="998196"/>
            <a:ext cx="9144000" cy="4145304"/>
          </a:xfrm>
          <a:prstGeom prst="rect">
            <a:avLst/>
          </a:prstGeom>
        </p:spPr>
      </p:pic>
      <p:sp>
        <p:nvSpPr>
          <p:cNvPr id="8" name="文本框 7">
            <a:extLst>
              <a:ext uri="{FF2B5EF4-FFF2-40B4-BE49-F238E27FC236}">
                <a16:creationId xmlns:a16="http://schemas.microsoft.com/office/drawing/2014/main" id="{691DC3B8-182E-49D6-A08F-BE940CC676CD}"/>
              </a:ext>
            </a:extLst>
          </p:cNvPr>
          <p:cNvSpPr txBox="1"/>
          <p:nvPr/>
        </p:nvSpPr>
        <p:spPr>
          <a:xfrm>
            <a:off x="1594262" y="2023143"/>
            <a:ext cx="5955477" cy="553998"/>
          </a:xfrm>
          <a:prstGeom prst="rect">
            <a:avLst/>
          </a:prstGeom>
          <a:noFill/>
        </p:spPr>
        <p:txBody>
          <a:bodyPr wrap="none" rtlCol="0">
            <a:spAutoFit/>
          </a:bodyPr>
          <a:lstStyle/>
          <a:p>
            <a:pPr algn="ctr"/>
            <a:r>
              <a:rPr lang="zh-CN" altLang="en-US" sz="3000" b="1" dirty="0">
                <a:latin typeface="+mj-ea"/>
                <a:ea typeface="+mj-ea"/>
              </a:rPr>
              <a:t>增强党员领导干部拒腐防变的能力</a:t>
            </a:r>
          </a:p>
        </p:txBody>
      </p:sp>
      <p:pic>
        <p:nvPicPr>
          <p:cNvPr id="9" name="图片 8">
            <a:extLst>
              <a:ext uri="{FF2B5EF4-FFF2-40B4-BE49-F238E27FC236}">
                <a16:creationId xmlns:a16="http://schemas.microsoft.com/office/drawing/2014/main" id="{01D042CD-A4E9-4BD0-8543-D00FE5DDA8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3957" y="816755"/>
            <a:ext cx="1036086" cy="1024947"/>
          </a:xfrm>
          <a:prstGeom prst="rect">
            <a:avLst/>
          </a:prstGeom>
        </p:spPr>
      </p:pic>
      <p:pic>
        <p:nvPicPr>
          <p:cNvPr id="10" name="图片 9" descr="2">
            <a:extLst>
              <a:ext uri="{FF2B5EF4-FFF2-40B4-BE49-F238E27FC236}">
                <a16:creationId xmlns:a16="http://schemas.microsoft.com/office/drawing/2014/main" id="{766E8669-349E-49B6-8080-3E8F0016F843}"/>
              </a:ext>
            </a:extLst>
          </p:cNvPr>
          <p:cNvPicPr>
            <a:picLocks noChangeAspect="1"/>
          </p:cNvPicPr>
          <p:nvPr/>
        </p:nvPicPr>
        <p:blipFill>
          <a:blip r:embed="rId5"/>
          <a:stretch>
            <a:fillRect/>
          </a:stretch>
        </p:blipFill>
        <p:spPr>
          <a:xfrm flipH="1">
            <a:off x="594256" y="348343"/>
            <a:ext cx="1958755" cy="3302473"/>
          </a:xfrm>
          <a:prstGeom prst="rect">
            <a:avLst/>
          </a:prstGeom>
        </p:spPr>
      </p:pic>
    </p:spTree>
    <p:extLst>
      <p:ext uri="{BB962C8B-B14F-4D97-AF65-F5344CB8AC3E}">
        <p14:creationId xmlns:p14="http://schemas.microsoft.com/office/powerpoint/2010/main" val="221224929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750"/>
                                        <p:tgtEl>
                                          <p:spTgt spid="7"/>
                                        </p:tgtEl>
                                      </p:cBhvr>
                                    </p:animEffect>
                                  </p:childTnLst>
                                </p:cTn>
                              </p:par>
                            </p:childTnLst>
                          </p:cTn>
                        </p:par>
                        <p:par>
                          <p:cTn id="8" fill="hold">
                            <p:stCondLst>
                              <p:cond delay="75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1+#ppt_h/2"/>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750" fill="hold"/>
                                        <p:tgtEl>
                                          <p:spTgt spid="10"/>
                                        </p:tgtEl>
                                        <p:attrNameLst>
                                          <p:attrName>ppt_w</p:attrName>
                                        </p:attrNameLst>
                                      </p:cBhvr>
                                      <p:tavLst>
                                        <p:tav tm="0">
                                          <p:val>
                                            <p:fltVal val="0"/>
                                          </p:val>
                                        </p:tav>
                                        <p:tav tm="100000">
                                          <p:val>
                                            <p:strVal val="#ppt_w"/>
                                          </p:val>
                                        </p:tav>
                                      </p:tavLst>
                                    </p:anim>
                                    <p:anim calcmode="lin" valueType="num">
                                      <p:cBhvr>
                                        <p:cTn id="16" dur="750" fill="hold"/>
                                        <p:tgtEl>
                                          <p:spTgt spid="10"/>
                                        </p:tgtEl>
                                        <p:attrNameLst>
                                          <p:attrName>ppt_h</p:attrName>
                                        </p:attrNameLst>
                                      </p:cBhvr>
                                      <p:tavLst>
                                        <p:tav tm="0">
                                          <p:val>
                                            <p:fltVal val="0"/>
                                          </p:val>
                                        </p:tav>
                                        <p:tav tm="100000">
                                          <p:val>
                                            <p:strVal val="#ppt_h"/>
                                          </p:val>
                                        </p:tav>
                                      </p:tavLst>
                                    </p:anim>
                                    <p:animEffect transition="in" filter="fade">
                                      <p:cBhvr>
                                        <p:cTn id="17" dur="750"/>
                                        <p:tgtEl>
                                          <p:spTgt spid="10"/>
                                        </p:tgtEl>
                                      </p:cBhvr>
                                    </p:animEffect>
                                  </p:childTnLst>
                                </p:cTn>
                              </p:par>
                            </p:childTnLst>
                          </p:cTn>
                        </p:par>
                        <p:par>
                          <p:cTn id="18" fill="hold">
                            <p:stCondLst>
                              <p:cond delay="1500"/>
                            </p:stCondLst>
                            <p:childTnLst>
                              <p:par>
                                <p:cTn id="19" presetID="5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Scale>
                                      <p:cBhvr>
                                        <p:cTn id="21" dur="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750" decel="50000" fill="hold">
                                          <p:stCondLst>
                                            <p:cond delay="0"/>
                                          </p:stCondLst>
                                        </p:cTn>
                                        <p:tgtEl>
                                          <p:spTgt spid="9"/>
                                        </p:tgtEl>
                                        <p:attrNameLst>
                                          <p:attrName>ppt_x</p:attrName>
                                          <p:attrName>ppt_y</p:attrName>
                                        </p:attrNameLst>
                                      </p:cBhvr>
                                    </p:animMotion>
                                    <p:animEffect transition="in" filter="fade">
                                      <p:cBhvr>
                                        <p:cTn id="23" dur="750"/>
                                        <p:tgtEl>
                                          <p:spTgt spid="9"/>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4801314" cy="461665"/>
          </a:xfrm>
          <a:prstGeom prst="rect">
            <a:avLst/>
          </a:prstGeom>
        </p:spPr>
        <p:txBody>
          <a:bodyPr wrap="none">
            <a:spAutoFit/>
          </a:bodyPr>
          <a:lstStyle/>
          <a:p>
            <a:r>
              <a:rPr lang="zh-CN" altLang="en-US" sz="2400" b="1" dirty="0">
                <a:latin typeface="+mj-ea"/>
                <a:ea typeface="+mj-ea"/>
              </a:rPr>
              <a:t>增强党员领导干部拒腐防变的能力</a:t>
            </a:r>
          </a:p>
        </p:txBody>
      </p:sp>
      <p:sp>
        <p:nvSpPr>
          <p:cNvPr id="8" name="Rectangle 6">
            <a:extLst>
              <a:ext uri="{FF2B5EF4-FFF2-40B4-BE49-F238E27FC236}">
                <a16:creationId xmlns:a16="http://schemas.microsoft.com/office/drawing/2014/main" id="{D4CAA0DA-5ED1-41BA-993D-DF02AB1ECFE1}"/>
              </a:ext>
            </a:extLst>
          </p:cNvPr>
          <p:cNvSpPr>
            <a:spLocks noChangeArrowheads="1"/>
          </p:cNvSpPr>
          <p:nvPr/>
        </p:nvSpPr>
        <p:spPr bwMode="auto">
          <a:xfrm>
            <a:off x="3815216" y="1993623"/>
            <a:ext cx="53292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accent1"/>
                </a:solidFill>
                <a:latin typeface="微软雅黑" panose="020B0503020204020204" pitchFamily="34" charset="-122"/>
                <a:ea typeface="微软雅黑" panose="020B0503020204020204" pitchFamily="34" charset="-122"/>
              </a:rPr>
              <a:t>修身成就梦想   品德决定命运</a:t>
            </a:r>
          </a:p>
        </p:txBody>
      </p:sp>
      <p:sp>
        <p:nvSpPr>
          <p:cNvPr id="9" name="矩形 8">
            <a:extLst>
              <a:ext uri="{FF2B5EF4-FFF2-40B4-BE49-F238E27FC236}">
                <a16:creationId xmlns:a16="http://schemas.microsoft.com/office/drawing/2014/main" id="{64887476-24CD-445E-9EAA-E58CEEB3220B}"/>
              </a:ext>
            </a:extLst>
          </p:cNvPr>
          <p:cNvSpPr>
            <a:spLocks noChangeArrowheads="1"/>
          </p:cNvSpPr>
          <p:nvPr/>
        </p:nvSpPr>
        <p:spPr bwMode="auto">
          <a:xfrm>
            <a:off x="4712833" y="2528559"/>
            <a:ext cx="3534001" cy="1581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spcBef>
                <a:spcPct val="20000"/>
              </a:spcBef>
            </a:pPr>
            <a:r>
              <a:rPr lang="zh-CN" altLang="en-US" sz="1400" dirty="0">
                <a:solidFill>
                  <a:schemeClr val="accent1"/>
                </a:solidFill>
                <a:latin typeface="微软雅黑" panose="020B0503020204020204" pitchFamily="34" charset="-122"/>
                <a:ea typeface="微软雅黑" panose="020B0503020204020204" pitchFamily="34" charset="-122"/>
              </a:rPr>
              <a:t>党员干部如何加强反腐倡廉？我认为应该树立“三观”，提倡“五讲”，做到“四严禁”、“六不准”，算好人生七笔帐，特别是要提高个人修养，重点牢记“五慎”。</a:t>
            </a:r>
          </a:p>
        </p:txBody>
      </p:sp>
      <p:sp>
        <p:nvSpPr>
          <p:cNvPr id="10" name="矩形 9">
            <a:extLst>
              <a:ext uri="{FF2B5EF4-FFF2-40B4-BE49-F238E27FC236}">
                <a16:creationId xmlns:a16="http://schemas.microsoft.com/office/drawing/2014/main" id="{BB2B7863-3B34-4176-AF31-06CD1C92371F}"/>
              </a:ext>
            </a:extLst>
          </p:cNvPr>
          <p:cNvSpPr>
            <a:spLocks noChangeArrowheads="1"/>
          </p:cNvSpPr>
          <p:nvPr/>
        </p:nvSpPr>
        <p:spPr bwMode="auto">
          <a:xfrm>
            <a:off x="4967741" y="1424237"/>
            <a:ext cx="30241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a:latin typeface="微软雅黑" panose="020B0503020204020204" pitchFamily="34" charset="-122"/>
                <a:ea typeface="微软雅黑" panose="020B0503020204020204" pitchFamily="34" charset="-122"/>
              </a:rPr>
              <a:t>廉洁修身</a:t>
            </a:r>
          </a:p>
        </p:txBody>
      </p:sp>
      <p:pic>
        <p:nvPicPr>
          <p:cNvPr id="13" name="图片 12">
            <a:extLst>
              <a:ext uri="{FF2B5EF4-FFF2-40B4-BE49-F238E27FC236}">
                <a16:creationId xmlns:a16="http://schemas.microsoft.com/office/drawing/2014/main" id="{FE6AAE71-EDD4-4C50-8EE0-81FF3CA68433}"/>
              </a:ext>
            </a:extLst>
          </p:cNvPr>
          <p:cNvPicPr>
            <a:picLocks noChangeAspect="1"/>
          </p:cNvPicPr>
          <p:nvPr/>
        </p:nvPicPr>
        <p:blipFill rotWithShape="1">
          <a:blip r:embed="rId4">
            <a:extLst>
              <a:ext uri="{28A0092B-C50C-407E-A947-70E740481C1C}">
                <a14:useLocalDpi xmlns:a14="http://schemas.microsoft.com/office/drawing/2010/main" val="0"/>
              </a:ext>
            </a:extLst>
          </a:blip>
          <a:srcRect t="7831" r="9713" b="14253"/>
          <a:stretch/>
        </p:blipFill>
        <p:spPr>
          <a:xfrm>
            <a:off x="431800" y="1721657"/>
            <a:ext cx="4155950" cy="2231073"/>
          </a:xfrm>
          <a:prstGeom prst="rect">
            <a:avLst/>
          </a:prstGeom>
        </p:spPr>
      </p:pic>
      <p:sp>
        <p:nvSpPr>
          <p:cNvPr id="15" name="矩形 14">
            <a:extLst>
              <a:ext uri="{FF2B5EF4-FFF2-40B4-BE49-F238E27FC236}">
                <a16:creationId xmlns:a16="http://schemas.microsoft.com/office/drawing/2014/main" id="{E67D29EC-3F74-499A-AE88-33441A891426}"/>
              </a:ext>
            </a:extLst>
          </p:cNvPr>
          <p:cNvSpPr>
            <a:spLocks noChangeArrowheads="1"/>
          </p:cNvSpPr>
          <p:nvPr/>
        </p:nvSpPr>
        <p:spPr bwMode="auto">
          <a:xfrm>
            <a:off x="681490" y="3852461"/>
            <a:ext cx="403134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en-US" sz="1600" dirty="0">
                <a:solidFill>
                  <a:schemeClr val="tx1">
                    <a:lumMod val="75000"/>
                    <a:lumOff val="25000"/>
                  </a:schemeClr>
                </a:solidFill>
                <a:latin typeface="华文行楷" panose="02010800040101010101" pitchFamily="2" charset="-122"/>
                <a:ea typeface="华文行楷" panose="02010800040101010101" pitchFamily="2" charset="-122"/>
              </a:rPr>
              <a:t>出淤泥而不染，濯清涟而不妖，</a:t>
            </a:r>
            <a:endParaRPr lang="en-US" altLang="zh-CN" sz="1600" dirty="0">
              <a:solidFill>
                <a:schemeClr val="tx1">
                  <a:lumMod val="75000"/>
                  <a:lumOff val="25000"/>
                </a:schemeClr>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218544265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iterate type="lt">
                                    <p:tmPct val="10000"/>
                                  </p:iterate>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anim calcmode="lin" valueType="num">
                                      <p:cBhvr>
                                        <p:cTn id="14" dur="500" fill="hold"/>
                                        <p:tgtEl>
                                          <p:spTgt spid="15"/>
                                        </p:tgtEl>
                                        <p:attrNameLst>
                                          <p:attrName>ppt_x</p:attrName>
                                        </p:attrNameLst>
                                      </p:cBhvr>
                                      <p:tavLst>
                                        <p:tav tm="0">
                                          <p:val>
                                            <p:strVal val="#ppt_x"/>
                                          </p:val>
                                        </p:tav>
                                        <p:tav tm="100000">
                                          <p:val>
                                            <p:strVal val="#ppt_x"/>
                                          </p:val>
                                        </p:tav>
                                      </p:tavLst>
                                    </p:anim>
                                    <p:anim calcmode="lin" valueType="num">
                                      <p:cBhvr>
                                        <p:cTn id="15" dur="5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150"/>
                            </p:stCondLst>
                            <p:childTnLst>
                              <p:par>
                                <p:cTn id="17" presetID="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2650"/>
                            </p:stCondLst>
                            <p:childTnLst>
                              <p:par>
                                <p:cTn id="22" presetID="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par>
                          <p:cTn id="26" fill="hold">
                            <p:stCondLst>
                              <p:cond delay="3150"/>
                            </p:stCondLst>
                            <p:childTnLst>
                              <p:par>
                                <p:cTn id="27" presetID="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4801314" cy="461665"/>
          </a:xfrm>
          <a:prstGeom prst="rect">
            <a:avLst/>
          </a:prstGeom>
        </p:spPr>
        <p:txBody>
          <a:bodyPr wrap="none">
            <a:spAutoFit/>
          </a:bodyPr>
          <a:lstStyle/>
          <a:p>
            <a:r>
              <a:rPr lang="zh-CN" altLang="en-US" sz="2400" b="1" dirty="0">
                <a:latin typeface="+mj-ea"/>
                <a:ea typeface="+mj-ea"/>
              </a:rPr>
              <a:t>增强党员领导干部拒腐防变的能力</a:t>
            </a:r>
          </a:p>
        </p:txBody>
      </p:sp>
      <p:sp>
        <p:nvSpPr>
          <p:cNvPr id="3" name="矩形 2">
            <a:extLst>
              <a:ext uri="{FF2B5EF4-FFF2-40B4-BE49-F238E27FC236}">
                <a16:creationId xmlns:a16="http://schemas.microsoft.com/office/drawing/2014/main" id="{6E59DD55-AF67-4F06-9E2C-CF656AD9A2E1}"/>
              </a:ext>
            </a:extLst>
          </p:cNvPr>
          <p:cNvSpPr/>
          <p:nvPr/>
        </p:nvSpPr>
        <p:spPr>
          <a:xfrm>
            <a:off x="792434" y="976502"/>
            <a:ext cx="1723549"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三观、五讲</a:t>
            </a:r>
          </a:p>
        </p:txBody>
      </p:sp>
      <p:grpSp>
        <p:nvGrpSpPr>
          <p:cNvPr id="4" name="组合 3">
            <a:extLst>
              <a:ext uri="{FF2B5EF4-FFF2-40B4-BE49-F238E27FC236}">
                <a16:creationId xmlns:a16="http://schemas.microsoft.com/office/drawing/2014/main" id="{7B9ABDB8-1124-4758-83DE-06F67C5F47F2}"/>
              </a:ext>
            </a:extLst>
          </p:cNvPr>
          <p:cNvGrpSpPr/>
          <p:nvPr/>
        </p:nvGrpSpPr>
        <p:grpSpPr>
          <a:xfrm flipV="1">
            <a:off x="460375" y="1048190"/>
            <a:ext cx="224744" cy="298764"/>
            <a:chOff x="460375" y="1145304"/>
            <a:chExt cx="224744" cy="386843"/>
          </a:xfrm>
        </p:grpSpPr>
        <p:cxnSp>
          <p:nvCxnSpPr>
            <p:cNvPr id="5" name="直接连接符 4">
              <a:extLst>
                <a:ext uri="{FF2B5EF4-FFF2-40B4-BE49-F238E27FC236}">
                  <a16:creationId xmlns:a16="http://schemas.microsoft.com/office/drawing/2014/main" id="{5B7E60BA-8802-4ECD-8A93-86C3B66AAF1D}"/>
                </a:ext>
              </a:extLst>
            </p:cNvPr>
            <p:cNvCxnSpPr/>
            <p:nvPr/>
          </p:nvCxnSpPr>
          <p:spPr>
            <a:xfrm>
              <a:off x="460375" y="1145304"/>
              <a:ext cx="0" cy="386843"/>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0D3559CF-9E2A-40C0-889A-D016A3135DD0}"/>
                </a:ext>
              </a:extLst>
            </p:cNvPr>
            <p:cNvCxnSpPr>
              <a:cxnSpLocks/>
            </p:cNvCxnSpPr>
            <p:nvPr/>
          </p:nvCxnSpPr>
          <p:spPr>
            <a:xfrm>
              <a:off x="574675" y="1145304"/>
              <a:ext cx="0" cy="297734"/>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40D986CB-E50E-447F-B1FE-D685D16C45FA}"/>
                </a:ext>
              </a:extLst>
            </p:cNvPr>
            <p:cNvCxnSpPr>
              <a:cxnSpLocks/>
            </p:cNvCxnSpPr>
            <p:nvPr/>
          </p:nvCxnSpPr>
          <p:spPr>
            <a:xfrm>
              <a:off x="685119" y="1145304"/>
              <a:ext cx="0" cy="183434"/>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8" name="矩形 11">
            <a:extLst>
              <a:ext uri="{FF2B5EF4-FFF2-40B4-BE49-F238E27FC236}">
                <a16:creationId xmlns:a16="http://schemas.microsoft.com/office/drawing/2014/main" id="{F85C09A0-3DDD-4969-8C29-81A5C40EAA32}"/>
              </a:ext>
            </a:extLst>
          </p:cNvPr>
          <p:cNvSpPr>
            <a:spLocks noChangeArrowheads="1"/>
          </p:cNvSpPr>
          <p:nvPr/>
        </p:nvSpPr>
        <p:spPr bwMode="auto">
          <a:xfrm>
            <a:off x="1916221" y="1676265"/>
            <a:ext cx="737102" cy="307777"/>
          </a:xfrm>
          <a:prstGeom prst="rect">
            <a:avLst/>
          </a:prstGeom>
          <a:noFill/>
          <a:ln w="9525">
            <a:solidFill>
              <a:srgbClr val="C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1" dirty="0">
                <a:latin typeface="微软雅黑" panose="020B0503020204020204" pitchFamily="34" charset="-122"/>
                <a:ea typeface="微软雅黑" panose="020B0503020204020204" pitchFamily="34" charset="-122"/>
              </a:rPr>
              <a:t>法纪观</a:t>
            </a:r>
          </a:p>
        </p:txBody>
      </p:sp>
      <p:sp>
        <p:nvSpPr>
          <p:cNvPr id="9" name="矩形 12">
            <a:extLst>
              <a:ext uri="{FF2B5EF4-FFF2-40B4-BE49-F238E27FC236}">
                <a16:creationId xmlns:a16="http://schemas.microsoft.com/office/drawing/2014/main" id="{8F0A9D1C-29A7-4DD6-ADAE-1F7C418F53E5}"/>
              </a:ext>
            </a:extLst>
          </p:cNvPr>
          <p:cNvSpPr>
            <a:spLocks noChangeArrowheads="1"/>
          </p:cNvSpPr>
          <p:nvPr/>
        </p:nvSpPr>
        <p:spPr bwMode="auto">
          <a:xfrm>
            <a:off x="1916221" y="2007606"/>
            <a:ext cx="737102" cy="307777"/>
          </a:xfrm>
          <a:prstGeom prst="rect">
            <a:avLst/>
          </a:prstGeom>
          <a:noFill/>
          <a:ln w="9525">
            <a:solidFill>
              <a:srgbClr val="C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1">
                <a:latin typeface="微软雅黑" panose="020B0503020204020204" pitchFamily="34" charset="-122"/>
                <a:ea typeface="微软雅黑" panose="020B0503020204020204" pitchFamily="34" charset="-122"/>
              </a:rPr>
              <a:t>道德观</a:t>
            </a:r>
          </a:p>
        </p:txBody>
      </p:sp>
      <p:sp>
        <p:nvSpPr>
          <p:cNvPr id="10" name="矩形 13">
            <a:extLst>
              <a:ext uri="{FF2B5EF4-FFF2-40B4-BE49-F238E27FC236}">
                <a16:creationId xmlns:a16="http://schemas.microsoft.com/office/drawing/2014/main" id="{ACF08A8F-8DE3-4CB5-900F-CC29E7D3E496}"/>
              </a:ext>
            </a:extLst>
          </p:cNvPr>
          <p:cNvSpPr>
            <a:spLocks noChangeArrowheads="1"/>
          </p:cNvSpPr>
          <p:nvPr/>
        </p:nvSpPr>
        <p:spPr bwMode="auto">
          <a:xfrm>
            <a:off x="1916221" y="2338947"/>
            <a:ext cx="737102" cy="307777"/>
          </a:xfrm>
          <a:prstGeom prst="rect">
            <a:avLst/>
          </a:prstGeom>
          <a:noFill/>
          <a:ln w="9525">
            <a:solidFill>
              <a:srgbClr val="C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1" dirty="0">
                <a:latin typeface="微软雅黑" panose="020B0503020204020204" pitchFamily="34" charset="-122"/>
                <a:ea typeface="微软雅黑" panose="020B0503020204020204" pitchFamily="34" charset="-122"/>
              </a:rPr>
              <a:t>荣辱观</a:t>
            </a:r>
          </a:p>
        </p:txBody>
      </p:sp>
      <p:sp>
        <p:nvSpPr>
          <p:cNvPr id="11" name="矩形 14">
            <a:extLst>
              <a:ext uri="{FF2B5EF4-FFF2-40B4-BE49-F238E27FC236}">
                <a16:creationId xmlns:a16="http://schemas.microsoft.com/office/drawing/2014/main" id="{ACE75F04-FBDE-42FF-BCAC-311B54862025}"/>
              </a:ext>
            </a:extLst>
          </p:cNvPr>
          <p:cNvSpPr>
            <a:spLocks noChangeArrowheads="1"/>
          </p:cNvSpPr>
          <p:nvPr/>
        </p:nvSpPr>
        <p:spPr bwMode="auto">
          <a:xfrm>
            <a:off x="2884488" y="1697244"/>
            <a:ext cx="5573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100" dirty="0">
                <a:latin typeface="微软雅黑" panose="020B0503020204020204" pitchFamily="34" charset="-122"/>
                <a:ea typeface="微软雅黑" panose="020B0503020204020204" pitchFamily="34" charset="-122"/>
              </a:rPr>
              <a:t>自觉遵守国家法律法规和党纪党规，自觉遵守</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员工手册</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和公司规章制度、管理标准。</a:t>
            </a:r>
          </a:p>
        </p:txBody>
      </p:sp>
      <p:sp>
        <p:nvSpPr>
          <p:cNvPr id="12" name="矩形 15">
            <a:extLst>
              <a:ext uri="{FF2B5EF4-FFF2-40B4-BE49-F238E27FC236}">
                <a16:creationId xmlns:a16="http://schemas.microsoft.com/office/drawing/2014/main" id="{24136547-68D2-454C-80B5-AD4E6D6A6FBE}"/>
              </a:ext>
            </a:extLst>
          </p:cNvPr>
          <p:cNvSpPr>
            <a:spLocks noChangeArrowheads="1"/>
          </p:cNvSpPr>
          <p:nvPr/>
        </p:nvSpPr>
        <p:spPr bwMode="auto">
          <a:xfrm>
            <a:off x="2884488" y="2043018"/>
            <a:ext cx="5573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100">
                <a:latin typeface="微软雅黑" panose="020B0503020204020204" pitchFamily="34" charset="-122"/>
                <a:ea typeface="微软雅黑" panose="020B0503020204020204" pitchFamily="34" charset="-122"/>
              </a:rPr>
              <a:t>自觉遵守职业道德、社会公德、家庭美德。</a:t>
            </a:r>
          </a:p>
        </p:txBody>
      </p:sp>
      <p:sp>
        <p:nvSpPr>
          <p:cNvPr id="13" name="矩形 16">
            <a:extLst>
              <a:ext uri="{FF2B5EF4-FFF2-40B4-BE49-F238E27FC236}">
                <a16:creationId xmlns:a16="http://schemas.microsoft.com/office/drawing/2014/main" id="{82955F81-3AC4-4331-992A-3368167A65E7}"/>
              </a:ext>
            </a:extLst>
          </p:cNvPr>
          <p:cNvSpPr>
            <a:spLocks noChangeArrowheads="1"/>
          </p:cNvSpPr>
          <p:nvPr/>
        </p:nvSpPr>
        <p:spPr bwMode="auto">
          <a:xfrm>
            <a:off x="2884488" y="2388793"/>
            <a:ext cx="557303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100" dirty="0">
                <a:latin typeface="微软雅黑" panose="020B0503020204020204" pitchFamily="34" charset="-122"/>
                <a:ea typeface="微软雅黑" panose="020B0503020204020204" pitchFamily="34" charset="-122"/>
              </a:rPr>
              <a:t>自觉把团队和企业的荣誉视为个人最高荣誉，注重细节，严格约束自己。</a:t>
            </a:r>
          </a:p>
        </p:txBody>
      </p:sp>
      <p:sp>
        <p:nvSpPr>
          <p:cNvPr id="14" name="矩形 18">
            <a:extLst>
              <a:ext uri="{FF2B5EF4-FFF2-40B4-BE49-F238E27FC236}">
                <a16:creationId xmlns:a16="http://schemas.microsoft.com/office/drawing/2014/main" id="{E1E1C673-A74A-4AC0-A2ED-1E6A93638719}"/>
              </a:ext>
            </a:extLst>
          </p:cNvPr>
          <p:cNvSpPr>
            <a:spLocks noChangeArrowheads="1"/>
          </p:cNvSpPr>
          <p:nvPr/>
        </p:nvSpPr>
        <p:spPr bwMode="auto">
          <a:xfrm>
            <a:off x="1930401" y="3013195"/>
            <a:ext cx="737102" cy="307777"/>
          </a:xfrm>
          <a:prstGeom prst="rect">
            <a:avLst/>
          </a:prstGeom>
          <a:noFill/>
          <a:ln w="9525">
            <a:solidFill>
              <a:srgbClr val="C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1" dirty="0">
                <a:latin typeface="微软雅黑" panose="020B0503020204020204" pitchFamily="34" charset="-122"/>
                <a:ea typeface="微软雅黑" panose="020B0503020204020204" pitchFamily="34" charset="-122"/>
              </a:rPr>
              <a:t>讲正气</a:t>
            </a:r>
          </a:p>
        </p:txBody>
      </p:sp>
      <p:sp>
        <p:nvSpPr>
          <p:cNvPr id="15" name="矩形 19">
            <a:extLst>
              <a:ext uri="{FF2B5EF4-FFF2-40B4-BE49-F238E27FC236}">
                <a16:creationId xmlns:a16="http://schemas.microsoft.com/office/drawing/2014/main" id="{6ECD1001-DE43-4EA8-ABB8-91AAB2F01745}"/>
              </a:ext>
            </a:extLst>
          </p:cNvPr>
          <p:cNvSpPr>
            <a:spLocks noChangeArrowheads="1"/>
          </p:cNvSpPr>
          <p:nvPr/>
        </p:nvSpPr>
        <p:spPr bwMode="auto">
          <a:xfrm>
            <a:off x="1930401" y="3369307"/>
            <a:ext cx="737102" cy="307777"/>
          </a:xfrm>
          <a:prstGeom prst="rect">
            <a:avLst/>
          </a:prstGeom>
          <a:noFill/>
          <a:ln w="9525">
            <a:solidFill>
              <a:srgbClr val="C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1" dirty="0">
                <a:latin typeface="微软雅黑" panose="020B0503020204020204" pitchFamily="34" charset="-122"/>
                <a:ea typeface="微软雅黑" panose="020B0503020204020204" pitchFamily="34" charset="-122"/>
              </a:rPr>
              <a:t>讲规矩</a:t>
            </a:r>
          </a:p>
        </p:txBody>
      </p:sp>
      <p:sp>
        <p:nvSpPr>
          <p:cNvPr id="16" name="矩形 20">
            <a:extLst>
              <a:ext uri="{FF2B5EF4-FFF2-40B4-BE49-F238E27FC236}">
                <a16:creationId xmlns:a16="http://schemas.microsoft.com/office/drawing/2014/main" id="{97014E88-DCFD-46B0-961E-CA37E00ECAF2}"/>
              </a:ext>
            </a:extLst>
          </p:cNvPr>
          <p:cNvSpPr>
            <a:spLocks noChangeArrowheads="1"/>
          </p:cNvSpPr>
          <p:nvPr/>
        </p:nvSpPr>
        <p:spPr bwMode="auto">
          <a:xfrm>
            <a:off x="1930401" y="3725419"/>
            <a:ext cx="737102" cy="307777"/>
          </a:xfrm>
          <a:prstGeom prst="rect">
            <a:avLst/>
          </a:prstGeom>
          <a:noFill/>
          <a:ln w="9525">
            <a:solidFill>
              <a:srgbClr val="C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1">
                <a:latin typeface="微软雅黑" panose="020B0503020204020204" pitchFamily="34" charset="-122"/>
                <a:ea typeface="微软雅黑" panose="020B0503020204020204" pitchFamily="34" charset="-122"/>
              </a:rPr>
              <a:t>讲大局</a:t>
            </a:r>
          </a:p>
        </p:txBody>
      </p:sp>
      <p:sp>
        <p:nvSpPr>
          <p:cNvPr id="17" name="矩形 21">
            <a:extLst>
              <a:ext uri="{FF2B5EF4-FFF2-40B4-BE49-F238E27FC236}">
                <a16:creationId xmlns:a16="http://schemas.microsoft.com/office/drawing/2014/main" id="{CBB9DE6F-CB23-4392-BC3C-C6AE464C487D}"/>
              </a:ext>
            </a:extLst>
          </p:cNvPr>
          <p:cNvSpPr>
            <a:spLocks noChangeArrowheads="1"/>
          </p:cNvSpPr>
          <p:nvPr/>
        </p:nvSpPr>
        <p:spPr bwMode="auto">
          <a:xfrm>
            <a:off x="2884488" y="3035541"/>
            <a:ext cx="582771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100" dirty="0">
                <a:latin typeface="微软雅黑" panose="020B0503020204020204" pitchFamily="34" charset="-122"/>
                <a:ea typeface="微软雅黑" panose="020B0503020204020204" pitchFamily="34" charset="-122"/>
              </a:rPr>
              <a:t>遇事讲原则，敢于坚持正确的立场和主张，不做对工作、对企业毫无意义的事情。</a:t>
            </a:r>
          </a:p>
        </p:txBody>
      </p:sp>
      <p:sp>
        <p:nvSpPr>
          <p:cNvPr id="18" name="矩形 23">
            <a:extLst>
              <a:ext uri="{FF2B5EF4-FFF2-40B4-BE49-F238E27FC236}">
                <a16:creationId xmlns:a16="http://schemas.microsoft.com/office/drawing/2014/main" id="{EF7C2982-6B0F-43EB-9768-B661C82F0B4A}"/>
              </a:ext>
            </a:extLst>
          </p:cNvPr>
          <p:cNvSpPr>
            <a:spLocks noChangeArrowheads="1"/>
          </p:cNvSpPr>
          <p:nvPr/>
        </p:nvSpPr>
        <p:spPr bwMode="auto">
          <a:xfrm>
            <a:off x="2884488" y="3382127"/>
            <a:ext cx="582771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100" dirty="0">
                <a:latin typeface="微软雅黑" panose="020B0503020204020204" pitchFamily="34" charset="-122"/>
                <a:ea typeface="微软雅黑" panose="020B0503020204020204" pitchFamily="34" charset="-122"/>
              </a:rPr>
              <a:t>办事讲标准、讲程序，明白职责、权限和工作流程。</a:t>
            </a:r>
          </a:p>
        </p:txBody>
      </p:sp>
      <p:sp>
        <p:nvSpPr>
          <p:cNvPr id="20" name="矩形 24">
            <a:extLst>
              <a:ext uri="{FF2B5EF4-FFF2-40B4-BE49-F238E27FC236}">
                <a16:creationId xmlns:a16="http://schemas.microsoft.com/office/drawing/2014/main" id="{4E9681E9-657B-47C1-A226-EF5BB01F445A}"/>
              </a:ext>
            </a:extLst>
          </p:cNvPr>
          <p:cNvSpPr>
            <a:spLocks noChangeArrowheads="1"/>
          </p:cNvSpPr>
          <p:nvPr/>
        </p:nvSpPr>
        <p:spPr bwMode="auto">
          <a:xfrm>
            <a:off x="2884488" y="3690712"/>
            <a:ext cx="582771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100" dirty="0">
                <a:latin typeface="微软雅黑" panose="020B0503020204020204" pitchFamily="34" charset="-122"/>
                <a:ea typeface="微软雅黑" panose="020B0503020204020204" pitchFamily="34" charset="-122"/>
              </a:rPr>
              <a:t>遇事以大局为重，不推诿扯皮，个人利益必须服从集体利益，小团队利益必须服从企业整体利益。</a:t>
            </a:r>
          </a:p>
        </p:txBody>
      </p:sp>
      <p:sp>
        <p:nvSpPr>
          <p:cNvPr id="21" name="矩形 25">
            <a:extLst>
              <a:ext uri="{FF2B5EF4-FFF2-40B4-BE49-F238E27FC236}">
                <a16:creationId xmlns:a16="http://schemas.microsoft.com/office/drawing/2014/main" id="{5F078A4A-7F38-41D4-B31F-B76C7D5FC276}"/>
              </a:ext>
            </a:extLst>
          </p:cNvPr>
          <p:cNvSpPr>
            <a:spLocks noChangeArrowheads="1"/>
          </p:cNvSpPr>
          <p:nvPr/>
        </p:nvSpPr>
        <p:spPr bwMode="auto">
          <a:xfrm>
            <a:off x="1930401" y="4081531"/>
            <a:ext cx="737102" cy="307777"/>
          </a:xfrm>
          <a:prstGeom prst="rect">
            <a:avLst/>
          </a:prstGeom>
          <a:noFill/>
          <a:ln w="9525">
            <a:solidFill>
              <a:srgbClr val="C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1" dirty="0">
                <a:latin typeface="微软雅黑" panose="020B0503020204020204" pitchFamily="34" charset="-122"/>
                <a:ea typeface="微软雅黑" panose="020B0503020204020204" pitchFamily="34" charset="-122"/>
              </a:rPr>
              <a:t>讲学习</a:t>
            </a:r>
          </a:p>
        </p:txBody>
      </p:sp>
      <p:sp>
        <p:nvSpPr>
          <p:cNvPr id="22" name="矩形 26">
            <a:extLst>
              <a:ext uri="{FF2B5EF4-FFF2-40B4-BE49-F238E27FC236}">
                <a16:creationId xmlns:a16="http://schemas.microsoft.com/office/drawing/2014/main" id="{4D00BF2E-01BD-4912-96AD-59AF4778591B}"/>
              </a:ext>
            </a:extLst>
          </p:cNvPr>
          <p:cNvSpPr>
            <a:spLocks noChangeArrowheads="1"/>
          </p:cNvSpPr>
          <p:nvPr/>
        </p:nvSpPr>
        <p:spPr bwMode="auto">
          <a:xfrm>
            <a:off x="1930402" y="4437645"/>
            <a:ext cx="737102" cy="307777"/>
          </a:xfrm>
          <a:prstGeom prst="rect">
            <a:avLst/>
          </a:prstGeom>
          <a:noFill/>
          <a:ln w="9525">
            <a:solidFill>
              <a:srgbClr val="C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1" dirty="0">
                <a:latin typeface="微软雅黑" panose="020B0503020204020204" pitchFamily="34" charset="-122"/>
                <a:ea typeface="微软雅黑" panose="020B0503020204020204" pitchFamily="34" charset="-122"/>
              </a:rPr>
              <a:t>讲效率</a:t>
            </a:r>
          </a:p>
        </p:txBody>
      </p:sp>
      <p:sp>
        <p:nvSpPr>
          <p:cNvPr id="23" name="矩形 27">
            <a:extLst>
              <a:ext uri="{FF2B5EF4-FFF2-40B4-BE49-F238E27FC236}">
                <a16:creationId xmlns:a16="http://schemas.microsoft.com/office/drawing/2014/main" id="{F411382D-97EA-40B0-AAB3-2A6315417ABD}"/>
              </a:ext>
            </a:extLst>
          </p:cNvPr>
          <p:cNvSpPr>
            <a:spLocks noChangeArrowheads="1"/>
          </p:cNvSpPr>
          <p:nvPr/>
        </p:nvSpPr>
        <p:spPr bwMode="auto">
          <a:xfrm>
            <a:off x="2884488" y="4051122"/>
            <a:ext cx="582771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100" dirty="0">
                <a:latin typeface="微软雅黑" panose="020B0503020204020204" pitchFamily="34" charset="-122"/>
                <a:ea typeface="微软雅黑" panose="020B0503020204020204" pitchFamily="34" charset="-122"/>
              </a:rPr>
              <a:t>爱学习、肯钻研，不求博览群书，但求学习急需、与工作有关的业务流程及相关知识，提高统揽全局的能力。</a:t>
            </a:r>
          </a:p>
        </p:txBody>
      </p:sp>
      <p:sp>
        <p:nvSpPr>
          <p:cNvPr id="24" name="矩形 29">
            <a:extLst>
              <a:ext uri="{FF2B5EF4-FFF2-40B4-BE49-F238E27FC236}">
                <a16:creationId xmlns:a16="http://schemas.microsoft.com/office/drawing/2014/main" id="{6AB32A33-9323-4BBE-ABDA-0866BDC4D5FE}"/>
              </a:ext>
            </a:extLst>
          </p:cNvPr>
          <p:cNvSpPr>
            <a:spLocks noChangeArrowheads="1"/>
          </p:cNvSpPr>
          <p:nvPr/>
        </p:nvSpPr>
        <p:spPr bwMode="auto">
          <a:xfrm>
            <a:off x="2884488" y="4464996"/>
            <a:ext cx="72136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100">
                <a:latin typeface="微软雅黑" panose="020B0503020204020204" pitchFamily="34" charset="-122"/>
                <a:ea typeface="微软雅黑" panose="020B0503020204020204" pitchFamily="34" charset="-122"/>
              </a:rPr>
              <a:t>提高执行力，每天高效工作</a:t>
            </a:r>
            <a:r>
              <a:rPr lang="en-US" altLang="zh-CN" sz="1100">
                <a:latin typeface="微软雅黑" panose="020B0503020204020204" pitchFamily="34" charset="-122"/>
                <a:ea typeface="微软雅黑" panose="020B0503020204020204" pitchFamily="34" charset="-122"/>
              </a:rPr>
              <a:t>8</a:t>
            </a:r>
            <a:r>
              <a:rPr lang="zh-CN" altLang="en-US" sz="1100">
                <a:latin typeface="微软雅黑" panose="020B0503020204020204" pitchFamily="34" charset="-122"/>
                <a:ea typeface="微软雅黑" panose="020B0503020204020204" pitchFamily="34" charset="-122"/>
              </a:rPr>
              <a:t>小时。</a:t>
            </a:r>
          </a:p>
        </p:txBody>
      </p:sp>
      <p:cxnSp>
        <p:nvCxnSpPr>
          <p:cNvPr id="25" name="直接连接符 24">
            <a:extLst>
              <a:ext uri="{FF2B5EF4-FFF2-40B4-BE49-F238E27FC236}">
                <a16:creationId xmlns:a16="http://schemas.microsoft.com/office/drawing/2014/main" id="{F7BF0341-247E-4503-BEEB-82EC67B8DA59}"/>
              </a:ext>
            </a:extLst>
          </p:cNvPr>
          <p:cNvCxnSpPr>
            <a:cxnSpLocks/>
          </p:cNvCxnSpPr>
          <p:nvPr/>
        </p:nvCxnSpPr>
        <p:spPr bwMode="auto">
          <a:xfrm flipH="1">
            <a:off x="460376" y="2908981"/>
            <a:ext cx="8251824" cy="0"/>
          </a:xfrm>
          <a:prstGeom prst="line">
            <a:avLst/>
          </a:prstGeom>
          <a:solidFill>
            <a:schemeClr val="accent1"/>
          </a:solidFill>
          <a:ln w="12700" cap="flat" cmpd="sng" algn="ctr">
            <a:solidFill>
              <a:srgbClr val="C0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矩形 10">
            <a:extLst>
              <a:ext uri="{FF2B5EF4-FFF2-40B4-BE49-F238E27FC236}">
                <a16:creationId xmlns:a16="http://schemas.microsoft.com/office/drawing/2014/main" id="{6ABE42E0-9F35-43AE-8850-B2F72B2567D4}"/>
              </a:ext>
            </a:extLst>
          </p:cNvPr>
          <p:cNvSpPr>
            <a:spLocks noChangeArrowheads="1"/>
          </p:cNvSpPr>
          <p:nvPr/>
        </p:nvSpPr>
        <p:spPr bwMode="auto">
          <a:xfrm>
            <a:off x="431800" y="1968478"/>
            <a:ext cx="1058810" cy="400110"/>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bg1"/>
                </a:solidFill>
                <a:latin typeface="微软雅黑" panose="020B0503020204020204" pitchFamily="34" charset="-122"/>
                <a:ea typeface="微软雅黑" panose="020B0503020204020204" pitchFamily="34" charset="-122"/>
              </a:rPr>
              <a:t>三观</a:t>
            </a:r>
          </a:p>
        </p:txBody>
      </p:sp>
      <p:sp>
        <p:nvSpPr>
          <p:cNvPr id="27" name="矩形 17">
            <a:extLst>
              <a:ext uri="{FF2B5EF4-FFF2-40B4-BE49-F238E27FC236}">
                <a16:creationId xmlns:a16="http://schemas.microsoft.com/office/drawing/2014/main" id="{CFF5C3BD-56AA-41DD-B05D-994B5B742144}"/>
              </a:ext>
            </a:extLst>
          </p:cNvPr>
          <p:cNvSpPr>
            <a:spLocks noChangeArrowheads="1"/>
          </p:cNvSpPr>
          <p:nvPr/>
        </p:nvSpPr>
        <p:spPr bwMode="auto">
          <a:xfrm>
            <a:off x="431800" y="3687279"/>
            <a:ext cx="1058810" cy="400110"/>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chemeClr val="bg1"/>
                </a:solidFill>
                <a:latin typeface="微软雅黑" panose="020B0503020204020204" pitchFamily="34" charset="-122"/>
                <a:ea typeface="微软雅黑" panose="020B0503020204020204" pitchFamily="34" charset="-122"/>
              </a:rPr>
              <a:t>五讲</a:t>
            </a:r>
          </a:p>
        </p:txBody>
      </p:sp>
    </p:spTree>
    <p:extLst>
      <p:ext uri="{BB962C8B-B14F-4D97-AF65-F5344CB8AC3E}">
        <p14:creationId xmlns:p14="http://schemas.microsoft.com/office/powerpoint/2010/main" val="374531367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5882"/>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p:stCondLst>
                              <p:cond delay="1118"/>
                            </p:stCondLst>
                            <p:childTnLst>
                              <p:par>
                                <p:cTn id="15" presetID="2" presetClass="entr" presetSubtype="8"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0-#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par>
                                <p:cTn id="19" presetID="22" presetClass="entr" presetSubtype="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1618"/>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par>
                          <p:cTn id="38" fill="hold">
                            <p:stCondLst>
                              <p:cond delay="2118"/>
                            </p:stCondLst>
                            <p:childTnLst>
                              <p:par>
                                <p:cTn id="39" presetID="2" presetClass="entr" presetSubtype="8"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0-#ppt_w/2"/>
                                          </p:val>
                                        </p:tav>
                                        <p:tav tm="100000">
                                          <p:val>
                                            <p:strVal val="#ppt_x"/>
                                          </p:val>
                                        </p:tav>
                                      </p:tavLst>
                                    </p:anim>
                                    <p:anim calcmode="lin" valueType="num">
                                      <p:cBhvr additive="base">
                                        <p:cTn id="42" dur="500" fill="hold"/>
                                        <p:tgtEl>
                                          <p:spTgt spid="27"/>
                                        </p:tgtEl>
                                        <p:attrNameLst>
                                          <p:attrName>ppt_y</p:attrName>
                                        </p:attrNameLst>
                                      </p:cBhvr>
                                      <p:tavLst>
                                        <p:tav tm="0">
                                          <p:val>
                                            <p:strVal val="#ppt_y"/>
                                          </p:val>
                                        </p:tav>
                                        <p:tav tm="100000">
                                          <p:val>
                                            <p:strVal val="#ppt_y"/>
                                          </p:val>
                                        </p:tav>
                                      </p:tavLst>
                                    </p:anim>
                                  </p:childTnLst>
                                </p:cTn>
                              </p:par>
                            </p:childTnLst>
                          </p:cTn>
                        </p:par>
                        <p:par>
                          <p:cTn id="43" fill="hold">
                            <p:stCondLst>
                              <p:cond delay="2618"/>
                            </p:stCondLst>
                            <p:childTnLst>
                              <p:par>
                                <p:cTn id="44" presetID="2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left)">
                                      <p:cBhvr>
                                        <p:cTn id="55" dur="500"/>
                                        <p:tgtEl>
                                          <p:spTgt spid="21"/>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118"/>
                            </p:stCondLst>
                            <p:childTnLst>
                              <p:par>
                                <p:cTn id="60" presetID="22" presetClass="entr" presetSubtype="8"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left)">
                                      <p:cBhvr>
                                        <p:cTn id="62" dur="500"/>
                                        <p:tgtEl>
                                          <p:spTgt spid="1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left)">
                                      <p:cBhvr>
                                        <p:cTn id="7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9" grpId="0" animBg="1"/>
      <p:bldP spid="10" grpId="0" animBg="1"/>
      <p:bldP spid="11" grpId="0"/>
      <p:bldP spid="12" grpId="0"/>
      <p:bldP spid="13" grpId="0"/>
      <p:bldP spid="14" grpId="0" animBg="1"/>
      <p:bldP spid="15" grpId="0" animBg="1"/>
      <p:bldP spid="16" grpId="0" animBg="1"/>
      <p:bldP spid="17" grpId="0"/>
      <p:bldP spid="18" grpId="0"/>
      <p:bldP spid="20" grpId="0"/>
      <p:bldP spid="21" grpId="0" animBg="1"/>
      <p:bldP spid="22" grpId="0" animBg="1"/>
      <p:bldP spid="23" grpId="0"/>
      <p:bldP spid="24" grpId="0"/>
      <p:bldP spid="26" grpId="0" animBg="1"/>
      <p:bldP spid="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3884D33-A793-4C56-A02E-92F4BB4CA577}"/>
              </a:ext>
            </a:extLst>
          </p:cNvPr>
          <p:cNvSpPr/>
          <p:nvPr/>
        </p:nvSpPr>
        <p:spPr>
          <a:xfrm>
            <a:off x="1052286" y="2169321"/>
            <a:ext cx="2930400" cy="998422"/>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954EA8AB-C53B-4CB5-8EC8-6F3728F032AF}"/>
              </a:ext>
            </a:extLst>
          </p:cNvPr>
          <p:cNvSpPr/>
          <p:nvPr/>
        </p:nvSpPr>
        <p:spPr>
          <a:xfrm>
            <a:off x="4976308" y="2169320"/>
            <a:ext cx="2928649" cy="2383271"/>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7084A84C-5203-4A7A-A6E5-D93CEACC834F}"/>
              </a:ext>
            </a:extLst>
          </p:cNvPr>
          <p:cNvSpPr/>
          <p:nvPr/>
        </p:nvSpPr>
        <p:spPr>
          <a:xfrm>
            <a:off x="713694" y="159932"/>
            <a:ext cx="4801314" cy="461665"/>
          </a:xfrm>
          <a:prstGeom prst="rect">
            <a:avLst/>
          </a:prstGeom>
        </p:spPr>
        <p:txBody>
          <a:bodyPr wrap="none">
            <a:spAutoFit/>
          </a:bodyPr>
          <a:lstStyle/>
          <a:p>
            <a:r>
              <a:rPr lang="zh-CN" altLang="en-US" sz="2400" b="1" dirty="0">
                <a:latin typeface="+mj-ea"/>
                <a:ea typeface="+mj-ea"/>
              </a:rPr>
              <a:t>增强党员领导干部拒腐防变的能力</a:t>
            </a:r>
          </a:p>
        </p:txBody>
      </p:sp>
      <p:sp>
        <p:nvSpPr>
          <p:cNvPr id="3" name="矩形 2">
            <a:extLst>
              <a:ext uri="{FF2B5EF4-FFF2-40B4-BE49-F238E27FC236}">
                <a16:creationId xmlns:a16="http://schemas.microsoft.com/office/drawing/2014/main" id="{BFB3E287-CC30-40CD-99F3-301C9F91153C}"/>
              </a:ext>
            </a:extLst>
          </p:cNvPr>
          <p:cNvSpPr/>
          <p:nvPr/>
        </p:nvSpPr>
        <p:spPr>
          <a:xfrm>
            <a:off x="792434" y="976502"/>
            <a:ext cx="2339102"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四严禁、六不准</a:t>
            </a:r>
          </a:p>
        </p:txBody>
      </p:sp>
      <p:grpSp>
        <p:nvGrpSpPr>
          <p:cNvPr id="4" name="组合 3">
            <a:extLst>
              <a:ext uri="{FF2B5EF4-FFF2-40B4-BE49-F238E27FC236}">
                <a16:creationId xmlns:a16="http://schemas.microsoft.com/office/drawing/2014/main" id="{BDB477EA-B566-40C8-A5F8-39704C8B44E0}"/>
              </a:ext>
            </a:extLst>
          </p:cNvPr>
          <p:cNvGrpSpPr/>
          <p:nvPr/>
        </p:nvGrpSpPr>
        <p:grpSpPr>
          <a:xfrm flipV="1">
            <a:off x="460375" y="1048190"/>
            <a:ext cx="224744" cy="298764"/>
            <a:chOff x="460375" y="1145304"/>
            <a:chExt cx="224744" cy="386843"/>
          </a:xfrm>
        </p:grpSpPr>
        <p:cxnSp>
          <p:nvCxnSpPr>
            <p:cNvPr id="5" name="直接连接符 4">
              <a:extLst>
                <a:ext uri="{FF2B5EF4-FFF2-40B4-BE49-F238E27FC236}">
                  <a16:creationId xmlns:a16="http://schemas.microsoft.com/office/drawing/2014/main" id="{CC5883E4-F4C0-4A2D-95DE-0CF0093AF856}"/>
                </a:ext>
              </a:extLst>
            </p:cNvPr>
            <p:cNvCxnSpPr/>
            <p:nvPr/>
          </p:nvCxnSpPr>
          <p:spPr>
            <a:xfrm>
              <a:off x="460375" y="1145304"/>
              <a:ext cx="0" cy="386843"/>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0E8046CB-BF63-40AF-AE58-C5E4110E9109}"/>
                </a:ext>
              </a:extLst>
            </p:cNvPr>
            <p:cNvCxnSpPr>
              <a:cxnSpLocks/>
            </p:cNvCxnSpPr>
            <p:nvPr/>
          </p:nvCxnSpPr>
          <p:spPr>
            <a:xfrm>
              <a:off x="574675" y="1145304"/>
              <a:ext cx="0" cy="297734"/>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F94B34C8-9B28-4BA2-909F-E522506108B2}"/>
                </a:ext>
              </a:extLst>
            </p:cNvPr>
            <p:cNvCxnSpPr>
              <a:cxnSpLocks/>
            </p:cNvCxnSpPr>
            <p:nvPr/>
          </p:nvCxnSpPr>
          <p:spPr>
            <a:xfrm>
              <a:off x="685119" y="1145304"/>
              <a:ext cx="0" cy="183434"/>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0" name="矩形 12">
            <a:extLst>
              <a:ext uri="{FF2B5EF4-FFF2-40B4-BE49-F238E27FC236}">
                <a16:creationId xmlns:a16="http://schemas.microsoft.com/office/drawing/2014/main" id="{77C6E5A5-652B-4954-AAA1-FA27A671F6FB}"/>
              </a:ext>
            </a:extLst>
          </p:cNvPr>
          <p:cNvSpPr>
            <a:spLocks noChangeArrowheads="1"/>
          </p:cNvSpPr>
          <p:nvPr/>
        </p:nvSpPr>
        <p:spPr bwMode="auto">
          <a:xfrm>
            <a:off x="1972351" y="1967763"/>
            <a:ext cx="1159185" cy="369332"/>
          </a:xfrm>
          <a:prstGeom prst="rect">
            <a:avLst/>
          </a:prstGeom>
          <a:solidFill>
            <a:srgbClr val="C00000"/>
          </a:solidFill>
          <a:ln>
            <a:noFill/>
          </a:ln>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solidFill>
                  <a:schemeClr val="bg2"/>
                </a:solidFill>
                <a:latin typeface="微软雅黑" panose="020B0503020204020204" pitchFamily="34" charset="-122"/>
                <a:ea typeface="微软雅黑" panose="020B0503020204020204" pitchFamily="34" charset="-122"/>
              </a:rPr>
              <a:t>四严禁</a:t>
            </a:r>
          </a:p>
        </p:txBody>
      </p:sp>
      <p:sp>
        <p:nvSpPr>
          <p:cNvPr id="21" name="矩形 13">
            <a:extLst>
              <a:ext uri="{FF2B5EF4-FFF2-40B4-BE49-F238E27FC236}">
                <a16:creationId xmlns:a16="http://schemas.microsoft.com/office/drawing/2014/main" id="{E57709E8-C098-4C6E-81E5-F4794F813361}"/>
              </a:ext>
            </a:extLst>
          </p:cNvPr>
          <p:cNvSpPr>
            <a:spLocks noChangeArrowheads="1"/>
          </p:cNvSpPr>
          <p:nvPr/>
        </p:nvSpPr>
        <p:spPr bwMode="auto">
          <a:xfrm>
            <a:off x="1390801" y="2414099"/>
            <a:ext cx="2387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严禁损公利己，严禁吃拿卡要，</a:t>
            </a:r>
            <a:endParaRPr lang="en-US" altLang="zh-CN" sz="1200" dirty="0">
              <a:solidFill>
                <a:schemeClr val="accent1"/>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严禁滥用职权，严禁铺张浪费。</a:t>
            </a:r>
          </a:p>
        </p:txBody>
      </p:sp>
      <p:sp>
        <p:nvSpPr>
          <p:cNvPr id="24" name="矩形 17">
            <a:extLst>
              <a:ext uri="{FF2B5EF4-FFF2-40B4-BE49-F238E27FC236}">
                <a16:creationId xmlns:a16="http://schemas.microsoft.com/office/drawing/2014/main" id="{5595C698-CD29-4D50-8A27-07B58DC5EC59}"/>
              </a:ext>
            </a:extLst>
          </p:cNvPr>
          <p:cNvSpPr>
            <a:spLocks noChangeArrowheads="1"/>
          </p:cNvSpPr>
          <p:nvPr/>
        </p:nvSpPr>
        <p:spPr bwMode="auto">
          <a:xfrm>
            <a:off x="5861039" y="1967763"/>
            <a:ext cx="1159185" cy="369332"/>
          </a:xfrm>
          <a:prstGeom prst="rect">
            <a:avLst/>
          </a:prstGeom>
          <a:solidFill>
            <a:srgbClr val="C00000"/>
          </a:solidFill>
          <a:ln>
            <a:noFill/>
          </a:ln>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solidFill>
                  <a:schemeClr val="bg2"/>
                </a:solidFill>
                <a:latin typeface="微软雅黑" panose="020B0503020204020204" pitchFamily="34" charset="-122"/>
                <a:ea typeface="微软雅黑" panose="020B0503020204020204" pitchFamily="34" charset="-122"/>
              </a:rPr>
              <a:t>六不准</a:t>
            </a:r>
          </a:p>
        </p:txBody>
      </p:sp>
      <p:sp>
        <p:nvSpPr>
          <p:cNvPr id="25" name="矩形 18">
            <a:extLst>
              <a:ext uri="{FF2B5EF4-FFF2-40B4-BE49-F238E27FC236}">
                <a16:creationId xmlns:a16="http://schemas.microsoft.com/office/drawing/2014/main" id="{5C74BF3A-2A5A-4C1C-857D-948416C179FD}"/>
              </a:ext>
            </a:extLst>
          </p:cNvPr>
          <p:cNvSpPr>
            <a:spLocks noChangeArrowheads="1"/>
          </p:cNvSpPr>
          <p:nvPr/>
        </p:nvSpPr>
        <p:spPr bwMode="auto">
          <a:xfrm>
            <a:off x="5234556" y="2533840"/>
            <a:ext cx="285545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不准将个人利益凌驾于组织之上；</a:t>
            </a:r>
            <a:endParaRPr lang="en-US" altLang="zh-CN" sz="1200" dirty="0">
              <a:solidFill>
                <a:schemeClr val="accent1"/>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不准将小集体利益置于工厂之上；</a:t>
            </a:r>
            <a:endParaRPr lang="en-US" altLang="zh-CN" sz="1200" dirty="0">
              <a:solidFill>
                <a:schemeClr val="accent1"/>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不准阳奉阴违、口是心非；</a:t>
            </a:r>
            <a:endParaRPr lang="en-US" altLang="zh-CN" sz="1200" dirty="0">
              <a:solidFill>
                <a:schemeClr val="accent1"/>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不准凭感情、义气办事；</a:t>
            </a:r>
            <a:endParaRPr lang="en-US" altLang="zh-CN" sz="1200" dirty="0">
              <a:solidFill>
                <a:schemeClr val="accent1"/>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不准打击报复举报人、排斥异已；</a:t>
            </a:r>
            <a:endParaRPr lang="en-US" altLang="zh-CN" sz="1200" dirty="0">
              <a:solidFill>
                <a:schemeClr val="accent1"/>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不准参与赌博及其它违法乱纪活动。</a:t>
            </a:r>
          </a:p>
        </p:txBody>
      </p:sp>
      <p:pic>
        <p:nvPicPr>
          <p:cNvPr id="28" name="图片 27">
            <a:extLst>
              <a:ext uri="{FF2B5EF4-FFF2-40B4-BE49-F238E27FC236}">
                <a16:creationId xmlns:a16="http://schemas.microsoft.com/office/drawing/2014/main" id="{A1162CAF-351B-4F65-88F6-6AD70043D7FA}"/>
              </a:ext>
            </a:extLst>
          </p:cNvPr>
          <p:cNvPicPr>
            <a:picLocks noChangeAspect="1"/>
          </p:cNvPicPr>
          <p:nvPr/>
        </p:nvPicPr>
        <p:blipFill rotWithShape="1">
          <a:blip r:embed="rId3">
            <a:extLst>
              <a:ext uri="{28A0092B-C50C-407E-A947-70E740481C1C}">
                <a14:useLocalDpi xmlns:a14="http://schemas.microsoft.com/office/drawing/2010/main" val="0"/>
              </a:ext>
            </a:extLst>
          </a:blip>
          <a:srcRect t="20379" b="14710"/>
          <a:stretch/>
        </p:blipFill>
        <p:spPr>
          <a:xfrm>
            <a:off x="1052286" y="3369300"/>
            <a:ext cx="2930400" cy="1183292"/>
          </a:xfrm>
          <a:prstGeom prst="rect">
            <a:avLst/>
          </a:prstGeom>
          <a:ln w="19050">
            <a:solidFill>
              <a:schemeClr val="bg1">
                <a:lumMod val="85000"/>
              </a:schemeClr>
            </a:solidFill>
          </a:ln>
        </p:spPr>
      </p:pic>
    </p:spTree>
    <p:extLst>
      <p:ext uri="{BB962C8B-B14F-4D97-AF65-F5344CB8AC3E}">
        <p14:creationId xmlns:p14="http://schemas.microsoft.com/office/powerpoint/2010/main" val="9261647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5882"/>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p:stCondLst>
                              <p:cond delay="1176"/>
                            </p:stCondLst>
                            <p:childTnLst>
                              <p:par>
                                <p:cTn id="15" presetID="42"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2176"/>
                            </p:stCondLst>
                            <p:childTnLst>
                              <p:par>
                                <p:cTn id="21" presetID="17" presetClass="entr" presetSubtype="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ppt_h/2"/>
                                          </p:val>
                                        </p:tav>
                                        <p:tav tm="100000">
                                          <p:val>
                                            <p:strVal val="#ppt_y"/>
                                          </p:val>
                                        </p:tav>
                                      </p:tavLst>
                                    </p:anim>
                                    <p:anim calcmode="lin" valueType="num">
                                      <p:cBhvr>
                                        <p:cTn id="25" dur="500" fill="hold"/>
                                        <p:tgtEl>
                                          <p:spTgt spid="2"/>
                                        </p:tgtEl>
                                        <p:attrNameLst>
                                          <p:attrName>ppt_w</p:attrName>
                                        </p:attrNameLst>
                                      </p:cBhvr>
                                      <p:tavLst>
                                        <p:tav tm="0">
                                          <p:val>
                                            <p:strVal val="#ppt_w"/>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childTnLst>
                                </p:cTn>
                              </p:par>
                            </p:childTnLst>
                          </p:cTn>
                        </p:par>
                        <p:par>
                          <p:cTn id="27" fill="hold">
                            <p:stCondLst>
                              <p:cond delay="2676"/>
                            </p:stCondLst>
                            <p:childTnLst>
                              <p:par>
                                <p:cTn id="28" presetID="42" presetClass="entr" presetSubtype="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000"/>
                                        <p:tgtEl>
                                          <p:spTgt spid="24"/>
                                        </p:tgtEl>
                                      </p:cBhvr>
                                    </p:animEffect>
                                    <p:anim calcmode="lin" valueType="num">
                                      <p:cBhvr>
                                        <p:cTn id="31" dur="1000" fill="hold"/>
                                        <p:tgtEl>
                                          <p:spTgt spid="24"/>
                                        </p:tgtEl>
                                        <p:attrNameLst>
                                          <p:attrName>ppt_x</p:attrName>
                                        </p:attrNameLst>
                                      </p:cBhvr>
                                      <p:tavLst>
                                        <p:tav tm="0">
                                          <p:val>
                                            <p:strVal val="#ppt_x"/>
                                          </p:val>
                                        </p:tav>
                                        <p:tav tm="100000">
                                          <p:val>
                                            <p:strVal val="#ppt_x"/>
                                          </p:val>
                                        </p:tav>
                                      </p:tavLst>
                                    </p:anim>
                                    <p:anim calcmode="lin" valueType="num">
                                      <p:cBhvr>
                                        <p:cTn id="32" dur="1000" fill="hold"/>
                                        <p:tgtEl>
                                          <p:spTgt spid="24"/>
                                        </p:tgtEl>
                                        <p:attrNameLst>
                                          <p:attrName>ppt_y</p:attrName>
                                        </p:attrNameLst>
                                      </p:cBhvr>
                                      <p:tavLst>
                                        <p:tav tm="0">
                                          <p:val>
                                            <p:strVal val="#ppt_y+.1"/>
                                          </p:val>
                                        </p:tav>
                                        <p:tav tm="100000">
                                          <p:val>
                                            <p:strVal val="#ppt_y"/>
                                          </p:val>
                                        </p:tav>
                                      </p:tavLst>
                                    </p:anim>
                                  </p:childTnLst>
                                </p:cTn>
                              </p:par>
                            </p:childTnLst>
                          </p:cTn>
                        </p:par>
                        <p:par>
                          <p:cTn id="33" fill="hold">
                            <p:stCondLst>
                              <p:cond delay="3676"/>
                            </p:stCondLst>
                            <p:childTnLst>
                              <p:par>
                                <p:cTn id="34" presetID="17" presetClass="entr" presetSubtype="1"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ppt_x</p:attrName>
                                        </p:attrNameLst>
                                      </p:cBhvr>
                                      <p:tavLst>
                                        <p:tav tm="0">
                                          <p:val>
                                            <p:strVal val="#ppt_x"/>
                                          </p:val>
                                        </p:tav>
                                        <p:tav tm="100000">
                                          <p:val>
                                            <p:strVal val="#ppt_x"/>
                                          </p:val>
                                        </p:tav>
                                      </p:tavLst>
                                    </p:anim>
                                    <p:anim calcmode="lin" valueType="num">
                                      <p:cBhvr>
                                        <p:cTn id="37" dur="500" fill="hold"/>
                                        <p:tgtEl>
                                          <p:spTgt spid="26"/>
                                        </p:tgtEl>
                                        <p:attrNameLst>
                                          <p:attrName>ppt_y</p:attrName>
                                        </p:attrNameLst>
                                      </p:cBhvr>
                                      <p:tavLst>
                                        <p:tav tm="0">
                                          <p:val>
                                            <p:strVal val="#ppt_y-#ppt_h/2"/>
                                          </p:val>
                                        </p:tav>
                                        <p:tav tm="100000">
                                          <p:val>
                                            <p:strVal val="#ppt_y"/>
                                          </p:val>
                                        </p:tav>
                                      </p:tavLst>
                                    </p:anim>
                                    <p:anim calcmode="lin" valueType="num">
                                      <p:cBhvr>
                                        <p:cTn id="38" dur="500" fill="hold"/>
                                        <p:tgtEl>
                                          <p:spTgt spid="26"/>
                                        </p:tgtEl>
                                        <p:attrNameLst>
                                          <p:attrName>ppt_w</p:attrName>
                                        </p:attrNameLst>
                                      </p:cBhvr>
                                      <p:tavLst>
                                        <p:tav tm="0">
                                          <p:val>
                                            <p:strVal val="#ppt_w"/>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childTnLst>
                                </p:cTn>
                              </p:par>
                            </p:childTnLst>
                          </p:cTn>
                        </p:par>
                        <p:par>
                          <p:cTn id="40" fill="hold">
                            <p:stCondLst>
                              <p:cond delay="4176"/>
                            </p:stCondLst>
                            <p:childTnLst>
                              <p:par>
                                <p:cTn id="41" presetID="18" presetClass="entr" presetSubtype="12"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strips(downLeft)">
                                      <p:cBhvr>
                                        <p:cTn id="4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P spid="3" grpId="0"/>
      <p:bldP spid="20" grpId="0" animBg="1"/>
      <p:bldP spid="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8B17FA29-30BD-442C-A087-8A380CA205E9}"/>
              </a:ext>
            </a:extLst>
          </p:cNvPr>
          <p:cNvPicPr>
            <a:picLocks noChangeAspect="1"/>
          </p:cNvPicPr>
          <p:nvPr/>
        </p:nvPicPr>
        <p:blipFill rotWithShape="1">
          <a:blip r:embed="rId3">
            <a:extLst>
              <a:ext uri="{28A0092B-C50C-407E-A947-70E740481C1C}">
                <a14:useLocalDpi xmlns:a14="http://schemas.microsoft.com/office/drawing/2010/main" val="0"/>
              </a:ext>
            </a:extLst>
          </a:blip>
          <a:srcRect l="1201" r="36991" b="2780"/>
          <a:stretch/>
        </p:blipFill>
        <p:spPr>
          <a:xfrm>
            <a:off x="0" y="839258"/>
            <a:ext cx="5267325" cy="4304241"/>
          </a:xfrm>
          <a:prstGeom prst="rect">
            <a:avLst/>
          </a:prstGeom>
        </p:spPr>
      </p:pic>
      <p:pic>
        <p:nvPicPr>
          <p:cNvPr id="8" name="图片 7">
            <a:extLst>
              <a:ext uri="{FF2B5EF4-FFF2-40B4-BE49-F238E27FC236}">
                <a16:creationId xmlns:a16="http://schemas.microsoft.com/office/drawing/2014/main" id="{3135F9D4-1CF8-4476-93C0-E594ED25CDC7}"/>
              </a:ext>
            </a:extLst>
          </p:cNvPr>
          <p:cNvPicPr>
            <a:picLocks noChangeAspect="1"/>
          </p:cNvPicPr>
          <p:nvPr/>
        </p:nvPicPr>
        <p:blipFill rotWithShape="1">
          <a:blip r:embed="rId4">
            <a:extLst>
              <a:ext uri="{28A0092B-C50C-407E-A947-70E740481C1C}">
                <a14:useLocalDpi xmlns:a14="http://schemas.microsoft.com/office/drawing/2010/main" val="0"/>
              </a:ext>
            </a:extLst>
          </a:blip>
          <a:srcRect r="13875" b="8347"/>
          <a:stretch/>
        </p:blipFill>
        <p:spPr>
          <a:xfrm>
            <a:off x="5259862" y="1917269"/>
            <a:ext cx="3884138" cy="3226230"/>
          </a:xfrm>
          <a:prstGeom prst="rect">
            <a:avLst/>
          </a:prstGeom>
        </p:spPr>
      </p:pic>
      <p:pic>
        <p:nvPicPr>
          <p:cNvPr id="10" name="图片 9" descr="2">
            <a:extLst>
              <a:ext uri="{FF2B5EF4-FFF2-40B4-BE49-F238E27FC236}">
                <a16:creationId xmlns:a16="http://schemas.microsoft.com/office/drawing/2014/main" id="{5C9FBDBF-7B53-4950-869D-4CC59D0C3562}"/>
              </a:ext>
            </a:extLst>
          </p:cNvPr>
          <p:cNvPicPr>
            <a:picLocks noChangeAspect="1"/>
          </p:cNvPicPr>
          <p:nvPr/>
        </p:nvPicPr>
        <p:blipFill>
          <a:blip r:embed="rId5"/>
          <a:stretch>
            <a:fillRect/>
          </a:stretch>
        </p:blipFill>
        <p:spPr>
          <a:xfrm>
            <a:off x="7369087" y="88679"/>
            <a:ext cx="1499414" cy="2528020"/>
          </a:xfrm>
          <a:prstGeom prst="rect">
            <a:avLst/>
          </a:prstGeom>
        </p:spPr>
      </p:pic>
      <p:sp>
        <p:nvSpPr>
          <p:cNvPr id="5" name="矩形 4">
            <a:extLst>
              <a:ext uri="{FF2B5EF4-FFF2-40B4-BE49-F238E27FC236}">
                <a16:creationId xmlns:a16="http://schemas.microsoft.com/office/drawing/2014/main" id="{9481B30B-5D63-4E42-8263-4CD172A4A5C2}"/>
              </a:ext>
            </a:extLst>
          </p:cNvPr>
          <p:cNvSpPr/>
          <p:nvPr/>
        </p:nvSpPr>
        <p:spPr>
          <a:xfrm>
            <a:off x="2141038" y="1841490"/>
            <a:ext cx="5085633" cy="1446550"/>
          </a:xfrm>
          <a:prstGeom prst="rect">
            <a:avLst/>
          </a:prstGeom>
        </p:spPr>
        <p:txBody>
          <a:bodyPr wrap="square">
            <a:spAutoFit/>
          </a:bodyPr>
          <a:lstStyle/>
          <a:p>
            <a:pPr algn="ctr"/>
            <a:r>
              <a:rPr lang="zh-CN" altLang="en-US" sz="8800" b="1" dirty="0">
                <a:ln>
                  <a:solidFill>
                    <a:schemeClr val="bg1"/>
                  </a:solidFill>
                </a:ln>
                <a:solidFill>
                  <a:srgbClr val="C00000"/>
                </a:solidFill>
                <a:latin typeface="+mj-ea"/>
                <a:ea typeface="+mj-ea"/>
              </a:rPr>
              <a:t>感谢聆听</a:t>
            </a:r>
            <a:endParaRPr lang="en-US" altLang="zh-CN" sz="8800" b="1" dirty="0">
              <a:ln>
                <a:solidFill>
                  <a:schemeClr val="bg1"/>
                </a:solidFill>
              </a:ln>
              <a:solidFill>
                <a:srgbClr val="C00000"/>
              </a:solidFill>
              <a:latin typeface="+mj-ea"/>
              <a:ea typeface="+mj-ea"/>
            </a:endParaRPr>
          </a:p>
        </p:txBody>
      </p:sp>
      <p:sp>
        <p:nvSpPr>
          <p:cNvPr id="13" name="矩形 12">
            <a:extLst>
              <a:ext uri="{FF2B5EF4-FFF2-40B4-BE49-F238E27FC236}">
                <a16:creationId xmlns:a16="http://schemas.microsoft.com/office/drawing/2014/main" id="{C2C1FB8A-D20A-475B-BE53-666C7854D5C3}"/>
              </a:ext>
            </a:extLst>
          </p:cNvPr>
          <p:cNvSpPr/>
          <p:nvPr/>
        </p:nvSpPr>
        <p:spPr>
          <a:xfrm>
            <a:off x="34471" y="28591"/>
            <a:ext cx="2670629" cy="400110"/>
          </a:xfrm>
          <a:prstGeom prst="rect">
            <a:avLst/>
          </a:prstGeom>
          <a:ln>
            <a:solidFill>
              <a:srgbClr val="C00000"/>
            </a:solidFill>
            <a:prstDash val="sysDot"/>
          </a:ln>
        </p:spPr>
        <p:txBody>
          <a:bodyPr wrap="square">
            <a:spAutoFit/>
          </a:bodyPr>
          <a:lstStyle/>
          <a:p>
            <a:pPr algn="ctr"/>
            <a:r>
              <a:rPr lang="zh-CN" altLang="en-US" sz="2000" dirty="0">
                <a:solidFill>
                  <a:srgbClr val="C00000"/>
                </a:solidFill>
                <a:latin typeface="+mj-ea"/>
                <a:ea typeface="+mj-ea"/>
              </a:rPr>
              <a:t>中国共产党</a:t>
            </a:r>
            <a:r>
              <a:rPr lang="en-US" altLang="zh-CN" sz="2000" dirty="0">
                <a:solidFill>
                  <a:srgbClr val="C00000"/>
                </a:solidFill>
                <a:latin typeface="+mj-ea"/>
                <a:ea typeface="+mj-ea"/>
              </a:rPr>
              <a:t>XX</a:t>
            </a:r>
            <a:r>
              <a:rPr lang="zh-CN" altLang="en-US" sz="2000" dirty="0">
                <a:solidFill>
                  <a:srgbClr val="C00000"/>
                </a:solidFill>
                <a:latin typeface="+mj-ea"/>
                <a:ea typeface="+mj-ea"/>
              </a:rPr>
              <a:t>党支部</a:t>
            </a:r>
          </a:p>
        </p:txBody>
      </p:sp>
      <p:pic>
        <p:nvPicPr>
          <p:cNvPr id="14" name="图片 13">
            <a:extLst>
              <a:ext uri="{FF2B5EF4-FFF2-40B4-BE49-F238E27FC236}">
                <a16:creationId xmlns:a16="http://schemas.microsoft.com/office/drawing/2014/main" id="{2765E036-9A5B-4722-AC10-42F55E01EB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12199" y="696035"/>
            <a:ext cx="1119603" cy="1107565"/>
          </a:xfrm>
          <a:prstGeom prst="rect">
            <a:avLst/>
          </a:prstGeom>
        </p:spPr>
      </p:pic>
    </p:spTree>
    <p:extLst>
      <p:ext uri="{BB962C8B-B14F-4D97-AF65-F5344CB8AC3E}">
        <p14:creationId xmlns:p14="http://schemas.microsoft.com/office/powerpoint/2010/main" val="361780247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750"/>
                                        <p:tgtEl>
                                          <p:spTgt spid="8"/>
                                        </p:tgtEl>
                                      </p:cBhvr>
                                    </p:animEffect>
                                  </p:childTnLst>
                                </p:cTn>
                              </p:par>
                            </p:childTnLst>
                          </p:cTn>
                        </p:par>
                        <p:par>
                          <p:cTn id="11" fill="hold">
                            <p:stCondLst>
                              <p:cond delay="750"/>
                            </p:stCondLst>
                            <p:childTnLst>
                              <p:par>
                                <p:cTn id="12" presetID="2" presetClass="entr" presetSubtype="2"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53" presetClass="entr" presetSubtype="16"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2" presetClass="entr" presetSubtype="8"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par>
                          <p:cTn id="25" fill="hold">
                            <p:stCondLst>
                              <p:cond delay="1250"/>
                            </p:stCondLst>
                            <p:childTnLst>
                              <p:par>
                                <p:cTn id="26" presetID="52"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Scale>
                                      <p:cBhvr>
                                        <p:cTn id="2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4"/>
                                        </p:tgtEl>
                                        <p:attrNameLst>
                                          <p:attrName>ppt_x</p:attrName>
                                          <p:attrName>ppt_y</p:attrName>
                                        </p:attrNameLst>
                                      </p:cBhvr>
                                    </p:animMotion>
                                    <p:animEffect transition="in" filter="fade">
                                      <p:cBhvr>
                                        <p:cTn id="30" dur="1000"/>
                                        <p:tgtEl>
                                          <p:spTgt spid="14"/>
                                        </p:tgtEl>
                                      </p:cBhvr>
                                    </p:animEffect>
                                  </p:childTnLst>
                                </p:cTn>
                              </p:par>
                            </p:childTnLst>
                          </p:cTn>
                        </p:par>
                        <p:par>
                          <p:cTn id="31" fill="hold">
                            <p:stCondLst>
                              <p:cond delay="2250"/>
                            </p:stCondLst>
                            <p:childTnLst>
                              <p:par>
                                <p:cTn id="32" presetID="23" presetClass="entr" presetSubtype="32" fill="hold" grpId="0" nodeType="afterEffect">
                                  <p:stCondLst>
                                    <p:cond delay="0"/>
                                  </p:stCondLst>
                                  <p:iterate type="lt">
                                    <p:tmPct val="20000"/>
                                  </p:iterate>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strVal val="4*#ppt_w"/>
                                          </p:val>
                                        </p:tav>
                                        <p:tav tm="100000">
                                          <p:val>
                                            <p:strVal val="#ppt_w"/>
                                          </p:val>
                                        </p:tav>
                                      </p:tavLst>
                                    </p:anim>
                                    <p:anim calcmode="lin" valueType="num">
                                      <p:cBhvr>
                                        <p:cTn id="35"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45D6B07-1F06-433D-901E-C2721DF57F87}"/>
              </a:ext>
            </a:extLst>
          </p:cNvPr>
          <p:cNvPicPr>
            <a:picLocks noChangeAspect="1"/>
          </p:cNvPicPr>
          <p:nvPr/>
        </p:nvPicPr>
        <p:blipFill rotWithShape="1">
          <a:blip r:embed="rId4">
            <a:extLst>
              <a:ext uri="{28A0092B-C50C-407E-A947-70E740481C1C}">
                <a14:useLocalDpi xmlns:a14="http://schemas.microsoft.com/office/drawing/2010/main" val="0"/>
              </a:ext>
            </a:extLst>
          </a:blip>
          <a:srcRect l="2361" t="-726" r="3168" b="2851"/>
          <a:stretch/>
        </p:blipFill>
        <p:spPr>
          <a:xfrm>
            <a:off x="0" y="998196"/>
            <a:ext cx="9144000" cy="4145304"/>
          </a:xfrm>
          <a:prstGeom prst="rect">
            <a:avLst/>
          </a:prstGeom>
        </p:spPr>
      </p:pic>
      <p:sp>
        <p:nvSpPr>
          <p:cNvPr id="8" name="文本框 7">
            <a:extLst>
              <a:ext uri="{FF2B5EF4-FFF2-40B4-BE49-F238E27FC236}">
                <a16:creationId xmlns:a16="http://schemas.microsoft.com/office/drawing/2014/main" id="{691DC3B8-182E-49D6-A08F-BE940CC676CD}"/>
              </a:ext>
            </a:extLst>
          </p:cNvPr>
          <p:cNvSpPr txBox="1"/>
          <p:nvPr/>
        </p:nvSpPr>
        <p:spPr>
          <a:xfrm>
            <a:off x="1978983" y="2023143"/>
            <a:ext cx="5186035" cy="553998"/>
          </a:xfrm>
          <a:prstGeom prst="rect">
            <a:avLst/>
          </a:prstGeom>
          <a:noFill/>
        </p:spPr>
        <p:txBody>
          <a:bodyPr wrap="none" rtlCol="0">
            <a:spAutoFit/>
          </a:bodyPr>
          <a:lstStyle/>
          <a:p>
            <a:pPr algn="ctr"/>
            <a:r>
              <a:rPr lang="zh-CN" altLang="en-US" sz="3000" b="1" dirty="0">
                <a:latin typeface="+mj-ea"/>
                <a:ea typeface="+mj-ea"/>
              </a:rPr>
              <a:t>认识新形势反腐败斗争的形势</a:t>
            </a:r>
          </a:p>
        </p:txBody>
      </p:sp>
      <p:pic>
        <p:nvPicPr>
          <p:cNvPr id="9" name="图片 8">
            <a:extLst>
              <a:ext uri="{FF2B5EF4-FFF2-40B4-BE49-F238E27FC236}">
                <a16:creationId xmlns:a16="http://schemas.microsoft.com/office/drawing/2014/main" id="{01D042CD-A4E9-4BD0-8543-D00FE5DDA8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53957" y="816755"/>
            <a:ext cx="1036086" cy="1024947"/>
          </a:xfrm>
          <a:prstGeom prst="rect">
            <a:avLst/>
          </a:prstGeom>
        </p:spPr>
      </p:pic>
      <p:pic>
        <p:nvPicPr>
          <p:cNvPr id="10" name="图片 9" descr="2">
            <a:extLst>
              <a:ext uri="{FF2B5EF4-FFF2-40B4-BE49-F238E27FC236}">
                <a16:creationId xmlns:a16="http://schemas.microsoft.com/office/drawing/2014/main" id="{766E8669-349E-49B6-8080-3E8F0016F843}"/>
              </a:ext>
            </a:extLst>
          </p:cNvPr>
          <p:cNvPicPr>
            <a:picLocks noChangeAspect="1"/>
          </p:cNvPicPr>
          <p:nvPr/>
        </p:nvPicPr>
        <p:blipFill>
          <a:blip r:embed="rId6"/>
          <a:stretch>
            <a:fillRect/>
          </a:stretch>
        </p:blipFill>
        <p:spPr>
          <a:xfrm flipH="1">
            <a:off x="594256" y="348343"/>
            <a:ext cx="1958755" cy="3302473"/>
          </a:xfrm>
          <a:prstGeom prst="rect">
            <a:avLst/>
          </a:prstGeom>
        </p:spPr>
      </p:pic>
    </p:spTree>
    <p:extLst>
      <p:ext uri="{BB962C8B-B14F-4D97-AF65-F5344CB8AC3E}">
        <p14:creationId xmlns:p14="http://schemas.microsoft.com/office/powerpoint/2010/main" val="119339315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750"/>
                                        <p:tgtEl>
                                          <p:spTgt spid="7"/>
                                        </p:tgtEl>
                                      </p:cBhvr>
                                    </p:animEffect>
                                  </p:childTnLst>
                                </p:cTn>
                              </p:par>
                            </p:childTnLst>
                          </p:cTn>
                        </p:par>
                        <p:par>
                          <p:cTn id="8" fill="hold">
                            <p:stCondLst>
                              <p:cond delay="75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1+#ppt_h/2"/>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750" fill="hold"/>
                                        <p:tgtEl>
                                          <p:spTgt spid="10"/>
                                        </p:tgtEl>
                                        <p:attrNameLst>
                                          <p:attrName>ppt_w</p:attrName>
                                        </p:attrNameLst>
                                      </p:cBhvr>
                                      <p:tavLst>
                                        <p:tav tm="0">
                                          <p:val>
                                            <p:fltVal val="0"/>
                                          </p:val>
                                        </p:tav>
                                        <p:tav tm="100000">
                                          <p:val>
                                            <p:strVal val="#ppt_w"/>
                                          </p:val>
                                        </p:tav>
                                      </p:tavLst>
                                    </p:anim>
                                    <p:anim calcmode="lin" valueType="num">
                                      <p:cBhvr>
                                        <p:cTn id="16" dur="750" fill="hold"/>
                                        <p:tgtEl>
                                          <p:spTgt spid="10"/>
                                        </p:tgtEl>
                                        <p:attrNameLst>
                                          <p:attrName>ppt_h</p:attrName>
                                        </p:attrNameLst>
                                      </p:cBhvr>
                                      <p:tavLst>
                                        <p:tav tm="0">
                                          <p:val>
                                            <p:fltVal val="0"/>
                                          </p:val>
                                        </p:tav>
                                        <p:tav tm="100000">
                                          <p:val>
                                            <p:strVal val="#ppt_h"/>
                                          </p:val>
                                        </p:tav>
                                      </p:tavLst>
                                    </p:anim>
                                    <p:animEffect transition="in" filter="fade">
                                      <p:cBhvr>
                                        <p:cTn id="17" dur="750"/>
                                        <p:tgtEl>
                                          <p:spTgt spid="10"/>
                                        </p:tgtEl>
                                      </p:cBhvr>
                                    </p:animEffect>
                                  </p:childTnLst>
                                </p:cTn>
                              </p:par>
                            </p:childTnLst>
                          </p:cTn>
                        </p:par>
                        <p:par>
                          <p:cTn id="18" fill="hold">
                            <p:stCondLst>
                              <p:cond delay="1500"/>
                            </p:stCondLst>
                            <p:childTnLst>
                              <p:par>
                                <p:cTn id="19" presetID="5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Scale>
                                      <p:cBhvr>
                                        <p:cTn id="21" dur="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750" decel="50000" fill="hold">
                                          <p:stCondLst>
                                            <p:cond delay="0"/>
                                          </p:stCondLst>
                                        </p:cTn>
                                        <p:tgtEl>
                                          <p:spTgt spid="9"/>
                                        </p:tgtEl>
                                        <p:attrNameLst>
                                          <p:attrName>ppt_x</p:attrName>
                                          <p:attrName>ppt_y</p:attrName>
                                        </p:attrNameLst>
                                      </p:cBhvr>
                                    </p:animMotion>
                                    <p:animEffect transition="in" filter="fade">
                                      <p:cBhvr>
                                        <p:cTn id="23" dur="750"/>
                                        <p:tgtEl>
                                          <p:spTgt spid="9"/>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4185762" cy="461665"/>
          </a:xfrm>
          <a:prstGeom prst="rect">
            <a:avLst/>
          </a:prstGeom>
        </p:spPr>
        <p:txBody>
          <a:bodyPr wrap="none">
            <a:spAutoFit/>
          </a:bodyPr>
          <a:lstStyle/>
          <a:p>
            <a:r>
              <a:rPr lang="zh-CN" altLang="en-US" sz="2400" b="1" dirty="0">
                <a:latin typeface="+mj-ea"/>
                <a:ea typeface="+mj-ea"/>
              </a:rPr>
              <a:t>认识新形势反腐败斗争的形势</a:t>
            </a:r>
          </a:p>
        </p:txBody>
      </p:sp>
      <p:sp>
        <p:nvSpPr>
          <p:cNvPr id="31" name="矩形 18">
            <a:extLst>
              <a:ext uri="{FF2B5EF4-FFF2-40B4-BE49-F238E27FC236}">
                <a16:creationId xmlns:a16="http://schemas.microsoft.com/office/drawing/2014/main" id="{74C078D2-9B25-4F85-8A84-D328BD73A21D}"/>
              </a:ext>
            </a:extLst>
          </p:cNvPr>
          <p:cNvSpPr>
            <a:spLocks noChangeArrowheads="1"/>
          </p:cNvSpPr>
          <p:nvPr/>
        </p:nvSpPr>
        <p:spPr bwMode="auto">
          <a:xfrm>
            <a:off x="532772" y="3606714"/>
            <a:ext cx="807845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中共十八大以来，在习近平主导下，新一届中央领导集体以前所未有的忧患和紧迫感，掀起了新中国成立以来规模最大、涉及层级最高、形势最复杂而成效也最显着的反腐败斗争。据初步统计，迄今有近160名党政军高官应声落马，薄熙来、周永康、令计划、徐才厚、郭伯雄、苏荣等“超级大老虎”被缚，不到四年查处省部级官员总数超过之前60余年的总和。此外，铁腕惩贪的同时，中央亦以雷厉风行的姿态革新吏治，痛击官僚主义、形式主义的沉痾顽疾，并积极推进法治反腐、制度反腐，“不敢腐、不能腐、不想腐”的官场新生态正在逐渐形成。</a:t>
            </a:r>
          </a:p>
        </p:txBody>
      </p:sp>
      <p:sp>
        <p:nvSpPr>
          <p:cNvPr id="36" name="矩形 35">
            <a:extLst>
              <a:ext uri="{FF2B5EF4-FFF2-40B4-BE49-F238E27FC236}">
                <a16:creationId xmlns:a16="http://schemas.microsoft.com/office/drawing/2014/main" id="{0A5AFBD5-6828-4721-A094-0518D86B1DAB}"/>
              </a:ext>
            </a:extLst>
          </p:cNvPr>
          <p:cNvSpPr/>
          <p:nvPr/>
        </p:nvSpPr>
        <p:spPr>
          <a:xfrm>
            <a:off x="446858" y="3599273"/>
            <a:ext cx="8250284" cy="1484769"/>
          </a:xfrm>
          <a:prstGeom prst="rect">
            <a:avLst/>
          </a:prstGeom>
          <a:noFill/>
          <a:ln w="9525">
            <a:solidFill>
              <a:srgbClr val="B80B0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522B66C1-4F5D-4EB8-9303-85D9FD58AAC4}"/>
              </a:ext>
            </a:extLst>
          </p:cNvPr>
          <p:cNvSpPr/>
          <p:nvPr/>
        </p:nvSpPr>
        <p:spPr>
          <a:xfrm>
            <a:off x="792434" y="976502"/>
            <a:ext cx="5724644"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十八大以来反腐败斗争始终保持高压态势</a:t>
            </a:r>
          </a:p>
        </p:txBody>
      </p:sp>
      <p:grpSp>
        <p:nvGrpSpPr>
          <p:cNvPr id="10" name="组合 9">
            <a:extLst>
              <a:ext uri="{FF2B5EF4-FFF2-40B4-BE49-F238E27FC236}">
                <a16:creationId xmlns:a16="http://schemas.microsoft.com/office/drawing/2014/main" id="{7A5271E6-7BF0-4C25-9F0E-5EC0FE44A10B}"/>
              </a:ext>
            </a:extLst>
          </p:cNvPr>
          <p:cNvGrpSpPr/>
          <p:nvPr/>
        </p:nvGrpSpPr>
        <p:grpSpPr>
          <a:xfrm flipV="1">
            <a:off x="460375" y="1048190"/>
            <a:ext cx="224744" cy="298764"/>
            <a:chOff x="460375" y="1145304"/>
            <a:chExt cx="224744" cy="386843"/>
          </a:xfrm>
        </p:grpSpPr>
        <p:cxnSp>
          <p:nvCxnSpPr>
            <p:cNvPr id="11" name="直接连接符 10">
              <a:extLst>
                <a:ext uri="{FF2B5EF4-FFF2-40B4-BE49-F238E27FC236}">
                  <a16:creationId xmlns:a16="http://schemas.microsoft.com/office/drawing/2014/main" id="{31950DD4-F40B-46FE-8D8A-20D2D8799855}"/>
                </a:ext>
              </a:extLst>
            </p:cNvPr>
            <p:cNvCxnSpPr/>
            <p:nvPr/>
          </p:nvCxnSpPr>
          <p:spPr>
            <a:xfrm>
              <a:off x="460375" y="1145304"/>
              <a:ext cx="0" cy="386843"/>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28D325F1-AD2E-401F-8A5E-E4F3D8204BAC}"/>
                </a:ext>
              </a:extLst>
            </p:cNvPr>
            <p:cNvCxnSpPr>
              <a:cxnSpLocks/>
            </p:cNvCxnSpPr>
            <p:nvPr/>
          </p:nvCxnSpPr>
          <p:spPr>
            <a:xfrm>
              <a:off x="574675" y="1145304"/>
              <a:ext cx="0" cy="297734"/>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55A659C5-91B1-4F83-81EE-2776B2D1C4C8}"/>
                </a:ext>
              </a:extLst>
            </p:cNvPr>
            <p:cNvCxnSpPr>
              <a:cxnSpLocks/>
            </p:cNvCxnSpPr>
            <p:nvPr/>
          </p:nvCxnSpPr>
          <p:spPr>
            <a:xfrm>
              <a:off x="685119" y="1145304"/>
              <a:ext cx="0" cy="183434"/>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14" name="图片 13">
            <a:extLst>
              <a:ext uri="{FF2B5EF4-FFF2-40B4-BE49-F238E27FC236}">
                <a16:creationId xmlns:a16="http://schemas.microsoft.com/office/drawing/2014/main" id="{37D162BC-CA3D-4CD3-AC13-FC3CAC002FDD}"/>
              </a:ext>
            </a:extLst>
          </p:cNvPr>
          <p:cNvPicPr>
            <a:picLocks noChangeAspect="1"/>
          </p:cNvPicPr>
          <p:nvPr/>
        </p:nvPicPr>
        <p:blipFill rotWithShape="1">
          <a:blip r:embed="rId4">
            <a:extLst>
              <a:ext uri="{28A0092B-C50C-407E-A947-70E740481C1C}">
                <a14:useLocalDpi xmlns:a14="http://schemas.microsoft.com/office/drawing/2010/main" val="0"/>
              </a:ext>
            </a:extLst>
          </a:blip>
          <a:srcRect l="2619" t="9274" r="2500" b="11989"/>
          <a:stretch/>
        </p:blipFill>
        <p:spPr>
          <a:xfrm>
            <a:off x="2065890" y="1459939"/>
            <a:ext cx="6646310" cy="2142363"/>
          </a:xfrm>
          <a:prstGeom prst="rect">
            <a:avLst/>
          </a:prstGeom>
        </p:spPr>
      </p:pic>
      <p:pic>
        <p:nvPicPr>
          <p:cNvPr id="34" name="图片 21">
            <a:extLst>
              <a:ext uri="{FF2B5EF4-FFF2-40B4-BE49-F238E27FC236}">
                <a16:creationId xmlns:a16="http://schemas.microsoft.com/office/drawing/2014/main" id="{DFC4D54D-586B-4C46-87E6-0EA58399F5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800" y="1438167"/>
            <a:ext cx="1634090" cy="216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097453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5882"/>
                                  </p:iterate>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par>
                                <p:cTn id="18" presetID="22" presetClass="entr" presetSubtype="2"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right)">
                                      <p:cBhvr>
                                        <p:cTn id="20" dur="500"/>
                                        <p:tgtEl>
                                          <p:spTgt spid="34"/>
                                        </p:tgtEl>
                                      </p:cBhvr>
                                    </p:animEffect>
                                  </p:childTnLst>
                                </p:cTn>
                              </p:par>
                            </p:childTnLst>
                          </p:cTn>
                        </p:par>
                        <p:par>
                          <p:cTn id="21" fill="hold">
                            <p:stCondLst>
                              <p:cond delay="2000"/>
                            </p:stCondLst>
                            <p:childTnLst>
                              <p:par>
                                <p:cTn id="22" presetID="17" presetClass="entr" presetSubtype="1"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ppt_x</p:attrName>
                                        </p:attrNameLst>
                                      </p:cBhvr>
                                      <p:tavLst>
                                        <p:tav tm="0">
                                          <p:val>
                                            <p:strVal val="#ppt_x"/>
                                          </p:val>
                                        </p:tav>
                                        <p:tav tm="100000">
                                          <p:val>
                                            <p:strVal val="#ppt_x"/>
                                          </p:val>
                                        </p:tav>
                                      </p:tavLst>
                                    </p:anim>
                                    <p:anim calcmode="lin" valueType="num">
                                      <p:cBhvr>
                                        <p:cTn id="25" dur="500" fill="hold"/>
                                        <p:tgtEl>
                                          <p:spTgt spid="36"/>
                                        </p:tgtEl>
                                        <p:attrNameLst>
                                          <p:attrName>ppt_y</p:attrName>
                                        </p:attrNameLst>
                                      </p:cBhvr>
                                      <p:tavLst>
                                        <p:tav tm="0">
                                          <p:val>
                                            <p:strVal val="#ppt_y-#ppt_h/2"/>
                                          </p:val>
                                        </p:tav>
                                        <p:tav tm="100000">
                                          <p:val>
                                            <p:strVal val="#ppt_y"/>
                                          </p:val>
                                        </p:tav>
                                      </p:tavLst>
                                    </p:anim>
                                    <p:anim calcmode="lin" valueType="num">
                                      <p:cBhvr>
                                        <p:cTn id="26" dur="500" fill="hold"/>
                                        <p:tgtEl>
                                          <p:spTgt spid="36"/>
                                        </p:tgtEl>
                                        <p:attrNameLst>
                                          <p:attrName>ppt_w</p:attrName>
                                        </p:attrNameLst>
                                      </p:cBhvr>
                                      <p:tavLst>
                                        <p:tav tm="0">
                                          <p:val>
                                            <p:strVal val="#ppt_w"/>
                                          </p:val>
                                        </p:tav>
                                        <p:tav tm="100000">
                                          <p:val>
                                            <p:strVal val="#ppt_w"/>
                                          </p:val>
                                        </p:tav>
                                      </p:tavLst>
                                    </p:anim>
                                    <p:anim calcmode="lin" valueType="num">
                                      <p:cBhvr>
                                        <p:cTn id="27" dur="500" fill="hold"/>
                                        <p:tgtEl>
                                          <p:spTgt spid="36"/>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42" presetClass="entr" presetSubtype="0" fill="hold" grpId="0" nodeType="afterEffect">
                                  <p:stCondLst>
                                    <p:cond delay="0"/>
                                  </p:stCondLst>
                                  <p:iterate type="lt">
                                    <p:tmPct val="816"/>
                                  </p:iterate>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anim calcmode="lin" valueType="num">
                                      <p:cBhvr>
                                        <p:cTn id="32" dur="500" fill="hold"/>
                                        <p:tgtEl>
                                          <p:spTgt spid="31"/>
                                        </p:tgtEl>
                                        <p:attrNameLst>
                                          <p:attrName>ppt_x</p:attrName>
                                        </p:attrNameLst>
                                      </p:cBhvr>
                                      <p:tavLst>
                                        <p:tav tm="0">
                                          <p:val>
                                            <p:strVal val="#ppt_x"/>
                                          </p:val>
                                        </p:tav>
                                        <p:tav tm="100000">
                                          <p:val>
                                            <p:strVal val="#ppt_x"/>
                                          </p:val>
                                        </p:tav>
                                      </p:tavLst>
                                    </p:anim>
                                    <p:anim calcmode="lin" valueType="num">
                                      <p:cBhvr>
                                        <p:cTn id="33"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4185762" cy="461665"/>
          </a:xfrm>
          <a:prstGeom prst="rect">
            <a:avLst/>
          </a:prstGeom>
        </p:spPr>
        <p:txBody>
          <a:bodyPr wrap="none">
            <a:spAutoFit/>
          </a:bodyPr>
          <a:lstStyle/>
          <a:p>
            <a:r>
              <a:rPr lang="zh-CN" altLang="en-US" sz="2400" b="1" dirty="0">
                <a:latin typeface="+mj-ea"/>
                <a:ea typeface="+mj-ea"/>
              </a:rPr>
              <a:t>认识新形势反腐败斗争的形势</a:t>
            </a:r>
          </a:p>
        </p:txBody>
      </p:sp>
      <p:sp>
        <p:nvSpPr>
          <p:cNvPr id="3" name="矩形 10">
            <a:extLst>
              <a:ext uri="{FF2B5EF4-FFF2-40B4-BE49-F238E27FC236}">
                <a16:creationId xmlns:a16="http://schemas.microsoft.com/office/drawing/2014/main" id="{FA6281DE-9567-400B-A2EE-F8E346DDD645}"/>
              </a:ext>
            </a:extLst>
          </p:cNvPr>
          <p:cNvSpPr>
            <a:spLocks noChangeArrowheads="1"/>
          </p:cNvSpPr>
          <p:nvPr/>
        </p:nvSpPr>
        <p:spPr bwMode="auto">
          <a:xfrm>
            <a:off x="3442924" y="2665972"/>
            <a:ext cx="4862876" cy="1346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1400" dirty="0">
                <a:solidFill>
                  <a:schemeClr val="accent1"/>
                </a:solidFill>
                <a:latin typeface="+mj-ea"/>
                <a:ea typeface="+mj-ea"/>
              </a:rPr>
              <a:t>全党必须增强忧患意识、风险意识、责任意识，既要坚定果断刹风整纪，坚决遏制腐败现象蔓延势头；又要树立长期作战思想，逐步铲除滋生腐败的土壤和条件，不断以反腐倡廉实际成效推进廉洁政治建设。</a:t>
            </a:r>
          </a:p>
        </p:txBody>
      </p:sp>
      <p:sp>
        <p:nvSpPr>
          <p:cNvPr id="6" name="Oval 8">
            <a:extLst>
              <a:ext uri="{FF2B5EF4-FFF2-40B4-BE49-F238E27FC236}">
                <a16:creationId xmlns:a16="http://schemas.microsoft.com/office/drawing/2014/main" id="{90B2ECCA-2EF7-4DE9-92CA-5C16B0D3EB36}"/>
              </a:ext>
            </a:extLst>
          </p:cNvPr>
          <p:cNvSpPr>
            <a:spLocks noChangeArrowheads="1"/>
          </p:cNvSpPr>
          <p:nvPr/>
        </p:nvSpPr>
        <p:spPr bwMode="auto">
          <a:xfrm>
            <a:off x="431800" y="2279807"/>
            <a:ext cx="2543412" cy="2222595"/>
          </a:xfrm>
          <a:prstGeom prst="rect">
            <a:avLst/>
          </a:prstGeom>
          <a:blipFill dpi="0"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a:stretch>
              <a:fillRect b="-14522"/>
            </a:stretch>
          </a:blipFill>
          <a:ln w="9">
            <a:solidFill>
              <a:srgbClr val="FFFFFF"/>
            </a:solidFill>
            <a:miter lim="800000"/>
            <a:headEnd/>
            <a:tailEnd/>
          </a:ln>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dirty="0"/>
          </a:p>
        </p:txBody>
      </p:sp>
      <p:sp>
        <p:nvSpPr>
          <p:cNvPr id="10" name="矩形 17">
            <a:extLst>
              <a:ext uri="{FF2B5EF4-FFF2-40B4-BE49-F238E27FC236}">
                <a16:creationId xmlns:a16="http://schemas.microsoft.com/office/drawing/2014/main" id="{3DFB285E-7B96-44FC-A5D4-90679FBB5C10}"/>
              </a:ext>
            </a:extLst>
          </p:cNvPr>
          <p:cNvSpPr>
            <a:spLocks noChangeArrowheads="1"/>
          </p:cNvSpPr>
          <p:nvPr/>
        </p:nvSpPr>
        <p:spPr bwMode="auto">
          <a:xfrm>
            <a:off x="431800" y="938831"/>
            <a:ext cx="8280400" cy="102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1400" b="1" dirty="0">
                <a:solidFill>
                  <a:srgbClr val="C00000"/>
                </a:solidFill>
                <a:latin typeface="微软雅黑" panose="020B0503020204020204" pitchFamily="34" charset="-122"/>
                <a:ea typeface="微软雅黑" panose="020B0503020204020204" pitchFamily="34" charset="-122"/>
              </a:rPr>
              <a:t>党的十八大报告提出：</a:t>
            </a:r>
            <a:r>
              <a:rPr lang="zh-CN" altLang="en-US" sz="1400" dirty="0">
                <a:latin typeface="微软雅黑" panose="020B0503020204020204" pitchFamily="34" charset="-122"/>
                <a:ea typeface="微软雅黑" panose="020B0503020204020204" pitchFamily="34" charset="-122"/>
              </a:rPr>
              <a:t>“要坚定不移反对腐败，永葆共产党人清正廉洁的政治本色。反对腐败、建设廉洁政治，是党一贯坚持的鲜明政治立场，是人民关注的重大政治问题。这个问题解决不好，就会对党造成致命伤害，甚至亡党亡国。”</a:t>
            </a:r>
          </a:p>
        </p:txBody>
      </p:sp>
      <p:sp>
        <p:nvSpPr>
          <p:cNvPr id="2" name="半闭框 1">
            <a:extLst>
              <a:ext uri="{FF2B5EF4-FFF2-40B4-BE49-F238E27FC236}">
                <a16:creationId xmlns:a16="http://schemas.microsoft.com/office/drawing/2014/main" id="{68598B0B-7797-450D-A0E1-C6E0749F5DE2}"/>
              </a:ext>
            </a:extLst>
          </p:cNvPr>
          <p:cNvSpPr/>
          <p:nvPr/>
        </p:nvSpPr>
        <p:spPr>
          <a:xfrm>
            <a:off x="3287349" y="2603500"/>
            <a:ext cx="311150" cy="311150"/>
          </a:xfrm>
          <a:prstGeom prst="halfFrame">
            <a:avLst>
              <a:gd name="adj1" fmla="val 15263"/>
              <a:gd name="adj2" fmla="val 15263"/>
            </a:avLst>
          </a:prstGeom>
          <a:solidFill>
            <a:srgbClr val="B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半闭框 12">
            <a:extLst>
              <a:ext uri="{FF2B5EF4-FFF2-40B4-BE49-F238E27FC236}">
                <a16:creationId xmlns:a16="http://schemas.microsoft.com/office/drawing/2014/main" id="{48B157AB-3CDF-4997-AB16-B3A1402F79B0}"/>
              </a:ext>
            </a:extLst>
          </p:cNvPr>
          <p:cNvSpPr/>
          <p:nvPr/>
        </p:nvSpPr>
        <p:spPr>
          <a:xfrm flipH="1" flipV="1">
            <a:off x="7994650" y="3828729"/>
            <a:ext cx="311150" cy="311150"/>
          </a:xfrm>
          <a:prstGeom prst="halfFrame">
            <a:avLst>
              <a:gd name="adj1" fmla="val 15263"/>
              <a:gd name="adj2" fmla="val 15263"/>
            </a:avLst>
          </a:prstGeom>
          <a:solidFill>
            <a:srgbClr val="B80B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85645107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iterate type="lt">
                                    <p:tmPct val="1942"/>
                                  </p:iterate>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52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anim calcmode="lin" valueType="num">
                                      <p:cBhvr>
                                        <p:cTn id="16" dur="500" fill="hold"/>
                                        <p:tgtEl>
                                          <p:spTgt spid="6"/>
                                        </p:tgtEl>
                                        <p:attrNameLst>
                                          <p:attrName>ppt_x</p:attrName>
                                        </p:attrNameLst>
                                      </p:cBhvr>
                                      <p:tavLst>
                                        <p:tav tm="0">
                                          <p:val>
                                            <p:fltVal val="0.5"/>
                                          </p:val>
                                        </p:tav>
                                        <p:tav tm="100000">
                                          <p:val>
                                            <p:strVal val="#ppt_x"/>
                                          </p:val>
                                        </p:tav>
                                      </p:tavLst>
                                    </p:anim>
                                    <p:anim calcmode="lin" valueType="num">
                                      <p:cBhvr>
                                        <p:cTn id="17" dur="500" fill="hold"/>
                                        <p:tgtEl>
                                          <p:spTgt spid="6"/>
                                        </p:tgtEl>
                                        <p:attrNameLst>
                                          <p:attrName>ppt_y</p:attrName>
                                        </p:attrNameLst>
                                      </p:cBhvr>
                                      <p:tavLst>
                                        <p:tav tm="0">
                                          <p:val>
                                            <p:fltVal val="0.5"/>
                                          </p:val>
                                        </p:tav>
                                        <p:tav tm="100000">
                                          <p:val>
                                            <p:strVal val="#ppt_y"/>
                                          </p:val>
                                        </p:tav>
                                      </p:tavLst>
                                    </p:anim>
                                  </p:childTnLst>
                                </p:cTn>
                              </p:par>
                            </p:childTnLst>
                          </p:cTn>
                        </p:par>
                        <p:par>
                          <p:cTn id="18" fill="hold">
                            <p:stCondLst>
                              <p:cond delay="2000"/>
                            </p:stCondLst>
                            <p:childTnLst>
                              <p:par>
                                <p:cTn id="19" presetID="53" presetClass="entr" presetSubtype="52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anim calcmode="lin" valueType="num">
                                      <p:cBhvr>
                                        <p:cTn id="24" dur="500" fill="hold"/>
                                        <p:tgtEl>
                                          <p:spTgt spid="2"/>
                                        </p:tgtEl>
                                        <p:attrNameLst>
                                          <p:attrName>ppt_x</p:attrName>
                                        </p:attrNameLst>
                                      </p:cBhvr>
                                      <p:tavLst>
                                        <p:tav tm="0">
                                          <p:val>
                                            <p:fltVal val="0.5"/>
                                          </p:val>
                                        </p:tav>
                                        <p:tav tm="100000">
                                          <p:val>
                                            <p:strVal val="#ppt_x"/>
                                          </p:val>
                                        </p:tav>
                                      </p:tavLst>
                                    </p:anim>
                                    <p:anim calcmode="lin" valueType="num">
                                      <p:cBhvr>
                                        <p:cTn id="25" dur="500" fill="hold"/>
                                        <p:tgtEl>
                                          <p:spTgt spid="2"/>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anim calcmode="lin" valueType="num">
                                      <p:cBhvr>
                                        <p:cTn id="31" dur="500" fill="hold"/>
                                        <p:tgtEl>
                                          <p:spTgt spid="13"/>
                                        </p:tgtEl>
                                        <p:attrNameLst>
                                          <p:attrName>ppt_x</p:attrName>
                                        </p:attrNameLst>
                                      </p:cBhvr>
                                      <p:tavLst>
                                        <p:tav tm="0">
                                          <p:val>
                                            <p:fltVal val="0.5"/>
                                          </p:val>
                                        </p:tav>
                                        <p:tav tm="100000">
                                          <p:val>
                                            <p:strVal val="#ppt_x"/>
                                          </p:val>
                                        </p:tav>
                                      </p:tavLst>
                                    </p:anim>
                                    <p:anim calcmode="lin" valueType="num">
                                      <p:cBhvr>
                                        <p:cTn id="32" dur="500" fill="hold"/>
                                        <p:tgtEl>
                                          <p:spTgt spid="13"/>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47" presetClass="entr" presetSubtype="0" fill="hold" grpId="0" nodeType="afterEffect">
                                  <p:stCondLst>
                                    <p:cond delay="0"/>
                                  </p:stCondLst>
                                  <p:iterate type="lt">
                                    <p:tmPct val="2222"/>
                                  </p:iterate>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anim calcmode="lin" valueType="num">
                                      <p:cBhvr>
                                        <p:cTn id="37" dur="500" fill="hold"/>
                                        <p:tgtEl>
                                          <p:spTgt spid="3"/>
                                        </p:tgtEl>
                                        <p:attrNameLst>
                                          <p:attrName>ppt_x</p:attrName>
                                        </p:attrNameLst>
                                      </p:cBhvr>
                                      <p:tavLst>
                                        <p:tav tm="0">
                                          <p:val>
                                            <p:strVal val="#ppt_x"/>
                                          </p:val>
                                        </p:tav>
                                        <p:tav tm="100000">
                                          <p:val>
                                            <p:strVal val="#ppt_x"/>
                                          </p:val>
                                        </p:tav>
                                      </p:tavLst>
                                    </p:anim>
                                    <p:anim calcmode="lin" valueType="num">
                                      <p:cBhvr>
                                        <p:cTn id="38"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10" grpId="0"/>
      <p:bldP spid="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4185762" cy="461665"/>
          </a:xfrm>
          <a:prstGeom prst="rect">
            <a:avLst/>
          </a:prstGeom>
        </p:spPr>
        <p:txBody>
          <a:bodyPr wrap="none">
            <a:spAutoFit/>
          </a:bodyPr>
          <a:lstStyle/>
          <a:p>
            <a:r>
              <a:rPr lang="zh-CN" altLang="en-US" sz="2400" b="1" dirty="0">
                <a:latin typeface="+mj-ea"/>
                <a:ea typeface="+mj-ea"/>
              </a:rPr>
              <a:t>认识新形势反腐败斗争的形势</a:t>
            </a:r>
          </a:p>
        </p:txBody>
      </p:sp>
      <p:sp>
        <p:nvSpPr>
          <p:cNvPr id="3" name="矩形 7">
            <a:extLst>
              <a:ext uri="{FF2B5EF4-FFF2-40B4-BE49-F238E27FC236}">
                <a16:creationId xmlns:a16="http://schemas.microsoft.com/office/drawing/2014/main" id="{6F61386B-B08F-4682-8CA8-B0CAE84DF031}"/>
              </a:ext>
            </a:extLst>
          </p:cNvPr>
          <p:cNvSpPr>
            <a:spLocks noChangeArrowheads="1"/>
          </p:cNvSpPr>
          <p:nvPr/>
        </p:nvSpPr>
        <p:spPr bwMode="auto">
          <a:xfrm>
            <a:off x="757237" y="2250191"/>
            <a:ext cx="3506788" cy="2275688"/>
          </a:xfrm>
          <a:prstGeom prst="rect">
            <a:avLst/>
          </a:prstGeom>
          <a:noFill/>
          <a:ln w="9525">
            <a:solidFill>
              <a:srgbClr val="B80B09"/>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dirty="0">
                <a:latin typeface="微软雅黑" panose="020B0503020204020204" pitchFamily="34" charset="-122"/>
                <a:ea typeface="微软雅黑" panose="020B0503020204020204" pitchFamily="34" charset="-122"/>
              </a:rPr>
              <a:t>1、更加科学有效地防治腐败</a:t>
            </a:r>
          </a:p>
          <a:p>
            <a:pPr eaLnBrk="1" hangingPunct="1">
              <a:lnSpc>
                <a:spcPct val="150000"/>
              </a:lnSpc>
            </a:pPr>
            <a:r>
              <a:rPr lang="zh-CN" altLang="en-US" sz="1200" dirty="0">
                <a:latin typeface="微软雅黑" panose="020B0503020204020204" pitchFamily="34" charset="-122"/>
                <a:ea typeface="微软雅黑" panose="020B0503020204020204" pitchFamily="34" charset="-122"/>
              </a:rPr>
              <a:t>2、有腐必反、有贪必肃</a:t>
            </a:r>
          </a:p>
          <a:p>
            <a:pPr eaLnBrk="1" hangingPunct="1">
              <a:lnSpc>
                <a:spcPct val="150000"/>
              </a:lnSpc>
            </a:pPr>
            <a:r>
              <a:rPr lang="zh-CN" altLang="en-US" sz="1200" dirty="0">
                <a:latin typeface="微软雅黑" panose="020B0503020204020204" pitchFamily="34" charset="-122"/>
                <a:ea typeface="微软雅黑" panose="020B0503020204020204" pitchFamily="34" charset="-122"/>
              </a:rPr>
              <a:t>3、坚持“老虎”、“苍蝇”一起打</a:t>
            </a:r>
          </a:p>
          <a:p>
            <a:pPr eaLnBrk="1" hangingPunct="1">
              <a:lnSpc>
                <a:spcPct val="150000"/>
              </a:lnSpc>
            </a:pPr>
            <a:r>
              <a:rPr lang="zh-CN" altLang="en-US" sz="1200" dirty="0">
                <a:latin typeface="微软雅黑" panose="020B0503020204020204" pitchFamily="34" charset="-122"/>
                <a:ea typeface="微软雅黑" panose="020B0503020204020204" pitchFamily="34" charset="-122"/>
              </a:rPr>
              <a:t>4、把权力关进制度的笼子里</a:t>
            </a:r>
          </a:p>
          <a:p>
            <a:pPr eaLnBrk="1" hangingPunct="1">
              <a:lnSpc>
                <a:spcPct val="150000"/>
              </a:lnSpc>
            </a:pPr>
            <a:r>
              <a:rPr lang="zh-CN" altLang="en-US" sz="1200" dirty="0">
                <a:latin typeface="微软雅黑" panose="020B0503020204020204" pitchFamily="34" charset="-122"/>
                <a:ea typeface="微软雅黑" panose="020B0503020204020204" pitchFamily="34" charset="-122"/>
              </a:rPr>
              <a:t>5、决不允许“上有政策、下有对策”</a:t>
            </a:r>
          </a:p>
          <a:p>
            <a:pPr eaLnBrk="1" hangingPunct="1">
              <a:lnSpc>
                <a:spcPct val="150000"/>
              </a:lnSpc>
            </a:pPr>
            <a:r>
              <a:rPr lang="zh-CN" altLang="en-US" sz="1200" dirty="0">
                <a:latin typeface="微软雅黑" panose="020B0503020204020204" pitchFamily="34" charset="-122"/>
                <a:ea typeface="微软雅黑" panose="020B0503020204020204" pitchFamily="34" charset="-122"/>
              </a:rPr>
              <a:t>6、工作作风上的问题绝对不是小事</a:t>
            </a:r>
          </a:p>
          <a:p>
            <a:pPr eaLnBrk="1" hangingPunct="1">
              <a:lnSpc>
                <a:spcPct val="150000"/>
              </a:lnSpc>
            </a:pPr>
            <a:r>
              <a:rPr lang="zh-CN" altLang="en-US" sz="1200" dirty="0">
                <a:latin typeface="微软雅黑" panose="020B0503020204020204" pitchFamily="34" charset="-122"/>
                <a:ea typeface="微软雅黑" panose="020B0503020204020204" pitchFamily="34" charset="-122"/>
              </a:rPr>
              <a:t>7、坚决反对讲排场比阔气</a:t>
            </a:r>
          </a:p>
          <a:p>
            <a:pPr eaLnBrk="1" hangingPunct="1">
              <a:lnSpc>
                <a:spcPct val="150000"/>
              </a:lnSpc>
            </a:pPr>
            <a:r>
              <a:rPr lang="zh-CN" altLang="en-US" sz="1200" dirty="0">
                <a:latin typeface="微软雅黑" panose="020B0503020204020204" pitchFamily="34" charset="-122"/>
                <a:ea typeface="微软雅黑" panose="020B0503020204020204" pitchFamily="34" charset="-122"/>
              </a:rPr>
              <a:t>8、要以踏石留印、抓铁有痕的劲头抓作风</a:t>
            </a:r>
          </a:p>
        </p:txBody>
      </p:sp>
      <p:sp>
        <p:nvSpPr>
          <p:cNvPr id="4" name="矩形 8">
            <a:extLst>
              <a:ext uri="{FF2B5EF4-FFF2-40B4-BE49-F238E27FC236}">
                <a16:creationId xmlns:a16="http://schemas.microsoft.com/office/drawing/2014/main" id="{A27DEF36-5025-4920-8506-9B78337223A2}"/>
              </a:ext>
            </a:extLst>
          </p:cNvPr>
          <p:cNvSpPr>
            <a:spLocks noChangeArrowheads="1"/>
          </p:cNvSpPr>
          <p:nvPr/>
        </p:nvSpPr>
        <p:spPr bwMode="auto">
          <a:xfrm>
            <a:off x="4902199" y="2250191"/>
            <a:ext cx="3416301" cy="2275688"/>
          </a:xfrm>
          <a:prstGeom prst="rect">
            <a:avLst/>
          </a:prstGeom>
          <a:noFill/>
          <a:ln w="9525">
            <a:solidFill>
              <a:srgbClr val="B80B09"/>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nchor="ctr">
            <a:no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80000"/>
              </a:lnSpc>
            </a:pPr>
            <a:r>
              <a:rPr lang="zh-CN" altLang="en-US" sz="1200" dirty="0">
                <a:latin typeface="微软雅黑" panose="020B0503020204020204" pitchFamily="34" charset="-122"/>
                <a:ea typeface="微软雅黑" panose="020B0503020204020204" pitchFamily="34" charset="-122"/>
              </a:rPr>
              <a:t>中央纪委、监察部和各级纪检监察机关要加大检查监督力度，执好纪、问好责、把好关  。要以踏石留印、抓铁有痕的劲头抓下去，善始善终、善做善成，防止虎头蛇尾，让全党全体人民来监督，让人民群众不断看到实实在在的成效和变化。</a:t>
            </a:r>
          </a:p>
        </p:txBody>
      </p:sp>
      <p:sp>
        <p:nvSpPr>
          <p:cNvPr id="6" name="矩形 10">
            <a:extLst>
              <a:ext uri="{FF2B5EF4-FFF2-40B4-BE49-F238E27FC236}">
                <a16:creationId xmlns:a16="http://schemas.microsoft.com/office/drawing/2014/main" id="{2946D649-3DB9-4C04-9DD7-5EFB0790A83A}"/>
              </a:ext>
            </a:extLst>
          </p:cNvPr>
          <p:cNvSpPr>
            <a:spLocks noChangeArrowheads="1"/>
          </p:cNvSpPr>
          <p:nvPr/>
        </p:nvSpPr>
        <p:spPr bwMode="auto">
          <a:xfrm>
            <a:off x="761999" y="1759992"/>
            <a:ext cx="3521075" cy="338554"/>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dirty="0">
                <a:solidFill>
                  <a:schemeClr val="bg2"/>
                </a:solidFill>
                <a:latin typeface="微软雅黑" panose="020B0503020204020204" pitchFamily="34" charset="-122"/>
                <a:ea typeface="微软雅黑" panose="020B0503020204020204" pitchFamily="34" charset="-122"/>
              </a:rPr>
              <a:t>党中央对反腐提出的要求</a:t>
            </a:r>
            <a:endParaRPr lang="en-US" altLang="zh-CN" sz="1600" b="1" dirty="0">
              <a:solidFill>
                <a:schemeClr val="bg2"/>
              </a:solidFill>
              <a:latin typeface="微软雅黑" panose="020B0503020204020204" pitchFamily="34" charset="-122"/>
              <a:ea typeface="微软雅黑" panose="020B0503020204020204" pitchFamily="34" charset="-122"/>
            </a:endParaRPr>
          </a:p>
        </p:txBody>
      </p:sp>
      <p:sp>
        <p:nvSpPr>
          <p:cNvPr id="7" name="矩形 11">
            <a:extLst>
              <a:ext uri="{FF2B5EF4-FFF2-40B4-BE49-F238E27FC236}">
                <a16:creationId xmlns:a16="http://schemas.microsoft.com/office/drawing/2014/main" id="{2CFA0DF8-202E-447E-853E-4409A8591192}"/>
              </a:ext>
            </a:extLst>
          </p:cNvPr>
          <p:cNvSpPr>
            <a:spLocks noChangeArrowheads="1"/>
          </p:cNvSpPr>
          <p:nvPr/>
        </p:nvSpPr>
        <p:spPr bwMode="auto">
          <a:xfrm>
            <a:off x="4902200" y="1759992"/>
            <a:ext cx="3416300" cy="338554"/>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dirty="0">
                <a:solidFill>
                  <a:schemeClr val="bg2"/>
                </a:solidFill>
                <a:latin typeface="微软雅黑" panose="020B0503020204020204" pitchFamily="34" charset="-122"/>
                <a:ea typeface="微软雅黑" panose="020B0503020204020204" pitchFamily="34" charset="-122"/>
              </a:rPr>
              <a:t>对纪委提出的要求</a:t>
            </a:r>
            <a:endParaRPr lang="en-US" altLang="zh-CN" sz="1600" b="1" dirty="0">
              <a:solidFill>
                <a:schemeClr val="bg2"/>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CFB157FE-51CA-499E-81A4-01A52E6620EE}"/>
              </a:ext>
            </a:extLst>
          </p:cNvPr>
          <p:cNvSpPr/>
          <p:nvPr/>
        </p:nvSpPr>
        <p:spPr>
          <a:xfrm>
            <a:off x="792434" y="976502"/>
            <a:ext cx="1723549"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提出的要求</a:t>
            </a:r>
            <a:endParaRPr lang="zh-CN" altLang="en-US" sz="2400" dirty="0">
              <a:solidFill>
                <a:srgbClr val="C00000"/>
              </a:solidFill>
            </a:endParaRPr>
          </a:p>
        </p:txBody>
      </p:sp>
      <p:grpSp>
        <p:nvGrpSpPr>
          <p:cNvPr id="16" name="组合 15">
            <a:extLst>
              <a:ext uri="{FF2B5EF4-FFF2-40B4-BE49-F238E27FC236}">
                <a16:creationId xmlns:a16="http://schemas.microsoft.com/office/drawing/2014/main" id="{AE74DF68-8573-4A16-8ADB-DA383607EC83}"/>
              </a:ext>
            </a:extLst>
          </p:cNvPr>
          <p:cNvGrpSpPr/>
          <p:nvPr/>
        </p:nvGrpSpPr>
        <p:grpSpPr>
          <a:xfrm flipV="1">
            <a:off x="460375" y="1048190"/>
            <a:ext cx="224744" cy="298764"/>
            <a:chOff x="460375" y="1145304"/>
            <a:chExt cx="224744" cy="386843"/>
          </a:xfrm>
        </p:grpSpPr>
        <p:cxnSp>
          <p:nvCxnSpPr>
            <p:cNvPr id="10" name="直接连接符 9">
              <a:extLst>
                <a:ext uri="{FF2B5EF4-FFF2-40B4-BE49-F238E27FC236}">
                  <a16:creationId xmlns:a16="http://schemas.microsoft.com/office/drawing/2014/main" id="{C9148577-0D23-4625-8EAF-F562A963940E}"/>
                </a:ext>
              </a:extLst>
            </p:cNvPr>
            <p:cNvCxnSpPr/>
            <p:nvPr/>
          </p:nvCxnSpPr>
          <p:spPr>
            <a:xfrm>
              <a:off x="460375" y="1145304"/>
              <a:ext cx="0" cy="386843"/>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7A0D180D-A73C-4A11-830C-983DC38F2F8D}"/>
                </a:ext>
              </a:extLst>
            </p:cNvPr>
            <p:cNvCxnSpPr>
              <a:cxnSpLocks/>
            </p:cNvCxnSpPr>
            <p:nvPr/>
          </p:nvCxnSpPr>
          <p:spPr>
            <a:xfrm>
              <a:off x="574675" y="1145304"/>
              <a:ext cx="0" cy="297734"/>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C4197BE4-70CC-45AE-A6D3-B943F09D8682}"/>
                </a:ext>
              </a:extLst>
            </p:cNvPr>
            <p:cNvCxnSpPr>
              <a:cxnSpLocks/>
            </p:cNvCxnSpPr>
            <p:nvPr/>
          </p:nvCxnSpPr>
          <p:spPr>
            <a:xfrm>
              <a:off x="685119" y="1145304"/>
              <a:ext cx="0" cy="183434"/>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2196737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5882"/>
                                  </p:iterate>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p:stCondLst>
                              <p:cond delay="1118"/>
                            </p:stCondLst>
                            <p:childTnLst>
                              <p:par>
                                <p:cTn id="15" presetID="53" presetClass="entr" presetSubtype="52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anim calcmode="lin" valueType="num">
                                      <p:cBhvr>
                                        <p:cTn id="20" dur="500" fill="hold"/>
                                        <p:tgtEl>
                                          <p:spTgt spid="6"/>
                                        </p:tgtEl>
                                        <p:attrNameLst>
                                          <p:attrName>ppt_x</p:attrName>
                                        </p:attrNameLst>
                                      </p:cBhvr>
                                      <p:tavLst>
                                        <p:tav tm="0">
                                          <p:val>
                                            <p:fltVal val="0.5"/>
                                          </p:val>
                                        </p:tav>
                                        <p:tav tm="100000">
                                          <p:val>
                                            <p:strVal val="#ppt_x"/>
                                          </p:val>
                                        </p:tav>
                                      </p:tavLst>
                                    </p:anim>
                                    <p:anim calcmode="lin" valueType="num">
                                      <p:cBhvr>
                                        <p:cTn id="21" dur="500" fill="hold"/>
                                        <p:tgtEl>
                                          <p:spTgt spid="6"/>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anim calcmode="lin" valueType="num">
                                      <p:cBhvr>
                                        <p:cTn id="27" dur="500" fill="hold"/>
                                        <p:tgtEl>
                                          <p:spTgt spid="7"/>
                                        </p:tgtEl>
                                        <p:attrNameLst>
                                          <p:attrName>ppt_x</p:attrName>
                                        </p:attrNameLst>
                                      </p:cBhvr>
                                      <p:tavLst>
                                        <p:tav tm="0">
                                          <p:val>
                                            <p:fltVal val="0.5"/>
                                          </p:val>
                                        </p:tav>
                                        <p:tav tm="100000">
                                          <p:val>
                                            <p:strVal val="#ppt_x"/>
                                          </p:val>
                                        </p:tav>
                                      </p:tavLst>
                                    </p:anim>
                                    <p:anim calcmode="lin" valueType="num">
                                      <p:cBhvr>
                                        <p:cTn id="28" dur="500" fill="hold"/>
                                        <p:tgtEl>
                                          <p:spTgt spid="7"/>
                                        </p:tgtEl>
                                        <p:attrNameLst>
                                          <p:attrName>ppt_y</p:attrName>
                                        </p:attrNameLst>
                                      </p:cBhvr>
                                      <p:tavLst>
                                        <p:tav tm="0">
                                          <p:val>
                                            <p:fltVal val="0.5"/>
                                          </p:val>
                                        </p:tav>
                                        <p:tav tm="100000">
                                          <p:val>
                                            <p:strVal val="#ppt_y"/>
                                          </p:val>
                                        </p:tav>
                                      </p:tavLst>
                                    </p:anim>
                                  </p:childTnLst>
                                </p:cTn>
                              </p:par>
                            </p:childTnLst>
                          </p:cTn>
                        </p:par>
                        <p:par>
                          <p:cTn id="29" fill="hold">
                            <p:stCondLst>
                              <p:cond delay="1618"/>
                            </p:stCondLst>
                            <p:childTnLst>
                              <p:par>
                                <p:cTn id="30" presetID="2" presetClass="entr" presetSubtype="4"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ppt_x"/>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4185762" cy="461665"/>
          </a:xfrm>
          <a:prstGeom prst="rect">
            <a:avLst/>
          </a:prstGeom>
        </p:spPr>
        <p:txBody>
          <a:bodyPr wrap="none">
            <a:spAutoFit/>
          </a:bodyPr>
          <a:lstStyle/>
          <a:p>
            <a:r>
              <a:rPr lang="zh-CN" altLang="en-US" sz="2400" b="1" dirty="0">
                <a:latin typeface="+mj-ea"/>
                <a:ea typeface="+mj-ea"/>
              </a:rPr>
              <a:t>认识新形势反腐败斗争的形势</a:t>
            </a:r>
          </a:p>
        </p:txBody>
      </p:sp>
      <p:sp>
        <p:nvSpPr>
          <p:cNvPr id="22" name="矩形 21">
            <a:extLst>
              <a:ext uri="{FF2B5EF4-FFF2-40B4-BE49-F238E27FC236}">
                <a16:creationId xmlns:a16="http://schemas.microsoft.com/office/drawing/2014/main" id="{6294742F-0690-4B36-9E90-CB442431C628}"/>
              </a:ext>
            </a:extLst>
          </p:cNvPr>
          <p:cNvSpPr/>
          <p:nvPr/>
        </p:nvSpPr>
        <p:spPr>
          <a:xfrm>
            <a:off x="792434" y="976502"/>
            <a:ext cx="2646878"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反腐败的发展趋势</a:t>
            </a:r>
          </a:p>
        </p:txBody>
      </p:sp>
      <p:grpSp>
        <p:nvGrpSpPr>
          <p:cNvPr id="23" name="组合 22">
            <a:extLst>
              <a:ext uri="{FF2B5EF4-FFF2-40B4-BE49-F238E27FC236}">
                <a16:creationId xmlns:a16="http://schemas.microsoft.com/office/drawing/2014/main" id="{F810BC92-4C5A-4E54-B6A1-2CE7E362A209}"/>
              </a:ext>
            </a:extLst>
          </p:cNvPr>
          <p:cNvGrpSpPr/>
          <p:nvPr/>
        </p:nvGrpSpPr>
        <p:grpSpPr>
          <a:xfrm flipV="1">
            <a:off x="460375" y="1048190"/>
            <a:ext cx="224744" cy="298764"/>
            <a:chOff x="460375" y="1145304"/>
            <a:chExt cx="224744" cy="386843"/>
          </a:xfrm>
        </p:grpSpPr>
        <p:cxnSp>
          <p:nvCxnSpPr>
            <p:cNvPr id="24" name="直接连接符 23">
              <a:extLst>
                <a:ext uri="{FF2B5EF4-FFF2-40B4-BE49-F238E27FC236}">
                  <a16:creationId xmlns:a16="http://schemas.microsoft.com/office/drawing/2014/main" id="{E4AF91A2-14C4-40A1-9F6D-1BE8AD6D0DC7}"/>
                </a:ext>
              </a:extLst>
            </p:cNvPr>
            <p:cNvCxnSpPr/>
            <p:nvPr/>
          </p:nvCxnSpPr>
          <p:spPr>
            <a:xfrm>
              <a:off x="460375" y="1145304"/>
              <a:ext cx="0" cy="386843"/>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3F9FF1A9-C0E7-465C-8386-0C700B91468F}"/>
                </a:ext>
              </a:extLst>
            </p:cNvPr>
            <p:cNvCxnSpPr>
              <a:cxnSpLocks/>
            </p:cNvCxnSpPr>
            <p:nvPr/>
          </p:nvCxnSpPr>
          <p:spPr>
            <a:xfrm>
              <a:off x="574675" y="1145304"/>
              <a:ext cx="0" cy="297734"/>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3843BC7-682E-4AB2-A94F-3D77FAF3924F}"/>
                </a:ext>
              </a:extLst>
            </p:cNvPr>
            <p:cNvCxnSpPr>
              <a:cxnSpLocks/>
            </p:cNvCxnSpPr>
            <p:nvPr/>
          </p:nvCxnSpPr>
          <p:spPr>
            <a:xfrm>
              <a:off x="685119" y="1145304"/>
              <a:ext cx="0" cy="183434"/>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39" name="圆角矩形 2">
            <a:extLst>
              <a:ext uri="{FF2B5EF4-FFF2-40B4-BE49-F238E27FC236}">
                <a16:creationId xmlns:a16="http://schemas.microsoft.com/office/drawing/2014/main" id="{FA64AD31-934E-48BE-8F50-0E8D0F251F5C}"/>
              </a:ext>
            </a:extLst>
          </p:cNvPr>
          <p:cNvSpPr/>
          <p:nvPr/>
        </p:nvSpPr>
        <p:spPr bwMode="auto">
          <a:xfrm>
            <a:off x="410595" y="2454663"/>
            <a:ext cx="2401434" cy="1476596"/>
          </a:xfrm>
          <a:prstGeom prst="roundRect">
            <a:avLst>
              <a:gd name="adj" fmla="val 0"/>
            </a:avLst>
          </a:prstGeom>
          <a:ln>
            <a:solidFill>
              <a:srgbClr val="C00000"/>
            </a:soli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40" name="矩形 87">
            <a:extLst>
              <a:ext uri="{FF2B5EF4-FFF2-40B4-BE49-F238E27FC236}">
                <a16:creationId xmlns:a16="http://schemas.microsoft.com/office/drawing/2014/main" id="{C9D113AE-454B-47A0-AC0E-B63DAAC2F1C5}"/>
              </a:ext>
            </a:extLst>
          </p:cNvPr>
          <p:cNvSpPr>
            <a:spLocks noChangeArrowheads="1"/>
          </p:cNvSpPr>
          <p:nvPr/>
        </p:nvSpPr>
        <p:spPr bwMode="auto">
          <a:xfrm>
            <a:off x="456088" y="2828649"/>
            <a:ext cx="2310448" cy="613686"/>
          </a:xfrm>
          <a:prstGeom prst="rect">
            <a:avLst/>
          </a:prstGeom>
          <a:noFill/>
          <a:ln w="9525">
            <a:noFill/>
            <a:miter lim="800000"/>
            <a:headEnd/>
            <a:tailEnd/>
          </a:ln>
        </p:spPr>
        <p:txBody>
          <a:bodyPr wrap="square" lIns="91430" tIns="45716" rIns="91430" bIns="45716">
            <a:spAutoFit/>
          </a:bodyPr>
          <a:lstStyle/>
          <a:p>
            <a:pPr algn="just">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十八大以来，我国中央领导人密集发声反腐，态度坚决。</a:t>
            </a:r>
          </a:p>
        </p:txBody>
      </p:sp>
      <p:grpSp>
        <p:nvGrpSpPr>
          <p:cNvPr id="46" name="组合 26">
            <a:extLst>
              <a:ext uri="{FF2B5EF4-FFF2-40B4-BE49-F238E27FC236}">
                <a16:creationId xmlns:a16="http://schemas.microsoft.com/office/drawing/2014/main" id="{6F6A5A01-CA79-48EF-9936-AFB55F46485A}"/>
              </a:ext>
            </a:extLst>
          </p:cNvPr>
          <p:cNvGrpSpPr>
            <a:grpSpLocks noChangeAspect="1"/>
          </p:cNvGrpSpPr>
          <p:nvPr/>
        </p:nvGrpSpPr>
        <p:grpSpPr bwMode="auto">
          <a:xfrm>
            <a:off x="991621" y="2233138"/>
            <a:ext cx="1239383" cy="405896"/>
            <a:chOff x="855540" y="3513439"/>
            <a:chExt cx="1399872" cy="987727"/>
          </a:xfrm>
          <a:effectLst/>
          <a:scene3d>
            <a:camera prst="orthographicFront">
              <a:rot lat="0" lon="0" rev="0"/>
            </a:camera>
            <a:lightRig rig="balanced" dir="t">
              <a:rot lat="0" lon="0" rev="8700000"/>
            </a:lightRig>
          </a:scene3d>
        </p:grpSpPr>
        <p:sp>
          <p:nvSpPr>
            <p:cNvPr id="47" name="圆角矩形 10">
              <a:extLst>
                <a:ext uri="{FF2B5EF4-FFF2-40B4-BE49-F238E27FC236}">
                  <a16:creationId xmlns:a16="http://schemas.microsoft.com/office/drawing/2014/main" id="{1D006803-E764-4AB3-93E4-DACF084AF49C}"/>
                </a:ext>
              </a:extLst>
            </p:cNvPr>
            <p:cNvSpPr/>
            <p:nvPr/>
          </p:nvSpPr>
          <p:spPr>
            <a:xfrm>
              <a:off x="855540" y="3513439"/>
              <a:ext cx="1399872" cy="987727"/>
            </a:xfrm>
            <a:prstGeom prst="roundRect">
              <a:avLst>
                <a:gd name="adj" fmla="val 0"/>
              </a:avLst>
            </a:prstGeom>
            <a:solidFill>
              <a:srgbClr val="B80B09"/>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48" name="矩形 47">
              <a:extLst>
                <a:ext uri="{FF2B5EF4-FFF2-40B4-BE49-F238E27FC236}">
                  <a16:creationId xmlns:a16="http://schemas.microsoft.com/office/drawing/2014/main" id="{AC1E148D-7ECB-4A22-BE9B-3B88FD9EFBE4}"/>
                </a:ext>
              </a:extLst>
            </p:cNvPr>
            <p:cNvSpPr>
              <a:spLocks noChangeArrowheads="1"/>
            </p:cNvSpPr>
            <p:nvPr/>
          </p:nvSpPr>
          <p:spPr bwMode="auto">
            <a:xfrm>
              <a:off x="930021" y="3595376"/>
              <a:ext cx="1250910" cy="823854"/>
            </a:xfrm>
            <a:prstGeom prst="rect">
              <a:avLst/>
            </a:prstGeom>
            <a:noFill/>
            <a:ln w="9525">
              <a:noFill/>
              <a:miter lim="800000"/>
              <a:headEnd/>
              <a:tailEnd/>
            </a:ln>
            <a:effectLst/>
            <a:sp3d>
              <a:bevelT w="190500" h="38100"/>
            </a:sp3d>
          </p:spPr>
          <p:txBody>
            <a:bodyPr anchor="ctr">
              <a:spAutoFit/>
            </a:bodyPr>
            <a:lstStyle/>
            <a:p>
              <a:pPr algn="ctr"/>
              <a:r>
                <a:rPr lang="zh-CN" altLang="en-US" sz="1600" b="1" dirty="0">
                  <a:solidFill>
                    <a:schemeClr val="bg2"/>
                  </a:solidFill>
                  <a:latin typeface="微软雅黑" panose="020B0503020204020204" pitchFamily="34" charset="-122"/>
                  <a:ea typeface="微软雅黑" panose="020B0503020204020204" pitchFamily="34" charset="-122"/>
                </a:rPr>
                <a:t>态度方面</a:t>
              </a:r>
              <a:endParaRPr lang="en-US" altLang="zh-CN" sz="1600" b="1" dirty="0">
                <a:solidFill>
                  <a:schemeClr val="bg2"/>
                </a:solidFill>
                <a:latin typeface="微软雅黑" panose="020B0503020204020204" pitchFamily="34" charset="-122"/>
                <a:ea typeface="微软雅黑" panose="020B0503020204020204" pitchFamily="34" charset="-122"/>
              </a:endParaRPr>
            </a:p>
          </p:txBody>
        </p:sp>
      </p:grpSp>
      <p:sp>
        <p:nvSpPr>
          <p:cNvPr id="61" name="圆角矩形 2">
            <a:extLst>
              <a:ext uri="{FF2B5EF4-FFF2-40B4-BE49-F238E27FC236}">
                <a16:creationId xmlns:a16="http://schemas.microsoft.com/office/drawing/2014/main" id="{C7AFF1F6-4736-40DF-ABF7-301C66225080}"/>
              </a:ext>
            </a:extLst>
          </p:cNvPr>
          <p:cNvSpPr/>
          <p:nvPr/>
        </p:nvSpPr>
        <p:spPr bwMode="auto">
          <a:xfrm>
            <a:off x="3360681" y="2454663"/>
            <a:ext cx="2401434" cy="1476596"/>
          </a:xfrm>
          <a:prstGeom prst="roundRect">
            <a:avLst>
              <a:gd name="adj" fmla="val 0"/>
            </a:avLst>
          </a:prstGeom>
          <a:ln>
            <a:solidFill>
              <a:srgbClr val="C00000"/>
            </a:soli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62" name="矩形 87">
            <a:extLst>
              <a:ext uri="{FF2B5EF4-FFF2-40B4-BE49-F238E27FC236}">
                <a16:creationId xmlns:a16="http://schemas.microsoft.com/office/drawing/2014/main" id="{B70D62C6-F370-4A64-BE95-C8397E7A4423}"/>
              </a:ext>
            </a:extLst>
          </p:cNvPr>
          <p:cNvSpPr>
            <a:spLocks noChangeArrowheads="1"/>
          </p:cNvSpPr>
          <p:nvPr/>
        </p:nvSpPr>
        <p:spPr bwMode="auto">
          <a:xfrm>
            <a:off x="3406174" y="2828649"/>
            <a:ext cx="2310448" cy="613686"/>
          </a:xfrm>
          <a:prstGeom prst="rect">
            <a:avLst/>
          </a:prstGeom>
          <a:noFill/>
          <a:ln w="9525">
            <a:noFill/>
            <a:miter lim="800000"/>
            <a:headEnd/>
            <a:tailEnd/>
          </a:ln>
        </p:spPr>
        <p:txBody>
          <a:bodyPr wrap="square" lIns="91430" tIns="45716" rIns="91430" bIns="45716">
            <a:spAutoFit/>
          </a:bodyPr>
          <a:lstStyle/>
          <a:p>
            <a:pPr algn="just">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消极腐败现象同我们党的性质和宗旨是水火不容的</a:t>
            </a:r>
          </a:p>
        </p:txBody>
      </p:sp>
      <p:grpSp>
        <p:nvGrpSpPr>
          <p:cNvPr id="63" name="组合 26">
            <a:extLst>
              <a:ext uri="{FF2B5EF4-FFF2-40B4-BE49-F238E27FC236}">
                <a16:creationId xmlns:a16="http://schemas.microsoft.com/office/drawing/2014/main" id="{6F3A3BD3-F085-428E-916E-7863B6F3806F}"/>
              </a:ext>
            </a:extLst>
          </p:cNvPr>
          <p:cNvGrpSpPr>
            <a:grpSpLocks noChangeAspect="1"/>
          </p:cNvGrpSpPr>
          <p:nvPr/>
        </p:nvGrpSpPr>
        <p:grpSpPr bwMode="auto">
          <a:xfrm>
            <a:off x="3941707" y="2233138"/>
            <a:ext cx="1239383" cy="405896"/>
            <a:chOff x="855540" y="3513439"/>
            <a:chExt cx="1399872" cy="987727"/>
          </a:xfrm>
          <a:effectLst/>
          <a:scene3d>
            <a:camera prst="orthographicFront">
              <a:rot lat="0" lon="0" rev="0"/>
            </a:camera>
            <a:lightRig rig="balanced" dir="t">
              <a:rot lat="0" lon="0" rev="8700000"/>
            </a:lightRig>
          </a:scene3d>
        </p:grpSpPr>
        <p:sp>
          <p:nvSpPr>
            <p:cNvPr id="64" name="圆角矩形 10">
              <a:extLst>
                <a:ext uri="{FF2B5EF4-FFF2-40B4-BE49-F238E27FC236}">
                  <a16:creationId xmlns:a16="http://schemas.microsoft.com/office/drawing/2014/main" id="{8B80623E-EF57-42BF-B706-8E97F39237D3}"/>
                </a:ext>
              </a:extLst>
            </p:cNvPr>
            <p:cNvSpPr/>
            <p:nvPr/>
          </p:nvSpPr>
          <p:spPr>
            <a:xfrm>
              <a:off x="855540" y="3513439"/>
              <a:ext cx="1399872" cy="987727"/>
            </a:xfrm>
            <a:prstGeom prst="roundRect">
              <a:avLst>
                <a:gd name="adj" fmla="val 0"/>
              </a:avLst>
            </a:prstGeom>
            <a:solidFill>
              <a:srgbClr val="B80B09"/>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65" name="矩形 64">
              <a:extLst>
                <a:ext uri="{FF2B5EF4-FFF2-40B4-BE49-F238E27FC236}">
                  <a16:creationId xmlns:a16="http://schemas.microsoft.com/office/drawing/2014/main" id="{10C5AF66-9870-44F7-84C2-434E07CA798D}"/>
                </a:ext>
              </a:extLst>
            </p:cNvPr>
            <p:cNvSpPr>
              <a:spLocks noChangeArrowheads="1"/>
            </p:cNvSpPr>
            <p:nvPr/>
          </p:nvSpPr>
          <p:spPr bwMode="auto">
            <a:xfrm>
              <a:off x="930021" y="3595376"/>
              <a:ext cx="1250910" cy="823854"/>
            </a:xfrm>
            <a:prstGeom prst="rect">
              <a:avLst/>
            </a:prstGeom>
            <a:noFill/>
            <a:ln w="9525">
              <a:noFill/>
              <a:miter lim="800000"/>
              <a:headEnd/>
              <a:tailEnd/>
            </a:ln>
            <a:effectLst/>
            <a:sp3d>
              <a:bevelT w="190500" h="38100"/>
            </a:sp3d>
          </p:spPr>
          <p:txBody>
            <a:bodyPr anchor="ctr">
              <a:spAutoFit/>
            </a:bodyPr>
            <a:lstStyle/>
            <a:p>
              <a:pPr algn="ctr"/>
              <a:r>
                <a:rPr lang="zh-CN" altLang="en-US" sz="1600" b="1" dirty="0">
                  <a:solidFill>
                    <a:schemeClr val="bg2"/>
                  </a:solidFill>
                  <a:latin typeface="微软雅黑" panose="020B0503020204020204" pitchFamily="34" charset="-122"/>
                  <a:ea typeface="微软雅黑" panose="020B0503020204020204" pitchFamily="34" charset="-122"/>
                </a:rPr>
                <a:t>本质方面</a:t>
              </a:r>
            </a:p>
          </p:txBody>
        </p:sp>
      </p:grpSp>
      <p:sp>
        <p:nvSpPr>
          <p:cNvPr id="67" name="圆角矩形 2">
            <a:extLst>
              <a:ext uri="{FF2B5EF4-FFF2-40B4-BE49-F238E27FC236}">
                <a16:creationId xmlns:a16="http://schemas.microsoft.com/office/drawing/2014/main" id="{3467FDC4-F971-44D4-8511-020749F8709F}"/>
              </a:ext>
            </a:extLst>
          </p:cNvPr>
          <p:cNvSpPr/>
          <p:nvPr/>
        </p:nvSpPr>
        <p:spPr bwMode="auto">
          <a:xfrm>
            <a:off x="6310766" y="2454663"/>
            <a:ext cx="2401434" cy="1476596"/>
          </a:xfrm>
          <a:prstGeom prst="roundRect">
            <a:avLst>
              <a:gd name="adj" fmla="val 0"/>
            </a:avLst>
          </a:prstGeom>
          <a:ln>
            <a:solidFill>
              <a:srgbClr val="C00000"/>
            </a:soli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68" name="矩形 87">
            <a:extLst>
              <a:ext uri="{FF2B5EF4-FFF2-40B4-BE49-F238E27FC236}">
                <a16:creationId xmlns:a16="http://schemas.microsoft.com/office/drawing/2014/main" id="{A4209FCC-1A3C-4C2F-9938-25509872B2CA}"/>
              </a:ext>
            </a:extLst>
          </p:cNvPr>
          <p:cNvSpPr>
            <a:spLocks noChangeArrowheads="1"/>
          </p:cNvSpPr>
          <p:nvPr/>
        </p:nvSpPr>
        <p:spPr bwMode="auto">
          <a:xfrm>
            <a:off x="6368959" y="2663549"/>
            <a:ext cx="2310448" cy="1167684"/>
          </a:xfrm>
          <a:prstGeom prst="rect">
            <a:avLst/>
          </a:prstGeom>
          <a:noFill/>
          <a:ln w="9525">
            <a:noFill/>
            <a:miter lim="800000"/>
            <a:headEnd/>
            <a:tailEnd/>
          </a:ln>
        </p:spPr>
        <p:txBody>
          <a:bodyPr wrap="square" lIns="91430" tIns="45716" rIns="91430" bIns="45716">
            <a:spAutoFit/>
          </a:bodyPr>
          <a:lstStyle/>
          <a:p>
            <a:pPr algn="just">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当前我国还处在经济体制深刻变革、社会结构深刻变动、利益格局深刻调整、思想观念深刻变化这样一个历史时期</a:t>
            </a:r>
          </a:p>
        </p:txBody>
      </p:sp>
      <p:grpSp>
        <p:nvGrpSpPr>
          <p:cNvPr id="69" name="组合 26">
            <a:extLst>
              <a:ext uri="{FF2B5EF4-FFF2-40B4-BE49-F238E27FC236}">
                <a16:creationId xmlns:a16="http://schemas.microsoft.com/office/drawing/2014/main" id="{98E1A8A1-EE22-443C-AD88-635FDABC0E0A}"/>
              </a:ext>
            </a:extLst>
          </p:cNvPr>
          <p:cNvGrpSpPr>
            <a:grpSpLocks noChangeAspect="1"/>
          </p:cNvGrpSpPr>
          <p:nvPr/>
        </p:nvGrpSpPr>
        <p:grpSpPr bwMode="auto">
          <a:xfrm>
            <a:off x="6891792" y="2233138"/>
            <a:ext cx="1239383" cy="405896"/>
            <a:chOff x="855540" y="3513439"/>
            <a:chExt cx="1399872" cy="987727"/>
          </a:xfrm>
          <a:effectLst/>
          <a:scene3d>
            <a:camera prst="orthographicFront">
              <a:rot lat="0" lon="0" rev="0"/>
            </a:camera>
            <a:lightRig rig="balanced" dir="t">
              <a:rot lat="0" lon="0" rev="8700000"/>
            </a:lightRig>
          </a:scene3d>
        </p:grpSpPr>
        <p:sp>
          <p:nvSpPr>
            <p:cNvPr id="70" name="圆角矩形 10">
              <a:extLst>
                <a:ext uri="{FF2B5EF4-FFF2-40B4-BE49-F238E27FC236}">
                  <a16:creationId xmlns:a16="http://schemas.microsoft.com/office/drawing/2014/main" id="{4CB130E6-266B-4CC4-907A-4BA432F1E74D}"/>
                </a:ext>
              </a:extLst>
            </p:cNvPr>
            <p:cNvSpPr/>
            <p:nvPr/>
          </p:nvSpPr>
          <p:spPr>
            <a:xfrm>
              <a:off x="855540" y="3513439"/>
              <a:ext cx="1399872" cy="987727"/>
            </a:xfrm>
            <a:prstGeom prst="roundRect">
              <a:avLst>
                <a:gd name="adj" fmla="val 0"/>
              </a:avLst>
            </a:prstGeom>
            <a:solidFill>
              <a:srgbClr val="B80B09"/>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71" name="矩形 70">
              <a:extLst>
                <a:ext uri="{FF2B5EF4-FFF2-40B4-BE49-F238E27FC236}">
                  <a16:creationId xmlns:a16="http://schemas.microsoft.com/office/drawing/2014/main" id="{734A501A-A61F-4EC8-ACC8-C91C103149D7}"/>
                </a:ext>
              </a:extLst>
            </p:cNvPr>
            <p:cNvSpPr>
              <a:spLocks noChangeArrowheads="1"/>
            </p:cNvSpPr>
            <p:nvPr/>
          </p:nvSpPr>
          <p:spPr bwMode="auto">
            <a:xfrm>
              <a:off x="930021" y="3595376"/>
              <a:ext cx="1250910" cy="823854"/>
            </a:xfrm>
            <a:prstGeom prst="rect">
              <a:avLst/>
            </a:prstGeom>
            <a:noFill/>
            <a:ln w="9525">
              <a:noFill/>
              <a:miter lim="800000"/>
              <a:headEnd/>
              <a:tailEnd/>
            </a:ln>
            <a:effectLst/>
            <a:sp3d>
              <a:bevelT w="190500" h="38100"/>
            </a:sp3d>
          </p:spPr>
          <p:txBody>
            <a:bodyPr anchor="ctr">
              <a:spAutoFit/>
            </a:bodyPr>
            <a:lstStyle/>
            <a:p>
              <a:pPr algn="ctr"/>
              <a:r>
                <a:rPr lang="zh-CN" altLang="en-US" sz="1600" b="1" dirty="0">
                  <a:solidFill>
                    <a:schemeClr val="bg2"/>
                  </a:solidFill>
                  <a:latin typeface="微软雅黑" panose="020B0503020204020204" pitchFamily="34" charset="-122"/>
                  <a:ea typeface="微软雅黑" panose="020B0503020204020204" pitchFamily="34" charset="-122"/>
                </a:rPr>
                <a:t>国情方面</a:t>
              </a:r>
              <a:endParaRPr lang="en-US" altLang="zh-CN" sz="1600" b="1" dirty="0">
                <a:solidFill>
                  <a:schemeClr val="bg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8301619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5882"/>
                                  </p:iterate>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ppt_y</p:attrName>
                                        </p:attrNameLst>
                                      </p:cBhvr>
                                      <p:tavLst>
                                        <p:tav tm="0">
                                          <p:val>
                                            <p:strVal val="#ppt_y+#ppt_h*1.125000"/>
                                          </p:val>
                                        </p:tav>
                                        <p:tav tm="100000">
                                          <p:val>
                                            <p:strVal val="#ppt_y"/>
                                          </p:val>
                                        </p:tav>
                                      </p:tavLst>
                                    </p:anim>
                                    <p:animEffect transition="in" filter="wipe(up)">
                                      <p:cBhvr>
                                        <p:cTn id="13" dur="500"/>
                                        <p:tgtEl>
                                          <p:spTgt spid="22"/>
                                        </p:tgtEl>
                                      </p:cBhvr>
                                    </p:animEffect>
                                  </p:childTnLst>
                                </p:cTn>
                              </p:par>
                            </p:childTnLst>
                          </p:cTn>
                        </p:par>
                        <p:par>
                          <p:cTn id="14" fill="hold">
                            <p:stCondLst>
                              <p:cond delay="1206"/>
                            </p:stCondLst>
                            <p:childTnLst>
                              <p:par>
                                <p:cTn id="15" presetID="42" presetClass="entr" presetSubtype="0"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750"/>
                                        <p:tgtEl>
                                          <p:spTgt spid="46"/>
                                        </p:tgtEl>
                                      </p:cBhvr>
                                    </p:animEffect>
                                    <p:anim calcmode="lin" valueType="num">
                                      <p:cBhvr>
                                        <p:cTn id="18" dur="750" fill="hold"/>
                                        <p:tgtEl>
                                          <p:spTgt spid="46"/>
                                        </p:tgtEl>
                                        <p:attrNameLst>
                                          <p:attrName>ppt_x</p:attrName>
                                        </p:attrNameLst>
                                      </p:cBhvr>
                                      <p:tavLst>
                                        <p:tav tm="0">
                                          <p:val>
                                            <p:strVal val="#ppt_x"/>
                                          </p:val>
                                        </p:tav>
                                        <p:tav tm="100000">
                                          <p:val>
                                            <p:strVal val="#ppt_x"/>
                                          </p:val>
                                        </p:tav>
                                      </p:tavLst>
                                    </p:anim>
                                    <p:anim calcmode="lin" valueType="num">
                                      <p:cBhvr>
                                        <p:cTn id="19" dur="750" fill="hold"/>
                                        <p:tgtEl>
                                          <p:spTgt spid="4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750"/>
                                        <p:tgtEl>
                                          <p:spTgt spid="63"/>
                                        </p:tgtEl>
                                      </p:cBhvr>
                                    </p:animEffect>
                                    <p:anim calcmode="lin" valueType="num">
                                      <p:cBhvr>
                                        <p:cTn id="23" dur="750" fill="hold"/>
                                        <p:tgtEl>
                                          <p:spTgt spid="63"/>
                                        </p:tgtEl>
                                        <p:attrNameLst>
                                          <p:attrName>ppt_x</p:attrName>
                                        </p:attrNameLst>
                                      </p:cBhvr>
                                      <p:tavLst>
                                        <p:tav tm="0">
                                          <p:val>
                                            <p:strVal val="#ppt_x"/>
                                          </p:val>
                                        </p:tav>
                                        <p:tav tm="100000">
                                          <p:val>
                                            <p:strVal val="#ppt_x"/>
                                          </p:val>
                                        </p:tav>
                                      </p:tavLst>
                                    </p:anim>
                                    <p:anim calcmode="lin" valueType="num">
                                      <p:cBhvr>
                                        <p:cTn id="24" dur="750" fill="hold"/>
                                        <p:tgtEl>
                                          <p:spTgt spid="6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750"/>
                                        <p:tgtEl>
                                          <p:spTgt spid="69"/>
                                        </p:tgtEl>
                                      </p:cBhvr>
                                    </p:animEffect>
                                    <p:anim calcmode="lin" valueType="num">
                                      <p:cBhvr>
                                        <p:cTn id="28" dur="750" fill="hold"/>
                                        <p:tgtEl>
                                          <p:spTgt spid="69"/>
                                        </p:tgtEl>
                                        <p:attrNameLst>
                                          <p:attrName>ppt_x</p:attrName>
                                        </p:attrNameLst>
                                      </p:cBhvr>
                                      <p:tavLst>
                                        <p:tav tm="0">
                                          <p:val>
                                            <p:strVal val="#ppt_x"/>
                                          </p:val>
                                        </p:tav>
                                        <p:tav tm="100000">
                                          <p:val>
                                            <p:strVal val="#ppt_x"/>
                                          </p:val>
                                        </p:tav>
                                      </p:tavLst>
                                    </p:anim>
                                    <p:anim calcmode="lin" valueType="num">
                                      <p:cBhvr>
                                        <p:cTn id="29" dur="750" fill="hold"/>
                                        <p:tgtEl>
                                          <p:spTgt spid="69"/>
                                        </p:tgtEl>
                                        <p:attrNameLst>
                                          <p:attrName>ppt_y</p:attrName>
                                        </p:attrNameLst>
                                      </p:cBhvr>
                                      <p:tavLst>
                                        <p:tav tm="0">
                                          <p:val>
                                            <p:strVal val="#ppt_y+.1"/>
                                          </p:val>
                                        </p:tav>
                                        <p:tav tm="100000">
                                          <p:val>
                                            <p:strVal val="#ppt_y"/>
                                          </p:val>
                                        </p:tav>
                                      </p:tavLst>
                                    </p:anim>
                                  </p:childTnLst>
                                </p:cTn>
                              </p:par>
                            </p:childTnLst>
                          </p:cTn>
                        </p:par>
                        <p:par>
                          <p:cTn id="30" fill="hold">
                            <p:stCondLst>
                              <p:cond delay="1956"/>
                            </p:stCondLst>
                            <p:childTnLst>
                              <p:par>
                                <p:cTn id="31" presetID="17" presetClass="entr" presetSubtype="1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strVal val="#ppt_h"/>
                                          </p:val>
                                        </p:tav>
                                        <p:tav tm="100000">
                                          <p:val>
                                            <p:strVal val="#ppt_h"/>
                                          </p:val>
                                        </p:tav>
                                      </p:tavLst>
                                    </p:anim>
                                  </p:childTnLst>
                                </p:cTn>
                              </p:par>
                              <p:par>
                                <p:cTn id="35" presetID="17" presetClass="entr" presetSubtype="10" fill="hold" grpId="0" nodeType="with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p:cTn id="37" dur="500" fill="hold"/>
                                        <p:tgtEl>
                                          <p:spTgt spid="61"/>
                                        </p:tgtEl>
                                        <p:attrNameLst>
                                          <p:attrName>ppt_w</p:attrName>
                                        </p:attrNameLst>
                                      </p:cBhvr>
                                      <p:tavLst>
                                        <p:tav tm="0">
                                          <p:val>
                                            <p:fltVal val="0"/>
                                          </p:val>
                                        </p:tav>
                                        <p:tav tm="100000">
                                          <p:val>
                                            <p:strVal val="#ppt_w"/>
                                          </p:val>
                                        </p:tav>
                                      </p:tavLst>
                                    </p:anim>
                                    <p:anim calcmode="lin" valueType="num">
                                      <p:cBhvr>
                                        <p:cTn id="38" dur="500" fill="hold"/>
                                        <p:tgtEl>
                                          <p:spTgt spid="61"/>
                                        </p:tgtEl>
                                        <p:attrNameLst>
                                          <p:attrName>ppt_h</p:attrName>
                                        </p:attrNameLst>
                                      </p:cBhvr>
                                      <p:tavLst>
                                        <p:tav tm="0">
                                          <p:val>
                                            <p:strVal val="#ppt_h"/>
                                          </p:val>
                                        </p:tav>
                                        <p:tav tm="100000">
                                          <p:val>
                                            <p:strVal val="#ppt_h"/>
                                          </p:val>
                                        </p:tav>
                                      </p:tavLst>
                                    </p:anim>
                                  </p:childTnLst>
                                </p:cTn>
                              </p:par>
                              <p:par>
                                <p:cTn id="39" presetID="17" presetClass="entr" presetSubtype="10" fill="hold" grpId="0" nodeType="withEffect">
                                  <p:stCondLst>
                                    <p:cond delay="0"/>
                                  </p:stCondLst>
                                  <p:childTnLst>
                                    <p:set>
                                      <p:cBhvr>
                                        <p:cTn id="40" dur="1" fill="hold">
                                          <p:stCondLst>
                                            <p:cond delay="0"/>
                                          </p:stCondLst>
                                        </p:cTn>
                                        <p:tgtEl>
                                          <p:spTgt spid="67"/>
                                        </p:tgtEl>
                                        <p:attrNameLst>
                                          <p:attrName>style.visibility</p:attrName>
                                        </p:attrNameLst>
                                      </p:cBhvr>
                                      <p:to>
                                        <p:strVal val="visible"/>
                                      </p:to>
                                    </p:set>
                                    <p:anim calcmode="lin" valueType="num">
                                      <p:cBhvr>
                                        <p:cTn id="41" dur="500" fill="hold"/>
                                        <p:tgtEl>
                                          <p:spTgt spid="67"/>
                                        </p:tgtEl>
                                        <p:attrNameLst>
                                          <p:attrName>ppt_w</p:attrName>
                                        </p:attrNameLst>
                                      </p:cBhvr>
                                      <p:tavLst>
                                        <p:tav tm="0">
                                          <p:val>
                                            <p:fltVal val="0"/>
                                          </p:val>
                                        </p:tav>
                                        <p:tav tm="100000">
                                          <p:val>
                                            <p:strVal val="#ppt_w"/>
                                          </p:val>
                                        </p:tav>
                                      </p:tavLst>
                                    </p:anim>
                                    <p:anim calcmode="lin" valueType="num">
                                      <p:cBhvr>
                                        <p:cTn id="42" dur="500" fill="hold"/>
                                        <p:tgtEl>
                                          <p:spTgt spid="67"/>
                                        </p:tgtEl>
                                        <p:attrNameLst>
                                          <p:attrName>ppt_h</p:attrName>
                                        </p:attrNameLst>
                                      </p:cBhvr>
                                      <p:tavLst>
                                        <p:tav tm="0">
                                          <p:val>
                                            <p:strVal val="#ppt_h"/>
                                          </p:val>
                                        </p:tav>
                                        <p:tav tm="100000">
                                          <p:val>
                                            <p:strVal val="#ppt_h"/>
                                          </p:val>
                                        </p:tav>
                                      </p:tavLst>
                                    </p:anim>
                                  </p:childTnLst>
                                </p:cTn>
                              </p:par>
                            </p:childTnLst>
                          </p:cTn>
                        </p:par>
                        <p:par>
                          <p:cTn id="43" fill="hold">
                            <p:stCondLst>
                              <p:cond delay="2456"/>
                            </p:stCondLst>
                            <p:childTnLst>
                              <p:par>
                                <p:cTn id="44" presetID="10" presetClass="entr" presetSubtype="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500"/>
                                        <p:tgtEl>
                                          <p:spTgt spid="6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fade">
                                      <p:cBhvr>
                                        <p:cTn id="5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9" grpId="0" animBg="1"/>
      <p:bldP spid="40" grpId="0"/>
      <p:bldP spid="61" grpId="0" animBg="1"/>
      <p:bldP spid="62" grpId="0"/>
      <p:bldP spid="67" grpId="0" animBg="1"/>
      <p:bldP spid="6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7084A84C-5203-4A7A-A6E5-D93CEACC834F}"/>
              </a:ext>
            </a:extLst>
          </p:cNvPr>
          <p:cNvSpPr/>
          <p:nvPr/>
        </p:nvSpPr>
        <p:spPr>
          <a:xfrm>
            <a:off x="713694" y="159932"/>
            <a:ext cx="4185762" cy="461665"/>
          </a:xfrm>
          <a:prstGeom prst="rect">
            <a:avLst/>
          </a:prstGeom>
        </p:spPr>
        <p:txBody>
          <a:bodyPr wrap="none">
            <a:spAutoFit/>
          </a:bodyPr>
          <a:lstStyle/>
          <a:p>
            <a:r>
              <a:rPr lang="zh-CN" altLang="en-US" sz="2400" b="1" dirty="0">
                <a:latin typeface="+mj-ea"/>
                <a:ea typeface="+mj-ea"/>
              </a:rPr>
              <a:t>认识新形势反腐败斗争的形势</a:t>
            </a:r>
          </a:p>
        </p:txBody>
      </p:sp>
      <p:sp>
        <p:nvSpPr>
          <p:cNvPr id="22" name="矩形 21">
            <a:extLst>
              <a:ext uri="{FF2B5EF4-FFF2-40B4-BE49-F238E27FC236}">
                <a16:creationId xmlns:a16="http://schemas.microsoft.com/office/drawing/2014/main" id="{6294742F-0690-4B36-9E90-CB442431C628}"/>
              </a:ext>
            </a:extLst>
          </p:cNvPr>
          <p:cNvSpPr/>
          <p:nvPr/>
        </p:nvSpPr>
        <p:spPr>
          <a:xfrm>
            <a:off x="792434" y="976502"/>
            <a:ext cx="4493538"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如何看待当前的反腐斗争新形势</a:t>
            </a:r>
          </a:p>
        </p:txBody>
      </p:sp>
      <p:grpSp>
        <p:nvGrpSpPr>
          <p:cNvPr id="23" name="组合 22">
            <a:extLst>
              <a:ext uri="{FF2B5EF4-FFF2-40B4-BE49-F238E27FC236}">
                <a16:creationId xmlns:a16="http://schemas.microsoft.com/office/drawing/2014/main" id="{F810BC92-4C5A-4E54-B6A1-2CE7E362A209}"/>
              </a:ext>
            </a:extLst>
          </p:cNvPr>
          <p:cNvGrpSpPr/>
          <p:nvPr/>
        </p:nvGrpSpPr>
        <p:grpSpPr>
          <a:xfrm flipV="1">
            <a:off x="460375" y="1048190"/>
            <a:ext cx="224744" cy="298764"/>
            <a:chOff x="460375" y="1145304"/>
            <a:chExt cx="224744" cy="386843"/>
          </a:xfrm>
        </p:grpSpPr>
        <p:cxnSp>
          <p:nvCxnSpPr>
            <p:cNvPr id="24" name="直接连接符 23">
              <a:extLst>
                <a:ext uri="{FF2B5EF4-FFF2-40B4-BE49-F238E27FC236}">
                  <a16:creationId xmlns:a16="http://schemas.microsoft.com/office/drawing/2014/main" id="{E4AF91A2-14C4-40A1-9F6D-1BE8AD6D0DC7}"/>
                </a:ext>
              </a:extLst>
            </p:cNvPr>
            <p:cNvCxnSpPr/>
            <p:nvPr/>
          </p:nvCxnSpPr>
          <p:spPr>
            <a:xfrm>
              <a:off x="460375" y="1145304"/>
              <a:ext cx="0" cy="386843"/>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3F9FF1A9-C0E7-465C-8386-0C700B91468F}"/>
                </a:ext>
              </a:extLst>
            </p:cNvPr>
            <p:cNvCxnSpPr>
              <a:cxnSpLocks/>
            </p:cNvCxnSpPr>
            <p:nvPr/>
          </p:nvCxnSpPr>
          <p:spPr>
            <a:xfrm>
              <a:off x="574675" y="1145304"/>
              <a:ext cx="0" cy="297734"/>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3843BC7-682E-4AB2-A94F-3D77FAF3924F}"/>
                </a:ext>
              </a:extLst>
            </p:cNvPr>
            <p:cNvCxnSpPr>
              <a:cxnSpLocks/>
            </p:cNvCxnSpPr>
            <p:nvPr/>
          </p:nvCxnSpPr>
          <p:spPr>
            <a:xfrm>
              <a:off x="685119" y="1145304"/>
              <a:ext cx="0" cy="183434"/>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7" name="矩形 9">
            <a:extLst>
              <a:ext uri="{FF2B5EF4-FFF2-40B4-BE49-F238E27FC236}">
                <a16:creationId xmlns:a16="http://schemas.microsoft.com/office/drawing/2014/main" id="{5D23933A-0F14-4C8C-AC42-E02936A5798A}"/>
              </a:ext>
            </a:extLst>
          </p:cNvPr>
          <p:cNvSpPr>
            <a:spLocks noChangeArrowheads="1"/>
          </p:cNvSpPr>
          <p:nvPr/>
        </p:nvSpPr>
        <p:spPr bwMode="auto">
          <a:xfrm>
            <a:off x="1357680" y="2575591"/>
            <a:ext cx="1942907" cy="461665"/>
          </a:xfrm>
          <a:prstGeom prst="rect">
            <a:avLst/>
          </a:prstGeom>
          <a:noFill/>
          <a:ln w="9525">
            <a:solidFill>
              <a:srgbClr val="C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200" dirty="0">
                <a:latin typeface="微软雅黑" panose="020B0503020204020204" pitchFamily="34" charset="-122"/>
                <a:ea typeface="微软雅黑" panose="020B0503020204020204" pitchFamily="34" charset="-122"/>
              </a:rPr>
              <a:t>反腐败斗争仍是一项长期的艰巨的任务</a:t>
            </a:r>
          </a:p>
        </p:txBody>
      </p:sp>
      <p:sp>
        <p:nvSpPr>
          <p:cNvPr id="28" name="矩形 10">
            <a:extLst>
              <a:ext uri="{FF2B5EF4-FFF2-40B4-BE49-F238E27FC236}">
                <a16:creationId xmlns:a16="http://schemas.microsoft.com/office/drawing/2014/main" id="{4F64A6BB-ADEA-421E-A691-548828329CD9}"/>
              </a:ext>
            </a:extLst>
          </p:cNvPr>
          <p:cNvSpPr>
            <a:spLocks noChangeArrowheads="1"/>
          </p:cNvSpPr>
          <p:nvPr/>
        </p:nvSpPr>
        <p:spPr bwMode="auto">
          <a:xfrm>
            <a:off x="1353110" y="3292328"/>
            <a:ext cx="1942907" cy="461665"/>
          </a:xfrm>
          <a:prstGeom prst="rect">
            <a:avLst/>
          </a:prstGeom>
          <a:noFill/>
          <a:ln w="9525">
            <a:solidFill>
              <a:srgbClr val="C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200" dirty="0">
                <a:latin typeface="微软雅黑" panose="020B0503020204020204" pitchFamily="34" charset="-122"/>
                <a:ea typeface="微软雅黑" panose="020B0503020204020204" pitchFamily="34" charset="-122"/>
              </a:rPr>
              <a:t>反腐败斗争关系到党的生死存亡</a:t>
            </a:r>
          </a:p>
        </p:txBody>
      </p:sp>
      <p:sp>
        <p:nvSpPr>
          <p:cNvPr id="31" name="矩形 13">
            <a:extLst>
              <a:ext uri="{FF2B5EF4-FFF2-40B4-BE49-F238E27FC236}">
                <a16:creationId xmlns:a16="http://schemas.microsoft.com/office/drawing/2014/main" id="{EFC8DD3C-0631-4D52-B4F8-1922024F60A2}"/>
              </a:ext>
            </a:extLst>
          </p:cNvPr>
          <p:cNvSpPr>
            <a:spLocks noChangeArrowheads="1"/>
          </p:cNvSpPr>
          <p:nvPr/>
        </p:nvSpPr>
        <p:spPr bwMode="auto">
          <a:xfrm>
            <a:off x="5201897" y="2059164"/>
            <a:ext cx="25761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400" dirty="0">
                <a:latin typeface="微软雅黑" panose="020B0503020204020204" pitchFamily="34" charset="-122"/>
                <a:ea typeface="微软雅黑" panose="020B0503020204020204" pitchFamily="34" charset="-122"/>
              </a:rPr>
              <a:t>中央坚持反腐败、打击腐败的决心没有变；</a:t>
            </a:r>
          </a:p>
        </p:txBody>
      </p:sp>
      <p:sp>
        <p:nvSpPr>
          <p:cNvPr id="32" name="矩形 14">
            <a:extLst>
              <a:ext uri="{FF2B5EF4-FFF2-40B4-BE49-F238E27FC236}">
                <a16:creationId xmlns:a16="http://schemas.microsoft.com/office/drawing/2014/main" id="{46085494-5158-4CDC-A434-DBEBA585658E}"/>
              </a:ext>
            </a:extLst>
          </p:cNvPr>
          <p:cNvSpPr>
            <a:spLocks noChangeArrowheads="1"/>
          </p:cNvSpPr>
          <p:nvPr/>
        </p:nvSpPr>
        <p:spPr bwMode="auto">
          <a:xfrm>
            <a:off x="5201897" y="2923386"/>
            <a:ext cx="25761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400" dirty="0">
                <a:latin typeface="微软雅黑" panose="020B0503020204020204" pitchFamily="34" charset="-122"/>
                <a:ea typeface="微软雅黑" panose="020B0503020204020204" pitchFamily="34" charset="-122"/>
              </a:rPr>
              <a:t>中央对腐败问题的零容忍的态度没有变；</a:t>
            </a:r>
          </a:p>
        </p:txBody>
      </p:sp>
      <p:sp>
        <p:nvSpPr>
          <p:cNvPr id="34" name="矩形 16">
            <a:extLst>
              <a:ext uri="{FF2B5EF4-FFF2-40B4-BE49-F238E27FC236}">
                <a16:creationId xmlns:a16="http://schemas.microsoft.com/office/drawing/2014/main" id="{872955DE-9376-4A93-BD84-9F0DD22BBED1}"/>
              </a:ext>
            </a:extLst>
          </p:cNvPr>
          <p:cNvSpPr>
            <a:spLocks noChangeArrowheads="1"/>
          </p:cNvSpPr>
          <p:nvPr/>
        </p:nvSpPr>
        <p:spPr bwMode="auto">
          <a:xfrm>
            <a:off x="5201897" y="3787440"/>
            <a:ext cx="25289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400">
                <a:latin typeface="微软雅黑" panose="020B0503020204020204" pitchFamily="34" charset="-122"/>
                <a:ea typeface="微软雅黑" panose="020B0503020204020204" pitchFamily="34" charset="-122"/>
              </a:rPr>
              <a:t>中央对腐败的高压态势没有变；</a:t>
            </a:r>
          </a:p>
        </p:txBody>
      </p:sp>
      <p:sp>
        <p:nvSpPr>
          <p:cNvPr id="2" name="文本框 1">
            <a:extLst>
              <a:ext uri="{FF2B5EF4-FFF2-40B4-BE49-F238E27FC236}">
                <a16:creationId xmlns:a16="http://schemas.microsoft.com/office/drawing/2014/main" id="{183A7BF9-F254-46AB-9C8E-D194AA8D733E}"/>
              </a:ext>
            </a:extLst>
          </p:cNvPr>
          <p:cNvSpPr txBox="1"/>
          <p:nvPr/>
        </p:nvSpPr>
        <p:spPr>
          <a:xfrm>
            <a:off x="3886162" y="2892218"/>
            <a:ext cx="897324" cy="461665"/>
          </a:xfrm>
          <a:prstGeom prst="rect">
            <a:avLst/>
          </a:prstGeom>
          <a:noFill/>
        </p:spPr>
        <p:txBody>
          <a:bodyPr wrap="square" rtlCol="0">
            <a:spAutoFit/>
          </a:bodyPr>
          <a:lstStyle/>
          <a:p>
            <a:pPr algn="ctr"/>
            <a:r>
              <a:rPr lang="zh-CN" altLang="en-US" sz="2400" b="1" dirty="0">
                <a:solidFill>
                  <a:srgbClr val="C00000"/>
                </a:solidFill>
              </a:rPr>
              <a:t>结论</a:t>
            </a:r>
          </a:p>
        </p:txBody>
      </p:sp>
      <p:sp>
        <p:nvSpPr>
          <p:cNvPr id="3" name="椭圆 2">
            <a:extLst>
              <a:ext uri="{FF2B5EF4-FFF2-40B4-BE49-F238E27FC236}">
                <a16:creationId xmlns:a16="http://schemas.microsoft.com/office/drawing/2014/main" id="{27D5CD31-FE52-4F82-80C0-39B5D4361D2D}"/>
              </a:ext>
            </a:extLst>
          </p:cNvPr>
          <p:cNvSpPr/>
          <p:nvPr/>
        </p:nvSpPr>
        <p:spPr>
          <a:xfrm>
            <a:off x="3493742" y="2630009"/>
            <a:ext cx="315016" cy="3150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1</a:t>
            </a:r>
            <a:endParaRPr lang="zh-CN" altLang="en-US" b="1" dirty="0"/>
          </a:p>
        </p:txBody>
      </p:sp>
      <p:sp>
        <p:nvSpPr>
          <p:cNvPr id="49" name="椭圆 48">
            <a:extLst>
              <a:ext uri="{FF2B5EF4-FFF2-40B4-BE49-F238E27FC236}">
                <a16:creationId xmlns:a16="http://schemas.microsoft.com/office/drawing/2014/main" id="{F3046A73-8592-45A0-B926-54EE5B57D7E8}"/>
              </a:ext>
            </a:extLst>
          </p:cNvPr>
          <p:cNvSpPr/>
          <p:nvPr/>
        </p:nvSpPr>
        <p:spPr>
          <a:xfrm>
            <a:off x="3493742" y="3353440"/>
            <a:ext cx="315016" cy="3150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2</a:t>
            </a:r>
            <a:endParaRPr lang="zh-CN" altLang="en-US" b="1" dirty="0"/>
          </a:p>
        </p:txBody>
      </p:sp>
      <p:cxnSp>
        <p:nvCxnSpPr>
          <p:cNvPr id="7" name="直接连接符 6">
            <a:extLst>
              <a:ext uri="{FF2B5EF4-FFF2-40B4-BE49-F238E27FC236}">
                <a16:creationId xmlns:a16="http://schemas.microsoft.com/office/drawing/2014/main" id="{1C571A25-A027-409E-B17F-8003F45D80AC}"/>
              </a:ext>
            </a:extLst>
          </p:cNvPr>
          <p:cNvCxnSpPr>
            <a:cxnSpLocks/>
          </p:cNvCxnSpPr>
          <p:nvPr/>
        </p:nvCxnSpPr>
        <p:spPr>
          <a:xfrm>
            <a:off x="5283743" y="2582384"/>
            <a:ext cx="2884762" cy="0"/>
          </a:xfrm>
          <a:prstGeom prst="line">
            <a:avLst/>
          </a:prstGeom>
          <a:ln>
            <a:solidFill>
              <a:srgbClr val="B80B09"/>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8192624A-F99A-4A46-8A30-F8E3F5B5089D}"/>
              </a:ext>
            </a:extLst>
          </p:cNvPr>
          <p:cNvCxnSpPr>
            <a:cxnSpLocks/>
          </p:cNvCxnSpPr>
          <p:nvPr/>
        </p:nvCxnSpPr>
        <p:spPr>
          <a:xfrm>
            <a:off x="5283743" y="3446606"/>
            <a:ext cx="2884762" cy="0"/>
          </a:xfrm>
          <a:prstGeom prst="line">
            <a:avLst/>
          </a:prstGeom>
          <a:ln>
            <a:solidFill>
              <a:srgbClr val="B80B09"/>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B3F1F654-D524-463C-BD60-E3E369FD8C75}"/>
              </a:ext>
            </a:extLst>
          </p:cNvPr>
          <p:cNvCxnSpPr>
            <a:cxnSpLocks/>
          </p:cNvCxnSpPr>
          <p:nvPr/>
        </p:nvCxnSpPr>
        <p:spPr>
          <a:xfrm>
            <a:off x="5283743" y="4095217"/>
            <a:ext cx="2884762" cy="0"/>
          </a:xfrm>
          <a:prstGeom prst="line">
            <a:avLst/>
          </a:prstGeom>
          <a:ln>
            <a:solidFill>
              <a:srgbClr val="B80B09"/>
            </a:solidFill>
            <a:prstDash val="dash"/>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id="{F822DEDB-BD5F-4520-B89A-39AD1AC128A5}"/>
              </a:ext>
            </a:extLst>
          </p:cNvPr>
          <p:cNvSpPr/>
          <p:nvPr/>
        </p:nvSpPr>
        <p:spPr>
          <a:xfrm>
            <a:off x="4811085" y="2203467"/>
            <a:ext cx="315016" cy="3150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1</a:t>
            </a:r>
            <a:endParaRPr lang="zh-CN" altLang="en-US" b="1" dirty="0"/>
          </a:p>
        </p:txBody>
      </p:sp>
      <p:sp>
        <p:nvSpPr>
          <p:cNvPr id="53" name="椭圆 52">
            <a:extLst>
              <a:ext uri="{FF2B5EF4-FFF2-40B4-BE49-F238E27FC236}">
                <a16:creationId xmlns:a16="http://schemas.microsoft.com/office/drawing/2014/main" id="{D105A0DA-0A27-4D45-AC2D-8854CDDBB112}"/>
              </a:ext>
            </a:extLst>
          </p:cNvPr>
          <p:cNvSpPr/>
          <p:nvPr/>
        </p:nvSpPr>
        <p:spPr>
          <a:xfrm>
            <a:off x="4811085" y="2983224"/>
            <a:ext cx="315016" cy="3150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2</a:t>
            </a:r>
            <a:endParaRPr lang="zh-CN" altLang="en-US" b="1" dirty="0"/>
          </a:p>
        </p:txBody>
      </p:sp>
      <p:sp>
        <p:nvSpPr>
          <p:cNvPr id="54" name="椭圆 53">
            <a:extLst>
              <a:ext uri="{FF2B5EF4-FFF2-40B4-BE49-F238E27FC236}">
                <a16:creationId xmlns:a16="http://schemas.microsoft.com/office/drawing/2014/main" id="{FBB484D0-2E00-4038-B721-F379DAC55D74}"/>
              </a:ext>
            </a:extLst>
          </p:cNvPr>
          <p:cNvSpPr/>
          <p:nvPr/>
        </p:nvSpPr>
        <p:spPr>
          <a:xfrm>
            <a:off x="4811085" y="3762982"/>
            <a:ext cx="315016" cy="3150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3</a:t>
            </a:r>
            <a:endParaRPr lang="zh-CN" altLang="en-US" b="1" dirty="0"/>
          </a:p>
        </p:txBody>
      </p:sp>
    </p:spTree>
    <p:extLst>
      <p:ext uri="{BB962C8B-B14F-4D97-AF65-F5344CB8AC3E}">
        <p14:creationId xmlns:p14="http://schemas.microsoft.com/office/powerpoint/2010/main" val="200267636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iterate type="lt">
                                    <p:tmPct val="5882"/>
                                  </p:iterate>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ppt_y</p:attrName>
                                        </p:attrNameLst>
                                      </p:cBhvr>
                                      <p:tavLst>
                                        <p:tav tm="0">
                                          <p:val>
                                            <p:strVal val="#ppt_y+#ppt_h*1.125000"/>
                                          </p:val>
                                        </p:tav>
                                        <p:tav tm="100000">
                                          <p:val>
                                            <p:strVal val="#ppt_y"/>
                                          </p:val>
                                        </p:tav>
                                      </p:tavLst>
                                    </p:anim>
                                    <p:animEffect transition="in" filter="wipe(up)">
                                      <p:cBhvr>
                                        <p:cTn id="13" dur="500"/>
                                        <p:tgtEl>
                                          <p:spTgt spid="22"/>
                                        </p:tgtEl>
                                      </p:cBhvr>
                                    </p:animEffect>
                                  </p:childTnLst>
                                </p:cTn>
                              </p:par>
                            </p:childTnLst>
                          </p:cTn>
                        </p:par>
                        <p:par>
                          <p:cTn id="14" fill="hold">
                            <p:stCondLst>
                              <p:cond delay="1382"/>
                            </p:stCondLst>
                            <p:childTnLst>
                              <p:par>
                                <p:cTn id="15" presetID="31"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750" fill="hold"/>
                                        <p:tgtEl>
                                          <p:spTgt spid="2"/>
                                        </p:tgtEl>
                                        <p:attrNameLst>
                                          <p:attrName>ppt_w</p:attrName>
                                        </p:attrNameLst>
                                      </p:cBhvr>
                                      <p:tavLst>
                                        <p:tav tm="0">
                                          <p:val>
                                            <p:fltVal val="0"/>
                                          </p:val>
                                        </p:tav>
                                        <p:tav tm="100000">
                                          <p:val>
                                            <p:strVal val="#ppt_w"/>
                                          </p:val>
                                        </p:tav>
                                      </p:tavLst>
                                    </p:anim>
                                    <p:anim calcmode="lin" valueType="num">
                                      <p:cBhvr>
                                        <p:cTn id="18" dur="750" fill="hold"/>
                                        <p:tgtEl>
                                          <p:spTgt spid="2"/>
                                        </p:tgtEl>
                                        <p:attrNameLst>
                                          <p:attrName>ppt_h</p:attrName>
                                        </p:attrNameLst>
                                      </p:cBhvr>
                                      <p:tavLst>
                                        <p:tav tm="0">
                                          <p:val>
                                            <p:fltVal val="0"/>
                                          </p:val>
                                        </p:tav>
                                        <p:tav tm="100000">
                                          <p:val>
                                            <p:strVal val="#ppt_h"/>
                                          </p:val>
                                        </p:tav>
                                      </p:tavLst>
                                    </p:anim>
                                    <p:anim calcmode="lin" valueType="num">
                                      <p:cBhvr>
                                        <p:cTn id="19" dur="750" fill="hold"/>
                                        <p:tgtEl>
                                          <p:spTgt spid="2"/>
                                        </p:tgtEl>
                                        <p:attrNameLst>
                                          <p:attrName>style.rotation</p:attrName>
                                        </p:attrNameLst>
                                      </p:cBhvr>
                                      <p:tavLst>
                                        <p:tav tm="0">
                                          <p:val>
                                            <p:fltVal val="90"/>
                                          </p:val>
                                        </p:tav>
                                        <p:tav tm="100000">
                                          <p:val>
                                            <p:fltVal val="0"/>
                                          </p:val>
                                        </p:tav>
                                      </p:tavLst>
                                    </p:anim>
                                    <p:animEffect transition="in" filter="fade">
                                      <p:cBhvr>
                                        <p:cTn id="20" dur="750"/>
                                        <p:tgtEl>
                                          <p:spTgt spid="2"/>
                                        </p:tgtEl>
                                      </p:cBhvr>
                                    </p:animEffect>
                                  </p:childTnLst>
                                </p:cTn>
                              </p:par>
                            </p:childTnLst>
                          </p:cTn>
                        </p:par>
                        <p:par>
                          <p:cTn id="21" fill="hold">
                            <p:stCondLst>
                              <p:cond delay="2132"/>
                            </p:stCondLst>
                            <p:childTnLst>
                              <p:par>
                                <p:cTn id="22" presetID="53" presetClass="entr" presetSubtype="16"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2632"/>
                            </p:stCondLst>
                            <p:childTnLst>
                              <p:par>
                                <p:cTn id="28" presetID="2" presetClass="entr" presetSubtype="8"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0-#ppt_w/2"/>
                                          </p:val>
                                        </p:tav>
                                        <p:tav tm="100000">
                                          <p:val>
                                            <p:strVal val="#ppt_x"/>
                                          </p:val>
                                        </p:tav>
                                      </p:tavLst>
                                    </p:anim>
                                    <p:anim calcmode="lin" valueType="num">
                                      <p:cBhvr additive="base">
                                        <p:cTn id="31" dur="500" fill="hold"/>
                                        <p:tgtEl>
                                          <p:spTgt spid="27"/>
                                        </p:tgtEl>
                                        <p:attrNameLst>
                                          <p:attrName>ppt_y</p:attrName>
                                        </p:attrNameLst>
                                      </p:cBhvr>
                                      <p:tavLst>
                                        <p:tav tm="0">
                                          <p:val>
                                            <p:strVal val="#ppt_y"/>
                                          </p:val>
                                        </p:tav>
                                        <p:tav tm="100000">
                                          <p:val>
                                            <p:strVal val="#ppt_y"/>
                                          </p:val>
                                        </p:tav>
                                      </p:tavLst>
                                    </p:anim>
                                  </p:childTnLst>
                                </p:cTn>
                              </p:par>
                            </p:childTnLst>
                          </p:cTn>
                        </p:par>
                        <p:par>
                          <p:cTn id="32" fill="hold">
                            <p:stCondLst>
                              <p:cond delay="3132"/>
                            </p:stCondLst>
                            <p:childTnLst>
                              <p:par>
                                <p:cTn id="33" presetID="53" presetClass="entr" presetSubtype="16"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p:cTn id="35" dur="500" fill="hold"/>
                                        <p:tgtEl>
                                          <p:spTgt spid="49"/>
                                        </p:tgtEl>
                                        <p:attrNameLst>
                                          <p:attrName>ppt_w</p:attrName>
                                        </p:attrNameLst>
                                      </p:cBhvr>
                                      <p:tavLst>
                                        <p:tav tm="0">
                                          <p:val>
                                            <p:fltVal val="0"/>
                                          </p:val>
                                        </p:tav>
                                        <p:tav tm="100000">
                                          <p:val>
                                            <p:strVal val="#ppt_w"/>
                                          </p:val>
                                        </p:tav>
                                      </p:tavLst>
                                    </p:anim>
                                    <p:anim calcmode="lin" valueType="num">
                                      <p:cBhvr>
                                        <p:cTn id="36" dur="500" fill="hold"/>
                                        <p:tgtEl>
                                          <p:spTgt spid="49"/>
                                        </p:tgtEl>
                                        <p:attrNameLst>
                                          <p:attrName>ppt_h</p:attrName>
                                        </p:attrNameLst>
                                      </p:cBhvr>
                                      <p:tavLst>
                                        <p:tav tm="0">
                                          <p:val>
                                            <p:fltVal val="0"/>
                                          </p:val>
                                        </p:tav>
                                        <p:tav tm="100000">
                                          <p:val>
                                            <p:strVal val="#ppt_h"/>
                                          </p:val>
                                        </p:tav>
                                      </p:tavLst>
                                    </p:anim>
                                    <p:animEffect transition="in" filter="fade">
                                      <p:cBhvr>
                                        <p:cTn id="37" dur="500"/>
                                        <p:tgtEl>
                                          <p:spTgt spid="49"/>
                                        </p:tgtEl>
                                      </p:cBhvr>
                                    </p:animEffect>
                                  </p:childTnLst>
                                </p:cTn>
                              </p:par>
                            </p:childTnLst>
                          </p:cTn>
                        </p:par>
                        <p:par>
                          <p:cTn id="38" fill="hold">
                            <p:stCondLst>
                              <p:cond delay="3632"/>
                            </p:stCondLst>
                            <p:childTnLst>
                              <p:par>
                                <p:cTn id="39" presetID="2" presetClass="entr" presetSubtype="8"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ppt_y"/>
                                          </p:val>
                                        </p:tav>
                                        <p:tav tm="100000">
                                          <p:val>
                                            <p:strVal val="#ppt_y"/>
                                          </p:val>
                                        </p:tav>
                                      </p:tavLst>
                                    </p:anim>
                                  </p:childTnLst>
                                </p:cTn>
                              </p:par>
                            </p:childTnLst>
                          </p:cTn>
                        </p:par>
                        <p:par>
                          <p:cTn id="43" fill="hold">
                            <p:stCondLst>
                              <p:cond delay="4132"/>
                            </p:stCondLst>
                            <p:childTnLst>
                              <p:par>
                                <p:cTn id="44" presetID="53" presetClass="entr" presetSubtype="16"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 calcmode="lin" valueType="num">
                                      <p:cBhvr>
                                        <p:cTn id="46" dur="500" fill="hold"/>
                                        <p:tgtEl>
                                          <p:spTgt spid="52"/>
                                        </p:tgtEl>
                                        <p:attrNameLst>
                                          <p:attrName>ppt_w</p:attrName>
                                        </p:attrNameLst>
                                      </p:cBhvr>
                                      <p:tavLst>
                                        <p:tav tm="0">
                                          <p:val>
                                            <p:fltVal val="0"/>
                                          </p:val>
                                        </p:tav>
                                        <p:tav tm="100000">
                                          <p:val>
                                            <p:strVal val="#ppt_w"/>
                                          </p:val>
                                        </p:tav>
                                      </p:tavLst>
                                    </p:anim>
                                    <p:anim calcmode="lin" valueType="num">
                                      <p:cBhvr>
                                        <p:cTn id="47" dur="500" fill="hold"/>
                                        <p:tgtEl>
                                          <p:spTgt spid="52"/>
                                        </p:tgtEl>
                                        <p:attrNameLst>
                                          <p:attrName>ppt_h</p:attrName>
                                        </p:attrNameLst>
                                      </p:cBhvr>
                                      <p:tavLst>
                                        <p:tav tm="0">
                                          <p:val>
                                            <p:fltVal val="0"/>
                                          </p:val>
                                        </p:tav>
                                        <p:tav tm="100000">
                                          <p:val>
                                            <p:strVal val="#ppt_h"/>
                                          </p:val>
                                        </p:tav>
                                      </p:tavLst>
                                    </p:anim>
                                    <p:animEffect transition="in" filter="fade">
                                      <p:cBhvr>
                                        <p:cTn id="48" dur="500"/>
                                        <p:tgtEl>
                                          <p:spTgt spid="52"/>
                                        </p:tgtEl>
                                      </p:cBhvr>
                                    </p:animEffect>
                                  </p:childTnLst>
                                </p:cTn>
                              </p:par>
                            </p:childTnLst>
                          </p:cTn>
                        </p:par>
                        <p:par>
                          <p:cTn id="49" fill="hold">
                            <p:stCondLst>
                              <p:cond delay="4632"/>
                            </p:stCondLst>
                            <p:childTnLst>
                              <p:par>
                                <p:cTn id="50" presetID="22" presetClass="entr" presetSubtype="8" fill="hold" nodeType="after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left)">
                                      <p:cBhvr>
                                        <p:cTn id="52" dur="500"/>
                                        <p:tgtEl>
                                          <p:spTgt spid="7"/>
                                        </p:tgtEl>
                                      </p:cBhvr>
                                    </p:animEffect>
                                  </p:childTnLst>
                                </p:cTn>
                              </p:par>
                              <p:par>
                                <p:cTn id="53" presetID="2" presetClass="entr" presetSubtype="2"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fill="hold"/>
                                        <p:tgtEl>
                                          <p:spTgt spid="31"/>
                                        </p:tgtEl>
                                        <p:attrNameLst>
                                          <p:attrName>ppt_x</p:attrName>
                                        </p:attrNameLst>
                                      </p:cBhvr>
                                      <p:tavLst>
                                        <p:tav tm="0">
                                          <p:val>
                                            <p:strVal val="1+#ppt_w/2"/>
                                          </p:val>
                                        </p:tav>
                                        <p:tav tm="100000">
                                          <p:val>
                                            <p:strVal val="#ppt_x"/>
                                          </p:val>
                                        </p:tav>
                                      </p:tavLst>
                                    </p:anim>
                                    <p:anim calcmode="lin" valueType="num">
                                      <p:cBhvr additive="base">
                                        <p:cTn id="56" dur="500" fill="hold"/>
                                        <p:tgtEl>
                                          <p:spTgt spid="31"/>
                                        </p:tgtEl>
                                        <p:attrNameLst>
                                          <p:attrName>ppt_y</p:attrName>
                                        </p:attrNameLst>
                                      </p:cBhvr>
                                      <p:tavLst>
                                        <p:tav tm="0">
                                          <p:val>
                                            <p:strVal val="#ppt_y"/>
                                          </p:val>
                                        </p:tav>
                                        <p:tav tm="100000">
                                          <p:val>
                                            <p:strVal val="#ppt_y"/>
                                          </p:val>
                                        </p:tav>
                                      </p:tavLst>
                                    </p:anim>
                                  </p:childTnLst>
                                </p:cTn>
                              </p:par>
                            </p:childTnLst>
                          </p:cTn>
                        </p:par>
                        <p:par>
                          <p:cTn id="57" fill="hold">
                            <p:stCondLst>
                              <p:cond delay="5132"/>
                            </p:stCondLst>
                            <p:childTnLst>
                              <p:par>
                                <p:cTn id="58" presetID="53" presetClass="entr" presetSubtype="16"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 calcmode="lin" valueType="num">
                                      <p:cBhvr>
                                        <p:cTn id="60" dur="500" fill="hold"/>
                                        <p:tgtEl>
                                          <p:spTgt spid="53"/>
                                        </p:tgtEl>
                                        <p:attrNameLst>
                                          <p:attrName>ppt_w</p:attrName>
                                        </p:attrNameLst>
                                      </p:cBhvr>
                                      <p:tavLst>
                                        <p:tav tm="0">
                                          <p:val>
                                            <p:fltVal val="0"/>
                                          </p:val>
                                        </p:tav>
                                        <p:tav tm="100000">
                                          <p:val>
                                            <p:strVal val="#ppt_w"/>
                                          </p:val>
                                        </p:tav>
                                      </p:tavLst>
                                    </p:anim>
                                    <p:anim calcmode="lin" valueType="num">
                                      <p:cBhvr>
                                        <p:cTn id="61" dur="500" fill="hold"/>
                                        <p:tgtEl>
                                          <p:spTgt spid="53"/>
                                        </p:tgtEl>
                                        <p:attrNameLst>
                                          <p:attrName>ppt_h</p:attrName>
                                        </p:attrNameLst>
                                      </p:cBhvr>
                                      <p:tavLst>
                                        <p:tav tm="0">
                                          <p:val>
                                            <p:fltVal val="0"/>
                                          </p:val>
                                        </p:tav>
                                        <p:tav tm="100000">
                                          <p:val>
                                            <p:strVal val="#ppt_h"/>
                                          </p:val>
                                        </p:tav>
                                      </p:tavLst>
                                    </p:anim>
                                    <p:animEffect transition="in" filter="fade">
                                      <p:cBhvr>
                                        <p:cTn id="62" dur="500"/>
                                        <p:tgtEl>
                                          <p:spTgt spid="53"/>
                                        </p:tgtEl>
                                      </p:cBhvr>
                                    </p:animEffect>
                                  </p:childTnLst>
                                </p:cTn>
                              </p:par>
                            </p:childTnLst>
                          </p:cTn>
                        </p:par>
                        <p:par>
                          <p:cTn id="63" fill="hold">
                            <p:stCondLst>
                              <p:cond delay="5632"/>
                            </p:stCondLst>
                            <p:childTnLst>
                              <p:par>
                                <p:cTn id="64" presetID="22" presetClass="entr" presetSubtype="8" fill="hold" nodeType="after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wipe(left)">
                                      <p:cBhvr>
                                        <p:cTn id="66" dur="500"/>
                                        <p:tgtEl>
                                          <p:spTgt spid="50"/>
                                        </p:tgtEl>
                                      </p:cBhvr>
                                    </p:animEffect>
                                  </p:childTnLst>
                                </p:cTn>
                              </p:par>
                              <p:par>
                                <p:cTn id="67" presetID="2" presetClass="entr" presetSubtype="2"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additive="base">
                                        <p:cTn id="69" dur="500" fill="hold"/>
                                        <p:tgtEl>
                                          <p:spTgt spid="32"/>
                                        </p:tgtEl>
                                        <p:attrNameLst>
                                          <p:attrName>ppt_x</p:attrName>
                                        </p:attrNameLst>
                                      </p:cBhvr>
                                      <p:tavLst>
                                        <p:tav tm="0">
                                          <p:val>
                                            <p:strVal val="1+#ppt_w/2"/>
                                          </p:val>
                                        </p:tav>
                                        <p:tav tm="100000">
                                          <p:val>
                                            <p:strVal val="#ppt_x"/>
                                          </p:val>
                                        </p:tav>
                                      </p:tavLst>
                                    </p:anim>
                                    <p:anim calcmode="lin" valueType="num">
                                      <p:cBhvr additive="base">
                                        <p:cTn id="70" dur="500" fill="hold"/>
                                        <p:tgtEl>
                                          <p:spTgt spid="32"/>
                                        </p:tgtEl>
                                        <p:attrNameLst>
                                          <p:attrName>ppt_y</p:attrName>
                                        </p:attrNameLst>
                                      </p:cBhvr>
                                      <p:tavLst>
                                        <p:tav tm="0">
                                          <p:val>
                                            <p:strVal val="#ppt_y"/>
                                          </p:val>
                                        </p:tav>
                                        <p:tav tm="100000">
                                          <p:val>
                                            <p:strVal val="#ppt_y"/>
                                          </p:val>
                                        </p:tav>
                                      </p:tavLst>
                                    </p:anim>
                                  </p:childTnLst>
                                </p:cTn>
                              </p:par>
                            </p:childTnLst>
                          </p:cTn>
                        </p:par>
                        <p:par>
                          <p:cTn id="71" fill="hold">
                            <p:stCondLst>
                              <p:cond delay="6132"/>
                            </p:stCondLst>
                            <p:childTnLst>
                              <p:par>
                                <p:cTn id="72" presetID="53" presetClass="entr" presetSubtype="16" fill="hold" grpId="0" nodeType="after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p:cTn id="74" dur="500" fill="hold"/>
                                        <p:tgtEl>
                                          <p:spTgt spid="54"/>
                                        </p:tgtEl>
                                        <p:attrNameLst>
                                          <p:attrName>ppt_w</p:attrName>
                                        </p:attrNameLst>
                                      </p:cBhvr>
                                      <p:tavLst>
                                        <p:tav tm="0">
                                          <p:val>
                                            <p:fltVal val="0"/>
                                          </p:val>
                                        </p:tav>
                                        <p:tav tm="100000">
                                          <p:val>
                                            <p:strVal val="#ppt_w"/>
                                          </p:val>
                                        </p:tav>
                                      </p:tavLst>
                                    </p:anim>
                                    <p:anim calcmode="lin" valueType="num">
                                      <p:cBhvr>
                                        <p:cTn id="75" dur="500" fill="hold"/>
                                        <p:tgtEl>
                                          <p:spTgt spid="54"/>
                                        </p:tgtEl>
                                        <p:attrNameLst>
                                          <p:attrName>ppt_h</p:attrName>
                                        </p:attrNameLst>
                                      </p:cBhvr>
                                      <p:tavLst>
                                        <p:tav tm="0">
                                          <p:val>
                                            <p:fltVal val="0"/>
                                          </p:val>
                                        </p:tav>
                                        <p:tav tm="100000">
                                          <p:val>
                                            <p:strVal val="#ppt_h"/>
                                          </p:val>
                                        </p:tav>
                                      </p:tavLst>
                                    </p:anim>
                                    <p:animEffect transition="in" filter="fade">
                                      <p:cBhvr>
                                        <p:cTn id="76" dur="500"/>
                                        <p:tgtEl>
                                          <p:spTgt spid="54"/>
                                        </p:tgtEl>
                                      </p:cBhvr>
                                    </p:animEffect>
                                  </p:childTnLst>
                                </p:cTn>
                              </p:par>
                            </p:childTnLst>
                          </p:cTn>
                        </p:par>
                        <p:par>
                          <p:cTn id="77" fill="hold">
                            <p:stCondLst>
                              <p:cond delay="6632"/>
                            </p:stCondLst>
                            <p:childTnLst>
                              <p:par>
                                <p:cTn id="78" presetID="22" presetClass="entr" presetSubtype="8" fill="hold"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par>
                                <p:cTn id="81" presetID="2" presetClass="entr" presetSubtype="2"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fill="hold"/>
                                        <p:tgtEl>
                                          <p:spTgt spid="34"/>
                                        </p:tgtEl>
                                        <p:attrNameLst>
                                          <p:attrName>ppt_x</p:attrName>
                                        </p:attrNameLst>
                                      </p:cBhvr>
                                      <p:tavLst>
                                        <p:tav tm="0">
                                          <p:val>
                                            <p:strVal val="1+#ppt_w/2"/>
                                          </p:val>
                                        </p:tav>
                                        <p:tav tm="100000">
                                          <p:val>
                                            <p:strVal val="#ppt_x"/>
                                          </p:val>
                                        </p:tav>
                                      </p:tavLst>
                                    </p:anim>
                                    <p:anim calcmode="lin" valueType="num">
                                      <p:cBhvr additive="base">
                                        <p:cTn id="84"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7" grpId="0" animBg="1"/>
      <p:bldP spid="28" grpId="0" animBg="1"/>
      <p:bldP spid="31" grpId="0"/>
      <p:bldP spid="32" grpId="0"/>
      <p:bldP spid="34" grpId="0"/>
      <p:bldP spid="2" grpId="0"/>
      <p:bldP spid="3" grpId="0" animBg="1"/>
      <p:bldP spid="49" grpId="0" animBg="1"/>
      <p:bldP spid="52" grpId="0" animBg="1"/>
      <p:bldP spid="53" grpId="0" animBg="1"/>
      <p:bldP spid="5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45D6B07-1F06-433D-901E-C2721DF57F87}"/>
              </a:ext>
            </a:extLst>
          </p:cNvPr>
          <p:cNvPicPr>
            <a:picLocks noChangeAspect="1"/>
          </p:cNvPicPr>
          <p:nvPr/>
        </p:nvPicPr>
        <p:blipFill rotWithShape="1">
          <a:blip r:embed="rId3">
            <a:extLst>
              <a:ext uri="{28A0092B-C50C-407E-A947-70E740481C1C}">
                <a14:useLocalDpi xmlns:a14="http://schemas.microsoft.com/office/drawing/2010/main" val="0"/>
              </a:ext>
            </a:extLst>
          </a:blip>
          <a:srcRect l="2361" t="-726" r="3168" b="2851"/>
          <a:stretch/>
        </p:blipFill>
        <p:spPr>
          <a:xfrm>
            <a:off x="0" y="998196"/>
            <a:ext cx="9144000" cy="4145304"/>
          </a:xfrm>
          <a:prstGeom prst="rect">
            <a:avLst/>
          </a:prstGeom>
        </p:spPr>
      </p:pic>
      <p:sp>
        <p:nvSpPr>
          <p:cNvPr id="8" name="文本框 7">
            <a:extLst>
              <a:ext uri="{FF2B5EF4-FFF2-40B4-BE49-F238E27FC236}">
                <a16:creationId xmlns:a16="http://schemas.microsoft.com/office/drawing/2014/main" id="{691DC3B8-182E-49D6-A08F-BE940CC676CD}"/>
              </a:ext>
            </a:extLst>
          </p:cNvPr>
          <p:cNvSpPr txBox="1"/>
          <p:nvPr/>
        </p:nvSpPr>
        <p:spPr>
          <a:xfrm>
            <a:off x="2171343" y="2023143"/>
            <a:ext cx="4801314" cy="553998"/>
          </a:xfrm>
          <a:prstGeom prst="rect">
            <a:avLst/>
          </a:prstGeom>
          <a:noFill/>
        </p:spPr>
        <p:txBody>
          <a:bodyPr wrap="none" rtlCol="0">
            <a:spAutoFit/>
          </a:bodyPr>
          <a:lstStyle/>
          <a:p>
            <a:pPr algn="ctr"/>
            <a:r>
              <a:rPr lang="zh-CN" altLang="en-US" sz="3000" b="1" dirty="0">
                <a:latin typeface="+mj-ea"/>
                <a:ea typeface="+mj-ea"/>
              </a:rPr>
              <a:t>腐败出现的原因和防范措施</a:t>
            </a:r>
          </a:p>
        </p:txBody>
      </p:sp>
      <p:pic>
        <p:nvPicPr>
          <p:cNvPr id="9" name="图片 8">
            <a:extLst>
              <a:ext uri="{FF2B5EF4-FFF2-40B4-BE49-F238E27FC236}">
                <a16:creationId xmlns:a16="http://schemas.microsoft.com/office/drawing/2014/main" id="{01D042CD-A4E9-4BD0-8543-D00FE5DDA8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3957" y="816755"/>
            <a:ext cx="1036086" cy="1024947"/>
          </a:xfrm>
          <a:prstGeom prst="rect">
            <a:avLst/>
          </a:prstGeom>
        </p:spPr>
      </p:pic>
      <p:pic>
        <p:nvPicPr>
          <p:cNvPr id="10" name="图片 9" descr="2">
            <a:extLst>
              <a:ext uri="{FF2B5EF4-FFF2-40B4-BE49-F238E27FC236}">
                <a16:creationId xmlns:a16="http://schemas.microsoft.com/office/drawing/2014/main" id="{766E8669-349E-49B6-8080-3E8F0016F843}"/>
              </a:ext>
            </a:extLst>
          </p:cNvPr>
          <p:cNvPicPr>
            <a:picLocks noChangeAspect="1"/>
          </p:cNvPicPr>
          <p:nvPr/>
        </p:nvPicPr>
        <p:blipFill>
          <a:blip r:embed="rId5"/>
          <a:stretch>
            <a:fillRect/>
          </a:stretch>
        </p:blipFill>
        <p:spPr>
          <a:xfrm flipH="1">
            <a:off x="594256" y="348343"/>
            <a:ext cx="1958755" cy="3302473"/>
          </a:xfrm>
          <a:prstGeom prst="rect">
            <a:avLst/>
          </a:prstGeom>
        </p:spPr>
      </p:pic>
    </p:spTree>
    <p:extLst>
      <p:ext uri="{BB962C8B-B14F-4D97-AF65-F5344CB8AC3E}">
        <p14:creationId xmlns:p14="http://schemas.microsoft.com/office/powerpoint/2010/main" val="143206983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750"/>
                                        <p:tgtEl>
                                          <p:spTgt spid="7"/>
                                        </p:tgtEl>
                                      </p:cBhvr>
                                    </p:animEffect>
                                  </p:childTnLst>
                                </p:cTn>
                              </p:par>
                            </p:childTnLst>
                          </p:cTn>
                        </p:par>
                        <p:par>
                          <p:cTn id="8" fill="hold">
                            <p:stCondLst>
                              <p:cond delay="75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1+#ppt_h/2"/>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750" fill="hold"/>
                                        <p:tgtEl>
                                          <p:spTgt spid="10"/>
                                        </p:tgtEl>
                                        <p:attrNameLst>
                                          <p:attrName>ppt_w</p:attrName>
                                        </p:attrNameLst>
                                      </p:cBhvr>
                                      <p:tavLst>
                                        <p:tav tm="0">
                                          <p:val>
                                            <p:fltVal val="0"/>
                                          </p:val>
                                        </p:tav>
                                        <p:tav tm="100000">
                                          <p:val>
                                            <p:strVal val="#ppt_w"/>
                                          </p:val>
                                        </p:tav>
                                      </p:tavLst>
                                    </p:anim>
                                    <p:anim calcmode="lin" valueType="num">
                                      <p:cBhvr>
                                        <p:cTn id="16" dur="750" fill="hold"/>
                                        <p:tgtEl>
                                          <p:spTgt spid="10"/>
                                        </p:tgtEl>
                                        <p:attrNameLst>
                                          <p:attrName>ppt_h</p:attrName>
                                        </p:attrNameLst>
                                      </p:cBhvr>
                                      <p:tavLst>
                                        <p:tav tm="0">
                                          <p:val>
                                            <p:fltVal val="0"/>
                                          </p:val>
                                        </p:tav>
                                        <p:tav tm="100000">
                                          <p:val>
                                            <p:strVal val="#ppt_h"/>
                                          </p:val>
                                        </p:tav>
                                      </p:tavLst>
                                    </p:anim>
                                    <p:animEffect transition="in" filter="fade">
                                      <p:cBhvr>
                                        <p:cTn id="17" dur="750"/>
                                        <p:tgtEl>
                                          <p:spTgt spid="10"/>
                                        </p:tgtEl>
                                      </p:cBhvr>
                                    </p:animEffect>
                                  </p:childTnLst>
                                </p:cTn>
                              </p:par>
                            </p:childTnLst>
                          </p:cTn>
                        </p:par>
                        <p:par>
                          <p:cTn id="18" fill="hold">
                            <p:stCondLst>
                              <p:cond delay="1500"/>
                            </p:stCondLst>
                            <p:childTnLst>
                              <p:par>
                                <p:cTn id="19" presetID="5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Scale>
                                      <p:cBhvr>
                                        <p:cTn id="21" dur="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750" decel="50000" fill="hold">
                                          <p:stCondLst>
                                            <p:cond delay="0"/>
                                          </p:stCondLst>
                                        </p:cTn>
                                        <p:tgtEl>
                                          <p:spTgt spid="9"/>
                                        </p:tgtEl>
                                        <p:attrNameLst>
                                          <p:attrName>ppt_x</p:attrName>
                                          <p:attrName>ppt_y</p:attrName>
                                        </p:attrNameLst>
                                      </p:cBhvr>
                                    </p:animMotion>
                                    <p:animEffect transition="in" filter="fade">
                                      <p:cBhvr>
                                        <p:cTn id="23" dur="750"/>
                                        <p:tgtEl>
                                          <p:spTgt spid="9"/>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党风廉政"/>
</p:tagLst>
</file>

<file path=ppt/theme/theme1.xml><?xml version="1.0" encoding="utf-8"?>
<a:theme xmlns:a="http://schemas.openxmlformats.org/drawingml/2006/main" name="Office 主题​​">
  <a:themeElements>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fontScheme name="自定义 6">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2.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3.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4.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5.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6.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ppt/theme/themeOverride7.xml><?xml version="1.0" encoding="utf-8"?>
<a:themeOverride xmlns:a="http://schemas.openxmlformats.org/drawingml/2006/main">
  <a:clrScheme name="Office 主题​​">
    <a:dk1>
      <a:srgbClr val="000000"/>
    </a:dk1>
    <a:lt1>
      <a:srgbClr val="FFFFFF"/>
    </a:lt1>
    <a:dk2>
      <a:srgbClr val="778495"/>
    </a:dk2>
    <a:lt2>
      <a:srgbClr val="F0F0F0"/>
    </a:lt2>
    <a:accent1>
      <a:srgbClr val="B80106"/>
    </a:accent1>
    <a:accent2>
      <a:srgbClr val="F65050"/>
    </a:accent2>
    <a:accent3>
      <a:srgbClr val="FC7C7C"/>
    </a:accent3>
    <a:accent4>
      <a:srgbClr val="FE6666"/>
    </a:accent4>
    <a:accent5>
      <a:srgbClr val="EE2222"/>
    </a:accent5>
    <a:accent6>
      <a:srgbClr val="D22828"/>
    </a:accent6>
    <a:hlink>
      <a:srgbClr val="B80106"/>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Office Theme</Template>
  <TotalTime>271</TotalTime>
  <Words>2256</Words>
  <Application>Microsoft Office PowerPoint</Application>
  <PresentationFormat>全屏显示(16:9)</PresentationFormat>
  <Paragraphs>228</Paragraphs>
  <Slides>25</Slides>
  <Notes>25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等线</vt:lpstr>
      <vt:lpstr>华文行楷</vt:lpstr>
      <vt:lpstr>楷体</vt:lpstr>
      <vt:lpstr>思源黑体 CN Light</vt:lpstr>
      <vt:lpstr>宋体</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党风廉政</dc:title>
  <dc:creator>lenovo</dc:creator>
  <cp:lastModifiedBy>wmy</cp:lastModifiedBy>
  <cp:revision>36</cp:revision>
  <dcterms:created xsi:type="dcterms:W3CDTF">2017-09-21T08:02:22Z</dcterms:created>
  <dcterms:modified xsi:type="dcterms:W3CDTF">2017-09-21T13:33:53Z</dcterms:modified>
</cp:coreProperties>
</file>