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4" r:id="rId3"/>
  </p:sldMasterIdLst>
  <p:notesMasterIdLst>
    <p:notesMasterId r:id="rId5"/>
  </p:notesMasterIdLst>
  <p:handoutMasterIdLst>
    <p:handoutMasterId r:id="rId46"/>
  </p:handoutMasterIdLst>
  <p:sldIdLst>
    <p:sldId id="580" r:id="rId4"/>
    <p:sldId id="742" r:id="rId6"/>
    <p:sldId id="369" r:id="rId7"/>
    <p:sldId id="832" r:id="rId8"/>
    <p:sldId id="809" r:id="rId9"/>
    <p:sldId id="813" r:id="rId10"/>
    <p:sldId id="810" r:id="rId11"/>
    <p:sldId id="811" r:id="rId12"/>
    <p:sldId id="812" r:id="rId13"/>
    <p:sldId id="834" r:id="rId14"/>
    <p:sldId id="807" r:id="rId15"/>
    <p:sldId id="797" r:id="rId16"/>
    <p:sldId id="784" r:id="rId17"/>
    <p:sldId id="800" r:id="rId18"/>
    <p:sldId id="801" r:id="rId19"/>
    <p:sldId id="802" r:id="rId20"/>
    <p:sldId id="803" r:id="rId21"/>
    <p:sldId id="804" r:id="rId22"/>
    <p:sldId id="805" r:id="rId23"/>
    <p:sldId id="835" r:id="rId24"/>
    <p:sldId id="782" r:id="rId25"/>
    <p:sldId id="823" r:id="rId26"/>
    <p:sldId id="815" r:id="rId27"/>
    <p:sldId id="816" r:id="rId28"/>
    <p:sldId id="818" r:id="rId29"/>
    <p:sldId id="824" r:id="rId30"/>
    <p:sldId id="819" r:id="rId31"/>
    <p:sldId id="820" r:id="rId32"/>
    <p:sldId id="821" r:id="rId33"/>
    <p:sldId id="822" r:id="rId34"/>
    <p:sldId id="836" r:id="rId35"/>
    <p:sldId id="825" r:id="rId36"/>
    <p:sldId id="826" r:id="rId37"/>
    <p:sldId id="827" r:id="rId38"/>
    <p:sldId id="828" r:id="rId39"/>
    <p:sldId id="829" r:id="rId40"/>
    <p:sldId id="830" r:id="rId41"/>
    <p:sldId id="762" r:id="rId42"/>
    <p:sldId id="831" r:id="rId43"/>
    <p:sldId id="833" r:id="rId44"/>
    <p:sldId id="632" r:id="rId45"/>
  </p:sldIdLst>
  <p:sldSz cx="12192000" cy="6858000"/>
  <p:notesSz cx="6858000" cy="9144000"/>
  <p:defaultTextStyle>
    <a:defPPr>
      <a:defRPr lang="zh-CN"/>
    </a:defPPr>
    <a:lvl1pPr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3pPr>
    <a:lvl4pPr marL="13709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4pPr>
    <a:lvl5pPr marL="1828165" algn="l" rtl="0" fontAlgn="base">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5pPr>
    <a:lvl6pPr marL="22853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6pPr>
    <a:lvl7pPr marL="2742565"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7pPr>
    <a:lvl8pPr marL="31991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8pPr>
    <a:lvl9pPr marL="3656330" algn="l" defTabSz="913765" rtl="0" eaLnBrk="1" latinLnBrk="0" hangingPunct="1">
      <a:defRPr sz="16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000C"/>
    <a:srgbClr val="FFE2C5"/>
    <a:srgbClr val="FFD7AF"/>
    <a:srgbClr val="FFCC99"/>
    <a:srgbClr val="FFECA7"/>
    <a:srgbClr val="5C0007"/>
    <a:srgbClr val="FFA401"/>
    <a:srgbClr val="FF9900"/>
    <a:srgbClr val="FF6600"/>
    <a:srgbClr val="DDA0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47" autoAdjust="0"/>
    <p:restoredTop sz="82222" autoAdjust="0"/>
  </p:normalViewPr>
  <p:slideViewPr>
    <p:cSldViewPr>
      <p:cViewPr varScale="1">
        <p:scale>
          <a:sx n="90" d="100"/>
          <a:sy n="90" d="100"/>
        </p:scale>
        <p:origin x="132" y="78"/>
      </p:cViewPr>
      <p:guideLst>
        <p:guide orient="horz" pos="2156"/>
        <p:guide pos="3840"/>
      </p:guideLst>
    </p:cSldViewPr>
  </p:slideViewPr>
  <p:outlineViewPr>
    <p:cViewPr>
      <p:scale>
        <a:sx n="33" d="100"/>
        <a:sy n="33" d="100"/>
      </p:scale>
      <p:origin x="252"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8" d="100"/>
          <a:sy n="68" d="100"/>
        </p:scale>
        <p:origin x="-3288" y="-90"/>
      </p:cViewPr>
      <p:guideLst>
        <p:guide orient="horz" pos="2875"/>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BADFD04-829E-4169-980B-C02525F090F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22282DD-D857-4926-B1E5-03349FB69B3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A379909-C4F5-49F8-B55B-31B8FB7C7462}" type="datetimeFigureOut">
              <a:rPr lang="zh-CN" altLang="en-US"/>
            </a:fld>
            <a:endParaRPr lang="zh-CN" altLang="en-US"/>
          </a:p>
        </p:txBody>
      </p:sp>
      <p:sp>
        <p:nvSpPr>
          <p:cNvPr id="4" name="幻灯片图像占位符 3"/>
          <p:cNvSpPr>
            <a:spLocks noGrp="1" noRot="1" noChangeAspect="1"/>
          </p:cNvSpPr>
          <p:nvPr>
            <p:ph type="sldImg" idx="2"/>
          </p:nvPr>
        </p:nvSpPr>
        <p:spPr>
          <a:xfrm>
            <a:off x="380700" y="685800"/>
            <a:ext cx="60966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C003C05-DDB8-4EFC-AE3F-FA01E549277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0965" algn="l" rtl="0" eaLnBrk="0" fontAlgn="base" hangingPunct="0">
      <a:spcBef>
        <a:spcPct val="30000"/>
      </a:spcBef>
      <a:spcAft>
        <a:spcPct val="0"/>
      </a:spcAft>
      <a:defRPr sz="1200" kern="1200">
        <a:solidFill>
          <a:schemeClr val="tx1"/>
        </a:solidFill>
        <a:latin typeface="+mn-lt"/>
        <a:ea typeface="+mn-ea"/>
        <a:cs typeface="+mn-cs"/>
      </a:defRPr>
    </a:lvl4pPr>
    <a:lvl5pPr marL="1828165" algn="l" rtl="0" eaLnBrk="0" fontAlgn="base" hangingPunct="0">
      <a:spcBef>
        <a:spcPct val="30000"/>
      </a:spcBef>
      <a:spcAft>
        <a:spcPct val="0"/>
      </a:spcAft>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B07CDAA1-80F9-478E-A1B1-FAB1A074B640}" type="slidenum">
              <a:rPr lang="en-US" altLang="zh-CN" smtClean="0"/>
            </a:fld>
            <a:endParaRPr lang="en-US" altLang="zh-CN"/>
          </a:p>
        </p:txBody>
      </p:sp>
      <p:sp>
        <p:nvSpPr>
          <p:cNvPr id="27650" name="Rectangle 2"/>
          <p:cNvSpPr>
            <a:spLocks noGrp="1" noRot="1" noChangeAspect="1" noChangeArrowheads="1" noTextEdit="1"/>
          </p:cNvSpPr>
          <p:nvPr>
            <p:ph type="sldImg"/>
          </p:nvPr>
        </p:nvSpPr>
        <p:spPr>
          <a:xfrm>
            <a:off x="381000" y="685800"/>
            <a:ext cx="6096000" cy="3429000"/>
          </a:xfrm>
        </p:spPr>
      </p:sp>
      <p:sp>
        <p:nvSpPr>
          <p:cNvPr id="27651" name="Rectangle 3"/>
          <p:cNvSpPr>
            <a:spLocks noGrp="1" noChangeArrowheads="1"/>
          </p:cNvSpPr>
          <p:nvPr>
            <p:ph type="body" idx="1"/>
          </p:nvPr>
        </p:nvSpPr>
        <p:spPr>
          <a:noFill/>
        </p:spPr>
        <p:txBody>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FC003C05-DDB8-4EFC-AE3F-FA01E549277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矩形 1"/>
          <p:cNvSpPr>
            <a:spLocks noChangeArrowheads="1"/>
          </p:cNvSpPr>
          <p:nvPr userDrawn="1"/>
        </p:nvSpPr>
        <p:spPr bwMode="auto">
          <a:xfrm>
            <a:off x="986368" y="81915"/>
            <a:ext cx="11205633" cy="721784"/>
          </a:xfrm>
          <a:prstGeom prst="rect">
            <a:avLst/>
          </a:prstGeom>
          <a:gradFill>
            <a:gsLst>
              <a:gs pos="0">
                <a:srgbClr val="E30000"/>
              </a:gs>
              <a:gs pos="100000">
                <a:srgbClr val="760303"/>
              </a:gs>
            </a:gsLst>
            <a:lin ang="5400000" scaled="0"/>
          </a:gradFill>
          <a:ln>
            <a:noFill/>
          </a:ln>
        </p:spPr>
        <p:txBody>
          <a:bodyPr anchor="ctr"/>
          <a:lstStyle>
            <a:lvl1pPr eaLnBrk="0" hangingPunct="0">
              <a:defRPr>
                <a:solidFill>
                  <a:schemeClr val="tx1"/>
                </a:solidFill>
                <a:latin typeface="Calibri" panose="020F0502020204030204" charset="0"/>
                <a:ea typeface="微软雅黑" panose="020B0503020204020204" pitchFamily="34" charset="-122"/>
              </a:defRPr>
            </a:lvl1pPr>
            <a:lvl2pPr marL="742950" indent="-285750" eaLnBrk="0" hangingPunct="0">
              <a:defRPr>
                <a:solidFill>
                  <a:schemeClr val="tx1"/>
                </a:solidFill>
                <a:latin typeface="Calibri" panose="020F0502020204030204" charset="0"/>
                <a:ea typeface="微软雅黑" panose="020B0503020204020204" pitchFamily="34" charset="-122"/>
              </a:defRPr>
            </a:lvl2pPr>
            <a:lvl3pPr marL="1143000" indent="-228600" eaLnBrk="0" hangingPunct="0">
              <a:defRPr>
                <a:solidFill>
                  <a:schemeClr val="tx1"/>
                </a:solidFill>
                <a:latin typeface="Calibri" panose="020F0502020204030204" charset="0"/>
                <a:ea typeface="微软雅黑" panose="020B0503020204020204" pitchFamily="34" charset="-122"/>
              </a:defRPr>
            </a:lvl3pPr>
            <a:lvl4pPr marL="1600200" indent="-228600" eaLnBrk="0" hangingPunct="0">
              <a:defRPr>
                <a:solidFill>
                  <a:schemeClr val="tx1"/>
                </a:solidFill>
                <a:latin typeface="Calibri" panose="020F0502020204030204" charset="0"/>
                <a:ea typeface="微软雅黑" panose="020B0503020204020204" pitchFamily="34" charset="-122"/>
              </a:defRPr>
            </a:lvl4pPr>
            <a:lvl5pPr marL="2057400" indent="-228600" eaLnBrk="0" hangingPunct="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defRPr/>
            </a:pPr>
            <a:endParaRPr lang="zh-CN" altLang="en-US" sz="2400">
              <a:solidFill>
                <a:srgbClr val="FFFFFF"/>
              </a:solidFill>
            </a:endParaRPr>
          </a:p>
        </p:txBody>
      </p:sp>
      <p:sp>
        <p:nvSpPr>
          <p:cNvPr id="3" name="矩形 10"/>
          <p:cNvSpPr>
            <a:spLocks noChangeArrowheads="1"/>
          </p:cNvSpPr>
          <p:nvPr userDrawn="1"/>
        </p:nvSpPr>
        <p:spPr bwMode="auto">
          <a:xfrm>
            <a:off x="901700" y="81915"/>
            <a:ext cx="61384" cy="721784"/>
          </a:xfrm>
          <a:prstGeom prst="rect">
            <a:avLst/>
          </a:prstGeom>
          <a:solidFill>
            <a:schemeClr val="accent2"/>
          </a:solidFill>
          <a:ln>
            <a:noFill/>
          </a:ln>
        </p:spPr>
        <p:txBody>
          <a:bodyPr anchor="ctr"/>
          <a:lstStyle/>
          <a:p>
            <a:pPr algn="ctr"/>
            <a:endParaRPr lang="zh-CN" altLang="en-US" sz="2400">
              <a:solidFill>
                <a:srgbClr val="FFFFFF"/>
              </a:solidFill>
              <a:latin typeface="Calibri" panose="020F0502020204030204" charset="0"/>
              <a:ea typeface="微软雅黑" panose="020B0503020204020204" pitchFamily="34" charset="-122"/>
            </a:endParaRP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115" y="69215"/>
            <a:ext cx="869950" cy="734695"/>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986368" y="81915"/>
            <a:ext cx="11205633" cy="721784"/>
          </a:xfrm>
          <a:prstGeom prst="rect">
            <a:avLst/>
          </a:prstGeom>
          <a:gradFill>
            <a:gsLst>
              <a:gs pos="0">
                <a:srgbClr val="E30000"/>
              </a:gs>
              <a:gs pos="100000">
                <a:srgbClr val="760303"/>
              </a:gs>
            </a:gsLst>
            <a:lin ang="5400000" scaled="0"/>
          </a:gradFill>
          <a:ln>
            <a:noFill/>
          </a:ln>
        </p:spPr>
        <p:txBody>
          <a:bodyPr anchor="ctr"/>
          <a:lstStyle>
            <a:lvl1pPr eaLnBrk="0" hangingPunct="0">
              <a:defRPr>
                <a:solidFill>
                  <a:schemeClr val="tx1"/>
                </a:solidFill>
                <a:latin typeface="Calibri" panose="020F0502020204030204" charset="0"/>
                <a:ea typeface="微软雅黑" panose="020B0503020204020204" pitchFamily="34" charset="-122"/>
              </a:defRPr>
            </a:lvl1pPr>
            <a:lvl2pPr marL="742950" indent="-285750" eaLnBrk="0" hangingPunct="0">
              <a:defRPr>
                <a:solidFill>
                  <a:schemeClr val="tx1"/>
                </a:solidFill>
                <a:latin typeface="Calibri" panose="020F0502020204030204" charset="0"/>
                <a:ea typeface="微软雅黑" panose="020B0503020204020204" pitchFamily="34" charset="-122"/>
              </a:defRPr>
            </a:lvl2pPr>
            <a:lvl3pPr marL="1143000" indent="-228600" eaLnBrk="0" hangingPunct="0">
              <a:defRPr>
                <a:solidFill>
                  <a:schemeClr val="tx1"/>
                </a:solidFill>
                <a:latin typeface="Calibri" panose="020F0502020204030204" charset="0"/>
                <a:ea typeface="微软雅黑" panose="020B0503020204020204" pitchFamily="34" charset="-122"/>
              </a:defRPr>
            </a:lvl3pPr>
            <a:lvl4pPr marL="1600200" indent="-228600" eaLnBrk="0" hangingPunct="0">
              <a:defRPr>
                <a:solidFill>
                  <a:schemeClr val="tx1"/>
                </a:solidFill>
                <a:latin typeface="Calibri" panose="020F0502020204030204" charset="0"/>
                <a:ea typeface="微软雅黑" panose="020B0503020204020204" pitchFamily="34" charset="-122"/>
              </a:defRPr>
            </a:lvl4pPr>
            <a:lvl5pPr marL="2057400" indent="-228600" eaLnBrk="0" hangingPunct="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defRPr/>
            </a:pPr>
            <a:endParaRPr lang="zh-CN" altLang="en-US" sz="2400">
              <a:solidFill>
                <a:srgbClr val="FFFFFF"/>
              </a:solidFill>
            </a:endParaRPr>
          </a:p>
        </p:txBody>
      </p:sp>
      <p:sp>
        <p:nvSpPr>
          <p:cNvPr id="4" name="矩形 10"/>
          <p:cNvSpPr>
            <a:spLocks noChangeArrowheads="1"/>
          </p:cNvSpPr>
          <p:nvPr userDrawn="1"/>
        </p:nvSpPr>
        <p:spPr bwMode="auto">
          <a:xfrm>
            <a:off x="901700" y="81915"/>
            <a:ext cx="61384" cy="721784"/>
          </a:xfrm>
          <a:prstGeom prst="rect">
            <a:avLst/>
          </a:prstGeom>
          <a:solidFill>
            <a:schemeClr val="accent2"/>
          </a:solidFill>
          <a:ln>
            <a:noFill/>
          </a:ln>
        </p:spPr>
        <p:txBody>
          <a:bodyPr anchor="ctr"/>
          <a:lstStyle/>
          <a:p>
            <a:pPr algn="ctr"/>
            <a:endParaRPr lang="zh-CN" altLang="en-US" sz="2400">
              <a:solidFill>
                <a:srgbClr val="FFFFFF"/>
              </a:solidFill>
              <a:latin typeface="Calibri" panose="020F0502020204030204" charset="0"/>
              <a:ea typeface="微软雅黑" panose="020B0503020204020204" pitchFamily="34" charset="-122"/>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115" y="69215"/>
            <a:ext cx="869950" cy="734695"/>
          </a:xfrm>
          <a:prstGeom prst="rect">
            <a:avLst/>
          </a:prstGeom>
        </p:spPr>
      </p:pic>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90" y="2130427"/>
            <a:ext cx="1036422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980" y="3886200"/>
            <a:ext cx="8535240" cy="1752600"/>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61" y="6356352"/>
            <a:ext cx="2845080" cy="365125"/>
          </a:xfrm>
          <a:prstGeom prst="rect">
            <a:avLst/>
          </a:prstGeom>
        </p:spPr>
        <p:txBody>
          <a:bodyPr/>
          <a:lstStyle/>
          <a:p>
            <a:fld id="{4DD25B62-28F4-454A-9897-61BEEA70FD2D}" type="datetimeFigureOut">
              <a:rPr lang="zh-CN" altLang="en-US" smtClean="0"/>
            </a:fld>
            <a:endParaRPr lang="zh-CN" altLang="en-US"/>
          </a:p>
        </p:txBody>
      </p:sp>
      <p:sp>
        <p:nvSpPr>
          <p:cNvPr id="5" name="页脚占位符 4"/>
          <p:cNvSpPr>
            <a:spLocks noGrp="1"/>
          </p:cNvSpPr>
          <p:nvPr>
            <p:ph type="ftr" sz="quarter" idx="11"/>
          </p:nvPr>
        </p:nvSpPr>
        <p:spPr>
          <a:xfrm>
            <a:off x="4166010" y="6356352"/>
            <a:ext cx="386118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8460" y="6356352"/>
            <a:ext cx="2845080" cy="365125"/>
          </a:xfrm>
          <a:prstGeom prst="rect">
            <a:avLst/>
          </a:prstGeom>
        </p:spPr>
        <p:txBody>
          <a:bodyPr/>
          <a:lstStyle/>
          <a:p>
            <a:fld id="{8F5A0430-04B7-4B00-A5DA-74D1026A2227}" type="slidenum">
              <a:rPr lang="zh-CN" altLang="en-US" smtClean="0"/>
            </a:fld>
            <a:endParaRPr lang="zh-CN" altLang="en-US"/>
          </a:p>
        </p:txBody>
      </p:sp>
    </p:spTree>
  </p:cSld>
  <p:clrMapOvr>
    <a:masterClrMapping/>
  </p:clrMapOvr>
  <p:transition spd="slow"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0">
    <p:pull/>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ransition spd="slow" advClick="0" advTm="0">
    <p:pull/>
  </p:transition>
  <p:hf hdr="0" ftr="0" dt="0"/>
  <p:txStyles>
    <p:titleStyle>
      <a:lvl1pPr algn="l" defTabSz="1087120" rtl="0" eaLnBrk="0" fontAlgn="base" hangingPunct="0">
        <a:spcBef>
          <a:spcPct val="0"/>
        </a:spcBef>
        <a:spcAft>
          <a:spcPct val="0"/>
        </a:spcAft>
        <a:defRPr sz="3735"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p:titleStyle>
    <p:bodyStyle>
      <a:lvl1pPr marL="408305" indent="-40830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1pPr>
      <a:lvl2pPr marL="884555" indent="-340360" algn="l" defTabSz="1087120" rtl="0" eaLnBrk="0" fontAlgn="base" hangingPunct="0">
        <a:spcBef>
          <a:spcPts val="130"/>
        </a:spcBef>
        <a:spcAft>
          <a:spcPct val="0"/>
        </a:spcAft>
        <a:buFont typeface="Arial" panose="020B0604020202020204" pitchFamily="34" charset="0"/>
        <a:buChar char="–"/>
        <a:defRPr kern="1200">
          <a:solidFill>
            <a:schemeClr val="tx1"/>
          </a:solidFill>
          <a:latin typeface="华文细黑" panose="02010600040101010101" pitchFamily="2" charset="-122"/>
          <a:ea typeface="华文细黑" panose="02010600040101010101" pitchFamily="2" charset="-122"/>
          <a:cs typeface="+mn-cs"/>
        </a:defRPr>
      </a:lvl2pPr>
      <a:lvl3pPr marL="1360805" indent="-272415" algn="l" defTabSz="1087120" rtl="0" eaLnBrk="0" fontAlgn="base" hangingPunct="0">
        <a:spcBef>
          <a:spcPts val="130"/>
        </a:spcBef>
        <a:spcAft>
          <a:spcPct val="0"/>
        </a:spcAft>
        <a:buFont typeface="Arial" panose="020B0604020202020204" pitchFamily="34" charset="0"/>
        <a:buChar char="•"/>
        <a:defRPr sz="2800" kern="1200">
          <a:solidFill>
            <a:schemeClr val="tx1"/>
          </a:solidFill>
          <a:latin typeface="华文细黑" panose="02010600040101010101" pitchFamily="2" charset="-122"/>
          <a:ea typeface="华文细黑" panose="02010600040101010101" pitchFamily="2" charset="-122"/>
          <a:cs typeface="+mn-cs"/>
        </a:defRPr>
      </a:lvl3pPr>
      <a:lvl4pPr marL="1904365"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4pPr>
      <a:lvl5pPr marL="2448560" indent="-272415" algn="l" defTabSz="1087120" rtl="0" eaLnBrk="0" fontAlgn="base" hangingPunct="0">
        <a:spcBef>
          <a:spcPts val="130"/>
        </a:spcBef>
        <a:spcAft>
          <a:spcPct val="0"/>
        </a:spcAft>
        <a:buFont typeface="Arial" panose="020B0604020202020204" pitchFamily="34" charset="0"/>
        <a:buChar char="»"/>
        <a:defRPr sz="1865" kern="1200">
          <a:solidFill>
            <a:schemeClr val="tx1"/>
          </a:solidFill>
          <a:latin typeface="华文细黑" panose="02010600040101010101" pitchFamily="2" charset="-122"/>
          <a:ea typeface="华文细黑" panose="02010600040101010101" pitchFamily="2" charset="-122"/>
          <a:cs typeface="+mn-cs"/>
        </a:defRPr>
      </a:lvl5pPr>
      <a:lvl6pPr marL="33521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176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00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79695" indent="-304800" algn="l" defTabSz="1218565"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6.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12.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5.jpe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3.xml"/><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12.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tags" Target="../tags/tag5.xml"/><Relationship Id="rId4" Type="http://schemas.microsoft.com/office/2007/relationships/hdphoto" Target="../media/hdphoto1.wdp"/><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12.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12.png"/><Relationship Id="rId2" Type="http://schemas.openxmlformats.org/officeDocument/2006/relationships/image" Target="../media/image2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image" Target="../media/image12.png"/><Relationship Id="rId2" Type="http://schemas.openxmlformats.org/officeDocument/2006/relationships/image" Target="../media/image21.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tags" Target="../tags/tag10.xml"/><Relationship Id="rId4" Type="http://schemas.openxmlformats.org/officeDocument/2006/relationships/image" Target="../media/image12.png"/><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12.xml"/><Relationship Id="rId3" Type="http://schemas.openxmlformats.org/officeDocument/2006/relationships/image" Target="../media/image12.png"/><Relationship Id="rId2" Type="http://schemas.openxmlformats.org/officeDocument/2006/relationships/image" Target="../media/image25.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tags" Target="../tags/tag13.xml"/><Relationship Id="rId3" Type="http://schemas.openxmlformats.org/officeDocument/2006/relationships/image" Target="../media/image12.png"/><Relationship Id="rId2" Type="http://schemas.openxmlformats.org/officeDocument/2006/relationships/image" Target="../media/image26.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image" Target="../media/image12.png"/><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image" Target="../media/image28.png"/><Relationship Id="rId3" Type="http://schemas.openxmlformats.org/officeDocument/2006/relationships/image" Target="../media/image12.png"/><Relationship Id="rId2" Type="http://schemas.openxmlformats.org/officeDocument/2006/relationships/image" Target="../media/image27.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4.xml"/><Relationship Id="rId3" Type="http://schemas.openxmlformats.org/officeDocument/2006/relationships/tags" Target="../tags/tag16.xml"/><Relationship Id="rId2" Type="http://schemas.openxmlformats.org/officeDocument/2006/relationships/image" Target="../media/image8.pn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072075" y="2227994"/>
            <a:ext cx="8049365" cy="11068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6000" b="1" dirty="0">
                <a:ln w="3175">
                  <a:noFill/>
                </a:ln>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方正苏新诗柳楷简体-yolan" panose="02000000000000000000" pitchFamily="2" charset="-122"/>
                <a:sym typeface="+mn-lt"/>
              </a:rPr>
              <a:t>全面从严治党</a:t>
            </a:r>
            <a:endParaRPr lang="zh-CN" altLang="en-US" sz="6000" b="1" dirty="0">
              <a:ln w="3175">
                <a:noFill/>
              </a:ln>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方正苏新诗柳楷简体-yolan" panose="02000000000000000000" pitchFamily="2" charset="-122"/>
              <a:sym typeface="+mn-lt"/>
            </a:endParaRPr>
          </a:p>
        </p:txBody>
      </p:sp>
      <p:sp>
        <p:nvSpPr>
          <p:cNvPr id="3" name="矩形 2"/>
          <p:cNvSpPr/>
          <p:nvPr/>
        </p:nvSpPr>
        <p:spPr>
          <a:xfrm>
            <a:off x="1260598" y="2969895"/>
            <a:ext cx="9672320" cy="158051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8800" b="1" dirty="0">
                <a:ln w="3175">
                  <a:noFill/>
                </a:ln>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方正苏新诗柳楷简体-yolan" panose="02000000000000000000" pitchFamily="2" charset="-122"/>
                <a:sym typeface="+mn-lt"/>
              </a:rPr>
              <a:t>抓好党风廉政建设</a:t>
            </a:r>
            <a:endParaRPr lang="zh-CN" altLang="en-US" sz="8800" b="1" dirty="0">
              <a:ln w="3175">
                <a:noFill/>
              </a:ln>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方正苏新诗柳楷简体-yolan" panose="02000000000000000000" pitchFamily="2" charset="-122"/>
              <a:sym typeface="+mn-lt"/>
            </a:endParaRPr>
          </a:p>
        </p:txBody>
      </p:sp>
      <p:sp>
        <p:nvSpPr>
          <p:cNvPr id="16" name="文本框 15"/>
          <p:cNvSpPr txBox="1"/>
          <p:nvPr/>
        </p:nvSpPr>
        <p:spPr>
          <a:xfrm>
            <a:off x="2580763" y="4295262"/>
            <a:ext cx="7031990" cy="521970"/>
          </a:xfrm>
          <a:prstGeom prst="rect">
            <a:avLst/>
          </a:prstGeom>
          <a:noFill/>
        </p:spPr>
        <p:txBody>
          <a:bodyPr wrap="none" rtlCol="0">
            <a:spAutoFit/>
          </a:bodyPr>
          <a:lstStyle/>
          <a:p>
            <a:pPr algn="ctr"/>
            <a:r>
              <a:rPr lang="zh-CN" altLang="en-US" sz="2800" dirty="0">
                <a:gradFill>
                  <a:gsLst>
                    <a:gs pos="0">
                      <a:srgbClr val="E30000"/>
                    </a:gs>
                    <a:gs pos="100000">
                      <a:srgbClr val="760303"/>
                    </a:gs>
                  </a:gsLst>
                  <a:lin ang="5400000" scaled="0"/>
                </a:gradFill>
                <a:latin typeface="微软雅黑" panose="020B0503020204020204" pitchFamily="34" charset="-122"/>
                <a:ea typeface="微软雅黑" panose="020B0503020204020204" pitchFamily="34" charset="-122"/>
              </a:rPr>
              <a:t>[在此输入您的党组织名称  汇报人：通用名]</a:t>
            </a:r>
            <a:endParaRPr lang="zh-CN" altLang="en-US" sz="2800" dirty="0">
              <a:gradFill>
                <a:gsLst>
                  <a:gs pos="0">
                    <a:srgbClr val="E30000"/>
                  </a:gs>
                  <a:gs pos="100000">
                    <a:srgbClr val="760303"/>
                  </a:gs>
                </a:gsLst>
                <a:lin ang="5400000" scaled="0"/>
              </a:gradFill>
              <a:latin typeface="微软雅黑" panose="020B0503020204020204" pitchFamily="34" charset="-122"/>
              <a:ea typeface="微软雅黑" panose="020B0503020204020204" pitchFamily="34" charset="-122"/>
            </a:endParaRPr>
          </a:p>
        </p:txBody>
      </p:sp>
      <p:sp>
        <p:nvSpPr>
          <p:cNvPr id="50" name="Freeform 9"/>
          <p:cNvSpPr/>
          <p:nvPr/>
        </p:nvSpPr>
        <p:spPr bwMode="auto">
          <a:xfrm>
            <a:off x="5325410" y="831107"/>
            <a:ext cx="1542696" cy="1351916"/>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28" tIns="45714" rIns="91428" bIns="45714" numCol="1" anchor="t" anchorCtr="0" compatLnSpc="1"/>
          <a:lstStyle/>
          <a:p>
            <a:pPr algn="ctr"/>
            <a:endParaRPr lang="zh-CN" altLang="en-US"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endParaRPr>
          </a:p>
        </p:txBody>
      </p:sp>
      <p:pic>
        <p:nvPicPr>
          <p:cNvPr id="2" name="徐鲤 - 片头曲">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2161" y="20406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9443">
        <p:fade/>
      </p:transition>
    </mc:Choice>
    <mc:Fallback>
      <p:transition spd="med" advClick="0" advTm="94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0"/>
                                        </p:tgtEl>
                                        <p:attrNameLst>
                                          <p:attrName>style.visibility</p:attrName>
                                        </p:attrNameLst>
                                      </p:cBhvr>
                                      <p:to>
                                        <p:strVal val="visible"/>
                                      </p:to>
                                    </p:set>
                                    <p:anim calcmode="lin" valueType="num">
                                      <p:cBhvr>
                                        <p:cTn id="10" dur="500" fill="hold"/>
                                        <p:tgtEl>
                                          <p:spTgt spid="50"/>
                                        </p:tgtEl>
                                        <p:attrNameLst>
                                          <p:attrName>ppt_w</p:attrName>
                                        </p:attrNameLst>
                                      </p:cBhvr>
                                      <p:tavLst>
                                        <p:tav tm="0">
                                          <p:val>
                                            <p:fltVal val="0"/>
                                          </p:val>
                                        </p:tav>
                                        <p:tav tm="100000">
                                          <p:val>
                                            <p:strVal val="#ppt_w"/>
                                          </p:val>
                                        </p:tav>
                                      </p:tavLst>
                                    </p:anim>
                                    <p:anim calcmode="lin" valueType="num">
                                      <p:cBhvr>
                                        <p:cTn id="11" dur="500" fill="hold"/>
                                        <p:tgtEl>
                                          <p:spTgt spid="50"/>
                                        </p:tgtEl>
                                        <p:attrNameLst>
                                          <p:attrName>ppt_h</p:attrName>
                                        </p:attrNameLst>
                                      </p:cBhvr>
                                      <p:tavLst>
                                        <p:tav tm="0">
                                          <p:val>
                                            <p:fltVal val="0"/>
                                          </p:val>
                                        </p:tav>
                                        <p:tav tm="100000">
                                          <p:val>
                                            <p:strVal val="#ppt_h"/>
                                          </p:val>
                                        </p:tav>
                                      </p:tavLst>
                                    </p:anim>
                                    <p:animEffect transition="in" filter="fade">
                                      <p:cBhvr>
                                        <p:cTn id="12" dur="500"/>
                                        <p:tgtEl>
                                          <p:spTgt spid="5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gtEl>
                                        <p:attrNameLst>
                                          <p:attrName>ppt_y</p:attrName>
                                        </p:attrNameLst>
                                      </p:cBhvr>
                                      <p:tavLst>
                                        <p:tav tm="0">
                                          <p:val>
                                            <p:strVal val="#ppt_y"/>
                                          </p:val>
                                        </p:tav>
                                        <p:tav tm="100000">
                                          <p:val>
                                            <p:strVal val="#ppt_y"/>
                                          </p:val>
                                        </p:tav>
                                      </p:tavLst>
                                    </p:anim>
                                    <p:anim calcmode="lin" valueType="num">
                                      <p:cBhvr>
                                        <p:cTn id="1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gtEl>
                                      </p:cBhvr>
                                    </p:animEffect>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3"/>
                                        </p:tgtEl>
                                        <p:attrNameLst>
                                          <p:attrName>style.visibility</p:attrName>
                                        </p:attrNameLst>
                                      </p:cBhvr>
                                      <p:to>
                                        <p:strVal val="visible"/>
                                      </p:to>
                                    </p:set>
                                    <p:anim by="(-#ppt_w*2)" calcmode="lin" valueType="num">
                                      <p:cBhvr rctx="PPT">
                                        <p:cTn id="24" dur="500" autoRev="1" fill="hold">
                                          <p:stCondLst>
                                            <p:cond delay="0"/>
                                          </p:stCondLst>
                                        </p:cTn>
                                        <p:tgtEl>
                                          <p:spTgt spid="3"/>
                                        </p:tgtEl>
                                        <p:attrNameLst>
                                          <p:attrName>ppt_w</p:attrName>
                                        </p:attrNameLst>
                                      </p:cBhvr>
                                    </p:anim>
                                    <p:anim by="(#ppt_w*0.50)" calcmode="lin" valueType="num">
                                      <p:cBhvr>
                                        <p:cTn id="25" dur="500" decel="50000" autoRev="1" fill="hold">
                                          <p:stCondLst>
                                            <p:cond delay="0"/>
                                          </p:stCondLst>
                                        </p:cTn>
                                        <p:tgtEl>
                                          <p:spTgt spid="3"/>
                                        </p:tgtEl>
                                        <p:attrNameLst>
                                          <p:attrName>ppt_x</p:attrName>
                                        </p:attrNameLst>
                                      </p:cBhvr>
                                    </p:anim>
                                    <p:anim from="(-#ppt_h/2)" to="(#ppt_y)" calcmode="lin" valueType="num">
                                      <p:cBhvr>
                                        <p:cTn id="26" dur="1000" fill="hold">
                                          <p:stCondLst>
                                            <p:cond delay="0"/>
                                          </p:stCondLst>
                                        </p:cTn>
                                        <p:tgtEl>
                                          <p:spTgt spid="3"/>
                                        </p:tgtEl>
                                        <p:attrNameLst>
                                          <p:attrName>ppt_y</p:attrName>
                                        </p:attrNameLst>
                                      </p:cBhvr>
                                    </p:anim>
                                    <p:animRot by="21600000">
                                      <p:cBhvr>
                                        <p:cTn id="27" dur="1000" fill="hold">
                                          <p:stCondLst>
                                            <p:cond delay="0"/>
                                          </p:stCondLst>
                                        </p:cTn>
                                        <p:tgtEl>
                                          <p:spTgt spid="3"/>
                                        </p:tgtEl>
                                        <p:attrNameLst>
                                          <p:attrName>r</p:attrName>
                                        </p:attrNameLst>
                                      </p:cBhvr>
                                    </p:animRot>
                                  </p:childTnLst>
                                </p:cTn>
                              </p:par>
                            </p:childTnLst>
                          </p:cTn>
                        </p:par>
                        <p:par>
                          <p:cTn id="28" fill="hold">
                            <p:stCondLst>
                              <p:cond delay="2950"/>
                            </p:stCondLst>
                            <p:childTnLst>
                              <p:par>
                                <p:cTn id="29" presetID="53"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2"/>
                </p:tgtEl>
              </p:cMediaNode>
            </p:audio>
          </p:childTnLst>
        </p:cTn>
      </p:par>
    </p:tnLst>
    <p:bldLst>
      <p:bldP spid="5" grpId="0" bldLvl="0" animBg="1"/>
      <p:bldP spid="3" grpId="0" bldLvl="0" animBg="1"/>
      <p:bldP spid="16" grpId="0"/>
      <p:bldP spid="5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TextBox 14"/>
          <p:cNvSpPr txBox="1"/>
          <p:nvPr/>
        </p:nvSpPr>
        <p:spPr>
          <a:xfrm>
            <a:off x="4235007" y="1792733"/>
            <a:ext cx="1267719"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sp>
        <p:nvSpPr>
          <p:cNvPr id="6" name="TextBox 14"/>
          <p:cNvSpPr txBox="1"/>
          <p:nvPr/>
        </p:nvSpPr>
        <p:spPr>
          <a:xfrm>
            <a:off x="6730975" y="1792733"/>
            <a:ext cx="1151986"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grpSp>
        <p:nvGrpSpPr>
          <p:cNvPr id="7" name="组合 6"/>
          <p:cNvGrpSpPr/>
          <p:nvPr/>
        </p:nvGrpSpPr>
        <p:grpSpPr>
          <a:xfrm>
            <a:off x="5244644" y="1605199"/>
            <a:ext cx="1678329" cy="129584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en-US" altLang="zh-CN" sz="4800" kern="0" dirty="0">
                  <a:solidFill>
                    <a:sysClr val="window" lastClr="FFFFFF"/>
                  </a:solidFill>
                  <a:effectLst/>
                </a:rPr>
                <a:t>02</a:t>
              </a:r>
              <a:endParaRPr lang="zh-CN" altLang="en-US" sz="4800" kern="0" dirty="0">
                <a:solidFill>
                  <a:sysClr val="window" lastClr="FFFFFF"/>
                </a:solidFill>
                <a:effectLst/>
              </a:endParaRPr>
            </a:p>
          </p:txBody>
        </p:sp>
      </p:grpSp>
      <p:sp>
        <p:nvSpPr>
          <p:cNvPr id="11" name="圆角矩形 10"/>
          <p:cNvSpPr/>
          <p:nvPr/>
        </p:nvSpPr>
        <p:spPr>
          <a:xfrm>
            <a:off x="2976985" y="3237275"/>
            <a:ext cx="6239230" cy="863893"/>
          </a:xfrm>
          <a:prstGeom prst="roundRect">
            <a:avLst>
              <a:gd name="adj" fmla="val 5000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800" b="1" dirty="0">
                <a:solidFill>
                  <a:schemeClr val="bg1"/>
                </a:solidFill>
                <a:latin typeface="方正大标宋简体" panose="02010601030101010101" charset="-122"/>
                <a:ea typeface="方正大标宋简体" panose="02010601030101010101" charset="-122"/>
                <a:sym typeface="+mn-lt"/>
              </a:rPr>
              <a:t>如何抓好党风廉政建设</a:t>
            </a:r>
            <a:endParaRPr lang="zh-CN" altLang="en-US" sz="3800" b="1" dirty="0">
              <a:solidFill>
                <a:schemeClr val="bg1"/>
              </a:solidFill>
              <a:latin typeface="方正大标宋简体" panose="02010601030101010101" charset="-122"/>
              <a:ea typeface="方正大标宋简体" panose="02010601030101010101" charset="-122"/>
              <a:sym typeface="+mn-lt"/>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09626" y="378240"/>
            <a:ext cx="2542867" cy="1805530"/>
          </a:xfrm>
          <a:prstGeom prst="rect">
            <a:avLst/>
          </a:prstGeom>
        </p:spPr>
      </p:pic>
      <p:pic>
        <p:nvPicPr>
          <p:cNvPr id="25" name="图片 24" descr="图片包含 蛋糕, 室内, 红色, 就坐&#10;&#10;已生成高可信度的说明"/>
          <p:cNvPicPr>
            <a:picLocks noChangeAspect="1"/>
          </p:cNvPicPr>
          <p:nvPr/>
        </p:nvPicPr>
        <p:blipFill rotWithShape="1">
          <a:blip r:embed="rId3"/>
          <a:srcRect/>
          <a:stretch>
            <a:fillRect/>
          </a:stretch>
        </p:blipFill>
        <p:spPr>
          <a:xfrm>
            <a:off x="0" y="4298892"/>
            <a:ext cx="12192000" cy="28527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375">
        <p15:prstTrans prst="peelOff"/>
      </p:transition>
    </mc:Choice>
    <mc:Fallback>
      <p:transition spd="slow" advClick="0" advTm="33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98702"/>
          <p:cNvPicPr>
            <a:picLocks noChangeAspect="1"/>
          </p:cNvPicPr>
          <p:nvPr/>
        </p:nvPicPr>
        <p:blipFill>
          <a:blip r:embed="rId3" cstate="print"/>
          <a:stretch>
            <a:fillRect/>
          </a:stretch>
        </p:blipFill>
        <p:spPr>
          <a:xfrm flipH="1">
            <a:off x="8218842" y="774394"/>
            <a:ext cx="3973158" cy="6096941"/>
          </a:xfrm>
          <a:prstGeom prst="rect">
            <a:avLst/>
          </a:prstGeom>
        </p:spPr>
      </p:pic>
      <p:grpSp>
        <p:nvGrpSpPr>
          <p:cNvPr id="8" name="组合 7"/>
          <p:cNvGrpSpPr/>
          <p:nvPr/>
        </p:nvGrpSpPr>
        <p:grpSpPr>
          <a:xfrm>
            <a:off x="2107227" y="1494481"/>
            <a:ext cx="7595870" cy="544830"/>
            <a:chOff x="845186" y="1564322"/>
            <a:chExt cx="7595870" cy="544830"/>
          </a:xfrm>
        </p:grpSpPr>
        <p:sp>
          <p:nvSpPr>
            <p:cNvPr id="5" name="对角圆角矩形 4"/>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新形势下要如何？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759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7580" y="2731367"/>
            <a:ext cx="8622665" cy="2630170"/>
          </a:xfrm>
          <a:prstGeom prst="rect">
            <a:avLst/>
          </a:prstGeom>
        </p:spPr>
        <p:txBody>
          <a:bodyPr wrap="square">
            <a:spAutoFit/>
          </a:bodyPr>
          <a:lstStyle/>
          <a:p>
            <a:pPr>
              <a:lnSpc>
                <a:spcPct val="150000"/>
              </a:lnSpc>
            </a:pPr>
            <a:r>
              <a:rPr sz="2200" dirty="0">
                <a:solidFill>
                  <a:schemeClr val="tx1"/>
                </a:solidFill>
                <a:latin typeface="微软雅黑" panose="020B0503020204020204" pitchFamily="34" charset="-122"/>
                <a:ea typeface="微软雅黑" panose="020B0503020204020204" pitchFamily="34" charset="-122"/>
              </a:rPr>
              <a:t>需要进一步坚定理想信念，加强道德修养，发展党内民主，严明政治纪律，强化制约监督。我们要适应新形势新任务的要求，加强以党章为核心的党内法规制度体系建设，着力提高制度的科学性、系统性、权威性，做到用制度管权、用制度管事、用制度管人，着力推进党风廉政建设和反腐败工作不断深化。</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4" cstate="print"/>
          <a:stretch>
            <a:fillRect/>
          </a:stretch>
        </p:blipFill>
        <p:spPr>
          <a:xfrm flipH="1">
            <a:off x="111349" y="1044580"/>
            <a:ext cx="1866265" cy="150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59">
        <p:fade/>
      </p:transition>
    </mc:Choice>
    <mc:Fallback>
      <p:transition spd="med" advClick="0" advTm="30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0"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 name=" 167"/>
          <p:cNvSpPr/>
          <p:nvPr/>
        </p:nvSpPr>
        <p:spPr>
          <a:xfrm>
            <a:off x="3602355" y="2166620"/>
            <a:ext cx="8084185" cy="2854325"/>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矩形 10"/>
          <p:cNvSpPr/>
          <p:nvPr/>
        </p:nvSpPr>
        <p:spPr>
          <a:xfrm>
            <a:off x="3885565" y="2686050"/>
            <a:ext cx="7517765" cy="1814830"/>
          </a:xfrm>
          <a:prstGeom prst="rect">
            <a:avLst/>
          </a:prstGeom>
        </p:spPr>
        <p:txBody>
          <a:bodyPr wrap="square">
            <a:spAutoFit/>
          </a:bodyPr>
          <a:lstStyle/>
          <a:p>
            <a:pPr algn="just" eaLnBrk="1" hangingPunct="1">
              <a:lnSpc>
                <a:spcPct val="140000"/>
              </a:lnSpc>
              <a:buFont typeface="Arial" panose="020B0604020202020204" pitchFamily="34" charset="0"/>
              <a:buNone/>
              <a:defRPr/>
            </a:pPr>
            <a:r>
              <a:rPr sz="2000" dirty="0">
                <a:solidFill>
                  <a:schemeClr val="tx1"/>
                </a:solidFill>
                <a:latin typeface="微软雅黑" panose="020B0503020204020204" pitchFamily="34" charset="-122"/>
                <a:ea typeface="微软雅黑" panose="020B0503020204020204" pitchFamily="34" charset="-122"/>
              </a:rPr>
              <a:t>面对现在的工作和生活，要不断加强自我修养，这样才能经得起金钱、权力、美色的考验，才能提高拒腐防败和抵御风险的能力；从历史中汲取实现中国梦的养分。勿忘入党初心，牢记党的宗旨，时刻不忘自己对党作出的庄重承诺。</a:t>
            </a:r>
            <a:endParaRPr sz="2000" dirty="0">
              <a:solidFill>
                <a:schemeClr val="tx1"/>
              </a:solidFill>
              <a:latin typeface="微软雅黑" panose="020B0503020204020204" pitchFamily="34" charset="-122"/>
              <a:ea typeface="微软雅黑" panose="020B0503020204020204" pitchFamily="34" charset="-122"/>
            </a:endParaRPr>
          </a:p>
        </p:txBody>
      </p:sp>
      <p:sp>
        <p:nvSpPr>
          <p:cNvPr id="7" name="MH_PageTitle"/>
          <p:cNvSpPr/>
          <p:nvPr>
            <p:custDataLst>
              <p:tags r:id="rId3"/>
            </p:custDataLst>
          </p:nvPr>
        </p:nvSpPr>
        <p:spPr>
          <a:xfrm>
            <a:off x="360786" y="2076631"/>
            <a:ext cx="3035300" cy="3035300"/>
          </a:xfrm>
          <a:prstGeom prst="ellipse">
            <a:avLst/>
          </a:prstGeom>
          <a:noFill/>
          <a:ln w="762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anchor="ctr">
            <a:normAutofit/>
          </a:bodyPr>
          <a:lstStyle/>
          <a:p>
            <a:pPr algn="ctr">
              <a:defRPr/>
            </a:pPr>
            <a:endParaRPr lang="zh-CN" altLang="en-US" sz="4000" b="1" dirty="0">
              <a:solidFill>
                <a:schemeClr val="tx1">
                  <a:lumMod val="75000"/>
                  <a:lumOff val="25000"/>
                </a:schemeClr>
              </a:solidFill>
              <a:latin typeface="+mj-lt"/>
              <a:ea typeface="+mj-ea"/>
            </a:endParaRPr>
          </a:p>
        </p:txBody>
      </p:sp>
      <p:sp>
        <p:nvSpPr>
          <p:cNvPr id="12" name="Freeform 5"/>
          <p:cNvSpPr/>
          <p:nvPr/>
        </p:nvSpPr>
        <p:spPr bwMode="auto">
          <a:xfrm>
            <a:off x="1205336" y="2312670"/>
            <a:ext cx="1207770" cy="1207770"/>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a:gsLst>
              <a:gs pos="89000">
                <a:srgbClr val="C00000"/>
              </a:gs>
              <a:gs pos="35000">
                <a:srgbClr val="FF3300"/>
              </a:gs>
            </a:gsLst>
            <a:lin ang="5400000" scaled="0"/>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27" name="矩形 26"/>
          <p:cNvSpPr/>
          <p:nvPr/>
        </p:nvSpPr>
        <p:spPr>
          <a:xfrm>
            <a:off x="892599" y="3694430"/>
            <a:ext cx="1971675" cy="1014730"/>
          </a:xfrm>
          <a:prstGeom prst="rect">
            <a:avLst/>
          </a:prstGeom>
        </p:spPr>
        <p:txBody>
          <a:bodyPr wrap="square">
            <a:spAutoFit/>
          </a:bodyPr>
          <a:lstStyle/>
          <a:p>
            <a:pPr algn="ctr" fontAlgn="base">
              <a:lnSpc>
                <a:spcPct val="100000"/>
              </a:lnSpc>
              <a:spcBef>
                <a:spcPts val="0"/>
              </a:spcBef>
              <a:spcAft>
                <a:spcPct val="0"/>
              </a:spcAft>
            </a:pPr>
            <a:r>
              <a:rPr lang="zh-CN" altLang="en-US" sz="30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rPr>
              <a:t>不忘初心 坚定信念</a:t>
            </a:r>
            <a:endParaRPr lang="zh-CN" altLang="en-US" sz="3000" b="1" kern="0" dirty="0">
              <a:gradFill>
                <a:gsLst>
                  <a:gs pos="0">
                    <a:srgbClr val="FF0000"/>
                  </a:gs>
                  <a:gs pos="31000">
                    <a:srgbClr val="C00000"/>
                  </a:gs>
                  <a:gs pos="60000">
                    <a:srgbClr val="EA0102"/>
                  </a:gs>
                  <a:gs pos="100000">
                    <a:srgbClr val="FF0000"/>
                  </a:gs>
                </a:gsLst>
                <a:lin ang="16200000" scaled="0"/>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056">
        <p15:prstTrans prst="airplane"/>
      </p:transition>
    </mc:Choice>
    <mc:Fallback>
      <p:transition spd="slow" advClick="0" advTm="20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22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7"/>
                                        </p:tgtEl>
                                        <p:attrNameLst>
                                          <p:attrName>style.visibility</p:attrName>
                                        </p:attrNameLst>
                                      </p:cBhvr>
                                      <p:to>
                                        <p:strVal val="visible"/>
                                      </p:to>
                                    </p:set>
                                    <p:anim by="(-#ppt_w*2)" calcmode="lin" valueType="num">
                                      <p:cBhvr rctx="PPT">
                                        <p:cTn id="14" dur="250" autoRev="1" fill="hold">
                                          <p:stCondLst>
                                            <p:cond delay="0"/>
                                          </p:stCondLst>
                                        </p:cTn>
                                        <p:tgtEl>
                                          <p:spTgt spid="27"/>
                                        </p:tgtEl>
                                        <p:attrNameLst>
                                          <p:attrName>ppt_w</p:attrName>
                                        </p:attrNameLst>
                                      </p:cBhvr>
                                    </p:anim>
                                    <p:anim by="(#ppt_w*0.50)" calcmode="lin" valueType="num">
                                      <p:cBhvr>
                                        <p:cTn id="15" dur="250" decel="50000" autoRev="1" fill="hold">
                                          <p:stCondLst>
                                            <p:cond delay="0"/>
                                          </p:stCondLst>
                                        </p:cTn>
                                        <p:tgtEl>
                                          <p:spTgt spid="27"/>
                                        </p:tgtEl>
                                        <p:attrNameLst>
                                          <p:attrName>ppt_x</p:attrName>
                                        </p:attrNameLst>
                                      </p:cBhvr>
                                    </p:anim>
                                    <p:anim from="(-#ppt_h/2)" to="(#ppt_y)" calcmode="lin" valueType="num">
                                      <p:cBhvr>
                                        <p:cTn id="16" dur="500" fill="hold">
                                          <p:stCondLst>
                                            <p:cond delay="0"/>
                                          </p:stCondLst>
                                        </p:cTn>
                                        <p:tgtEl>
                                          <p:spTgt spid="27"/>
                                        </p:tgtEl>
                                        <p:attrNameLst>
                                          <p:attrName>ppt_y</p:attrName>
                                        </p:attrNameLst>
                                      </p:cBhvr>
                                    </p:anim>
                                    <p:animRot by="21600000">
                                      <p:cBhvr>
                                        <p:cTn id="17" dur="500" fill="hold">
                                          <p:stCondLst>
                                            <p:cond delay="0"/>
                                          </p:stCondLst>
                                        </p:cTn>
                                        <p:tgtEl>
                                          <p:spTgt spid="27"/>
                                        </p:tgtEl>
                                        <p:attrNameLst>
                                          <p:attrName>r</p:attrName>
                                        </p:attrNameLst>
                                      </p:cBhvr>
                                    </p:animRot>
                                  </p:childTnLst>
                                </p:cTn>
                              </p:par>
                            </p:childTnLst>
                          </p:cTn>
                        </p:par>
                        <p:par>
                          <p:cTn id="18" fill="hold">
                            <p:stCondLst>
                              <p:cond delay="899"/>
                            </p:stCondLst>
                            <p:childTnLst>
                              <p:par>
                                <p:cTn id="19" presetID="53" presetClass="entr" presetSubtype="16" fill="hold" grpId="0" nodeType="afterEffect">
                                  <p:stCondLst>
                                    <p:cond delay="0"/>
                                  </p:stCondLst>
                                  <p:childTnLst>
                                    <p:set>
                                      <p:cBhvr>
                                        <p:cTn id="20" dur="1" fill="hold">
                                          <p:stCondLst>
                                            <p:cond delay="0"/>
                                          </p:stCondLst>
                                        </p:cTn>
                                        <p:tgtEl>
                                          <p:spTgt spid="167"/>
                                        </p:tgtEl>
                                        <p:attrNameLst>
                                          <p:attrName>style.visibility</p:attrName>
                                        </p:attrNameLst>
                                      </p:cBhvr>
                                      <p:to>
                                        <p:strVal val="visible"/>
                                      </p:to>
                                    </p:set>
                                    <p:anim calcmode="lin" valueType="num">
                                      <p:cBhvr>
                                        <p:cTn id="21" dur="500" fill="hold"/>
                                        <p:tgtEl>
                                          <p:spTgt spid="167"/>
                                        </p:tgtEl>
                                        <p:attrNameLst>
                                          <p:attrName>ppt_w</p:attrName>
                                        </p:attrNameLst>
                                      </p:cBhvr>
                                      <p:tavLst>
                                        <p:tav tm="0">
                                          <p:val>
                                            <p:fltVal val="0"/>
                                          </p:val>
                                        </p:tav>
                                        <p:tav tm="100000">
                                          <p:val>
                                            <p:strVal val="#ppt_w"/>
                                          </p:val>
                                        </p:tav>
                                      </p:tavLst>
                                    </p:anim>
                                    <p:anim calcmode="lin" valueType="num">
                                      <p:cBhvr>
                                        <p:cTn id="22" dur="500" fill="hold"/>
                                        <p:tgtEl>
                                          <p:spTgt spid="167"/>
                                        </p:tgtEl>
                                        <p:attrNameLst>
                                          <p:attrName>ppt_h</p:attrName>
                                        </p:attrNameLst>
                                      </p:cBhvr>
                                      <p:tavLst>
                                        <p:tav tm="0">
                                          <p:val>
                                            <p:fltVal val="0"/>
                                          </p:val>
                                        </p:tav>
                                        <p:tav tm="100000">
                                          <p:val>
                                            <p:strVal val="#ppt_h"/>
                                          </p:val>
                                        </p:tav>
                                      </p:tavLst>
                                    </p:anim>
                                    <p:animEffect transition="in" filter="fade">
                                      <p:cBhvr>
                                        <p:cTn id="23" dur="500"/>
                                        <p:tgtEl>
                                          <p:spTgt spid="167"/>
                                        </p:tgtEl>
                                      </p:cBhvr>
                                    </p:animEffect>
                                  </p:childTnLst>
                                </p:cTn>
                              </p:par>
                              <p:par>
                                <p:cTn id="24" presetID="22" presetClass="entr" presetSubtype="1" fill="hold" grpId="0" nodeType="withEffect">
                                  <p:stCondLst>
                                    <p:cond delay="300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bldLvl="0" animBg="1"/>
      <p:bldP spid="11" grpId="0"/>
      <p:bldP spid="7" grpId="0" bldLvl="0" animBg="1"/>
      <p:bldP spid="12" grpId="0" bldLvl="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5" name="圆角矩形 24"/>
          <p:cNvSpPr/>
          <p:nvPr/>
        </p:nvSpPr>
        <p:spPr>
          <a:xfrm>
            <a:off x="1507502" y="2276872"/>
            <a:ext cx="6701332" cy="671957"/>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accent2"/>
                </a:solidFill>
                <a:latin typeface="微软雅黑" panose="020B0503020204020204" pitchFamily="34" charset="-122"/>
                <a:ea typeface="微软雅黑" panose="020B0503020204020204" pitchFamily="34" charset="-122"/>
              </a:rPr>
              <a:t>突出三个重点，把握教育内容。</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1507503" y="3147933"/>
            <a:ext cx="5741225" cy="2680335"/>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突出宗旨教育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，增强全体干部特别是机关干部的服务意识，切实转变工作作风，方便群众办事；</a:t>
            </a:r>
            <a:endParaRPr lang="en-US" altLang="zh-CN"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突出岗位廉政教育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，让干部知道危险、查找风险、不敢冒险、力求保险；</a:t>
            </a:r>
            <a:endParaRPr lang="en-US" altLang="zh-CN"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突出示范教育</a:t>
            </a:r>
            <a:r>
              <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，加大对各级干部身边勤政廉政典型的宣传力度，形成典型示范带动的良好氛围。</a:t>
            </a:r>
            <a:endParaRPr lang="zh-CN" altLang="en-US" sz="1865" dirty="0">
              <a:solidFill>
                <a:schemeClr val="tx2">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7" name="直接连接符 26"/>
          <p:cNvCxnSpPr/>
          <p:nvPr/>
        </p:nvCxnSpPr>
        <p:spPr>
          <a:xfrm>
            <a:off x="1603514" y="3027343"/>
            <a:ext cx="8813567"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9618" y="3310129"/>
            <a:ext cx="2795851" cy="251807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436687" y="1445260"/>
            <a:ext cx="9241791" cy="737870"/>
            <a:chOff x="894864" y="1470047"/>
            <a:chExt cx="7816408" cy="545014"/>
          </a:xfrm>
        </p:grpSpPr>
        <p:sp>
          <p:nvSpPr>
            <p:cNvPr id="9" name="对角圆角矩形 8"/>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一、以加强党性党风党纪教育为先导，夯实勤政廉政思想基础</a:t>
              </a:r>
              <a:endParaRPr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5280">
        <p15:prstTrans prst="pageCurlDouble"/>
      </p:transition>
    </mc:Choice>
    <mc:Fallback>
      <p:transition spd="slow" advClick="0" advTm="52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arn(inVertical)">
                                      <p:cBhvr>
                                        <p:cTn id="13" dur="500"/>
                                        <p:tgtEl>
                                          <p:spTgt spid="27"/>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1500"/>
                                        <p:tgtEl>
                                          <p:spTgt spid="26"/>
                                        </p:tgtEl>
                                        <p:attrNameLst>
                                          <p:attrName>ppt_y</p:attrName>
                                        </p:attrNameLst>
                                      </p:cBhvr>
                                      <p:tavLst>
                                        <p:tav tm="0">
                                          <p:val>
                                            <p:strVal val="#ppt_y+#ppt_h*1.125000"/>
                                          </p:val>
                                        </p:tav>
                                        <p:tav tm="100000">
                                          <p:val>
                                            <p:strVal val="#ppt_y"/>
                                          </p:val>
                                        </p:tav>
                                      </p:tavLst>
                                    </p:anim>
                                    <p:animEffect transition="in" filter="wipe(up)">
                                      <p:cBhvr>
                                        <p:cTn id="18" dur="1500"/>
                                        <p:tgtEl>
                                          <p:spTgt spid="26"/>
                                        </p:tgtEl>
                                      </p:cBhvr>
                                    </p:animEffect>
                                  </p:childTnLst>
                                </p:cTn>
                              </p:par>
                            </p:childTnLst>
                          </p:cTn>
                        </p:par>
                        <p:par>
                          <p:cTn id="19" fill="hold">
                            <p:stCondLst>
                              <p:cond delay="3000"/>
                            </p:stCondLst>
                            <p:childTnLst>
                              <p:par>
                                <p:cTn id="20" presetID="1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p:tgtEl>
                                          <p:spTgt spid="34"/>
                                        </p:tgtEl>
                                        <p:attrNameLst>
                                          <p:attrName>ppt_x</p:attrName>
                                        </p:attrNameLst>
                                      </p:cBhvr>
                                      <p:tavLst>
                                        <p:tav tm="0">
                                          <p:val>
                                            <p:strVal val="#ppt_x-#ppt_w*1.125000"/>
                                          </p:val>
                                        </p:tav>
                                        <p:tav tm="100000">
                                          <p:val>
                                            <p:strVal val="#ppt_x"/>
                                          </p:val>
                                        </p:tav>
                                      </p:tavLst>
                                    </p:anim>
                                    <p:animEffect transition="in" filter="wipe(right)">
                                      <p:cBhvr>
                                        <p:cTn id="23" dur="1000"/>
                                        <p:tgtEl>
                                          <p:spTgt spid="34"/>
                                        </p:tgtEl>
                                      </p:cBhvr>
                                    </p:animEffect>
                                  </p:childTnLst>
                                </p:cTn>
                              </p:par>
                            </p:childTnLst>
                          </p:cTn>
                        </p:par>
                        <p:par>
                          <p:cTn id="24" fill="hold">
                            <p:stCondLst>
                              <p:cond delay="4000"/>
                            </p:stCondLst>
                            <p:childTnLst>
                              <p:par>
                                <p:cTn id="25" presetID="2" presetClass="entr" presetSubtype="8" decel="4600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矩形 25"/>
          <p:cNvSpPr/>
          <p:nvPr/>
        </p:nvSpPr>
        <p:spPr>
          <a:xfrm>
            <a:off x="1200056" y="2382169"/>
            <a:ext cx="6336704" cy="3415030"/>
          </a:xfrm>
          <a:prstGeom prst="rect">
            <a:avLst/>
          </a:prstGeom>
        </p:spPr>
        <p:txBody>
          <a:bodyPr wrap="square">
            <a:spAutoFit/>
          </a:bodyPr>
          <a:lstStyle/>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全面开展一把手讲廉政党课活动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，在干部遵纪守法的同时，促进领导干部廉洁自律、知行统一；</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全面开展廉政教育活动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，通过组织广大干部开展警示教育、举办廉政知识测试、签订廉政承诺书、进行廉政宣誓、任前廉政谈话等一系列活动，增强廉政教育的有效性；</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全面开展廉政文化进机关活动</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rPr>
              <a:t>，做到每个部门有廉政宣传专栏、有警示标牌、每个干部办公桌上有廉政格言警句、重要时段和节假日给领导干部发送廉政短信，让廉政文化上机关墙面、上办公桌面、上网络页面，使机关干部在潜移默化中把廉政教育入脑入心。</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7" name="直接连接符 26"/>
          <p:cNvCxnSpPr/>
          <p:nvPr/>
        </p:nvCxnSpPr>
        <p:spPr>
          <a:xfrm>
            <a:off x="1200056" y="2190305"/>
            <a:ext cx="9889099"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stretch>
            <a:fillRect/>
          </a:stretch>
        </p:blipFill>
        <p:spPr>
          <a:xfrm>
            <a:off x="8016814" y="2382169"/>
            <a:ext cx="2976331" cy="346226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200150" y="1288415"/>
            <a:ext cx="9888855" cy="737870"/>
            <a:chOff x="894864" y="1470047"/>
            <a:chExt cx="7816408" cy="545014"/>
          </a:xfrm>
        </p:grpSpPr>
        <p:sp>
          <p:nvSpPr>
            <p:cNvPr id="2" name="对角圆角矩形 1"/>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开展三项活动，改进教育方式</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903">
        <p15:prstTrans prst="pageCurlDouble"/>
      </p:transition>
    </mc:Choice>
    <mc:Fallback>
      <p:transition spd="slow" advClick="0" advTm="29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500"/>
                                        <p:tgtEl>
                                          <p:spTgt spid="26"/>
                                        </p:tgtEl>
                                        <p:attrNameLst>
                                          <p:attrName>ppt_y</p:attrName>
                                        </p:attrNameLst>
                                      </p:cBhvr>
                                      <p:tavLst>
                                        <p:tav tm="0">
                                          <p:val>
                                            <p:strVal val="#ppt_y+#ppt_h*1.125000"/>
                                          </p:val>
                                        </p:tav>
                                        <p:tav tm="100000">
                                          <p:val>
                                            <p:strVal val="#ppt_y"/>
                                          </p:val>
                                        </p:tav>
                                      </p:tavLst>
                                    </p:anim>
                                    <p:animEffect transition="in" filter="wipe(up)">
                                      <p:cBhvr>
                                        <p:cTn id="12" dur="1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style.rotation</p:attrName>
                                        </p:attrNameLst>
                                      </p:cBhvr>
                                      <p:tavLst>
                                        <p:tav tm="0">
                                          <p:val>
                                            <p:fltVal val="90"/>
                                          </p:val>
                                        </p:tav>
                                        <p:tav tm="100000">
                                          <p:val>
                                            <p:fltVal val="0"/>
                                          </p:val>
                                        </p:tav>
                                      </p:tavLst>
                                    </p:anim>
                                    <p:animEffect transition="in" filter="fade">
                                      <p:cBhvr>
                                        <p:cTn id="20" dur="1000"/>
                                        <p:tgtEl>
                                          <p:spTgt spid="9"/>
                                        </p:tgtEl>
                                      </p:cBhvr>
                                    </p:animEffect>
                                  </p:childTnLst>
                                </p:cTn>
                              </p:par>
                            </p:childTnLst>
                          </p:cTn>
                        </p:par>
                        <p:par>
                          <p:cTn id="21" fill="hold">
                            <p:stCondLst>
                              <p:cond delay="1000"/>
                            </p:stCondLst>
                            <p:childTnLst>
                              <p:par>
                                <p:cTn id="22" presetID="2" presetClass="entr" presetSubtype="8" decel="46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64003" y="740701"/>
            <a:ext cx="10021163" cy="624069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一是全面开展清权查险。</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认真清理人财物管理、设计代表管理、设计变更、造价核查、工程清单调整等重点岗位和关键环节人员的权力，采取自己找、群众帮、领导提、集中评、组织审五步法，深入查找个人、部门、单位存在的腐败风险。</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二是切实制定防范措施。</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加强班子成员之间、部门之间、内设机构之间权力运行的监督制约，防止腐败问题发生。在部门之间合理分权，解决一些部门既当“导演”，又当“演员”、“评委”，自己定规自己执行等问题；在领导班子成员之间合理分权，防止权力过分集中于个别人或少数人手中；在内设机构之间合理分权，将决策与执行、审核与批复、调配与使用、调查与处理等各项权力分由不同的内设机构行使，加强内部牵制。同时，规范自由裁量权的使用，分级分档固化裁量标准，缩小自由裁量空间，消除腐败隐患。</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1116330" y="1174115"/>
            <a:ext cx="9948545" cy="737870"/>
            <a:chOff x="894864" y="1470047"/>
            <a:chExt cx="7816408" cy="545014"/>
          </a:xfrm>
        </p:grpSpPr>
        <p:sp>
          <p:nvSpPr>
            <p:cNvPr id="7" name="对角圆角矩形 6"/>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二、以规范权力运行为核心，扎实推进腐败风险预警防控工作</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467">
        <p15:prstTrans prst="pageCurlDouble"/>
      </p:transition>
    </mc:Choice>
    <mc:Fallback>
      <p:transition spd="slow" advClick="0" advTm="446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250"/>
                                        <p:tgtEl>
                                          <p:spTgt spid="9"/>
                                        </p:tgtEl>
                                      </p:cBhvr>
                                    </p:animEffect>
                                  </p:childTnLst>
                                </p:cTn>
                              </p:par>
                            </p:childTnLst>
                          </p:cTn>
                        </p:par>
                        <p:par>
                          <p:cTn id="8" fill="hold">
                            <p:stCondLst>
                              <p:cond delay="1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par>
                          <p:cTn id="13" fill="hold">
                            <p:stCondLst>
                              <p:cond delay="3000"/>
                            </p:stCondLst>
                            <p:childTnLst>
                              <p:par>
                                <p:cTn id="14" presetID="2" presetClass="entr" presetSubtype="8" decel="46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794382" y="1508787"/>
            <a:ext cx="9334667" cy="4263227"/>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047115" y="1316990"/>
            <a:ext cx="8326120" cy="445516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三是加大监督控制力度。</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运用现代信息技术，全面推行工作流程计算机管理，减少人为因素的干扰，防范违纪违法行为。</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四是及时实施预警处置。</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建立风险信息收集，对收集的信息分门别类进行整理、甄别、分析，存在问题但又不构成违纪的，及时发出预警通知书，以谈心疏导、批评教育、限期整改等处置方式，预防腐败行为发生。</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五是积极营造激励氛围。</a:t>
            </a:r>
            <a:endParaRPr lang="en-US" altLang="zh-CN"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正确运用和把握政策，充分调动和保护党员干部改革创新、敢闯敢干的积极性，建设干事创业的“安全区”。对勤廉兼优、实绩突出的先进典型给予表彰和奖励，树立正确导向。</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liangxueyizuo2.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5000"/>
                    </a14:imgEffect>
                    <a14:imgEffect>
                      <a14:colorTemperature colorTemp="11500"/>
                    </a14:imgEffect>
                  </a14:imgLayer>
                </a14:imgProps>
              </a:ext>
            </a:extLst>
          </a:blip>
          <a:stretch>
            <a:fillRect/>
          </a:stretch>
        </p:blipFill>
        <p:spPr>
          <a:xfrm>
            <a:off x="9184005" y="1661160"/>
            <a:ext cx="3063240" cy="5234940"/>
          </a:xfrm>
          <a:prstGeom prst="rect">
            <a:avLst/>
          </a:prstGeom>
        </p:spPr>
      </p:pic>
    </p:spTree>
    <p:custDataLst>
      <p:tags r:id="rId5"/>
    </p:custDataLst>
  </p:cSld>
  <p:clrMapOvr>
    <a:masterClrMapping/>
  </p:clrMapOvr>
  <p:transition spd="slow" advClick="0" advTm="7658">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64003" y="1988840"/>
            <a:ext cx="1002116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一是健全公务接待制度。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明确接待对象，制定接待标准，限定陪餐人员，严禁用公款相互吃请。</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二是健全财务联签审批制度。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违反程序规定的票据，会计不得入帐。</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三是健全干部选拔任用制度。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干部选拔任用实行差额推荐、差额考察、差额票决，党委推荐干部必须如实写出推荐材料并署名。加大公开选拔、竞争上岗和轮岗交流力度，机关从事人、财、物管理等重点岗位的人员必须定期进行轮岗交流。</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四是健全个人重大事项报告制度。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领导干部应如实申报个人婚姻变化、住房、投资和配偶、子女从业及其出国（境）定居、留学等有关事项，并进行公示。</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五是健全党务政务公开制度</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。重点公开党委重要决策决议、干部选拔任用、财务收支、经费使用以及涉及职工群众切身利益的其他重大问题，做到真公开、常公开、全公开。切实保障群众的知情权、参与权和监督权。</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116330" y="1174115"/>
            <a:ext cx="9948545" cy="737870"/>
            <a:chOff x="894864" y="1470047"/>
            <a:chExt cx="7816408" cy="545014"/>
          </a:xfrm>
        </p:grpSpPr>
        <p:sp>
          <p:nvSpPr>
            <p:cNvPr id="7" name="对角圆角矩形 6"/>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三、以健全反腐倡廉制度为根本，努力构建党风廉政建设长效机制</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255">
        <p15:prstTrans prst="pageCurlDouble"/>
      </p:transition>
    </mc:Choice>
    <mc:Fallback>
      <p:transition spd="slow" advClick="0" advTm="425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250"/>
                                        <p:tgtEl>
                                          <p:spTgt spid="9"/>
                                        </p:tgtEl>
                                      </p:cBhvr>
                                    </p:animEffect>
                                  </p:childTnLst>
                                </p:cTn>
                              </p:par>
                            </p:childTnLst>
                          </p:cTn>
                        </p:par>
                        <p:par>
                          <p:cTn id="8" fill="hold">
                            <p:stCondLst>
                              <p:cond delay="1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par>
                          <p:cTn id="13" fill="hold">
                            <p:stCondLst>
                              <p:cond delay="3000"/>
                            </p:stCondLst>
                            <p:childTnLst>
                              <p:par>
                                <p:cTn id="14" presetID="2" presetClass="entr" presetSubtype="8" decel="4600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488088" y="2468893"/>
            <a:ext cx="4416492" cy="3052665"/>
            <a:chOff x="1115616" y="1851670"/>
            <a:chExt cx="3312369" cy="2289499"/>
          </a:xfrm>
        </p:grpSpPr>
        <p:sp>
          <p:nvSpPr>
            <p:cNvPr id="18" name="矩形 17"/>
            <p:cNvSpPr/>
            <p:nvPr/>
          </p:nvSpPr>
          <p:spPr>
            <a:xfrm>
              <a:off x="11156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87625" y="2148993"/>
              <a:ext cx="3168353"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在当前腐败现象易发多发的严峻形势下，惩治这一手决不能软。党组织和纪委对违纪违法行为，发现一起坚决查处一起，决不姑息迁就。</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624409" y="1851670"/>
              <a:ext cx="2260985" cy="408969"/>
              <a:chOff x="771679" y="4767565"/>
              <a:chExt cx="2401420" cy="1006813"/>
            </a:xfrm>
          </p:grpSpPr>
          <p:sp>
            <p:nvSpPr>
              <p:cNvPr id="12"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一是加大办案力度。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6288622" y="2468893"/>
            <a:ext cx="4416492" cy="3059953"/>
            <a:chOff x="4716016" y="1851670"/>
            <a:chExt cx="3312369" cy="2294965"/>
          </a:xfrm>
        </p:grpSpPr>
        <p:sp>
          <p:nvSpPr>
            <p:cNvPr id="20" name="矩形 19"/>
            <p:cNvSpPr/>
            <p:nvPr/>
          </p:nvSpPr>
          <p:spPr>
            <a:xfrm>
              <a:off x="4716016" y="2050357"/>
              <a:ext cx="3312369" cy="2090812"/>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14" name="组合 13"/>
            <p:cNvGrpSpPr/>
            <p:nvPr/>
          </p:nvGrpSpPr>
          <p:grpSpPr>
            <a:xfrm>
              <a:off x="5229545" y="1851670"/>
              <a:ext cx="2260985" cy="408969"/>
              <a:chOff x="771679" y="4767565"/>
              <a:chExt cx="2401420" cy="1006813"/>
            </a:xfrm>
          </p:grpSpPr>
          <p:sp>
            <p:nvSpPr>
              <p:cNvPr id="15" name="矩形: 圆角 11"/>
              <p:cNvSpPr/>
              <p:nvPr/>
            </p:nvSpPr>
            <p:spPr>
              <a:xfrm>
                <a:off x="771679" y="4767565"/>
                <a:ext cx="2396359" cy="10068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42230" y="4816354"/>
                <a:ext cx="2330869" cy="850024"/>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二是加强监督检查。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4806868" y="2211710"/>
              <a:ext cx="3077501" cy="19349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注重在专项清理、民主评议、信访调查、监督检查等工作中发现线索，严肃查处不作为、乱作为、慢作为的情况，严肃查处贪污贿赂、腐化堕落、失职渎职的案件。</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9"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116330" y="1174115"/>
            <a:ext cx="9948545" cy="737870"/>
            <a:chOff x="894864" y="1470047"/>
            <a:chExt cx="7816408" cy="545014"/>
          </a:xfrm>
        </p:grpSpPr>
        <p:sp>
          <p:nvSpPr>
            <p:cNvPr id="8" name="对角圆角矩形 7"/>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四、以严肃党纪政纪为目标，坚决查处违纪违法案件</a:t>
              </a:r>
              <a:endParaRPr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335">
        <p15:prstTrans prst="pageCurlDouble"/>
      </p:transition>
    </mc:Choice>
    <mc:Fallback>
      <p:transition spd="slow" advClick="0" advTm="43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p:tgtEl>
                                          <p:spTgt spid="2"/>
                                        </p:tgtEl>
                                        <p:attrNameLst>
                                          <p:attrName>ppt_y</p:attrName>
                                        </p:attrNameLst>
                                      </p:cBhvr>
                                      <p:tavLst>
                                        <p:tav tm="0">
                                          <p:val>
                                            <p:strVal val="#ppt_y+#ppt_h*1.125000"/>
                                          </p:val>
                                        </p:tav>
                                        <p:tav tm="100000">
                                          <p:val>
                                            <p:strVal val="#ppt_y"/>
                                          </p:val>
                                        </p:tav>
                                      </p:tavLst>
                                    </p:anim>
                                    <p:animEffect transition="in" filter="wipe(up)">
                                      <p:cBhvr>
                                        <p:cTn id="8" dur="1250"/>
                                        <p:tgtEl>
                                          <p:spTgt spid="2"/>
                                        </p:tgtEl>
                                      </p:cBhvr>
                                    </p:animEffect>
                                  </p:childTnLst>
                                </p:cTn>
                              </p:par>
                            </p:childTnLst>
                          </p:cTn>
                        </p:par>
                        <p:par>
                          <p:cTn id="9" fill="hold">
                            <p:stCondLst>
                              <p:cond delay="1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250"/>
                                        <p:tgtEl>
                                          <p:spTgt spid="3"/>
                                        </p:tgtEl>
                                        <p:attrNameLst>
                                          <p:attrName>ppt_y</p:attrName>
                                        </p:attrNameLst>
                                      </p:cBhvr>
                                      <p:tavLst>
                                        <p:tav tm="0">
                                          <p:val>
                                            <p:strVal val="#ppt_y+#ppt_h*1.125000"/>
                                          </p:val>
                                        </p:tav>
                                        <p:tav tm="100000">
                                          <p:val>
                                            <p:strVal val="#ppt_y"/>
                                          </p:val>
                                        </p:tav>
                                      </p:tavLst>
                                    </p:anim>
                                    <p:animEffect transition="in" filter="wipe(up)">
                                      <p:cBhvr>
                                        <p:cTn id="13" dur="1250"/>
                                        <p:tgtEl>
                                          <p:spTgt spid="3"/>
                                        </p:tgtEl>
                                      </p:cBhvr>
                                    </p:animEffect>
                                  </p:childTnLst>
                                </p:cTn>
                              </p:par>
                            </p:childTnLst>
                          </p:cTn>
                        </p:par>
                        <p:par>
                          <p:cTn id="14" fill="hold">
                            <p:stCondLst>
                              <p:cond delay="3000"/>
                            </p:stCondLst>
                            <p:childTnLst>
                              <p:par>
                                <p:cTn id="15" presetID="2" presetClass="entr" presetSubtype="8" decel="46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4512501"/>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164003" y="1988840"/>
            <a:ext cx="9733131"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2400" b="1" dirty="0">
                <a:solidFill>
                  <a:schemeClr val="accent2"/>
                </a:solidFill>
                <a:latin typeface="微软雅黑" panose="020B0503020204020204" pitchFamily="34" charset="-122"/>
                <a:ea typeface="微软雅黑" panose="020B0503020204020204" pitchFamily="34" charset="-122"/>
              </a:rPr>
              <a:t>将党风廉政建设任务进一步细化分解，突出重点，量化考核。</a:t>
            </a:r>
            <a:endParaRPr lang="zh-CN" altLang="en-US" sz="24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一查一岗双责落实情况</a:t>
            </a:r>
            <a:r>
              <a:rPr lang="zh-CN" altLang="en-US" dirty="0">
                <a:solidFill>
                  <a:schemeClr val="accent2"/>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重点查领导班子成员和科室负责人是否做到两手抓、两不误，责任是否明确、任务是否分解、措施是否落实；</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二查民主集中制执行情况，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重点查议事规则和决策程序是否健全，三重一大问题是否集体研究决定；</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三查领导干部是否带头讲廉政党课，</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机关干部是否参加警示教育、签定廉政承诺书、举行廉政宣誓、廉政知识测试活动；</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四查腐败风险预警防控情况，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重点查机关干部是否开展了风险查找活动、制定了防范措施、加强了监督控制、实施了预警处置；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五查建章立制和责任追究情况，</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重点查反腐倡廉制度是否健全并得到执行，对违反规定的是否实行责任追究等问题。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标题 5"/>
          <p:cNvSpPr txBox="1"/>
          <p:nvPr/>
        </p:nvSpPr>
        <p:spPr>
          <a:xfrm>
            <a:off x="1364494"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如何抓好党风廉政建设</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116330" y="1174115"/>
            <a:ext cx="9948545" cy="737870"/>
            <a:chOff x="894864" y="1470047"/>
            <a:chExt cx="7816408" cy="545014"/>
          </a:xfrm>
        </p:grpSpPr>
        <p:sp>
          <p:nvSpPr>
            <p:cNvPr id="3" name="对角圆角矩形 2"/>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94864" y="1572531"/>
              <a:ext cx="7816408" cy="294551"/>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000" dirty="0">
                  <a:solidFill>
                    <a:schemeClr val="bg1"/>
                  </a:solidFill>
                  <a:latin typeface="微软雅黑" panose="020B0503020204020204" pitchFamily="34" charset="-122"/>
                  <a:ea typeface="微软雅黑" panose="020B0503020204020204" pitchFamily="34" charset="-122"/>
                </a:rPr>
                <a:t>五、以落实党风廉政建设责任制为抓手，促进机关党风廉政建设各项工作深入开展</a:t>
              </a:r>
              <a:endParaRPr sz="2000" dirty="0">
                <a:solidFill>
                  <a:schemeClr val="bg1"/>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483">
        <p15:prstTrans prst="pageCurlDouble"/>
      </p:transition>
    </mc:Choice>
    <mc:Fallback>
      <p:transition spd="slow" advClick="0" advTm="348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250"/>
                                        <p:tgtEl>
                                          <p:spTgt spid="9"/>
                                        </p:tgtEl>
                                      </p:cBhvr>
                                    </p:animEffect>
                                  </p:childTnLst>
                                </p:cTn>
                              </p:par>
                            </p:childTnLst>
                          </p:cTn>
                        </p:par>
                        <p:par>
                          <p:cTn id="8" fill="hold">
                            <p:stCondLst>
                              <p:cond delay="1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par>
                          <p:cTn id="13" fill="hold">
                            <p:stCondLst>
                              <p:cond delay="3000"/>
                            </p:stCondLst>
                            <p:childTnLst>
                              <p:par>
                                <p:cTn id="14" presetID="2" presetClass="entr" presetSubtype="8" decel="46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58240" y="2513330"/>
            <a:ext cx="9971405" cy="2122805"/>
          </a:xfrm>
          <a:prstGeom prst="rect">
            <a:avLst/>
          </a:prstGeom>
        </p:spPr>
        <p:txBody>
          <a:bodyPr wrap="square">
            <a:spAutoFit/>
          </a:bodyPr>
          <a:lstStyle/>
          <a:p>
            <a:pPr algn="just">
              <a:lnSpc>
                <a:spcPct val="150000"/>
              </a:lnSpc>
            </a:pP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rPr>
              <a:t>十八大以来，中共中央总书记、国家主席、中央军委主席习近平站在党和国家工作全局的高度，全面推进党的建设，坚持全面从严治党，发表了一系列重要论述，深刻阐释了党风廉政建设和反腐败斗争的重大理论问题和实践问题，为新形势下深入推进党风廉政建设和反腐败斗争提供了思想指导和行动指南。</a:t>
            </a:r>
            <a:endPar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TextBox 9">
            <a:hlinkClick r:id="" action="ppaction://hlinkshowjump?jump=nextslide"/>
          </p:cNvPr>
          <p:cNvSpPr txBox="1"/>
          <p:nvPr/>
        </p:nvSpPr>
        <p:spPr>
          <a:xfrm>
            <a:off x="1151730" y="1339090"/>
            <a:ext cx="3908425" cy="99377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5865" dirty="0">
                <a:ln w="6350">
                  <a:noFill/>
                </a:ln>
                <a:gradFill>
                  <a:gsLst>
                    <a:gs pos="0">
                      <a:srgbClr val="E30000"/>
                    </a:gs>
                    <a:gs pos="100000">
                      <a:srgbClr val="760303"/>
                    </a:gs>
                  </a:gsLst>
                  <a:lin ang="5400000" scaled="0"/>
                </a:gradFill>
              </a:rPr>
              <a:t>前 言 </a:t>
            </a:r>
            <a:r>
              <a:rPr lang="en-US" altLang="zh-CN" sz="3200" dirty="0">
                <a:ln w="6350">
                  <a:noFill/>
                </a:ln>
                <a:gradFill>
                  <a:gsLst>
                    <a:gs pos="0">
                      <a:srgbClr val="E30000"/>
                    </a:gs>
                    <a:gs pos="100000">
                      <a:srgbClr val="760303"/>
                    </a:gs>
                  </a:gsLst>
                  <a:lin ang="5400000" scaled="0"/>
                </a:gradFill>
              </a:rPr>
              <a:t>PREFACE</a:t>
            </a:r>
            <a:endParaRPr lang="en-US" altLang="zh-CN" sz="3200" dirty="0">
              <a:ln w="6350">
                <a:noFill/>
              </a:ln>
              <a:gradFill>
                <a:gsLst>
                  <a:gs pos="0">
                    <a:srgbClr val="E30000"/>
                  </a:gs>
                  <a:gs pos="100000">
                    <a:srgbClr val="760303"/>
                  </a:gs>
                </a:gsLst>
                <a:lin ang="5400000" scaled="0"/>
              </a:gradFill>
            </a:endParaRPr>
          </a:p>
        </p:txBody>
      </p:sp>
      <p:cxnSp>
        <p:nvCxnSpPr>
          <p:cNvPr id="6" name="直接连接符 5"/>
          <p:cNvCxnSpPr/>
          <p:nvPr/>
        </p:nvCxnSpPr>
        <p:spPr>
          <a:xfrm>
            <a:off x="1245870" y="2408555"/>
            <a:ext cx="988441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1304" y="1191294"/>
            <a:ext cx="978593" cy="981812"/>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7336" y="888992"/>
            <a:ext cx="1350577" cy="1358640"/>
          </a:xfrm>
          <a:prstGeom prst="ellipse">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7575">
        <p15:prstTrans prst="curtains"/>
      </p:transition>
    </mc:Choice>
    <mc:Fallback>
      <p:transition spd="slow" advClick="0" advTm="75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3000"/>
                                        <p:tgtEl>
                                          <p:spTgt spid="2"/>
                                        </p:tgtEl>
                                        <p:attrNameLst>
                                          <p:attrName>ppt_y</p:attrName>
                                        </p:attrNameLst>
                                      </p:cBhvr>
                                      <p:tavLst>
                                        <p:tav tm="0">
                                          <p:val>
                                            <p:strVal val="#ppt_y+#ppt_h*1.125000"/>
                                          </p:val>
                                        </p:tav>
                                        <p:tav tm="100000">
                                          <p:val>
                                            <p:strVal val="#ppt_y"/>
                                          </p:val>
                                        </p:tav>
                                      </p:tavLst>
                                    </p:anim>
                                    <p:animEffect transition="in" filter="wipe(up)">
                                      <p:cBhvr>
                                        <p:cTn id="16" dur="3000"/>
                                        <p:tgtEl>
                                          <p:spTgt spid="2"/>
                                        </p:tgtEl>
                                      </p:cBhvr>
                                    </p:animEffect>
                                  </p:childTnLst>
                                </p:cTn>
                              </p:par>
                            </p:childTnLst>
                          </p:cTn>
                        </p:par>
                        <p:par>
                          <p:cTn id="17" fill="hold">
                            <p:stCondLst>
                              <p:cond delay="450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ppt_x</p:attrName>
                                        </p:attrNameLst>
                                      </p:cBhvr>
                                      <p:tavLst>
                                        <p:tav tm="0">
                                          <p:val>
                                            <p:strVal val="#ppt_x-#ppt_w*1.125000"/>
                                          </p:val>
                                        </p:tav>
                                        <p:tav tm="100000">
                                          <p:val>
                                            <p:strVal val="#ppt_x"/>
                                          </p:val>
                                        </p:tav>
                                      </p:tavLst>
                                    </p:anim>
                                    <p:animEffect transition="in" filter="wipe(right)">
                                      <p:cBhvr>
                                        <p:cTn id="21" dur="500"/>
                                        <p:tgtEl>
                                          <p:spTgt spid="13"/>
                                        </p:tgtEl>
                                      </p:cBhvr>
                                    </p:animEffect>
                                  </p:childTnLst>
                                </p:cTn>
                              </p:par>
                            </p:childTnLst>
                          </p:cTn>
                        </p:par>
                        <p:par>
                          <p:cTn id="22" fill="hold">
                            <p:stCondLst>
                              <p:cond delay="5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TextBox 14"/>
          <p:cNvSpPr txBox="1"/>
          <p:nvPr/>
        </p:nvSpPr>
        <p:spPr>
          <a:xfrm>
            <a:off x="4235007" y="1792733"/>
            <a:ext cx="1267719"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sp>
        <p:nvSpPr>
          <p:cNvPr id="6" name="TextBox 14"/>
          <p:cNvSpPr txBox="1"/>
          <p:nvPr/>
        </p:nvSpPr>
        <p:spPr>
          <a:xfrm>
            <a:off x="6730975" y="1792733"/>
            <a:ext cx="1151986"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grpSp>
        <p:nvGrpSpPr>
          <p:cNvPr id="7" name="组合 6"/>
          <p:cNvGrpSpPr/>
          <p:nvPr/>
        </p:nvGrpSpPr>
        <p:grpSpPr>
          <a:xfrm>
            <a:off x="5244644" y="1605199"/>
            <a:ext cx="1678329" cy="129584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en-US" altLang="zh-CN" sz="4800" kern="0" dirty="0">
                  <a:solidFill>
                    <a:sysClr val="window" lastClr="FFFFFF"/>
                  </a:solidFill>
                  <a:effectLst/>
                </a:rPr>
                <a:t>03</a:t>
              </a:r>
              <a:endParaRPr lang="zh-CN" altLang="en-US" sz="4800" kern="0" dirty="0">
                <a:solidFill>
                  <a:sysClr val="window" lastClr="FFFFFF"/>
                </a:solidFill>
                <a:effectLst/>
              </a:endParaRPr>
            </a:p>
          </p:txBody>
        </p:sp>
      </p:grpSp>
      <p:sp>
        <p:nvSpPr>
          <p:cNvPr id="11" name="圆角矩形 10"/>
          <p:cNvSpPr/>
          <p:nvPr/>
        </p:nvSpPr>
        <p:spPr>
          <a:xfrm>
            <a:off x="2976985" y="3237275"/>
            <a:ext cx="6239230" cy="863893"/>
          </a:xfrm>
          <a:prstGeom prst="roundRect">
            <a:avLst>
              <a:gd name="adj" fmla="val 5000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800" b="1" dirty="0">
                <a:solidFill>
                  <a:schemeClr val="bg1"/>
                </a:solidFill>
                <a:latin typeface="方正大标宋简体" panose="02010601030101010101" charset="-122"/>
                <a:ea typeface="方正大标宋简体" panose="02010601030101010101" charset="-122"/>
                <a:sym typeface="+mn-lt"/>
              </a:rPr>
              <a:t>反腐的重要措施与成果</a:t>
            </a:r>
            <a:endParaRPr lang="zh-CN" altLang="en-US" sz="3800" b="1" dirty="0">
              <a:solidFill>
                <a:schemeClr val="bg1"/>
              </a:solidFill>
              <a:latin typeface="方正大标宋简体" panose="02010601030101010101" charset="-122"/>
              <a:ea typeface="方正大标宋简体" panose="02010601030101010101" charset="-122"/>
              <a:sym typeface="+mn-lt"/>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09626" y="378240"/>
            <a:ext cx="2542867" cy="1805530"/>
          </a:xfrm>
          <a:prstGeom prst="rect">
            <a:avLst/>
          </a:prstGeom>
        </p:spPr>
      </p:pic>
      <p:pic>
        <p:nvPicPr>
          <p:cNvPr id="25" name="图片 24" descr="图片包含 蛋糕, 室内, 红色, 就坐&#10;&#10;已生成高可信度的说明"/>
          <p:cNvPicPr>
            <a:picLocks noChangeAspect="1"/>
          </p:cNvPicPr>
          <p:nvPr/>
        </p:nvPicPr>
        <p:blipFill rotWithShape="1">
          <a:blip r:embed="rId3"/>
          <a:srcRect/>
          <a:stretch>
            <a:fillRect/>
          </a:stretch>
        </p:blipFill>
        <p:spPr>
          <a:xfrm>
            <a:off x="0" y="4298892"/>
            <a:ext cx="12192000" cy="28527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578">
        <p15:prstTrans prst="peelOff"/>
      </p:transition>
    </mc:Choice>
    <mc:Fallback>
      <p:transition spd="slow" advClick="0" advTm="25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30206" y="1694813"/>
            <a:ext cx="7658683"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143939" y="1508787"/>
            <a:ext cx="8256917" cy="3817620"/>
          </a:xfrm>
          <a:prstGeom prst="rect">
            <a:avLst/>
          </a:prstGeom>
        </p:spPr>
        <p:txBody>
          <a:bodyPr wrap="square" lIns="121884" tIns="60941" rIns="121884" bIns="60941">
            <a:spAutoFit/>
          </a:bodyPr>
          <a:lstStyle/>
          <a:p>
            <a:pPr lvl="2" algn="just">
              <a:lnSpc>
                <a:spcPct val="150000"/>
              </a:lnSpc>
            </a:pPr>
            <a:endParaRPr lang="zh-CN" altLang="en-US" sz="2665" b="1" dirty="0">
              <a:solidFill>
                <a:schemeClr val="accent2"/>
              </a:solidFill>
              <a:latin typeface="微软雅黑" panose="020B0503020204020204" pitchFamily="34" charset="-122"/>
              <a:ea typeface="微软雅黑" panose="020B0503020204020204" pitchFamily="34" charset="-122"/>
            </a:endParaRPr>
          </a:p>
          <a:p>
            <a:pPr lvl="2" algn="just">
              <a:lnSpc>
                <a:spcPct val="150000"/>
              </a:lnSpc>
            </a:pPr>
            <a:r>
              <a:rPr lang="zh-CN" altLang="en-US" sz="2665" b="1" dirty="0">
                <a:solidFill>
                  <a:schemeClr val="accent2"/>
                </a:solidFill>
                <a:latin typeface="微软雅黑" panose="020B0503020204020204" pitchFamily="34" charset="-122"/>
                <a:ea typeface="微软雅黑" panose="020B0503020204020204" pitchFamily="34" charset="-122"/>
              </a:rPr>
              <a:t>“反腐败斗争压倒性态势已经形成”，“深入推进全面从严治党，必须坚持标本兼治”。习近平总书记作出了深入推进全面从严治党的重大部署</a:t>
            </a:r>
            <a:r>
              <a:rPr lang="zh-CN" altLang="en-US" sz="2665" dirty="0">
                <a:solidFill>
                  <a:schemeClr val="tx2"/>
                </a:solidFill>
                <a:latin typeface="微软雅黑" panose="020B0503020204020204" pitchFamily="34" charset="-122"/>
                <a:ea typeface="微软雅黑" panose="020B0503020204020204" pitchFamily="34" charset="-122"/>
              </a:rPr>
              <a:t>，为做好反腐倡廉工作提供了根本遵循，为巩固全面从严治党成果指明了努力方向。</a:t>
            </a:r>
            <a:endParaRPr lang="en-US" altLang="zh-CN" sz="3200" dirty="0">
              <a:solidFill>
                <a:schemeClr val="tx2"/>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912024" y="1316765"/>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124074" y="1367292"/>
            <a:ext cx="58724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习近平明确反腐态势“新基调”</a:t>
            </a:r>
            <a:endParaRPr lang="zh-CN" altLang="en-US" sz="3200" dirty="0">
              <a:solidFill>
                <a:schemeClr val="bg1"/>
              </a:solidFill>
            </a:endParaRPr>
          </a:p>
        </p:txBody>
      </p:sp>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liangxueyizuo2.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5000"/>
                    </a14:imgEffect>
                    <a14:imgEffect>
                      <a14:colorTemperature colorTemp="11500"/>
                    </a14:imgEffect>
                  </a14:imgLayer>
                </a14:imgProps>
              </a:ext>
            </a:extLst>
          </a:blip>
          <a:stretch>
            <a:fillRect/>
          </a:stretch>
        </p:blipFill>
        <p:spPr>
          <a:xfrm>
            <a:off x="9287124" y="1837723"/>
            <a:ext cx="2960064" cy="505784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605">
        <p15:prstTrans prst="pageCurlDouble"/>
      </p:transition>
    </mc:Choice>
    <mc:Fallback>
      <p:transition spd="slow" advClick="0" advTm="260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913856" y="1137799"/>
            <a:ext cx="412601" cy="424831"/>
            <a:chOff x="4407092" y="1075773"/>
            <a:chExt cx="309451" cy="318622"/>
          </a:xfrm>
          <a:solidFill>
            <a:srgbClr val="F83003"/>
          </a:solidFill>
        </p:grpSpPr>
        <p:sp>
          <p:nvSpPr>
            <p:cNvPr id="3" name="椭圆 2"/>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4" name="TextBox 3"/>
            <p:cNvSpPr txBox="1"/>
            <p:nvPr/>
          </p:nvSpPr>
          <p:spPr>
            <a:xfrm>
              <a:off x="4407092" y="1075773"/>
              <a:ext cx="250508" cy="315277"/>
            </a:xfrm>
            <a:prstGeom prst="rect">
              <a:avLst/>
            </a:prstGeom>
            <a:noFill/>
          </p:spPr>
          <p:txBody>
            <a:bodyPr wrap="none" rtlCol="0">
              <a:spAutoFit/>
            </a:bodyPr>
            <a:lstStyle/>
            <a:p>
              <a:r>
                <a:rPr lang="en-US" altLang="zh-CN" sz="2135" dirty="0">
                  <a:solidFill>
                    <a:schemeClr val="bg1"/>
                  </a:solidFill>
                </a:rPr>
                <a:t>1</a:t>
              </a:r>
              <a:endParaRPr lang="zh-CN" altLang="en-US" sz="2135" dirty="0">
                <a:solidFill>
                  <a:schemeClr val="bg1"/>
                </a:solidFill>
              </a:endParaRPr>
            </a:p>
          </p:txBody>
        </p:sp>
      </p:grpSp>
      <p:grpSp>
        <p:nvGrpSpPr>
          <p:cNvPr id="5" name="组合 4"/>
          <p:cNvGrpSpPr/>
          <p:nvPr/>
        </p:nvGrpSpPr>
        <p:grpSpPr>
          <a:xfrm>
            <a:off x="5928204" y="5271984"/>
            <a:ext cx="398253" cy="451407"/>
            <a:chOff x="4417853" y="1055841"/>
            <a:chExt cx="298690" cy="338554"/>
          </a:xfrm>
          <a:solidFill>
            <a:srgbClr val="0070C0"/>
          </a:solidFill>
        </p:grpSpPr>
        <p:sp>
          <p:nvSpPr>
            <p:cNvPr id="6" name="椭圆 5"/>
            <p:cNvSpPr/>
            <p:nvPr/>
          </p:nvSpPr>
          <p:spPr>
            <a:xfrm>
              <a:off x="4417853" y="1095705"/>
              <a:ext cx="298690" cy="298690"/>
            </a:xfrm>
            <a:prstGeom prst="ellipse">
              <a:avLst/>
            </a:prstGeom>
            <a:solidFill>
              <a:schemeClr val="accent2"/>
            </a:solidFill>
            <a:ln>
              <a:noFill/>
            </a:ln>
          </p:spPr>
          <p:txBody>
            <a:bodyPr vert="horz" wrap="square" lIns="121920" tIns="60960" rIns="121920" bIns="60960" numCol="1" anchor="t" anchorCtr="0" compatLnSpc="1"/>
            <a:lstStyle/>
            <a:p>
              <a:endParaRPr lang="zh-CN" altLang="en-US" sz="2135" dirty="0">
                <a:solidFill>
                  <a:schemeClr val="tx1">
                    <a:lumMod val="85000"/>
                    <a:lumOff val="15000"/>
                  </a:schemeClr>
                </a:solidFill>
              </a:endParaRPr>
            </a:p>
          </p:txBody>
        </p:sp>
        <p:sp>
          <p:nvSpPr>
            <p:cNvPr id="7" name="TextBox 6"/>
            <p:cNvSpPr txBox="1"/>
            <p:nvPr/>
          </p:nvSpPr>
          <p:spPr>
            <a:xfrm>
              <a:off x="4417958" y="1055841"/>
              <a:ext cx="250508" cy="315277"/>
            </a:xfrm>
            <a:prstGeom prst="rect">
              <a:avLst/>
            </a:prstGeom>
            <a:noFill/>
          </p:spPr>
          <p:txBody>
            <a:bodyPr wrap="none" rtlCol="0">
              <a:spAutoFit/>
            </a:bodyPr>
            <a:lstStyle/>
            <a:p>
              <a:r>
                <a:rPr lang="en-US" altLang="zh-CN" sz="2135" dirty="0">
                  <a:solidFill>
                    <a:schemeClr val="bg1"/>
                  </a:solidFill>
                </a:rPr>
                <a:t>2</a:t>
              </a:r>
              <a:endParaRPr lang="zh-CN" altLang="en-US" sz="2135" dirty="0">
                <a:solidFill>
                  <a:schemeClr val="bg1"/>
                </a:solidFill>
              </a:endParaRPr>
            </a:p>
          </p:txBody>
        </p:sp>
      </p:grpSp>
      <p:grpSp>
        <p:nvGrpSpPr>
          <p:cNvPr id="8" name="组合 7"/>
          <p:cNvGrpSpPr/>
          <p:nvPr/>
        </p:nvGrpSpPr>
        <p:grpSpPr>
          <a:xfrm>
            <a:off x="1985140" y="1124744"/>
            <a:ext cx="3640264" cy="460375"/>
            <a:chOff x="1835696" y="1081371"/>
            <a:chExt cx="2730198" cy="345281"/>
          </a:xfrm>
          <a:noFill/>
        </p:grpSpPr>
        <p:sp>
          <p:nvSpPr>
            <p:cNvPr id="9" name="矩形 8"/>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400">
                <a:solidFill>
                  <a:schemeClr val="accent2"/>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599934" y="1081371"/>
              <a:ext cx="1965960" cy="345281"/>
            </a:xfrm>
            <a:prstGeom prst="rect">
              <a:avLst/>
            </a:prstGeom>
            <a:grpFill/>
          </p:spPr>
          <p:txBody>
            <a:bodyPr wrap="none" rtlCol="0">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八项规定培训学习</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29976" y="5295787"/>
            <a:ext cx="3256375" cy="501651"/>
            <a:chOff x="1835696" y="1073693"/>
            <a:chExt cx="2442281" cy="376238"/>
          </a:xfrm>
          <a:noFill/>
        </p:grpSpPr>
        <p:sp>
          <p:nvSpPr>
            <p:cNvPr id="12" name="矩形 11"/>
            <p:cNvSpPr/>
            <p:nvPr/>
          </p:nvSpPr>
          <p:spPr>
            <a:xfrm>
              <a:off x="1835696" y="1095705"/>
              <a:ext cx="2442281" cy="298690"/>
            </a:xfrm>
            <a:prstGeom prst="rect">
              <a:avLst/>
            </a:prstGeom>
            <a:grpFill/>
            <a:ln>
              <a:noFill/>
            </a:ln>
          </p:spPr>
          <p:txBody>
            <a:bodyPr vert="horz" wrap="square" lIns="121920" tIns="60960" rIns="121920" bIns="60960" numCol="1" anchor="t" anchorCtr="0" compatLnSpc="1"/>
            <a:lstStyle/>
            <a:p>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849335" y="1073693"/>
              <a:ext cx="2171700" cy="376238"/>
            </a:xfrm>
            <a:prstGeom prst="rect">
              <a:avLst/>
            </a:prstGeom>
            <a:grpFill/>
          </p:spPr>
          <p:txBody>
            <a:bodyPr wrap="none" rtlCol="0">
              <a:spAutoFit/>
            </a:bodyPr>
            <a:lstStyle/>
            <a:p>
              <a:r>
                <a:rPr lang="zh-CN" altLang="en-US" sz="2665" b="1" dirty="0">
                  <a:solidFill>
                    <a:schemeClr val="accent2"/>
                  </a:solidFill>
                  <a:latin typeface="微软雅黑" panose="020B0503020204020204" pitchFamily="34" charset="-122"/>
                  <a:ea typeface="微软雅黑" panose="020B0503020204020204" pitchFamily="34" charset="-122"/>
                </a:rPr>
                <a:t>开展反腐工作会议</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467746" y="1690300"/>
            <a:ext cx="4141356" cy="3403795"/>
            <a:chOff x="4822508" y="1490148"/>
            <a:chExt cx="3106017" cy="2552846"/>
          </a:xfrm>
        </p:grpSpPr>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99352" y="2503680"/>
              <a:ext cx="2952327" cy="1539314"/>
            </a:xfrm>
            <a:prstGeom prst="rect">
              <a:avLst/>
            </a:prstGeom>
            <a:solidFill>
              <a:schemeClr val="accent2"/>
            </a:solidFill>
            <a:ln w="38100">
              <a:noFill/>
              <a:miter lim="800000"/>
              <a:headEnd/>
              <a:tailEnd/>
            </a:ln>
          </p:spPr>
        </p:pic>
        <p:sp>
          <p:nvSpPr>
            <p:cNvPr id="16" name="矩形 15"/>
            <p:cNvSpPr/>
            <p:nvPr/>
          </p:nvSpPr>
          <p:spPr>
            <a:xfrm>
              <a:off x="4822508" y="1490148"/>
              <a:ext cx="3106017" cy="788194"/>
            </a:xfrm>
            <a:prstGeom prst="rect">
              <a:avLst/>
            </a:prstGeom>
          </p:spPr>
          <p:txBody>
            <a:bodyPr wrap="square">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随着全面从严治党不断走向深入，党风廉政建设不再仅仅是“惩治腐败”那么简单，更是对政治生态、政治生活的净化与重塑。</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577726" y="1905197"/>
            <a:ext cx="4057468" cy="3177765"/>
            <a:chOff x="1154993" y="1651322"/>
            <a:chExt cx="3043101" cy="2383322"/>
          </a:xfrm>
        </p:grpSpPr>
        <p:pic>
          <p:nvPicPr>
            <p:cNvPr id="1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4730" y="1651322"/>
              <a:ext cx="2863364" cy="1934938"/>
            </a:xfrm>
            <a:prstGeom prst="rect">
              <a:avLst/>
            </a:prstGeom>
            <a:solidFill>
              <a:schemeClr val="accent2"/>
            </a:solidFill>
            <a:ln w="38100">
              <a:noFill/>
              <a:miter lim="800000"/>
              <a:headEnd/>
              <a:tailEnd/>
            </a:ln>
          </p:spPr>
        </p:pic>
        <p:sp>
          <p:nvSpPr>
            <p:cNvPr id="19" name="矩形 18"/>
            <p:cNvSpPr/>
            <p:nvPr/>
          </p:nvSpPr>
          <p:spPr>
            <a:xfrm>
              <a:off x="1154993" y="3686029"/>
              <a:ext cx="3032063" cy="348615"/>
            </a:xfrm>
            <a:prstGeom prst="rect">
              <a:avLst/>
            </a:prstGeom>
          </p:spPr>
          <p:txBody>
            <a:bodyPr wrap="square">
              <a:spAutoFit/>
            </a:bodyPr>
            <a:lstStyle/>
            <a:p>
              <a:pPr>
                <a:lnSpc>
                  <a:spcPct val="130000"/>
                </a:lnSpc>
              </a:pPr>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rPr>
                <a:t>　永葆政治本色，方能勇立时代潮头。</a:t>
              </a:r>
              <a:endParaRPr lang="en-US" altLang="zh-CN" sz="18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899">
        <p15:prstTrans prst="airplane"/>
      </p:transition>
    </mc:Choice>
    <mc:Fallback>
      <p:transition spd="slow" advClick="0" advTm="28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2.77778E-7 4.5679E-6 L 2.77778E-7 0.32777 " pathEditMode="relative" rAng="0" ptsTypes="AA">
                                      <p:cBhvr>
                                        <p:cTn id="9" dur="1250" spd="-100000" fill="hold"/>
                                        <p:tgtEl>
                                          <p:spTgt spid="2"/>
                                        </p:tgtEl>
                                        <p:attrNameLst>
                                          <p:attrName>ppt_x</p:attrName>
                                          <p:attrName>ppt_y</p:attrName>
                                        </p:attrNameLst>
                                      </p:cBhvr>
                                      <p:rCtr x="0" y="16389"/>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5.55556E-7 -0.27839 L -5.55556E-7 -3.20988E-6 " pathEditMode="relative" rAng="0" ptsTypes="AA">
                                      <p:cBhvr>
                                        <p:cTn id="14" dur="1250" fill="hold"/>
                                        <p:tgtEl>
                                          <p:spTgt spid="5"/>
                                        </p:tgtEl>
                                        <p:attrNameLst>
                                          <p:attrName>ppt_x</p:attrName>
                                          <p:attrName>ppt_y</p:attrName>
                                        </p:attrNameLst>
                                      </p:cBhvr>
                                      <p:rCtr x="0" y="13920"/>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740720" y="2361320"/>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切忌走过场、搞形式主义；要轻车简从、减少陪同、简化接待。</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1"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一、要改进调查研究</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339606" y="2361320"/>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切实改进会风；提高会议实效，开短会、讲短话，力戒空话、套话。</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二、要精简会议活动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1699732" y="4201122"/>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切实改进文风，没有实质内容、可发可不发的文件、简报一律不发。</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三、要精简文件简报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6339606" y="4201122"/>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严格控制出访随行人员，严格按照规定乘坐交通工具。</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四、要规范出访活动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699895" y="1174115"/>
            <a:ext cx="8685530" cy="737870"/>
            <a:chOff x="894864" y="1470047"/>
            <a:chExt cx="7816408" cy="545014"/>
          </a:xfrm>
        </p:grpSpPr>
        <p:sp>
          <p:nvSpPr>
            <p:cNvPr id="3" name="对角圆角矩形 2"/>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中央八项规定</a:t>
              </a:r>
              <a:endParaRPr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908">
        <p:fade/>
      </p:transition>
    </mc:Choice>
    <mc:Fallback>
      <p:transition spd="med" advClick="0" advTm="29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p:tgtEl>
                                          <p:spTgt spid="34"/>
                                        </p:tgtEl>
                                        <p:attrNameLst>
                                          <p:attrName>ppt_y</p:attrName>
                                        </p:attrNameLst>
                                      </p:cBhvr>
                                      <p:tavLst>
                                        <p:tav tm="0">
                                          <p:val>
                                            <p:strVal val="#ppt_y+#ppt_h*1.125000"/>
                                          </p:val>
                                        </p:tav>
                                        <p:tav tm="100000">
                                          <p:val>
                                            <p:strVal val="#ppt_y"/>
                                          </p:val>
                                        </p:tav>
                                      </p:tavLst>
                                    </p:anim>
                                    <p:animEffect transition="in" filter="wipe(up)">
                                      <p:cBhvr>
                                        <p:cTn id="18" dur="1000"/>
                                        <p:tgtEl>
                                          <p:spTgt spid="34"/>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p:tgtEl>
                                          <p:spTgt spid="40"/>
                                        </p:tgtEl>
                                        <p:attrNameLst>
                                          <p:attrName>ppt_y</p:attrName>
                                        </p:attrNameLst>
                                      </p:cBhvr>
                                      <p:tavLst>
                                        <p:tav tm="0">
                                          <p:val>
                                            <p:strVal val="#ppt_y+#ppt_h*1.125000"/>
                                          </p:val>
                                        </p:tav>
                                        <p:tav tm="100000">
                                          <p:val>
                                            <p:strVal val="#ppt_y"/>
                                          </p:val>
                                        </p:tav>
                                      </p:tavLst>
                                    </p:anim>
                                    <p:animEffect transition="in" filter="wipe(up)">
                                      <p:cBhvr>
                                        <p:cTn id="23" dur="1000"/>
                                        <p:tgtEl>
                                          <p:spTgt spid="40"/>
                                        </p:tgtEl>
                                      </p:cBhvr>
                                    </p:animEffect>
                                  </p:childTnLst>
                                </p:cTn>
                              </p:par>
                            </p:childTnLst>
                          </p:cTn>
                        </p:par>
                        <p:par>
                          <p:cTn id="24" fill="hold">
                            <p:stCondLst>
                              <p:cond delay="4000"/>
                            </p:stCondLst>
                            <p:childTnLst>
                              <p:par>
                                <p:cTn id="25" presetID="2" presetClass="entr" presetSubtype="8" decel="4600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839780" y="1691028"/>
            <a:ext cx="4046485" cy="1513975"/>
            <a:chOff x="1249104" y="1972386"/>
            <a:chExt cx="3034864" cy="1135481"/>
          </a:xfrm>
        </p:grpSpPr>
        <p:sp>
          <p:nvSpPr>
            <p:cNvPr id="9" name="圆角矩形 8"/>
            <p:cNvSpPr/>
            <p:nvPr/>
          </p:nvSpPr>
          <p:spPr>
            <a:xfrm>
              <a:off x="1249104"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477492" y="2404434"/>
              <a:ext cx="2518444"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减少交通管制，一般情况下不得封路、不清场闭馆。</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403648" y="1972386"/>
              <a:ext cx="2664296" cy="391400"/>
              <a:chOff x="-490853" y="4884441"/>
              <a:chExt cx="1939928" cy="532549"/>
            </a:xfrm>
          </p:grpSpPr>
          <p:sp>
            <p:nvSpPr>
              <p:cNvPr id="1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五、要改进警卫工作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438666" y="1691028"/>
            <a:ext cx="4046485" cy="1513975"/>
            <a:chOff x="4698268" y="1972386"/>
            <a:chExt cx="3034864" cy="1135481"/>
          </a:xfrm>
        </p:grpSpPr>
        <p:sp>
          <p:nvSpPr>
            <p:cNvPr id="29" name="圆角矩形 28"/>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0" name="矩形 29"/>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应根据工作需要、新闻价值、社会效果决定是否报道，进一步压缩。</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2812" y="1972386"/>
              <a:ext cx="2664296" cy="391400"/>
              <a:chOff x="-490853" y="4884441"/>
              <a:chExt cx="1939928" cy="532549"/>
            </a:xfrm>
          </p:grpSpPr>
          <p:sp>
            <p:nvSpPr>
              <p:cNvPr id="32"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六、要改进新闻报道</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1798792" y="3530829"/>
            <a:ext cx="4046485" cy="1513975"/>
            <a:chOff x="4698268" y="1972386"/>
            <a:chExt cx="3034864" cy="1135481"/>
          </a:xfrm>
        </p:grpSpPr>
        <p:sp>
          <p:nvSpPr>
            <p:cNvPr id="35" name="圆角矩形 34"/>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6" name="矩形 35"/>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除中央统一安排外，个人不公开出版著作、不发贺信、贺电等。</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852812" y="1972386"/>
              <a:ext cx="2664296" cy="391400"/>
              <a:chOff x="-490853" y="4884441"/>
              <a:chExt cx="1939928" cy="532549"/>
            </a:xfrm>
          </p:grpSpPr>
          <p:sp>
            <p:nvSpPr>
              <p:cNvPr id="38"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七、要严格文稿发表</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6438666" y="3530829"/>
            <a:ext cx="4046485" cy="1513975"/>
            <a:chOff x="4698268" y="1972386"/>
            <a:chExt cx="3034864" cy="1135481"/>
          </a:xfrm>
        </p:grpSpPr>
        <p:sp>
          <p:nvSpPr>
            <p:cNvPr id="41" name="圆角矩形 40"/>
            <p:cNvSpPr/>
            <p:nvPr/>
          </p:nvSpPr>
          <p:spPr>
            <a:xfrm>
              <a:off x="4698268" y="2177912"/>
              <a:ext cx="3034864" cy="929955"/>
            </a:xfrm>
            <a:prstGeom prst="roundRect">
              <a:avLst>
                <a:gd name="adj" fmla="val 7465"/>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42" name="矩形 41"/>
            <p:cNvSpPr/>
            <p:nvPr/>
          </p:nvSpPr>
          <p:spPr>
            <a:xfrm>
              <a:off x="4860032" y="2404434"/>
              <a:ext cx="2806476" cy="647224"/>
            </a:xfrm>
            <a:prstGeom prst="rect">
              <a:avLst/>
            </a:prstGeom>
          </p:spPr>
          <p:txBody>
            <a:bodyPr wrap="square" lIns="0" tIns="0" rIns="0" bIns="0">
              <a:spAutoFit/>
            </a:bodyPr>
            <a:lstStyle/>
            <a:p>
              <a:pPr algn="just">
                <a:lnSpc>
                  <a:spcPct val="150000"/>
                </a:lnSpc>
              </a:pPr>
              <a:r>
                <a:rPr lang="zh-CN" altLang="en-US" sz="1865" b="1" dirty="0">
                  <a:solidFill>
                    <a:schemeClr val="tx2"/>
                  </a:solidFill>
                  <a:latin typeface="微软雅黑" panose="020B0503020204020204" pitchFamily="34" charset="-122"/>
                  <a:ea typeface="微软雅黑" panose="020B0503020204020204" pitchFamily="34" charset="-122"/>
                </a:rPr>
                <a:t>严格执行住房、车辆配备等有关工作和生活待遇的规定。</a:t>
              </a:r>
              <a:endParaRPr lang="zh-CN" altLang="en-US" sz="1865" dirty="0">
                <a:solidFill>
                  <a:schemeClr val="tx2"/>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852812" y="1972386"/>
              <a:ext cx="2664296" cy="391400"/>
              <a:chOff x="-490853" y="4884441"/>
              <a:chExt cx="1939928" cy="532549"/>
            </a:xfrm>
          </p:grpSpPr>
          <p:sp>
            <p:nvSpPr>
              <p:cNvPr id="44" name="矩形: 圆角 11"/>
              <p:cNvSpPr/>
              <p:nvPr/>
            </p:nvSpPr>
            <p:spPr>
              <a:xfrm>
                <a:off x="-490853" y="4884441"/>
                <a:ext cx="1939928" cy="53254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19842" y="4884441"/>
                <a:ext cx="1597904" cy="469799"/>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八、要厉行勤俭节约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sp>
        <p:nvSpPr>
          <p:cNvPr id="2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179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ppt_h*1.125000"/>
                                          </p:val>
                                        </p:tav>
                                        <p:tav tm="100000">
                                          <p:val>
                                            <p:strVal val="#ppt_y"/>
                                          </p:val>
                                        </p:tav>
                                      </p:tavLst>
                                    </p:anim>
                                    <p:animEffect transition="in" filter="wipe(up)">
                                      <p:cBhvr>
                                        <p:cTn id="8" dur="1000"/>
                                        <p:tgtEl>
                                          <p:spTgt spid="2"/>
                                        </p:tgtEl>
                                      </p:cBhvr>
                                    </p:animEffect>
                                  </p:childTnLst>
                                </p:cTn>
                              </p:par>
                            </p:childTnLst>
                          </p:cTn>
                        </p:par>
                        <p:par>
                          <p:cTn id="9" fill="hold">
                            <p:stCondLst>
                              <p:cond delay="10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p:tgtEl>
                                          <p:spTgt spid="4"/>
                                        </p:tgtEl>
                                        <p:attrNameLst>
                                          <p:attrName>ppt_y</p:attrName>
                                        </p:attrNameLst>
                                      </p:cBhvr>
                                      <p:tavLst>
                                        <p:tav tm="0">
                                          <p:val>
                                            <p:strVal val="#ppt_y+#ppt_h*1.125000"/>
                                          </p:val>
                                        </p:tav>
                                        <p:tav tm="100000">
                                          <p:val>
                                            <p:strVal val="#ppt_y"/>
                                          </p:val>
                                        </p:tav>
                                      </p:tavLst>
                                    </p:anim>
                                    <p:animEffect transition="in" filter="wipe(up)">
                                      <p:cBhvr>
                                        <p:cTn id="13" dur="1000"/>
                                        <p:tgtEl>
                                          <p:spTgt spid="4"/>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p:tgtEl>
                                          <p:spTgt spid="34"/>
                                        </p:tgtEl>
                                        <p:attrNameLst>
                                          <p:attrName>ppt_y</p:attrName>
                                        </p:attrNameLst>
                                      </p:cBhvr>
                                      <p:tavLst>
                                        <p:tav tm="0">
                                          <p:val>
                                            <p:strVal val="#ppt_y+#ppt_h*1.125000"/>
                                          </p:val>
                                        </p:tav>
                                        <p:tav tm="100000">
                                          <p:val>
                                            <p:strVal val="#ppt_y"/>
                                          </p:val>
                                        </p:tav>
                                      </p:tavLst>
                                    </p:anim>
                                    <p:animEffect transition="in" filter="wipe(up)">
                                      <p:cBhvr>
                                        <p:cTn id="18" dur="1000"/>
                                        <p:tgtEl>
                                          <p:spTgt spid="34"/>
                                        </p:tgtEl>
                                      </p:cBhvr>
                                    </p:animEffect>
                                  </p:childTnLst>
                                </p:cTn>
                              </p:par>
                            </p:childTnLst>
                          </p:cTn>
                        </p:par>
                        <p:par>
                          <p:cTn id="19" fill="hold">
                            <p:stCondLst>
                              <p:cond delay="3000"/>
                            </p:stCondLst>
                            <p:childTnLst>
                              <p:par>
                                <p:cTn id="20" presetID="12" presetClass="entr" presetSubtype="4"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1000"/>
                                        <p:tgtEl>
                                          <p:spTgt spid="40"/>
                                        </p:tgtEl>
                                        <p:attrNameLst>
                                          <p:attrName>ppt_y</p:attrName>
                                        </p:attrNameLst>
                                      </p:cBhvr>
                                      <p:tavLst>
                                        <p:tav tm="0">
                                          <p:val>
                                            <p:strVal val="#ppt_y+#ppt_h*1.125000"/>
                                          </p:val>
                                        </p:tav>
                                        <p:tav tm="100000">
                                          <p:val>
                                            <p:strVal val="#ppt_y"/>
                                          </p:val>
                                        </p:tav>
                                      </p:tavLst>
                                    </p:anim>
                                    <p:animEffect transition="in" filter="wipe(up)">
                                      <p:cBhvr>
                                        <p:cTn id="2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8" name="矩形 27"/>
          <p:cNvSpPr/>
          <p:nvPr/>
        </p:nvSpPr>
        <p:spPr>
          <a:xfrm>
            <a:off x="3504312" y="2293381"/>
            <a:ext cx="8064896" cy="3543300"/>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四风指形式主义、官僚主义、享乐主义和奢靡之风。</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四风问题是违背中国共产党的性质和宗旨的，是群众深恶痛绝、反映最强烈的问题，也是损害党群干群关系的重要根源。</a:t>
            </a:r>
            <a:endParaRPr lang="en-US" altLang="zh-CN"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解决“四风”问题，需要广泛而深入地开展教育实践活动，更需要对准焦距、找准穴位、抓住要害：</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反对形式主义要着重解决工作不实的问题；反对官僚主义要着重解决在人民群众利益上不维护、不作为的问题；反对享乐主义要着重克服及时行乐思想和特权现象；反对奢靡之风要着重狠刹挥霍享乐和骄奢淫逸的不良风气。</a:t>
            </a:r>
            <a:endPar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8" name="图片 47"/>
          <p:cNvPicPr>
            <a:picLocks noChangeAspect="1"/>
          </p:cNvPicPr>
          <p:nvPr/>
        </p:nvPicPr>
        <p:blipFill>
          <a:blip r:embed="rId2"/>
          <a:stretch>
            <a:fillRect/>
          </a:stretch>
        </p:blipFill>
        <p:spPr>
          <a:xfrm>
            <a:off x="1010018" y="2372883"/>
            <a:ext cx="2327364" cy="3456384"/>
          </a:xfrm>
          <a:prstGeom prst="rect">
            <a:avLst/>
          </a:prstGeom>
        </p:spPr>
      </p:pic>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116330" y="1174115"/>
            <a:ext cx="9948545" cy="737870"/>
            <a:chOff x="894864" y="1470047"/>
            <a:chExt cx="7816408" cy="545014"/>
          </a:xfrm>
        </p:grpSpPr>
        <p:sp>
          <p:nvSpPr>
            <p:cNvPr id="3" name="对角圆角矩形 2"/>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深入落实中央八项规定精神，坚持不懈纠正“四风” </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med" p14:dur="700" advClick="0" advTm="4101">
        <p:fade/>
      </p:transition>
    </mc:Choice>
    <mc:Fallback>
      <p:transition spd="med" advClick="0" advTm="410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500"/>
                                        <p:tgtEl>
                                          <p:spTgt spid="28"/>
                                        </p:tgtEl>
                                        <p:attrNameLst>
                                          <p:attrName>ppt_y</p:attrName>
                                        </p:attrNameLst>
                                      </p:cBhvr>
                                      <p:tavLst>
                                        <p:tav tm="0">
                                          <p:val>
                                            <p:strVal val="#ppt_y+#ppt_h*1.125000"/>
                                          </p:val>
                                        </p:tav>
                                        <p:tav tm="100000">
                                          <p:val>
                                            <p:strVal val="#ppt_y"/>
                                          </p:val>
                                        </p:tav>
                                      </p:tavLst>
                                    </p:anim>
                                    <p:animEffect transition="in" filter="wipe(up)">
                                      <p:cBhvr>
                                        <p:cTn id="12" dur="1500"/>
                                        <p:tgtEl>
                                          <p:spTgt spid="28"/>
                                        </p:tgtEl>
                                      </p:cBhvr>
                                    </p:animEffect>
                                  </p:childTnLst>
                                </p:cTn>
                              </p:par>
                            </p:childTnLst>
                          </p:cTn>
                        </p:par>
                        <p:par>
                          <p:cTn id="13" fill="hold">
                            <p:stCondLst>
                              <p:cond delay="2000"/>
                            </p:stCondLst>
                            <p:childTnLst>
                              <p:par>
                                <p:cTn id="14" presetID="2" presetClass="entr" presetSubtype="8" decel="46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061743" y="1604797"/>
            <a:ext cx="6859060"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a:t>
            </a:r>
            <a:r>
              <a:rPr lang="zh-CN" altLang="en-US" sz="1865" dirty="0">
                <a:solidFill>
                  <a:schemeClr val="tx1"/>
                </a:solidFill>
                <a:latin typeface="微软雅黑" panose="020B0503020204020204" pitchFamily="34" charset="-122"/>
                <a:ea typeface="微软雅黑" panose="020B0503020204020204" pitchFamily="34" charset="-122"/>
              </a:rPr>
              <a:t>要善于用法治思维和法治方式反对腐败，加强反腐败国家立法，加强反腐倡廉党内法规制度建设，让法律制度刚性运行。要从源头上有效防治腐败，加强对典型案例的剖析，从中找出规律性的东西，深化腐败问题多发领域和环节的改革，最大限度减少体制障碍和制度漏洞。</a:t>
            </a:r>
            <a:endParaRPr lang="zh-CN" altLang="en-US" sz="1865" dirty="0">
              <a:solidFill>
                <a:schemeClr val="tx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stretch>
            <a:fillRect/>
          </a:stretch>
        </p:blipFill>
        <p:spPr>
          <a:xfrm>
            <a:off x="8208835" y="2180861"/>
            <a:ext cx="2866503" cy="2810844"/>
          </a:xfrm>
          <a:prstGeom prst="rect">
            <a:avLst/>
          </a:prstGeom>
        </p:spPr>
      </p:pic>
      <p:sp>
        <p:nvSpPr>
          <p:cNvPr id="12"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4"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699895" y="1174115"/>
            <a:ext cx="8685530" cy="737870"/>
            <a:chOff x="894864" y="1470047"/>
            <a:chExt cx="7816408" cy="545014"/>
          </a:xfrm>
        </p:grpSpPr>
        <p:sp>
          <p:nvSpPr>
            <p:cNvPr id="3" name="对角圆角矩形 2"/>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把权力关进制度的笼子里 </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248">
        <p15:prstTrans prst="pageCurlDouble"/>
      </p:transition>
    </mc:Choice>
    <mc:Fallback>
      <p:transition spd="slow" advClick="0" advTm="42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250"/>
                                        <p:tgtEl>
                                          <p:spTgt spid="9"/>
                                        </p:tgtEl>
                                      </p:cBhvr>
                                    </p:animEffect>
                                  </p:childTnLst>
                                </p:cTn>
                              </p:par>
                            </p:childTnLst>
                          </p:cTn>
                        </p:par>
                        <p:par>
                          <p:cTn id="8" fill="hold">
                            <p:stCondLst>
                              <p:cond delay="1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par>
                          <p:cTn id="18" fill="hold">
                            <p:stCondLst>
                              <p:cond delay="500"/>
                            </p:stCondLst>
                            <p:childTnLst>
                              <p:par>
                                <p:cTn id="19" presetID="2" presetClass="entr" presetSubtype="8" decel="46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1" name="TextBox 9">
            <a:hlinkClick r:id="" action="ppaction://hlinkshowjump?jump=nextslide"/>
          </p:cNvPr>
          <p:cNvSpPr txBox="1"/>
          <p:nvPr/>
        </p:nvSpPr>
        <p:spPr>
          <a:xfrm>
            <a:off x="6003022" y="1700808"/>
            <a:ext cx="5374165" cy="58356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200" dirty="0">
                <a:solidFill>
                  <a:schemeClr val="bg1"/>
                </a:solidFill>
              </a:rPr>
              <a:t>用好巡视这把反腐“利剑”</a:t>
            </a:r>
            <a:endParaRPr lang="zh-CN" altLang="en-US" sz="1065" dirty="0">
              <a:solidFill>
                <a:schemeClr val="bg1"/>
              </a:solidFill>
            </a:endParaRPr>
          </a:p>
        </p:txBody>
      </p:sp>
      <p:sp>
        <p:nvSpPr>
          <p:cNvPr id="28" name="矩形 27"/>
          <p:cNvSpPr/>
          <p:nvPr/>
        </p:nvSpPr>
        <p:spPr>
          <a:xfrm>
            <a:off x="6003020" y="2508383"/>
            <a:ext cx="5278155" cy="3112135"/>
          </a:xfrm>
          <a:prstGeom prst="rect">
            <a:avLst/>
          </a:prstGeom>
        </p:spPr>
        <p:txBody>
          <a:bodyPr wrap="square">
            <a:spAutoFit/>
          </a:bodyPr>
          <a:lstStyle/>
          <a:p>
            <a:pPr algn="just">
              <a:lnSpc>
                <a:spcPct val="150000"/>
              </a:lnSpc>
            </a:pPr>
            <a:r>
              <a:rPr lang="zh-CN" altLang="en-US" sz="1865" b="1"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工作没有重点就抓不出成绩。巡视工作要明确职责定位，巡视内容不要太宽泛，要围绕党风廉政建设和反腐败斗争这个中心进行。</a:t>
            </a:r>
            <a:r>
              <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中央巡视工作领导小组要切实加强对巡视工作的领导。中央巡视组是中央直接派的，要当好“钦差大臣”，善于发现问题，发挥震慑力。无论是谁，都在巡视监督的范围之内。</a:t>
            </a:r>
            <a:endParaRPr lang="zh-CN" altLang="en-US" sz="1865"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7" name="组合 6"/>
          <p:cNvGrpSpPr/>
          <p:nvPr/>
        </p:nvGrpSpPr>
        <p:grpSpPr>
          <a:xfrm>
            <a:off x="2136907" y="2598645"/>
            <a:ext cx="2057099" cy="2057099"/>
            <a:chOff x="5219700" y="2901951"/>
            <a:chExt cx="1741488" cy="1741488"/>
          </a:xfrm>
        </p:grpSpPr>
        <p:sp>
          <p:nvSpPr>
            <p:cNvPr id="9" name="Freeform 6"/>
            <p:cNvSpPr/>
            <p:nvPr/>
          </p:nvSpPr>
          <p:spPr bwMode="auto">
            <a:xfrm>
              <a:off x="5219700" y="2901951"/>
              <a:ext cx="1741488" cy="1741488"/>
            </a:xfrm>
            <a:custGeom>
              <a:avLst/>
              <a:gdLst>
                <a:gd name="T0" fmla="*/ 552 w 1097"/>
                <a:gd name="T1" fmla="*/ 0 h 1097"/>
                <a:gd name="T2" fmla="*/ 1097 w 1097"/>
                <a:gd name="T3" fmla="*/ 546 h 1097"/>
                <a:gd name="T4" fmla="*/ 552 w 1097"/>
                <a:gd name="T5" fmla="*/ 1097 h 1097"/>
                <a:gd name="T6" fmla="*/ 0 w 1097"/>
                <a:gd name="T7" fmla="*/ 546 h 1097"/>
                <a:gd name="T8" fmla="*/ 552 w 1097"/>
                <a:gd name="T9" fmla="*/ 0 h 1097"/>
              </a:gdLst>
              <a:ahLst/>
              <a:cxnLst>
                <a:cxn ang="0">
                  <a:pos x="T0" y="T1"/>
                </a:cxn>
                <a:cxn ang="0">
                  <a:pos x="T2" y="T3"/>
                </a:cxn>
                <a:cxn ang="0">
                  <a:pos x="T4" y="T5"/>
                </a:cxn>
                <a:cxn ang="0">
                  <a:pos x="T6" y="T7"/>
                </a:cxn>
                <a:cxn ang="0">
                  <a:pos x="T8" y="T9"/>
                </a:cxn>
              </a:cxnLst>
              <a:rect l="0" t="0" r="r" b="b"/>
              <a:pathLst>
                <a:path w="1097" h="1097">
                  <a:moveTo>
                    <a:pt x="552" y="0"/>
                  </a:moveTo>
                  <a:lnTo>
                    <a:pt x="1097" y="546"/>
                  </a:lnTo>
                  <a:lnTo>
                    <a:pt x="552" y="1097"/>
                  </a:lnTo>
                  <a:lnTo>
                    <a:pt x="0" y="546"/>
                  </a:lnTo>
                  <a:lnTo>
                    <a:pt x="552"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0" name="Freeform 89"/>
            <p:cNvSpPr>
              <a:spLocks noEditPoints="1"/>
            </p:cNvSpPr>
            <p:nvPr/>
          </p:nvSpPr>
          <p:spPr bwMode="auto">
            <a:xfrm>
              <a:off x="5860649" y="3358538"/>
              <a:ext cx="459592" cy="443179"/>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1" name="TextBox 21"/>
            <p:cNvSpPr txBox="1"/>
            <p:nvPr/>
          </p:nvSpPr>
          <p:spPr>
            <a:xfrm>
              <a:off x="5639038" y="3841303"/>
              <a:ext cx="868721" cy="292978"/>
            </a:xfrm>
            <a:prstGeom prst="rect">
              <a:avLst/>
            </a:prstGeom>
            <a:noFill/>
          </p:spPr>
          <p:txBody>
            <a:bodyPr wrap="none" rtlCol="0">
              <a:spAutoFit/>
            </a:bodyPr>
            <a:lstStyle/>
            <a:p>
              <a:r>
                <a:rPr lang="zh-CN" altLang="en-US" sz="1655" dirty="0">
                  <a:solidFill>
                    <a:schemeClr val="bg1"/>
                  </a:solidFill>
                  <a:latin typeface="微软雅黑" panose="020B0503020204020204" pitchFamily="34" charset="-122"/>
                  <a:ea typeface="微软雅黑" panose="020B0503020204020204" pitchFamily="34" charset="-122"/>
                </a:rPr>
                <a:t>中央巡视</a:t>
              </a:r>
              <a:endParaRPr lang="zh-CN" altLang="en-US" sz="1655"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08035" y="1445396"/>
            <a:ext cx="2057099" cy="2070224"/>
            <a:chOff x="4264025" y="1925638"/>
            <a:chExt cx="1741488" cy="1752600"/>
          </a:xfrm>
        </p:grpSpPr>
        <p:sp>
          <p:nvSpPr>
            <p:cNvPr id="13" name="Freeform 7"/>
            <p:cNvSpPr/>
            <p:nvPr/>
          </p:nvSpPr>
          <p:spPr bwMode="auto">
            <a:xfrm>
              <a:off x="4264025" y="1925638"/>
              <a:ext cx="1741488" cy="1752600"/>
            </a:xfrm>
            <a:custGeom>
              <a:avLst/>
              <a:gdLst>
                <a:gd name="T0" fmla="*/ 551 w 1097"/>
                <a:gd name="T1" fmla="*/ 0 h 1104"/>
                <a:gd name="T2" fmla="*/ 1097 w 1097"/>
                <a:gd name="T3" fmla="*/ 552 h 1104"/>
                <a:gd name="T4" fmla="*/ 551 w 1097"/>
                <a:gd name="T5" fmla="*/ 1104 h 1104"/>
                <a:gd name="T6" fmla="*/ 0 w 1097"/>
                <a:gd name="T7" fmla="*/ 552 h 1104"/>
                <a:gd name="T8" fmla="*/ 551 w 1097"/>
                <a:gd name="T9" fmla="*/ 0 h 1104"/>
              </a:gdLst>
              <a:ahLst/>
              <a:cxnLst>
                <a:cxn ang="0">
                  <a:pos x="T0" y="T1"/>
                </a:cxn>
                <a:cxn ang="0">
                  <a:pos x="T2" y="T3"/>
                </a:cxn>
                <a:cxn ang="0">
                  <a:pos x="T4" y="T5"/>
                </a:cxn>
                <a:cxn ang="0">
                  <a:pos x="T6" y="T7"/>
                </a:cxn>
                <a:cxn ang="0">
                  <a:pos x="T8" y="T9"/>
                </a:cxn>
              </a:cxnLst>
              <a:rect l="0" t="0" r="r" b="b"/>
              <a:pathLst>
                <a:path w="1097" h="1104">
                  <a:moveTo>
                    <a:pt x="551" y="0"/>
                  </a:moveTo>
                  <a:lnTo>
                    <a:pt x="1097" y="552"/>
                  </a:lnTo>
                  <a:lnTo>
                    <a:pt x="551" y="1104"/>
                  </a:lnTo>
                  <a:lnTo>
                    <a:pt x="0" y="552"/>
                  </a:lnTo>
                  <a:lnTo>
                    <a:pt x="551"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4" name="TextBox 34"/>
            <p:cNvSpPr txBox="1"/>
            <p:nvPr/>
          </p:nvSpPr>
          <p:spPr>
            <a:xfrm>
              <a:off x="4782497" y="2571106"/>
              <a:ext cx="765507" cy="446725"/>
            </a:xfrm>
            <a:prstGeom prst="rect">
              <a:avLst/>
            </a:prstGeom>
            <a:noFill/>
          </p:spPr>
          <p:txBody>
            <a:bodyPr wrap="none" rtlCol="0">
              <a:spAutoFit/>
            </a:bodyPr>
            <a:lstStyle/>
            <a:p>
              <a:pPr algn="ctr"/>
              <a:r>
                <a:rPr lang="zh-CN" altLang="en-US" sz="2835" dirty="0">
                  <a:solidFill>
                    <a:schemeClr val="bg1"/>
                  </a:solidFill>
                  <a:latin typeface="Avant GardeBook" pitchFamily="50" charset="0"/>
                  <a:ea typeface="微软雅黑" panose="020B0503020204020204" pitchFamily="34" charset="-122"/>
                </a:rPr>
                <a:t>亮剑</a:t>
              </a:r>
              <a:endParaRPr lang="zh-CN" altLang="en-US" sz="2835" dirty="0">
                <a:solidFill>
                  <a:schemeClr val="bg1"/>
                </a:solidFill>
                <a:latin typeface="Avant GardeBook" pitchFamily="50" charset="0"/>
                <a:ea typeface="微软雅黑" panose="020B0503020204020204" pitchFamily="34" charset="-122"/>
              </a:endParaRPr>
            </a:p>
          </p:txBody>
        </p:sp>
      </p:grpSp>
      <p:grpSp>
        <p:nvGrpSpPr>
          <p:cNvPr id="15" name="组合 14"/>
          <p:cNvGrpSpPr/>
          <p:nvPr/>
        </p:nvGrpSpPr>
        <p:grpSpPr>
          <a:xfrm>
            <a:off x="3267656" y="3740643"/>
            <a:ext cx="2057099" cy="2057099"/>
            <a:chOff x="6176963" y="3868738"/>
            <a:chExt cx="1741488" cy="1741488"/>
          </a:xfrm>
          <a:solidFill>
            <a:srgbClr val="4C5D86"/>
          </a:solidFill>
        </p:grpSpPr>
        <p:sp>
          <p:nvSpPr>
            <p:cNvPr id="16" name="Freeform 10"/>
            <p:cNvSpPr/>
            <p:nvPr/>
          </p:nvSpPr>
          <p:spPr bwMode="auto">
            <a:xfrm>
              <a:off x="6176963" y="3868738"/>
              <a:ext cx="1741488" cy="1741488"/>
            </a:xfrm>
            <a:custGeom>
              <a:avLst/>
              <a:gdLst>
                <a:gd name="T0" fmla="*/ 545 w 1097"/>
                <a:gd name="T1" fmla="*/ 0 h 1097"/>
                <a:gd name="T2" fmla="*/ 1097 w 1097"/>
                <a:gd name="T3" fmla="*/ 545 h 1097"/>
                <a:gd name="T4" fmla="*/ 545 w 1097"/>
                <a:gd name="T5" fmla="*/ 1097 h 1097"/>
                <a:gd name="T6" fmla="*/ 0 w 1097"/>
                <a:gd name="T7" fmla="*/ 545 h 1097"/>
                <a:gd name="T8" fmla="*/ 545 w 1097"/>
                <a:gd name="T9" fmla="*/ 0 h 1097"/>
              </a:gdLst>
              <a:ahLst/>
              <a:cxnLst>
                <a:cxn ang="0">
                  <a:pos x="T0" y="T1"/>
                </a:cxn>
                <a:cxn ang="0">
                  <a:pos x="T2" y="T3"/>
                </a:cxn>
                <a:cxn ang="0">
                  <a:pos x="T4" y="T5"/>
                </a:cxn>
                <a:cxn ang="0">
                  <a:pos x="T6" y="T7"/>
                </a:cxn>
                <a:cxn ang="0">
                  <a:pos x="T8" y="T9"/>
                </a:cxn>
              </a:cxnLst>
              <a:rect l="0" t="0" r="r" b="b"/>
              <a:pathLst>
                <a:path w="1097" h="1097">
                  <a:moveTo>
                    <a:pt x="545" y="0"/>
                  </a:moveTo>
                  <a:lnTo>
                    <a:pt x="1097" y="545"/>
                  </a:lnTo>
                  <a:lnTo>
                    <a:pt x="545" y="1097"/>
                  </a:lnTo>
                  <a:lnTo>
                    <a:pt x="0" y="545"/>
                  </a:lnTo>
                  <a:lnTo>
                    <a:pt x="545" y="0"/>
                  </a:lnTo>
                  <a:close/>
                </a:path>
              </a:pathLst>
            </a:custGeom>
            <a:gradFill>
              <a:gsLst>
                <a:gs pos="0">
                  <a:srgbClr val="E30000"/>
                </a:gs>
                <a:gs pos="100000">
                  <a:srgbClr val="760303"/>
                </a:gs>
              </a:gsLst>
              <a:lin ang="5400000" scaled="0"/>
            </a:gradFill>
            <a:ln w="13" cap="flat">
              <a:noFill/>
              <a:prstDash val="solid"/>
              <a:miter lim="800000"/>
            </a:ln>
          </p:spPr>
          <p:txBody>
            <a:bodyPr vert="horz" wrap="square" lIns="108010" tIns="54005" rIns="108010" bIns="54005" numCol="1" anchor="t" anchorCtr="0" compatLnSpc="1"/>
            <a:lstStyle/>
            <a:p>
              <a:endParaRPr lang="zh-CN" altLang="en-US" sz="2125" dirty="0">
                <a:latin typeface="Avant GardeBook" pitchFamily="50" charset="0"/>
              </a:endParaRPr>
            </a:p>
          </p:txBody>
        </p:sp>
        <p:sp>
          <p:nvSpPr>
            <p:cNvPr id="17" name="TextBox 37"/>
            <p:cNvSpPr txBox="1"/>
            <p:nvPr/>
          </p:nvSpPr>
          <p:spPr>
            <a:xfrm>
              <a:off x="6664957" y="4508650"/>
              <a:ext cx="765507" cy="446725"/>
            </a:xfrm>
            <a:prstGeom prst="rect">
              <a:avLst/>
            </a:prstGeom>
            <a:noFill/>
          </p:spPr>
          <p:txBody>
            <a:bodyPr wrap="none" rtlCol="0">
              <a:spAutoFit/>
            </a:bodyPr>
            <a:lstStyle/>
            <a:p>
              <a:pPr algn="ctr"/>
              <a:r>
                <a:rPr lang="zh-CN" altLang="en-US" sz="2835" dirty="0">
                  <a:solidFill>
                    <a:schemeClr val="bg1"/>
                  </a:solidFill>
                  <a:latin typeface="Avant GardeBook" pitchFamily="50" charset="0"/>
                  <a:ea typeface="微软雅黑" panose="020B0503020204020204" pitchFamily="34" charset="-122"/>
                </a:rPr>
                <a:t>精神</a:t>
              </a:r>
              <a:endParaRPr lang="zh-CN" altLang="en-US" sz="2835" dirty="0">
                <a:solidFill>
                  <a:schemeClr val="bg1"/>
                </a:solidFill>
                <a:latin typeface="Avant GardeBook" pitchFamily="50" charset="0"/>
                <a:ea typeface="微软雅黑" panose="020B0503020204020204" pitchFamily="34" charset="-122"/>
              </a:endParaRPr>
            </a:p>
          </p:txBody>
        </p:sp>
      </p:grpSp>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l="4548" r="3850"/>
          <a:stretch>
            <a:fillRect/>
          </a:stretch>
        </p:blipFill>
        <p:spPr>
          <a:xfrm>
            <a:off x="3286972" y="1440856"/>
            <a:ext cx="2110168" cy="2074764"/>
          </a:xfrm>
          <a:prstGeom prst="diamond">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172" y="3740643"/>
            <a:ext cx="2039961" cy="2039961"/>
          </a:xfrm>
          <a:prstGeom prst="diamond">
            <a:avLst/>
          </a:prstGeom>
        </p:spPr>
      </p:pic>
      <p:sp>
        <p:nvSpPr>
          <p:cNvPr id="20"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700" advClick="0" advTm="3437">
        <p:fade/>
      </p:transition>
    </mc:Choice>
    <mc:Fallback>
      <p:transition spd="med" advClick="0" advTm="34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fmla="#ppt_w*sin(2.5*pi*$)">
                                          <p:val>
                                            <p:fltVal val="0"/>
                                          </p:val>
                                        </p:tav>
                                        <p:tav tm="100000">
                                          <p:val>
                                            <p:fltVal val="1"/>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fmla="#ppt_w*sin(2.5*pi*$)">
                                          <p:val>
                                            <p:fltVal val="0"/>
                                          </p:val>
                                        </p:tav>
                                        <p:tav tm="100000">
                                          <p:val>
                                            <p:fltVal val="1"/>
                                          </p:val>
                                        </p:tav>
                                      </p:tavLst>
                                    </p:anim>
                                    <p:anim calcmode="lin" valueType="num">
                                      <p:cBhvr>
                                        <p:cTn id="12" dur="1000" fill="hold"/>
                                        <p:tgtEl>
                                          <p:spTgt spid="15"/>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90"/>
                                          </p:val>
                                        </p:tav>
                                        <p:tav tm="100000">
                                          <p:val>
                                            <p:fltVal val="0"/>
                                          </p:val>
                                        </p:tav>
                                      </p:tavLst>
                                    </p:anim>
                                    <p:animEffect transition="in" filter="fade">
                                      <p:cBhvr>
                                        <p:cTn id="19" dur="500"/>
                                        <p:tgtEl>
                                          <p:spTgt spid="7"/>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1500"/>
                                        <p:tgtEl>
                                          <p:spTgt spid="28"/>
                                        </p:tgtEl>
                                        <p:attrNameLst>
                                          <p:attrName>ppt_y</p:attrName>
                                        </p:attrNameLst>
                                      </p:cBhvr>
                                      <p:tavLst>
                                        <p:tav tm="0">
                                          <p:val>
                                            <p:strVal val="#ppt_y+#ppt_h*1.125000"/>
                                          </p:val>
                                        </p:tav>
                                        <p:tav tm="100000">
                                          <p:val>
                                            <p:strVal val="#ppt_y"/>
                                          </p:val>
                                        </p:tav>
                                      </p:tavLst>
                                    </p:anim>
                                    <p:animEffect transition="in" filter="wipe(up)">
                                      <p:cBhvr>
                                        <p:cTn id="38"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773251" y="1604797"/>
            <a:ext cx="10674283" cy="3648405"/>
          </a:xfrm>
          <a:prstGeom prst="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矩形 9"/>
          <p:cNvSpPr/>
          <p:nvPr/>
        </p:nvSpPr>
        <p:spPr>
          <a:xfrm>
            <a:off x="1061743" y="1604797"/>
            <a:ext cx="7243103" cy="392404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1</a:t>
            </a:r>
            <a:r>
              <a:rPr lang="zh-CN" altLang="en-US" sz="1865" b="1" dirty="0">
                <a:solidFill>
                  <a:schemeClr val="accent2"/>
                </a:solidFill>
                <a:latin typeface="微软雅黑" panose="020B0503020204020204" pitchFamily="34" charset="-122"/>
                <a:ea typeface="微软雅黑" panose="020B0503020204020204" pitchFamily="34" charset="-122"/>
              </a:rPr>
              <a:t>、要坚持中国特色反腐倡廉道路，坚持标本兼治、综合治理、惩防并举，注重预防方针，全面推进惩治和预防腐败体系建设</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2</a:t>
            </a:r>
            <a:r>
              <a:rPr lang="zh-CN" altLang="en-US" sz="1865" b="1" dirty="0">
                <a:solidFill>
                  <a:schemeClr val="accent2"/>
                </a:solidFill>
                <a:latin typeface="微软雅黑" panose="020B0503020204020204" pitchFamily="34" charset="-122"/>
                <a:ea typeface="微软雅黑" panose="020B0503020204020204" pitchFamily="34" charset="-122"/>
              </a:rPr>
              <a:t>、深化行业重点领域和关键环节改革，健全反腐败制度</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3</a:t>
            </a:r>
            <a:r>
              <a:rPr lang="zh-CN" altLang="en-US" sz="1865" b="1" dirty="0">
                <a:solidFill>
                  <a:schemeClr val="accent2"/>
                </a:solidFill>
                <a:latin typeface="微软雅黑" panose="020B0503020204020204" pitchFamily="34" charset="-122"/>
                <a:ea typeface="微软雅黑" panose="020B0503020204020204" pitchFamily="34" charset="-122"/>
              </a:rPr>
              <a:t>、严格执行责任制，落实目标、细化内容、强化措施、实现全覆盖、全监控、全防范、全教育。</a:t>
            </a:r>
            <a:endParaRPr lang="zh-CN" altLang="en-US" sz="1865"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r>
              <a:rPr lang="en-US" altLang="zh-CN" sz="1865" b="1" dirty="0">
                <a:solidFill>
                  <a:schemeClr val="accent2"/>
                </a:solidFill>
                <a:latin typeface="微软雅黑" panose="020B0503020204020204" pitchFamily="34" charset="-122"/>
                <a:ea typeface="微软雅黑" panose="020B0503020204020204" pitchFamily="34" charset="-122"/>
              </a:rPr>
              <a:t>4</a:t>
            </a:r>
            <a:r>
              <a:rPr lang="zh-CN" altLang="en-US" sz="1865" b="1" dirty="0">
                <a:solidFill>
                  <a:schemeClr val="accent2"/>
                </a:solidFill>
                <a:latin typeface="微软雅黑" panose="020B0503020204020204" pitchFamily="34" charset="-122"/>
                <a:ea typeface="微软雅黑" panose="020B0503020204020204" pitchFamily="34" charset="-122"/>
              </a:rPr>
              <a:t>、要始终保持惩治腐败高压态势，坚决查处大案要案。</a:t>
            </a:r>
            <a:endParaRPr lang="zh-CN" altLang="en-US" sz="1865" b="1" dirty="0">
              <a:solidFill>
                <a:schemeClr val="accent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526762" y="2120219"/>
            <a:ext cx="2591828" cy="2893204"/>
          </a:xfrm>
          <a:prstGeom prst="rect">
            <a:avLst/>
          </a:prstGeom>
        </p:spPr>
      </p:pic>
      <p:sp>
        <p:nvSpPr>
          <p:cNvPr id="11"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2"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699895" y="1174115"/>
            <a:ext cx="8685530" cy="737870"/>
            <a:chOff x="894864" y="1470047"/>
            <a:chExt cx="7816408" cy="545014"/>
          </a:xfrm>
        </p:grpSpPr>
        <p:sp>
          <p:nvSpPr>
            <p:cNvPr id="2" name="对角圆角矩形 1"/>
            <p:cNvSpPr/>
            <p:nvPr/>
          </p:nvSpPr>
          <p:spPr>
            <a:xfrm>
              <a:off x="1015972" y="1470047"/>
              <a:ext cx="7573655" cy="545014"/>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94864" y="1572531"/>
              <a:ext cx="7816408" cy="34004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sz="2400" dirty="0">
                  <a:solidFill>
                    <a:schemeClr val="bg1"/>
                  </a:solidFill>
                  <a:latin typeface="微软雅黑" panose="020B0503020204020204" pitchFamily="34" charset="-122"/>
                  <a:ea typeface="微软雅黑" panose="020B0503020204020204" pitchFamily="34" charset="-122"/>
                </a:rPr>
                <a:t>落实党委的主题责任和纪委的监督责任</a:t>
              </a:r>
              <a:endParaRPr sz="2400" dirty="0">
                <a:solidFill>
                  <a:schemeClr val="bg1"/>
                </a:solidFill>
                <a:latin typeface="微软雅黑" panose="020B0503020204020204" pitchFamily="34" charset="-122"/>
                <a:ea typeface="微软雅黑" panose="020B0503020204020204" pitchFamily="34" charset="-122"/>
              </a:endParaRPr>
            </a:p>
          </p:txBody>
        </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277">
        <p15:prstTrans prst="pageCurlDouble"/>
      </p:transition>
    </mc:Choice>
    <mc:Fallback>
      <p:transition spd="slow" advClick="0" advTm="427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250"/>
                                        <p:tgtEl>
                                          <p:spTgt spid="9"/>
                                        </p:tgtEl>
                                      </p:cBhvr>
                                    </p:animEffect>
                                  </p:childTnLst>
                                </p:cTn>
                              </p:par>
                            </p:childTnLst>
                          </p:cTn>
                        </p:par>
                        <p:par>
                          <p:cTn id="8" fill="hold">
                            <p:stCondLst>
                              <p:cond delay="1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p:tgtEl>
                                          <p:spTgt spid="10"/>
                                        </p:tgtEl>
                                        <p:attrNameLst>
                                          <p:attrName>ppt_y</p:attrName>
                                        </p:attrNameLst>
                                      </p:cBhvr>
                                      <p:tavLst>
                                        <p:tav tm="0">
                                          <p:val>
                                            <p:strVal val="#ppt_y+#ppt_h*1.125000"/>
                                          </p:val>
                                        </p:tav>
                                        <p:tav tm="100000">
                                          <p:val>
                                            <p:strVal val="#ppt_y"/>
                                          </p:val>
                                        </p:tav>
                                      </p:tavLst>
                                    </p:anim>
                                    <p:animEffect transition="in" filter="wipe(up)">
                                      <p:cBhvr>
                                        <p:cTn id="12" dur="1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2" presetClass="entr" presetSubtype="8" decel="4600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230464"/>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796819"/>
            <a:ext cx="7355969" cy="407035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党的十八大以来，不论什么人，不论其职务多高，只要触犯了党纪国法，都要受到严肃追究和严厉惩处。</a:t>
            </a:r>
            <a:r>
              <a:rPr lang="zh-CN" altLang="en-US" sz="2135" dirty="0">
                <a:latin typeface="微软雅黑" panose="020B0503020204020204" pitchFamily="34" charset="-122"/>
                <a:ea typeface="微软雅黑" panose="020B0503020204020204" pitchFamily="34" charset="-122"/>
              </a:rPr>
              <a:t>铁腕反腐、涤荡“四风”，是中共十八大以来赢得民心的一大政绩。这已成为国内外各界的共识。反腐败正在不断打破“禁区”和“惯例”。改革开放以来从未有过的反腐力度，预示着中共反腐正进入“新常态”。</a:t>
            </a:r>
            <a:endParaRPr lang="en-US" altLang="zh-CN" sz="2400" dirty="0">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231262" y="1463303"/>
            <a:ext cx="54660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十八大以来落马的“大老虎”</a:t>
            </a:r>
            <a:endParaRPr lang="zh-CN" altLang="en-US" sz="3200" dirty="0">
              <a:solidFill>
                <a:schemeClr val="bg1"/>
              </a:solidFill>
            </a:endParaRPr>
          </a:p>
        </p:txBody>
      </p:sp>
      <p:pic>
        <p:nvPicPr>
          <p:cNvPr id="9" name="图片 8"/>
          <p:cNvPicPr>
            <a:picLocks noChangeAspect="1"/>
          </p:cNvPicPr>
          <p:nvPr/>
        </p:nvPicPr>
        <p:blipFill>
          <a:blip r:embed="rId2"/>
          <a:stretch>
            <a:fillRect/>
          </a:stretch>
        </p:blipFill>
        <p:spPr>
          <a:xfrm>
            <a:off x="7677464" y="2276872"/>
            <a:ext cx="3714188" cy="3209588"/>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196">
        <p15:prstTrans prst="airplane"/>
      </p:transition>
    </mc:Choice>
    <mc:Fallback>
      <p:transition spd="slow" advClick="0" advTm="21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4663440" y="2033905"/>
            <a:ext cx="4846955" cy="535940"/>
            <a:chOff x="5131596" y="1756984"/>
            <a:chExt cx="5681546" cy="536203"/>
          </a:xfrm>
        </p:grpSpPr>
        <p:sp>
          <p:nvSpPr>
            <p:cNvPr id="9" name="流程图: 可选过程 8"/>
            <p:cNvSpPr/>
            <p:nvPr/>
          </p:nvSpPr>
          <p:spPr>
            <a:xfrm>
              <a:off x="5714920" y="1756984"/>
              <a:ext cx="5098222" cy="536203"/>
            </a:xfrm>
            <a:prstGeom prst="flowChartAlternateProcess">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0" name="流程图: 可选过程 9"/>
            <p:cNvSpPr/>
            <p:nvPr/>
          </p:nvSpPr>
          <p:spPr>
            <a:xfrm>
              <a:off x="5131596" y="1756984"/>
              <a:ext cx="768636" cy="536203"/>
            </a:xfrm>
            <a:prstGeom prst="flowChartAlternateProcess">
              <a:avLst/>
            </a:prstGeom>
            <a:gradFill>
              <a:gsLst>
                <a:gs pos="0">
                  <a:srgbClr val="E30000"/>
                </a:gs>
                <a:gs pos="100000">
                  <a:srgbClr val="760303"/>
                </a:gs>
              </a:gsLst>
              <a:lin ang="54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0">
                      <a:srgbClr val="E30000"/>
                    </a:gs>
                    <a:gs pos="100000">
                      <a:srgbClr val="760303"/>
                    </a:gs>
                  </a:gsLst>
                  <a:lin ang="5400000" scaled="0"/>
                </a:gradFill>
              </a:endParaRPr>
            </a:p>
          </p:txBody>
        </p:sp>
        <p:sp>
          <p:nvSpPr>
            <p:cNvPr id="11" name="文本框 10"/>
            <p:cNvSpPr txBox="1"/>
            <p:nvPr/>
          </p:nvSpPr>
          <p:spPr>
            <a:xfrm>
              <a:off x="6021082" y="1781126"/>
              <a:ext cx="4370764" cy="460601"/>
            </a:xfrm>
            <a:prstGeom prst="rect">
              <a:avLst/>
            </a:prstGeom>
            <a:noFill/>
          </p:spPr>
          <p:txBody>
            <a:bodyPr wrap="square" rtlCol="0">
              <a:spAutoFit/>
            </a:bodyPr>
            <a:lstStyle/>
            <a:p>
              <a:pPr algn="l"/>
              <a:r>
                <a:rPr lang="zh-CN" altLang="en-US" sz="2400" b="1"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mn-ea"/>
                  <a:sym typeface="+mn-lt"/>
                </a:rPr>
                <a:t>党风廉政建设的重要性</a:t>
              </a:r>
              <a:endParaRPr lang="zh-CN" altLang="en-US" sz="2400" b="1"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mn-ea"/>
                <a:sym typeface="+mn-lt"/>
              </a:endParaRPr>
            </a:p>
          </p:txBody>
        </p:sp>
        <p:sp>
          <p:nvSpPr>
            <p:cNvPr id="12" name="文本框 11"/>
            <p:cNvSpPr txBox="1"/>
            <p:nvPr/>
          </p:nvSpPr>
          <p:spPr>
            <a:xfrm>
              <a:off x="5274509" y="1781126"/>
              <a:ext cx="625245" cy="460601"/>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grpSp>
      <p:grpSp>
        <p:nvGrpSpPr>
          <p:cNvPr id="13" name="组合 12"/>
          <p:cNvGrpSpPr/>
          <p:nvPr/>
        </p:nvGrpSpPr>
        <p:grpSpPr>
          <a:xfrm>
            <a:off x="4663440" y="2728595"/>
            <a:ext cx="4846955" cy="535940"/>
            <a:chOff x="5131595" y="2451585"/>
            <a:chExt cx="5681547" cy="536203"/>
          </a:xfrm>
        </p:grpSpPr>
        <p:sp>
          <p:nvSpPr>
            <p:cNvPr id="14" name="流程图: 可选过程 13"/>
            <p:cNvSpPr/>
            <p:nvPr/>
          </p:nvSpPr>
          <p:spPr>
            <a:xfrm>
              <a:off x="5699154" y="2451585"/>
              <a:ext cx="5113988" cy="536203"/>
            </a:xfrm>
            <a:prstGeom prst="flowChartAlternateProcess">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流程图: 可选过程 14"/>
            <p:cNvSpPr/>
            <p:nvPr/>
          </p:nvSpPr>
          <p:spPr>
            <a:xfrm>
              <a:off x="5131595" y="2451585"/>
              <a:ext cx="768637" cy="536203"/>
            </a:xfrm>
            <a:prstGeom prst="flowChartAlternateProcess">
              <a:avLst/>
            </a:prstGeom>
            <a:gradFill>
              <a:gsLst>
                <a:gs pos="0">
                  <a:srgbClr val="E30000"/>
                </a:gs>
                <a:gs pos="100000">
                  <a:srgbClr val="760303"/>
                </a:gs>
              </a:gsLst>
              <a:lin ang="54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15"/>
            <p:cNvSpPr txBox="1"/>
            <p:nvPr/>
          </p:nvSpPr>
          <p:spPr>
            <a:xfrm>
              <a:off x="6021081" y="2475727"/>
              <a:ext cx="4413192" cy="460601"/>
            </a:xfrm>
            <a:prstGeom prst="rect">
              <a:avLst/>
            </a:prstGeom>
            <a:noFill/>
          </p:spPr>
          <p:txBody>
            <a:bodyPr wrap="square" rtlCol="0">
              <a:spAutoFit/>
            </a:bodyPr>
            <a:lstStyle/>
            <a:p>
              <a:r>
                <a:rPr lang="zh-CN" altLang="en-US" sz="2400" b="1"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mn-ea"/>
                  <a:sym typeface="+mn-lt"/>
                </a:rPr>
                <a:t>如何抓好党风廉政建设</a:t>
              </a:r>
              <a:endParaRPr lang="zh-CN" altLang="en-US" sz="2400" b="1"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cs typeface="+mn-ea"/>
                <a:sym typeface="+mn-lt"/>
              </a:endParaRPr>
            </a:p>
          </p:txBody>
        </p:sp>
        <p:sp>
          <p:nvSpPr>
            <p:cNvPr id="17" name="文本框 16"/>
            <p:cNvSpPr txBox="1"/>
            <p:nvPr/>
          </p:nvSpPr>
          <p:spPr>
            <a:xfrm>
              <a:off x="5274508" y="2474456"/>
              <a:ext cx="746573" cy="460601"/>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grpSp>
      <p:grpSp>
        <p:nvGrpSpPr>
          <p:cNvPr id="18" name="组合 17"/>
          <p:cNvGrpSpPr/>
          <p:nvPr/>
        </p:nvGrpSpPr>
        <p:grpSpPr>
          <a:xfrm>
            <a:off x="4663440" y="3423285"/>
            <a:ext cx="4846955" cy="535940"/>
            <a:chOff x="5131596" y="3178288"/>
            <a:chExt cx="5681544" cy="536203"/>
          </a:xfrm>
        </p:grpSpPr>
        <p:sp>
          <p:nvSpPr>
            <p:cNvPr id="19" name="流程图: 可选过程 18"/>
            <p:cNvSpPr/>
            <p:nvPr/>
          </p:nvSpPr>
          <p:spPr>
            <a:xfrm>
              <a:off x="5588795" y="3178288"/>
              <a:ext cx="5224345" cy="536203"/>
            </a:xfrm>
            <a:prstGeom prst="flowChartAlternateProcess">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0" name="流程图: 可选过程 19"/>
            <p:cNvSpPr/>
            <p:nvPr/>
          </p:nvSpPr>
          <p:spPr>
            <a:xfrm>
              <a:off x="5131596" y="3178288"/>
              <a:ext cx="768636" cy="536203"/>
            </a:xfrm>
            <a:prstGeom prst="flowChartAlternateProcess">
              <a:avLst/>
            </a:prstGeom>
            <a:gradFill>
              <a:gsLst>
                <a:gs pos="0">
                  <a:srgbClr val="E30000"/>
                </a:gs>
                <a:gs pos="100000">
                  <a:srgbClr val="760303"/>
                </a:gs>
              </a:gsLst>
              <a:lin ang="54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21" name="文本框 20"/>
            <p:cNvSpPr txBox="1"/>
            <p:nvPr/>
          </p:nvSpPr>
          <p:spPr>
            <a:xfrm>
              <a:off x="6021256" y="3202400"/>
              <a:ext cx="4185761" cy="460601"/>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sym typeface="+mn-lt"/>
                </a:rPr>
                <a:t>反腐的重要措施与成果</a:t>
              </a:r>
              <a:endParaRPr lang="zh-CN" altLang="en-US"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sym typeface="+mn-lt"/>
              </a:endParaRPr>
            </a:p>
          </p:txBody>
        </p:sp>
        <p:sp>
          <p:nvSpPr>
            <p:cNvPr id="22" name="文本框 21"/>
            <p:cNvSpPr txBox="1"/>
            <p:nvPr/>
          </p:nvSpPr>
          <p:spPr>
            <a:xfrm>
              <a:off x="5274509" y="3201159"/>
              <a:ext cx="747317" cy="460601"/>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grpSp>
      <p:grpSp>
        <p:nvGrpSpPr>
          <p:cNvPr id="89" name="组合 88"/>
          <p:cNvGrpSpPr/>
          <p:nvPr/>
        </p:nvGrpSpPr>
        <p:grpSpPr>
          <a:xfrm>
            <a:off x="4663440" y="4131310"/>
            <a:ext cx="4846955" cy="535940"/>
            <a:chOff x="5131596" y="3178288"/>
            <a:chExt cx="5681544" cy="536203"/>
          </a:xfrm>
        </p:grpSpPr>
        <p:sp>
          <p:nvSpPr>
            <p:cNvPr id="90" name="流程图: 可选过程 89"/>
            <p:cNvSpPr/>
            <p:nvPr/>
          </p:nvSpPr>
          <p:spPr>
            <a:xfrm>
              <a:off x="5714920" y="3178288"/>
              <a:ext cx="5098220" cy="536203"/>
            </a:xfrm>
            <a:prstGeom prst="flowChartAlternateProcess">
              <a:avLst/>
            </a:prstGeom>
            <a:solidFill>
              <a:schemeClr val="bg1"/>
            </a:solid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91" name="流程图: 可选过程 90"/>
            <p:cNvSpPr/>
            <p:nvPr/>
          </p:nvSpPr>
          <p:spPr>
            <a:xfrm>
              <a:off x="5131596" y="3178288"/>
              <a:ext cx="768636" cy="536203"/>
            </a:xfrm>
            <a:prstGeom prst="flowChartAlternateProcess">
              <a:avLst/>
            </a:prstGeom>
            <a:gradFill>
              <a:gsLst>
                <a:gs pos="0">
                  <a:srgbClr val="E30000"/>
                </a:gs>
                <a:gs pos="100000">
                  <a:srgbClr val="760303"/>
                </a:gs>
              </a:gsLst>
              <a:lin ang="5400000" scaled="0"/>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92" name="文本框 91"/>
            <p:cNvSpPr txBox="1"/>
            <p:nvPr/>
          </p:nvSpPr>
          <p:spPr>
            <a:xfrm>
              <a:off x="6021256" y="3202400"/>
              <a:ext cx="4185761" cy="460601"/>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sym typeface="+mn-lt"/>
                </a:rPr>
                <a:t>全面从严治党 不忘初心</a:t>
              </a:r>
              <a:endParaRPr lang="zh-CN" altLang="en-US"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sym typeface="+mn-lt"/>
              </a:endParaRPr>
            </a:p>
          </p:txBody>
        </p:sp>
        <p:sp>
          <p:nvSpPr>
            <p:cNvPr id="93" name="文本框 92"/>
            <p:cNvSpPr txBox="1"/>
            <p:nvPr/>
          </p:nvSpPr>
          <p:spPr>
            <a:xfrm>
              <a:off x="5274509" y="3201159"/>
              <a:ext cx="2072986" cy="460601"/>
            </a:xfrm>
            <a:prstGeom prst="rect">
              <a:avLst/>
            </a:prstGeom>
            <a:noFill/>
          </p:spPr>
          <p:txBody>
            <a:bodyPr wrap="square" rtlCol="0">
              <a:spAutoFit/>
            </a:bodyPr>
            <a:lstStyle/>
            <a:p>
              <a:r>
                <a:rPr lang="en-US" altLang="zh-CN" sz="2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grpSp>
      <p:grpSp>
        <p:nvGrpSpPr>
          <p:cNvPr id="95" name="组合 94"/>
          <p:cNvGrpSpPr/>
          <p:nvPr/>
        </p:nvGrpSpPr>
        <p:grpSpPr>
          <a:xfrm>
            <a:off x="2099310" y="1826895"/>
            <a:ext cx="2008505" cy="2666999"/>
            <a:chOff x="2071256" y="956283"/>
            <a:chExt cx="2008653" cy="2054368"/>
          </a:xfrm>
        </p:grpSpPr>
        <p:sp>
          <p:nvSpPr>
            <p:cNvPr id="96" name="Freeform 9"/>
            <p:cNvSpPr/>
            <p:nvPr/>
          </p:nvSpPr>
          <p:spPr bwMode="auto">
            <a:xfrm>
              <a:off x="2071256" y="1654772"/>
              <a:ext cx="2008653" cy="135587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0">
                  <a:srgbClr val="E30000"/>
                </a:gs>
                <a:gs pos="100000">
                  <a:srgbClr val="760303"/>
                </a:gs>
              </a:gsLst>
              <a:lin ang="5400000" scaled="0"/>
            </a:gradFill>
            <a:ln>
              <a:noFill/>
            </a:ln>
          </p:spPr>
          <p:txBody>
            <a:bodyPr vert="horz" wrap="square" lIns="91428" tIns="45714" rIns="91428" bIns="45714" numCol="1" anchor="t" anchorCtr="0" compatLnSpc="1"/>
            <a:lstStyle/>
            <a:p>
              <a:pPr algn="ctr"/>
              <a:endParaRPr lang="zh-CN" altLang="en-US" dirty="0"/>
            </a:p>
          </p:txBody>
        </p:sp>
        <p:sp useBgFill="1">
          <p:nvSpPr>
            <p:cNvPr id="97" name="文本框 96"/>
            <p:cNvSpPr txBox="1"/>
            <p:nvPr/>
          </p:nvSpPr>
          <p:spPr>
            <a:xfrm>
              <a:off x="2143276" y="956283"/>
              <a:ext cx="1658082" cy="710298"/>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algn="ctr"/>
              <a:r>
                <a:rPr lang="zh-CN" altLang="en-US" sz="5400"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rPr>
                <a:t>目录</a:t>
              </a:r>
              <a:endParaRPr lang="zh-CN" altLang="en-US" sz="5400" dirty="0">
                <a:gradFill>
                  <a:gsLst>
                    <a:gs pos="0">
                      <a:srgbClr val="E30000"/>
                    </a:gs>
                    <a:gs pos="100000">
                      <a:srgbClr val="760303"/>
                    </a:gs>
                  </a:gsLst>
                  <a:lin ang="5400000" scaled="0"/>
                </a:gradFill>
                <a:latin typeface="方正大标宋简体" panose="02010601030101010101" charset="-122"/>
                <a:ea typeface="方正大标宋简体" panose="02010601030101010101"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283">
        <p15:prstTrans prst="pageCurlDouble"/>
      </p:transition>
    </mc:Choice>
    <mc:Fallback>
      <p:transition spd="slow" advClick="0" advTm="1283">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34195" y="1790824"/>
            <a:ext cx="10731024" cy="4038443"/>
          </a:xfrm>
          <a:prstGeom prst="rect">
            <a:avLst/>
          </a:prstGeom>
          <a:solidFill>
            <a:schemeClr val="bg1">
              <a:alpha val="48000"/>
            </a:schemeClr>
          </a:solidFill>
          <a:ln w="952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3" name="矩形 2"/>
          <p:cNvSpPr/>
          <p:nvPr/>
        </p:nvSpPr>
        <p:spPr>
          <a:xfrm>
            <a:off x="47928" y="1892829"/>
            <a:ext cx="8256917" cy="3576320"/>
          </a:xfrm>
          <a:prstGeom prst="rect">
            <a:avLst/>
          </a:prstGeom>
        </p:spPr>
        <p:txBody>
          <a:bodyPr wrap="square" lIns="121884" tIns="60941" rIns="121884" bIns="60941">
            <a:spAutoFit/>
          </a:bodyPr>
          <a:lstStyle/>
          <a:p>
            <a:pPr lvl="2" algn="just">
              <a:lnSpc>
                <a:spcPct val="150000"/>
              </a:lnSpc>
            </a:pPr>
            <a:endPar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endParaRPr>
          </a:p>
          <a:p>
            <a:pPr lvl="2" algn="just">
              <a:lnSpc>
                <a:spcPct val="150000"/>
              </a:lnSpc>
            </a:pPr>
            <a:r>
              <a:rPr lang="en-US" altLang="zh-CN" sz="2135" b="1" dirty="0">
                <a:solidFill>
                  <a:schemeClr val="accent2"/>
                </a:solidFill>
                <a:latin typeface="微软雅黑" panose="020B0503020204020204" pitchFamily="34" charset="-122"/>
                <a:ea typeface="微软雅黑" panose="020B0503020204020204" pitchFamily="34" charset="-122"/>
              </a:rPr>
              <a:t>5</a:t>
            </a:r>
            <a:r>
              <a:rPr lang="zh-CN" altLang="en-US" sz="2135" b="1" dirty="0">
                <a:solidFill>
                  <a:schemeClr val="accent2"/>
                </a:solidFill>
                <a:latin typeface="微软雅黑" panose="020B0503020204020204" pitchFamily="34" charset="-122"/>
                <a:ea typeface="微软雅黑" panose="020B0503020204020204" pitchFamily="34" charset="-122"/>
              </a:rPr>
              <a:t>年来，从中央到地方反腐之风劲吹，让世界瞩目。</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在每年</a:t>
            </a:r>
            <a:r>
              <a:rPr lang="en-US" altLang="zh-CN" sz="2135" b="1"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135" b="1" dirty="0">
                <a:solidFill>
                  <a:schemeClr val="tx1">
                    <a:lumMod val="85000"/>
                    <a:lumOff val="15000"/>
                  </a:schemeClr>
                </a:solidFill>
                <a:latin typeface="微软雅黑" panose="020B0503020204020204" pitchFamily="34" charset="-122"/>
                <a:ea typeface="微软雅黑" panose="020B0503020204020204" pitchFamily="34" charset="-122"/>
              </a:rPr>
              <a:t>月举行的全国两会上，最高人民法院院长和最高人民检察院检察长所做的“两高”报告都会公布一系列有关前一年中国反腐成果的最新数字，这成为外媒热切跟进的焦点。长期的关注之后，外媒不约而同地达成一个共识：中国反腐力度空前，成效显著。</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Freeform 5"/>
          <p:cNvSpPr/>
          <p:nvPr/>
        </p:nvSpPr>
        <p:spPr bwMode="auto">
          <a:xfrm flipH="1">
            <a:off x="816014" y="1412776"/>
            <a:ext cx="6720747" cy="883333"/>
          </a:xfrm>
          <a:custGeom>
            <a:avLst/>
            <a:gdLst>
              <a:gd name="T0" fmla="*/ 51 w 14043"/>
              <a:gd name="T1" fmla="*/ 2108 h 2636"/>
              <a:gd name="T2" fmla="*/ 1152 w 14043"/>
              <a:gd name="T3" fmla="*/ 1085 h 2636"/>
              <a:gd name="T4" fmla="*/ 0 w 14043"/>
              <a:gd name="T5" fmla="*/ 0 h 2636"/>
              <a:gd name="T6" fmla="*/ 13490 w 14043"/>
              <a:gd name="T7" fmla="*/ 22 h 2636"/>
              <a:gd name="T8" fmla="*/ 14043 w 14043"/>
              <a:gd name="T9" fmla="*/ 421 h 2636"/>
              <a:gd name="T10" fmla="*/ 14021 w 14043"/>
              <a:gd name="T11" fmla="*/ 2304 h 2636"/>
              <a:gd name="T12" fmla="*/ 13689 w 14043"/>
              <a:gd name="T13" fmla="*/ 2636 h 2636"/>
              <a:gd name="T14" fmla="*/ 13689 w 14043"/>
              <a:gd name="T15" fmla="*/ 2108 h 2636"/>
              <a:gd name="T16" fmla="*/ 51 w 14043"/>
              <a:gd name="T17" fmla="*/ 2108 h 2636"/>
              <a:gd name="connsiteX0" fmla="*/ 36 w 10002"/>
              <a:gd name="connsiteY0" fmla="*/ 7997 h 10000"/>
              <a:gd name="connsiteX1" fmla="*/ 820 w 10002"/>
              <a:gd name="connsiteY1" fmla="*/ 4116 h 10000"/>
              <a:gd name="connsiteX2" fmla="*/ 0 w 10002"/>
              <a:gd name="connsiteY2" fmla="*/ 0 h 10000"/>
              <a:gd name="connsiteX3" fmla="*/ 9606 w 10002"/>
              <a:gd name="connsiteY3" fmla="*/ 83 h 10000"/>
              <a:gd name="connsiteX4" fmla="*/ 10000 w 10002"/>
              <a:gd name="connsiteY4" fmla="*/ 1597 h 10000"/>
              <a:gd name="connsiteX5" fmla="*/ 9984 w 10002"/>
              <a:gd name="connsiteY5" fmla="*/ 8741 h 10000"/>
              <a:gd name="connsiteX6" fmla="*/ 9748 w 10002"/>
              <a:gd name="connsiteY6" fmla="*/ 10000 h 10000"/>
              <a:gd name="connsiteX7" fmla="*/ 9748 w 10002"/>
              <a:gd name="connsiteY7" fmla="*/ 7997 h 10000"/>
              <a:gd name="connsiteX8" fmla="*/ 36 w 10002"/>
              <a:gd name="connsiteY8" fmla="*/ 7997 h 10000"/>
              <a:gd name="connsiteX0-1" fmla="*/ 36 w 10002"/>
              <a:gd name="connsiteY0-2" fmla="*/ 7997 h 10000"/>
              <a:gd name="connsiteX1-3" fmla="*/ 865 w 10002"/>
              <a:gd name="connsiteY1-4" fmla="*/ 4068 h 10000"/>
              <a:gd name="connsiteX2-5" fmla="*/ 0 w 10002"/>
              <a:gd name="connsiteY2-6" fmla="*/ 0 h 10000"/>
              <a:gd name="connsiteX3-7" fmla="*/ 9606 w 10002"/>
              <a:gd name="connsiteY3-8" fmla="*/ 83 h 10000"/>
              <a:gd name="connsiteX4-9" fmla="*/ 10000 w 10002"/>
              <a:gd name="connsiteY4-10" fmla="*/ 1597 h 10000"/>
              <a:gd name="connsiteX5-11" fmla="*/ 9984 w 10002"/>
              <a:gd name="connsiteY5-12" fmla="*/ 8741 h 10000"/>
              <a:gd name="connsiteX6-13" fmla="*/ 9748 w 10002"/>
              <a:gd name="connsiteY6-14" fmla="*/ 10000 h 10000"/>
              <a:gd name="connsiteX7-15" fmla="*/ 9748 w 10002"/>
              <a:gd name="connsiteY7-16" fmla="*/ 7997 h 10000"/>
              <a:gd name="connsiteX8-17" fmla="*/ 36 w 10002"/>
              <a:gd name="connsiteY8-18" fmla="*/ 7997 h 10000"/>
              <a:gd name="connsiteX0-19" fmla="*/ 36 w 10002"/>
              <a:gd name="connsiteY0-20" fmla="*/ 7997 h 10000"/>
              <a:gd name="connsiteX1-21" fmla="*/ 537 w 10002"/>
              <a:gd name="connsiteY1-22" fmla="*/ 4260 h 10000"/>
              <a:gd name="connsiteX2-23" fmla="*/ 0 w 10002"/>
              <a:gd name="connsiteY2-24" fmla="*/ 0 h 10000"/>
              <a:gd name="connsiteX3-25" fmla="*/ 9606 w 10002"/>
              <a:gd name="connsiteY3-26" fmla="*/ 83 h 10000"/>
              <a:gd name="connsiteX4-27" fmla="*/ 10000 w 10002"/>
              <a:gd name="connsiteY4-28" fmla="*/ 1597 h 10000"/>
              <a:gd name="connsiteX5-29" fmla="*/ 9984 w 10002"/>
              <a:gd name="connsiteY5-30" fmla="*/ 8741 h 10000"/>
              <a:gd name="connsiteX6-31" fmla="*/ 9748 w 10002"/>
              <a:gd name="connsiteY6-32" fmla="*/ 10000 h 10000"/>
              <a:gd name="connsiteX7-33" fmla="*/ 9748 w 10002"/>
              <a:gd name="connsiteY7-34" fmla="*/ 7997 h 10000"/>
              <a:gd name="connsiteX8-35" fmla="*/ 36 w 10002"/>
              <a:gd name="connsiteY8-36" fmla="*/ 799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002" h="10000">
                <a:moveTo>
                  <a:pt x="36" y="7997"/>
                </a:moveTo>
                <a:lnTo>
                  <a:pt x="537" y="4260"/>
                </a:lnTo>
                <a:lnTo>
                  <a:pt x="0" y="0"/>
                </a:lnTo>
                <a:lnTo>
                  <a:pt x="9606" y="83"/>
                </a:lnTo>
                <a:cubicBezTo>
                  <a:pt x="9606" y="83"/>
                  <a:pt x="9988" y="-141"/>
                  <a:pt x="10000" y="1597"/>
                </a:cubicBezTo>
                <a:cubicBezTo>
                  <a:pt x="10012" y="3335"/>
                  <a:pt x="9984" y="8741"/>
                  <a:pt x="9984" y="8741"/>
                </a:cubicBezTo>
                <a:cubicBezTo>
                  <a:pt x="9984" y="8741"/>
                  <a:pt x="9969" y="10000"/>
                  <a:pt x="9748" y="10000"/>
                </a:cubicBezTo>
                <a:lnTo>
                  <a:pt x="9748" y="7997"/>
                </a:lnTo>
                <a:lnTo>
                  <a:pt x="36" y="7997"/>
                </a:lnTo>
                <a:close/>
              </a:path>
            </a:pathLst>
          </a:custGeom>
          <a:solidFill>
            <a:schemeClr val="accent2"/>
          </a:solidFill>
          <a:ln w="7938" cap="flat">
            <a:noFill/>
            <a:prstDash val="solid"/>
            <a:miter lim="800000"/>
          </a:ln>
        </p:spPr>
        <p:txBody>
          <a:bodyPr vert="horz" wrap="square" lIns="121920" tIns="60960" rIns="121920" bIns="60960" numCol="1" anchor="t" anchorCtr="0" compatLnSpc="1"/>
          <a:lstStyle/>
          <a:p>
            <a:endParaRPr lang="zh-CN" altLang="en-US" sz="2135"/>
          </a:p>
        </p:txBody>
      </p:sp>
      <p:sp>
        <p:nvSpPr>
          <p:cNvPr id="5" name="TextBox 9">
            <a:hlinkClick r:id="" action="ppaction://hlinkshowjump?jump=nextslide"/>
          </p:cNvPr>
          <p:cNvSpPr txBox="1"/>
          <p:nvPr/>
        </p:nvSpPr>
        <p:spPr>
          <a:xfrm>
            <a:off x="1637663" y="1463303"/>
            <a:ext cx="4653280" cy="583565"/>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3200" dirty="0">
                <a:solidFill>
                  <a:schemeClr val="bg1"/>
                </a:solidFill>
              </a:rPr>
              <a:t>中国反腐成果令世界惊叹</a:t>
            </a:r>
            <a:endParaRPr lang="zh-CN" altLang="en-US" sz="3200" dirty="0">
              <a:solidFill>
                <a:schemeClr val="bg1"/>
              </a:solidFill>
            </a:endParaRPr>
          </a:p>
        </p:txBody>
      </p:sp>
      <p:pic>
        <p:nvPicPr>
          <p:cNvPr id="8" name="图片 7"/>
          <p:cNvPicPr>
            <a:picLocks noChangeAspect="1"/>
          </p:cNvPicPr>
          <p:nvPr/>
        </p:nvPicPr>
        <p:blipFill>
          <a:blip r:embed="rId2"/>
          <a:stretch>
            <a:fillRect/>
          </a:stretch>
        </p:blipFill>
        <p:spPr>
          <a:xfrm>
            <a:off x="8592878" y="2276872"/>
            <a:ext cx="2635657" cy="2994107"/>
          </a:xfrm>
          <a:prstGeom prst="rect">
            <a:avLst/>
          </a:prstGeom>
        </p:spPr>
      </p:pic>
      <p:sp>
        <p:nvSpPr>
          <p:cNvPr id="9"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反腐的重要措施与成果</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p:transition spd="slow" advClick="0" advTm="254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250"/>
                                        <p:tgtEl>
                                          <p:spTgt spid="3"/>
                                        </p:tgtEl>
                                        <p:attrNameLst>
                                          <p:attrName>ppt_y</p:attrName>
                                        </p:attrNameLst>
                                      </p:cBhvr>
                                      <p:tavLst>
                                        <p:tav tm="0">
                                          <p:val>
                                            <p:strVal val="#ppt_y+#ppt_h*1.125000"/>
                                          </p:val>
                                        </p:tav>
                                        <p:tav tm="100000">
                                          <p:val>
                                            <p:strVal val="#ppt_y"/>
                                          </p:val>
                                        </p:tav>
                                      </p:tavLst>
                                    </p:anim>
                                    <p:animEffect transition="in" filter="wipe(up)">
                                      <p:cBhvr>
                                        <p:cTn id="22" dur="225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TextBox 14"/>
          <p:cNvSpPr txBox="1"/>
          <p:nvPr/>
        </p:nvSpPr>
        <p:spPr>
          <a:xfrm>
            <a:off x="4235007" y="1792733"/>
            <a:ext cx="1267719"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sp>
        <p:nvSpPr>
          <p:cNvPr id="6" name="TextBox 14"/>
          <p:cNvSpPr txBox="1"/>
          <p:nvPr/>
        </p:nvSpPr>
        <p:spPr>
          <a:xfrm>
            <a:off x="6730975" y="1792733"/>
            <a:ext cx="1151986"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grpSp>
        <p:nvGrpSpPr>
          <p:cNvPr id="7" name="组合 6"/>
          <p:cNvGrpSpPr/>
          <p:nvPr/>
        </p:nvGrpSpPr>
        <p:grpSpPr>
          <a:xfrm>
            <a:off x="5244644" y="1605199"/>
            <a:ext cx="1678329" cy="129584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en-US" altLang="zh-CN" sz="4800" kern="0" dirty="0">
                  <a:solidFill>
                    <a:sysClr val="window" lastClr="FFFFFF"/>
                  </a:solidFill>
                  <a:effectLst/>
                </a:rPr>
                <a:t>0</a:t>
              </a:r>
              <a:r>
                <a:rPr lang="en-US" sz="4800" kern="0" dirty="0">
                  <a:solidFill>
                    <a:sysClr val="window" lastClr="FFFFFF"/>
                  </a:solidFill>
                  <a:effectLst/>
                </a:rPr>
                <a:t>4</a:t>
              </a:r>
              <a:endParaRPr lang="en-US" sz="4800" kern="0" dirty="0">
                <a:solidFill>
                  <a:sysClr val="window" lastClr="FFFFFF"/>
                </a:solidFill>
                <a:effectLst/>
              </a:endParaRPr>
            </a:p>
          </p:txBody>
        </p:sp>
      </p:grpSp>
      <p:sp>
        <p:nvSpPr>
          <p:cNvPr id="11" name="圆角矩形 10"/>
          <p:cNvSpPr/>
          <p:nvPr/>
        </p:nvSpPr>
        <p:spPr>
          <a:xfrm>
            <a:off x="2976985" y="3223305"/>
            <a:ext cx="6239230" cy="863893"/>
          </a:xfrm>
          <a:prstGeom prst="roundRect">
            <a:avLst>
              <a:gd name="adj" fmla="val 5000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800" b="1" dirty="0">
                <a:solidFill>
                  <a:schemeClr val="bg1"/>
                </a:solidFill>
                <a:latin typeface="方正大标宋简体" panose="02010601030101010101" charset="-122"/>
                <a:ea typeface="方正大标宋简体" panose="02010601030101010101" charset="-122"/>
                <a:sym typeface="+mn-lt"/>
              </a:rPr>
              <a:t>全面从严治党 不忘初心</a:t>
            </a:r>
            <a:endParaRPr lang="zh-CN" altLang="en-US" sz="3800" b="1" dirty="0">
              <a:solidFill>
                <a:schemeClr val="bg1"/>
              </a:solidFill>
              <a:latin typeface="方正大标宋简体" panose="02010601030101010101" charset="-122"/>
              <a:ea typeface="方正大标宋简体" panose="02010601030101010101" charset="-122"/>
              <a:sym typeface="+mn-lt"/>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09626" y="378240"/>
            <a:ext cx="2542867" cy="1805530"/>
          </a:xfrm>
          <a:prstGeom prst="rect">
            <a:avLst/>
          </a:prstGeom>
        </p:spPr>
      </p:pic>
      <p:pic>
        <p:nvPicPr>
          <p:cNvPr id="25" name="图片 24" descr="图片包含 蛋糕, 室内, 红色, 就坐&#10;&#10;已生成高可信度的说明"/>
          <p:cNvPicPr>
            <a:picLocks noChangeAspect="1"/>
          </p:cNvPicPr>
          <p:nvPr/>
        </p:nvPicPr>
        <p:blipFill rotWithShape="1">
          <a:blip r:embed="rId3"/>
          <a:srcRect/>
          <a:stretch>
            <a:fillRect/>
          </a:stretch>
        </p:blipFill>
        <p:spPr>
          <a:xfrm>
            <a:off x="0" y="4298892"/>
            <a:ext cx="12192000" cy="28527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823">
        <p15:prstTrans prst="peelOff"/>
      </p:transition>
    </mc:Choice>
    <mc:Fallback>
      <p:transition spd="slow" advClick="0" advTm="28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6" name="任意多边形 25"/>
          <p:cNvSpPr/>
          <p:nvPr/>
        </p:nvSpPr>
        <p:spPr bwMode="auto">
          <a:xfrm>
            <a:off x="7056707" y="3491420"/>
            <a:ext cx="3139089" cy="3366580"/>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2"/>
          </a:solidFill>
          <a:ln>
            <a:noFill/>
          </a:ln>
        </p:spPr>
        <p:txBody>
          <a:bodyPr vert="horz" wrap="square" lIns="93574" tIns="46786" rIns="93574" bIns="46786" numCol="1" anchor="t" anchorCtr="0" compatLnSpc="1">
            <a:noAutofit/>
          </a:bodyPr>
          <a:lstStyle/>
          <a:p>
            <a:endParaRPr lang="zh-CN" altLang="en-US" sz="2455"/>
          </a:p>
        </p:txBody>
      </p:sp>
      <p:grpSp>
        <p:nvGrpSpPr>
          <p:cNvPr id="2" name="组合 1"/>
          <p:cNvGrpSpPr/>
          <p:nvPr/>
        </p:nvGrpSpPr>
        <p:grpSpPr>
          <a:xfrm>
            <a:off x="5493590" y="4012468"/>
            <a:ext cx="931628" cy="931628"/>
            <a:chOff x="2953376" y="4412444"/>
            <a:chExt cx="910376" cy="910376"/>
          </a:xfrm>
          <a:solidFill>
            <a:schemeClr val="accent2"/>
          </a:solidFill>
        </p:grpSpPr>
        <p:sp>
          <p:nvSpPr>
            <p:cNvPr id="3" name="椭圆 2"/>
            <p:cNvSpPr/>
            <p:nvPr/>
          </p:nvSpPr>
          <p:spPr>
            <a:xfrm>
              <a:off x="2953376" y="4412444"/>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4" name="TextBox 20"/>
            <p:cNvSpPr txBox="1"/>
            <p:nvPr/>
          </p:nvSpPr>
          <p:spPr>
            <a:xfrm>
              <a:off x="3224894" y="4590634"/>
              <a:ext cx="367345" cy="554120"/>
            </a:xfrm>
            <a:prstGeom prst="rect">
              <a:avLst/>
            </a:prstGeom>
            <a:grpFill/>
          </p:spPr>
          <p:txBody>
            <a:bodyPr wrap="none" lIns="0" tIns="0" rIns="0" bIns="0" rtlCol="0">
              <a:spAutoFit/>
            </a:bodyPr>
            <a:lstStyle/>
            <a:p>
              <a:pPr algn="ctr"/>
              <a:r>
                <a:rPr lang="en-US" altLang="zh-CN" sz="3685" spc="307" dirty="0">
                  <a:solidFill>
                    <a:schemeClr val="bg1"/>
                  </a:solidFill>
                  <a:latin typeface="Agency FB" panose="020B0503020202020204" pitchFamily="34" charset="0"/>
                  <a:ea typeface="微软雅黑" panose="020B0503020204020204" pitchFamily="34" charset="-122"/>
                </a:rPr>
                <a:t>01</a:t>
              </a:r>
              <a:endParaRPr lang="zh-CN" altLang="en-US" sz="3685" spc="307" dirty="0">
                <a:solidFill>
                  <a:schemeClr val="bg1"/>
                </a:solidFill>
                <a:latin typeface="Agency FB" panose="020B0503020202020204" pitchFamily="34" charset="0"/>
                <a:ea typeface="微软雅黑" panose="020B0503020204020204" pitchFamily="34" charset="-122"/>
              </a:endParaRPr>
            </a:p>
          </p:txBody>
        </p:sp>
      </p:grpSp>
      <p:grpSp>
        <p:nvGrpSpPr>
          <p:cNvPr id="5" name="组合 4"/>
          <p:cNvGrpSpPr/>
          <p:nvPr/>
        </p:nvGrpSpPr>
        <p:grpSpPr>
          <a:xfrm>
            <a:off x="6598924" y="2538824"/>
            <a:ext cx="931628" cy="931628"/>
            <a:chOff x="4033496" y="2972418"/>
            <a:chExt cx="910376" cy="910376"/>
          </a:xfrm>
          <a:solidFill>
            <a:schemeClr val="accent2"/>
          </a:solidFill>
        </p:grpSpPr>
        <p:sp>
          <p:nvSpPr>
            <p:cNvPr id="6" name="椭圆 5"/>
            <p:cNvSpPr/>
            <p:nvPr/>
          </p:nvSpPr>
          <p:spPr>
            <a:xfrm>
              <a:off x="403349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7" name="TextBox 20"/>
            <p:cNvSpPr txBox="1"/>
            <p:nvPr/>
          </p:nvSpPr>
          <p:spPr>
            <a:xfrm>
              <a:off x="4300050" y="3152000"/>
              <a:ext cx="377273"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02</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8" name="组合 7"/>
          <p:cNvGrpSpPr/>
          <p:nvPr/>
        </p:nvGrpSpPr>
        <p:grpSpPr>
          <a:xfrm>
            <a:off x="8231462" y="1913955"/>
            <a:ext cx="931628" cy="931628"/>
            <a:chOff x="5628792" y="2361805"/>
            <a:chExt cx="910376" cy="910376"/>
          </a:xfrm>
          <a:solidFill>
            <a:schemeClr val="accent2"/>
          </a:solidFill>
        </p:grpSpPr>
        <p:sp>
          <p:nvSpPr>
            <p:cNvPr id="9" name="椭圆 8"/>
            <p:cNvSpPr/>
            <p:nvPr/>
          </p:nvSpPr>
          <p:spPr>
            <a:xfrm>
              <a:off x="5628792" y="2361805"/>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0" name="TextBox 20"/>
            <p:cNvSpPr txBox="1"/>
            <p:nvPr/>
          </p:nvSpPr>
          <p:spPr>
            <a:xfrm>
              <a:off x="5888208" y="2559729"/>
              <a:ext cx="391545"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03</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1" name="组合 10"/>
          <p:cNvGrpSpPr/>
          <p:nvPr/>
        </p:nvGrpSpPr>
        <p:grpSpPr>
          <a:xfrm>
            <a:off x="9962290" y="2538824"/>
            <a:ext cx="931628" cy="931628"/>
            <a:chOff x="7320136" y="2972418"/>
            <a:chExt cx="910376" cy="910376"/>
          </a:xfrm>
          <a:solidFill>
            <a:schemeClr val="accent2"/>
          </a:solidFill>
        </p:grpSpPr>
        <p:sp>
          <p:nvSpPr>
            <p:cNvPr id="12" name="椭圆 11"/>
            <p:cNvSpPr/>
            <p:nvPr/>
          </p:nvSpPr>
          <p:spPr>
            <a:xfrm>
              <a:off x="7320136" y="2972418"/>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3" name="TextBox 20"/>
            <p:cNvSpPr txBox="1"/>
            <p:nvPr/>
          </p:nvSpPr>
          <p:spPr>
            <a:xfrm>
              <a:off x="7588240" y="3152000"/>
              <a:ext cx="374170"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04</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grpSp>
        <p:nvGrpSpPr>
          <p:cNvPr id="14" name="组合 13"/>
          <p:cNvGrpSpPr/>
          <p:nvPr/>
        </p:nvGrpSpPr>
        <p:grpSpPr>
          <a:xfrm>
            <a:off x="10920247" y="4064037"/>
            <a:ext cx="931628" cy="931628"/>
            <a:chOff x="8256240" y="4462840"/>
            <a:chExt cx="910376" cy="910376"/>
          </a:xfrm>
          <a:solidFill>
            <a:schemeClr val="accent2"/>
          </a:solidFill>
        </p:grpSpPr>
        <p:sp>
          <p:nvSpPr>
            <p:cNvPr id="15" name="椭圆 14"/>
            <p:cNvSpPr/>
            <p:nvPr/>
          </p:nvSpPr>
          <p:spPr>
            <a:xfrm>
              <a:off x="8256240" y="4462840"/>
              <a:ext cx="910376" cy="910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5">
                <a:solidFill>
                  <a:schemeClr val="bg1"/>
                </a:solidFill>
              </a:endParaRPr>
            </a:p>
          </p:txBody>
        </p:sp>
        <p:sp>
          <p:nvSpPr>
            <p:cNvPr id="16" name="TextBox 20"/>
            <p:cNvSpPr txBox="1"/>
            <p:nvPr/>
          </p:nvSpPr>
          <p:spPr>
            <a:xfrm>
              <a:off x="8518137" y="4651688"/>
              <a:ext cx="386581" cy="554120"/>
            </a:xfrm>
            <a:prstGeom prst="rect">
              <a:avLst/>
            </a:prstGeom>
            <a:grpFill/>
          </p:spPr>
          <p:txBody>
            <a:bodyPr wrap="none" lIns="0" tIns="0" rIns="0" bIns="0" rtlCol="0">
              <a:spAutoFit/>
            </a:bodyPr>
            <a:lstStyle/>
            <a:p>
              <a:pPr algn="ctr"/>
              <a:r>
                <a:rPr lang="en-US" altLang="zh-CN" sz="3685" dirty="0">
                  <a:solidFill>
                    <a:schemeClr val="bg1"/>
                  </a:solidFill>
                  <a:latin typeface="Agency FB" panose="020B0503020202020204" pitchFamily="34" charset="0"/>
                  <a:ea typeface="微软雅黑" panose="020B0503020204020204" pitchFamily="34" charset="-122"/>
                </a:rPr>
                <a:t>05</a:t>
              </a:r>
              <a:endParaRPr lang="zh-CN" altLang="en-US" sz="3685" dirty="0">
                <a:solidFill>
                  <a:schemeClr val="bg1"/>
                </a:solidFill>
                <a:latin typeface="Agency FB" panose="020B0503020202020204" pitchFamily="34" charset="0"/>
                <a:ea typeface="微软雅黑" panose="020B0503020204020204" pitchFamily="34" charset="-122"/>
              </a:endParaRPr>
            </a:p>
          </p:txBody>
        </p:sp>
      </p:grpSp>
      <p:sp>
        <p:nvSpPr>
          <p:cNvPr id="18" name="TextBox 30"/>
          <p:cNvSpPr txBox="1"/>
          <p:nvPr/>
        </p:nvSpPr>
        <p:spPr>
          <a:xfrm>
            <a:off x="4963920" y="512644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思想建设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0" name="TextBox 30"/>
          <p:cNvSpPr txBox="1"/>
          <p:nvPr/>
        </p:nvSpPr>
        <p:spPr>
          <a:xfrm>
            <a:off x="6103546" y="355545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队伍建设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7756418" y="2963925"/>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作风建设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3" name="TextBox 30"/>
          <p:cNvSpPr txBox="1"/>
          <p:nvPr/>
        </p:nvSpPr>
        <p:spPr>
          <a:xfrm>
            <a:off x="9551298" y="3567059"/>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组织建设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5" name="TextBox 30"/>
          <p:cNvSpPr txBox="1"/>
          <p:nvPr/>
        </p:nvSpPr>
        <p:spPr>
          <a:xfrm>
            <a:off x="10428103" y="5111413"/>
            <a:ext cx="1906323" cy="287020"/>
          </a:xfrm>
          <a:prstGeom prst="rect">
            <a:avLst/>
          </a:prstGeom>
          <a:noFill/>
        </p:spPr>
        <p:txBody>
          <a:bodyPr wrap="square" lIns="0" tIns="0" rIns="0" bIns="0" rtlCol="0">
            <a:spAutoFit/>
          </a:bodyPr>
          <a:lstStyle/>
          <a:p>
            <a:pPr algn="ctr"/>
            <a:r>
              <a:rPr lang="zh-CN" altLang="en-US" sz="1865" b="1" dirty="0">
                <a:solidFill>
                  <a:schemeClr val="accent2"/>
                </a:solidFill>
                <a:latin typeface="微软雅黑" panose="020B0503020204020204" pitchFamily="34" charset="-122"/>
                <a:ea typeface="微软雅黑" panose="020B0503020204020204" pitchFamily="34" charset="-122"/>
              </a:rPr>
              <a:t>制度建设</a:t>
            </a:r>
            <a:endParaRPr lang="zh-CN" altLang="en-US" sz="2045" b="1" dirty="0">
              <a:solidFill>
                <a:schemeClr val="accent2"/>
              </a:solidFill>
              <a:latin typeface="微软雅黑" panose="020B0503020204020204" pitchFamily="34" charset="-122"/>
              <a:ea typeface="微软雅黑" panose="020B0503020204020204" pitchFamily="34" charset="-122"/>
            </a:endParaRPr>
          </a:p>
        </p:txBody>
      </p:sp>
      <p:sp>
        <p:nvSpPr>
          <p:cNvPr id="28" name="矩形 27"/>
          <p:cNvSpPr/>
          <p:nvPr/>
        </p:nvSpPr>
        <p:spPr>
          <a:xfrm>
            <a:off x="816014" y="2180861"/>
            <a:ext cx="4413339" cy="255968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全面从严治党，重在落实责任</a:t>
            </a:r>
            <a:r>
              <a:rPr lang="zh-CN" altLang="en-US" sz="2135" dirty="0">
                <a:solidFill>
                  <a:schemeClr val="tx2"/>
                </a:solidFill>
                <a:latin typeface="微软雅黑" panose="020B0503020204020204" pitchFamily="34" charset="-122"/>
                <a:ea typeface="微软雅黑" panose="020B0503020204020204" pitchFamily="34" charset="-122"/>
              </a:rPr>
              <a:t>，要坚持思想建设、队伍建设、作风建设、组织建设、制度建设这五个方面从严，使我们党始终成为中国特色社会主义事业的坚强领导核心。</a:t>
            </a:r>
            <a:endParaRPr lang="zh-CN" altLang="en-US" sz="2135" dirty="0">
              <a:solidFill>
                <a:schemeClr val="tx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816314" y="1508787"/>
            <a:ext cx="6442924" cy="501650"/>
          </a:xfrm>
          <a:prstGeom prst="rect">
            <a:avLst/>
          </a:prstGeom>
          <a:solidFill>
            <a:srgbClr val="AC000C"/>
          </a:solidFill>
        </p:spPr>
        <p:txBody>
          <a:bodyPr wrap="square" rtlCol="0">
            <a:spAutoFit/>
          </a:bodyPr>
          <a:lstStyle/>
          <a:p>
            <a:pPr marL="457200" indent="-457200">
              <a:buFont typeface="Wingdings" panose="05000000000000000000" pitchFamily="2" charset="2"/>
              <a:buChar char="Ø"/>
            </a:pPr>
            <a:r>
              <a:rPr lang="zh-CN" altLang="en-US" sz="2665" b="1" dirty="0">
                <a:solidFill>
                  <a:schemeClr val="bg1"/>
                </a:solidFill>
                <a:latin typeface="微软雅黑" panose="020B0503020204020204" pitchFamily="34" charset="-122"/>
                <a:ea typeface="微软雅黑" panose="020B0503020204020204" pitchFamily="34" charset="-122"/>
              </a:rPr>
              <a:t>立足五个从严 深入推进全面从严治党</a:t>
            </a:r>
            <a:endParaRPr lang="zh-CN" altLang="en-US" sz="2665" b="1" dirty="0">
              <a:solidFill>
                <a:schemeClr val="bg1"/>
              </a:solidFill>
              <a:latin typeface="微软雅黑" panose="020B0503020204020204" pitchFamily="34" charset="-122"/>
              <a:ea typeface="微软雅黑" panose="020B0503020204020204" pitchFamily="34" charset="-122"/>
            </a:endParaRPr>
          </a:p>
        </p:txBody>
      </p:sp>
      <p:sp>
        <p:nvSpPr>
          <p:cNvPr id="2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30" name="Picture 3" descr="C:\Users\PC\Desktop\zqq\201513_0002_20_0006_-----4.png"/>
          <p:cNvPicPr>
            <a:picLocks noChangeAspect="1" noChangeArrowheads="1"/>
          </p:cNvPicPr>
          <p:nvPr/>
        </p:nvPicPr>
        <p:blipFill>
          <a:blip r:embed="rId2"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ransition spd="slow" advClick="0" advTm="4459">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250"/>
                                        <p:tgtEl>
                                          <p:spTgt spid="28"/>
                                        </p:tgtEl>
                                        <p:attrNameLst>
                                          <p:attrName>ppt_y</p:attrName>
                                        </p:attrNameLst>
                                      </p:cBhvr>
                                      <p:tavLst>
                                        <p:tav tm="0">
                                          <p:val>
                                            <p:strVal val="#ppt_y+#ppt_h*1.125000"/>
                                          </p:val>
                                        </p:tav>
                                        <p:tav tm="100000">
                                          <p:val>
                                            <p:strVal val="#ppt_y"/>
                                          </p:val>
                                        </p:tav>
                                      </p:tavLst>
                                    </p:anim>
                                    <p:animEffect transition="in" filter="wipe(up)">
                                      <p:cBhvr>
                                        <p:cTn id="12" dur="125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42" presetClass="path" presetSubtype="0" accel="50000" decel="50000" fill="hold" nodeType="withEffect">
                                  <p:stCondLst>
                                    <p:cond delay="0"/>
                                  </p:stCondLst>
                                  <p:childTnLst>
                                    <p:animMotion origin="layout" path="M 4.72222E-6 3.58025E-6 L 0.23993 0.28889 " pathEditMode="relative" rAng="0" ptsTypes="AA">
                                      <p:cBhvr>
                                        <p:cTn id="22" dur="650" spd="-100000" fill="hold"/>
                                        <p:tgtEl>
                                          <p:spTgt spid="2"/>
                                        </p:tgtEl>
                                        <p:attrNameLst>
                                          <p:attrName>ppt_x</p:attrName>
                                          <p:attrName>ppt_y</p:attrName>
                                        </p:attrNameLst>
                                      </p:cBhvr>
                                      <p:rCtr x="11997" y="14444"/>
                                    </p:animMotion>
                                  </p:childTnLst>
                                </p:cTn>
                              </p:par>
                              <p:par>
                                <p:cTn id="23" presetID="1" presetClass="entr" presetSubtype="0" fill="hold" nodeType="withEffect">
                                  <p:stCondLst>
                                    <p:cond delay="300"/>
                                  </p:stCondLst>
                                  <p:childTnLst>
                                    <p:set>
                                      <p:cBhvr>
                                        <p:cTn id="24" dur="1" fill="hold">
                                          <p:stCondLst>
                                            <p:cond delay="0"/>
                                          </p:stCondLst>
                                        </p:cTn>
                                        <p:tgtEl>
                                          <p:spTgt spid="5"/>
                                        </p:tgtEl>
                                        <p:attrNameLst>
                                          <p:attrName>style.visibility</p:attrName>
                                        </p:attrNameLst>
                                      </p:cBhvr>
                                      <p:to>
                                        <p:strVal val="visible"/>
                                      </p:to>
                                    </p:set>
                                  </p:childTnLst>
                                </p:cTn>
                              </p:par>
                              <p:par>
                                <p:cTn id="25" presetID="42" presetClass="path" presetSubtype="0" accel="50000" decel="50000" fill="hold" nodeType="withEffect">
                                  <p:stCondLst>
                                    <p:cond delay="300"/>
                                  </p:stCondLst>
                                  <p:childTnLst>
                                    <p:animMotion origin="layout" path="M -2.77778E-7 -2.96296E-6 L 0.15139 0.50031 " pathEditMode="relative" rAng="0" ptsTypes="AA">
                                      <p:cBhvr>
                                        <p:cTn id="26" dur="650" spd="-100000" fill="hold"/>
                                        <p:tgtEl>
                                          <p:spTgt spid="5"/>
                                        </p:tgtEl>
                                        <p:attrNameLst>
                                          <p:attrName>ppt_x</p:attrName>
                                          <p:attrName>ppt_y</p:attrName>
                                        </p:attrNameLst>
                                      </p:cBhvr>
                                      <p:rCtr x="7569" y="25000"/>
                                    </p:animMotion>
                                  </p:childTnLst>
                                </p:cTn>
                              </p:par>
                              <p:par>
                                <p:cTn id="27" presetID="1" presetClass="entr" presetSubtype="0" fill="hold" nodeType="withEffect">
                                  <p:stCondLst>
                                    <p:cond delay="600"/>
                                  </p:stCondLst>
                                  <p:childTnLst>
                                    <p:set>
                                      <p:cBhvr>
                                        <p:cTn id="28" dur="1" fill="hold">
                                          <p:stCondLst>
                                            <p:cond delay="0"/>
                                          </p:stCondLst>
                                        </p:cTn>
                                        <p:tgtEl>
                                          <p:spTgt spid="8"/>
                                        </p:tgtEl>
                                        <p:attrNameLst>
                                          <p:attrName>style.visibility</p:attrName>
                                        </p:attrNameLst>
                                      </p:cBhvr>
                                      <p:to>
                                        <p:strVal val="visible"/>
                                      </p:to>
                                    </p:set>
                                  </p:childTnLst>
                                </p:cTn>
                              </p:par>
                              <p:par>
                                <p:cTn id="29" presetID="42" presetClass="path" presetSubtype="0" accel="50000" decel="50000" fill="hold" nodeType="withEffect">
                                  <p:stCondLst>
                                    <p:cond delay="600"/>
                                  </p:stCondLst>
                                  <p:childTnLst>
                                    <p:animMotion origin="layout" path="M 1.94444E-6 -3.58025E-6 L 0.02048 0.5892 " pathEditMode="relative" rAng="0" ptsTypes="AA">
                                      <p:cBhvr>
                                        <p:cTn id="30" dur="650" spd="-100000" fill="hold"/>
                                        <p:tgtEl>
                                          <p:spTgt spid="8"/>
                                        </p:tgtEl>
                                        <p:attrNameLst>
                                          <p:attrName>ppt_x</p:attrName>
                                          <p:attrName>ppt_y</p:attrName>
                                        </p:attrNameLst>
                                      </p:cBhvr>
                                      <p:rCtr x="1024" y="29444"/>
                                    </p:animMotion>
                                  </p:childTnLst>
                                </p:cTn>
                              </p:par>
                              <p:par>
                                <p:cTn id="31" presetID="1" presetClass="entr" presetSubtype="0" fill="hold" nodeType="withEffect">
                                  <p:stCondLst>
                                    <p:cond delay="900"/>
                                  </p:stCondLst>
                                  <p:childTnLst>
                                    <p:set>
                                      <p:cBhvr>
                                        <p:cTn id="32" dur="1" fill="hold">
                                          <p:stCondLst>
                                            <p:cond delay="0"/>
                                          </p:stCondLst>
                                        </p:cTn>
                                        <p:tgtEl>
                                          <p:spTgt spid="11"/>
                                        </p:tgtEl>
                                        <p:attrNameLst>
                                          <p:attrName>style.visibility</p:attrName>
                                        </p:attrNameLst>
                                      </p:cBhvr>
                                      <p:to>
                                        <p:strVal val="visible"/>
                                      </p:to>
                                    </p:set>
                                  </p:childTnLst>
                                </p:cTn>
                              </p:par>
                              <p:par>
                                <p:cTn id="33" presetID="42" presetClass="path" presetSubtype="0" accel="50000" decel="50000" fill="hold" nodeType="withEffect">
                                  <p:stCondLst>
                                    <p:cond delay="900"/>
                                  </p:stCondLst>
                                  <p:childTnLst>
                                    <p:animMotion origin="layout" path="M 1.66667E-6 -2.96296E-6 L -0.11823 0.50031 " pathEditMode="relative" rAng="0" ptsTypes="AA">
                                      <p:cBhvr>
                                        <p:cTn id="34" dur="650" spd="-100000" fill="hold"/>
                                        <p:tgtEl>
                                          <p:spTgt spid="11"/>
                                        </p:tgtEl>
                                        <p:attrNameLst>
                                          <p:attrName>ppt_x</p:attrName>
                                          <p:attrName>ppt_y</p:attrName>
                                        </p:attrNameLst>
                                      </p:cBhvr>
                                      <p:rCtr x="-5920" y="25000"/>
                                    </p:animMotion>
                                  </p:childTnLst>
                                </p:cTn>
                              </p:par>
                              <p:par>
                                <p:cTn id="35" presetID="1" presetClass="entr" presetSubtype="0" fill="hold" nodeType="withEffect">
                                  <p:stCondLst>
                                    <p:cond delay="1200"/>
                                  </p:stCondLst>
                                  <p:childTnLst>
                                    <p:set>
                                      <p:cBhvr>
                                        <p:cTn id="36" dur="1" fill="hold">
                                          <p:stCondLst>
                                            <p:cond delay="0"/>
                                          </p:stCondLst>
                                        </p:cTn>
                                        <p:tgtEl>
                                          <p:spTgt spid="14"/>
                                        </p:tgtEl>
                                        <p:attrNameLst>
                                          <p:attrName>style.visibility</p:attrName>
                                        </p:attrNameLst>
                                      </p:cBhvr>
                                      <p:to>
                                        <p:strVal val="visible"/>
                                      </p:to>
                                    </p:set>
                                  </p:childTnLst>
                                </p:cTn>
                              </p:par>
                              <p:par>
                                <p:cTn id="37" presetID="42" presetClass="path" presetSubtype="0" accel="50000" decel="50000" fill="hold" nodeType="withEffect">
                                  <p:stCondLst>
                                    <p:cond delay="1200"/>
                                  </p:stCondLst>
                                  <p:childTnLst>
                                    <p:animMotion origin="layout" path="M -4.16667E-6 -3.82716E-6 L -0.19409 0.28426 " pathEditMode="relative" rAng="0" ptsTypes="AA">
                                      <p:cBhvr>
                                        <p:cTn id="38" dur="650" spd="-100000" fill="hold"/>
                                        <p:tgtEl>
                                          <p:spTgt spid="14"/>
                                        </p:tgtEl>
                                        <p:attrNameLst>
                                          <p:attrName>ppt_x</p:attrName>
                                          <p:attrName>ppt_y</p:attrName>
                                        </p:attrNameLst>
                                      </p:cBhvr>
                                      <p:rCtr x="-9705" y="14198"/>
                                    </p:animMotion>
                                  </p:childTnLst>
                                </p:cTn>
                              </p:par>
                            </p:childTnLst>
                          </p:cTn>
                        </p:par>
                        <p:par>
                          <p:cTn id="39" fill="hold">
                            <p:stCondLst>
                              <p:cond delay="500"/>
                            </p:stCondLst>
                            <p:childTnLst>
                              <p:par>
                                <p:cTn id="40" presetID="16" presetClass="entr" presetSubtype="21"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arn(inVertical)">
                                      <p:cBhvr>
                                        <p:cTn id="42" dur="500"/>
                                        <p:tgtEl>
                                          <p:spTgt spid="18"/>
                                        </p:tgtEl>
                                      </p:cBhvr>
                                    </p:animEffect>
                                  </p:childTnLst>
                                </p:cTn>
                              </p:par>
                              <p:par>
                                <p:cTn id="43" presetID="16" presetClass="entr" presetSubtype="21" fill="hold" grpId="0" nodeType="withEffect">
                                  <p:stCondLst>
                                    <p:cond delay="30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500"/>
                                        <p:tgtEl>
                                          <p:spTgt spid="20"/>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par>
                                <p:cTn id="52" presetID="16" presetClass="entr" presetSubtype="21" fill="hold" grpId="0" nodeType="withEffect">
                                  <p:stCondLst>
                                    <p:cond delay="1200"/>
                                  </p:stCondLst>
                                  <p:childTnLst>
                                    <p:set>
                                      <p:cBhvr>
                                        <p:cTn id="53" dur="1" fill="hold">
                                          <p:stCondLst>
                                            <p:cond delay="0"/>
                                          </p:stCondLst>
                                        </p:cTn>
                                        <p:tgtEl>
                                          <p:spTgt spid="25"/>
                                        </p:tgtEl>
                                        <p:attrNameLst>
                                          <p:attrName>style.visibility</p:attrName>
                                        </p:attrNameLst>
                                      </p:cBhvr>
                                      <p:to>
                                        <p:strVal val="visible"/>
                                      </p:to>
                                    </p:set>
                                    <p:animEffect transition="in" filter="barn(inVertical)">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18" grpId="0"/>
      <p:bldP spid="20" grpId="0"/>
      <p:bldP spid="21" grpId="0"/>
      <p:bldP spid="23" grpId="0"/>
      <p:bldP spid="25" grpId="0"/>
      <p:bldP spid="28" grpId="0"/>
      <p:bldP spid="2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7" name="图片 6"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0" name="组合 9"/>
          <p:cNvGrpSpPr/>
          <p:nvPr/>
        </p:nvGrpSpPr>
        <p:grpSpPr>
          <a:xfrm>
            <a:off x="2107227" y="147987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全面从严治党，必须坚持思想建设从严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3299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7580" y="2573252"/>
            <a:ext cx="8622665" cy="2491740"/>
          </a:xfrm>
          <a:prstGeom prst="rect">
            <a:avLst/>
          </a:prstGeom>
        </p:spPr>
        <p:txBody>
          <a:bodyPr wrap="square">
            <a:spAutoFit/>
          </a:bodyPr>
          <a:lstStyle/>
          <a:p>
            <a:pPr>
              <a:lnSpc>
                <a:spcPct val="130000"/>
              </a:lnSpc>
            </a:pPr>
            <a:r>
              <a:rPr sz="2000" dirty="0">
                <a:solidFill>
                  <a:schemeClr val="tx1"/>
                </a:solidFill>
                <a:latin typeface="微软雅黑" panose="020B0503020204020204" pitchFamily="34" charset="-122"/>
                <a:ea typeface="微软雅黑" panose="020B0503020204020204" pitchFamily="34" charset="-122"/>
              </a:rPr>
              <a:t>加强思想建设的关键就是必须坚定广大党员干部的理想信念。理想信念是共产党人精神上的“钙”。没有理想信念，理想信念不坚定，精神上就会“缺钙”，就会得“软骨病”。坚定的理想信念，始终是共产党人安身立命的根本。无论面对什么样的情况，共产党员都必须始终保持政治上的清醒坚定，在大是大非面前保持清醒头脑，在大风大浪面前站稳正确立场，始终保持一名共产党员的坚定信仰和坚定立场。</a:t>
            </a:r>
            <a:endParaRPr sz="20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29975"/>
            <a:ext cx="1866265" cy="1506220"/>
          </a:xfrm>
          <a:prstGeom prst="rect">
            <a:avLst/>
          </a:prstGeom>
        </p:spPr>
      </p:pic>
      <p:sp>
        <p:nvSpPr>
          <p:cNvPr id="6"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768">
        <p15:prstTrans prst="pageCurlDouble"/>
      </p:transition>
    </mc:Choice>
    <mc:Fallback>
      <p:transition spd="slow" advClick="0" advTm="27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0" name="组合 9"/>
          <p:cNvGrpSpPr/>
          <p:nvPr/>
        </p:nvGrpSpPr>
        <p:grpSpPr>
          <a:xfrm>
            <a:off x="2107227" y="149384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全面从严治党，必须坚持队伍建设从严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696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3295" y="2760345"/>
            <a:ext cx="8453755" cy="2526665"/>
          </a:xfrm>
          <a:prstGeom prst="rect">
            <a:avLst/>
          </a:prstGeom>
        </p:spPr>
        <p:txBody>
          <a:bodyPr wrap="square">
            <a:spAutoFit/>
          </a:bodyPr>
          <a:lstStyle/>
          <a:p>
            <a:pPr algn="just">
              <a:lnSpc>
                <a:spcPct val="120000"/>
              </a:lnSpc>
            </a:pPr>
            <a:r>
              <a:rPr sz="2200" dirty="0">
                <a:solidFill>
                  <a:schemeClr val="tx1"/>
                </a:solidFill>
                <a:latin typeface="微软雅黑" panose="020B0503020204020204" pitchFamily="34" charset="-122"/>
                <a:ea typeface="微软雅黑" panose="020B0503020204020204" pitchFamily="34" charset="-122"/>
              </a:rPr>
              <a:t>为政之要首在得人，加强队伍建设关键在培养选拔党和人民需要的好干部。我们党历来高度重视选贤任能,始终把选人用人作为关系党和人民事业的关键性、根本性问题来抓。十八大以来，习近平总书记先后提出，好干部要做到“信念坚定、为民服务、勤政务实、敢于担当、清正廉洁”，之后又提出“三严三实”、忠诚干净担当、“四有”等新要求。</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43945"/>
            <a:ext cx="1866265" cy="1506220"/>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199">
        <p15:prstTrans prst="pageCurlDouble"/>
      </p:transition>
    </mc:Choice>
    <mc:Fallback>
      <p:transition spd="slow" advClick="0" advTm="31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0" name="组合 9"/>
          <p:cNvGrpSpPr/>
          <p:nvPr/>
        </p:nvGrpSpPr>
        <p:grpSpPr>
          <a:xfrm>
            <a:off x="2107227" y="149384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全面从严治党，必须坚持队伍建设从严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696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3295" y="2685676"/>
            <a:ext cx="8453755" cy="2676525"/>
          </a:xfrm>
          <a:prstGeom prst="rect">
            <a:avLst/>
          </a:prstGeom>
        </p:spPr>
        <p:txBody>
          <a:bodyPr wrap="square">
            <a:spAutoFit/>
          </a:bodyPr>
          <a:lstStyle/>
          <a:p>
            <a:pPr algn="just">
              <a:lnSpc>
                <a:spcPct val="120000"/>
              </a:lnSpc>
            </a:pPr>
            <a:r>
              <a:rPr sz="2000" dirty="0">
                <a:solidFill>
                  <a:schemeClr val="tx1"/>
                </a:solidFill>
                <a:latin typeface="微软雅黑" panose="020B0503020204020204" pitchFamily="34" charset="-122"/>
                <a:ea typeface="微软雅黑" panose="020B0503020204020204" pitchFamily="34" charset="-122"/>
              </a:rPr>
              <a:t>作风建设的核心是保持党同人民群众的血肉联系。习近平总书记指出：“密切党群、干群关系，保持同人民群众的血肉联系，始终是我们党立于不败之地的根基”。作风建设永远在路上，只有坚持严字当头，严明纪律，严格执行八项规定，使严的要求、严的规矩、严的措施、严的氛围持续下去，通过持续用力，成为党员干部的一种自觉、一种习惯、一种常态，才能把作风建设抓出自觉，抓出成效，把党风政风的良好态势保持下去，巩固下去，使党的作风全面纯洁起来。</a:t>
            </a:r>
            <a:endParaRPr sz="20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43945"/>
            <a:ext cx="1866265" cy="1506220"/>
          </a:xfrm>
          <a:prstGeom prst="rect">
            <a:avLst/>
          </a:prstGeom>
        </p:spPr>
      </p:pic>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381">
        <p15:prstTrans prst="pageCurlDouble"/>
      </p:transition>
    </mc:Choice>
    <mc:Fallback>
      <p:transition spd="slow" advClick="0" advTm="33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0" name="组合 9"/>
          <p:cNvGrpSpPr/>
          <p:nvPr/>
        </p:nvGrpSpPr>
        <p:grpSpPr>
          <a:xfrm>
            <a:off x="2107227" y="149384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全面从严治党，必须坚持队伍建设从严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696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3295" y="2760345"/>
            <a:ext cx="8453755" cy="2290445"/>
          </a:xfrm>
          <a:prstGeom prst="rect">
            <a:avLst/>
          </a:prstGeom>
        </p:spPr>
        <p:txBody>
          <a:bodyPr wrap="square">
            <a:spAutoFit/>
          </a:bodyPr>
          <a:lstStyle/>
          <a:p>
            <a:pPr algn="just">
              <a:lnSpc>
                <a:spcPct val="130000"/>
              </a:lnSpc>
            </a:pPr>
            <a:r>
              <a:rPr sz="2200" dirty="0">
                <a:solidFill>
                  <a:schemeClr val="tx1"/>
                </a:solidFill>
                <a:latin typeface="微软雅黑" panose="020B0503020204020204" pitchFamily="34" charset="-122"/>
                <a:ea typeface="微软雅黑" panose="020B0503020204020204" pitchFamily="34" charset="-122"/>
              </a:rPr>
              <a:t>党的基层组织是党全部工作和战斗力的基础。党的基层组织建设如何，直接关系到党在新时期的路线、方针和政策能否贯彻落实，关系到党能否联系发动和带领人民群众去完成党的任务，关系到党能否长期执政及执政能力和水平的提高。加强党的基层组织建设，最根本、最关键、最牢靠的就是从严抓好落实。</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43945"/>
            <a:ext cx="1866265" cy="1506220"/>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2918">
        <p15:prstTrans prst="pageCurlDouble"/>
      </p:transition>
    </mc:Choice>
    <mc:Fallback>
      <p:transition spd="slow" advClick="0" advTm="29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7" name="组合 6"/>
          <p:cNvGrpSpPr/>
          <p:nvPr/>
        </p:nvGrpSpPr>
        <p:grpSpPr>
          <a:xfrm>
            <a:off x="2107227" y="149384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全面从严治党，必须坚持队伍建设从严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696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3295" y="2658745"/>
            <a:ext cx="8453755" cy="2730500"/>
          </a:xfrm>
          <a:prstGeom prst="rect">
            <a:avLst/>
          </a:prstGeom>
        </p:spPr>
        <p:txBody>
          <a:bodyPr wrap="square">
            <a:spAutoFit/>
          </a:bodyPr>
          <a:lstStyle/>
          <a:p>
            <a:pPr algn="just">
              <a:lnSpc>
                <a:spcPct val="130000"/>
              </a:lnSpc>
            </a:pPr>
            <a:r>
              <a:rPr sz="2200" dirty="0">
                <a:solidFill>
                  <a:schemeClr val="tx1"/>
                </a:solidFill>
                <a:latin typeface="微软雅黑" panose="020B0503020204020204" pitchFamily="34" charset="-122"/>
                <a:ea typeface="微软雅黑" panose="020B0503020204020204" pitchFamily="34" charset="-122"/>
              </a:rPr>
              <a:t>习近平总书记指出：“我们党是靠革命理想和铁的纪律组织起来的马克思主义政党，纪律严明是党的光荣传统和独特优势”。我们党90多年的奋斗历程充分证明，严明的纪律和规矩，是我们党从胜利走向胜利的根本保证。因此，要坚持全面从严治党、依规治党，严明政治纪律和政治规矩，把纪律挺在前面，立起来、严起来，执行到位，使纪律成为管党治党的尺子、党员不可逾越的底线。</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43945"/>
            <a:ext cx="1866265" cy="1506220"/>
          </a:xfrm>
          <a:prstGeom prst="rect">
            <a:avLst/>
          </a:prstGeom>
        </p:spPr>
      </p:pic>
      <p:sp>
        <p:nvSpPr>
          <p:cNvPr id="8"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9"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419">
        <p15:prstTrans prst="pageCurlDouble"/>
      </p:transition>
    </mc:Choice>
    <mc:Fallback>
      <p:transition spd="slow" advClick="0" advTm="34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0" name="组合 9"/>
          <p:cNvGrpSpPr/>
          <p:nvPr/>
        </p:nvGrpSpPr>
        <p:grpSpPr>
          <a:xfrm>
            <a:off x="2107227" y="1493846"/>
            <a:ext cx="7595870" cy="544830"/>
            <a:chOff x="845186" y="1564322"/>
            <a:chExt cx="7595870" cy="544830"/>
          </a:xfrm>
        </p:grpSpPr>
        <p:sp>
          <p:nvSpPr>
            <p:cNvPr id="11" name="对角圆角矩形 10"/>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全面从严治党永远在路上</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696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3295" y="2613921"/>
            <a:ext cx="8453755" cy="2675255"/>
          </a:xfrm>
          <a:prstGeom prst="rect">
            <a:avLst/>
          </a:prstGeom>
        </p:spPr>
        <p:txBody>
          <a:bodyPr wrap="square">
            <a:spAutoFit/>
          </a:bodyPr>
          <a:lstStyle/>
          <a:p>
            <a:pPr algn="just">
              <a:lnSpc>
                <a:spcPct val="140000"/>
              </a:lnSpc>
            </a:pPr>
            <a:r>
              <a:rPr sz="2400" dirty="0">
                <a:solidFill>
                  <a:schemeClr val="tx1"/>
                </a:solidFill>
                <a:latin typeface="微软雅黑" panose="020B0503020204020204" pitchFamily="34" charset="-122"/>
                <a:ea typeface="微软雅黑" panose="020B0503020204020204" pitchFamily="34" charset="-122"/>
              </a:rPr>
              <a:t>党要管党，才能管好党；从严治党，才能治好党。改革开放以来，在推进中国特色社会主义伟大事业的征程中，我们党始终把加强自身建设放在重要位置，以永远在路上的决心和韧劲，着力解决党内存在的突出问题，不断保持党的先进性纯洁性，确保党始终成为中国特色社会主义事业坚强领导核心。</a:t>
            </a:r>
            <a:endParaRPr sz="2400" dirty="0">
              <a:solidFill>
                <a:schemeClr val="tx1"/>
              </a:solidFill>
              <a:latin typeface="微软雅黑" panose="020B0503020204020204" pitchFamily="34" charset="-122"/>
              <a:ea typeface="微软雅黑" panose="020B0503020204020204" pitchFamily="34" charset="-122"/>
            </a:endParaRPr>
          </a:p>
        </p:txBody>
      </p:sp>
      <p:pic>
        <p:nvPicPr>
          <p:cNvPr id="3" name="图片 2" descr="897"/>
          <p:cNvPicPr>
            <a:picLocks noChangeAspect="1"/>
          </p:cNvPicPr>
          <p:nvPr/>
        </p:nvPicPr>
        <p:blipFill>
          <a:blip r:embed="rId3" cstate="print"/>
          <a:stretch>
            <a:fillRect/>
          </a:stretch>
        </p:blipFill>
        <p:spPr>
          <a:xfrm flipH="1">
            <a:off x="111349" y="1043945"/>
            <a:ext cx="1866265" cy="1506220"/>
          </a:xfrm>
          <a:prstGeom prst="rect">
            <a:avLst/>
          </a:prstGeom>
        </p:spPr>
      </p:pic>
      <p:sp>
        <p:nvSpPr>
          <p:cNvPr id="7"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8"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924">
        <p15:prstTrans prst="pageCurlDouble"/>
      </p:transition>
    </mc:Choice>
    <mc:Fallback>
      <p:transition spd="slow" advClick="0" advTm="49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474462" y="2329412"/>
            <a:ext cx="5710704" cy="3053715"/>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勿忘入党初心，牢记党的宗旨，</a:t>
            </a:r>
            <a:r>
              <a:rPr lang="zh-CN" altLang="en-US" sz="2135" dirty="0">
                <a:solidFill>
                  <a:schemeClr val="tx2"/>
                </a:solidFill>
                <a:latin typeface="微软雅黑" panose="020B0503020204020204" pitchFamily="34" charset="-122"/>
                <a:ea typeface="微软雅黑" panose="020B0503020204020204" pitchFamily="34" charset="-122"/>
              </a:rPr>
              <a:t>时刻不忘自己对党作出的庄重承诺，增强了使命感和责任感，有效引导党员干部围绕党委中心工作，主动带头，切实维护群众利益，在各自的工作生活中充分发挥党员的先锋模范作用，争做合格党员，永远跟党走。</a:t>
            </a:r>
            <a:endParaRPr lang="zh-CN" altLang="en-US" sz="2135" dirty="0">
              <a:solidFill>
                <a:schemeClr val="tx2"/>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72" y="961383"/>
            <a:ext cx="5595075" cy="5905912"/>
          </a:xfrm>
          <a:prstGeom prst="rect">
            <a:avLst/>
          </a:prstGeom>
        </p:spPr>
      </p:pic>
      <p:sp>
        <p:nvSpPr>
          <p:cNvPr id="20" name="TextBox 9">
            <a:hlinkClick r:id="" action="ppaction://hlinkshowjump?jump=nextslide"/>
          </p:cNvPr>
          <p:cNvSpPr txBox="1"/>
          <p:nvPr/>
        </p:nvSpPr>
        <p:spPr>
          <a:xfrm>
            <a:off x="5497499" y="1604797"/>
            <a:ext cx="5687667" cy="666115"/>
          </a:xfrm>
          <a:prstGeom prst="rect">
            <a:avLst/>
          </a:prstGeom>
          <a:solidFill>
            <a:schemeClr val="accent2"/>
          </a:solidFill>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3735" dirty="0">
                <a:solidFill>
                  <a:schemeClr val="bg1"/>
                </a:solidFill>
              </a:rPr>
              <a:t>高举党旗跟</a:t>
            </a:r>
            <a:r>
              <a:rPr lang="zh-CN" altLang="en-US" sz="3735">
                <a:solidFill>
                  <a:schemeClr val="bg1"/>
                </a:solidFill>
              </a:rPr>
              <a:t>党走 不忘初心</a:t>
            </a:r>
            <a:endParaRPr lang="zh-CN" altLang="en-US" sz="1200" dirty="0">
              <a:solidFill>
                <a:schemeClr val="bg1"/>
              </a:solidFill>
            </a:endParaRPr>
          </a:p>
        </p:txBody>
      </p:sp>
      <p:sp>
        <p:nvSpPr>
          <p:cNvPr id="5" name="标题 5"/>
          <p:cNvSpPr txBox="1"/>
          <p:nvPr/>
        </p:nvSpPr>
        <p:spPr>
          <a:xfrm>
            <a:off x="1076462"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全面从严治党不忘初心</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6"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600" y="6213309"/>
            <a:ext cx="12192000" cy="682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8983" y="5349213"/>
            <a:ext cx="4805321" cy="1490629"/>
          </a:xfrm>
          <a:prstGeom prst="rect">
            <a:avLst/>
          </a:prstGeom>
        </p:spPr>
      </p:pic>
    </p:spTree>
    <p:custDataLst>
      <p:tags r:id="rId5"/>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640">
        <p15:prstTrans prst="pageCurlDouble"/>
      </p:transition>
    </mc:Choice>
    <mc:Fallback>
      <p:transition spd="slow" advClick="0" advTm="464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p:tgtEl>
                                          <p:spTgt spid="3"/>
                                        </p:tgtEl>
                                        <p:attrNameLst>
                                          <p:attrName>ppt_y</p:attrName>
                                        </p:attrNameLst>
                                      </p:cBhvr>
                                      <p:tavLst>
                                        <p:tav tm="0">
                                          <p:val>
                                            <p:strVal val="#ppt_y+#ppt_h*1.125000"/>
                                          </p:val>
                                        </p:tav>
                                        <p:tav tm="100000">
                                          <p:val>
                                            <p:strVal val="#ppt_y"/>
                                          </p:val>
                                        </p:tav>
                                      </p:tavLst>
                                    </p:anim>
                                    <p:animEffect transition="in" filter="wipe(up)">
                                      <p:cBhvr>
                                        <p:cTn id="18" dur="125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TextBox 14"/>
          <p:cNvSpPr txBox="1"/>
          <p:nvPr/>
        </p:nvSpPr>
        <p:spPr>
          <a:xfrm>
            <a:off x="4235007" y="1792733"/>
            <a:ext cx="1267719"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第</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sp>
        <p:nvSpPr>
          <p:cNvPr id="6" name="TextBox 14"/>
          <p:cNvSpPr txBox="1"/>
          <p:nvPr/>
        </p:nvSpPr>
        <p:spPr>
          <a:xfrm>
            <a:off x="6730975" y="1792733"/>
            <a:ext cx="1151986" cy="9455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rPr>
              <a:t>章</a:t>
            </a:r>
            <a:endParaRPr lang="zh-CN" altLang="en-US" sz="5335" kern="0" dirty="0">
              <a:gradFill>
                <a:gsLst>
                  <a:gs pos="90000">
                    <a:srgbClr val="C00000"/>
                  </a:gs>
                  <a:gs pos="30000">
                    <a:srgbClr val="FF3300"/>
                  </a:gs>
                </a:gsLst>
                <a:lin ang="5400000" scaled="1"/>
              </a:gradFill>
              <a:effectLst>
                <a:outerShdw blurRad="127000" sx="102000" sy="102000" algn="ctr" rotWithShape="0">
                  <a:sysClr val="window" lastClr="FFFFFF">
                    <a:alpha val="84000"/>
                  </a:sysClr>
                </a:outerShdw>
              </a:effectLst>
            </a:endParaRPr>
          </a:p>
        </p:txBody>
      </p:sp>
      <p:grpSp>
        <p:nvGrpSpPr>
          <p:cNvPr id="7" name="组合 6"/>
          <p:cNvGrpSpPr/>
          <p:nvPr/>
        </p:nvGrpSpPr>
        <p:grpSpPr>
          <a:xfrm>
            <a:off x="5244644" y="1605199"/>
            <a:ext cx="1678329" cy="1295840"/>
            <a:chOff x="3385106" y="987574"/>
            <a:chExt cx="1258902" cy="972000"/>
          </a:xfrm>
        </p:grpSpPr>
        <p:sp>
          <p:nvSpPr>
            <p:cNvPr id="8" name="椭圆 7"/>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椭圆 8"/>
            <p:cNvSpPr/>
            <p:nvPr/>
          </p:nvSpPr>
          <p:spPr>
            <a:xfrm>
              <a:off x="3618557" y="1077574"/>
              <a:ext cx="792000" cy="792000"/>
            </a:xfrm>
            <a:prstGeom prst="ellipse">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14"/>
            <p:cNvSpPr txBox="1"/>
            <p:nvPr/>
          </p:nvSpPr>
          <p:spPr>
            <a:xfrm>
              <a:off x="3385106" y="1148980"/>
              <a:ext cx="1258902" cy="647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79" tIns="62838" rIns="125679" bIns="62838">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en-US" altLang="zh-CN" sz="4800" kern="0" dirty="0">
                  <a:solidFill>
                    <a:sysClr val="window" lastClr="FFFFFF"/>
                  </a:solidFill>
                  <a:effectLst/>
                </a:rPr>
                <a:t>01</a:t>
              </a:r>
              <a:endParaRPr lang="zh-CN" altLang="en-US" sz="4800" kern="0" dirty="0">
                <a:solidFill>
                  <a:sysClr val="window" lastClr="FFFFFF"/>
                </a:solidFill>
                <a:effectLst/>
              </a:endParaRPr>
            </a:p>
          </p:txBody>
        </p:sp>
      </p:grpSp>
      <p:sp>
        <p:nvSpPr>
          <p:cNvPr id="11" name="圆角矩形 10"/>
          <p:cNvSpPr/>
          <p:nvPr/>
        </p:nvSpPr>
        <p:spPr>
          <a:xfrm>
            <a:off x="2976985" y="3237275"/>
            <a:ext cx="6239230" cy="863893"/>
          </a:xfrm>
          <a:prstGeom prst="roundRect">
            <a:avLst>
              <a:gd name="adj" fmla="val 5000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800" b="1" dirty="0">
                <a:solidFill>
                  <a:schemeClr val="bg1"/>
                </a:solidFill>
                <a:latin typeface="方正大标宋简体" panose="02010601030101010101" charset="-122"/>
                <a:ea typeface="方正大标宋简体" panose="02010601030101010101" charset="-122"/>
                <a:sym typeface="+mn-lt"/>
              </a:rPr>
              <a:t>党风廉政建设的重要性</a:t>
            </a:r>
            <a:endParaRPr lang="zh-CN" altLang="en-US" sz="3800" b="1" dirty="0">
              <a:solidFill>
                <a:schemeClr val="bg1"/>
              </a:solidFill>
              <a:latin typeface="方正大标宋简体" panose="02010601030101010101" charset="-122"/>
              <a:ea typeface="方正大标宋简体" panose="02010601030101010101" charset="-122"/>
              <a:sym typeface="+mn-lt"/>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09626" y="378240"/>
            <a:ext cx="2542867" cy="1805530"/>
          </a:xfrm>
          <a:prstGeom prst="rect">
            <a:avLst/>
          </a:prstGeom>
        </p:spPr>
      </p:pic>
      <p:pic>
        <p:nvPicPr>
          <p:cNvPr id="25" name="图片 24" descr="图片包含 蛋糕, 室内, 红色, 就坐&#10;&#10;已生成高可信度的说明"/>
          <p:cNvPicPr>
            <a:picLocks noChangeAspect="1"/>
          </p:cNvPicPr>
          <p:nvPr/>
        </p:nvPicPr>
        <p:blipFill rotWithShape="1">
          <a:blip r:embed="rId3"/>
          <a:srcRect/>
          <a:stretch>
            <a:fillRect/>
          </a:stretch>
        </p:blipFill>
        <p:spPr>
          <a:xfrm>
            <a:off x="0" y="4298892"/>
            <a:ext cx="12192000" cy="285276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3350">
        <p15:prstTrans prst="peelOff"/>
      </p:transition>
    </mc:Choice>
    <mc:Fallback>
      <p:transition spd="slow" advClick="0" advTm="33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srcRect/>
          <a:stretch>
            <a:fillRect/>
          </a:stretch>
        </p:blipFill>
        <p:spPr>
          <a:xfrm>
            <a:off x="0" y="0"/>
            <a:ext cx="12192000" cy="6858000"/>
          </a:xfrm>
          <a:prstGeom prst="rect">
            <a:avLst/>
          </a:prstGeom>
        </p:spPr>
      </p:pic>
      <p:pic>
        <p:nvPicPr>
          <p:cNvPr id="25" name="图片 24" descr="图片包含 蛋糕, 室内, 红色, 就坐&#10;&#10;已生成高可信度的说明"/>
          <p:cNvPicPr>
            <a:picLocks noChangeAspect="1"/>
          </p:cNvPicPr>
          <p:nvPr/>
        </p:nvPicPr>
        <p:blipFill rotWithShape="1">
          <a:blip r:embed="rId2"/>
          <a:srcRect/>
          <a:stretch>
            <a:fillRect/>
          </a:stretch>
        </p:blipFill>
        <p:spPr>
          <a:xfrm>
            <a:off x="0" y="3595947"/>
            <a:ext cx="12192000" cy="2852769"/>
          </a:xfrm>
          <a:prstGeom prst="rect">
            <a:avLst/>
          </a:prstGeom>
        </p:spPr>
      </p:pic>
      <p:sp>
        <p:nvSpPr>
          <p:cNvPr id="6" name="文本框 5"/>
          <p:cNvSpPr txBox="1"/>
          <p:nvPr/>
        </p:nvSpPr>
        <p:spPr>
          <a:xfrm>
            <a:off x="1367789" y="1122837"/>
            <a:ext cx="9456420" cy="1445260"/>
          </a:xfrm>
          <a:prstGeom prst="rect">
            <a:avLst/>
          </a:prstGeom>
          <a:noFill/>
        </p:spPr>
        <p:txBody>
          <a:bodyPr wrap="none" rtlCol="0">
            <a:spAutoFit/>
          </a:bodyPr>
          <a:lstStyle/>
          <a:p>
            <a:pPr algn="ctr"/>
            <a:r>
              <a:rPr lang="zh-CN" altLang="en-US" sz="8800" b="1" dirty="0">
                <a:solidFill>
                  <a:srgbClr val="C00000"/>
                </a:solidFill>
                <a:latin typeface="微软雅黑" panose="020B0503020204020204" pitchFamily="34" charset="-122"/>
                <a:ea typeface="微软雅黑" panose="020B0503020204020204" pitchFamily="34" charset="-122"/>
              </a:rPr>
              <a:t>不忘初心 继续前进</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
        <p:nvSpPr>
          <p:cNvPr id="8" name="圆角矩形 29"/>
          <p:cNvSpPr/>
          <p:nvPr/>
        </p:nvSpPr>
        <p:spPr>
          <a:xfrm>
            <a:off x="2919174" y="2790876"/>
            <a:ext cx="1241946" cy="395787"/>
          </a:xfrm>
          <a:prstGeom prst="roundRect">
            <a:avLst/>
          </a:prstGeom>
          <a:gradFill>
            <a:gsLst>
              <a:gs pos="0">
                <a:srgbClr val="E30000"/>
              </a:gs>
              <a:gs pos="100000">
                <a:srgbClr val="760303"/>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500" dirty="0">
                <a:solidFill>
                  <a:schemeClr val="bg1"/>
                </a:solidFill>
                <a:ea typeface="微软雅黑" panose="020B0503020204020204" pitchFamily="34" charset="-122"/>
              </a:rPr>
              <a:t>新时代</a:t>
            </a:r>
            <a:endParaRPr lang="zh-CN" altLang="en-US" sz="2500" dirty="0">
              <a:solidFill>
                <a:schemeClr val="bg1"/>
              </a:solidFill>
              <a:ea typeface="微软雅黑" panose="020B0503020204020204" pitchFamily="34" charset="-122"/>
            </a:endParaRPr>
          </a:p>
        </p:txBody>
      </p:sp>
      <p:sp>
        <p:nvSpPr>
          <p:cNvPr id="9" name="圆角矩形 31"/>
          <p:cNvSpPr/>
          <p:nvPr/>
        </p:nvSpPr>
        <p:spPr>
          <a:xfrm>
            <a:off x="4623342" y="2775994"/>
            <a:ext cx="1241946" cy="395787"/>
          </a:xfrm>
          <a:prstGeom prst="roundRect">
            <a:avLst/>
          </a:prstGeom>
          <a:gradFill>
            <a:gsLst>
              <a:gs pos="0">
                <a:srgbClr val="E30000"/>
              </a:gs>
              <a:gs pos="100000">
                <a:srgbClr val="760303"/>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500">
                <a:solidFill>
                  <a:schemeClr val="bg1"/>
                </a:solidFill>
                <a:ea typeface="微软雅黑" panose="020B0503020204020204" pitchFamily="34" charset="-122"/>
              </a:rPr>
              <a:t>新思想</a:t>
            </a:r>
            <a:endParaRPr lang="zh-CN" altLang="en-US" sz="2500" dirty="0">
              <a:solidFill>
                <a:schemeClr val="bg1"/>
              </a:solidFill>
              <a:ea typeface="微软雅黑" panose="020B0503020204020204" pitchFamily="34" charset="-122"/>
            </a:endParaRPr>
          </a:p>
        </p:txBody>
      </p:sp>
      <p:sp>
        <p:nvSpPr>
          <p:cNvPr id="2" name="圆角矩形 32"/>
          <p:cNvSpPr/>
          <p:nvPr/>
        </p:nvSpPr>
        <p:spPr>
          <a:xfrm>
            <a:off x="6327510" y="2787642"/>
            <a:ext cx="1241946" cy="384139"/>
          </a:xfrm>
          <a:prstGeom prst="roundRect">
            <a:avLst/>
          </a:prstGeom>
          <a:gradFill>
            <a:gsLst>
              <a:gs pos="0">
                <a:srgbClr val="E30000"/>
              </a:gs>
              <a:gs pos="100000">
                <a:srgbClr val="760303"/>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500">
                <a:solidFill>
                  <a:schemeClr val="bg1"/>
                </a:solidFill>
                <a:ea typeface="微软雅黑" panose="020B0503020204020204" pitchFamily="34" charset="-122"/>
              </a:rPr>
              <a:t>新目标</a:t>
            </a:r>
            <a:endParaRPr lang="zh-CN" altLang="en-US" sz="2500" dirty="0">
              <a:solidFill>
                <a:schemeClr val="bg1"/>
              </a:solidFill>
              <a:ea typeface="微软雅黑" panose="020B0503020204020204" pitchFamily="34" charset="-122"/>
            </a:endParaRPr>
          </a:p>
        </p:txBody>
      </p:sp>
      <p:sp>
        <p:nvSpPr>
          <p:cNvPr id="3" name="圆角矩形 33"/>
          <p:cNvSpPr/>
          <p:nvPr/>
        </p:nvSpPr>
        <p:spPr>
          <a:xfrm>
            <a:off x="8031677" y="2787642"/>
            <a:ext cx="1241946" cy="384139"/>
          </a:xfrm>
          <a:prstGeom prst="roundRect">
            <a:avLst/>
          </a:prstGeom>
          <a:gradFill>
            <a:gsLst>
              <a:gs pos="0">
                <a:srgbClr val="E30000"/>
              </a:gs>
              <a:gs pos="100000">
                <a:srgbClr val="760303"/>
              </a:gs>
            </a:gsLst>
            <a:lin ang="5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500">
                <a:solidFill>
                  <a:schemeClr val="bg1"/>
                </a:solidFill>
                <a:ea typeface="微软雅黑" panose="020B0503020204020204" pitchFamily="34" charset="-122"/>
              </a:rPr>
              <a:t>新征程</a:t>
            </a:r>
            <a:endParaRPr lang="zh-CN" altLang="en-US" sz="2500" dirty="0">
              <a:solidFill>
                <a:schemeClr val="bg1"/>
              </a:solidFill>
              <a:ea typeface="微软雅黑" panose="020B0503020204020204" pitchFamily="34" charset="-122"/>
            </a:endParaRPr>
          </a:p>
        </p:txBody>
      </p:sp>
      <p:sp>
        <p:nvSpPr>
          <p:cNvPr id="4" name="文本框 3"/>
          <p:cNvSpPr txBox="1"/>
          <p:nvPr/>
        </p:nvSpPr>
        <p:spPr>
          <a:xfrm>
            <a:off x="5113019" y="3272655"/>
            <a:ext cx="2172391" cy="477054"/>
          </a:xfrm>
          <a:prstGeom prst="rect">
            <a:avLst/>
          </a:prstGeom>
          <a:noFill/>
        </p:spPr>
        <p:txBody>
          <a:bodyPr wrap="none" rtlCol="0">
            <a:spAutoFit/>
          </a:bodyPr>
          <a:lstStyle/>
          <a:p>
            <a:pPr algn="r"/>
            <a:r>
              <a:rPr lang="zh-CN" altLang="en-US" sz="2500" b="1" spc="600" dirty="0">
                <a:solidFill>
                  <a:srgbClr val="C00000"/>
                </a:solidFill>
                <a:latin typeface="微软雅黑" panose="020B0503020204020204" pitchFamily="34" charset="-122"/>
                <a:ea typeface="微软雅黑" panose="020B0503020204020204" pitchFamily="34" charset="-122"/>
              </a:rPr>
              <a:t>全方位解读</a:t>
            </a:r>
            <a:endParaRPr lang="zh-CN" altLang="en-US" sz="2500" b="1" spc="600" dirty="0">
              <a:solidFill>
                <a:srgbClr val="C00000"/>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148804" y="3504671"/>
            <a:ext cx="182143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368246" y="3506944"/>
            <a:ext cx="182143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2790">
        <p15:prstTrans prst="drape"/>
      </p:transition>
    </mc:Choice>
    <mc:Fallback>
      <p:transition spd="slow" advClick="0" advTm="27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barn(outVertical)">
                                      <p:cBhvr>
                                        <p:cTn id="30" dur="500"/>
                                        <p:tgtEl>
                                          <p:spTgt spid="4">
                                            <p:txEl>
                                              <p:pRg st="0" end="0"/>
                                            </p:txEl>
                                          </p:spTgt>
                                        </p:tgtEl>
                                      </p:cBhvr>
                                    </p:animEffect>
                                  </p:childTnLst>
                                </p:cTn>
                              </p:par>
                            </p:childTnLst>
                          </p:cTn>
                        </p:par>
                        <p:par>
                          <p:cTn id="31" fill="hold">
                            <p:stCondLst>
                              <p:cond delay="500"/>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8"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2" grpId="0" bldLvl="0" animBg="1"/>
      <p:bldP spid="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show="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711375" y="759168"/>
            <a:ext cx="9024281" cy="3969385"/>
          </a:xfrm>
          <a:prstGeom prst="rect">
            <a:avLst/>
          </a:prstGeom>
          <a:noFill/>
        </p:spPr>
        <p:txBody>
          <a:bodyPr wrap="square" rtlCol="0">
            <a:spAutoFit/>
          </a:bodyPr>
          <a:p>
            <a:pPr algn="ctr">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版权声明</a:t>
            </a:r>
            <a:endParaRPr lang="zh-CN" altLang="en-US" sz="3200" b="1"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700" dirty="0">
                <a:solidFill>
                  <a:srgbClr val="C00000"/>
                </a:solidFill>
                <a:latin typeface="微软雅黑" panose="020B0503020204020204" pitchFamily="34" charset="-122"/>
                <a:ea typeface="微软雅黑" panose="020B0503020204020204" pitchFamily="34" charset="-122"/>
              </a:rPr>
              <a:t>感谢您下载觅知网平台上提供的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zh-CN" altLang="en-US" sz="17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700" dirty="0">
                <a:solidFill>
                  <a:srgbClr val="C00000"/>
                </a:solidFill>
                <a:latin typeface="微软雅黑" panose="020B0503020204020204" pitchFamily="34" charset="-122"/>
                <a:ea typeface="微软雅黑" panose="020B0503020204020204" pitchFamily="34" charset="-122"/>
              </a:rPr>
              <a:t>1.</a:t>
            </a:r>
            <a:r>
              <a:rPr lang="zh-CN" altLang="en-US" sz="1700" dirty="0">
                <a:solidFill>
                  <a:srgbClr val="C00000"/>
                </a:solidFill>
                <a:latin typeface="微软雅黑" panose="020B0503020204020204" pitchFamily="34" charset="-122"/>
                <a:ea typeface="微软雅黑" panose="020B0503020204020204" pitchFamily="34" charset="-122"/>
              </a:rPr>
              <a:t>在觅知网出售的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模板是免版税类（</a:t>
            </a:r>
            <a:r>
              <a:rPr lang="en-US" altLang="zh-CN" sz="1700" dirty="0">
                <a:solidFill>
                  <a:srgbClr val="C00000"/>
                </a:solidFill>
                <a:latin typeface="微软雅黑" panose="020B0503020204020204" pitchFamily="34" charset="-122"/>
                <a:ea typeface="微软雅黑" panose="020B0503020204020204" pitchFamily="34" charset="-122"/>
              </a:rPr>
              <a:t>RF</a:t>
            </a:r>
            <a:r>
              <a:rPr lang="zh-CN" altLang="en-US" sz="1700" dirty="0">
                <a:solidFill>
                  <a:srgbClr val="C00000"/>
                </a:solidFill>
                <a:latin typeface="微软雅黑" panose="020B0503020204020204" pitchFamily="34" charset="-122"/>
                <a:ea typeface="微软雅黑" panose="020B0503020204020204" pitchFamily="34" charset="-122"/>
              </a:rPr>
              <a:t>：</a:t>
            </a:r>
            <a:r>
              <a:rPr lang="en-US" altLang="zh-CN" sz="1700" dirty="0">
                <a:solidFill>
                  <a:srgbClr val="C00000"/>
                </a:solidFill>
                <a:latin typeface="微软雅黑" panose="020B0503020204020204" pitchFamily="34" charset="-122"/>
                <a:ea typeface="微软雅黑" panose="020B0503020204020204" pitchFamily="34" charset="-122"/>
              </a:rPr>
              <a:t>Royalty-Free</a:t>
            </a:r>
            <a:r>
              <a:rPr lang="zh-CN" altLang="en-US" sz="1700" dirty="0">
                <a:solidFill>
                  <a:srgbClr val="C00000"/>
                </a:solidFill>
                <a:latin typeface="微软雅黑" panose="020B0503020204020204" pitchFamily="34" charset="-122"/>
                <a:ea typeface="微软雅黑" panose="020B0503020204020204" pitchFamily="34" charset="-122"/>
              </a:rPr>
              <a:t>）正版受</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中国人民共和国著作法</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和</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世界版权公约</a:t>
            </a:r>
            <a:r>
              <a:rPr lang="en-US" altLang="zh-CN" sz="1700" dirty="0">
                <a:solidFill>
                  <a:srgbClr val="C00000"/>
                </a:solidFill>
                <a:latin typeface="微软雅黑" panose="020B0503020204020204" pitchFamily="34" charset="-122"/>
                <a:ea typeface="微软雅黑" panose="020B0503020204020204" pitchFamily="34" charset="-122"/>
              </a:rPr>
              <a:t>》</a:t>
            </a:r>
            <a:r>
              <a:rPr lang="zh-CN" altLang="en-US" sz="1700" dirty="0">
                <a:solidFill>
                  <a:srgbClr val="C00000"/>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模板素材的使用权。</a:t>
            </a:r>
            <a:endParaRPr lang="zh-CN" altLang="en-US" sz="17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700" dirty="0">
                <a:solidFill>
                  <a:srgbClr val="C00000"/>
                </a:solidFill>
                <a:latin typeface="微软雅黑" panose="020B0503020204020204" pitchFamily="34" charset="-122"/>
                <a:ea typeface="微软雅黑" panose="020B0503020204020204" pitchFamily="34" charset="-122"/>
              </a:rPr>
              <a:t>2.</a:t>
            </a:r>
            <a:r>
              <a:rPr lang="zh-CN" altLang="en-US" sz="1700" dirty="0">
                <a:solidFill>
                  <a:srgbClr val="C00000"/>
                </a:solidFill>
                <a:latin typeface="微软雅黑" panose="020B0503020204020204" pitchFamily="34" charset="-122"/>
                <a:ea typeface="微软雅黑" panose="020B0503020204020204" pitchFamily="34" charset="-122"/>
              </a:rPr>
              <a:t>不得将觅知网的</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模板、</a:t>
            </a:r>
            <a:r>
              <a:rPr lang="en-US" altLang="zh-CN" sz="1700" dirty="0">
                <a:solidFill>
                  <a:srgbClr val="C00000"/>
                </a:solidFill>
                <a:latin typeface="微软雅黑" panose="020B0503020204020204" pitchFamily="34" charset="-122"/>
                <a:ea typeface="微软雅黑" panose="020B0503020204020204" pitchFamily="34" charset="-122"/>
              </a:rPr>
              <a:t>PPT</a:t>
            </a:r>
            <a:r>
              <a:rPr lang="zh-CN" altLang="en-US" sz="1700" dirty="0">
                <a:solidFill>
                  <a:srgbClr val="C00000"/>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sz="1700" dirty="0">
              <a:solidFill>
                <a:srgbClr val="C000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711375" y="4872649"/>
            <a:ext cx="7297081" cy="36830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p>
            <a:pPr algn="just"/>
            <a:r>
              <a:rPr lang="zh-CN" altLang="en-US" sz="1800" b="1" dirty="0">
                <a:solidFill>
                  <a:srgbClr val="C00000"/>
                </a:solidFill>
                <a:latin typeface="微软雅黑" panose="020B0503020204020204" pitchFamily="34" charset="-122"/>
                <a:ea typeface="微软雅黑" panose="020B0503020204020204" pitchFamily="34" charset="-122"/>
              </a:rPr>
              <a:t>更多精品</a:t>
            </a:r>
            <a:r>
              <a:rPr lang="en-US" altLang="zh-CN" sz="1800" b="1" dirty="0">
                <a:solidFill>
                  <a:srgbClr val="C00000"/>
                </a:solidFill>
                <a:latin typeface="微软雅黑" panose="020B0503020204020204" pitchFamily="34" charset="-122"/>
                <a:ea typeface="微软雅黑" panose="020B0503020204020204" pitchFamily="34" charset="-122"/>
              </a:rPr>
              <a:t>PPT</a:t>
            </a:r>
            <a:r>
              <a:rPr lang="zh-CN" altLang="en-US" sz="1800" b="1" dirty="0">
                <a:solidFill>
                  <a:srgbClr val="C00000"/>
                </a:solidFill>
                <a:latin typeface="微软雅黑" panose="020B0503020204020204" pitchFamily="34" charset="-122"/>
                <a:ea typeface="微软雅黑" panose="020B0503020204020204" pitchFamily="34" charset="-122"/>
              </a:rPr>
              <a:t>模板：http://www.51miz.com/ppt/</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141600" y="1700808"/>
            <a:ext cx="4235587" cy="2066831"/>
          </a:xfrm>
          <a:prstGeom prst="rect">
            <a:avLst/>
          </a:prstGeom>
        </p:spPr>
      </p:pic>
      <p:pic>
        <p:nvPicPr>
          <p:cNvPr id="2" name="图片 1"/>
          <p:cNvPicPr>
            <a:picLocks noChangeAspect="1"/>
          </p:cNvPicPr>
          <p:nvPr/>
        </p:nvPicPr>
        <p:blipFill>
          <a:blip r:embed="rId3"/>
          <a:stretch>
            <a:fillRect/>
          </a:stretch>
        </p:blipFill>
        <p:spPr>
          <a:xfrm>
            <a:off x="3104046" y="1700808"/>
            <a:ext cx="4175331" cy="2066831"/>
          </a:xfrm>
          <a:prstGeom prst="rect">
            <a:avLst/>
          </a:prstGeom>
        </p:spPr>
      </p:pic>
      <p:sp>
        <p:nvSpPr>
          <p:cNvPr id="9"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Rectangle 8"/>
          <p:cNvSpPr>
            <a:spLocks noChangeArrowheads="1"/>
          </p:cNvSpPr>
          <p:nvPr/>
        </p:nvSpPr>
        <p:spPr bwMode="auto">
          <a:xfrm>
            <a:off x="1049390" y="1713321"/>
            <a:ext cx="2054245" cy="2054245"/>
          </a:xfrm>
          <a:prstGeom prst="rect">
            <a:avLst/>
          </a:prstGeom>
          <a:solidFill>
            <a:schemeClr val="accent2"/>
          </a:solidFill>
          <a:ln>
            <a:noFill/>
          </a:ln>
        </p:spPr>
        <p:txBody>
          <a:bodyPr vert="horz" wrap="square" lIns="93610" tIns="46805" rIns="93610" bIns="46805" numCol="1" anchor="ctr" anchorCtr="0" compatLnSpc="1"/>
          <a:lstStyle/>
          <a:p>
            <a:pPr algn="ctr"/>
            <a:r>
              <a:rPr lang="zh-CN" altLang="en-US" sz="3735" b="1" dirty="0">
                <a:solidFill>
                  <a:schemeClr val="bg1"/>
                </a:solidFill>
                <a:latin typeface="微软雅黑" panose="020B0503020204020204" pitchFamily="34" charset="-122"/>
                <a:ea typeface="微软雅黑" panose="020B0503020204020204" pitchFamily="34" charset="-122"/>
              </a:rPr>
              <a:t>党风</a:t>
            </a:r>
            <a:endParaRPr lang="en-US" altLang="zh-CN" sz="3735" b="1" dirty="0">
              <a:solidFill>
                <a:schemeClr val="bg1"/>
              </a:solidFill>
              <a:latin typeface="微软雅黑" panose="020B0503020204020204" pitchFamily="34" charset="-122"/>
              <a:ea typeface="微软雅黑" panose="020B0503020204020204" pitchFamily="34" charset="-122"/>
            </a:endParaRPr>
          </a:p>
          <a:p>
            <a:pPr algn="ctr"/>
            <a:r>
              <a:rPr lang="zh-CN" altLang="en-US" sz="3735" b="1" dirty="0">
                <a:solidFill>
                  <a:schemeClr val="bg1"/>
                </a:solidFill>
                <a:latin typeface="微软雅黑" panose="020B0503020204020204" pitchFamily="34" charset="-122"/>
                <a:ea typeface="微软雅黑" panose="020B0503020204020204" pitchFamily="34" charset="-122"/>
              </a:rPr>
              <a:t>廉政</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912024" y="3905588"/>
            <a:ext cx="10465163" cy="1572260"/>
          </a:xfrm>
          <a:prstGeom prst="rect">
            <a:avLst/>
          </a:prstGeom>
        </p:spPr>
        <p:txBody>
          <a:bodyPr wrap="square">
            <a:spAutoFit/>
          </a:bodyPr>
          <a:lstStyle/>
          <a:p>
            <a:pPr>
              <a:lnSpc>
                <a:spcPct val="150000"/>
              </a:lnSpc>
            </a:pPr>
            <a:r>
              <a:rPr lang="zh-CN" altLang="en-US" sz="2135" b="1" dirty="0">
                <a:solidFill>
                  <a:schemeClr val="accent2"/>
                </a:solidFill>
                <a:latin typeface="微软雅黑" panose="020B0503020204020204" pitchFamily="34" charset="-122"/>
                <a:ea typeface="微软雅黑" panose="020B0503020204020204" pitchFamily="34" charset="-122"/>
              </a:rPr>
              <a:t>党风廉政建设和反腐败斗争关系党和国家的生死存亡，腐败是国之大敌，党之大敌，民之大敌。党风、政风的好坏，事关人心向背。全党同志特别是领导干部，一定要从党和国家生死存亡的高度，深刻认识党风廉政建设和反腐败斗争的极端重要性。</a:t>
            </a:r>
            <a:endParaRPr lang="zh-CN" altLang="en-US" sz="2135" b="1" dirty="0">
              <a:solidFill>
                <a:schemeClr val="accent2"/>
              </a:solidFill>
              <a:latin typeface="微软雅黑" panose="020B0503020204020204" pitchFamily="34" charset="-122"/>
              <a:ea typeface="微软雅黑" panose="020B0503020204020204" pitchFamily="34" charset="-122"/>
            </a:endParaRPr>
          </a:p>
        </p:txBody>
      </p:sp>
      <p:pic>
        <p:nvPicPr>
          <p:cNvPr id="11"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med" p14:dur="700" advClick="0" advTm="6820">
        <p:fade/>
      </p:transition>
    </mc:Choice>
    <mc:Fallback>
      <p:transition spd="med" advClick="0" advTm="68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250"/>
                                        <p:tgtEl>
                                          <p:spTgt spid="14"/>
                                        </p:tgtEl>
                                        <p:attrNameLst>
                                          <p:attrName>ppt_y</p:attrName>
                                        </p:attrNameLst>
                                      </p:cBhvr>
                                      <p:tavLst>
                                        <p:tav tm="0">
                                          <p:val>
                                            <p:strVal val="#ppt_y+#ppt_h*1.125000"/>
                                          </p:val>
                                        </p:tav>
                                        <p:tav tm="100000">
                                          <p:val>
                                            <p:strVal val="#ppt_y"/>
                                          </p:val>
                                        </p:tav>
                                      </p:tavLst>
                                    </p:anim>
                                    <p:animEffect transition="in" filter="wipe(up)">
                                      <p:cBhvr>
                                        <p:cTn id="22"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1" name="图片 10"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12" name="组合 11"/>
          <p:cNvGrpSpPr/>
          <p:nvPr/>
        </p:nvGrpSpPr>
        <p:grpSpPr>
          <a:xfrm>
            <a:off x="2107227" y="1494481"/>
            <a:ext cx="7595870" cy="544830"/>
            <a:chOff x="845186" y="1564322"/>
            <a:chExt cx="7595870" cy="544830"/>
          </a:xfrm>
        </p:grpSpPr>
        <p:sp>
          <p:nvSpPr>
            <p:cNvPr id="13" name="对角圆角矩形 12"/>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腐败已经对党、国家和人民造成了巨大的威胁</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677732" y="234759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51230" y="2709777"/>
            <a:ext cx="8622665" cy="2630170"/>
          </a:xfrm>
          <a:prstGeom prst="rect">
            <a:avLst/>
          </a:prstGeom>
        </p:spPr>
        <p:txBody>
          <a:bodyPr wrap="square">
            <a:spAutoFit/>
          </a:bodyPr>
          <a:lstStyle/>
          <a:p>
            <a:pPr>
              <a:lnSpc>
                <a:spcPct val="150000"/>
              </a:lnSpc>
            </a:pPr>
            <a:r>
              <a:rPr sz="2200" dirty="0">
                <a:solidFill>
                  <a:schemeClr val="tx1"/>
                </a:solidFill>
                <a:latin typeface="微软雅黑" panose="020B0503020204020204" pitchFamily="34" charset="-122"/>
                <a:ea typeface="微软雅黑" panose="020B0503020204020204" pitchFamily="34" charset="-122"/>
              </a:rPr>
              <a:t>01、腐败是公权力产生以来，每个国家都有的，主要表现在，贪污、徇私枉法、受贿、乱用实权、违反法律法规等等。</a:t>
            </a:r>
            <a:endParaRPr sz="2200" dirty="0">
              <a:solidFill>
                <a:schemeClr val="tx1"/>
              </a:solidFill>
              <a:latin typeface="微软雅黑" panose="020B0503020204020204" pitchFamily="34" charset="-122"/>
              <a:ea typeface="微软雅黑" panose="020B0503020204020204" pitchFamily="34" charset="-122"/>
            </a:endParaRPr>
          </a:p>
          <a:p>
            <a:pPr>
              <a:lnSpc>
                <a:spcPct val="150000"/>
              </a:lnSpc>
            </a:pPr>
            <a:r>
              <a:rPr sz="2200" dirty="0">
                <a:solidFill>
                  <a:schemeClr val="tx1"/>
                </a:solidFill>
                <a:latin typeface="微软雅黑" panose="020B0503020204020204" pitchFamily="34" charset="-122"/>
                <a:ea typeface="微软雅黑" panose="020B0503020204020204" pitchFamily="34" charset="-122"/>
              </a:rPr>
              <a:t>02、中国的腐败有其根深蒂固的原因，其中最主要的原因：中国是一个人情社会，再加上中国的民主和法制发展比较缓慢，造成公权力和法律被践踏。</a:t>
            </a:r>
            <a:endParaRPr sz="2200" dirty="0">
              <a:solidFill>
                <a:schemeClr val="tx1"/>
              </a:solidFill>
              <a:latin typeface="微软雅黑" panose="020B0503020204020204" pitchFamily="34" charset="-122"/>
              <a:ea typeface="微软雅黑" panose="020B0503020204020204" pitchFamily="34" charset="-122"/>
            </a:endParaRPr>
          </a:p>
        </p:txBody>
      </p:sp>
      <p:pic>
        <p:nvPicPr>
          <p:cNvPr id="17" name="图片 16" descr="897"/>
          <p:cNvPicPr>
            <a:picLocks noChangeAspect="1"/>
          </p:cNvPicPr>
          <p:nvPr/>
        </p:nvPicPr>
        <p:blipFill>
          <a:blip r:embed="rId3" cstate="print"/>
          <a:stretch>
            <a:fillRect/>
          </a:stretch>
        </p:blipFill>
        <p:spPr>
          <a:xfrm flipH="1">
            <a:off x="111349" y="1044580"/>
            <a:ext cx="1866265" cy="1506220"/>
          </a:xfrm>
          <a:prstGeom prst="rect">
            <a:avLst/>
          </a:prstGeom>
        </p:spPr>
      </p:pic>
      <p:sp>
        <p:nvSpPr>
          <p:cNvPr id="5"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3" cstate="print">
            <a:extLst>
              <a:ext uri="{28A0092B-C50C-407E-A947-70E740481C1C}">
                <a14:useLocalDpi xmlns:a14="http://schemas.microsoft.com/office/drawing/2010/main" val="0"/>
              </a:ext>
            </a:extLst>
          </a:blip>
          <a:srcRect l="4156"/>
          <a:stretch>
            <a:fillRect/>
          </a:stretch>
        </p:blipFill>
        <p:spPr bwMode="auto">
          <a:xfrm>
            <a:off x="-35" y="612319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2107227" y="1494481"/>
            <a:ext cx="7595870" cy="544830"/>
            <a:chOff x="845186" y="1564322"/>
            <a:chExt cx="7595870" cy="544830"/>
          </a:xfrm>
        </p:grpSpPr>
        <p:sp>
          <p:nvSpPr>
            <p:cNvPr id="5" name="对角圆角矩形 4"/>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党风廉政建设直接影响着党的执政基础</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759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7580" y="2587857"/>
            <a:ext cx="8622665" cy="2861310"/>
          </a:xfrm>
          <a:prstGeom prst="rect">
            <a:avLst/>
          </a:prstGeom>
        </p:spPr>
        <p:txBody>
          <a:bodyPr wrap="square">
            <a:spAutoFit/>
          </a:bodyPr>
          <a:lstStyle/>
          <a:p>
            <a:pPr>
              <a:lnSpc>
                <a:spcPct val="150000"/>
              </a:lnSpc>
            </a:pPr>
            <a:r>
              <a:rPr sz="2000" dirty="0">
                <a:solidFill>
                  <a:schemeClr val="tx1"/>
                </a:solidFill>
                <a:latin typeface="微软雅黑" panose="020B0503020204020204" pitchFamily="34" charset="-122"/>
                <a:ea typeface="微软雅黑" panose="020B0503020204020204" pitchFamily="34" charset="-122"/>
              </a:rPr>
              <a:t>党员是构成政党的基本要素，是党的肌体的细胞。党员是党的一切活动的主体，党员素质和作用发挥在相当程度上支撑着执政党的执政，直接关系到执政党执政的合法性程度的高低。政党执政“合法性”程度的高低，取决于人民对执政党活动的认可度。中国共产党上台执政的“合法性”，不仅是因为党的纲领主张代表了全民族和全中国人民的根本利益要求，而且是靠无数党员为实现党的纲领英勇斗争争来的。</a:t>
            </a:r>
            <a:endParaRPr sz="20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4" cstate="print"/>
          <a:stretch>
            <a:fillRect/>
          </a:stretch>
        </p:blipFill>
        <p:spPr>
          <a:xfrm flipH="1">
            <a:off x="111349" y="1044580"/>
            <a:ext cx="1866265" cy="150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754">
        <p:fade/>
      </p:transition>
    </mc:Choice>
    <mc:Fallback>
      <p:transition spd="med" advClick="0" advTm="37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8" name="组合 7"/>
          <p:cNvGrpSpPr/>
          <p:nvPr/>
        </p:nvGrpSpPr>
        <p:grpSpPr>
          <a:xfrm>
            <a:off x="2107227" y="1479876"/>
            <a:ext cx="7595870" cy="544830"/>
            <a:chOff x="845186" y="1564322"/>
            <a:chExt cx="7595870" cy="544830"/>
          </a:xfrm>
        </p:grpSpPr>
        <p:sp>
          <p:nvSpPr>
            <p:cNvPr id="5" name="对角圆角矩形 4"/>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党风廉政建设直接影响着提高党的执政能力</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32990"/>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7580" y="2573252"/>
            <a:ext cx="8622665" cy="2968625"/>
          </a:xfrm>
          <a:prstGeom prst="rect">
            <a:avLst/>
          </a:prstGeom>
        </p:spPr>
        <p:txBody>
          <a:bodyPr wrap="square">
            <a:spAutoFit/>
          </a:bodyPr>
          <a:lstStyle/>
          <a:p>
            <a:pPr>
              <a:lnSpc>
                <a:spcPct val="130000"/>
              </a:lnSpc>
            </a:pPr>
            <a:r>
              <a:rPr sz="1800" dirty="0">
                <a:solidFill>
                  <a:schemeClr val="tx1"/>
                </a:solidFill>
                <a:latin typeface="微软雅黑" panose="020B0503020204020204" pitchFamily="34" charset="-122"/>
                <a:ea typeface="微软雅黑" panose="020B0503020204020204" pitchFamily="34" charset="-122"/>
              </a:rPr>
              <a:t>党员是党的事业的承担者和实现者，党的全部理论、全部政策都要由党员来贯彻实施，没有党员，党的一切纲领和政策都无从付诸于社会实践。党员素质和作用的发挥对党的执政活动有直接影响。</a:t>
            </a:r>
            <a:endParaRPr sz="1800" dirty="0">
              <a:solidFill>
                <a:schemeClr val="tx1"/>
              </a:solidFill>
              <a:latin typeface="微软雅黑" panose="020B0503020204020204" pitchFamily="34" charset="-122"/>
              <a:ea typeface="微软雅黑" panose="020B0503020204020204" pitchFamily="34" charset="-122"/>
            </a:endParaRPr>
          </a:p>
          <a:p>
            <a:pPr>
              <a:lnSpc>
                <a:spcPct val="130000"/>
              </a:lnSpc>
            </a:pPr>
            <a:r>
              <a:rPr sz="1800" dirty="0">
                <a:solidFill>
                  <a:schemeClr val="tx1"/>
                </a:solidFill>
                <a:latin typeface="微软雅黑" panose="020B0503020204020204" pitchFamily="34" charset="-122"/>
                <a:ea typeface="微软雅黑" panose="020B0503020204020204" pitchFamily="34" charset="-122"/>
              </a:rPr>
              <a:t>执政党要有效执政，必须巩固执政基础，扩大党对社会各个利益群体的影响力，把执政党的根基牢牢扎在社会之中。这有赖于全体党员的积极活动与在人民群众中的良好形象。党联系人民群众的最基本的途径，就是通过广大基层党员了解群众意愿，反映群众要求，使党更好地代表人民利益。党员分布于社会的各个方面，遍布于各个行业，生活于各种人群之中，同群众有着广泛而直接的联系。</a:t>
            </a:r>
            <a:endParaRPr sz="18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29975"/>
            <a:ext cx="1866265" cy="1506220"/>
          </a:xfrm>
          <a:prstGeom prst="rect">
            <a:avLst/>
          </a:prstGeom>
        </p:spPr>
      </p:pic>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advClick="0" advTm="4579">
        <p:fade/>
      </p:transition>
    </mc:Choice>
    <mc:Fallback>
      <p:transition spd="med" advClick="0" advTm="45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 name="图片 5" descr="98702"/>
          <p:cNvPicPr>
            <a:picLocks noChangeAspect="1"/>
          </p:cNvPicPr>
          <p:nvPr/>
        </p:nvPicPr>
        <p:blipFill>
          <a:blip r:embed="rId2" cstate="print"/>
          <a:stretch>
            <a:fillRect/>
          </a:stretch>
        </p:blipFill>
        <p:spPr>
          <a:xfrm flipH="1">
            <a:off x="8218842" y="774394"/>
            <a:ext cx="3973158" cy="6096941"/>
          </a:xfrm>
          <a:prstGeom prst="rect">
            <a:avLst/>
          </a:prstGeom>
        </p:spPr>
      </p:pic>
      <p:grpSp>
        <p:nvGrpSpPr>
          <p:cNvPr id="8" name="组合 7"/>
          <p:cNvGrpSpPr/>
          <p:nvPr/>
        </p:nvGrpSpPr>
        <p:grpSpPr>
          <a:xfrm>
            <a:off x="2107227" y="1494481"/>
            <a:ext cx="7595870" cy="544830"/>
            <a:chOff x="845186" y="1564322"/>
            <a:chExt cx="7595870" cy="544830"/>
          </a:xfrm>
        </p:grpSpPr>
        <p:sp>
          <p:nvSpPr>
            <p:cNvPr id="5" name="对角圆角矩形 4"/>
            <p:cNvSpPr/>
            <p:nvPr/>
          </p:nvSpPr>
          <p:spPr>
            <a:xfrm>
              <a:off x="845186" y="1564322"/>
              <a:ext cx="7595870" cy="544830"/>
            </a:xfrm>
            <a:prstGeom prst="round2DiagRect">
              <a:avLst>
                <a:gd name="adj1" fmla="val 50000"/>
                <a:gd name="adj2" fmla="val 0"/>
              </a:avLst>
            </a:prstGeom>
            <a:gradFill>
              <a:gsLst>
                <a:gs pos="0">
                  <a:srgbClr val="E30000"/>
                </a:gs>
                <a:gs pos="100000">
                  <a:srgbClr val="760303"/>
                </a:gs>
              </a:gsLst>
              <a:lin ang="5400000" scaled="0"/>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1493521" y="1636712"/>
              <a:ext cx="5778500" cy="398780"/>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2000" dirty="0">
                  <a:solidFill>
                    <a:schemeClr val="bg1"/>
                  </a:solidFill>
                  <a:latin typeface="微软雅黑" panose="020B0503020204020204" pitchFamily="34" charset="-122"/>
                  <a:ea typeface="微软雅黑" panose="020B0503020204020204" pitchFamily="34" charset="-122"/>
                </a:rPr>
                <a:t>影响着执政党完成全面建设小康社会的历史重任</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677732" y="2347595"/>
            <a:ext cx="9025666" cy="3353958"/>
          </a:xfrm>
          <a:prstGeom prst="rect">
            <a:avLst/>
          </a:prstGeom>
          <a:solidFill>
            <a:schemeClr val="bg1">
              <a:alpha val="3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7580" y="2587857"/>
            <a:ext cx="8622665" cy="2999740"/>
          </a:xfrm>
          <a:prstGeom prst="rect">
            <a:avLst/>
          </a:prstGeom>
        </p:spPr>
        <p:txBody>
          <a:bodyPr wrap="square">
            <a:spAutoFit/>
          </a:bodyPr>
          <a:lstStyle/>
          <a:p>
            <a:pPr>
              <a:lnSpc>
                <a:spcPct val="150000"/>
              </a:lnSpc>
            </a:pPr>
            <a:r>
              <a:rPr sz="1800" dirty="0">
                <a:solidFill>
                  <a:schemeClr val="tx1"/>
                </a:solidFill>
                <a:latin typeface="微软雅黑" panose="020B0503020204020204" pitchFamily="34" charset="-122"/>
                <a:ea typeface="微软雅黑" panose="020B0503020204020204" pitchFamily="34" charset="-122"/>
              </a:rPr>
              <a:t>要完成全面建设小康社会的历史重任，很重要的是必须进一步深化改革，为先进生产力的发展扫清障碍、创造条件。改革的过程就是调整利益的过程，这触及到千家万户，人人概莫能外。在全面建设小康社会的新阶段里，我国社会的利益关系、利益矛盾错综复杂。在协调整合社会利益方面，执政党面临着前所未有的难度，这对党的执政能力提出了极高的要求。执政党协调兼顾利益的难度越大，越需要群众对党和政府的理解与信任。这就严重地考验着党和人民群众的坚强团结与血肉联系，检验着党在人民群众中的政治威信和人心凝聚力。</a:t>
            </a:r>
            <a:endParaRPr sz="1800" dirty="0">
              <a:solidFill>
                <a:schemeClr val="tx1"/>
              </a:solidFill>
              <a:latin typeface="微软雅黑" panose="020B0503020204020204" pitchFamily="34" charset="-122"/>
              <a:ea typeface="微软雅黑" panose="020B0503020204020204" pitchFamily="34" charset="-122"/>
            </a:endParaRPr>
          </a:p>
        </p:txBody>
      </p:sp>
      <p:pic>
        <p:nvPicPr>
          <p:cNvPr id="15" name="图片 14" descr="897"/>
          <p:cNvPicPr>
            <a:picLocks noChangeAspect="1"/>
          </p:cNvPicPr>
          <p:nvPr/>
        </p:nvPicPr>
        <p:blipFill>
          <a:blip r:embed="rId3" cstate="print"/>
          <a:stretch>
            <a:fillRect/>
          </a:stretch>
        </p:blipFill>
        <p:spPr>
          <a:xfrm flipH="1">
            <a:off x="111349" y="1044580"/>
            <a:ext cx="1866265" cy="1506220"/>
          </a:xfrm>
          <a:prstGeom prst="rect">
            <a:avLst/>
          </a:prstGeom>
        </p:spPr>
      </p:pic>
      <p:sp>
        <p:nvSpPr>
          <p:cNvPr id="11" name="标题 5"/>
          <p:cNvSpPr txBox="1"/>
          <p:nvPr/>
        </p:nvSpPr>
        <p:spPr>
          <a:xfrm>
            <a:off x="1200056" y="260648"/>
            <a:ext cx="5404181" cy="672075"/>
          </a:xfrm>
          <a:prstGeom prst="rect">
            <a:avLst/>
          </a:prstGeom>
        </p:spPr>
        <p:txBody>
          <a:bodyPr>
            <a:normAutofit/>
          </a:bodyPr>
          <a:lstStyle>
            <a:lvl1pPr algn="l" defTabSz="815340" rtl="0" eaLnBrk="0" fontAlgn="base" hangingPunct="0">
              <a:spcBef>
                <a:spcPct val="0"/>
              </a:spcBef>
              <a:spcAft>
                <a:spcPct val="0"/>
              </a:spcAft>
              <a:defRPr sz="2800" kern="1200">
                <a:solidFill>
                  <a:schemeClr val="bg1"/>
                </a:solidFill>
                <a:latin typeface="华文细黑" panose="02010600040101010101" pitchFamily="2" charset="-122"/>
                <a:ea typeface="华文细黑" panose="02010600040101010101" pitchFamily="2" charset="-122"/>
                <a:cs typeface="+mj-cs"/>
              </a:defRPr>
            </a:lvl1pPr>
            <a:lvl2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2pPr>
            <a:lvl3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3pPr>
            <a:lvl4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4pPr>
            <a:lvl5pPr algn="l" defTabSz="815340" rtl="0" eaLnBrk="0" fontAlgn="base" hangingPunct="0">
              <a:spcBef>
                <a:spcPct val="0"/>
              </a:spcBef>
              <a:spcAft>
                <a:spcPct val="0"/>
              </a:spcAft>
              <a:defRPr sz="2800">
                <a:solidFill>
                  <a:schemeClr val="bg1"/>
                </a:solidFill>
                <a:latin typeface="华文细黑" panose="02010600040101010101" pitchFamily="2" charset="-122"/>
                <a:ea typeface="华文细黑" panose="02010600040101010101" pitchFamily="2" charset="-122"/>
              </a:defRPr>
            </a:lvl5pPr>
            <a:lvl6pPr marL="4572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6pPr>
            <a:lvl7pPr marL="914400"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7pPr>
            <a:lvl8pPr marL="13709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8pPr>
            <a:lvl9pPr marL="1828165" algn="l" rtl="0" fontAlgn="base">
              <a:spcBef>
                <a:spcPct val="0"/>
              </a:spcBef>
              <a:spcAft>
                <a:spcPct val="0"/>
              </a:spcAft>
              <a:defRPr sz="3200">
                <a:solidFill>
                  <a:schemeClr val="bg1"/>
                </a:solidFill>
                <a:latin typeface="华文细黑" panose="02010600040101010101" pitchFamily="2" charset="-122"/>
                <a:ea typeface="华文细黑" panose="02010600040101010101" pitchFamily="2" charset="-122"/>
              </a:defRPr>
            </a:lvl9pPr>
          </a:lstStyle>
          <a:p>
            <a:r>
              <a:rPr lang="zh-CN" altLang="en-US" sz="2400" dirty="0">
                <a:solidFill>
                  <a:schemeClr val="bg1"/>
                </a:solidFill>
                <a:latin typeface="微软雅黑" panose="020B0503020204020204" pitchFamily="34" charset="-122"/>
                <a:ea typeface="微软雅黑" panose="020B0503020204020204" pitchFamily="34" charset="-122"/>
              </a:rPr>
              <a:t>党风廉政建设的重要性</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4" name="Picture 3" descr="C:\Users\PC\Desktop\zqq\201513_0002_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l="4156"/>
          <a:stretch>
            <a:fillRect/>
          </a:stretch>
        </p:blipFill>
        <p:spPr bwMode="auto">
          <a:xfrm>
            <a:off x="600" y="6147323"/>
            <a:ext cx="12192000" cy="74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advClick="0" advTm="5696">
        <p:fade/>
      </p:transition>
    </mc:Choice>
    <mc:Fallback>
      <p:transition spd="med" advClick="0" advTm="56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tags/tag1.xml><?xml version="1.0" encoding="utf-8"?>
<p:tagLst xmlns:p="http://schemas.openxmlformats.org/presentationml/2006/main">
  <p:tag name="TIMING" val="|5.2"/>
</p:tagLst>
</file>

<file path=ppt/tags/tag10.xml><?xml version="1.0" encoding="utf-8"?>
<p:tagLst xmlns:p="http://schemas.openxmlformats.org/presentationml/2006/main">
  <p:tag name="TIMING" val="|1.8"/>
</p:tagLst>
</file>

<file path=ppt/tags/tag11.xml><?xml version="1.0" encoding="utf-8"?>
<p:tagLst xmlns:p="http://schemas.openxmlformats.org/presentationml/2006/main">
  <p:tag name="TIMING" val="|1.2|1.4"/>
</p:tagLst>
</file>

<file path=ppt/tags/tag12.xml><?xml version="1.0" encoding="utf-8"?>
<p:tagLst xmlns:p="http://schemas.openxmlformats.org/presentationml/2006/main">
  <p:tag name="TIMING" val="|1.4"/>
</p:tagLst>
</file>

<file path=ppt/tags/tag13.xml><?xml version="1.0" encoding="utf-8"?>
<p:tagLst xmlns:p="http://schemas.openxmlformats.org/presentationml/2006/main">
  <p:tag name="TIMING" val="|1"/>
</p:tagLst>
</file>

<file path=ppt/tags/tag14.xml><?xml version="1.0" encoding="utf-8"?>
<p:tagLst xmlns:p="http://schemas.openxmlformats.org/presentationml/2006/main">
  <p:tag name="TIMING" val="|1.7|1"/>
</p:tagLst>
</file>

<file path=ppt/tags/tag15.xml><?xml version="1.0" encoding="utf-8"?>
<p:tagLst xmlns:p="http://schemas.openxmlformats.org/presentationml/2006/main">
  <p:tag name="TIMING" val="|3.2|0.7"/>
</p:tagLst>
</file>

<file path=ppt/tags/tag16.xml><?xml version="1.0" encoding="utf-8"?>
<p:tagLst xmlns:p="http://schemas.openxmlformats.org/presentationml/2006/main">
  <p:tag name="TIMING" val="|1.4"/>
</p:tagLst>
</file>

<file path=ppt/tags/tag2.xml><?xml version="1.0" encoding="utf-8"?>
<p:tagLst xmlns:p="http://schemas.openxmlformats.org/presentationml/2006/main">
  <p:tag name="MH" val="20161208173115"/>
  <p:tag name="MH_LIBRARY" val="GRAPHIC"/>
  <p:tag name="MH_TYPE" val="PageTitle"/>
  <p:tag name="MH_ORDER" val="PageTitle"/>
</p:tagLst>
</file>

<file path=ppt/tags/tag3.xml><?xml version="1.0" encoding="utf-8"?>
<p:tagLst xmlns:p="http://schemas.openxmlformats.org/presentationml/2006/main">
  <p:tag name="TIMING" val="|1"/>
</p:tagLst>
</file>

<file path=ppt/tags/tag4.xml><?xml version="1.0" encoding="utf-8"?>
<p:tagLst xmlns:p="http://schemas.openxmlformats.org/presentationml/2006/main">
  <p:tag name="TIMING" val="|2.1"/>
</p:tagLst>
</file>

<file path=ppt/tags/tag5.xml><?xml version="1.0" encoding="utf-8"?>
<p:tagLst xmlns:p="http://schemas.openxmlformats.org/presentationml/2006/main">
  <p:tag name="TIMING" val="|4.8"/>
</p:tagLst>
</file>

<file path=ppt/tags/tag6.xml><?xml version="1.0" encoding="utf-8"?>
<p:tagLst xmlns:p="http://schemas.openxmlformats.org/presentationml/2006/main">
  <p:tag name="TIMING" val="|2"/>
</p:tagLst>
</file>

<file path=ppt/tags/tag7.xml><?xml version="1.0" encoding="utf-8"?>
<p:tagLst xmlns:p="http://schemas.openxmlformats.org/presentationml/2006/main">
  <p:tag name="TIMING" val="|1.3"/>
</p:tagLst>
</file>

<file path=ppt/tags/tag8.xml><?xml version="1.0" encoding="utf-8"?>
<p:tagLst xmlns:p="http://schemas.openxmlformats.org/presentationml/2006/main">
  <p:tag name="TIMING" val="|2.4"/>
</p:tagLst>
</file>

<file path=ppt/tags/tag9.xml><?xml version="1.0" encoding="utf-8"?>
<p:tagLst xmlns:p="http://schemas.openxmlformats.org/presentationml/2006/main">
  <p:tag name="TIMING" val="|1.4|1.3"/>
</p:tagLst>
</file>

<file path=ppt/theme/theme1.xml><?xml version="1.0" encoding="utf-8"?>
<a:theme xmlns:a="http://schemas.openxmlformats.org/drawingml/2006/main" name="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问号">
  <a:themeElements>
    <a:clrScheme name="问号">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6928</Words>
  <Application>WPS 演示</Application>
  <PresentationFormat>宽屏</PresentationFormat>
  <Paragraphs>365</Paragraphs>
  <Slides>41</Slides>
  <Notes>41</Notes>
  <HiddenSlides>1</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41</vt:i4>
      </vt:variant>
    </vt:vector>
  </HeadingPairs>
  <TitlesOfParts>
    <vt:vector size="59" baseType="lpstr">
      <vt:lpstr>Arial</vt:lpstr>
      <vt:lpstr>宋体</vt:lpstr>
      <vt:lpstr>Wingdings</vt:lpstr>
      <vt:lpstr>华文细黑</vt:lpstr>
      <vt:lpstr>Calibri</vt:lpstr>
      <vt:lpstr>微软雅黑</vt:lpstr>
      <vt:lpstr>方正大标宋简体</vt:lpstr>
      <vt:lpstr>方正苏新诗柳楷简体-yolan</vt:lpstr>
      <vt:lpstr>Impact</vt:lpstr>
      <vt:lpstr>微软雅黑</vt:lpstr>
      <vt:lpstr>Arial Unicode MS</vt:lpstr>
      <vt:lpstr>Times New Roman</vt:lpstr>
      <vt:lpstr>Avant GardeBook</vt:lpstr>
      <vt:lpstr>Agency FB</vt:lpstr>
      <vt:lpstr>楷体_GB2312</vt:lpstr>
      <vt:lpstr>朗太書体</vt:lpstr>
      <vt:lpstr>问号</vt:lpstr>
      <vt:lpstr>1_问号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问号</dc:title>
  <dc:creator>lmq4495</dc:creator>
  <cp:keywords>问号</cp:keywords>
  <dc:subject>问号</dc:subject>
  <cp:lastModifiedBy>艾尚摄影·Lele</cp:lastModifiedBy>
  <cp:revision>825</cp:revision>
  <dcterms:created xsi:type="dcterms:W3CDTF">2017-11-20T12:14:00Z</dcterms:created>
  <dcterms:modified xsi:type="dcterms:W3CDTF">2017-11-20T17:04:26Z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