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306" r:id="rId3"/>
    <p:sldId id="307" r:id="rId4"/>
    <p:sldId id="308" r:id="rId5"/>
    <p:sldId id="259" r:id="rId6"/>
    <p:sldId id="280" r:id="rId7"/>
    <p:sldId id="309" r:id="rId8"/>
    <p:sldId id="258" r:id="rId9"/>
    <p:sldId id="260" r:id="rId10"/>
    <p:sldId id="287" r:id="rId11"/>
    <p:sldId id="288" r:id="rId12"/>
    <p:sldId id="289" r:id="rId13"/>
    <p:sldId id="290" r:id="rId14"/>
    <p:sldId id="310" r:id="rId15"/>
    <p:sldId id="291" r:id="rId16"/>
    <p:sldId id="294" r:id="rId17"/>
    <p:sldId id="295" r:id="rId18"/>
    <p:sldId id="296" r:id="rId19"/>
    <p:sldId id="297" r:id="rId20"/>
    <p:sldId id="298" r:id="rId21"/>
    <p:sldId id="299" r:id="rId22"/>
    <p:sldId id="300" r:id="rId23"/>
    <p:sldId id="311" r:id="rId24"/>
    <p:sldId id="270" r:id="rId25"/>
    <p:sldId id="301" r:id="rId26"/>
    <p:sldId id="272" r:id="rId27"/>
    <p:sldId id="312" r:id="rId28"/>
    <p:sldId id="274" r:id="rId29"/>
    <p:sldId id="302" r:id="rId30"/>
    <p:sldId id="303" r:id="rId31"/>
    <p:sldId id="304" r:id="rId32"/>
    <p:sldId id="305" r:id="rId33"/>
    <p:sldId id="313" r:id="rId34"/>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119" autoAdjust="0"/>
    <p:restoredTop sz="94660"/>
  </p:normalViewPr>
  <p:slideViewPr>
    <p:cSldViewPr snapToGrid="0">
      <p:cViewPr varScale="1">
        <p:scale>
          <a:sx n="103" d="100"/>
          <a:sy n="103" d="100"/>
        </p:scale>
        <p:origin x="126" y="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ADC146-EBEA-4795-BE56-FED49C644CDA}" type="datetimeFigureOut">
              <a:rPr lang="zh-CN" altLang="en-US" smtClean="0"/>
              <a:t>2018/3/16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44A7FA-9CD4-46EB-AF76-30CD6E306B84}" type="slidenum">
              <a:rPr lang="zh-CN" altLang="en-US" smtClean="0"/>
              <a:t>‹#›</a:t>
            </a:fld>
            <a:endParaRPr lang="zh-CN" altLang="en-US"/>
          </a:p>
        </p:txBody>
      </p:sp>
    </p:spTree>
    <p:extLst>
      <p:ext uri="{BB962C8B-B14F-4D97-AF65-F5344CB8AC3E}">
        <p14:creationId xmlns:p14="http://schemas.microsoft.com/office/powerpoint/2010/main" val="34982377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1</a:t>
            </a:fld>
            <a:endParaRPr lang="zh-CN" altLang="en-US"/>
          </a:p>
        </p:txBody>
      </p:sp>
    </p:spTree>
    <p:extLst>
      <p:ext uri="{BB962C8B-B14F-4D97-AF65-F5344CB8AC3E}">
        <p14:creationId xmlns:p14="http://schemas.microsoft.com/office/powerpoint/2010/main" val="1068890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10</a:t>
            </a:fld>
            <a:endParaRPr lang="zh-CN" altLang="en-US"/>
          </a:p>
        </p:txBody>
      </p:sp>
    </p:spTree>
    <p:extLst>
      <p:ext uri="{BB962C8B-B14F-4D97-AF65-F5344CB8AC3E}">
        <p14:creationId xmlns:p14="http://schemas.microsoft.com/office/powerpoint/2010/main" val="40191505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11</a:t>
            </a:fld>
            <a:endParaRPr lang="zh-CN" altLang="en-US"/>
          </a:p>
        </p:txBody>
      </p:sp>
    </p:spTree>
    <p:extLst>
      <p:ext uri="{BB962C8B-B14F-4D97-AF65-F5344CB8AC3E}">
        <p14:creationId xmlns:p14="http://schemas.microsoft.com/office/powerpoint/2010/main" val="2704269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12</a:t>
            </a:fld>
            <a:endParaRPr lang="zh-CN" altLang="en-US"/>
          </a:p>
        </p:txBody>
      </p:sp>
    </p:spTree>
    <p:extLst>
      <p:ext uri="{BB962C8B-B14F-4D97-AF65-F5344CB8AC3E}">
        <p14:creationId xmlns:p14="http://schemas.microsoft.com/office/powerpoint/2010/main" val="29514250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13</a:t>
            </a:fld>
            <a:endParaRPr lang="zh-CN" altLang="en-US"/>
          </a:p>
        </p:txBody>
      </p:sp>
    </p:spTree>
    <p:extLst>
      <p:ext uri="{BB962C8B-B14F-4D97-AF65-F5344CB8AC3E}">
        <p14:creationId xmlns:p14="http://schemas.microsoft.com/office/powerpoint/2010/main" val="20656514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C1DF7-700F-4465-B60D-B25D240450F2}" type="slidenum">
              <a:rPr lang="zh-CN" altLang="en-US" smtClean="0"/>
              <a:t>14</a:t>
            </a:fld>
            <a:endParaRPr lang="zh-CN" altLang="en-US"/>
          </a:p>
        </p:txBody>
      </p:sp>
    </p:spTree>
    <p:extLst>
      <p:ext uri="{BB962C8B-B14F-4D97-AF65-F5344CB8AC3E}">
        <p14:creationId xmlns:p14="http://schemas.microsoft.com/office/powerpoint/2010/main" val="34730160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15</a:t>
            </a:fld>
            <a:endParaRPr lang="zh-CN" altLang="en-US"/>
          </a:p>
        </p:txBody>
      </p:sp>
    </p:spTree>
    <p:extLst>
      <p:ext uri="{BB962C8B-B14F-4D97-AF65-F5344CB8AC3E}">
        <p14:creationId xmlns:p14="http://schemas.microsoft.com/office/powerpoint/2010/main" val="1300835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16</a:t>
            </a:fld>
            <a:endParaRPr lang="zh-CN" altLang="en-US"/>
          </a:p>
        </p:txBody>
      </p:sp>
    </p:spTree>
    <p:extLst>
      <p:ext uri="{BB962C8B-B14F-4D97-AF65-F5344CB8AC3E}">
        <p14:creationId xmlns:p14="http://schemas.microsoft.com/office/powerpoint/2010/main" val="9348422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17</a:t>
            </a:fld>
            <a:endParaRPr lang="zh-CN" altLang="en-US"/>
          </a:p>
        </p:txBody>
      </p:sp>
    </p:spTree>
    <p:extLst>
      <p:ext uri="{BB962C8B-B14F-4D97-AF65-F5344CB8AC3E}">
        <p14:creationId xmlns:p14="http://schemas.microsoft.com/office/powerpoint/2010/main" val="30599952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18</a:t>
            </a:fld>
            <a:endParaRPr lang="zh-CN" altLang="en-US"/>
          </a:p>
        </p:txBody>
      </p:sp>
    </p:spTree>
    <p:extLst>
      <p:ext uri="{BB962C8B-B14F-4D97-AF65-F5344CB8AC3E}">
        <p14:creationId xmlns:p14="http://schemas.microsoft.com/office/powerpoint/2010/main" val="8230390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19</a:t>
            </a:fld>
            <a:endParaRPr lang="zh-CN" altLang="en-US"/>
          </a:p>
        </p:txBody>
      </p:sp>
    </p:spTree>
    <p:extLst>
      <p:ext uri="{BB962C8B-B14F-4D97-AF65-F5344CB8AC3E}">
        <p14:creationId xmlns:p14="http://schemas.microsoft.com/office/powerpoint/2010/main" val="916241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809DB-F95E-4F5E-B5FE-8AD2AE142DB7}" type="slidenum">
              <a:rPr lang="zh-CN" altLang="en-US" smtClean="0"/>
              <a:t>2</a:t>
            </a:fld>
            <a:endParaRPr lang="zh-CN" altLang="en-US"/>
          </a:p>
        </p:txBody>
      </p:sp>
    </p:spTree>
    <p:extLst>
      <p:ext uri="{BB962C8B-B14F-4D97-AF65-F5344CB8AC3E}">
        <p14:creationId xmlns:p14="http://schemas.microsoft.com/office/powerpoint/2010/main" val="19327444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20</a:t>
            </a:fld>
            <a:endParaRPr lang="zh-CN" altLang="en-US"/>
          </a:p>
        </p:txBody>
      </p:sp>
    </p:spTree>
    <p:extLst>
      <p:ext uri="{BB962C8B-B14F-4D97-AF65-F5344CB8AC3E}">
        <p14:creationId xmlns:p14="http://schemas.microsoft.com/office/powerpoint/2010/main" val="4596216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21</a:t>
            </a:fld>
            <a:endParaRPr lang="zh-CN" altLang="en-US"/>
          </a:p>
        </p:txBody>
      </p:sp>
    </p:spTree>
    <p:extLst>
      <p:ext uri="{BB962C8B-B14F-4D97-AF65-F5344CB8AC3E}">
        <p14:creationId xmlns:p14="http://schemas.microsoft.com/office/powerpoint/2010/main" val="12009982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22</a:t>
            </a:fld>
            <a:endParaRPr lang="zh-CN" altLang="en-US"/>
          </a:p>
        </p:txBody>
      </p:sp>
    </p:spTree>
    <p:extLst>
      <p:ext uri="{BB962C8B-B14F-4D97-AF65-F5344CB8AC3E}">
        <p14:creationId xmlns:p14="http://schemas.microsoft.com/office/powerpoint/2010/main" val="13171532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C1DF7-700F-4465-B60D-B25D240450F2}" type="slidenum">
              <a:rPr lang="zh-CN" altLang="en-US" smtClean="0"/>
              <a:t>23</a:t>
            </a:fld>
            <a:endParaRPr lang="zh-CN" altLang="en-US"/>
          </a:p>
        </p:txBody>
      </p:sp>
    </p:spTree>
    <p:extLst>
      <p:ext uri="{BB962C8B-B14F-4D97-AF65-F5344CB8AC3E}">
        <p14:creationId xmlns:p14="http://schemas.microsoft.com/office/powerpoint/2010/main" val="39514303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24</a:t>
            </a:fld>
            <a:endParaRPr lang="zh-CN" altLang="en-US"/>
          </a:p>
        </p:txBody>
      </p:sp>
    </p:spTree>
    <p:extLst>
      <p:ext uri="{BB962C8B-B14F-4D97-AF65-F5344CB8AC3E}">
        <p14:creationId xmlns:p14="http://schemas.microsoft.com/office/powerpoint/2010/main" val="20833915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25</a:t>
            </a:fld>
            <a:endParaRPr lang="zh-CN" altLang="en-US"/>
          </a:p>
        </p:txBody>
      </p:sp>
    </p:spTree>
    <p:extLst>
      <p:ext uri="{BB962C8B-B14F-4D97-AF65-F5344CB8AC3E}">
        <p14:creationId xmlns:p14="http://schemas.microsoft.com/office/powerpoint/2010/main" val="31490864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26</a:t>
            </a:fld>
            <a:endParaRPr lang="zh-CN" altLang="en-US"/>
          </a:p>
        </p:txBody>
      </p:sp>
    </p:spTree>
    <p:extLst>
      <p:ext uri="{BB962C8B-B14F-4D97-AF65-F5344CB8AC3E}">
        <p14:creationId xmlns:p14="http://schemas.microsoft.com/office/powerpoint/2010/main" val="29119590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C1DF7-700F-4465-B60D-B25D240450F2}" type="slidenum">
              <a:rPr lang="zh-CN" altLang="en-US" smtClean="0"/>
              <a:t>27</a:t>
            </a:fld>
            <a:endParaRPr lang="zh-CN" altLang="en-US"/>
          </a:p>
        </p:txBody>
      </p:sp>
    </p:spTree>
    <p:extLst>
      <p:ext uri="{BB962C8B-B14F-4D97-AF65-F5344CB8AC3E}">
        <p14:creationId xmlns:p14="http://schemas.microsoft.com/office/powerpoint/2010/main" val="30801905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28</a:t>
            </a:fld>
            <a:endParaRPr lang="zh-CN" altLang="en-US"/>
          </a:p>
        </p:txBody>
      </p:sp>
    </p:spTree>
    <p:extLst>
      <p:ext uri="{BB962C8B-B14F-4D97-AF65-F5344CB8AC3E}">
        <p14:creationId xmlns:p14="http://schemas.microsoft.com/office/powerpoint/2010/main" val="38405453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29</a:t>
            </a:fld>
            <a:endParaRPr lang="zh-CN" altLang="en-US"/>
          </a:p>
        </p:txBody>
      </p:sp>
    </p:spTree>
    <p:extLst>
      <p:ext uri="{BB962C8B-B14F-4D97-AF65-F5344CB8AC3E}">
        <p14:creationId xmlns:p14="http://schemas.microsoft.com/office/powerpoint/2010/main" val="471163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CBB98C-CE5E-4984-A210-F5D45E0C9BCC}" type="slidenum">
              <a:rPr lang="zh-CN" altLang="en-US" smtClean="0"/>
              <a:t>3</a:t>
            </a:fld>
            <a:endParaRPr lang="zh-CN" altLang="en-US"/>
          </a:p>
        </p:txBody>
      </p:sp>
    </p:spTree>
    <p:extLst>
      <p:ext uri="{BB962C8B-B14F-4D97-AF65-F5344CB8AC3E}">
        <p14:creationId xmlns:p14="http://schemas.microsoft.com/office/powerpoint/2010/main" val="41651475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30</a:t>
            </a:fld>
            <a:endParaRPr lang="zh-CN" altLang="en-US"/>
          </a:p>
        </p:txBody>
      </p:sp>
    </p:spTree>
    <p:extLst>
      <p:ext uri="{BB962C8B-B14F-4D97-AF65-F5344CB8AC3E}">
        <p14:creationId xmlns:p14="http://schemas.microsoft.com/office/powerpoint/2010/main" val="1282850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31</a:t>
            </a:fld>
            <a:endParaRPr lang="zh-CN" altLang="en-US"/>
          </a:p>
        </p:txBody>
      </p:sp>
    </p:spTree>
    <p:extLst>
      <p:ext uri="{BB962C8B-B14F-4D97-AF65-F5344CB8AC3E}">
        <p14:creationId xmlns:p14="http://schemas.microsoft.com/office/powerpoint/2010/main" val="32240966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32</a:t>
            </a:fld>
            <a:endParaRPr lang="zh-CN" altLang="en-US"/>
          </a:p>
        </p:txBody>
      </p:sp>
    </p:spTree>
    <p:extLst>
      <p:ext uri="{BB962C8B-B14F-4D97-AF65-F5344CB8AC3E}">
        <p14:creationId xmlns:p14="http://schemas.microsoft.com/office/powerpoint/2010/main" val="17197145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33</a:t>
            </a:fld>
            <a:endParaRPr lang="zh-CN" altLang="en-US"/>
          </a:p>
        </p:txBody>
      </p:sp>
    </p:spTree>
    <p:extLst>
      <p:ext uri="{BB962C8B-B14F-4D97-AF65-F5344CB8AC3E}">
        <p14:creationId xmlns:p14="http://schemas.microsoft.com/office/powerpoint/2010/main" val="3585183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C1DF7-700F-4465-B60D-B25D240450F2}" type="slidenum">
              <a:rPr lang="zh-CN" altLang="en-US" smtClean="0"/>
              <a:t>4</a:t>
            </a:fld>
            <a:endParaRPr lang="zh-CN" altLang="en-US"/>
          </a:p>
        </p:txBody>
      </p:sp>
    </p:spTree>
    <p:extLst>
      <p:ext uri="{BB962C8B-B14F-4D97-AF65-F5344CB8AC3E}">
        <p14:creationId xmlns:p14="http://schemas.microsoft.com/office/powerpoint/2010/main" val="2887031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5</a:t>
            </a:fld>
            <a:endParaRPr lang="zh-CN" altLang="en-US"/>
          </a:p>
        </p:txBody>
      </p:sp>
    </p:spTree>
    <p:extLst>
      <p:ext uri="{BB962C8B-B14F-4D97-AF65-F5344CB8AC3E}">
        <p14:creationId xmlns:p14="http://schemas.microsoft.com/office/powerpoint/2010/main" val="3229218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6</a:t>
            </a:fld>
            <a:endParaRPr lang="zh-CN" altLang="en-US"/>
          </a:p>
        </p:txBody>
      </p:sp>
    </p:spTree>
    <p:extLst>
      <p:ext uri="{BB962C8B-B14F-4D97-AF65-F5344CB8AC3E}">
        <p14:creationId xmlns:p14="http://schemas.microsoft.com/office/powerpoint/2010/main" val="26651282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C1DF7-700F-4465-B60D-B25D240450F2}" type="slidenum">
              <a:rPr lang="zh-CN" altLang="en-US" smtClean="0"/>
              <a:t>7</a:t>
            </a:fld>
            <a:endParaRPr lang="zh-CN" altLang="en-US"/>
          </a:p>
        </p:txBody>
      </p:sp>
    </p:spTree>
    <p:extLst>
      <p:ext uri="{BB962C8B-B14F-4D97-AF65-F5344CB8AC3E}">
        <p14:creationId xmlns:p14="http://schemas.microsoft.com/office/powerpoint/2010/main" val="36991633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8</a:t>
            </a:fld>
            <a:endParaRPr lang="zh-CN" altLang="en-US"/>
          </a:p>
        </p:txBody>
      </p:sp>
    </p:spTree>
    <p:extLst>
      <p:ext uri="{BB962C8B-B14F-4D97-AF65-F5344CB8AC3E}">
        <p14:creationId xmlns:p14="http://schemas.microsoft.com/office/powerpoint/2010/main" val="3025386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9</a:t>
            </a:fld>
            <a:endParaRPr lang="zh-CN" altLang="en-US"/>
          </a:p>
        </p:txBody>
      </p:sp>
    </p:spTree>
    <p:extLst>
      <p:ext uri="{BB962C8B-B14F-4D97-AF65-F5344CB8AC3E}">
        <p14:creationId xmlns:p14="http://schemas.microsoft.com/office/powerpoint/2010/main" val="19638526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5882" y="200282"/>
            <a:ext cx="773287" cy="823176"/>
          </a:xfrm>
          <a:prstGeom prst="rect">
            <a:avLst/>
          </a:prstGeom>
        </p:spPr>
      </p:pic>
      <p:sp>
        <p:nvSpPr>
          <p:cNvPr id="8" name="矩形 7"/>
          <p:cNvSpPr/>
          <p:nvPr userDrawn="1"/>
        </p:nvSpPr>
        <p:spPr>
          <a:xfrm>
            <a:off x="1417739" y="914400"/>
            <a:ext cx="10368793"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31F70C3D-175D-47A7-8338-C63BD7B0E84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0650" y="-211322"/>
            <a:ext cx="1711350" cy="1531416"/>
          </a:xfrm>
          <a:prstGeom prst="rect">
            <a:avLst/>
          </a:prstGeom>
        </p:spPr>
      </p:pic>
    </p:spTree>
    <p:extLst>
      <p:ext uri="{BB962C8B-B14F-4D97-AF65-F5344CB8AC3E}">
        <p14:creationId xmlns:p14="http://schemas.microsoft.com/office/powerpoint/2010/main" val="666506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6" presetClass="emph" presetSubtype="0" fill="hold" nodeType="withEffect">
                                  <p:stCondLst>
                                    <p:cond delay="0"/>
                                  </p:stCondLst>
                                  <p:childTnLst>
                                    <p:animEffect transition="out" filter="fade">
                                      <p:cBhvr>
                                        <p:cTn id="11" dur="500" tmFilter="0, 0; .2, .5; .8, .5; 1, 0"/>
                                        <p:tgtEl>
                                          <p:spTgt spid="7"/>
                                        </p:tgtEl>
                                      </p:cBhvr>
                                    </p:animEffect>
                                    <p:animScale>
                                      <p:cBhvr>
                                        <p:cTn id="12" dur="250" autoRev="1" fill="hold"/>
                                        <p:tgtEl>
                                          <p:spTgt spid="7"/>
                                        </p:tgtEl>
                                      </p:cBhvr>
                                      <p:by x="105000" y="105000"/>
                                    </p:animScale>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randombar(horizont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4D921CA-9F91-4731-9A22-F81E601028FC}" type="datetimeFigureOut">
              <a:rPr lang="zh-CN" altLang="en-US" smtClean="0"/>
              <a:t>2018/3/16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6EAFA45-D7CC-4588-BE73-15F7976D6A4D}" type="slidenum">
              <a:rPr lang="zh-CN" altLang="en-US" smtClean="0"/>
              <a:t>‹#›</a:t>
            </a:fld>
            <a:endParaRPr lang="zh-CN" altLang="en-US"/>
          </a:p>
        </p:txBody>
      </p:sp>
    </p:spTree>
    <p:extLst>
      <p:ext uri="{BB962C8B-B14F-4D97-AF65-F5344CB8AC3E}">
        <p14:creationId xmlns:p14="http://schemas.microsoft.com/office/powerpoint/2010/main" val="3098429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4D921CA-9F91-4731-9A22-F81E601028FC}" type="datetimeFigureOut">
              <a:rPr lang="zh-CN" altLang="en-US" smtClean="0"/>
              <a:t>2018/3/16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6EAFA45-D7CC-4588-BE73-15F7976D6A4D}" type="slidenum">
              <a:rPr lang="zh-CN" altLang="en-US" smtClean="0"/>
              <a:t>‹#›</a:t>
            </a:fld>
            <a:endParaRPr lang="zh-CN" altLang="en-US"/>
          </a:p>
        </p:txBody>
      </p:sp>
    </p:spTree>
    <p:extLst>
      <p:ext uri="{BB962C8B-B14F-4D97-AF65-F5344CB8AC3E}">
        <p14:creationId xmlns:p14="http://schemas.microsoft.com/office/powerpoint/2010/main" val="35938386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1233218-B946-4E0A-8809-FFA545FA564E}" type="datetimeFigureOut">
              <a:rPr lang="zh-CN" altLang="en-US" smtClean="0"/>
              <a:t>2018/3/16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FEDF6085-A3B3-4085-B672-C2CCF970AF09}" type="slidenum">
              <a:rPr lang="zh-CN" altLang="en-US" smtClean="0"/>
              <a:t>‹#›</a:t>
            </a:fld>
            <a:endParaRPr lang="zh-CN" altLang="en-US"/>
          </a:p>
        </p:txBody>
      </p:sp>
    </p:spTree>
    <p:extLst>
      <p:ext uri="{BB962C8B-B14F-4D97-AF65-F5344CB8AC3E}">
        <p14:creationId xmlns:p14="http://schemas.microsoft.com/office/powerpoint/2010/main" val="19980923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36BDC3-2777-4808-8161-C2B6F37FDD80}" type="datetimeFigureOut">
              <a:rPr lang="zh-CN" altLang="en-US" smtClean="0"/>
              <a:t>2018/3/16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0609AF-9767-4E65-BF2B-5C65EA0EDDDB}" type="slidenum">
              <a:rPr lang="zh-CN" altLang="en-US" smtClean="0"/>
              <a:t>‹#›</a:t>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790" y="0"/>
            <a:ext cx="12215790" cy="6858000"/>
          </a:xfrm>
          <a:prstGeom prst="rect">
            <a:avLst/>
          </a:prstGeom>
        </p:spPr>
      </p:pic>
    </p:spTree>
    <p:extLst>
      <p:ext uri="{BB962C8B-B14F-4D97-AF65-F5344CB8AC3E}">
        <p14:creationId xmlns:p14="http://schemas.microsoft.com/office/powerpoint/2010/main" val="322674040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20485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4D921CA-9F91-4731-9A22-F81E601028FC}" type="datetimeFigureOut">
              <a:rPr lang="zh-CN" altLang="en-US" smtClean="0"/>
              <a:t>2018/3/16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6EAFA45-D7CC-4588-BE73-15F7976D6A4D}" type="slidenum">
              <a:rPr lang="zh-CN" altLang="en-US" smtClean="0"/>
              <a:t>‹#›</a:t>
            </a:fld>
            <a:endParaRPr lang="zh-CN" altLang="en-US"/>
          </a:p>
        </p:txBody>
      </p:sp>
    </p:spTree>
    <p:extLst>
      <p:ext uri="{BB962C8B-B14F-4D97-AF65-F5344CB8AC3E}">
        <p14:creationId xmlns:p14="http://schemas.microsoft.com/office/powerpoint/2010/main" val="32092865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4D921CA-9F91-4731-9A22-F81E601028FC}" type="datetimeFigureOut">
              <a:rPr lang="zh-CN" altLang="en-US" smtClean="0"/>
              <a:t>2018/3/16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6EAFA45-D7CC-4588-BE73-15F7976D6A4D}" type="slidenum">
              <a:rPr lang="zh-CN" altLang="en-US" smtClean="0"/>
              <a:t>‹#›</a:t>
            </a:fld>
            <a:endParaRPr lang="zh-CN" altLang="en-US"/>
          </a:p>
        </p:txBody>
      </p:sp>
    </p:spTree>
    <p:extLst>
      <p:ext uri="{BB962C8B-B14F-4D97-AF65-F5344CB8AC3E}">
        <p14:creationId xmlns:p14="http://schemas.microsoft.com/office/powerpoint/2010/main" val="1658908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4D921CA-9F91-4731-9A22-F81E601028FC}" type="datetimeFigureOut">
              <a:rPr lang="zh-CN" altLang="en-US" smtClean="0"/>
              <a:t>2018/3/16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06EAFA45-D7CC-4588-BE73-15F7976D6A4D}" type="slidenum">
              <a:rPr lang="zh-CN" altLang="en-US" smtClean="0"/>
              <a:t>‹#›</a:t>
            </a:fld>
            <a:endParaRPr lang="zh-CN" altLang="en-US"/>
          </a:p>
        </p:txBody>
      </p:sp>
    </p:spTree>
    <p:extLst>
      <p:ext uri="{BB962C8B-B14F-4D97-AF65-F5344CB8AC3E}">
        <p14:creationId xmlns:p14="http://schemas.microsoft.com/office/powerpoint/2010/main" val="4095385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4D921CA-9F91-4731-9A22-F81E601028FC}" type="datetimeFigureOut">
              <a:rPr lang="zh-CN" altLang="en-US" smtClean="0"/>
              <a:t>2018/3/16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06EAFA45-D7CC-4588-BE73-15F7976D6A4D}" type="slidenum">
              <a:rPr lang="zh-CN" altLang="en-US" smtClean="0"/>
              <a:t>‹#›</a:t>
            </a:fld>
            <a:endParaRPr lang="zh-CN" altLang="en-US"/>
          </a:p>
        </p:txBody>
      </p:sp>
    </p:spTree>
    <p:extLst>
      <p:ext uri="{BB962C8B-B14F-4D97-AF65-F5344CB8AC3E}">
        <p14:creationId xmlns:p14="http://schemas.microsoft.com/office/powerpoint/2010/main" val="2407706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4D921CA-9F91-4731-9A22-F81E601028FC}" type="datetimeFigureOut">
              <a:rPr lang="zh-CN" altLang="en-US" smtClean="0"/>
              <a:t>2018/3/16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6EAFA45-D7CC-4588-BE73-15F7976D6A4D}" type="slidenum">
              <a:rPr lang="zh-CN" altLang="en-US" smtClean="0"/>
              <a:t>‹#›</a:t>
            </a:fld>
            <a:endParaRPr lang="zh-CN" altLang="en-US"/>
          </a:p>
        </p:txBody>
      </p:sp>
    </p:spTree>
    <p:extLst>
      <p:ext uri="{BB962C8B-B14F-4D97-AF65-F5344CB8AC3E}">
        <p14:creationId xmlns:p14="http://schemas.microsoft.com/office/powerpoint/2010/main" val="176871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4D921CA-9F91-4731-9A22-F81E601028FC}" type="datetimeFigureOut">
              <a:rPr lang="zh-CN" altLang="en-US" smtClean="0"/>
              <a:t>2018/3/16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6EAFA45-D7CC-4588-BE73-15F7976D6A4D}" type="slidenum">
              <a:rPr lang="zh-CN" altLang="en-US" smtClean="0"/>
              <a:t>‹#›</a:t>
            </a:fld>
            <a:endParaRPr lang="zh-CN" altLang="en-US"/>
          </a:p>
        </p:txBody>
      </p:sp>
    </p:spTree>
    <p:extLst>
      <p:ext uri="{BB962C8B-B14F-4D97-AF65-F5344CB8AC3E}">
        <p14:creationId xmlns:p14="http://schemas.microsoft.com/office/powerpoint/2010/main" val="3806054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4D921CA-9F91-4731-9A22-F81E601028FC}" type="datetimeFigureOut">
              <a:rPr lang="zh-CN" altLang="en-US" smtClean="0"/>
              <a:t>2018/3/16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6EAFA45-D7CC-4588-BE73-15F7976D6A4D}" type="slidenum">
              <a:rPr lang="zh-CN" altLang="en-US" smtClean="0"/>
              <a:t>‹#›</a:t>
            </a:fld>
            <a:endParaRPr lang="zh-CN" altLang="en-US"/>
          </a:p>
        </p:txBody>
      </p:sp>
    </p:spTree>
    <p:extLst>
      <p:ext uri="{BB962C8B-B14F-4D97-AF65-F5344CB8AC3E}">
        <p14:creationId xmlns:p14="http://schemas.microsoft.com/office/powerpoint/2010/main" val="2535545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EE2D103-53A7-4772-81A7-CF77AFA023C6}"/>
              </a:ext>
            </a:extLst>
          </p:cNvPr>
          <p:cNvSpPr/>
          <p:nvPr userDrawn="1"/>
        </p:nvSpPr>
        <p:spPr>
          <a:xfrm>
            <a:off x="3048000" y="682094"/>
            <a:ext cx="6096000" cy="5493812"/>
          </a:xfrm>
          <a:prstGeom prst="rect">
            <a:avLst/>
          </a:prstGeom>
        </p:spPr>
        <p:txBody>
          <a:bodyPr>
            <a:spAutoFit/>
          </a:bodyPr>
          <a:lstStyle/>
          <a:p>
            <a:pPr algn="just">
              <a:lnSpc>
                <a:spcPct val="150000"/>
              </a:lnSpc>
            </a:pPr>
            <a:r>
              <a:rPr lang="zh-CN" altLang="en-US" sz="1800" dirty="0">
                <a:solidFill>
                  <a:srgbClr val="CC0B1C"/>
                </a:solidFill>
                <a:latin typeface="微软雅黑" panose="020B0503020204020204" pitchFamily="34" charset="-122"/>
                <a:ea typeface="微软雅黑" panose="020B0503020204020204" pitchFamily="34" charset="-122"/>
              </a:rPr>
              <a:t>感谢您下载觅知网平台上提供的</a:t>
            </a:r>
            <a:r>
              <a:rPr lang="en-US" altLang="zh-CN" sz="1800" dirty="0">
                <a:solidFill>
                  <a:srgbClr val="CC0B1C"/>
                </a:solidFill>
                <a:latin typeface="微软雅黑" panose="020B0503020204020204" pitchFamily="34" charset="-122"/>
                <a:ea typeface="微软雅黑" panose="020B0503020204020204" pitchFamily="34" charset="-122"/>
              </a:rPr>
              <a:t>PPT</a:t>
            </a:r>
            <a:r>
              <a:rPr lang="zh-CN" altLang="en-US" sz="1800" dirty="0">
                <a:solidFill>
                  <a:srgbClr val="CC0B1C"/>
                </a:solidFill>
                <a:latin typeface="微软雅黑" panose="020B0503020204020204" pitchFamily="34" charset="-122"/>
                <a:ea typeface="微软雅黑" panose="020B0503020204020204" pitchFamily="34" charset="-122"/>
              </a:rPr>
              <a:t>作品，为了您和觅知网以及原创作者的利益，请勿复制、传播、销售，否则将承担法律责任！觅知网将对作品进行维权，按照传播下载次数进行十倍的索取赔偿！</a:t>
            </a:r>
            <a:endParaRPr lang="en-US" altLang="zh-CN" sz="1800" dirty="0">
              <a:solidFill>
                <a:srgbClr val="CC0B1C"/>
              </a:solidFill>
              <a:latin typeface="微软雅黑" panose="020B0503020204020204" pitchFamily="34" charset="-122"/>
              <a:ea typeface="微软雅黑" panose="020B0503020204020204" pitchFamily="34" charset="-122"/>
            </a:endParaRPr>
          </a:p>
          <a:p>
            <a:pPr algn="just">
              <a:lnSpc>
                <a:spcPct val="150000"/>
              </a:lnSpc>
            </a:pPr>
            <a:endParaRPr lang="zh-CN" altLang="en-US" sz="1800" dirty="0">
              <a:solidFill>
                <a:srgbClr val="CC0B1C"/>
              </a:solidFill>
              <a:latin typeface="微软雅黑" panose="020B0503020204020204" pitchFamily="34" charset="-122"/>
              <a:ea typeface="微软雅黑" panose="020B0503020204020204" pitchFamily="34" charset="-122"/>
            </a:endParaRPr>
          </a:p>
          <a:p>
            <a:pPr algn="just">
              <a:lnSpc>
                <a:spcPct val="150000"/>
              </a:lnSpc>
            </a:pPr>
            <a:r>
              <a:rPr lang="en-US" altLang="zh-CN" sz="1800" dirty="0">
                <a:solidFill>
                  <a:srgbClr val="CC0B1C"/>
                </a:solidFill>
                <a:latin typeface="微软雅黑" panose="020B0503020204020204" pitchFamily="34" charset="-122"/>
                <a:ea typeface="微软雅黑" panose="020B0503020204020204" pitchFamily="34" charset="-122"/>
              </a:rPr>
              <a:t>1.</a:t>
            </a:r>
            <a:r>
              <a:rPr lang="zh-CN" altLang="en-US" sz="1800" dirty="0">
                <a:solidFill>
                  <a:srgbClr val="CC0B1C"/>
                </a:solidFill>
                <a:latin typeface="微软雅黑" panose="020B0503020204020204" pitchFamily="34" charset="-122"/>
                <a:ea typeface="微软雅黑" panose="020B0503020204020204" pitchFamily="34" charset="-122"/>
              </a:rPr>
              <a:t>在觅知网出售的</a:t>
            </a:r>
            <a:r>
              <a:rPr lang="en-US" altLang="zh-CN" sz="1800" dirty="0">
                <a:solidFill>
                  <a:srgbClr val="CC0B1C"/>
                </a:solidFill>
                <a:latin typeface="微软雅黑" panose="020B0503020204020204" pitchFamily="34" charset="-122"/>
                <a:ea typeface="微软雅黑" panose="020B0503020204020204" pitchFamily="34" charset="-122"/>
              </a:rPr>
              <a:t>PPT</a:t>
            </a:r>
            <a:r>
              <a:rPr lang="zh-CN" altLang="en-US" sz="1800" dirty="0">
                <a:solidFill>
                  <a:srgbClr val="CC0B1C"/>
                </a:solidFill>
                <a:latin typeface="微软雅黑" panose="020B0503020204020204" pitchFamily="34" charset="-122"/>
                <a:ea typeface="微软雅黑" panose="020B0503020204020204" pitchFamily="34" charset="-122"/>
              </a:rPr>
              <a:t>模板是免版税类（</a:t>
            </a:r>
            <a:r>
              <a:rPr lang="en-US" altLang="zh-CN" sz="1800" dirty="0">
                <a:solidFill>
                  <a:srgbClr val="CC0B1C"/>
                </a:solidFill>
                <a:latin typeface="微软雅黑" panose="020B0503020204020204" pitchFamily="34" charset="-122"/>
                <a:ea typeface="微软雅黑" panose="020B0503020204020204" pitchFamily="34" charset="-122"/>
              </a:rPr>
              <a:t>RF</a:t>
            </a:r>
            <a:r>
              <a:rPr lang="zh-CN" altLang="en-US" sz="1800" dirty="0">
                <a:solidFill>
                  <a:srgbClr val="CC0B1C"/>
                </a:solidFill>
                <a:latin typeface="微软雅黑" panose="020B0503020204020204" pitchFamily="34" charset="-122"/>
                <a:ea typeface="微软雅黑" panose="020B0503020204020204" pitchFamily="34" charset="-122"/>
              </a:rPr>
              <a:t>：</a:t>
            </a:r>
            <a:r>
              <a:rPr lang="en-US" altLang="zh-CN" sz="1800" dirty="0">
                <a:solidFill>
                  <a:srgbClr val="CC0B1C"/>
                </a:solidFill>
                <a:latin typeface="微软雅黑" panose="020B0503020204020204" pitchFamily="34" charset="-122"/>
                <a:ea typeface="微软雅黑" panose="020B0503020204020204" pitchFamily="34" charset="-122"/>
              </a:rPr>
              <a:t>Royalty-Free</a:t>
            </a:r>
            <a:r>
              <a:rPr lang="zh-CN" altLang="en-US" sz="1800" dirty="0">
                <a:solidFill>
                  <a:srgbClr val="CC0B1C"/>
                </a:solidFill>
                <a:latin typeface="微软雅黑" panose="020B0503020204020204" pitchFamily="34" charset="-122"/>
                <a:ea typeface="微软雅黑" panose="020B0503020204020204" pitchFamily="34" charset="-122"/>
              </a:rPr>
              <a:t>）正版受</a:t>
            </a:r>
            <a:r>
              <a:rPr lang="en-US" altLang="zh-CN" sz="1800" dirty="0">
                <a:solidFill>
                  <a:srgbClr val="CC0B1C"/>
                </a:solidFill>
                <a:latin typeface="微软雅黑" panose="020B0503020204020204" pitchFamily="34" charset="-122"/>
                <a:ea typeface="微软雅黑" panose="020B0503020204020204" pitchFamily="34" charset="-122"/>
              </a:rPr>
              <a:t>《</a:t>
            </a:r>
            <a:r>
              <a:rPr lang="zh-CN" altLang="en-US" sz="1800" dirty="0">
                <a:solidFill>
                  <a:srgbClr val="CC0B1C"/>
                </a:solidFill>
                <a:latin typeface="微软雅黑" panose="020B0503020204020204" pitchFamily="34" charset="-122"/>
                <a:ea typeface="微软雅黑" panose="020B0503020204020204" pitchFamily="34" charset="-122"/>
              </a:rPr>
              <a:t>中国人民共和国著作法</a:t>
            </a:r>
            <a:r>
              <a:rPr lang="en-US" altLang="zh-CN" sz="1800" dirty="0">
                <a:solidFill>
                  <a:srgbClr val="CC0B1C"/>
                </a:solidFill>
                <a:latin typeface="微软雅黑" panose="020B0503020204020204" pitchFamily="34" charset="-122"/>
                <a:ea typeface="微软雅黑" panose="020B0503020204020204" pitchFamily="34" charset="-122"/>
              </a:rPr>
              <a:t>》</a:t>
            </a:r>
            <a:r>
              <a:rPr lang="zh-CN" altLang="en-US" sz="1800" dirty="0">
                <a:solidFill>
                  <a:srgbClr val="CC0B1C"/>
                </a:solidFill>
                <a:latin typeface="微软雅黑" panose="020B0503020204020204" pitchFamily="34" charset="-122"/>
                <a:ea typeface="微软雅黑" panose="020B0503020204020204" pitchFamily="34" charset="-122"/>
              </a:rPr>
              <a:t>和</a:t>
            </a:r>
            <a:r>
              <a:rPr lang="en-US" altLang="zh-CN" sz="1800" dirty="0">
                <a:solidFill>
                  <a:srgbClr val="CC0B1C"/>
                </a:solidFill>
                <a:latin typeface="微软雅黑" panose="020B0503020204020204" pitchFamily="34" charset="-122"/>
                <a:ea typeface="微软雅黑" panose="020B0503020204020204" pitchFamily="34" charset="-122"/>
              </a:rPr>
              <a:t>《</a:t>
            </a:r>
            <a:r>
              <a:rPr lang="zh-CN" altLang="en-US" sz="1800" dirty="0">
                <a:solidFill>
                  <a:srgbClr val="CC0B1C"/>
                </a:solidFill>
                <a:latin typeface="微软雅黑" panose="020B0503020204020204" pitchFamily="34" charset="-122"/>
                <a:ea typeface="微软雅黑" panose="020B0503020204020204" pitchFamily="34" charset="-122"/>
              </a:rPr>
              <a:t>世界版权公约</a:t>
            </a:r>
            <a:r>
              <a:rPr lang="en-US" altLang="zh-CN" sz="1800" dirty="0">
                <a:solidFill>
                  <a:srgbClr val="CC0B1C"/>
                </a:solidFill>
                <a:latin typeface="微软雅黑" panose="020B0503020204020204" pitchFamily="34" charset="-122"/>
                <a:ea typeface="微软雅黑" panose="020B0503020204020204" pitchFamily="34" charset="-122"/>
              </a:rPr>
              <a:t>》</a:t>
            </a:r>
            <a:r>
              <a:rPr lang="zh-CN" altLang="en-US" sz="1800" dirty="0">
                <a:solidFill>
                  <a:srgbClr val="CC0B1C"/>
                </a:solidFill>
                <a:latin typeface="微软雅黑" panose="020B0503020204020204" pitchFamily="34" charset="-122"/>
                <a:ea typeface="微软雅黑" panose="020B0503020204020204" pitchFamily="34" charset="-122"/>
              </a:rPr>
              <a:t>的保护，作品的所有权、版权和著作权归觅知网所有，您下载的是</a:t>
            </a:r>
            <a:r>
              <a:rPr lang="en-US" altLang="zh-CN" sz="1800" dirty="0">
                <a:solidFill>
                  <a:srgbClr val="CC0B1C"/>
                </a:solidFill>
                <a:latin typeface="微软雅黑" panose="020B0503020204020204" pitchFamily="34" charset="-122"/>
                <a:ea typeface="微软雅黑" panose="020B0503020204020204" pitchFamily="34" charset="-122"/>
              </a:rPr>
              <a:t>PPT</a:t>
            </a:r>
            <a:r>
              <a:rPr lang="zh-CN" altLang="en-US" sz="1800" dirty="0">
                <a:solidFill>
                  <a:srgbClr val="CC0B1C"/>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800" dirty="0">
                <a:solidFill>
                  <a:srgbClr val="CC0B1C"/>
                </a:solidFill>
                <a:latin typeface="微软雅黑" panose="020B0503020204020204" pitchFamily="34" charset="-122"/>
                <a:ea typeface="微软雅黑" panose="020B0503020204020204" pitchFamily="34" charset="-122"/>
              </a:rPr>
              <a:t>2.</a:t>
            </a:r>
            <a:r>
              <a:rPr lang="zh-CN" altLang="en-US" sz="1800" dirty="0">
                <a:solidFill>
                  <a:srgbClr val="CC0B1C"/>
                </a:solidFill>
                <a:latin typeface="微软雅黑" panose="020B0503020204020204" pitchFamily="34" charset="-122"/>
                <a:ea typeface="微软雅黑" panose="020B0503020204020204" pitchFamily="34" charset="-122"/>
              </a:rPr>
              <a:t>不得将觅知网的</a:t>
            </a:r>
            <a:r>
              <a:rPr lang="en-US" altLang="zh-CN" sz="1800" dirty="0">
                <a:solidFill>
                  <a:srgbClr val="CC0B1C"/>
                </a:solidFill>
                <a:latin typeface="微软雅黑" panose="020B0503020204020204" pitchFamily="34" charset="-122"/>
                <a:ea typeface="微软雅黑" panose="020B0503020204020204" pitchFamily="34" charset="-122"/>
              </a:rPr>
              <a:t>PPT</a:t>
            </a:r>
            <a:r>
              <a:rPr lang="zh-CN" altLang="en-US" sz="1800" dirty="0">
                <a:solidFill>
                  <a:srgbClr val="CC0B1C"/>
                </a:solidFill>
                <a:latin typeface="微软雅黑" panose="020B0503020204020204" pitchFamily="34" charset="-122"/>
                <a:ea typeface="微软雅黑" panose="020B0503020204020204" pitchFamily="34" charset="-122"/>
              </a:rPr>
              <a:t>模板、</a:t>
            </a:r>
            <a:r>
              <a:rPr lang="en-US" altLang="zh-CN" sz="1800" dirty="0">
                <a:solidFill>
                  <a:srgbClr val="CC0B1C"/>
                </a:solidFill>
                <a:latin typeface="微软雅黑" panose="020B0503020204020204" pitchFamily="34" charset="-122"/>
                <a:ea typeface="微软雅黑" panose="020B0503020204020204" pitchFamily="34" charset="-122"/>
              </a:rPr>
              <a:t>PPT</a:t>
            </a:r>
            <a:r>
              <a:rPr lang="zh-CN" altLang="en-US" sz="1800" dirty="0">
                <a:solidFill>
                  <a:srgbClr val="CC0B1C"/>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pic>
        <p:nvPicPr>
          <p:cNvPr id="8" name="图片 7">
            <a:extLst>
              <a:ext uri="{FF2B5EF4-FFF2-40B4-BE49-F238E27FC236}">
                <a16:creationId xmlns:a16="http://schemas.microsoft.com/office/drawing/2014/main" id="{054AA086-6626-4E69-8468-56C9A0FC357C}"/>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D921CA-9F91-4731-9A22-F81E601028FC}" type="datetimeFigureOut">
              <a:rPr lang="zh-CN" altLang="en-US" smtClean="0"/>
              <a:t>2018/3/16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0" name="矩形 9">
            <a:extLst>
              <a:ext uri="{FF2B5EF4-FFF2-40B4-BE49-F238E27FC236}">
                <a16:creationId xmlns:a16="http://schemas.microsoft.com/office/drawing/2014/main" id="{7975E29E-D04C-4EC9-B94B-23849006B157}"/>
              </a:ext>
            </a:extLst>
          </p:cNvPr>
          <p:cNvSpPr/>
          <p:nvPr userDrawn="1"/>
        </p:nvSpPr>
        <p:spPr>
          <a:xfrm>
            <a:off x="200628" y="8856459"/>
            <a:ext cx="6096000" cy="1754326"/>
          </a:xfrm>
          <a:prstGeom prst="rect">
            <a:avLst/>
          </a:prstGeom>
        </p:spPr>
        <p:txBody>
          <a:bodyPr>
            <a:spAutoFit/>
          </a:bodyPr>
          <a:lstStyle/>
          <a:p>
            <a:pPr algn="just">
              <a:lnSpc>
                <a:spcPct val="150000"/>
              </a:lnSpc>
            </a:pPr>
            <a:r>
              <a:rPr lang="zh-CN" altLang="en-US" sz="1800" dirty="0">
                <a:solidFill>
                  <a:schemeClr val="bg1">
                    <a:lumMod val="85000"/>
                  </a:schemeClr>
                </a:solidFill>
                <a:latin typeface="微软雅黑" panose="020B0503020204020204" pitchFamily="34" charset="-122"/>
                <a:ea typeface="微软雅黑" panose="020B0503020204020204" pitchFamily="34" charset="-122"/>
              </a:rPr>
              <a:t>感谢您下载觅知网平台上提供的</a:t>
            </a:r>
            <a:r>
              <a:rPr lang="en-US" altLang="zh-CN" sz="1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800" dirty="0">
                <a:solidFill>
                  <a:schemeClr val="bg1">
                    <a:lumMod val="85000"/>
                  </a:schemeClr>
                </a:solidFill>
                <a:latin typeface="微软雅黑" panose="020B0503020204020204" pitchFamily="34" charset="-122"/>
                <a:ea typeface="微软雅黑" panose="020B0503020204020204" pitchFamily="34" charset="-122"/>
              </a:rPr>
              <a:t>作品，为了您和觅知网以及原创作者的利益，请勿复制、传播、销售，否则将承担法律责任！觅知网将对作品进行维权，按照传播下载次数进行十倍的索取赔偿！</a:t>
            </a:r>
            <a:endParaRPr lang="en-US" altLang="zh-CN" sz="1800" dirty="0">
              <a:solidFill>
                <a:schemeClr val="bg1">
                  <a:lumMod val="8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671871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6.png"/><Relationship Id="rId2" Type="http://schemas.microsoft.com/office/2007/relationships/media" Target="../media/media1.wma"/><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4.png"/><Relationship Id="rId5" Type="http://schemas.openxmlformats.org/officeDocument/2006/relationships/image" Target="../media/image21.png"/><Relationship Id="rId10" Type="http://schemas.microsoft.com/office/2007/relationships/hdphoto" Target="../media/hdphoto1.wdp"/><Relationship Id="rId4" Type="http://schemas.openxmlformats.org/officeDocument/2006/relationships/image" Target="../media/image20.png"/><Relationship Id="rId9"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4.png"/><Relationship Id="rId5" Type="http://schemas.openxmlformats.org/officeDocument/2006/relationships/image" Target="../media/image21.png"/><Relationship Id="rId10" Type="http://schemas.microsoft.com/office/2007/relationships/hdphoto" Target="../media/hdphoto1.wdp"/><Relationship Id="rId4" Type="http://schemas.openxmlformats.org/officeDocument/2006/relationships/image" Target="../media/image20.png"/><Relationship Id="rId9"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4.png"/><Relationship Id="rId5" Type="http://schemas.openxmlformats.org/officeDocument/2006/relationships/image" Target="../media/image21.png"/><Relationship Id="rId10" Type="http://schemas.microsoft.com/office/2007/relationships/hdphoto" Target="../media/hdphoto1.wdp"/><Relationship Id="rId4" Type="http://schemas.openxmlformats.org/officeDocument/2006/relationships/image" Target="../media/image20.png"/><Relationship Id="rId9"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tags" Target="../tags/tag4.xml"/><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notesSlide" Target="../notesSlides/notesSlide3.xml"/><Relationship Id="rId10" Type="http://schemas.openxmlformats.org/officeDocument/2006/relationships/image" Target="../media/image15.png"/><Relationship Id="rId4" Type="http://schemas.openxmlformats.org/officeDocument/2006/relationships/slideLayout" Target="../slideLayouts/slideLayout2.xml"/><Relationship Id="rId9" Type="http://schemas.openxmlformats.org/officeDocument/2006/relationships/image" Target="../media/image1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4.png"/><Relationship Id="rId5" Type="http://schemas.openxmlformats.org/officeDocument/2006/relationships/image" Target="../media/image21.png"/><Relationship Id="rId10" Type="http://schemas.microsoft.com/office/2007/relationships/hdphoto" Target="../media/hdphoto1.wdp"/><Relationship Id="rId4" Type="http://schemas.openxmlformats.org/officeDocument/2006/relationships/image" Target="../media/image20.pn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4.png"/><Relationship Id="rId5" Type="http://schemas.openxmlformats.org/officeDocument/2006/relationships/image" Target="../media/image21.png"/><Relationship Id="rId10" Type="http://schemas.microsoft.com/office/2007/relationships/hdphoto" Target="../media/hdphoto1.wdp"/><Relationship Id="rId4" Type="http://schemas.openxmlformats.org/officeDocument/2006/relationships/image" Target="../media/image20.png"/><Relationship Id="rId9"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F38E850A-393A-4DAA-984A-6DB743C8E8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3113594" y="2893216"/>
            <a:ext cx="5724644" cy="923330"/>
          </a:xfrm>
          <a:prstGeom prst="rect">
            <a:avLst/>
          </a:prstGeom>
          <a:noFill/>
        </p:spPr>
        <p:txBody>
          <a:bodyPr wrap="none" rtlCol="0">
            <a:spAutoFit/>
          </a:bodyPr>
          <a:lstStyle>
            <a:defPPr>
              <a:defRPr lang="zh-CN"/>
            </a:defPPr>
            <a:lvl1pPr>
              <a:defRPr sz="5400" b="1">
                <a:gradFill>
                  <a:gsLst>
                    <a:gs pos="917">
                      <a:srgbClr val="FFC000"/>
                    </a:gs>
                    <a:gs pos="28000">
                      <a:srgbClr val="FF0000"/>
                    </a:gs>
                    <a:gs pos="62000">
                      <a:srgbClr val="C00000"/>
                    </a:gs>
                    <a:gs pos="99083">
                      <a:srgbClr val="FFC000"/>
                    </a:gs>
                    <a:gs pos="79000">
                      <a:srgbClr val="FF0000"/>
                    </a:gs>
                  </a:gsLst>
                  <a:lin ang="2700000" scaled="0"/>
                </a:gradFill>
              </a:defRPr>
            </a:lvl1pPr>
          </a:lstStyle>
          <a:p>
            <a:r>
              <a:rPr lang="zh-CN" altLang="en-US" b="0" dirty="0">
                <a:solidFill>
                  <a:srgbClr val="FF0000"/>
                </a:solidFill>
                <a:latin typeface="汉真广标" panose="02010609000101010101" pitchFamily="49" charset="-122"/>
                <a:ea typeface="汉真广标" panose="02010609000101010101" pitchFamily="49" charset="-122"/>
              </a:rPr>
              <a:t>宪法修改建议学习</a:t>
            </a:r>
          </a:p>
        </p:txBody>
      </p:sp>
      <p:sp>
        <p:nvSpPr>
          <p:cNvPr id="9" name="文本框 8"/>
          <p:cNvSpPr txBox="1"/>
          <p:nvPr/>
        </p:nvSpPr>
        <p:spPr>
          <a:xfrm>
            <a:off x="2166815" y="1920440"/>
            <a:ext cx="7802136" cy="923330"/>
          </a:xfrm>
          <a:prstGeom prst="rect">
            <a:avLst/>
          </a:prstGeom>
          <a:noFill/>
        </p:spPr>
        <p:txBody>
          <a:bodyPr wrap="none" rtlCol="0">
            <a:spAutoFit/>
          </a:bodyPr>
          <a:lstStyle>
            <a:defPPr>
              <a:defRPr lang="zh-CN"/>
            </a:defPPr>
            <a:lvl1pPr>
              <a:defRPr sz="5400" b="1">
                <a:gradFill>
                  <a:gsLst>
                    <a:gs pos="917">
                      <a:srgbClr val="FFC000"/>
                    </a:gs>
                    <a:gs pos="28000">
                      <a:srgbClr val="FF0000"/>
                    </a:gs>
                    <a:gs pos="62000">
                      <a:srgbClr val="C00000"/>
                    </a:gs>
                    <a:gs pos="99083">
                      <a:srgbClr val="FFC000"/>
                    </a:gs>
                    <a:gs pos="79000">
                      <a:srgbClr val="FF0000"/>
                    </a:gs>
                  </a:gsLst>
                  <a:lin ang="2700000" scaled="0"/>
                </a:gradFill>
              </a:defRPr>
            </a:lvl1pPr>
          </a:lstStyle>
          <a:p>
            <a:r>
              <a:rPr lang="zh-CN" altLang="en-US" dirty="0">
                <a:solidFill>
                  <a:srgbClr val="FF0000"/>
                </a:solidFill>
              </a:rPr>
              <a:t>十九届二中全会审议通过</a:t>
            </a:r>
          </a:p>
        </p:txBody>
      </p:sp>
      <p:sp>
        <p:nvSpPr>
          <p:cNvPr id="11" name="圆角矩形 10"/>
          <p:cNvSpPr/>
          <p:nvPr/>
        </p:nvSpPr>
        <p:spPr>
          <a:xfrm>
            <a:off x="4699402" y="3865992"/>
            <a:ext cx="2553024" cy="380761"/>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rPr>
              <a:t>某某单位党支部</a:t>
            </a:r>
          </a:p>
        </p:txBody>
      </p:sp>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66657" y="337215"/>
            <a:ext cx="1018513" cy="1084223"/>
          </a:xfrm>
          <a:prstGeom prst="rect">
            <a:avLst/>
          </a:prstGeom>
        </p:spPr>
      </p:pic>
      <p:sp>
        <p:nvSpPr>
          <p:cNvPr id="14" name="文本框 13"/>
          <p:cNvSpPr txBox="1"/>
          <p:nvPr/>
        </p:nvSpPr>
        <p:spPr>
          <a:xfrm>
            <a:off x="3318777" y="1470884"/>
            <a:ext cx="5314275" cy="400110"/>
          </a:xfrm>
          <a:prstGeom prst="rect">
            <a:avLst/>
          </a:prstGeom>
          <a:noFill/>
        </p:spPr>
        <p:txBody>
          <a:bodyPr wrap="none" rtlCol="0">
            <a:spAutoFit/>
          </a:bodyPr>
          <a:lstStyle>
            <a:defPPr>
              <a:defRPr lang="zh-CN"/>
            </a:defPPr>
            <a:lvl1pPr>
              <a:defRPr sz="5400" b="1">
                <a:gradFill>
                  <a:gsLst>
                    <a:gs pos="917">
                      <a:srgbClr val="FFC000"/>
                    </a:gs>
                    <a:gs pos="28000">
                      <a:srgbClr val="FF0000"/>
                    </a:gs>
                    <a:gs pos="62000">
                      <a:srgbClr val="C00000"/>
                    </a:gs>
                    <a:gs pos="99083">
                      <a:srgbClr val="FFC000"/>
                    </a:gs>
                    <a:gs pos="79000">
                      <a:srgbClr val="FF0000"/>
                    </a:gs>
                  </a:gsLst>
                  <a:lin ang="2700000" scaled="0"/>
                </a:gradFill>
              </a:defRPr>
            </a:lvl1pPr>
          </a:lstStyle>
          <a:p>
            <a:r>
              <a:rPr lang="zh-CN" altLang="en-US" sz="2000" b="0" dirty="0">
                <a:solidFill>
                  <a:srgbClr val="FF0000"/>
                </a:solidFill>
              </a:rPr>
              <a:t>保证党和国家长治久安的顶层设计和制度安排</a:t>
            </a:r>
          </a:p>
        </p:txBody>
      </p:sp>
      <p:pic>
        <p:nvPicPr>
          <p:cNvPr id="15" name="纯音乐-红旗颂">
            <a:hlinkClick r:id="" action="ppaction://media"/>
          </p:cNvPr>
          <p:cNvPicPr>
            <a:picLocks noChangeAspect="1"/>
          </p:cNvPicPr>
          <p:nvPr>
            <a:audioFile r:link="rId1"/>
            <p:extLst>
              <p:ext uri="{DAA4B4D4-6D71-4841-9C94-3DE7FCFB9230}">
                <p14:media xmlns:p14="http://schemas.microsoft.com/office/powerpoint/2010/main" r:embed="rId2">
                  <p14:trim st="57609"/>
                </p14:media>
              </p:ext>
            </p:extLst>
          </p:nvPr>
        </p:nvPicPr>
        <p:blipFill>
          <a:blip r:embed="rId7"/>
          <a:stretch>
            <a:fillRect/>
          </a:stretch>
        </p:blipFill>
        <p:spPr>
          <a:xfrm>
            <a:off x="5975915" y="-1476903"/>
            <a:ext cx="609600" cy="609600"/>
          </a:xfrm>
          <a:prstGeom prst="rect">
            <a:avLst/>
          </a:prstGeom>
        </p:spPr>
      </p:pic>
    </p:spTree>
    <p:extLst>
      <p:ext uri="{BB962C8B-B14F-4D97-AF65-F5344CB8AC3E}">
        <p14:creationId xmlns:p14="http://schemas.microsoft.com/office/powerpoint/2010/main" val="1064187879"/>
      </p:ext>
    </p:extLst>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5"/>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p:cTn id="10" dur="500" fill="hold"/>
                                        <p:tgtEl>
                                          <p:spTgt spid="13"/>
                                        </p:tgtEl>
                                        <p:attrNameLst>
                                          <p:attrName>ppt_w</p:attrName>
                                        </p:attrNameLst>
                                      </p:cBhvr>
                                      <p:tavLst>
                                        <p:tav tm="0">
                                          <p:val>
                                            <p:fltVal val="0"/>
                                          </p:val>
                                        </p:tav>
                                        <p:tav tm="100000">
                                          <p:val>
                                            <p:strVal val="#ppt_w"/>
                                          </p:val>
                                        </p:tav>
                                      </p:tavLst>
                                    </p:anim>
                                    <p:anim calcmode="lin" valueType="num">
                                      <p:cBhvr>
                                        <p:cTn id="11" dur="500" fill="hold"/>
                                        <p:tgtEl>
                                          <p:spTgt spid="13"/>
                                        </p:tgtEl>
                                        <p:attrNameLst>
                                          <p:attrName>ppt_h</p:attrName>
                                        </p:attrNameLst>
                                      </p:cBhvr>
                                      <p:tavLst>
                                        <p:tav tm="0">
                                          <p:val>
                                            <p:fltVal val="0"/>
                                          </p:val>
                                        </p:tav>
                                        <p:tav tm="100000">
                                          <p:val>
                                            <p:strVal val="#ppt_h"/>
                                          </p:val>
                                        </p:tav>
                                      </p:tavLst>
                                    </p:anim>
                                    <p:animEffect transition="in" filter="fade">
                                      <p:cBhvr>
                                        <p:cTn id="12" dur="500"/>
                                        <p:tgtEl>
                                          <p:spTgt spid="13"/>
                                        </p:tgtEl>
                                      </p:cBhvr>
                                    </p:animEffect>
                                  </p:childTnLst>
                                </p:cTn>
                              </p:par>
                            </p:childTnLst>
                          </p:cTn>
                        </p:par>
                        <p:par>
                          <p:cTn id="13" fill="hold">
                            <p:stCondLst>
                              <p:cond delay="500"/>
                            </p:stCondLst>
                            <p:childTnLst>
                              <p:par>
                                <p:cTn id="14" presetID="26" presetClass="emph" presetSubtype="0" fill="hold" nodeType="afterEffect">
                                  <p:stCondLst>
                                    <p:cond delay="0"/>
                                  </p:stCondLst>
                                  <p:childTnLst>
                                    <p:animEffect transition="out" filter="fade">
                                      <p:cBhvr>
                                        <p:cTn id="15" dur="500" tmFilter="0, 0; .2, .5; .8, .5; 1, 0"/>
                                        <p:tgtEl>
                                          <p:spTgt spid="13"/>
                                        </p:tgtEl>
                                      </p:cBhvr>
                                    </p:animEffect>
                                    <p:animScale>
                                      <p:cBhvr>
                                        <p:cTn id="16" dur="250" autoRev="1" fill="hold"/>
                                        <p:tgtEl>
                                          <p:spTgt spid="13"/>
                                        </p:tgtEl>
                                      </p:cBhvr>
                                      <p:by x="105000" y="105000"/>
                                    </p:animScale>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1+#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15"/>
                </p:tgtEl>
              </p:cMediaNode>
            </p:audio>
          </p:childTnLst>
        </p:cTn>
      </p:par>
    </p:tnLst>
    <p:bldLst>
      <p:bldP spid="6" grpId="0"/>
      <p:bldP spid="9" grpId="0"/>
      <p:bldP spid="11"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宪法序言第十自然段修改点</a:t>
            </a:r>
          </a:p>
        </p:txBody>
      </p:sp>
      <p:sp>
        <p:nvSpPr>
          <p:cNvPr id="5" name="圆角矩形 4"/>
          <p:cNvSpPr/>
          <p:nvPr/>
        </p:nvSpPr>
        <p:spPr>
          <a:xfrm>
            <a:off x="1242342" y="1769912"/>
            <a:ext cx="4497723" cy="52086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修改前</a:t>
            </a:r>
            <a:endParaRPr lang="en-US" altLang="zh-CN" sz="2400" b="1" dirty="0"/>
          </a:p>
        </p:txBody>
      </p:sp>
      <p:sp>
        <p:nvSpPr>
          <p:cNvPr id="6" name="圆角矩形 5"/>
          <p:cNvSpPr/>
          <p:nvPr/>
        </p:nvSpPr>
        <p:spPr>
          <a:xfrm>
            <a:off x="6968370" y="1769912"/>
            <a:ext cx="4497723" cy="52086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修改后</a:t>
            </a:r>
            <a:endParaRPr lang="en-US" altLang="zh-CN" sz="2400" b="1" dirty="0"/>
          </a:p>
        </p:txBody>
      </p:sp>
      <p:sp>
        <p:nvSpPr>
          <p:cNvPr id="7" name="文本框 6"/>
          <p:cNvSpPr txBox="1"/>
          <p:nvPr/>
        </p:nvSpPr>
        <p:spPr>
          <a:xfrm>
            <a:off x="1242342" y="2823918"/>
            <a:ext cx="4377524" cy="369332"/>
          </a:xfrm>
          <a:prstGeom prst="rect">
            <a:avLst/>
          </a:prstGeom>
          <a:noFill/>
        </p:spPr>
        <p:txBody>
          <a:bodyPr wrap="square" rtlCol="0">
            <a:spAutoFit/>
          </a:bodyPr>
          <a:lstStyle/>
          <a:p>
            <a:pPr algn="r"/>
            <a:r>
              <a:rPr lang="zh-CN" altLang="en-US" dirty="0">
                <a:solidFill>
                  <a:schemeClr val="tx1">
                    <a:lumMod val="85000"/>
                    <a:lumOff val="15000"/>
                  </a:schemeClr>
                </a:solidFill>
              </a:rPr>
              <a:t>“在长期的革命和建设过程中”</a:t>
            </a:r>
          </a:p>
        </p:txBody>
      </p:sp>
      <p:sp>
        <p:nvSpPr>
          <p:cNvPr id="9" name="文本框 8"/>
          <p:cNvSpPr txBox="1"/>
          <p:nvPr/>
        </p:nvSpPr>
        <p:spPr>
          <a:xfrm>
            <a:off x="6813082" y="2823918"/>
            <a:ext cx="5169368" cy="369332"/>
          </a:xfrm>
          <a:prstGeom prst="rect">
            <a:avLst/>
          </a:prstGeom>
          <a:noFill/>
        </p:spPr>
        <p:txBody>
          <a:bodyPr wrap="square" rtlCol="0">
            <a:spAutoFit/>
          </a:bodyPr>
          <a:lstStyle/>
          <a:p>
            <a:r>
              <a:rPr lang="zh-CN" altLang="en-US" dirty="0">
                <a:solidFill>
                  <a:srgbClr val="C00000"/>
                </a:solidFill>
              </a:rPr>
              <a:t>“在长期的革命、建设、改革过程中”</a:t>
            </a:r>
          </a:p>
        </p:txBody>
      </p:sp>
      <p:grpSp>
        <p:nvGrpSpPr>
          <p:cNvPr id="11" name="组合 10"/>
          <p:cNvGrpSpPr/>
          <p:nvPr/>
        </p:nvGrpSpPr>
        <p:grpSpPr>
          <a:xfrm>
            <a:off x="5935894" y="2722620"/>
            <a:ext cx="561160" cy="561160"/>
            <a:chOff x="5935893" y="2524080"/>
            <a:chExt cx="751545" cy="751545"/>
          </a:xfrm>
        </p:grpSpPr>
        <p:sp>
          <p:nvSpPr>
            <p:cNvPr id="2" name="流程图: 联系 1"/>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燕尾形 9"/>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2" name="文本框 11"/>
          <p:cNvSpPr txBox="1"/>
          <p:nvPr/>
        </p:nvSpPr>
        <p:spPr>
          <a:xfrm>
            <a:off x="1082055" y="3737363"/>
            <a:ext cx="4537811" cy="1338828"/>
          </a:xfrm>
          <a:prstGeom prst="rect">
            <a:avLst/>
          </a:prstGeom>
          <a:noFill/>
        </p:spPr>
        <p:txBody>
          <a:bodyPr wrap="square" rtlCol="0">
            <a:spAutoFit/>
          </a:bodyPr>
          <a:lstStyle/>
          <a:p>
            <a:pPr algn="r">
              <a:lnSpc>
                <a:spcPct val="150000"/>
              </a:lnSpc>
            </a:pPr>
            <a:r>
              <a:rPr lang="zh-CN" altLang="en-US" dirty="0">
                <a:solidFill>
                  <a:schemeClr val="tx1">
                    <a:lumMod val="85000"/>
                    <a:lumOff val="15000"/>
                  </a:schemeClr>
                </a:solidFill>
              </a:rPr>
              <a:t>“包括全体社会主义劳动者、社会主义事业的建设者、拥护社会主义的爱国者和拥护祖国统一的爱国者的广泛的爱国统一战线”</a:t>
            </a:r>
          </a:p>
        </p:txBody>
      </p:sp>
      <p:sp>
        <p:nvSpPr>
          <p:cNvPr id="13" name="文本框 12"/>
          <p:cNvSpPr txBox="1"/>
          <p:nvPr/>
        </p:nvSpPr>
        <p:spPr>
          <a:xfrm>
            <a:off x="6813082" y="3737363"/>
            <a:ext cx="4941771" cy="1754326"/>
          </a:xfrm>
          <a:prstGeom prst="rect">
            <a:avLst/>
          </a:prstGeom>
          <a:noFill/>
        </p:spPr>
        <p:txBody>
          <a:bodyPr wrap="square" rtlCol="0">
            <a:spAutoFit/>
          </a:bodyPr>
          <a:lstStyle/>
          <a:p>
            <a:pPr>
              <a:lnSpc>
                <a:spcPct val="150000"/>
              </a:lnSpc>
            </a:pPr>
            <a:r>
              <a:rPr lang="zh-CN" altLang="en-US" dirty="0">
                <a:solidFill>
                  <a:srgbClr val="C00000"/>
                </a:solidFill>
              </a:rPr>
              <a:t>“包括全体社会主义劳动者、社会主义事业的建设者、拥护社会主义的爱国者、拥护祖国统一和致力于中华民族伟大复兴的爱国者的广泛的爱国统一战线”。</a:t>
            </a:r>
          </a:p>
        </p:txBody>
      </p:sp>
      <p:grpSp>
        <p:nvGrpSpPr>
          <p:cNvPr id="14" name="组合 13"/>
          <p:cNvGrpSpPr/>
          <p:nvPr/>
        </p:nvGrpSpPr>
        <p:grpSpPr>
          <a:xfrm>
            <a:off x="5935894" y="3891235"/>
            <a:ext cx="561160" cy="561160"/>
            <a:chOff x="5935893" y="2524080"/>
            <a:chExt cx="751545" cy="751545"/>
          </a:xfrm>
        </p:grpSpPr>
        <p:sp>
          <p:nvSpPr>
            <p:cNvPr id="15" name="流程图: 联系 14"/>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燕尾形 15"/>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384350871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par>
                          <p:cTn id="16" fill="hold">
                            <p:stCondLst>
                              <p:cond delay="500"/>
                            </p:stCondLst>
                            <p:childTnLst>
                              <p:par>
                                <p:cTn id="17" presetID="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45"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750"/>
                                        <p:tgtEl>
                                          <p:spTgt spid="11"/>
                                        </p:tgtEl>
                                      </p:cBhvr>
                                    </p:animEffect>
                                    <p:anim calcmode="lin" valueType="num">
                                      <p:cBhvr>
                                        <p:cTn id="25" dur="750" fill="hold"/>
                                        <p:tgtEl>
                                          <p:spTgt spid="11"/>
                                        </p:tgtEl>
                                        <p:attrNameLst>
                                          <p:attrName>ppt_w</p:attrName>
                                        </p:attrNameLst>
                                      </p:cBhvr>
                                      <p:tavLst>
                                        <p:tav tm="0" fmla="#ppt_w*sin(2.5*pi*$)">
                                          <p:val>
                                            <p:fltVal val="0"/>
                                          </p:val>
                                        </p:tav>
                                        <p:tav tm="100000">
                                          <p:val>
                                            <p:fltVal val="1"/>
                                          </p:val>
                                        </p:tav>
                                      </p:tavLst>
                                    </p:anim>
                                    <p:anim calcmode="lin" valueType="num">
                                      <p:cBhvr>
                                        <p:cTn id="26" dur="750" fill="hold"/>
                                        <p:tgtEl>
                                          <p:spTgt spid="11"/>
                                        </p:tgtEl>
                                        <p:attrNameLst>
                                          <p:attrName>ppt_h</p:attrName>
                                        </p:attrNameLst>
                                      </p:cBhvr>
                                      <p:tavLst>
                                        <p:tav tm="0">
                                          <p:val>
                                            <p:strVal val="#ppt_h"/>
                                          </p:val>
                                        </p:tav>
                                        <p:tav tm="100000">
                                          <p:val>
                                            <p:strVal val="#ppt_h"/>
                                          </p:val>
                                        </p:tav>
                                      </p:tavLst>
                                    </p:anim>
                                  </p:childTnLst>
                                </p:cTn>
                              </p:par>
                            </p:childTnLst>
                          </p:cTn>
                        </p:par>
                        <p:par>
                          <p:cTn id="27" fill="hold">
                            <p:stCondLst>
                              <p:cond delay="1750"/>
                            </p:stCondLst>
                            <p:childTnLst>
                              <p:par>
                                <p:cTn id="28" presetID="2" presetClass="entr" presetSubtype="2"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2250"/>
                            </p:stCondLst>
                            <p:childTnLst>
                              <p:par>
                                <p:cTn id="33" presetID="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childTnLst>
                          </p:cTn>
                        </p:par>
                        <p:par>
                          <p:cTn id="37" fill="hold">
                            <p:stCondLst>
                              <p:cond delay="2750"/>
                            </p:stCondLst>
                            <p:childTnLst>
                              <p:par>
                                <p:cTn id="38" presetID="45" presetClass="entr" presetSubtype="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750"/>
                                        <p:tgtEl>
                                          <p:spTgt spid="14"/>
                                        </p:tgtEl>
                                      </p:cBhvr>
                                    </p:animEffect>
                                    <p:anim calcmode="lin" valueType="num">
                                      <p:cBhvr>
                                        <p:cTn id="41" dur="750" fill="hold"/>
                                        <p:tgtEl>
                                          <p:spTgt spid="14"/>
                                        </p:tgtEl>
                                        <p:attrNameLst>
                                          <p:attrName>ppt_w</p:attrName>
                                        </p:attrNameLst>
                                      </p:cBhvr>
                                      <p:tavLst>
                                        <p:tav tm="0" fmla="#ppt_w*sin(2.5*pi*$)">
                                          <p:val>
                                            <p:fltVal val="0"/>
                                          </p:val>
                                        </p:tav>
                                        <p:tav tm="100000">
                                          <p:val>
                                            <p:fltVal val="1"/>
                                          </p:val>
                                        </p:tav>
                                      </p:tavLst>
                                    </p:anim>
                                    <p:anim calcmode="lin" valueType="num">
                                      <p:cBhvr>
                                        <p:cTn id="42" dur="750" fill="hold"/>
                                        <p:tgtEl>
                                          <p:spTgt spid="14"/>
                                        </p:tgtEl>
                                        <p:attrNameLst>
                                          <p:attrName>ppt_h</p:attrName>
                                        </p:attrNameLst>
                                      </p:cBhvr>
                                      <p:tavLst>
                                        <p:tav tm="0">
                                          <p:val>
                                            <p:strVal val="#ppt_h"/>
                                          </p:val>
                                        </p:tav>
                                        <p:tav tm="100000">
                                          <p:val>
                                            <p:strVal val="#ppt_h"/>
                                          </p:val>
                                        </p:tav>
                                      </p:tavLst>
                                    </p:anim>
                                  </p:childTnLst>
                                </p:cTn>
                              </p:par>
                            </p:childTnLst>
                          </p:cTn>
                        </p:par>
                        <p:par>
                          <p:cTn id="43" fill="hold">
                            <p:stCondLst>
                              <p:cond delay="3500"/>
                            </p:stCondLst>
                            <p:childTnLst>
                              <p:par>
                                <p:cTn id="44" presetID="2" presetClass="entr" presetSubtype="2"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1+#ppt_w/2"/>
                                          </p:val>
                                        </p:tav>
                                        <p:tav tm="100000">
                                          <p:val>
                                            <p:strVal val="#ppt_x"/>
                                          </p:val>
                                        </p:tav>
                                      </p:tavLst>
                                    </p:anim>
                                    <p:anim calcmode="lin" valueType="num">
                                      <p:cBhvr additive="base">
                                        <p:cTn id="4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p:bldP spid="9"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43793" y="2040926"/>
            <a:ext cx="9957734" cy="1815882"/>
          </a:xfrm>
          <a:prstGeom prst="rect">
            <a:avLst/>
          </a:prstGeom>
          <a:noFill/>
        </p:spPr>
        <p:txBody>
          <a:bodyPr wrap="square" rtlCol="0">
            <a:spAutoFit/>
          </a:bodyPr>
          <a:lstStyle/>
          <a:p>
            <a:r>
              <a:rPr lang="zh-CN" altLang="en-US" sz="1600" dirty="0">
                <a:solidFill>
                  <a:srgbClr val="C00000"/>
                </a:solidFill>
              </a:rPr>
              <a:t>“社会主义的建设事业必须依靠工人、农民和知识分子，团结一切可以团结的力量。在长期的革命、建设、改革过程中，已经结成由中国共产党领导的，有各民主党派和各人民团体参加的，包括全体社会主义劳动者、社会主义事业的建设者、拥护社会主义的爱国者、拥护祖国统一和致力于中华民族伟大复兴的爱国者的广泛的爱国统一战线，这个统一战线将继续巩固和发展。中国人民政治协商会议是有广泛代表性的统一战线组织，过去发挥了重要的历史作用，今后在国家政治生活、社会生活和对外友好活动中，在进行社会主义现代化建设、维护国家的统一和团结的斗争中，将进一步发挥它的重要作用。中国共产党领导的多党合作和政治协商制度将长期存在和发展。”</a:t>
            </a:r>
          </a:p>
        </p:txBody>
      </p:sp>
      <p:sp>
        <p:nvSpPr>
          <p:cNvPr id="3" name="文本框 2"/>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宪法序言：统一战线制度</a:t>
            </a:r>
          </a:p>
        </p:txBody>
      </p:sp>
      <p:sp>
        <p:nvSpPr>
          <p:cNvPr id="8" name="圆角矩形 7"/>
          <p:cNvSpPr/>
          <p:nvPr/>
        </p:nvSpPr>
        <p:spPr>
          <a:xfrm>
            <a:off x="1350626" y="1652838"/>
            <a:ext cx="10344069" cy="2473994"/>
          </a:xfrm>
          <a:prstGeom prst="roundRect">
            <a:avLst>
              <a:gd name="adj" fmla="val 198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3732297" y="1424673"/>
            <a:ext cx="5580727" cy="404262"/>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二、宪法序言第十自然段修改后完整段落</a:t>
            </a:r>
            <a:endParaRPr lang="en-US" altLang="zh-CN" b="1" dirty="0">
              <a:solidFill>
                <a:schemeClr val="bg1"/>
              </a:solidFill>
            </a:endParaRPr>
          </a:p>
        </p:txBody>
      </p:sp>
      <p:sp>
        <p:nvSpPr>
          <p:cNvPr id="12" name="文本框 11"/>
          <p:cNvSpPr txBox="1"/>
          <p:nvPr/>
        </p:nvSpPr>
        <p:spPr>
          <a:xfrm>
            <a:off x="1543793" y="5141689"/>
            <a:ext cx="4288530" cy="584775"/>
          </a:xfrm>
          <a:prstGeom prst="rect">
            <a:avLst/>
          </a:prstGeom>
          <a:noFill/>
        </p:spPr>
        <p:txBody>
          <a:bodyPr wrap="square" rtlCol="0">
            <a:spAutoFit/>
          </a:bodyPr>
          <a:lstStyle/>
          <a:p>
            <a:pPr algn="r"/>
            <a:r>
              <a:rPr lang="zh-CN" altLang="en-US" sz="1600" dirty="0"/>
              <a:t>“平等、团结、互助的社会主义民族关系已经确立，并将继续加强。‘’</a:t>
            </a:r>
          </a:p>
        </p:txBody>
      </p:sp>
      <p:sp>
        <p:nvSpPr>
          <p:cNvPr id="16" name="文本框 15"/>
          <p:cNvSpPr txBox="1"/>
          <p:nvPr/>
        </p:nvSpPr>
        <p:spPr>
          <a:xfrm>
            <a:off x="6661585" y="5129880"/>
            <a:ext cx="4868578" cy="584775"/>
          </a:xfrm>
          <a:prstGeom prst="rect">
            <a:avLst/>
          </a:prstGeom>
          <a:noFill/>
        </p:spPr>
        <p:txBody>
          <a:bodyPr wrap="square" rtlCol="0">
            <a:spAutoFit/>
          </a:bodyPr>
          <a:lstStyle/>
          <a:p>
            <a:r>
              <a:rPr lang="zh-CN" altLang="en-US" sz="1600" dirty="0">
                <a:solidFill>
                  <a:srgbClr val="C00000"/>
                </a:solidFill>
              </a:rPr>
              <a:t>“平等团结互助和谐的社会主义民族关系已经确立，并将继续加强。”</a:t>
            </a:r>
          </a:p>
        </p:txBody>
      </p:sp>
      <p:grpSp>
        <p:nvGrpSpPr>
          <p:cNvPr id="17" name="组合 16"/>
          <p:cNvGrpSpPr/>
          <p:nvPr/>
        </p:nvGrpSpPr>
        <p:grpSpPr>
          <a:xfrm>
            <a:off x="5935894" y="5141689"/>
            <a:ext cx="561160" cy="561160"/>
            <a:chOff x="5935893" y="2524080"/>
            <a:chExt cx="751545" cy="751545"/>
          </a:xfrm>
        </p:grpSpPr>
        <p:sp>
          <p:nvSpPr>
            <p:cNvPr id="18" name="流程图: 联系 17"/>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燕尾形 18"/>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圆角矩形 19"/>
          <p:cNvSpPr/>
          <p:nvPr/>
        </p:nvSpPr>
        <p:spPr>
          <a:xfrm>
            <a:off x="1350626" y="4763540"/>
            <a:ext cx="10344069" cy="1133108"/>
          </a:xfrm>
          <a:prstGeom prst="roundRect">
            <a:avLst>
              <a:gd name="adj" fmla="val 198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3732297" y="4581779"/>
            <a:ext cx="5580727" cy="3443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三、宪法序言第十一自然段修改点</a:t>
            </a:r>
            <a:endParaRPr lang="en-US" altLang="zh-CN" b="1" dirty="0"/>
          </a:p>
        </p:txBody>
      </p:sp>
    </p:spTree>
    <p:extLst>
      <p:ext uri="{BB962C8B-B14F-4D97-AF65-F5344CB8AC3E}">
        <p14:creationId xmlns:p14="http://schemas.microsoft.com/office/powerpoint/2010/main" val="18293519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750"/>
                                        <p:tgtEl>
                                          <p:spTgt spid="8"/>
                                        </p:tgtEl>
                                      </p:cBhvr>
                                    </p:animEffect>
                                  </p:childTnLst>
                                </p:cTn>
                              </p:par>
                            </p:childTnLst>
                          </p:cTn>
                        </p:par>
                        <p:par>
                          <p:cTn id="16" fill="hold">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2750"/>
                            </p:stCondLst>
                            <p:childTnLst>
                              <p:par>
                                <p:cTn id="23" presetID="16" presetClass="entr" presetSubtype="2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childTnLst>
                          </p:cTn>
                        </p:par>
                        <p:par>
                          <p:cTn id="26" fill="hold">
                            <p:stCondLst>
                              <p:cond delay="3250"/>
                            </p:stCondLst>
                            <p:childTnLst>
                              <p:par>
                                <p:cTn id="27" presetID="21" presetClass="entr" presetSubtype="1"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heel(1)">
                                      <p:cBhvr>
                                        <p:cTn id="29" dur="750"/>
                                        <p:tgtEl>
                                          <p:spTgt spid="20"/>
                                        </p:tgtEl>
                                      </p:cBhvr>
                                    </p:animEffect>
                                  </p:childTnLst>
                                </p:cTn>
                              </p:par>
                            </p:childTnLst>
                          </p:cTn>
                        </p:par>
                        <p:par>
                          <p:cTn id="30" fill="hold">
                            <p:stCondLst>
                              <p:cond delay="4000"/>
                            </p:stCondLst>
                            <p:childTnLst>
                              <p:par>
                                <p:cTn id="31" presetID="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4500"/>
                            </p:stCondLst>
                            <p:childTnLst>
                              <p:par>
                                <p:cTn id="36" presetID="45" presetClass="entr" presetSubtype="0"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750"/>
                                        <p:tgtEl>
                                          <p:spTgt spid="17"/>
                                        </p:tgtEl>
                                      </p:cBhvr>
                                    </p:animEffect>
                                    <p:anim calcmode="lin" valueType="num">
                                      <p:cBhvr>
                                        <p:cTn id="39" dur="750" fill="hold"/>
                                        <p:tgtEl>
                                          <p:spTgt spid="17"/>
                                        </p:tgtEl>
                                        <p:attrNameLst>
                                          <p:attrName>ppt_w</p:attrName>
                                        </p:attrNameLst>
                                      </p:cBhvr>
                                      <p:tavLst>
                                        <p:tav tm="0" fmla="#ppt_w*sin(2.5*pi*$)">
                                          <p:val>
                                            <p:fltVal val="0"/>
                                          </p:val>
                                        </p:tav>
                                        <p:tav tm="100000">
                                          <p:val>
                                            <p:fltVal val="1"/>
                                          </p:val>
                                        </p:tav>
                                      </p:tavLst>
                                    </p:anim>
                                    <p:anim calcmode="lin" valueType="num">
                                      <p:cBhvr>
                                        <p:cTn id="40" dur="750" fill="hold"/>
                                        <p:tgtEl>
                                          <p:spTgt spid="17"/>
                                        </p:tgtEl>
                                        <p:attrNameLst>
                                          <p:attrName>ppt_h</p:attrName>
                                        </p:attrNameLst>
                                      </p:cBhvr>
                                      <p:tavLst>
                                        <p:tav tm="0">
                                          <p:val>
                                            <p:strVal val="#ppt_h"/>
                                          </p:val>
                                        </p:tav>
                                        <p:tav tm="100000">
                                          <p:val>
                                            <p:strVal val="#ppt_h"/>
                                          </p:val>
                                        </p:tav>
                                      </p:tavLst>
                                    </p:anim>
                                  </p:childTnLst>
                                </p:cTn>
                              </p:par>
                            </p:childTnLst>
                          </p:cTn>
                        </p:par>
                        <p:par>
                          <p:cTn id="41" fill="hold">
                            <p:stCondLst>
                              <p:cond delay="5250"/>
                            </p:stCondLst>
                            <p:childTnLst>
                              <p:par>
                                <p:cTn id="42" presetID="2" presetClass="entr" presetSubtype="2"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1+#ppt_w/2"/>
                                          </p:val>
                                        </p:tav>
                                        <p:tav tm="100000">
                                          <p:val>
                                            <p:strVal val="#ppt_x"/>
                                          </p:val>
                                        </p:tav>
                                      </p:tavLst>
                                    </p:anim>
                                    <p:anim calcmode="lin" valueType="num">
                                      <p:cBhvr additive="base">
                                        <p:cTn id="45"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8" grpId="0" animBg="1"/>
      <p:bldP spid="5" grpId="0" animBg="1"/>
      <p:bldP spid="12" grpId="0"/>
      <p:bldP spid="16" grpId="0"/>
      <p:bldP spid="20"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宪法序言第十二自然段修改点</a:t>
            </a:r>
          </a:p>
        </p:txBody>
      </p:sp>
      <p:sp>
        <p:nvSpPr>
          <p:cNvPr id="5" name="圆角矩形 4"/>
          <p:cNvSpPr/>
          <p:nvPr/>
        </p:nvSpPr>
        <p:spPr>
          <a:xfrm>
            <a:off x="1242342" y="1493186"/>
            <a:ext cx="4497723" cy="52086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修改前</a:t>
            </a:r>
            <a:endParaRPr lang="en-US" altLang="zh-CN" sz="2400" b="1" dirty="0"/>
          </a:p>
        </p:txBody>
      </p:sp>
      <p:sp>
        <p:nvSpPr>
          <p:cNvPr id="6" name="圆角矩形 5"/>
          <p:cNvSpPr/>
          <p:nvPr/>
        </p:nvSpPr>
        <p:spPr>
          <a:xfrm>
            <a:off x="6968370" y="1493186"/>
            <a:ext cx="4497723" cy="52086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修改后</a:t>
            </a:r>
            <a:endParaRPr lang="en-US" altLang="zh-CN" sz="2400" b="1" dirty="0"/>
          </a:p>
        </p:txBody>
      </p:sp>
      <p:sp>
        <p:nvSpPr>
          <p:cNvPr id="7" name="文本框 6"/>
          <p:cNvSpPr txBox="1"/>
          <p:nvPr/>
        </p:nvSpPr>
        <p:spPr>
          <a:xfrm>
            <a:off x="1082055" y="2271348"/>
            <a:ext cx="4537811" cy="646331"/>
          </a:xfrm>
          <a:prstGeom prst="rect">
            <a:avLst/>
          </a:prstGeom>
          <a:noFill/>
        </p:spPr>
        <p:txBody>
          <a:bodyPr wrap="square" rtlCol="0">
            <a:spAutoFit/>
          </a:bodyPr>
          <a:lstStyle/>
          <a:p>
            <a:pPr algn="r"/>
            <a:r>
              <a:rPr lang="zh-CN" altLang="en-US" dirty="0">
                <a:solidFill>
                  <a:schemeClr val="tx1">
                    <a:lumMod val="85000"/>
                    <a:lumOff val="15000"/>
                  </a:schemeClr>
                </a:solidFill>
              </a:rPr>
              <a:t>“中国革命和建设的成就是同世界人民的支持分不开的”</a:t>
            </a:r>
          </a:p>
        </p:txBody>
      </p:sp>
      <p:sp>
        <p:nvSpPr>
          <p:cNvPr id="9" name="文本框 8"/>
          <p:cNvSpPr txBox="1"/>
          <p:nvPr/>
        </p:nvSpPr>
        <p:spPr>
          <a:xfrm>
            <a:off x="6813082" y="2271348"/>
            <a:ext cx="5169368" cy="646331"/>
          </a:xfrm>
          <a:prstGeom prst="rect">
            <a:avLst/>
          </a:prstGeom>
          <a:noFill/>
        </p:spPr>
        <p:txBody>
          <a:bodyPr wrap="square" rtlCol="0">
            <a:spAutoFit/>
          </a:bodyPr>
          <a:lstStyle/>
          <a:p>
            <a:r>
              <a:rPr lang="zh-CN" altLang="en-US" dirty="0">
                <a:solidFill>
                  <a:srgbClr val="C00000"/>
                </a:solidFill>
              </a:rPr>
              <a:t>“中国革命、建设、改革的成就是同世界人民的支持分不开的”</a:t>
            </a:r>
          </a:p>
        </p:txBody>
      </p:sp>
      <p:grpSp>
        <p:nvGrpSpPr>
          <p:cNvPr id="11" name="组合 10"/>
          <p:cNvGrpSpPr/>
          <p:nvPr/>
        </p:nvGrpSpPr>
        <p:grpSpPr>
          <a:xfrm>
            <a:off x="5935894" y="2374587"/>
            <a:ext cx="561160" cy="561160"/>
            <a:chOff x="5935893" y="2524080"/>
            <a:chExt cx="751545" cy="751545"/>
          </a:xfrm>
        </p:grpSpPr>
        <p:sp>
          <p:nvSpPr>
            <p:cNvPr id="2" name="流程图: 联系 1"/>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燕尾形 9"/>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2" name="文本框 11"/>
          <p:cNvSpPr txBox="1"/>
          <p:nvPr/>
        </p:nvSpPr>
        <p:spPr>
          <a:xfrm>
            <a:off x="1082055" y="3460637"/>
            <a:ext cx="4537811" cy="923330"/>
          </a:xfrm>
          <a:prstGeom prst="rect">
            <a:avLst/>
          </a:prstGeom>
          <a:noFill/>
        </p:spPr>
        <p:txBody>
          <a:bodyPr wrap="square" rtlCol="0">
            <a:spAutoFit/>
          </a:bodyPr>
          <a:lstStyle/>
          <a:p>
            <a:pPr algn="r"/>
            <a:r>
              <a:rPr lang="zh-CN" altLang="en-US" dirty="0">
                <a:solidFill>
                  <a:schemeClr val="tx1">
                    <a:lumMod val="85000"/>
                    <a:lumOff val="15000"/>
                  </a:schemeClr>
                </a:solidFill>
              </a:rPr>
              <a:t>“中国坚持独立自主的对外政策，坚持互相尊重主权和领土完整、互不侵犯、互不干涉内政、平等互利、和平共处的五项原则”</a:t>
            </a:r>
          </a:p>
        </p:txBody>
      </p:sp>
      <p:sp>
        <p:nvSpPr>
          <p:cNvPr id="13" name="文本框 12"/>
          <p:cNvSpPr txBox="1"/>
          <p:nvPr/>
        </p:nvSpPr>
        <p:spPr>
          <a:xfrm>
            <a:off x="6813082" y="3737636"/>
            <a:ext cx="5169368" cy="369332"/>
          </a:xfrm>
          <a:prstGeom prst="rect">
            <a:avLst/>
          </a:prstGeom>
          <a:noFill/>
        </p:spPr>
        <p:txBody>
          <a:bodyPr wrap="square" rtlCol="0">
            <a:spAutoFit/>
          </a:bodyPr>
          <a:lstStyle/>
          <a:p>
            <a:r>
              <a:rPr lang="zh-CN" altLang="en-US" dirty="0">
                <a:solidFill>
                  <a:srgbClr val="C00000"/>
                </a:solidFill>
              </a:rPr>
              <a:t>增加“坚持和平发展道路，坚持互利共赢开放战略”</a:t>
            </a:r>
          </a:p>
        </p:txBody>
      </p:sp>
      <p:sp>
        <p:nvSpPr>
          <p:cNvPr id="17" name="文本框 16"/>
          <p:cNvSpPr txBox="1"/>
          <p:nvPr/>
        </p:nvSpPr>
        <p:spPr>
          <a:xfrm>
            <a:off x="1082055" y="4926925"/>
            <a:ext cx="4537811" cy="646331"/>
          </a:xfrm>
          <a:prstGeom prst="rect">
            <a:avLst/>
          </a:prstGeom>
          <a:noFill/>
        </p:spPr>
        <p:txBody>
          <a:bodyPr wrap="square" rtlCol="0">
            <a:spAutoFit/>
          </a:bodyPr>
          <a:lstStyle/>
          <a:p>
            <a:pPr algn="r"/>
            <a:r>
              <a:rPr lang="zh-CN" altLang="en-US" dirty="0">
                <a:solidFill>
                  <a:schemeClr val="tx1">
                    <a:lumMod val="85000"/>
                    <a:lumOff val="15000"/>
                  </a:schemeClr>
                </a:solidFill>
              </a:rPr>
              <a:t>“发展同各国的外交关系和经济、文化的交流”</a:t>
            </a:r>
          </a:p>
        </p:txBody>
      </p:sp>
      <p:sp>
        <p:nvSpPr>
          <p:cNvPr id="18" name="文本框 17"/>
          <p:cNvSpPr txBox="1"/>
          <p:nvPr/>
        </p:nvSpPr>
        <p:spPr>
          <a:xfrm>
            <a:off x="6813082" y="4926925"/>
            <a:ext cx="5169368" cy="646331"/>
          </a:xfrm>
          <a:prstGeom prst="rect">
            <a:avLst/>
          </a:prstGeom>
          <a:noFill/>
        </p:spPr>
        <p:txBody>
          <a:bodyPr wrap="square" rtlCol="0">
            <a:spAutoFit/>
          </a:bodyPr>
          <a:lstStyle/>
          <a:p>
            <a:r>
              <a:rPr lang="zh-CN" altLang="en-US" dirty="0">
                <a:solidFill>
                  <a:srgbClr val="C00000"/>
                </a:solidFill>
              </a:rPr>
              <a:t>“发展同各国的外交关系和经济、文化交流，推动构建人类命运共同体”</a:t>
            </a:r>
          </a:p>
        </p:txBody>
      </p:sp>
      <p:grpSp>
        <p:nvGrpSpPr>
          <p:cNvPr id="19" name="组合 18"/>
          <p:cNvGrpSpPr/>
          <p:nvPr/>
        </p:nvGrpSpPr>
        <p:grpSpPr>
          <a:xfrm>
            <a:off x="5935894" y="4859359"/>
            <a:ext cx="561160" cy="561160"/>
            <a:chOff x="5935893" y="2524080"/>
            <a:chExt cx="751545" cy="751545"/>
          </a:xfrm>
        </p:grpSpPr>
        <p:sp>
          <p:nvSpPr>
            <p:cNvPr id="20" name="流程图: 联系 19"/>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燕尾形 20"/>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7" name="组合 26"/>
          <p:cNvGrpSpPr/>
          <p:nvPr/>
        </p:nvGrpSpPr>
        <p:grpSpPr>
          <a:xfrm>
            <a:off x="5935894" y="3616973"/>
            <a:ext cx="561160" cy="561160"/>
            <a:chOff x="5935894" y="4216402"/>
            <a:chExt cx="561160" cy="561160"/>
          </a:xfrm>
        </p:grpSpPr>
        <p:sp>
          <p:nvSpPr>
            <p:cNvPr id="28" name="流程图: 联系 27"/>
            <p:cNvSpPr/>
            <p:nvPr/>
          </p:nvSpPr>
          <p:spPr>
            <a:xfrm>
              <a:off x="5935894" y="4216402"/>
              <a:ext cx="561160" cy="561160"/>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加号 28"/>
            <p:cNvSpPr/>
            <p:nvPr/>
          </p:nvSpPr>
          <p:spPr>
            <a:xfrm>
              <a:off x="6017439" y="4283968"/>
              <a:ext cx="398067" cy="398067"/>
            </a:xfrm>
            <a:prstGeom prst="mathPlus">
              <a:avLst>
                <a:gd name="adj1" fmla="val 53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3634953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par>
                          <p:cTn id="16" fill="hold">
                            <p:stCondLst>
                              <p:cond delay="500"/>
                            </p:stCondLst>
                            <p:childTnLst>
                              <p:par>
                                <p:cTn id="17" presetID="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45"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750"/>
                                        <p:tgtEl>
                                          <p:spTgt spid="11"/>
                                        </p:tgtEl>
                                      </p:cBhvr>
                                    </p:animEffect>
                                    <p:anim calcmode="lin" valueType="num">
                                      <p:cBhvr>
                                        <p:cTn id="25" dur="750" fill="hold"/>
                                        <p:tgtEl>
                                          <p:spTgt spid="11"/>
                                        </p:tgtEl>
                                        <p:attrNameLst>
                                          <p:attrName>ppt_w</p:attrName>
                                        </p:attrNameLst>
                                      </p:cBhvr>
                                      <p:tavLst>
                                        <p:tav tm="0" fmla="#ppt_w*sin(2.5*pi*$)">
                                          <p:val>
                                            <p:fltVal val="0"/>
                                          </p:val>
                                        </p:tav>
                                        <p:tav tm="100000">
                                          <p:val>
                                            <p:fltVal val="1"/>
                                          </p:val>
                                        </p:tav>
                                      </p:tavLst>
                                    </p:anim>
                                    <p:anim calcmode="lin" valueType="num">
                                      <p:cBhvr>
                                        <p:cTn id="26" dur="750" fill="hold"/>
                                        <p:tgtEl>
                                          <p:spTgt spid="11"/>
                                        </p:tgtEl>
                                        <p:attrNameLst>
                                          <p:attrName>ppt_h</p:attrName>
                                        </p:attrNameLst>
                                      </p:cBhvr>
                                      <p:tavLst>
                                        <p:tav tm="0">
                                          <p:val>
                                            <p:strVal val="#ppt_h"/>
                                          </p:val>
                                        </p:tav>
                                        <p:tav tm="100000">
                                          <p:val>
                                            <p:strVal val="#ppt_h"/>
                                          </p:val>
                                        </p:tav>
                                      </p:tavLst>
                                    </p:anim>
                                  </p:childTnLst>
                                </p:cTn>
                              </p:par>
                            </p:childTnLst>
                          </p:cTn>
                        </p:par>
                        <p:par>
                          <p:cTn id="27" fill="hold">
                            <p:stCondLst>
                              <p:cond delay="1750"/>
                            </p:stCondLst>
                            <p:childTnLst>
                              <p:par>
                                <p:cTn id="28" presetID="2" presetClass="entr" presetSubtype="2"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2250"/>
                            </p:stCondLst>
                            <p:childTnLst>
                              <p:par>
                                <p:cTn id="33" presetID="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childTnLst>
                          </p:cTn>
                        </p:par>
                        <p:par>
                          <p:cTn id="37" fill="hold">
                            <p:stCondLst>
                              <p:cond delay="2750"/>
                            </p:stCondLst>
                            <p:childTnLst>
                              <p:par>
                                <p:cTn id="38" presetID="45" presetClass="entr" presetSubtype="0"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750"/>
                                        <p:tgtEl>
                                          <p:spTgt spid="27"/>
                                        </p:tgtEl>
                                      </p:cBhvr>
                                    </p:animEffect>
                                    <p:anim calcmode="lin" valueType="num">
                                      <p:cBhvr>
                                        <p:cTn id="41" dur="750" fill="hold"/>
                                        <p:tgtEl>
                                          <p:spTgt spid="27"/>
                                        </p:tgtEl>
                                        <p:attrNameLst>
                                          <p:attrName>ppt_w</p:attrName>
                                        </p:attrNameLst>
                                      </p:cBhvr>
                                      <p:tavLst>
                                        <p:tav tm="0" fmla="#ppt_w*sin(2.5*pi*$)">
                                          <p:val>
                                            <p:fltVal val="0"/>
                                          </p:val>
                                        </p:tav>
                                        <p:tav tm="100000">
                                          <p:val>
                                            <p:fltVal val="1"/>
                                          </p:val>
                                        </p:tav>
                                      </p:tavLst>
                                    </p:anim>
                                    <p:anim calcmode="lin" valueType="num">
                                      <p:cBhvr>
                                        <p:cTn id="42" dur="750" fill="hold"/>
                                        <p:tgtEl>
                                          <p:spTgt spid="27"/>
                                        </p:tgtEl>
                                        <p:attrNameLst>
                                          <p:attrName>ppt_h</p:attrName>
                                        </p:attrNameLst>
                                      </p:cBhvr>
                                      <p:tavLst>
                                        <p:tav tm="0">
                                          <p:val>
                                            <p:strVal val="#ppt_h"/>
                                          </p:val>
                                        </p:tav>
                                        <p:tav tm="100000">
                                          <p:val>
                                            <p:strVal val="#ppt_h"/>
                                          </p:val>
                                        </p:tav>
                                      </p:tavLst>
                                    </p:anim>
                                  </p:childTnLst>
                                </p:cTn>
                              </p:par>
                            </p:childTnLst>
                          </p:cTn>
                        </p:par>
                        <p:par>
                          <p:cTn id="43" fill="hold">
                            <p:stCondLst>
                              <p:cond delay="3500"/>
                            </p:stCondLst>
                            <p:childTnLst>
                              <p:par>
                                <p:cTn id="44" presetID="2" presetClass="entr" presetSubtype="2"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1+#ppt_w/2"/>
                                          </p:val>
                                        </p:tav>
                                        <p:tav tm="100000">
                                          <p:val>
                                            <p:strVal val="#ppt_x"/>
                                          </p:val>
                                        </p:tav>
                                      </p:tavLst>
                                    </p:anim>
                                    <p:anim calcmode="lin" valueType="num">
                                      <p:cBhvr additive="base">
                                        <p:cTn id="47" dur="500" fill="hold"/>
                                        <p:tgtEl>
                                          <p:spTgt spid="13"/>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8"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0-#ppt_w/2"/>
                                          </p:val>
                                        </p:tav>
                                        <p:tav tm="100000">
                                          <p:val>
                                            <p:strVal val="#ppt_x"/>
                                          </p:val>
                                        </p:tav>
                                      </p:tavLst>
                                    </p:anim>
                                    <p:anim calcmode="lin" valueType="num">
                                      <p:cBhvr additive="base">
                                        <p:cTn id="52" dur="500" fill="hold"/>
                                        <p:tgtEl>
                                          <p:spTgt spid="17"/>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45" presetClass="entr" presetSubtype="0" fill="hold"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750"/>
                                        <p:tgtEl>
                                          <p:spTgt spid="19"/>
                                        </p:tgtEl>
                                      </p:cBhvr>
                                    </p:animEffect>
                                    <p:anim calcmode="lin" valueType="num">
                                      <p:cBhvr>
                                        <p:cTn id="57" dur="750" fill="hold"/>
                                        <p:tgtEl>
                                          <p:spTgt spid="19"/>
                                        </p:tgtEl>
                                        <p:attrNameLst>
                                          <p:attrName>ppt_w</p:attrName>
                                        </p:attrNameLst>
                                      </p:cBhvr>
                                      <p:tavLst>
                                        <p:tav tm="0" fmla="#ppt_w*sin(2.5*pi*$)">
                                          <p:val>
                                            <p:fltVal val="0"/>
                                          </p:val>
                                        </p:tav>
                                        <p:tav tm="100000">
                                          <p:val>
                                            <p:fltVal val="1"/>
                                          </p:val>
                                        </p:tav>
                                      </p:tavLst>
                                    </p:anim>
                                    <p:anim calcmode="lin" valueType="num">
                                      <p:cBhvr>
                                        <p:cTn id="58" dur="750" fill="hold"/>
                                        <p:tgtEl>
                                          <p:spTgt spid="19"/>
                                        </p:tgtEl>
                                        <p:attrNameLst>
                                          <p:attrName>ppt_h</p:attrName>
                                        </p:attrNameLst>
                                      </p:cBhvr>
                                      <p:tavLst>
                                        <p:tav tm="0">
                                          <p:val>
                                            <p:strVal val="#ppt_h"/>
                                          </p:val>
                                        </p:tav>
                                        <p:tav tm="100000">
                                          <p:val>
                                            <p:strVal val="#ppt_h"/>
                                          </p:val>
                                        </p:tav>
                                      </p:tavLst>
                                    </p:anim>
                                  </p:childTnLst>
                                </p:cTn>
                              </p:par>
                            </p:childTnLst>
                          </p:cTn>
                        </p:par>
                        <p:par>
                          <p:cTn id="59" fill="hold">
                            <p:stCondLst>
                              <p:cond delay="5250"/>
                            </p:stCondLst>
                            <p:childTnLst>
                              <p:par>
                                <p:cTn id="60" presetID="2" presetClass="entr" presetSubtype="2"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1+#ppt_w/2"/>
                                          </p:val>
                                        </p:tav>
                                        <p:tav tm="100000">
                                          <p:val>
                                            <p:strVal val="#ppt_x"/>
                                          </p:val>
                                        </p:tav>
                                      </p:tavLst>
                                    </p:anim>
                                    <p:anim calcmode="lin" valueType="num">
                                      <p:cBhvr additive="base">
                                        <p:cTn id="63"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p:bldP spid="9" grpId="0"/>
      <p:bldP spid="12" grpId="0"/>
      <p:bldP spid="13"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4114800" y="1376084"/>
            <a:ext cx="7579896" cy="1058977"/>
          </a:xfrm>
          <a:prstGeom prst="roundRect">
            <a:avLst>
              <a:gd name="adj" fmla="val 4667"/>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43793" y="3534811"/>
            <a:ext cx="9957734" cy="2308324"/>
          </a:xfrm>
          <a:prstGeom prst="rect">
            <a:avLst/>
          </a:prstGeom>
          <a:noFill/>
        </p:spPr>
        <p:txBody>
          <a:bodyPr wrap="square" rtlCol="0">
            <a:spAutoFit/>
          </a:bodyPr>
          <a:lstStyle/>
          <a:p>
            <a:pPr>
              <a:lnSpc>
                <a:spcPct val="150000"/>
              </a:lnSpc>
            </a:pPr>
            <a:r>
              <a:rPr lang="zh-CN" altLang="en-US" sz="1600" dirty="0">
                <a:solidFill>
                  <a:srgbClr val="C00000"/>
                </a:solidFill>
              </a:rPr>
              <a:t>“中国革命、建设、改革的成就是同世界人民的支持分不开的。中国的前途是同世界的前途紧密地联系在一起的。中国坚持独立自主的对外政策，坚持互相尊重主权和领土完整、互不侵犯、互不干涉内政、平等互利、和平共处的五项原则，坚持和平发展道路，坚持互利共赢开放战略，发展同各国的外交关系和经济、文化交流，推动构建人类命运共同体；坚持反对帝国主义、霸权主义、殖民主义，加强同世界各国人民的团结，支持被压迫民族和发展中国家争取和维护民族独立、发展民族经济的正义斗争，为维护世界和平和促进人类进步事业而努力。”</a:t>
            </a:r>
          </a:p>
        </p:txBody>
      </p:sp>
      <p:sp>
        <p:nvSpPr>
          <p:cNvPr id="3" name="文本框 2"/>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宪法序言：人类命运共同体</a:t>
            </a:r>
          </a:p>
        </p:txBody>
      </p:sp>
      <p:sp>
        <p:nvSpPr>
          <p:cNvPr id="6" name="圆角矩形 5"/>
          <p:cNvSpPr/>
          <p:nvPr/>
        </p:nvSpPr>
        <p:spPr>
          <a:xfrm>
            <a:off x="1350626" y="1376084"/>
            <a:ext cx="3401847" cy="1058977"/>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独立自主的对外政策</a:t>
            </a:r>
            <a:endParaRPr lang="en-US" altLang="zh-CN" sz="2400" b="1" dirty="0"/>
          </a:p>
        </p:txBody>
      </p:sp>
      <p:sp>
        <p:nvSpPr>
          <p:cNvPr id="8" name="圆角矩形 7"/>
          <p:cNvSpPr/>
          <p:nvPr/>
        </p:nvSpPr>
        <p:spPr>
          <a:xfrm>
            <a:off x="1350626" y="3068053"/>
            <a:ext cx="10344069" cy="3065744"/>
          </a:xfrm>
          <a:prstGeom prst="roundRect">
            <a:avLst>
              <a:gd name="adj" fmla="val 198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3732297" y="2839888"/>
            <a:ext cx="5580727" cy="404262"/>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四、宪法序言十二自然段修改后完整段落</a:t>
            </a:r>
            <a:endParaRPr lang="en-US" altLang="zh-CN" b="1" dirty="0">
              <a:solidFill>
                <a:schemeClr val="bg1"/>
              </a:solidFill>
            </a:endParaRPr>
          </a:p>
        </p:txBody>
      </p:sp>
      <p:sp>
        <p:nvSpPr>
          <p:cNvPr id="9" name="文本框 8"/>
          <p:cNvSpPr txBox="1"/>
          <p:nvPr/>
        </p:nvSpPr>
        <p:spPr>
          <a:xfrm>
            <a:off x="5251774" y="1705517"/>
            <a:ext cx="5817281" cy="400110"/>
          </a:xfrm>
          <a:prstGeom prst="rect">
            <a:avLst/>
          </a:prstGeom>
          <a:noFill/>
        </p:spPr>
        <p:txBody>
          <a:bodyPr wrap="square" rtlCol="0">
            <a:spAutoFit/>
          </a:bodyPr>
          <a:lstStyle/>
          <a:p>
            <a:r>
              <a:rPr lang="zh-CN" altLang="en-US" sz="2000" b="1" dirty="0">
                <a:solidFill>
                  <a:srgbClr val="C00000"/>
                </a:solidFill>
              </a:rPr>
              <a:t>宪法序言第十二自然段关于国家外交政策的设计</a:t>
            </a:r>
          </a:p>
        </p:txBody>
      </p:sp>
    </p:spTree>
    <p:extLst>
      <p:ext uri="{BB962C8B-B14F-4D97-AF65-F5344CB8AC3E}">
        <p14:creationId xmlns:p14="http://schemas.microsoft.com/office/powerpoint/2010/main" val="86138155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6" presetClass="emph" presetSubtype="0" fill="hold" grpId="1" nodeType="afterEffect">
                                  <p:stCondLst>
                                    <p:cond delay="0"/>
                                  </p:stCondLst>
                                  <p:childTnLst>
                                    <p:animEffect transition="out" filter="fade">
                                      <p:cBhvr>
                                        <p:cTn id="24" dur="500" tmFilter="0, 0; .2, .5; .8, .5; 1, 0"/>
                                        <p:tgtEl>
                                          <p:spTgt spid="6"/>
                                        </p:tgtEl>
                                      </p:cBhvr>
                                    </p:animEffect>
                                    <p:animScale>
                                      <p:cBhvr>
                                        <p:cTn id="25" dur="250" autoRev="1" fill="hold"/>
                                        <p:tgtEl>
                                          <p:spTgt spid="6"/>
                                        </p:tgtEl>
                                      </p:cBhvr>
                                      <p:by x="105000" y="105000"/>
                                    </p:animScale>
                                  </p:childTnLst>
                                </p:cTn>
                              </p:par>
                            </p:childTnLst>
                          </p:cTn>
                        </p:par>
                        <p:par>
                          <p:cTn id="26" fill="hold">
                            <p:stCondLst>
                              <p:cond delay="3000"/>
                            </p:stCondLst>
                            <p:childTnLst>
                              <p:par>
                                <p:cTn id="27" presetID="16" presetClass="entr" presetSubtype="2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inVertical)">
                                      <p:cBhvr>
                                        <p:cTn id="29" dur="500"/>
                                        <p:tgtEl>
                                          <p:spTgt spid="5"/>
                                        </p:tgtEl>
                                      </p:cBhvr>
                                    </p:animEffect>
                                  </p:childTnLst>
                                </p:cTn>
                              </p:par>
                            </p:childTnLst>
                          </p:cTn>
                        </p:par>
                        <p:par>
                          <p:cTn id="30" fill="hold">
                            <p:stCondLst>
                              <p:cond delay="3500"/>
                            </p:stCondLst>
                            <p:childTnLst>
                              <p:par>
                                <p:cTn id="31" presetID="21"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heel(1)">
                                      <p:cBhvr>
                                        <p:cTn id="33" dur="750"/>
                                        <p:tgtEl>
                                          <p:spTgt spid="8"/>
                                        </p:tgtEl>
                                      </p:cBhvr>
                                    </p:animEffect>
                                  </p:childTnLst>
                                </p:cTn>
                              </p:par>
                            </p:childTnLst>
                          </p:cTn>
                        </p:par>
                        <p:par>
                          <p:cTn id="34" fill="hold">
                            <p:stCondLst>
                              <p:cond delay="4250"/>
                            </p:stCondLst>
                            <p:childTnLst>
                              <p:par>
                                <p:cTn id="35" presetID="42" presetClass="entr" presetSubtype="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3" grpId="0"/>
      <p:bldP spid="6" grpId="0" animBg="1"/>
      <p:bldP spid="6" grpId="1" animBg="1"/>
      <p:bldP spid="8" grpId="0" animBg="1"/>
      <p:bldP spid="5" grpId="0" animBg="1"/>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74E5F01B-F29B-4693-83E3-3C3CC73D26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1073" y="575710"/>
            <a:ext cx="2376264" cy="2161739"/>
          </a:xfrm>
          <a:prstGeom prst="rect">
            <a:avLst/>
          </a:prstGeom>
        </p:spPr>
      </p:pic>
      <p:pic>
        <p:nvPicPr>
          <p:cNvPr id="22" name="图片 21">
            <a:extLst>
              <a:ext uri="{FF2B5EF4-FFF2-40B4-BE49-F238E27FC236}">
                <a16:creationId xmlns:a16="http://schemas.microsoft.com/office/drawing/2014/main" id="{68CF1D49-F4B0-4E40-9373-1DA57F18DE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7032" y="569218"/>
            <a:ext cx="948365" cy="862748"/>
          </a:xfrm>
          <a:prstGeom prst="rect">
            <a:avLst/>
          </a:prstGeom>
        </p:spPr>
      </p:pic>
      <p:sp>
        <p:nvSpPr>
          <p:cNvPr id="8" name="矩形 7">
            <a:extLst>
              <a:ext uri="{FF2B5EF4-FFF2-40B4-BE49-F238E27FC236}">
                <a16:creationId xmlns:a16="http://schemas.microsoft.com/office/drawing/2014/main" id="{9BEEA179-BD7A-4B21-95DA-002BDC31674F}"/>
              </a:ext>
            </a:extLst>
          </p:cNvPr>
          <p:cNvSpPr/>
          <p:nvPr/>
        </p:nvSpPr>
        <p:spPr>
          <a:xfrm>
            <a:off x="3811439" y="3064533"/>
            <a:ext cx="5056074" cy="784830"/>
          </a:xfrm>
          <a:prstGeom prst="rect">
            <a:avLst/>
          </a:prstGeom>
        </p:spPr>
        <p:txBody>
          <a:bodyPr wrap="square">
            <a:spAutoFit/>
          </a:bodyPr>
          <a:lstStyle/>
          <a:p>
            <a:r>
              <a:rPr lang="zh-CN" altLang="en-US" sz="4500" b="1" kern="800" spc="-300" dirty="0">
                <a:solidFill>
                  <a:srgbClr val="E70012"/>
                </a:solidFill>
                <a:latin typeface="+mj-ea"/>
                <a:ea typeface="+mj-ea"/>
                <a:cs typeface="+mn-ea"/>
                <a:sym typeface="+mn-lt"/>
              </a:rPr>
              <a:t>宪法条款部分的修改</a:t>
            </a:r>
            <a:endParaRPr lang="zh-CN" altLang="en-US" sz="4500" b="1" kern="800" spc="-300" dirty="0">
              <a:solidFill>
                <a:srgbClr val="E70012"/>
              </a:solidFill>
              <a:latin typeface="+mj-ea"/>
              <a:ea typeface="+mj-ea"/>
              <a:cs typeface="+mn-ea"/>
            </a:endParaRPr>
          </a:p>
        </p:txBody>
      </p:sp>
      <p:pic>
        <p:nvPicPr>
          <p:cNvPr id="9" name="图片 8">
            <a:extLst>
              <a:ext uri="{FF2B5EF4-FFF2-40B4-BE49-F238E27FC236}">
                <a16:creationId xmlns:a16="http://schemas.microsoft.com/office/drawing/2014/main" id="{6D183F20-4259-4C02-AF51-179C31820EF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776400" y="353126"/>
            <a:ext cx="489346" cy="445169"/>
          </a:xfrm>
          <a:prstGeom prst="rect">
            <a:avLst/>
          </a:prstGeom>
        </p:spPr>
      </p:pic>
      <p:grpSp>
        <p:nvGrpSpPr>
          <p:cNvPr id="3" name="组合 2">
            <a:extLst>
              <a:ext uri="{FF2B5EF4-FFF2-40B4-BE49-F238E27FC236}">
                <a16:creationId xmlns:a16="http://schemas.microsoft.com/office/drawing/2014/main" id="{23919362-1FD0-4096-BBF2-44C63B9DB361}"/>
              </a:ext>
            </a:extLst>
          </p:cNvPr>
          <p:cNvGrpSpPr/>
          <p:nvPr/>
        </p:nvGrpSpPr>
        <p:grpSpPr>
          <a:xfrm>
            <a:off x="3884287" y="1393631"/>
            <a:ext cx="4910378" cy="1437609"/>
            <a:chOff x="3129838" y="1248544"/>
            <a:chExt cx="7632848" cy="2357038"/>
          </a:xfrm>
        </p:grpSpPr>
        <p:pic>
          <p:nvPicPr>
            <p:cNvPr id="14" name="图片 13">
              <a:extLst>
                <a:ext uri="{FF2B5EF4-FFF2-40B4-BE49-F238E27FC236}">
                  <a16:creationId xmlns:a16="http://schemas.microsoft.com/office/drawing/2014/main" id="{74649FE8-DBE7-4171-A825-0A8D9C8EF0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29838" y="1248544"/>
              <a:ext cx="7632848" cy="2357038"/>
            </a:xfrm>
            <a:prstGeom prst="rect">
              <a:avLst/>
            </a:prstGeom>
          </p:spPr>
        </p:pic>
        <p:grpSp>
          <p:nvGrpSpPr>
            <p:cNvPr id="2" name="组合 1">
              <a:extLst>
                <a:ext uri="{FF2B5EF4-FFF2-40B4-BE49-F238E27FC236}">
                  <a16:creationId xmlns:a16="http://schemas.microsoft.com/office/drawing/2014/main" id="{37F9D38C-4316-4E11-8C98-CFF541DA27E9}"/>
                </a:ext>
              </a:extLst>
            </p:cNvPr>
            <p:cNvGrpSpPr/>
            <p:nvPr/>
          </p:nvGrpSpPr>
          <p:grpSpPr>
            <a:xfrm>
              <a:off x="4677563" y="1688504"/>
              <a:ext cx="3408384" cy="1572761"/>
              <a:chOff x="4677563" y="1688504"/>
              <a:chExt cx="3408384" cy="1572761"/>
            </a:xfrm>
          </p:grpSpPr>
          <p:sp>
            <p:nvSpPr>
              <p:cNvPr id="4" name="矩形 3">
                <a:extLst>
                  <a:ext uri="{FF2B5EF4-FFF2-40B4-BE49-F238E27FC236}">
                    <a16:creationId xmlns:a16="http://schemas.microsoft.com/office/drawing/2014/main" id="{C5D5B8A9-D5D6-4077-B9B2-CD3F299C492D}"/>
                  </a:ext>
                </a:extLst>
              </p:cNvPr>
              <p:cNvSpPr/>
              <p:nvPr/>
            </p:nvSpPr>
            <p:spPr>
              <a:xfrm>
                <a:off x="5945028" y="2071001"/>
                <a:ext cx="2140919" cy="958771"/>
              </a:xfrm>
              <a:prstGeom prst="rect">
                <a:avLst/>
              </a:prstGeom>
            </p:spPr>
            <p:txBody>
              <a:bodyPr wrap="none">
                <a:spAutoFit/>
              </a:bodyPr>
              <a:lstStyle/>
              <a:p>
                <a:r>
                  <a:rPr lang="zh-CN" altLang="en-US" sz="3200" b="1" kern="800" spc="-100" dirty="0">
                    <a:solidFill>
                      <a:schemeClr val="bg1"/>
                    </a:solidFill>
                    <a:latin typeface="段宁毛笔行书" panose="03000509000000000000" pitchFamily="65" charset="-122"/>
                    <a:ea typeface="段宁毛笔行书" panose="03000509000000000000" pitchFamily="65" charset="-122"/>
                    <a:cs typeface="+mn-ea"/>
                    <a:sym typeface="+mn-lt"/>
                  </a:rPr>
                  <a:t>第三章</a:t>
                </a:r>
                <a:endParaRPr lang="zh-CN" altLang="en-US" sz="3200" b="1" kern="800" spc="-100" dirty="0">
                  <a:solidFill>
                    <a:schemeClr val="bg1"/>
                  </a:solidFill>
                  <a:latin typeface="段宁毛笔行书" panose="03000509000000000000" pitchFamily="65" charset="-122"/>
                  <a:ea typeface="段宁毛笔行书" panose="03000509000000000000" pitchFamily="65" charset="-122"/>
                  <a:cs typeface="+mn-ea"/>
                </a:endParaRPr>
              </a:p>
            </p:txBody>
          </p:sp>
          <p:pic>
            <p:nvPicPr>
              <p:cNvPr id="10" name="图片 9">
                <a:extLst>
                  <a:ext uri="{FF2B5EF4-FFF2-40B4-BE49-F238E27FC236}">
                    <a16:creationId xmlns:a16="http://schemas.microsoft.com/office/drawing/2014/main" id="{AFE93C3E-C5DA-451C-AFF3-0C8BAFC421F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77563" y="1688504"/>
                <a:ext cx="1572761" cy="1572761"/>
              </a:xfrm>
              <a:prstGeom prst="rect">
                <a:avLst/>
              </a:prstGeom>
            </p:spPr>
          </p:pic>
        </p:grpSp>
      </p:grpSp>
      <p:pic>
        <p:nvPicPr>
          <p:cNvPr id="12" name="图片 11">
            <a:extLst>
              <a:ext uri="{FF2B5EF4-FFF2-40B4-BE49-F238E27FC236}">
                <a16:creationId xmlns:a16="http://schemas.microsoft.com/office/drawing/2014/main" id="{CD040A77-3F28-4479-968A-E1936351AD0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3272" y="4230515"/>
            <a:ext cx="12277493" cy="3015768"/>
          </a:xfrm>
          <a:prstGeom prst="rect">
            <a:avLst/>
          </a:prstGeom>
        </p:spPr>
      </p:pic>
      <p:pic>
        <p:nvPicPr>
          <p:cNvPr id="13" name="图片 12">
            <a:extLst>
              <a:ext uri="{FF2B5EF4-FFF2-40B4-BE49-F238E27FC236}">
                <a16:creationId xmlns:a16="http://schemas.microsoft.com/office/drawing/2014/main" id="{71535F32-211E-4B7B-B982-BA8BBE53A5D8}"/>
              </a:ext>
            </a:extLst>
          </p:cNvPr>
          <p:cNvPicPr>
            <a:picLocks noChangeAspect="1"/>
          </p:cNvPicPr>
          <p:nvPr/>
        </p:nvPicPr>
        <p:blipFill>
          <a:blip r:embed="rId9" cstate="print">
            <a:extLst>
              <a:ext uri="{BEBA8EAE-BF5A-486C-A8C5-ECC9F3942E4B}">
                <a14:imgProps xmlns:a14="http://schemas.microsoft.com/office/drawing/2010/main">
                  <a14:imgLayer r:embed="rId10">
                    <a14:imgEffect>
                      <a14:saturation sat="400000"/>
                    </a14:imgEffect>
                  </a14:imgLayer>
                </a14:imgProps>
              </a:ext>
              <a:ext uri="{28A0092B-C50C-407E-A947-70E740481C1C}">
                <a14:useLocalDpi xmlns:a14="http://schemas.microsoft.com/office/drawing/2010/main" val="0"/>
              </a:ext>
            </a:extLst>
          </a:blip>
          <a:stretch>
            <a:fillRect/>
          </a:stretch>
        </p:blipFill>
        <p:spPr>
          <a:xfrm>
            <a:off x="-1" y="5738399"/>
            <a:ext cx="12277493" cy="1578895"/>
          </a:xfrm>
          <a:prstGeom prst="rect">
            <a:avLst/>
          </a:prstGeom>
        </p:spPr>
      </p:pic>
      <p:pic>
        <p:nvPicPr>
          <p:cNvPr id="16" name="图片 15">
            <a:extLst>
              <a:ext uri="{FF2B5EF4-FFF2-40B4-BE49-F238E27FC236}">
                <a16:creationId xmlns:a16="http://schemas.microsoft.com/office/drawing/2014/main" id="{10DD0C8F-BD5E-4416-AB11-352CCC1BF79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326798" flipH="1">
            <a:off x="8207722" y="1214939"/>
            <a:ext cx="2389499" cy="765467"/>
          </a:xfrm>
          <a:prstGeom prst="rect">
            <a:avLst/>
          </a:prstGeom>
        </p:spPr>
      </p:pic>
    </p:spTree>
    <p:extLst>
      <p:ext uri="{BB962C8B-B14F-4D97-AF65-F5344CB8AC3E}">
        <p14:creationId xmlns:p14="http://schemas.microsoft.com/office/powerpoint/2010/main" val="572151561"/>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55"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par>
                          <p:cTn id="22" fill="hold">
                            <p:stCondLst>
                              <p:cond delay="2500"/>
                            </p:stCondLst>
                            <p:childTnLst>
                              <p:par>
                                <p:cTn id="23" presetID="55"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strVal val="#ppt_w*0.70"/>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Effect transition="in" filter="fade">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32"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circle(out)">
                                      <p:cBhvr>
                                        <p:cTn id="32" dur="2000"/>
                                        <p:tgtEl>
                                          <p:spTgt spid="13"/>
                                        </p:tgtEl>
                                      </p:cBhvr>
                                    </p:animEffect>
                                  </p:childTnLst>
                                </p:cTn>
                              </p:par>
                            </p:childTnLst>
                          </p:cTn>
                        </p:par>
                        <p:par>
                          <p:cTn id="33" fill="hold">
                            <p:stCondLst>
                              <p:cond delay="2000"/>
                            </p:stCondLst>
                            <p:childTnLst>
                              <p:par>
                                <p:cTn id="34" presetID="42"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1+#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宪法第一、三、四条修改</a:t>
            </a:r>
          </a:p>
        </p:txBody>
      </p:sp>
      <p:sp>
        <p:nvSpPr>
          <p:cNvPr id="7" name="文本框 6"/>
          <p:cNvSpPr txBox="1"/>
          <p:nvPr/>
        </p:nvSpPr>
        <p:spPr>
          <a:xfrm>
            <a:off x="4685110" y="2125030"/>
            <a:ext cx="3176289" cy="1338828"/>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rPr>
              <a:t>“国家行政机关、审判机关、检察机关都由人民代表大会产生，对它负责，受它监督。”</a:t>
            </a:r>
          </a:p>
        </p:txBody>
      </p:sp>
      <p:sp>
        <p:nvSpPr>
          <p:cNvPr id="9" name="文本框 8"/>
          <p:cNvSpPr txBox="1"/>
          <p:nvPr/>
        </p:nvSpPr>
        <p:spPr>
          <a:xfrm>
            <a:off x="4767255" y="4215839"/>
            <a:ext cx="2978688" cy="1754326"/>
          </a:xfrm>
          <a:prstGeom prst="rect">
            <a:avLst/>
          </a:prstGeom>
          <a:noFill/>
        </p:spPr>
        <p:txBody>
          <a:bodyPr wrap="square" rtlCol="0">
            <a:spAutoFit/>
          </a:bodyPr>
          <a:lstStyle/>
          <a:p>
            <a:pPr>
              <a:lnSpc>
                <a:spcPct val="150000"/>
              </a:lnSpc>
            </a:pPr>
            <a:r>
              <a:rPr lang="zh-CN" altLang="en-US" dirty="0">
                <a:solidFill>
                  <a:srgbClr val="C00000"/>
                </a:solidFill>
              </a:rPr>
              <a:t>修改为“国家行政机关、监察机关、审判机关、检察机关都由人民代表大会产生，对它负责，受它监督。</a:t>
            </a:r>
            <a:r>
              <a:rPr lang="en-US" altLang="zh-CN" dirty="0">
                <a:solidFill>
                  <a:srgbClr val="C00000"/>
                </a:solidFill>
              </a:rPr>
              <a:t>”</a:t>
            </a:r>
            <a:endParaRPr lang="zh-CN" altLang="en-US" dirty="0">
              <a:solidFill>
                <a:srgbClr val="C00000"/>
              </a:solidFill>
            </a:endParaRPr>
          </a:p>
        </p:txBody>
      </p:sp>
      <p:grpSp>
        <p:nvGrpSpPr>
          <p:cNvPr id="11" name="组合 10"/>
          <p:cNvGrpSpPr/>
          <p:nvPr/>
        </p:nvGrpSpPr>
        <p:grpSpPr>
          <a:xfrm rot="5400000">
            <a:off x="6009329" y="3472859"/>
            <a:ext cx="561160" cy="561160"/>
            <a:chOff x="5935893" y="2524080"/>
            <a:chExt cx="751545" cy="751545"/>
          </a:xfrm>
        </p:grpSpPr>
        <p:sp>
          <p:nvSpPr>
            <p:cNvPr id="2" name="流程图: 联系 1"/>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燕尾形 9"/>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2" name="文本框 11"/>
          <p:cNvSpPr txBox="1"/>
          <p:nvPr/>
        </p:nvSpPr>
        <p:spPr>
          <a:xfrm>
            <a:off x="1237031" y="2099445"/>
            <a:ext cx="2978689" cy="923330"/>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rPr>
              <a:t>“社会主义制度是中华人民共和国的根本制度。”</a:t>
            </a:r>
          </a:p>
        </p:txBody>
      </p:sp>
      <p:sp>
        <p:nvSpPr>
          <p:cNvPr id="13" name="文本框 12"/>
          <p:cNvSpPr txBox="1"/>
          <p:nvPr/>
        </p:nvSpPr>
        <p:spPr>
          <a:xfrm>
            <a:off x="1237032" y="4201659"/>
            <a:ext cx="2978688" cy="1338828"/>
          </a:xfrm>
          <a:prstGeom prst="rect">
            <a:avLst/>
          </a:prstGeom>
          <a:noFill/>
        </p:spPr>
        <p:txBody>
          <a:bodyPr wrap="square" rtlCol="0">
            <a:spAutoFit/>
          </a:bodyPr>
          <a:lstStyle/>
          <a:p>
            <a:pPr>
              <a:lnSpc>
                <a:spcPct val="150000"/>
              </a:lnSpc>
            </a:pPr>
            <a:r>
              <a:rPr lang="zh-CN" altLang="en-US" dirty="0">
                <a:solidFill>
                  <a:srgbClr val="C00000"/>
                </a:solidFill>
              </a:rPr>
              <a:t>增写一句，内容为：“中国共产党领导是中国特色社会主义最本质的特征。”</a:t>
            </a:r>
          </a:p>
        </p:txBody>
      </p:sp>
      <p:sp>
        <p:nvSpPr>
          <p:cNvPr id="17" name="文本框 16"/>
          <p:cNvSpPr txBox="1"/>
          <p:nvPr/>
        </p:nvSpPr>
        <p:spPr>
          <a:xfrm>
            <a:off x="8272330" y="2023002"/>
            <a:ext cx="3209599" cy="1754326"/>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rPr>
              <a:t>“国家保障各少数民族的合法的权利和利益，维护和发展各民族的平等、团结、互助关系。”</a:t>
            </a:r>
          </a:p>
        </p:txBody>
      </p:sp>
      <p:sp>
        <p:nvSpPr>
          <p:cNvPr id="18" name="文本框 17"/>
          <p:cNvSpPr txBox="1"/>
          <p:nvPr/>
        </p:nvSpPr>
        <p:spPr>
          <a:xfrm>
            <a:off x="8319088" y="4215839"/>
            <a:ext cx="3176288" cy="1754326"/>
          </a:xfrm>
          <a:prstGeom prst="rect">
            <a:avLst/>
          </a:prstGeom>
          <a:noFill/>
        </p:spPr>
        <p:txBody>
          <a:bodyPr wrap="square" rtlCol="0">
            <a:spAutoFit/>
          </a:bodyPr>
          <a:lstStyle/>
          <a:p>
            <a:pPr>
              <a:lnSpc>
                <a:spcPct val="150000"/>
              </a:lnSpc>
            </a:pPr>
            <a:r>
              <a:rPr lang="zh-CN" altLang="en-US" dirty="0">
                <a:solidFill>
                  <a:srgbClr val="C00000"/>
                </a:solidFill>
              </a:rPr>
              <a:t>修改为“国家保障各少数民族的合法的权利和利益，维护和发展各民族的平等团结互助和谐关系。”</a:t>
            </a:r>
          </a:p>
        </p:txBody>
      </p:sp>
      <p:grpSp>
        <p:nvGrpSpPr>
          <p:cNvPr id="19" name="组合 18"/>
          <p:cNvGrpSpPr/>
          <p:nvPr/>
        </p:nvGrpSpPr>
        <p:grpSpPr>
          <a:xfrm rot="5400000">
            <a:off x="9596549" y="3472859"/>
            <a:ext cx="561160" cy="561160"/>
            <a:chOff x="5935893" y="2524080"/>
            <a:chExt cx="751545" cy="751545"/>
          </a:xfrm>
        </p:grpSpPr>
        <p:sp>
          <p:nvSpPr>
            <p:cNvPr id="20" name="流程图: 联系 19"/>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燕尾形 20"/>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7" name="组合 26"/>
          <p:cNvGrpSpPr/>
          <p:nvPr/>
        </p:nvGrpSpPr>
        <p:grpSpPr>
          <a:xfrm>
            <a:off x="2388799" y="3472859"/>
            <a:ext cx="561160" cy="561160"/>
            <a:chOff x="5935894" y="4216402"/>
            <a:chExt cx="561160" cy="561160"/>
          </a:xfrm>
        </p:grpSpPr>
        <p:sp>
          <p:nvSpPr>
            <p:cNvPr id="28" name="流程图: 联系 27"/>
            <p:cNvSpPr/>
            <p:nvPr/>
          </p:nvSpPr>
          <p:spPr>
            <a:xfrm>
              <a:off x="5935894" y="4216402"/>
              <a:ext cx="561160" cy="561160"/>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加号 28"/>
            <p:cNvSpPr/>
            <p:nvPr/>
          </p:nvSpPr>
          <p:spPr>
            <a:xfrm>
              <a:off x="6017439" y="4283968"/>
              <a:ext cx="398067" cy="398067"/>
            </a:xfrm>
            <a:prstGeom prst="mathPlus">
              <a:avLst>
                <a:gd name="adj1" fmla="val 53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p:nvSpPr>
        <p:spPr>
          <a:xfrm>
            <a:off x="1064580" y="1734671"/>
            <a:ext cx="3209599" cy="4370294"/>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685109" y="1734671"/>
            <a:ext cx="3176290" cy="4370294"/>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272329" y="1734671"/>
            <a:ext cx="3209599" cy="4370294"/>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8272330" y="1493186"/>
            <a:ext cx="3209599" cy="52086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七、宪法第四条第一款</a:t>
            </a:r>
            <a:endParaRPr lang="en-US" altLang="zh-CN" b="1" dirty="0"/>
          </a:p>
        </p:txBody>
      </p:sp>
      <p:sp>
        <p:nvSpPr>
          <p:cNvPr id="22" name="圆角矩形 21"/>
          <p:cNvSpPr/>
          <p:nvPr/>
        </p:nvSpPr>
        <p:spPr>
          <a:xfrm>
            <a:off x="4685110" y="1493186"/>
            <a:ext cx="3209599" cy="52086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六、宪法第三条第三款</a:t>
            </a:r>
            <a:endParaRPr lang="en-US" altLang="zh-CN" b="1" dirty="0"/>
          </a:p>
        </p:txBody>
      </p:sp>
      <p:sp>
        <p:nvSpPr>
          <p:cNvPr id="23" name="圆角矩形 22"/>
          <p:cNvSpPr/>
          <p:nvPr/>
        </p:nvSpPr>
        <p:spPr>
          <a:xfrm>
            <a:off x="1064580" y="1493186"/>
            <a:ext cx="3209599" cy="52086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五、宪法第一条第二款</a:t>
            </a:r>
            <a:endParaRPr lang="en-US" altLang="zh-CN" b="1" dirty="0"/>
          </a:p>
        </p:txBody>
      </p:sp>
    </p:spTree>
    <p:extLst>
      <p:ext uri="{BB962C8B-B14F-4D97-AF65-F5344CB8AC3E}">
        <p14:creationId xmlns:p14="http://schemas.microsoft.com/office/powerpoint/2010/main" val="97950919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barn(inVertical)">
                                      <p:cBhvr>
                                        <p:cTn id="11" dur="500"/>
                                        <p:tgtEl>
                                          <p:spTgt spid="23"/>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500"/>
                                        <p:tgtEl>
                                          <p:spTgt spid="4"/>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5" presetClass="entr" presetSubtype="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750"/>
                                        <p:tgtEl>
                                          <p:spTgt spid="27"/>
                                        </p:tgtEl>
                                      </p:cBhvr>
                                    </p:animEffect>
                                    <p:anim calcmode="lin" valueType="num">
                                      <p:cBhvr>
                                        <p:cTn id="26" dur="750" fill="hold"/>
                                        <p:tgtEl>
                                          <p:spTgt spid="27"/>
                                        </p:tgtEl>
                                        <p:attrNameLst>
                                          <p:attrName>ppt_w</p:attrName>
                                        </p:attrNameLst>
                                      </p:cBhvr>
                                      <p:tavLst>
                                        <p:tav tm="0" fmla="#ppt_w*sin(2.5*pi*$)">
                                          <p:val>
                                            <p:fltVal val="0"/>
                                          </p:val>
                                        </p:tav>
                                        <p:tav tm="100000">
                                          <p:val>
                                            <p:fltVal val="1"/>
                                          </p:val>
                                        </p:tav>
                                      </p:tavLst>
                                    </p:anim>
                                    <p:anim calcmode="lin" valueType="num">
                                      <p:cBhvr>
                                        <p:cTn id="27" dur="750" fill="hold"/>
                                        <p:tgtEl>
                                          <p:spTgt spid="27"/>
                                        </p:tgtEl>
                                        <p:attrNameLst>
                                          <p:attrName>ppt_h</p:attrName>
                                        </p:attrNameLst>
                                      </p:cBhvr>
                                      <p:tavLst>
                                        <p:tav tm="0">
                                          <p:val>
                                            <p:strVal val="#ppt_h"/>
                                          </p:val>
                                        </p:tav>
                                        <p:tav tm="100000">
                                          <p:val>
                                            <p:strVal val="#ppt_h"/>
                                          </p:val>
                                        </p:tav>
                                      </p:tavLst>
                                    </p:anim>
                                  </p:childTnLst>
                                </p:cTn>
                              </p:par>
                            </p:childTnLst>
                          </p:cTn>
                        </p:par>
                        <p:par>
                          <p:cTn id="28" fill="hold">
                            <p:stCondLst>
                              <p:cond delay="325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4250"/>
                            </p:stCondLst>
                            <p:childTnLst>
                              <p:par>
                                <p:cTn id="35" presetID="16" presetClass="entr" presetSubtype="21"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arn(inVertical)">
                                      <p:cBhvr>
                                        <p:cTn id="37" dur="500"/>
                                        <p:tgtEl>
                                          <p:spTgt spid="22"/>
                                        </p:tgtEl>
                                      </p:cBhvr>
                                    </p:animEffect>
                                  </p:childTnLst>
                                </p:cTn>
                              </p:par>
                            </p:childTnLst>
                          </p:cTn>
                        </p:par>
                        <p:par>
                          <p:cTn id="38" fill="hold">
                            <p:stCondLst>
                              <p:cond delay="4750"/>
                            </p:stCondLst>
                            <p:childTnLst>
                              <p:par>
                                <p:cTn id="39" presetID="21" presetClass="entr" presetSubtype="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heel(1)">
                                      <p:cBhvr>
                                        <p:cTn id="41" dur="500"/>
                                        <p:tgtEl>
                                          <p:spTgt spid="24"/>
                                        </p:tgtEl>
                                      </p:cBhvr>
                                    </p:animEffect>
                                  </p:childTnLst>
                                </p:cTn>
                              </p:par>
                            </p:childTnLst>
                          </p:cTn>
                        </p:par>
                        <p:par>
                          <p:cTn id="42" fill="hold">
                            <p:stCondLst>
                              <p:cond delay="5250"/>
                            </p:stCondLst>
                            <p:childTnLst>
                              <p:par>
                                <p:cTn id="43" presetID="47"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par>
                          <p:cTn id="48" fill="hold">
                            <p:stCondLst>
                              <p:cond delay="6250"/>
                            </p:stCondLst>
                            <p:childTnLst>
                              <p:par>
                                <p:cTn id="49" presetID="45"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750"/>
                                        <p:tgtEl>
                                          <p:spTgt spid="11"/>
                                        </p:tgtEl>
                                      </p:cBhvr>
                                    </p:animEffect>
                                    <p:anim calcmode="lin" valueType="num">
                                      <p:cBhvr>
                                        <p:cTn id="52" dur="750" fill="hold"/>
                                        <p:tgtEl>
                                          <p:spTgt spid="11"/>
                                        </p:tgtEl>
                                        <p:attrNameLst>
                                          <p:attrName>ppt_w</p:attrName>
                                        </p:attrNameLst>
                                      </p:cBhvr>
                                      <p:tavLst>
                                        <p:tav tm="0" fmla="#ppt_w*sin(2.5*pi*$)">
                                          <p:val>
                                            <p:fltVal val="0"/>
                                          </p:val>
                                        </p:tav>
                                        <p:tav tm="100000">
                                          <p:val>
                                            <p:fltVal val="1"/>
                                          </p:val>
                                        </p:tav>
                                      </p:tavLst>
                                    </p:anim>
                                    <p:anim calcmode="lin" valueType="num">
                                      <p:cBhvr>
                                        <p:cTn id="53" dur="750" fill="hold"/>
                                        <p:tgtEl>
                                          <p:spTgt spid="11"/>
                                        </p:tgtEl>
                                        <p:attrNameLst>
                                          <p:attrName>ppt_h</p:attrName>
                                        </p:attrNameLst>
                                      </p:cBhvr>
                                      <p:tavLst>
                                        <p:tav tm="0">
                                          <p:val>
                                            <p:strVal val="#ppt_h"/>
                                          </p:val>
                                        </p:tav>
                                        <p:tav tm="100000">
                                          <p:val>
                                            <p:strVal val="#ppt_h"/>
                                          </p:val>
                                        </p:tav>
                                      </p:tavLst>
                                    </p:anim>
                                  </p:childTnLst>
                                </p:cTn>
                              </p:par>
                            </p:childTnLst>
                          </p:cTn>
                        </p:par>
                        <p:par>
                          <p:cTn id="54" fill="hold">
                            <p:stCondLst>
                              <p:cond delay="7000"/>
                            </p:stCondLst>
                            <p:childTnLst>
                              <p:par>
                                <p:cTn id="55" presetID="42" presetClass="entr" presetSubtype="0"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1000"/>
                                        <p:tgtEl>
                                          <p:spTgt spid="9"/>
                                        </p:tgtEl>
                                      </p:cBhvr>
                                    </p:animEffect>
                                    <p:anim calcmode="lin" valueType="num">
                                      <p:cBhvr>
                                        <p:cTn id="58" dur="1000" fill="hold"/>
                                        <p:tgtEl>
                                          <p:spTgt spid="9"/>
                                        </p:tgtEl>
                                        <p:attrNameLst>
                                          <p:attrName>ppt_x</p:attrName>
                                        </p:attrNameLst>
                                      </p:cBhvr>
                                      <p:tavLst>
                                        <p:tav tm="0">
                                          <p:val>
                                            <p:strVal val="#ppt_x"/>
                                          </p:val>
                                        </p:tav>
                                        <p:tav tm="100000">
                                          <p:val>
                                            <p:strVal val="#ppt_x"/>
                                          </p:val>
                                        </p:tav>
                                      </p:tavLst>
                                    </p:anim>
                                    <p:anim calcmode="lin" valueType="num">
                                      <p:cBhvr>
                                        <p:cTn id="59" dur="1000" fill="hold"/>
                                        <p:tgtEl>
                                          <p:spTgt spid="9"/>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16" presetClass="entr" presetSubtype="21"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barn(inVertical)">
                                      <p:cBhvr>
                                        <p:cTn id="63" dur="500"/>
                                        <p:tgtEl>
                                          <p:spTgt spid="6"/>
                                        </p:tgtEl>
                                      </p:cBhvr>
                                    </p:animEffect>
                                  </p:childTnLst>
                                </p:cTn>
                              </p:par>
                            </p:childTnLst>
                          </p:cTn>
                        </p:par>
                        <p:par>
                          <p:cTn id="64" fill="hold">
                            <p:stCondLst>
                              <p:cond delay="8500"/>
                            </p:stCondLst>
                            <p:childTnLst>
                              <p:par>
                                <p:cTn id="65" presetID="21" presetClass="entr" presetSubtype="1"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heel(1)">
                                      <p:cBhvr>
                                        <p:cTn id="67" dur="500"/>
                                        <p:tgtEl>
                                          <p:spTgt spid="25"/>
                                        </p:tgtEl>
                                      </p:cBhvr>
                                    </p:animEffect>
                                  </p:childTnLst>
                                </p:cTn>
                              </p:par>
                            </p:childTnLst>
                          </p:cTn>
                        </p:par>
                        <p:par>
                          <p:cTn id="68" fill="hold">
                            <p:stCondLst>
                              <p:cond delay="9000"/>
                            </p:stCondLst>
                            <p:childTnLst>
                              <p:par>
                                <p:cTn id="69" presetID="47" presetClass="entr" presetSubtype="0"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1000"/>
                                        <p:tgtEl>
                                          <p:spTgt spid="17"/>
                                        </p:tgtEl>
                                      </p:cBhvr>
                                    </p:animEffect>
                                    <p:anim calcmode="lin" valueType="num">
                                      <p:cBhvr>
                                        <p:cTn id="72" dur="1000" fill="hold"/>
                                        <p:tgtEl>
                                          <p:spTgt spid="17"/>
                                        </p:tgtEl>
                                        <p:attrNameLst>
                                          <p:attrName>ppt_x</p:attrName>
                                        </p:attrNameLst>
                                      </p:cBhvr>
                                      <p:tavLst>
                                        <p:tav tm="0">
                                          <p:val>
                                            <p:strVal val="#ppt_x"/>
                                          </p:val>
                                        </p:tav>
                                        <p:tav tm="100000">
                                          <p:val>
                                            <p:strVal val="#ppt_x"/>
                                          </p:val>
                                        </p:tav>
                                      </p:tavLst>
                                    </p:anim>
                                    <p:anim calcmode="lin" valueType="num">
                                      <p:cBhvr>
                                        <p:cTn id="73" dur="1000" fill="hold"/>
                                        <p:tgtEl>
                                          <p:spTgt spid="17"/>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45" presetClass="entr" presetSubtype="0" fill="hold"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750"/>
                                        <p:tgtEl>
                                          <p:spTgt spid="19"/>
                                        </p:tgtEl>
                                      </p:cBhvr>
                                    </p:animEffect>
                                    <p:anim calcmode="lin" valueType="num">
                                      <p:cBhvr>
                                        <p:cTn id="78" dur="750" fill="hold"/>
                                        <p:tgtEl>
                                          <p:spTgt spid="19"/>
                                        </p:tgtEl>
                                        <p:attrNameLst>
                                          <p:attrName>ppt_w</p:attrName>
                                        </p:attrNameLst>
                                      </p:cBhvr>
                                      <p:tavLst>
                                        <p:tav tm="0" fmla="#ppt_w*sin(2.5*pi*$)">
                                          <p:val>
                                            <p:fltVal val="0"/>
                                          </p:val>
                                        </p:tav>
                                        <p:tav tm="100000">
                                          <p:val>
                                            <p:fltVal val="1"/>
                                          </p:val>
                                        </p:tav>
                                      </p:tavLst>
                                    </p:anim>
                                    <p:anim calcmode="lin" valueType="num">
                                      <p:cBhvr>
                                        <p:cTn id="79" dur="750" fill="hold"/>
                                        <p:tgtEl>
                                          <p:spTgt spid="19"/>
                                        </p:tgtEl>
                                        <p:attrNameLst>
                                          <p:attrName>ppt_h</p:attrName>
                                        </p:attrNameLst>
                                      </p:cBhvr>
                                      <p:tavLst>
                                        <p:tav tm="0">
                                          <p:val>
                                            <p:strVal val="#ppt_h"/>
                                          </p:val>
                                        </p:tav>
                                        <p:tav tm="100000">
                                          <p:val>
                                            <p:strVal val="#ppt_h"/>
                                          </p:val>
                                        </p:tav>
                                      </p:tavLst>
                                    </p:anim>
                                  </p:childTnLst>
                                </p:cTn>
                              </p:par>
                            </p:childTnLst>
                          </p:cTn>
                        </p:par>
                        <p:par>
                          <p:cTn id="80" fill="hold">
                            <p:stCondLst>
                              <p:cond delay="10750"/>
                            </p:stCondLst>
                            <p:childTnLst>
                              <p:par>
                                <p:cTn id="81" presetID="42" presetClass="entr" presetSubtype="0"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1000"/>
                                        <p:tgtEl>
                                          <p:spTgt spid="18"/>
                                        </p:tgtEl>
                                      </p:cBhvr>
                                    </p:animEffect>
                                    <p:anim calcmode="lin" valueType="num">
                                      <p:cBhvr>
                                        <p:cTn id="84" dur="1000" fill="hold"/>
                                        <p:tgtEl>
                                          <p:spTgt spid="18"/>
                                        </p:tgtEl>
                                        <p:attrNameLst>
                                          <p:attrName>ppt_x</p:attrName>
                                        </p:attrNameLst>
                                      </p:cBhvr>
                                      <p:tavLst>
                                        <p:tav tm="0">
                                          <p:val>
                                            <p:strVal val="#ppt_x"/>
                                          </p:val>
                                        </p:tav>
                                        <p:tav tm="100000">
                                          <p:val>
                                            <p:strVal val="#ppt_x"/>
                                          </p:val>
                                        </p:tav>
                                      </p:tavLst>
                                    </p:anim>
                                    <p:anim calcmode="lin" valueType="num">
                                      <p:cBhvr>
                                        <p:cTn id="8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p:bldP spid="12" grpId="0"/>
      <p:bldP spid="13" grpId="0"/>
      <p:bldP spid="17" grpId="0"/>
      <p:bldP spid="18" grpId="0"/>
      <p:bldP spid="4" grpId="0" animBg="1"/>
      <p:bldP spid="24" grpId="0" animBg="1"/>
      <p:bldP spid="25" grpId="0" animBg="1"/>
      <p:bldP spid="6" grpId="0" animBg="1"/>
      <p:bldP spid="22" grpId="0" animBg="1"/>
      <p:bldP spid="2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64169" y="2729489"/>
            <a:ext cx="9957734" cy="830997"/>
          </a:xfrm>
          <a:prstGeom prst="rect">
            <a:avLst/>
          </a:prstGeom>
          <a:noFill/>
        </p:spPr>
        <p:txBody>
          <a:bodyPr wrap="square" rtlCol="0">
            <a:spAutoFit/>
          </a:bodyPr>
          <a:lstStyle/>
          <a:p>
            <a:r>
              <a:rPr lang="zh-CN" altLang="en-US" sz="1600" dirty="0">
                <a:solidFill>
                  <a:srgbClr val="C00000"/>
                </a:solidFill>
              </a:rPr>
              <a:t>“国家倡导社会主义核心价值观，提倡爱祖国、爱人民、爱劳动、爱科学、爱社会主义的公德，在人民中进行爱国主义、集体主义和国际主义、共产主义的教育，进行辩证唯物主义和历史唯物主义的教育，反对资本主义的、封建主义的和其他的腐朽思想。”</a:t>
            </a:r>
          </a:p>
        </p:txBody>
      </p:sp>
      <p:sp>
        <p:nvSpPr>
          <p:cNvPr id="3" name="文本框 2"/>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宪法宣誓制度、人大制度</a:t>
            </a:r>
          </a:p>
        </p:txBody>
      </p:sp>
      <p:sp>
        <p:nvSpPr>
          <p:cNvPr id="8" name="圆角矩形 7"/>
          <p:cNvSpPr/>
          <p:nvPr/>
        </p:nvSpPr>
        <p:spPr>
          <a:xfrm>
            <a:off x="971002" y="2341401"/>
            <a:ext cx="10344069" cy="1345856"/>
          </a:xfrm>
          <a:prstGeom prst="roundRect">
            <a:avLst>
              <a:gd name="adj" fmla="val 198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3352673" y="2113236"/>
            <a:ext cx="5580727" cy="404262"/>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八、宪法第二十四条第二款中修改后完整段落</a:t>
            </a:r>
            <a:endParaRPr lang="en-US" altLang="zh-CN" b="1" dirty="0">
              <a:solidFill>
                <a:schemeClr val="bg1"/>
              </a:solidFill>
            </a:endParaRPr>
          </a:p>
        </p:txBody>
      </p:sp>
      <p:sp>
        <p:nvSpPr>
          <p:cNvPr id="16" name="文本框 15"/>
          <p:cNvSpPr txBox="1"/>
          <p:nvPr/>
        </p:nvSpPr>
        <p:spPr>
          <a:xfrm>
            <a:off x="3381693" y="4376765"/>
            <a:ext cx="6861860" cy="338554"/>
          </a:xfrm>
          <a:prstGeom prst="rect">
            <a:avLst/>
          </a:prstGeom>
          <a:noFill/>
        </p:spPr>
        <p:txBody>
          <a:bodyPr wrap="square" rtlCol="0">
            <a:spAutoFit/>
          </a:bodyPr>
          <a:lstStyle/>
          <a:p>
            <a:r>
              <a:rPr lang="zh-CN" altLang="en-US" sz="1600" dirty="0">
                <a:solidFill>
                  <a:srgbClr val="C00000"/>
                </a:solidFill>
              </a:rPr>
              <a:t>“国家工作人员就职时应当依照法律规定公开进行宪法宣誓。”</a:t>
            </a:r>
          </a:p>
        </p:txBody>
      </p:sp>
      <p:sp>
        <p:nvSpPr>
          <p:cNvPr id="20" name="圆角矩形 19"/>
          <p:cNvSpPr/>
          <p:nvPr/>
        </p:nvSpPr>
        <p:spPr>
          <a:xfrm>
            <a:off x="971002" y="4010425"/>
            <a:ext cx="10344069" cy="857331"/>
          </a:xfrm>
          <a:prstGeom prst="roundRect">
            <a:avLst>
              <a:gd name="adj" fmla="val 198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3352673" y="3828664"/>
            <a:ext cx="5580727" cy="3443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九、宪法第二十七条增加一款，作为第三款：</a:t>
            </a:r>
            <a:endParaRPr lang="en-US" altLang="zh-CN" b="1" dirty="0"/>
          </a:p>
        </p:txBody>
      </p:sp>
      <p:sp>
        <p:nvSpPr>
          <p:cNvPr id="14" name="文本框 13"/>
          <p:cNvSpPr txBox="1"/>
          <p:nvPr/>
        </p:nvSpPr>
        <p:spPr>
          <a:xfrm>
            <a:off x="1164170" y="5426862"/>
            <a:ext cx="9986370" cy="584775"/>
          </a:xfrm>
          <a:prstGeom prst="rect">
            <a:avLst/>
          </a:prstGeom>
          <a:noFill/>
        </p:spPr>
        <p:txBody>
          <a:bodyPr wrap="square" rtlCol="0">
            <a:spAutoFit/>
          </a:bodyPr>
          <a:lstStyle/>
          <a:p>
            <a:r>
              <a:rPr lang="zh-CN" altLang="en-US" sz="1600" dirty="0">
                <a:solidFill>
                  <a:srgbClr val="C00000"/>
                </a:solidFill>
              </a:rPr>
              <a:t>“全国人民代表大会行使下列职权”中增加一项，作为第七项“（七）选举国家监察委员会主任”，第七项至第十五项相应改为第八项至第十六项。</a:t>
            </a:r>
          </a:p>
        </p:txBody>
      </p:sp>
      <p:sp>
        <p:nvSpPr>
          <p:cNvPr id="15" name="圆角矩形 14"/>
          <p:cNvSpPr/>
          <p:nvPr/>
        </p:nvSpPr>
        <p:spPr>
          <a:xfrm>
            <a:off x="971002" y="5060522"/>
            <a:ext cx="10344069" cy="1140731"/>
          </a:xfrm>
          <a:prstGeom prst="roundRect">
            <a:avLst>
              <a:gd name="adj" fmla="val 198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3352673" y="4878761"/>
            <a:ext cx="5580727" cy="3443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十、宪法第六十二条</a:t>
            </a:r>
            <a:endParaRPr lang="en-US" altLang="zh-CN" b="1" dirty="0"/>
          </a:p>
        </p:txBody>
      </p:sp>
      <p:sp>
        <p:nvSpPr>
          <p:cNvPr id="22" name="文本框 21"/>
          <p:cNvSpPr txBox="1"/>
          <p:nvPr/>
        </p:nvSpPr>
        <p:spPr>
          <a:xfrm>
            <a:off x="726574" y="1319039"/>
            <a:ext cx="4537811" cy="646331"/>
          </a:xfrm>
          <a:prstGeom prst="rect">
            <a:avLst/>
          </a:prstGeom>
          <a:noFill/>
        </p:spPr>
        <p:txBody>
          <a:bodyPr wrap="square" rtlCol="0">
            <a:spAutoFit/>
          </a:bodyPr>
          <a:lstStyle/>
          <a:p>
            <a:pPr algn="r"/>
            <a:r>
              <a:rPr lang="zh-CN" altLang="en-US" dirty="0">
                <a:solidFill>
                  <a:schemeClr val="tx1">
                    <a:lumMod val="85000"/>
                    <a:lumOff val="15000"/>
                  </a:schemeClr>
                </a:solidFill>
              </a:rPr>
              <a:t>“国家提倡爱祖国、爱人民、爱劳动、爱科学、爱社会主义的公德”</a:t>
            </a:r>
          </a:p>
        </p:txBody>
      </p:sp>
      <p:sp>
        <p:nvSpPr>
          <p:cNvPr id="23" name="文本框 22"/>
          <p:cNvSpPr txBox="1"/>
          <p:nvPr/>
        </p:nvSpPr>
        <p:spPr>
          <a:xfrm>
            <a:off x="6348716" y="1319039"/>
            <a:ext cx="5169368" cy="646331"/>
          </a:xfrm>
          <a:prstGeom prst="rect">
            <a:avLst/>
          </a:prstGeom>
          <a:noFill/>
        </p:spPr>
        <p:txBody>
          <a:bodyPr wrap="square" rtlCol="0">
            <a:spAutoFit/>
          </a:bodyPr>
          <a:lstStyle/>
          <a:p>
            <a:r>
              <a:rPr lang="zh-CN" altLang="en-US" dirty="0">
                <a:solidFill>
                  <a:srgbClr val="C00000"/>
                </a:solidFill>
              </a:rPr>
              <a:t>“国家倡导社会主义核心价值观，提倡爱祖国、爱人民、爱劳动、爱科学、爱社会主义的公德”</a:t>
            </a:r>
          </a:p>
        </p:txBody>
      </p:sp>
      <p:grpSp>
        <p:nvGrpSpPr>
          <p:cNvPr id="24" name="组合 23"/>
          <p:cNvGrpSpPr/>
          <p:nvPr/>
        </p:nvGrpSpPr>
        <p:grpSpPr>
          <a:xfrm>
            <a:off x="5580413" y="1251473"/>
            <a:ext cx="561160" cy="561160"/>
            <a:chOff x="5935893" y="2524080"/>
            <a:chExt cx="751545" cy="751545"/>
          </a:xfrm>
        </p:grpSpPr>
        <p:sp>
          <p:nvSpPr>
            <p:cNvPr id="25" name="流程图: 联系 24"/>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燕尾形 25"/>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302974891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5" presetClass="entr" presetSubtype="0"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750"/>
                                        <p:tgtEl>
                                          <p:spTgt spid="24"/>
                                        </p:tgtEl>
                                      </p:cBhvr>
                                    </p:animEffect>
                                    <p:anim calcmode="lin" valueType="num">
                                      <p:cBhvr>
                                        <p:cTn id="17" dur="750" fill="hold"/>
                                        <p:tgtEl>
                                          <p:spTgt spid="24"/>
                                        </p:tgtEl>
                                        <p:attrNameLst>
                                          <p:attrName>ppt_w</p:attrName>
                                        </p:attrNameLst>
                                      </p:cBhvr>
                                      <p:tavLst>
                                        <p:tav tm="0" fmla="#ppt_w*sin(2.5*pi*$)">
                                          <p:val>
                                            <p:fltVal val="0"/>
                                          </p:val>
                                        </p:tav>
                                        <p:tav tm="100000">
                                          <p:val>
                                            <p:fltVal val="1"/>
                                          </p:val>
                                        </p:tav>
                                      </p:tavLst>
                                    </p:anim>
                                    <p:anim calcmode="lin" valueType="num">
                                      <p:cBhvr>
                                        <p:cTn id="18" dur="750" fill="hold"/>
                                        <p:tgtEl>
                                          <p:spTgt spid="24"/>
                                        </p:tgtEl>
                                        <p:attrNameLst>
                                          <p:attrName>ppt_h</p:attrName>
                                        </p:attrNameLst>
                                      </p:cBhvr>
                                      <p:tavLst>
                                        <p:tav tm="0">
                                          <p:val>
                                            <p:strVal val="#ppt_h"/>
                                          </p:val>
                                        </p:tav>
                                        <p:tav tm="100000">
                                          <p:val>
                                            <p:strVal val="#ppt_h"/>
                                          </p:val>
                                        </p:tav>
                                      </p:tavLst>
                                    </p:anim>
                                  </p:childTnLst>
                                </p:cTn>
                              </p:par>
                            </p:childTnLst>
                          </p:cTn>
                        </p:par>
                        <p:par>
                          <p:cTn id="19" fill="hold">
                            <p:stCondLst>
                              <p:cond delay="1750"/>
                            </p:stCondLst>
                            <p:childTnLst>
                              <p:par>
                                <p:cTn id="20" presetID="2" presetClass="entr" presetSubtype="2"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1+#ppt_w/2"/>
                                          </p:val>
                                        </p:tav>
                                        <p:tav tm="100000">
                                          <p:val>
                                            <p:strVal val="#ppt_x"/>
                                          </p:val>
                                        </p:tav>
                                      </p:tavLst>
                                    </p:anim>
                                    <p:anim calcmode="lin" valueType="num">
                                      <p:cBhvr additive="base">
                                        <p:cTn id="23" dur="500" fill="hold"/>
                                        <p:tgtEl>
                                          <p:spTgt spid="23"/>
                                        </p:tgtEl>
                                        <p:attrNameLst>
                                          <p:attrName>ppt_y</p:attrName>
                                        </p:attrNameLst>
                                      </p:cBhvr>
                                      <p:tavLst>
                                        <p:tav tm="0">
                                          <p:val>
                                            <p:strVal val="#ppt_y"/>
                                          </p:val>
                                        </p:tav>
                                        <p:tav tm="100000">
                                          <p:val>
                                            <p:strVal val="#ppt_y"/>
                                          </p:val>
                                        </p:tav>
                                      </p:tavLst>
                                    </p:anim>
                                  </p:childTnLst>
                                </p:cTn>
                              </p:par>
                            </p:childTnLst>
                          </p:cTn>
                        </p:par>
                        <p:par>
                          <p:cTn id="24" fill="hold">
                            <p:stCondLst>
                              <p:cond delay="2250"/>
                            </p:stCondLst>
                            <p:childTnLst>
                              <p:par>
                                <p:cTn id="25" presetID="16" presetClass="entr" presetSubtype="21"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par>
                          <p:cTn id="28" fill="hold">
                            <p:stCondLst>
                              <p:cond delay="2750"/>
                            </p:stCondLst>
                            <p:childTnLst>
                              <p:par>
                                <p:cTn id="29" presetID="21" presetClass="entr" presetSubtype="1"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heel(1)">
                                      <p:cBhvr>
                                        <p:cTn id="31" dur="750"/>
                                        <p:tgtEl>
                                          <p:spTgt spid="8"/>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par>
                          <p:cTn id="43" fill="hold">
                            <p:stCondLst>
                              <p:cond delay="500"/>
                            </p:stCondLst>
                            <p:childTnLst>
                              <p:par>
                                <p:cTn id="44" presetID="21" presetClass="entr" presetSubtype="1"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heel(1)">
                                      <p:cBhvr>
                                        <p:cTn id="46" dur="75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barn(inVertical)">
                                      <p:cBhvr>
                                        <p:cTn id="58" dur="500"/>
                                        <p:tgtEl>
                                          <p:spTgt spid="21"/>
                                        </p:tgtEl>
                                      </p:cBhvr>
                                    </p:animEffect>
                                  </p:childTnLst>
                                </p:cTn>
                              </p:par>
                            </p:childTnLst>
                          </p:cTn>
                        </p:par>
                        <p:par>
                          <p:cTn id="59" fill="hold">
                            <p:stCondLst>
                              <p:cond delay="500"/>
                            </p:stCondLst>
                            <p:childTnLst>
                              <p:par>
                                <p:cTn id="60" presetID="21" presetClass="entr" presetSubtype="1"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heel(1)">
                                      <p:cBhvr>
                                        <p:cTn id="62" dur="75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fltVal val="0"/>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animEffect transition="in" filter="fade">
                                      <p:cBhvr>
                                        <p:cTn id="6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8" grpId="0" animBg="1"/>
      <p:bldP spid="5" grpId="0" animBg="1"/>
      <p:bldP spid="16" grpId="0"/>
      <p:bldP spid="20" grpId="0" animBg="1"/>
      <p:bldP spid="13" grpId="0" animBg="1"/>
      <p:bldP spid="14" grpId="0"/>
      <p:bldP spid="15" grpId="0" animBg="1"/>
      <p:bldP spid="21" grpId="0" animBg="1"/>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43793" y="2048934"/>
            <a:ext cx="4076073" cy="1754326"/>
          </a:xfrm>
          <a:prstGeom prst="rect">
            <a:avLst/>
          </a:prstGeom>
          <a:noFill/>
        </p:spPr>
        <p:txBody>
          <a:bodyPr wrap="square" rtlCol="0">
            <a:spAutoFit/>
          </a:bodyPr>
          <a:lstStyle/>
          <a:p>
            <a:pPr>
              <a:lnSpc>
                <a:spcPct val="150000"/>
              </a:lnSpc>
            </a:pPr>
            <a:r>
              <a:rPr lang="zh-CN" altLang="en-US" dirty="0">
                <a:solidFill>
                  <a:srgbClr val="C00000"/>
                </a:solidFill>
              </a:rPr>
              <a:t>“全国人民代表大会有权罢免下列人员”中增加一项，作为第四项“（四）国家监察委员会主任”，第四项、第五项相应改为第五项、第六项。</a:t>
            </a:r>
          </a:p>
        </p:txBody>
      </p:sp>
      <p:sp>
        <p:nvSpPr>
          <p:cNvPr id="3" name="文本框 2"/>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宪法宣誓制度、人大制度</a:t>
            </a:r>
          </a:p>
        </p:txBody>
      </p:sp>
      <p:sp>
        <p:nvSpPr>
          <p:cNvPr id="8" name="圆角矩形 7"/>
          <p:cNvSpPr/>
          <p:nvPr/>
        </p:nvSpPr>
        <p:spPr>
          <a:xfrm>
            <a:off x="1350626" y="1660846"/>
            <a:ext cx="4688223" cy="4288728"/>
          </a:xfrm>
          <a:prstGeom prst="roundRect">
            <a:avLst>
              <a:gd name="adj" fmla="val 198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638286" y="1432681"/>
            <a:ext cx="4188021" cy="404262"/>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十一、宪法第六十三条</a:t>
            </a:r>
            <a:endParaRPr lang="en-US" altLang="zh-CN" b="1" dirty="0">
              <a:solidFill>
                <a:schemeClr val="bg1"/>
              </a:solidFill>
            </a:endParaRPr>
          </a:p>
        </p:txBody>
      </p:sp>
      <p:sp>
        <p:nvSpPr>
          <p:cNvPr id="20" name="圆角矩形 19"/>
          <p:cNvSpPr/>
          <p:nvPr/>
        </p:nvSpPr>
        <p:spPr>
          <a:xfrm>
            <a:off x="6704197" y="1664778"/>
            <a:ext cx="4688223" cy="4278822"/>
          </a:xfrm>
          <a:prstGeom prst="roundRect">
            <a:avLst>
              <a:gd name="adj" fmla="val 198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6954299" y="1492612"/>
            <a:ext cx="4188021" cy="3443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十二、宪法第六十五条第四款</a:t>
            </a:r>
            <a:endParaRPr lang="en-US" altLang="zh-CN" b="1" dirty="0"/>
          </a:p>
        </p:txBody>
      </p:sp>
      <p:sp>
        <p:nvSpPr>
          <p:cNvPr id="22" name="文本框 21"/>
          <p:cNvSpPr txBox="1"/>
          <p:nvPr/>
        </p:nvSpPr>
        <p:spPr>
          <a:xfrm>
            <a:off x="7034280" y="2172044"/>
            <a:ext cx="4076073" cy="1338828"/>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rPr>
              <a:t>“全国人民代表大会常务委员会的组成人员不得担任国家行政机关、审判机关和检察机关的职务。”</a:t>
            </a:r>
          </a:p>
        </p:txBody>
      </p:sp>
      <p:sp>
        <p:nvSpPr>
          <p:cNvPr id="23" name="文本框 22"/>
          <p:cNvSpPr txBox="1"/>
          <p:nvPr/>
        </p:nvSpPr>
        <p:spPr>
          <a:xfrm>
            <a:off x="7034279" y="4279728"/>
            <a:ext cx="4108041" cy="1289905"/>
          </a:xfrm>
          <a:prstGeom prst="rect">
            <a:avLst/>
          </a:prstGeom>
          <a:noFill/>
        </p:spPr>
        <p:txBody>
          <a:bodyPr wrap="square" rtlCol="0">
            <a:spAutoFit/>
          </a:bodyPr>
          <a:lstStyle/>
          <a:p>
            <a:pPr>
              <a:lnSpc>
                <a:spcPct val="150000"/>
              </a:lnSpc>
            </a:pPr>
            <a:r>
              <a:rPr lang="zh-CN" altLang="en-US" dirty="0">
                <a:solidFill>
                  <a:srgbClr val="C00000"/>
                </a:solidFill>
              </a:rPr>
              <a:t>“全国人民代表大会常务委员会的组成人员不得担任国家行政机关、监察机关、审判机关和检察机关的职务。”</a:t>
            </a:r>
          </a:p>
        </p:txBody>
      </p:sp>
      <p:grpSp>
        <p:nvGrpSpPr>
          <p:cNvPr id="24" name="组合 23"/>
          <p:cNvGrpSpPr/>
          <p:nvPr/>
        </p:nvGrpSpPr>
        <p:grpSpPr>
          <a:xfrm rot="5400000">
            <a:off x="8767728" y="3565393"/>
            <a:ext cx="561160" cy="561160"/>
            <a:chOff x="5935893" y="2524080"/>
            <a:chExt cx="751545" cy="751545"/>
          </a:xfrm>
        </p:grpSpPr>
        <p:sp>
          <p:nvSpPr>
            <p:cNvPr id="25" name="流程图: 联系 24"/>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燕尾形 25"/>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14" name="图片 13">
            <a:extLst>
              <a:ext uri="{FF2B5EF4-FFF2-40B4-BE49-F238E27FC236}">
                <a16:creationId xmlns:a16="http://schemas.microsoft.com/office/drawing/2014/main" id="{95A7ABC5-B8F5-4EF0-A48A-3DA0471A1396}"/>
              </a:ext>
            </a:extLst>
          </p:cNvPr>
          <p:cNvPicPr>
            <a:picLocks noChangeAspect="1"/>
          </p:cNvPicPr>
          <p:nvPr/>
        </p:nvPicPr>
        <p:blipFill rotWithShape="1">
          <a:blip r:embed="rId3">
            <a:extLst>
              <a:ext uri="{28A0092B-C50C-407E-A947-70E740481C1C}">
                <a14:useLocalDpi xmlns:a14="http://schemas.microsoft.com/office/drawing/2010/main" val="0"/>
              </a:ext>
            </a:extLst>
          </a:blip>
          <a:srcRect l="5760" t="46595" b="10456"/>
          <a:stretch/>
        </p:blipFill>
        <p:spPr>
          <a:xfrm>
            <a:off x="1730430" y="3845972"/>
            <a:ext cx="4188021" cy="1908641"/>
          </a:xfrm>
          <a:prstGeom prst="rect">
            <a:avLst/>
          </a:prstGeom>
        </p:spPr>
      </p:pic>
    </p:spTree>
    <p:extLst>
      <p:ext uri="{BB962C8B-B14F-4D97-AF65-F5344CB8AC3E}">
        <p14:creationId xmlns:p14="http://schemas.microsoft.com/office/powerpoint/2010/main" val="371869755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750"/>
                                        <p:tgtEl>
                                          <p:spTgt spid="8"/>
                                        </p:tgtEl>
                                      </p:cBhvr>
                                    </p:animEffect>
                                  </p:childTnLst>
                                </p:cTn>
                              </p:par>
                            </p:childTnLst>
                          </p:cTn>
                        </p:par>
                        <p:par>
                          <p:cTn id="16" fill="hold">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2750"/>
                            </p:stCondLst>
                            <p:childTnLst>
                              <p:par>
                                <p:cTn id="23" presetID="16" presetClass="entr" presetSubtype="2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childTnLst>
                          </p:cTn>
                        </p:par>
                        <p:par>
                          <p:cTn id="26" fill="hold">
                            <p:stCondLst>
                              <p:cond delay="3250"/>
                            </p:stCondLst>
                            <p:childTnLst>
                              <p:par>
                                <p:cTn id="27" presetID="21" presetClass="entr" presetSubtype="1"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heel(1)">
                                      <p:cBhvr>
                                        <p:cTn id="29" dur="750"/>
                                        <p:tgtEl>
                                          <p:spTgt spid="20"/>
                                        </p:tgtEl>
                                      </p:cBhvr>
                                    </p:animEffect>
                                  </p:childTnLst>
                                </p:cTn>
                              </p:par>
                            </p:childTnLst>
                          </p:cTn>
                        </p:par>
                        <p:par>
                          <p:cTn id="30" fill="hold">
                            <p:stCondLst>
                              <p:cond delay="4000"/>
                            </p:stCondLst>
                            <p:childTnLst>
                              <p:par>
                                <p:cTn id="31" presetID="47"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5" presetClass="entr" presetSubtype="0"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750"/>
                                        <p:tgtEl>
                                          <p:spTgt spid="24"/>
                                        </p:tgtEl>
                                      </p:cBhvr>
                                    </p:animEffect>
                                    <p:anim calcmode="lin" valueType="num">
                                      <p:cBhvr>
                                        <p:cTn id="40" dur="750" fill="hold"/>
                                        <p:tgtEl>
                                          <p:spTgt spid="24"/>
                                        </p:tgtEl>
                                        <p:attrNameLst>
                                          <p:attrName>ppt_w</p:attrName>
                                        </p:attrNameLst>
                                      </p:cBhvr>
                                      <p:tavLst>
                                        <p:tav tm="0" fmla="#ppt_w*sin(2.5*pi*$)">
                                          <p:val>
                                            <p:fltVal val="0"/>
                                          </p:val>
                                        </p:tav>
                                        <p:tav tm="100000">
                                          <p:val>
                                            <p:fltVal val="1"/>
                                          </p:val>
                                        </p:tav>
                                      </p:tavLst>
                                    </p:anim>
                                    <p:anim calcmode="lin" valueType="num">
                                      <p:cBhvr>
                                        <p:cTn id="41" dur="750" fill="hold"/>
                                        <p:tgtEl>
                                          <p:spTgt spid="24"/>
                                        </p:tgtEl>
                                        <p:attrNameLst>
                                          <p:attrName>ppt_h</p:attrName>
                                        </p:attrNameLst>
                                      </p:cBhvr>
                                      <p:tavLst>
                                        <p:tav tm="0">
                                          <p:val>
                                            <p:strVal val="#ppt_h"/>
                                          </p:val>
                                        </p:tav>
                                        <p:tav tm="100000">
                                          <p:val>
                                            <p:strVal val="#ppt_h"/>
                                          </p:val>
                                        </p:tav>
                                      </p:tavLst>
                                    </p:anim>
                                  </p:childTnLst>
                                </p:cTn>
                              </p:par>
                            </p:childTnLst>
                          </p:cTn>
                        </p:par>
                        <p:par>
                          <p:cTn id="42" fill="hold">
                            <p:stCondLst>
                              <p:cond delay="5750"/>
                            </p:stCondLst>
                            <p:childTnLst>
                              <p:par>
                                <p:cTn id="43" presetID="42"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1000"/>
                                        <p:tgtEl>
                                          <p:spTgt spid="23"/>
                                        </p:tgtEl>
                                      </p:cBhvr>
                                    </p:animEffect>
                                    <p:anim calcmode="lin" valueType="num">
                                      <p:cBhvr>
                                        <p:cTn id="46" dur="1000" fill="hold"/>
                                        <p:tgtEl>
                                          <p:spTgt spid="23"/>
                                        </p:tgtEl>
                                        <p:attrNameLst>
                                          <p:attrName>ppt_x</p:attrName>
                                        </p:attrNameLst>
                                      </p:cBhvr>
                                      <p:tavLst>
                                        <p:tav tm="0">
                                          <p:val>
                                            <p:strVal val="#ppt_x"/>
                                          </p:val>
                                        </p:tav>
                                        <p:tav tm="100000">
                                          <p:val>
                                            <p:strVal val="#ppt_x"/>
                                          </p:val>
                                        </p:tav>
                                      </p:tavLst>
                                    </p:anim>
                                    <p:anim calcmode="lin" valueType="num">
                                      <p:cBhvr>
                                        <p:cTn id="47" dur="1000" fill="hold"/>
                                        <p:tgtEl>
                                          <p:spTgt spid="23"/>
                                        </p:tgtEl>
                                        <p:attrNameLst>
                                          <p:attrName>ppt_y</p:attrName>
                                        </p:attrNameLst>
                                      </p:cBhvr>
                                      <p:tavLst>
                                        <p:tav tm="0">
                                          <p:val>
                                            <p:strVal val="#ppt_y+.1"/>
                                          </p:val>
                                        </p:tav>
                                        <p:tav tm="100000">
                                          <p:val>
                                            <p:strVal val="#ppt_y"/>
                                          </p:val>
                                        </p:tav>
                                      </p:tavLst>
                                    </p:anim>
                                  </p:childTnLst>
                                </p:cTn>
                              </p:par>
                            </p:childTnLst>
                          </p:cTn>
                        </p:par>
                        <p:par>
                          <p:cTn id="48" fill="hold">
                            <p:stCondLst>
                              <p:cond delay="6750"/>
                            </p:stCondLst>
                            <p:childTnLst>
                              <p:par>
                                <p:cTn id="49" presetID="10" presetClass="entr" presetSubtype="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8" grpId="0" animBg="1"/>
      <p:bldP spid="5" grpId="0" animBg="1"/>
      <p:bldP spid="20" grpId="0" animBg="1"/>
      <p:bldP spid="13" grpId="0" animBg="1"/>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国务院管理制度</a:t>
            </a:r>
          </a:p>
        </p:txBody>
      </p:sp>
      <p:sp>
        <p:nvSpPr>
          <p:cNvPr id="20" name="圆角矩形 19"/>
          <p:cNvSpPr/>
          <p:nvPr/>
        </p:nvSpPr>
        <p:spPr>
          <a:xfrm>
            <a:off x="1350626" y="1878881"/>
            <a:ext cx="10344069" cy="4024377"/>
          </a:xfrm>
          <a:prstGeom prst="roundRect">
            <a:avLst>
              <a:gd name="adj" fmla="val 198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3732297" y="1706716"/>
            <a:ext cx="5580727" cy="3443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十三、宪法第六十七条</a:t>
            </a:r>
            <a:endParaRPr lang="en-US" altLang="zh-CN" b="1" dirty="0"/>
          </a:p>
        </p:txBody>
      </p:sp>
      <p:sp>
        <p:nvSpPr>
          <p:cNvPr id="22" name="文本框 21"/>
          <p:cNvSpPr txBox="1"/>
          <p:nvPr/>
        </p:nvSpPr>
        <p:spPr>
          <a:xfrm>
            <a:off x="1543793" y="2853043"/>
            <a:ext cx="4076073" cy="584775"/>
          </a:xfrm>
          <a:prstGeom prst="rect">
            <a:avLst/>
          </a:prstGeom>
          <a:noFill/>
        </p:spPr>
        <p:txBody>
          <a:bodyPr wrap="square" rtlCol="0">
            <a:spAutoFit/>
          </a:bodyPr>
          <a:lstStyle/>
          <a:p>
            <a:pPr algn="r"/>
            <a:r>
              <a:rPr lang="zh-CN" altLang="en-US" sz="1600" dirty="0">
                <a:solidFill>
                  <a:schemeClr val="tx1">
                    <a:lumMod val="85000"/>
                    <a:lumOff val="15000"/>
                  </a:schemeClr>
                </a:solidFill>
              </a:rPr>
              <a:t>“（六）监督国务院、中央军事委员会、最高人民法院和最高人民检察院的工作”</a:t>
            </a:r>
          </a:p>
        </p:txBody>
      </p:sp>
      <p:sp>
        <p:nvSpPr>
          <p:cNvPr id="23" name="文本框 22"/>
          <p:cNvSpPr txBox="1"/>
          <p:nvPr/>
        </p:nvSpPr>
        <p:spPr>
          <a:xfrm>
            <a:off x="6704197" y="2853043"/>
            <a:ext cx="4797330" cy="584775"/>
          </a:xfrm>
          <a:prstGeom prst="rect">
            <a:avLst/>
          </a:prstGeom>
          <a:noFill/>
        </p:spPr>
        <p:txBody>
          <a:bodyPr wrap="square" rtlCol="0">
            <a:spAutoFit/>
          </a:bodyPr>
          <a:lstStyle/>
          <a:p>
            <a:r>
              <a:rPr lang="zh-CN" altLang="en-US" sz="1600" dirty="0">
                <a:solidFill>
                  <a:srgbClr val="C00000"/>
                </a:solidFill>
              </a:rPr>
              <a:t>“（六）监督国务院、中央军事委员会、国家监察委员会、最高人民法院和最高人民检察院的工作”；</a:t>
            </a:r>
          </a:p>
        </p:txBody>
      </p:sp>
      <p:grpSp>
        <p:nvGrpSpPr>
          <p:cNvPr id="24" name="组合 23"/>
          <p:cNvGrpSpPr/>
          <p:nvPr/>
        </p:nvGrpSpPr>
        <p:grpSpPr>
          <a:xfrm>
            <a:off x="5899175" y="2785477"/>
            <a:ext cx="561160" cy="561160"/>
            <a:chOff x="5935893" y="2524080"/>
            <a:chExt cx="751545" cy="751545"/>
          </a:xfrm>
        </p:grpSpPr>
        <p:sp>
          <p:nvSpPr>
            <p:cNvPr id="25" name="流程图: 联系 24"/>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燕尾形 25"/>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6" name="文本框 15"/>
          <p:cNvSpPr txBox="1"/>
          <p:nvPr/>
        </p:nvSpPr>
        <p:spPr>
          <a:xfrm>
            <a:off x="3924401" y="2263486"/>
            <a:ext cx="6556459" cy="338554"/>
          </a:xfrm>
          <a:prstGeom prst="rect">
            <a:avLst/>
          </a:prstGeom>
          <a:noFill/>
        </p:spPr>
        <p:txBody>
          <a:bodyPr wrap="square" rtlCol="0">
            <a:spAutoFit/>
          </a:bodyPr>
          <a:lstStyle/>
          <a:p>
            <a:r>
              <a:rPr lang="zh-CN" altLang="en-US" sz="1600" dirty="0">
                <a:solidFill>
                  <a:srgbClr val="C00000"/>
                </a:solidFill>
              </a:rPr>
              <a:t>“全国人民代表大会常务委员会行使下列职权”中第六项</a:t>
            </a:r>
          </a:p>
        </p:txBody>
      </p:sp>
      <p:grpSp>
        <p:nvGrpSpPr>
          <p:cNvPr id="17" name="组合 16"/>
          <p:cNvGrpSpPr/>
          <p:nvPr/>
        </p:nvGrpSpPr>
        <p:grpSpPr>
          <a:xfrm>
            <a:off x="5899175" y="3728353"/>
            <a:ext cx="561160" cy="561160"/>
            <a:chOff x="5935894" y="4216402"/>
            <a:chExt cx="561160" cy="561160"/>
          </a:xfrm>
        </p:grpSpPr>
        <p:sp>
          <p:nvSpPr>
            <p:cNvPr id="18" name="流程图: 联系 17"/>
            <p:cNvSpPr/>
            <p:nvPr/>
          </p:nvSpPr>
          <p:spPr>
            <a:xfrm>
              <a:off x="5935894" y="4216402"/>
              <a:ext cx="561160" cy="561160"/>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加号 18"/>
            <p:cNvSpPr/>
            <p:nvPr/>
          </p:nvSpPr>
          <p:spPr>
            <a:xfrm>
              <a:off x="6017439" y="4283968"/>
              <a:ext cx="398067" cy="398067"/>
            </a:xfrm>
            <a:prstGeom prst="mathPlus">
              <a:avLst>
                <a:gd name="adj1" fmla="val 53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p:cNvSpPr txBox="1"/>
          <p:nvPr/>
        </p:nvSpPr>
        <p:spPr>
          <a:xfrm>
            <a:off x="6704197" y="3728353"/>
            <a:ext cx="4797330" cy="830997"/>
          </a:xfrm>
          <a:prstGeom prst="rect">
            <a:avLst/>
          </a:prstGeom>
          <a:noFill/>
        </p:spPr>
        <p:txBody>
          <a:bodyPr wrap="square" rtlCol="0">
            <a:spAutoFit/>
          </a:bodyPr>
          <a:lstStyle/>
          <a:p>
            <a:r>
              <a:rPr lang="zh-CN" altLang="en-US" sz="1600" dirty="0">
                <a:solidFill>
                  <a:srgbClr val="C00000"/>
                </a:solidFill>
              </a:rPr>
              <a:t>增加一项，作为第十一项“（十一）根据国家监察委员会主任的提请，任免国家监察委员会副主任、委员”，</a:t>
            </a:r>
          </a:p>
        </p:txBody>
      </p:sp>
      <p:sp>
        <p:nvSpPr>
          <p:cNvPr id="31" name="文本框 30"/>
          <p:cNvSpPr txBox="1"/>
          <p:nvPr/>
        </p:nvSpPr>
        <p:spPr>
          <a:xfrm>
            <a:off x="6704197" y="4763820"/>
            <a:ext cx="4797330" cy="584775"/>
          </a:xfrm>
          <a:prstGeom prst="rect">
            <a:avLst/>
          </a:prstGeom>
          <a:noFill/>
        </p:spPr>
        <p:txBody>
          <a:bodyPr wrap="square" rtlCol="0">
            <a:spAutoFit/>
          </a:bodyPr>
          <a:lstStyle/>
          <a:p>
            <a:r>
              <a:rPr lang="zh-CN" altLang="en-US" sz="1600" dirty="0">
                <a:solidFill>
                  <a:srgbClr val="C00000"/>
                </a:solidFill>
              </a:rPr>
              <a:t>第十一项至第二十一项相应改为第十二项至第二十二项。</a:t>
            </a:r>
          </a:p>
        </p:txBody>
      </p:sp>
      <p:grpSp>
        <p:nvGrpSpPr>
          <p:cNvPr id="32" name="组合 31"/>
          <p:cNvGrpSpPr/>
          <p:nvPr/>
        </p:nvGrpSpPr>
        <p:grpSpPr>
          <a:xfrm>
            <a:off x="5899175" y="4815805"/>
            <a:ext cx="561160" cy="561160"/>
            <a:chOff x="5935893" y="2524080"/>
            <a:chExt cx="751545" cy="751545"/>
          </a:xfrm>
        </p:grpSpPr>
        <p:sp>
          <p:nvSpPr>
            <p:cNvPr id="33" name="流程图: 联系 32"/>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燕尾形 33"/>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21" name="图片 20">
            <a:extLst>
              <a:ext uri="{FF2B5EF4-FFF2-40B4-BE49-F238E27FC236}">
                <a16:creationId xmlns:a16="http://schemas.microsoft.com/office/drawing/2014/main" id="{E4C8E1D7-2DC9-4F62-9F8C-36C80AE696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6600" y="3503778"/>
            <a:ext cx="3156274" cy="2399480"/>
          </a:xfrm>
          <a:prstGeom prst="rect">
            <a:avLst/>
          </a:prstGeom>
        </p:spPr>
      </p:pic>
    </p:spTree>
    <p:extLst>
      <p:ext uri="{BB962C8B-B14F-4D97-AF65-F5344CB8AC3E}">
        <p14:creationId xmlns:p14="http://schemas.microsoft.com/office/powerpoint/2010/main" val="15740560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heel(1)">
                                      <p:cBhvr>
                                        <p:cTn id="15" dur="750"/>
                                        <p:tgtEl>
                                          <p:spTgt spid="20"/>
                                        </p:tgtEl>
                                      </p:cBhvr>
                                    </p:animEffect>
                                  </p:childTnLst>
                                </p:cTn>
                              </p:par>
                            </p:childTnLst>
                          </p:cTn>
                        </p:par>
                        <p:par>
                          <p:cTn id="16" fill="hold">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2750"/>
                            </p:stCondLst>
                            <p:childTnLst>
                              <p:par>
                                <p:cTn id="23" presetID="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0-#ppt_w/2"/>
                                          </p:val>
                                        </p:tav>
                                        <p:tav tm="100000">
                                          <p:val>
                                            <p:strVal val="#ppt_x"/>
                                          </p:val>
                                        </p:tav>
                                      </p:tavLst>
                                    </p:anim>
                                    <p:anim calcmode="lin" valueType="num">
                                      <p:cBhvr additive="base">
                                        <p:cTn id="26" dur="500" fill="hold"/>
                                        <p:tgtEl>
                                          <p:spTgt spid="22"/>
                                        </p:tgtEl>
                                        <p:attrNameLst>
                                          <p:attrName>ppt_y</p:attrName>
                                        </p:attrNameLst>
                                      </p:cBhvr>
                                      <p:tavLst>
                                        <p:tav tm="0">
                                          <p:val>
                                            <p:strVal val="#ppt_y"/>
                                          </p:val>
                                        </p:tav>
                                        <p:tav tm="100000">
                                          <p:val>
                                            <p:strVal val="#ppt_y"/>
                                          </p:val>
                                        </p:tav>
                                      </p:tavLst>
                                    </p:anim>
                                  </p:childTnLst>
                                </p:cTn>
                              </p:par>
                            </p:childTnLst>
                          </p:cTn>
                        </p:par>
                        <p:par>
                          <p:cTn id="27" fill="hold">
                            <p:stCondLst>
                              <p:cond delay="3250"/>
                            </p:stCondLst>
                            <p:childTnLst>
                              <p:par>
                                <p:cTn id="28" presetID="45" presetClass="entr" presetSubtype="0"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750"/>
                                        <p:tgtEl>
                                          <p:spTgt spid="24"/>
                                        </p:tgtEl>
                                      </p:cBhvr>
                                    </p:animEffect>
                                    <p:anim calcmode="lin" valueType="num">
                                      <p:cBhvr>
                                        <p:cTn id="31" dur="750" fill="hold"/>
                                        <p:tgtEl>
                                          <p:spTgt spid="24"/>
                                        </p:tgtEl>
                                        <p:attrNameLst>
                                          <p:attrName>ppt_w</p:attrName>
                                        </p:attrNameLst>
                                      </p:cBhvr>
                                      <p:tavLst>
                                        <p:tav tm="0" fmla="#ppt_w*sin(2.5*pi*$)">
                                          <p:val>
                                            <p:fltVal val="0"/>
                                          </p:val>
                                        </p:tav>
                                        <p:tav tm="100000">
                                          <p:val>
                                            <p:fltVal val="1"/>
                                          </p:val>
                                        </p:tav>
                                      </p:tavLst>
                                    </p:anim>
                                    <p:anim calcmode="lin" valueType="num">
                                      <p:cBhvr>
                                        <p:cTn id="32" dur="750" fill="hold"/>
                                        <p:tgtEl>
                                          <p:spTgt spid="24"/>
                                        </p:tgtEl>
                                        <p:attrNameLst>
                                          <p:attrName>ppt_h</p:attrName>
                                        </p:attrNameLst>
                                      </p:cBhvr>
                                      <p:tavLst>
                                        <p:tav tm="0">
                                          <p:val>
                                            <p:strVal val="#ppt_h"/>
                                          </p:val>
                                        </p:tav>
                                        <p:tav tm="100000">
                                          <p:val>
                                            <p:strVal val="#ppt_h"/>
                                          </p:val>
                                        </p:tav>
                                      </p:tavLst>
                                    </p:anim>
                                  </p:childTnLst>
                                </p:cTn>
                              </p:par>
                            </p:childTnLst>
                          </p:cTn>
                        </p:par>
                        <p:par>
                          <p:cTn id="33" fill="hold">
                            <p:stCondLst>
                              <p:cond delay="4000"/>
                            </p:stCondLst>
                            <p:childTnLst>
                              <p:par>
                                <p:cTn id="34" presetID="2" presetClass="entr" presetSubtype="2"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1+#ppt_w/2"/>
                                          </p:val>
                                        </p:tav>
                                        <p:tav tm="100000">
                                          <p:val>
                                            <p:strVal val="#ppt_x"/>
                                          </p:val>
                                        </p:tav>
                                      </p:tavLst>
                                    </p:anim>
                                    <p:anim calcmode="lin" valueType="num">
                                      <p:cBhvr additive="base">
                                        <p:cTn id="37" dur="500" fill="hold"/>
                                        <p:tgtEl>
                                          <p:spTgt spid="23"/>
                                        </p:tgtEl>
                                        <p:attrNameLst>
                                          <p:attrName>ppt_y</p:attrName>
                                        </p:attrNameLst>
                                      </p:cBhvr>
                                      <p:tavLst>
                                        <p:tav tm="0">
                                          <p:val>
                                            <p:strVal val="#ppt_y"/>
                                          </p:val>
                                        </p:tav>
                                        <p:tav tm="100000">
                                          <p:val>
                                            <p:strVal val="#ppt_y"/>
                                          </p:val>
                                        </p:tav>
                                      </p:tavLst>
                                    </p:anim>
                                  </p:childTnLst>
                                </p:cTn>
                              </p:par>
                            </p:childTnLst>
                          </p:cTn>
                        </p:par>
                        <p:par>
                          <p:cTn id="38" fill="hold">
                            <p:stCondLst>
                              <p:cond delay="4500"/>
                            </p:stCondLst>
                            <p:childTnLst>
                              <p:par>
                                <p:cTn id="39" presetID="45" presetClass="entr" presetSubtype="0"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750"/>
                                        <p:tgtEl>
                                          <p:spTgt spid="17"/>
                                        </p:tgtEl>
                                      </p:cBhvr>
                                    </p:animEffect>
                                    <p:anim calcmode="lin" valueType="num">
                                      <p:cBhvr>
                                        <p:cTn id="42" dur="750" fill="hold"/>
                                        <p:tgtEl>
                                          <p:spTgt spid="17"/>
                                        </p:tgtEl>
                                        <p:attrNameLst>
                                          <p:attrName>ppt_w</p:attrName>
                                        </p:attrNameLst>
                                      </p:cBhvr>
                                      <p:tavLst>
                                        <p:tav tm="0" fmla="#ppt_w*sin(2.5*pi*$)">
                                          <p:val>
                                            <p:fltVal val="0"/>
                                          </p:val>
                                        </p:tav>
                                        <p:tav tm="100000">
                                          <p:val>
                                            <p:fltVal val="1"/>
                                          </p:val>
                                        </p:tav>
                                      </p:tavLst>
                                    </p:anim>
                                    <p:anim calcmode="lin" valueType="num">
                                      <p:cBhvr>
                                        <p:cTn id="43" dur="750" fill="hold"/>
                                        <p:tgtEl>
                                          <p:spTgt spid="17"/>
                                        </p:tgtEl>
                                        <p:attrNameLst>
                                          <p:attrName>ppt_h</p:attrName>
                                        </p:attrNameLst>
                                      </p:cBhvr>
                                      <p:tavLst>
                                        <p:tav tm="0">
                                          <p:val>
                                            <p:strVal val="#ppt_h"/>
                                          </p:val>
                                        </p:tav>
                                        <p:tav tm="100000">
                                          <p:val>
                                            <p:strVal val="#ppt_h"/>
                                          </p:val>
                                        </p:tav>
                                      </p:tavLst>
                                    </p:anim>
                                  </p:childTnLst>
                                </p:cTn>
                              </p:par>
                            </p:childTnLst>
                          </p:cTn>
                        </p:par>
                        <p:par>
                          <p:cTn id="44" fill="hold">
                            <p:stCondLst>
                              <p:cond delay="5250"/>
                            </p:stCondLst>
                            <p:childTnLst>
                              <p:par>
                                <p:cTn id="45" presetID="2" presetClass="entr" presetSubtype="2"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1+#ppt_w/2"/>
                                          </p:val>
                                        </p:tav>
                                        <p:tav tm="100000">
                                          <p:val>
                                            <p:strVal val="#ppt_x"/>
                                          </p:val>
                                        </p:tav>
                                      </p:tavLst>
                                    </p:anim>
                                    <p:anim calcmode="lin" valueType="num">
                                      <p:cBhvr additive="base">
                                        <p:cTn id="48" dur="500" fill="hold"/>
                                        <p:tgtEl>
                                          <p:spTgt spid="27"/>
                                        </p:tgtEl>
                                        <p:attrNameLst>
                                          <p:attrName>ppt_y</p:attrName>
                                        </p:attrNameLst>
                                      </p:cBhvr>
                                      <p:tavLst>
                                        <p:tav tm="0">
                                          <p:val>
                                            <p:strVal val="#ppt_y"/>
                                          </p:val>
                                        </p:tav>
                                        <p:tav tm="100000">
                                          <p:val>
                                            <p:strVal val="#ppt_y"/>
                                          </p:val>
                                        </p:tav>
                                      </p:tavLst>
                                    </p:anim>
                                  </p:childTnLst>
                                </p:cTn>
                              </p:par>
                            </p:childTnLst>
                          </p:cTn>
                        </p:par>
                        <p:par>
                          <p:cTn id="49" fill="hold">
                            <p:stCondLst>
                              <p:cond delay="5750"/>
                            </p:stCondLst>
                            <p:childTnLst>
                              <p:par>
                                <p:cTn id="50" presetID="2" presetClass="entr" presetSubtype="2"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500" fill="hold"/>
                                        <p:tgtEl>
                                          <p:spTgt spid="31"/>
                                        </p:tgtEl>
                                        <p:attrNameLst>
                                          <p:attrName>ppt_x</p:attrName>
                                        </p:attrNameLst>
                                      </p:cBhvr>
                                      <p:tavLst>
                                        <p:tav tm="0">
                                          <p:val>
                                            <p:strVal val="1+#ppt_w/2"/>
                                          </p:val>
                                        </p:tav>
                                        <p:tav tm="100000">
                                          <p:val>
                                            <p:strVal val="#ppt_x"/>
                                          </p:val>
                                        </p:tav>
                                      </p:tavLst>
                                    </p:anim>
                                    <p:anim calcmode="lin" valueType="num">
                                      <p:cBhvr additive="base">
                                        <p:cTn id="53" dur="500" fill="hold"/>
                                        <p:tgtEl>
                                          <p:spTgt spid="31"/>
                                        </p:tgtEl>
                                        <p:attrNameLst>
                                          <p:attrName>ppt_y</p:attrName>
                                        </p:attrNameLst>
                                      </p:cBhvr>
                                      <p:tavLst>
                                        <p:tav tm="0">
                                          <p:val>
                                            <p:strVal val="#ppt_y"/>
                                          </p:val>
                                        </p:tav>
                                        <p:tav tm="100000">
                                          <p:val>
                                            <p:strVal val="#ppt_y"/>
                                          </p:val>
                                        </p:tav>
                                      </p:tavLst>
                                    </p:anim>
                                  </p:childTnLst>
                                </p:cTn>
                              </p:par>
                            </p:childTnLst>
                          </p:cTn>
                        </p:par>
                        <p:par>
                          <p:cTn id="54" fill="hold">
                            <p:stCondLst>
                              <p:cond delay="6250"/>
                            </p:stCondLst>
                            <p:childTnLst>
                              <p:par>
                                <p:cTn id="55" presetID="45" presetClass="entr" presetSubtype="0"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750"/>
                                        <p:tgtEl>
                                          <p:spTgt spid="32"/>
                                        </p:tgtEl>
                                      </p:cBhvr>
                                    </p:animEffect>
                                    <p:anim calcmode="lin" valueType="num">
                                      <p:cBhvr>
                                        <p:cTn id="58" dur="750" fill="hold"/>
                                        <p:tgtEl>
                                          <p:spTgt spid="32"/>
                                        </p:tgtEl>
                                        <p:attrNameLst>
                                          <p:attrName>ppt_w</p:attrName>
                                        </p:attrNameLst>
                                      </p:cBhvr>
                                      <p:tavLst>
                                        <p:tav tm="0" fmla="#ppt_w*sin(2.5*pi*$)">
                                          <p:val>
                                            <p:fltVal val="0"/>
                                          </p:val>
                                        </p:tav>
                                        <p:tav tm="100000">
                                          <p:val>
                                            <p:fltVal val="1"/>
                                          </p:val>
                                        </p:tav>
                                      </p:tavLst>
                                    </p:anim>
                                    <p:anim calcmode="lin" valueType="num">
                                      <p:cBhvr>
                                        <p:cTn id="59" dur="750" fill="hold"/>
                                        <p:tgtEl>
                                          <p:spTgt spid="32"/>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14" presetClass="entr" presetSubtype="10" fill="hold" nodeType="click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randombar(horizontal)">
                                      <p:cBhvr>
                                        <p:cTn id="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animBg="1"/>
      <p:bldP spid="13" grpId="0" animBg="1"/>
      <p:bldP spid="22" grpId="0"/>
      <p:bldP spid="23" grpId="0"/>
      <p:bldP spid="16" grpId="0"/>
      <p:bldP spid="27"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50626" y="405770"/>
            <a:ext cx="5146428" cy="461665"/>
          </a:xfrm>
          <a:prstGeom prst="rect">
            <a:avLst/>
          </a:prstGeom>
          <a:noFill/>
        </p:spPr>
        <p:txBody>
          <a:bodyPr wrap="square" rtlCol="0">
            <a:spAutoFit/>
          </a:bodyPr>
          <a:lstStyle/>
          <a:p>
            <a:r>
              <a:rPr lang="zh-CN" altLang="en-US" sz="2400" b="1" dirty="0">
                <a:solidFill>
                  <a:srgbClr val="C00000"/>
                </a:solidFill>
              </a:rPr>
              <a:t>国家主席任期制度、国务院管理制度</a:t>
            </a:r>
          </a:p>
        </p:txBody>
      </p:sp>
      <p:sp>
        <p:nvSpPr>
          <p:cNvPr id="8" name="圆角矩形 7"/>
          <p:cNvSpPr/>
          <p:nvPr/>
        </p:nvSpPr>
        <p:spPr>
          <a:xfrm>
            <a:off x="1060694" y="1505242"/>
            <a:ext cx="10344069" cy="1617099"/>
          </a:xfrm>
          <a:prstGeom prst="roundRect">
            <a:avLst>
              <a:gd name="adj" fmla="val 198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3442365" y="1277078"/>
            <a:ext cx="5580727" cy="404262"/>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十四、宪法第七十九条第三款</a:t>
            </a:r>
            <a:endParaRPr lang="en-US" altLang="zh-CN" b="1" dirty="0">
              <a:solidFill>
                <a:schemeClr val="bg1"/>
              </a:solidFill>
            </a:endParaRPr>
          </a:p>
        </p:txBody>
      </p:sp>
      <p:sp>
        <p:nvSpPr>
          <p:cNvPr id="22" name="文本框 21"/>
          <p:cNvSpPr txBox="1"/>
          <p:nvPr/>
        </p:nvSpPr>
        <p:spPr>
          <a:xfrm>
            <a:off x="1256480" y="1875722"/>
            <a:ext cx="4073454" cy="923330"/>
          </a:xfrm>
          <a:prstGeom prst="rect">
            <a:avLst/>
          </a:prstGeom>
          <a:noFill/>
        </p:spPr>
        <p:txBody>
          <a:bodyPr wrap="square" rtlCol="0">
            <a:spAutoFit/>
          </a:bodyPr>
          <a:lstStyle/>
          <a:p>
            <a:pPr algn="r"/>
            <a:r>
              <a:rPr lang="zh-CN" altLang="en-US" dirty="0">
                <a:solidFill>
                  <a:schemeClr val="tx1">
                    <a:lumMod val="85000"/>
                    <a:lumOff val="15000"/>
                  </a:schemeClr>
                </a:solidFill>
              </a:rPr>
              <a:t>“中华人民共和国主席、副主席每届任期同全国人民代表大会每届任期相同，连续任职不得超过两届。”</a:t>
            </a:r>
          </a:p>
        </p:txBody>
      </p:sp>
      <p:sp>
        <p:nvSpPr>
          <p:cNvPr id="23" name="文本框 22"/>
          <p:cNvSpPr txBox="1"/>
          <p:nvPr/>
        </p:nvSpPr>
        <p:spPr>
          <a:xfrm>
            <a:off x="6485751" y="2014222"/>
            <a:ext cx="4654317" cy="646331"/>
          </a:xfrm>
          <a:prstGeom prst="rect">
            <a:avLst/>
          </a:prstGeom>
          <a:noFill/>
        </p:spPr>
        <p:txBody>
          <a:bodyPr wrap="square" rtlCol="0">
            <a:spAutoFit/>
          </a:bodyPr>
          <a:lstStyle/>
          <a:p>
            <a:r>
              <a:rPr lang="zh-CN" altLang="en-US" dirty="0">
                <a:solidFill>
                  <a:srgbClr val="C00000"/>
                </a:solidFill>
              </a:rPr>
              <a:t>“中华人民共和国主席、副主席每届任期同全国人民代表大会每届任期相同。”</a:t>
            </a:r>
          </a:p>
        </p:txBody>
      </p:sp>
      <p:grpSp>
        <p:nvGrpSpPr>
          <p:cNvPr id="24" name="组合 23"/>
          <p:cNvGrpSpPr/>
          <p:nvPr/>
        </p:nvGrpSpPr>
        <p:grpSpPr>
          <a:xfrm>
            <a:off x="5645962" y="2056807"/>
            <a:ext cx="561160" cy="561160"/>
            <a:chOff x="5935893" y="2524080"/>
            <a:chExt cx="751545" cy="751545"/>
          </a:xfrm>
        </p:grpSpPr>
        <p:sp>
          <p:nvSpPr>
            <p:cNvPr id="25" name="流程图: 联系 24"/>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燕尾形 25"/>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7" name="圆角矩形 16"/>
          <p:cNvSpPr/>
          <p:nvPr/>
        </p:nvSpPr>
        <p:spPr>
          <a:xfrm>
            <a:off x="1060694" y="3578670"/>
            <a:ext cx="10344069" cy="2554502"/>
          </a:xfrm>
          <a:prstGeom prst="roundRect">
            <a:avLst>
              <a:gd name="adj" fmla="val 198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3442365" y="3350505"/>
            <a:ext cx="5580727" cy="404262"/>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十五、宪法第八十九条</a:t>
            </a:r>
            <a:endParaRPr lang="en-US" altLang="zh-CN" b="1" dirty="0">
              <a:solidFill>
                <a:schemeClr val="bg1"/>
              </a:solidFill>
            </a:endParaRPr>
          </a:p>
        </p:txBody>
      </p:sp>
      <p:sp>
        <p:nvSpPr>
          <p:cNvPr id="19" name="文本框 18"/>
          <p:cNvSpPr txBox="1"/>
          <p:nvPr/>
        </p:nvSpPr>
        <p:spPr>
          <a:xfrm>
            <a:off x="1256480" y="4110057"/>
            <a:ext cx="4073454" cy="646331"/>
          </a:xfrm>
          <a:prstGeom prst="rect">
            <a:avLst/>
          </a:prstGeom>
          <a:noFill/>
        </p:spPr>
        <p:txBody>
          <a:bodyPr wrap="square" rtlCol="0">
            <a:spAutoFit/>
          </a:bodyPr>
          <a:lstStyle/>
          <a:p>
            <a:pPr algn="r"/>
            <a:r>
              <a:rPr lang="zh-CN" altLang="en-US" dirty="0">
                <a:solidFill>
                  <a:schemeClr val="tx1">
                    <a:lumMod val="85000"/>
                    <a:lumOff val="15000"/>
                  </a:schemeClr>
                </a:solidFill>
              </a:rPr>
              <a:t>“国务院行使下列职权”中第六项“</a:t>
            </a:r>
            <a:endParaRPr lang="en-US" altLang="zh-CN" dirty="0">
              <a:solidFill>
                <a:schemeClr val="tx1">
                  <a:lumMod val="85000"/>
                  <a:lumOff val="15000"/>
                </a:schemeClr>
              </a:solidFill>
            </a:endParaRPr>
          </a:p>
          <a:p>
            <a:pPr algn="r"/>
            <a:r>
              <a:rPr lang="zh-CN" altLang="en-US" dirty="0">
                <a:solidFill>
                  <a:schemeClr val="tx1">
                    <a:lumMod val="85000"/>
                    <a:lumOff val="15000"/>
                  </a:schemeClr>
                </a:solidFill>
              </a:rPr>
              <a:t>（六）领导和管理经济工作和城乡建设”</a:t>
            </a:r>
          </a:p>
        </p:txBody>
      </p:sp>
      <p:sp>
        <p:nvSpPr>
          <p:cNvPr id="27" name="文本框 26"/>
          <p:cNvSpPr txBox="1"/>
          <p:nvPr/>
        </p:nvSpPr>
        <p:spPr>
          <a:xfrm>
            <a:off x="6485751" y="4110057"/>
            <a:ext cx="4654317" cy="646331"/>
          </a:xfrm>
          <a:prstGeom prst="rect">
            <a:avLst/>
          </a:prstGeom>
          <a:noFill/>
        </p:spPr>
        <p:txBody>
          <a:bodyPr wrap="square" rtlCol="0">
            <a:spAutoFit/>
          </a:bodyPr>
          <a:lstStyle/>
          <a:p>
            <a:r>
              <a:rPr lang="zh-CN" altLang="en-US" dirty="0">
                <a:solidFill>
                  <a:srgbClr val="C00000"/>
                </a:solidFill>
              </a:rPr>
              <a:t>“（六）领导和管理经济工作和城乡建设、生态文明建设”；</a:t>
            </a:r>
          </a:p>
        </p:txBody>
      </p:sp>
      <p:grpSp>
        <p:nvGrpSpPr>
          <p:cNvPr id="28" name="组合 27"/>
          <p:cNvGrpSpPr/>
          <p:nvPr/>
        </p:nvGrpSpPr>
        <p:grpSpPr>
          <a:xfrm>
            <a:off x="5645962" y="4152642"/>
            <a:ext cx="561160" cy="561160"/>
            <a:chOff x="5935893" y="2524080"/>
            <a:chExt cx="751545" cy="751545"/>
          </a:xfrm>
        </p:grpSpPr>
        <p:sp>
          <p:nvSpPr>
            <p:cNvPr id="29" name="流程图: 联系 28"/>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燕尾形 29"/>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1" name="文本框 30"/>
          <p:cNvSpPr txBox="1"/>
          <p:nvPr/>
        </p:nvSpPr>
        <p:spPr>
          <a:xfrm>
            <a:off x="1256480" y="5101456"/>
            <a:ext cx="4073454" cy="923330"/>
          </a:xfrm>
          <a:prstGeom prst="rect">
            <a:avLst/>
          </a:prstGeom>
          <a:noFill/>
        </p:spPr>
        <p:txBody>
          <a:bodyPr wrap="square" rtlCol="0">
            <a:spAutoFit/>
          </a:bodyPr>
          <a:lstStyle/>
          <a:p>
            <a:pPr algn="r"/>
            <a:r>
              <a:rPr lang="zh-CN" altLang="en-US" dirty="0">
                <a:solidFill>
                  <a:schemeClr val="tx1">
                    <a:lumMod val="85000"/>
                    <a:lumOff val="15000"/>
                  </a:schemeClr>
                </a:solidFill>
              </a:rPr>
              <a:t>第八项</a:t>
            </a:r>
            <a:endParaRPr lang="en-US" altLang="zh-CN" dirty="0">
              <a:solidFill>
                <a:schemeClr val="tx1">
                  <a:lumMod val="85000"/>
                  <a:lumOff val="15000"/>
                </a:schemeClr>
              </a:solidFill>
            </a:endParaRPr>
          </a:p>
          <a:p>
            <a:pPr algn="r"/>
            <a:r>
              <a:rPr lang="zh-CN" altLang="en-US" dirty="0">
                <a:solidFill>
                  <a:schemeClr val="tx1">
                    <a:lumMod val="85000"/>
                    <a:lumOff val="15000"/>
                  </a:schemeClr>
                </a:solidFill>
              </a:rPr>
              <a:t>“（八）领导和管理民政、公安、司法行政和监察等工作”</a:t>
            </a:r>
          </a:p>
        </p:txBody>
      </p:sp>
      <p:sp>
        <p:nvSpPr>
          <p:cNvPr id="32" name="文本框 31"/>
          <p:cNvSpPr txBox="1"/>
          <p:nvPr/>
        </p:nvSpPr>
        <p:spPr>
          <a:xfrm>
            <a:off x="6485751" y="5239956"/>
            <a:ext cx="4654317" cy="646331"/>
          </a:xfrm>
          <a:prstGeom prst="rect">
            <a:avLst/>
          </a:prstGeom>
          <a:noFill/>
        </p:spPr>
        <p:txBody>
          <a:bodyPr wrap="square" rtlCol="0">
            <a:spAutoFit/>
          </a:bodyPr>
          <a:lstStyle/>
          <a:p>
            <a:r>
              <a:rPr lang="zh-CN" altLang="en-US" dirty="0">
                <a:solidFill>
                  <a:srgbClr val="C00000"/>
                </a:solidFill>
              </a:rPr>
              <a:t>“（八）领导和管理民政、公安、司法行政等工作”</a:t>
            </a:r>
          </a:p>
        </p:txBody>
      </p:sp>
      <p:grpSp>
        <p:nvGrpSpPr>
          <p:cNvPr id="33" name="组合 32"/>
          <p:cNvGrpSpPr/>
          <p:nvPr/>
        </p:nvGrpSpPr>
        <p:grpSpPr>
          <a:xfrm>
            <a:off x="5645962" y="5282541"/>
            <a:ext cx="561160" cy="561160"/>
            <a:chOff x="5935893" y="2524080"/>
            <a:chExt cx="751545" cy="751545"/>
          </a:xfrm>
        </p:grpSpPr>
        <p:sp>
          <p:nvSpPr>
            <p:cNvPr id="34" name="流程图: 联系 33"/>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燕尾形 34"/>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427629581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750"/>
                                        <p:tgtEl>
                                          <p:spTgt spid="8"/>
                                        </p:tgtEl>
                                      </p:cBhvr>
                                    </p:animEffect>
                                  </p:childTnLst>
                                </p:cTn>
                              </p:par>
                            </p:childTnLst>
                          </p:cTn>
                        </p:par>
                        <p:par>
                          <p:cTn id="16" fill="hold">
                            <p:stCondLst>
                              <p:cond delay="1750"/>
                            </p:stCondLst>
                            <p:childTnLst>
                              <p:par>
                                <p:cTn id="17" presetID="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0-#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childTnLst>
                          </p:cTn>
                        </p:par>
                        <p:par>
                          <p:cTn id="21" fill="hold">
                            <p:stCondLst>
                              <p:cond delay="2250"/>
                            </p:stCondLst>
                            <p:childTnLst>
                              <p:par>
                                <p:cTn id="22" presetID="45"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750"/>
                                        <p:tgtEl>
                                          <p:spTgt spid="24"/>
                                        </p:tgtEl>
                                      </p:cBhvr>
                                    </p:animEffect>
                                    <p:anim calcmode="lin" valueType="num">
                                      <p:cBhvr>
                                        <p:cTn id="25" dur="750" fill="hold"/>
                                        <p:tgtEl>
                                          <p:spTgt spid="24"/>
                                        </p:tgtEl>
                                        <p:attrNameLst>
                                          <p:attrName>ppt_w</p:attrName>
                                        </p:attrNameLst>
                                      </p:cBhvr>
                                      <p:tavLst>
                                        <p:tav tm="0" fmla="#ppt_w*sin(2.5*pi*$)">
                                          <p:val>
                                            <p:fltVal val="0"/>
                                          </p:val>
                                        </p:tav>
                                        <p:tav tm="100000">
                                          <p:val>
                                            <p:fltVal val="1"/>
                                          </p:val>
                                        </p:tav>
                                      </p:tavLst>
                                    </p:anim>
                                    <p:anim calcmode="lin" valueType="num">
                                      <p:cBhvr>
                                        <p:cTn id="26" dur="750" fill="hold"/>
                                        <p:tgtEl>
                                          <p:spTgt spid="24"/>
                                        </p:tgtEl>
                                        <p:attrNameLst>
                                          <p:attrName>ppt_h</p:attrName>
                                        </p:attrNameLst>
                                      </p:cBhvr>
                                      <p:tavLst>
                                        <p:tav tm="0">
                                          <p:val>
                                            <p:strVal val="#ppt_h"/>
                                          </p:val>
                                        </p:tav>
                                        <p:tav tm="100000">
                                          <p:val>
                                            <p:strVal val="#ppt_h"/>
                                          </p:val>
                                        </p:tav>
                                      </p:tavLst>
                                    </p:anim>
                                  </p:childTnLst>
                                </p:cTn>
                              </p:par>
                            </p:childTnLst>
                          </p:cTn>
                        </p:par>
                        <p:par>
                          <p:cTn id="27" fill="hold">
                            <p:stCondLst>
                              <p:cond delay="3000"/>
                            </p:stCondLst>
                            <p:childTnLst>
                              <p:par>
                                <p:cTn id="28" presetID="2" presetClass="entr" presetSubtype="2"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1+#ppt_w/2"/>
                                          </p:val>
                                        </p:tav>
                                        <p:tav tm="100000">
                                          <p:val>
                                            <p:strVal val="#ppt_x"/>
                                          </p:val>
                                        </p:tav>
                                      </p:tavLst>
                                    </p:anim>
                                    <p:anim calcmode="lin" valueType="num">
                                      <p:cBhvr additive="base">
                                        <p:cTn id="31" dur="500" fill="hold"/>
                                        <p:tgtEl>
                                          <p:spTgt spid="23"/>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arn(inVertical)">
                                      <p:cBhvr>
                                        <p:cTn id="35" dur="500"/>
                                        <p:tgtEl>
                                          <p:spTgt spid="18"/>
                                        </p:tgtEl>
                                      </p:cBhvr>
                                    </p:animEffect>
                                  </p:childTnLst>
                                </p:cTn>
                              </p:par>
                            </p:childTnLst>
                          </p:cTn>
                        </p:par>
                        <p:par>
                          <p:cTn id="36" fill="hold">
                            <p:stCondLst>
                              <p:cond delay="4000"/>
                            </p:stCondLst>
                            <p:childTnLst>
                              <p:par>
                                <p:cTn id="37" presetID="21" presetClass="entr" presetSubtype="1"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heel(1)">
                                      <p:cBhvr>
                                        <p:cTn id="39" dur="750"/>
                                        <p:tgtEl>
                                          <p:spTgt spid="17"/>
                                        </p:tgtEl>
                                      </p:cBhvr>
                                    </p:animEffect>
                                  </p:childTnLst>
                                </p:cTn>
                              </p:par>
                            </p:childTnLst>
                          </p:cTn>
                        </p:par>
                        <p:par>
                          <p:cTn id="40" fill="hold">
                            <p:stCondLst>
                              <p:cond delay="4750"/>
                            </p:stCondLst>
                            <p:childTnLst>
                              <p:par>
                                <p:cTn id="41" presetID="2" presetClass="entr" presetSubtype="8"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0-#ppt_w/2"/>
                                          </p:val>
                                        </p:tav>
                                        <p:tav tm="100000">
                                          <p:val>
                                            <p:strVal val="#ppt_x"/>
                                          </p:val>
                                        </p:tav>
                                      </p:tavLst>
                                    </p:anim>
                                    <p:anim calcmode="lin" valueType="num">
                                      <p:cBhvr additive="base">
                                        <p:cTn id="44" dur="500" fill="hold"/>
                                        <p:tgtEl>
                                          <p:spTgt spid="19"/>
                                        </p:tgtEl>
                                        <p:attrNameLst>
                                          <p:attrName>ppt_y</p:attrName>
                                        </p:attrNameLst>
                                      </p:cBhvr>
                                      <p:tavLst>
                                        <p:tav tm="0">
                                          <p:val>
                                            <p:strVal val="#ppt_y"/>
                                          </p:val>
                                        </p:tav>
                                        <p:tav tm="100000">
                                          <p:val>
                                            <p:strVal val="#ppt_y"/>
                                          </p:val>
                                        </p:tav>
                                      </p:tavLst>
                                    </p:anim>
                                  </p:childTnLst>
                                </p:cTn>
                              </p:par>
                            </p:childTnLst>
                          </p:cTn>
                        </p:par>
                        <p:par>
                          <p:cTn id="45" fill="hold">
                            <p:stCondLst>
                              <p:cond delay="5250"/>
                            </p:stCondLst>
                            <p:childTnLst>
                              <p:par>
                                <p:cTn id="46" presetID="45" presetClass="entr" presetSubtype="0"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750"/>
                                        <p:tgtEl>
                                          <p:spTgt spid="28"/>
                                        </p:tgtEl>
                                      </p:cBhvr>
                                    </p:animEffect>
                                    <p:anim calcmode="lin" valueType="num">
                                      <p:cBhvr>
                                        <p:cTn id="49" dur="750" fill="hold"/>
                                        <p:tgtEl>
                                          <p:spTgt spid="28"/>
                                        </p:tgtEl>
                                        <p:attrNameLst>
                                          <p:attrName>ppt_w</p:attrName>
                                        </p:attrNameLst>
                                      </p:cBhvr>
                                      <p:tavLst>
                                        <p:tav tm="0" fmla="#ppt_w*sin(2.5*pi*$)">
                                          <p:val>
                                            <p:fltVal val="0"/>
                                          </p:val>
                                        </p:tav>
                                        <p:tav tm="100000">
                                          <p:val>
                                            <p:fltVal val="1"/>
                                          </p:val>
                                        </p:tav>
                                      </p:tavLst>
                                    </p:anim>
                                    <p:anim calcmode="lin" valueType="num">
                                      <p:cBhvr>
                                        <p:cTn id="50" dur="750" fill="hold"/>
                                        <p:tgtEl>
                                          <p:spTgt spid="28"/>
                                        </p:tgtEl>
                                        <p:attrNameLst>
                                          <p:attrName>ppt_h</p:attrName>
                                        </p:attrNameLst>
                                      </p:cBhvr>
                                      <p:tavLst>
                                        <p:tav tm="0">
                                          <p:val>
                                            <p:strVal val="#ppt_h"/>
                                          </p:val>
                                        </p:tav>
                                        <p:tav tm="100000">
                                          <p:val>
                                            <p:strVal val="#ppt_h"/>
                                          </p:val>
                                        </p:tav>
                                      </p:tavLst>
                                    </p:anim>
                                  </p:childTnLst>
                                </p:cTn>
                              </p:par>
                            </p:childTnLst>
                          </p:cTn>
                        </p:par>
                        <p:par>
                          <p:cTn id="51" fill="hold">
                            <p:stCondLst>
                              <p:cond delay="6000"/>
                            </p:stCondLst>
                            <p:childTnLst>
                              <p:par>
                                <p:cTn id="52" presetID="2" presetClass="entr" presetSubtype="2"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fill="hold"/>
                                        <p:tgtEl>
                                          <p:spTgt spid="27"/>
                                        </p:tgtEl>
                                        <p:attrNameLst>
                                          <p:attrName>ppt_x</p:attrName>
                                        </p:attrNameLst>
                                      </p:cBhvr>
                                      <p:tavLst>
                                        <p:tav tm="0">
                                          <p:val>
                                            <p:strVal val="1+#ppt_w/2"/>
                                          </p:val>
                                        </p:tav>
                                        <p:tav tm="100000">
                                          <p:val>
                                            <p:strVal val="#ppt_x"/>
                                          </p:val>
                                        </p:tav>
                                      </p:tavLst>
                                    </p:anim>
                                    <p:anim calcmode="lin" valueType="num">
                                      <p:cBhvr additive="base">
                                        <p:cTn id="55" dur="500" fill="hold"/>
                                        <p:tgtEl>
                                          <p:spTgt spid="27"/>
                                        </p:tgtEl>
                                        <p:attrNameLst>
                                          <p:attrName>ppt_y</p:attrName>
                                        </p:attrNameLst>
                                      </p:cBhvr>
                                      <p:tavLst>
                                        <p:tav tm="0">
                                          <p:val>
                                            <p:strVal val="#ppt_y"/>
                                          </p:val>
                                        </p:tav>
                                        <p:tav tm="100000">
                                          <p:val>
                                            <p:strVal val="#ppt_y"/>
                                          </p:val>
                                        </p:tav>
                                      </p:tavLst>
                                    </p:anim>
                                  </p:childTnLst>
                                </p:cTn>
                              </p:par>
                            </p:childTnLst>
                          </p:cTn>
                        </p:par>
                        <p:par>
                          <p:cTn id="56" fill="hold">
                            <p:stCondLst>
                              <p:cond delay="6500"/>
                            </p:stCondLst>
                            <p:childTnLst>
                              <p:par>
                                <p:cTn id="57" presetID="2" presetClass="entr" presetSubtype="8"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500" fill="hold"/>
                                        <p:tgtEl>
                                          <p:spTgt spid="31"/>
                                        </p:tgtEl>
                                        <p:attrNameLst>
                                          <p:attrName>ppt_x</p:attrName>
                                        </p:attrNameLst>
                                      </p:cBhvr>
                                      <p:tavLst>
                                        <p:tav tm="0">
                                          <p:val>
                                            <p:strVal val="0-#ppt_w/2"/>
                                          </p:val>
                                        </p:tav>
                                        <p:tav tm="100000">
                                          <p:val>
                                            <p:strVal val="#ppt_x"/>
                                          </p:val>
                                        </p:tav>
                                      </p:tavLst>
                                    </p:anim>
                                    <p:anim calcmode="lin" valueType="num">
                                      <p:cBhvr additive="base">
                                        <p:cTn id="60" dur="500" fill="hold"/>
                                        <p:tgtEl>
                                          <p:spTgt spid="31"/>
                                        </p:tgtEl>
                                        <p:attrNameLst>
                                          <p:attrName>ppt_y</p:attrName>
                                        </p:attrNameLst>
                                      </p:cBhvr>
                                      <p:tavLst>
                                        <p:tav tm="0">
                                          <p:val>
                                            <p:strVal val="#ppt_y"/>
                                          </p:val>
                                        </p:tav>
                                        <p:tav tm="100000">
                                          <p:val>
                                            <p:strVal val="#ppt_y"/>
                                          </p:val>
                                        </p:tav>
                                      </p:tavLst>
                                    </p:anim>
                                  </p:childTnLst>
                                </p:cTn>
                              </p:par>
                            </p:childTnLst>
                          </p:cTn>
                        </p:par>
                        <p:par>
                          <p:cTn id="61" fill="hold">
                            <p:stCondLst>
                              <p:cond delay="7000"/>
                            </p:stCondLst>
                            <p:childTnLst>
                              <p:par>
                                <p:cTn id="62" presetID="45" presetClass="entr" presetSubtype="0" fill="hold"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750"/>
                                        <p:tgtEl>
                                          <p:spTgt spid="33"/>
                                        </p:tgtEl>
                                      </p:cBhvr>
                                    </p:animEffect>
                                    <p:anim calcmode="lin" valueType="num">
                                      <p:cBhvr>
                                        <p:cTn id="65" dur="750" fill="hold"/>
                                        <p:tgtEl>
                                          <p:spTgt spid="33"/>
                                        </p:tgtEl>
                                        <p:attrNameLst>
                                          <p:attrName>ppt_w</p:attrName>
                                        </p:attrNameLst>
                                      </p:cBhvr>
                                      <p:tavLst>
                                        <p:tav tm="0" fmla="#ppt_w*sin(2.5*pi*$)">
                                          <p:val>
                                            <p:fltVal val="0"/>
                                          </p:val>
                                        </p:tav>
                                        <p:tav tm="100000">
                                          <p:val>
                                            <p:fltVal val="1"/>
                                          </p:val>
                                        </p:tav>
                                      </p:tavLst>
                                    </p:anim>
                                    <p:anim calcmode="lin" valueType="num">
                                      <p:cBhvr>
                                        <p:cTn id="66" dur="750" fill="hold"/>
                                        <p:tgtEl>
                                          <p:spTgt spid="33"/>
                                        </p:tgtEl>
                                        <p:attrNameLst>
                                          <p:attrName>ppt_h</p:attrName>
                                        </p:attrNameLst>
                                      </p:cBhvr>
                                      <p:tavLst>
                                        <p:tav tm="0">
                                          <p:val>
                                            <p:strVal val="#ppt_h"/>
                                          </p:val>
                                        </p:tav>
                                        <p:tav tm="100000">
                                          <p:val>
                                            <p:strVal val="#ppt_h"/>
                                          </p:val>
                                        </p:tav>
                                      </p:tavLst>
                                    </p:anim>
                                  </p:childTnLst>
                                </p:cTn>
                              </p:par>
                            </p:childTnLst>
                          </p:cTn>
                        </p:par>
                        <p:par>
                          <p:cTn id="67" fill="hold">
                            <p:stCondLst>
                              <p:cond delay="7750"/>
                            </p:stCondLst>
                            <p:childTnLst>
                              <p:par>
                                <p:cTn id="68" presetID="2" presetClass="entr" presetSubtype="2" fill="hold" grpId="0" nodeType="afterEffect">
                                  <p:stCondLst>
                                    <p:cond delay="0"/>
                                  </p:stCondLst>
                                  <p:childTnLst>
                                    <p:set>
                                      <p:cBhvr>
                                        <p:cTn id="69" dur="1" fill="hold">
                                          <p:stCondLst>
                                            <p:cond delay="0"/>
                                          </p:stCondLst>
                                        </p:cTn>
                                        <p:tgtEl>
                                          <p:spTgt spid="32"/>
                                        </p:tgtEl>
                                        <p:attrNameLst>
                                          <p:attrName>style.visibility</p:attrName>
                                        </p:attrNameLst>
                                      </p:cBhvr>
                                      <p:to>
                                        <p:strVal val="visible"/>
                                      </p:to>
                                    </p:set>
                                    <p:anim calcmode="lin" valueType="num">
                                      <p:cBhvr additive="base">
                                        <p:cTn id="70" dur="500" fill="hold"/>
                                        <p:tgtEl>
                                          <p:spTgt spid="32"/>
                                        </p:tgtEl>
                                        <p:attrNameLst>
                                          <p:attrName>ppt_x</p:attrName>
                                        </p:attrNameLst>
                                      </p:cBhvr>
                                      <p:tavLst>
                                        <p:tav tm="0">
                                          <p:val>
                                            <p:strVal val="1+#ppt_w/2"/>
                                          </p:val>
                                        </p:tav>
                                        <p:tav tm="100000">
                                          <p:val>
                                            <p:strVal val="#ppt_x"/>
                                          </p:val>
                                        </p:tav>
                                      </p:tavLst>
                                    </p:anim>
                                    <p:anim calcmode="lin" valueType="num">
                                      <p:cBhvr additive="base">
                                        <p:cTn id="71"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5" grpId="0" animBg="1"/>
      <p:bldP spid="22" grpId="0"/>
      <p:bldP spid="23" grpId="0"/>
      <p:bldP spid="17" grpId="0" animBg="1"/>
      <p:bldP spid="18" grpId="0" animBg="1"/>
      <p:bldP spid="19" grpId="0"/>
      <p:bldP spid="27" grpId="0"/>
      <p:bldP spid="31"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203960" y="985264"/>
            <a:ext cx="9951720" cy="3610386"/>
          </a:xfrm>
          <a:prstGeom prst="roundRect">
            <a:avLst/>
          </a:prstGeom>
          <a:noFill/>
          <a:ln w="19050">
            <a:solidFill>
              <a:srgbClr val="C21B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1849582" y="1119601"/>
            <a:ext cx="8879378" cy="3277820"/>
          </a:xfrm>
          <a:prstGeom prst="rect">
            <a:avLst/>
          </a:prstGeom>
          <a:noFill/>
        </p:spPr>
        <p:txBody>
          <a:bodyPr wrap="square" rtlCol="0">
            <a:spAutoFit/>
          </a:bodyPr>
          <a:lstStyle/>
          <a:p>
            <a:pPr>
              <a:lnSpc>
                <a:spcPct val="150000"/>
              </a:lnSpc>
            </a:pPr>
            <a:r>
              <a:rPr lang="en-US" altLang="zh-CN" dirty="0">
                <a:latin typeface="Arial" panose="020B0604020202020204" pitchFamily="34" charset="0"/>
                <a:ea typeface="微软雅黑" panose="020B0503020204020204" pitchFamily="34" charset="-122"/>
                <a:sym typeface="Arial" panose="020B0604020202020204" pitchFamily="34" charset="0"/>
              </a:rPr>
              <a:t>       </a:t>
            </a:r>
          </a:p>
          <a:p>
            <a:pPr>
              <a:lnSpc>
                <a:spcPct val="200000"/>
              </a:lnSpc>
            </a:pPr>
            <a:r>
              <a:rPr lang="zh-CN" altLang="en-US" dirty="0"/>
              <a:t>党的十九届二中全会审议通过的</a:t>
            </a:r>
            <a:r>
              <a:rPr lang="en-US" altLang="zh-CN" dirty="0">
                <a:solidFill>
                  <a:srgbClr val="FF0000"/>
                </a:solidFill>
              </a:rPr>
              <a:t>《</a:t>
            </a:r>
            <a:r>
              <a:rPr lang="zh-CN" altLang="en-US" dirty="0">
                <a:solidFill>
                  <a:srgbClr val="FF0000"/>
                </a:solidFill>
              </a:rPr>
              <a:t>中共中央关于修改宪法部分内容的建议</a:t>
            </a:r>
            <a:r>
              <a:rPr lang="en-US" altLang="zh-CN" dirty="0">
                <a:solidFill>
                  <a:srgbClr val="FF0000"/>
                </a:solidFill>
              </a:rPr>
              <a:t>》</a:t>
            </a:r>
            <a:r>
              <a:rPr lang="zh-CN" altLang="en-US" dirty="0"/>
              <a:t>，在充分发扬民主、广泛凝聚共识的基础上，提出</a:t>
            </a:r>
            <a:r>
              <a:rPr lang="zh-CN" altLang="en-US" dirty="0">
                <a:solidFill>
                  <a:srgbClr val="FF0000"/>
                </a:solidFill>
              </a:rPr>
              <a:t>将习近平新时代中国特色社会主义思想载入宪法</a:t>
            </a:r>
            <a:r>
              <a:rPr lang="zh-CN" altLang="en-US" dirty="0"/>
              <a:t>。这充分反映了全党全国各族人民的共同意愿，体现了党的主张和人民意志的高度统一，对于巩固全党全国各族人民为实现中华民族伟大复兴而奋斗的共同思想基础，夺取</a:t>
            </a:r>
            <a:r>
              <a:rPr lang="zh-CN" altLang="en-US" dirty="0">
                <a:solidFill>
                  <a:srgbClr val="FF0000"/>
                </a:solidFill>
              </a:rPr>
              <a:t>新时代中国特色社会主义伟大胜利</a:t>
            </a:r>
            <a:r>
              <a:rPr lang="zh-CN" altLang="en-US" dirty="0"/>
              <a:t>，具有重大的现实意义和深远的历史意义。</a:t>
            </a: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271" y="4230515"/>
            <a:ext cx="12385271" cy="3015768"/>
          </a:xfrm>
          <a:prstGeom prst="rect">
            <a:avLst/>
          </a:prstGeom>
        </p:spPr>
      </p:pic>
      <p:pic>
        <p:nvPicPr>
          <p:cNvPr id="13" name="图片 12"/>
          <p:cNvPicPr>
            <a:picLocks noChangeAspect="1"/>
          </p:cNvPicPr>
          <p:nvPr/>
        </p:nvPicPr>
        <p:blipFill>
          <a:blip r:embed="rId4" cstate="print">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0" y="5738399"/>
            <a:ext cx="12385271" cy="1578895"/>
          </a:xfrm>
          <a:prstGeom prst="rect">
            <a:avLst/>
          </a:prstGeom>
        </p:spPr>
      </p:pic>
      <p:sp>
        <p:nvSpPr>
          <p:cNvPr id="8" name="圆角矩形 7"/>
          <p:cNvSpPr/>
          <p:nvPr/>
        </p:nvSpPr>
        <p:spPr>
          <a:xfrm>
            <a:off x="4590269" y="684594"/>
            <a:ext cx="3719512" cy="59888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strike="noStrike" noProof="1">
              <a:latin typeface="Arial" panose="020B0604020202020204" pitchFamily="34" charset="0"/>
              <a:ea typeface="微软雅黑" panose="020B0503020204020204" pitchFamily="34" charset="-122"/>
              <a:sym typeface="Arial" panose="020B0604020202020204" pitchFamily="34" charset="0"/>
            </a:endParaRPr>
          </a:p>
        </p:txBody>
      </p:sp>
      <p:pic>
        <p:nvPicPr>
          <p:cNvPr id="10" name="图片 9"/>
          <p:cNvPicPr>
            <a:picLocks noChangeAspect="1"/>
          </p:cNvPicPr>
          <p:nvPr/>
        </p:nvPicPr>
        <p:blipFill>
          <a:blip r:embed="rId6"/>
          <a:stretch>
            <a:fillRect/>
          </a:stretch>
        </p:blipFill>
        <p:spPr>
          <a:xfrm>
            <a:off x="4706677" y="683203"/>
            <a:ext cx="643016" cy="601663"/>
          </a:xfrm>
          <a:prstGeom prst="rect">
            <a:avLst/>
          </a:prstGeom>
          <a:noFill/>
          <a:ln w="9525">
            <a:noFill/>
          </a:ln>
        </p:spPr>
      </p:pic>
      <p:sp>
        <p:nvSpPr>
          <p:cNvPr id="11" name="矩形 10"/>
          <p:cNvSpPr/>
          <p:nvPr/>
        </p:nvSpPr>
        <p:spPr>
          <a:xfrm>
            <a:off x="5995315" y="722424"/>
            <a:ext cx="1225015" cy="523220"/>
          </a:xfrm>
          <a:prstGeom prst="rect">
            <a:avLst/>
          </a:prstGeom>
          <a:noFill/>
          <a:ln w="9525">
            <a:noFill/>
          </a:ln>
        </p:spPr>
        <p:txBody>
          <a:bodyPr wrap="non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前   言</a:t>
            </a:r>
          </a:p>
        </p:txBody>
      </p:sp>
      <p:pic>
        <p:nvPicPr>
          <p:cNvPr id="15" name="图片 14">
            <a:extLst>
              <a:ext uri="{FF2B5EF4-FFF2-40B4-BE49-F238E27FC236}">
                <a16:creationId xmlns:a16="http://schemas.microsoft.com/office/drawing/2014/main" id="{E7EBDC21-5144-4AD1-A4B0-679063EEBA1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4853" y="320526"/>
            <a:ext cx="1650656" cy="1329475"/>
          </a:xfrm>
          <a:prstGeom prst="rect">
            <a:avLst/>
          </a:prstGeom>
        </p:spPr>
      </p:pic>
    </p:spTree>
    <p:extLst>
      <p:ext uri="{BB962C8B-B14F-4D97-AF65-F5344CB8AC3E}">
        <p14:creationId xmlns:p14="http://schemas.microsoft.com/office/powerpoint/2010/main" val="2271079025"/>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out)">
                                      <p:cBhvr>
                                        <p:cTn id="7" dur="2000"/>
                                        <p:tgtEl>
                                          <p:spTgt spid="13"/>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2" presetClass="entr" presetSubtype="1" accel="48000" fill="hold" grpId="0" nodeType="afterEffect">
                                  <p:stCondLst>
                                    <p:cond delay="0"/>
                                  </p:stCondLst>
                                  <p:iterate type="lt">
                                    <p:tmPct val="10000"/>
                                  </p:iterate>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0-#ppt_h/2"/>
                                          </p:val>
                                        </p:tav>
                                        <p:tav tm="100000">
                                          <p:val>
                                            <p:strVal val="#ppt_y"/>
                                          </p:val>
                                        </p:tav>
                                      </p:tavLst>
                                    </p:anim>
                                  </p:childTnLst>
                                </p:cTn>
                              </p:par>
                            </p:childTnLst>
                          </p:cTn>
                        </p:par>
                        <p:par>
                          <p:cTn id="42" fill="hold">
                            <p:stCondLst>
                              <p:cond delay="10700"/>
                            </p:stCondLst>
                            <p:childTnLst>
                              <p:par>
                                <p:cTn id="43" presetID="42" presetClass="entr" presetSubtype="0"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8" grpId="0" animBg="1"/>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地方立法制度</a:t>
            </a:r>
          </a:p>
        </p:txBody>
      </p:sp>
      <p:sp>
        <p:nvSpPr>
          <p:cNvPr id="7" name="文本框 6"/>
          <p:cNvSpPr txBox="1"/>
          <p:nvPr/>
        </p:nvSpPr>
        <p:spPr>
          <a:xfrm>
            <a:off x="4294817" y="2177377"/>
            <a:ext cx="3209599" cy="1569660"/>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rPr>
              <a:t>“县级以上的地方各级人民代表大会选举并且有权罢免本级人民法院院长和本级人民检察院检察长。”</a:t>
            </a:r>
          </a:p>
        </p:txBody>
      </p:sp>
      <p:sp>
        <p:nvSpPr>
          <p:cNvPr id="9" name="文本框 8"/>
          <p:cNvSpPr txBox="1"/>
          <p:nvPr/>
        </p:nvSpPr>
        <p:spPr>
          <a:xfrm>
            <a:off x="4376962" y="4215839"/>
            <a:ext cx="3127454" cy="1569660"/>
          </a:xfrm>
          <a:prstGeom prst="rect">
            <a:avLst/>
          </a:prstGeom>
          <a:noFill/>
        </p:spPr>
        <p:txBody>
          <a:bodyPr wrap="square" rtlCol="0">
            <a:spAutoFit/>
          </a:bodyPr>
          <a:lstStyle/>
          <a:p>
            <a:pPr>
              <a:lnSpc>
                <a:spcPct val="150000"/>
              </a:lnSpc>
            </a:pPr>
            <a:r>
              <a:rPr lang="zh-CN" altLang="en-US" sz="1600" dirty="0">
                <a:solidFill>
                  <a:srgbClr val="C00000"/>
                </a:solidFill>
              </a:rPr>
              <a:t>修改为“县级以上的地方各级人民代表大会选举并且有权罢免本级监察委员会主任、本级人民法院院长和本级人民检察院检察长。”</a:t>
            </a:r>
          </a:p>
        </p:txBody>
      </p:sp>
      <p:grpSp>
        <p:nvGrpSpPr>
          <p:cNvPr id="11" name="组合 10"/>
          <p:cNvGrpSpPr/>
          <p:nvPr/>
        </p:nvGrpSpPr>
        <p:grpSpPr>
          <a:xfrm rot="5400000">
            <a:off x="5619036" y="3472859"/>
            <a:ext cx="561160" cy="561160"/>
            <a:chOff x="5935893" y="2524080"/>
            <a:chExt cx="751545" cy="751545"/>
          </a:xfrm>
        </p:grpSpPr>
        <p:sp>
          <p:nvSpPr>
            <p:cNvPr id="2" name="流程图: 联系 1"/>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燕尾形 9"/>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2" name="文本框 11"/>
          <p:cNvSpPr txBox="1"/>
          <p:nvPr/>
        </p:nvSpPr>
        <p:spPr>
          <a:xfrm>
            <a:off x="846738" y="2177377"/>
            <a:ext cx="2978689" cy="3003451"/>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rPr>
              <a:t>“设区的市的人民代表大会和它们的常务委员会，在不同宪法、法律、行政法规和本省、自治区的地方性法规相抵触的前提下，可以依照法律规定制定地方性法规，报本省、自治区人民代表大会常务委员会批准后施行。”</a:t>
            </a:r>
          </a:p>
        </p:txBody>
      </p:sp>
      <p:sp>
        <p:nvSpPr>
          <p:cNvPr id="17" name="文本框 16"/>
          <p:cNvSpPr txBox="1"/>
          <p:nvPr/>
        </p:nvSpPr>
        <p:spPr>
          <a:xfrm>
            <a:off x="7882037" y="2177377"/>
            <a:ext cx="3209599" cy="1526123"/>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rPr>
              <a:t>“县级以上的地方各级人民代表大会常务委员会的组成人员不得担任国家行政机关、审判机关和检察机关的职务。”</a:t>
            </a:r>
          </a:p>
        </p:txBody>
      </p:sp>
      <p:sp>
        <p:nvSpPr>
          <p:cNvPr id="18" name="文本框 17"/>
          <p:cNvSpPr txBox="1"/>
          <p:nvPr/>
        </p:nvSpPr>
        <p:spPr>
          <a:xfrm>
            <a:off x="7928795" y="4215839"/>
            <a:ext cx="3176288" cy="1526123"/>
          </a:xfrm>
          <a:prstGeom prst="rect">
            <a:avLst/>
          </a:prstGeom>
          <a:noFill/>
        </p:spPr>
        <p:txBody>
          <a:bodyPr wrap="square" rtlCol="0">
            <a:spAutoFit/>
          </a:bodyPr>
          <a:lstStyle/>
          <a:p>
            <a:pPr>
              <a:lnSpc>
                <a:spcPct val="150000"/>
              </a:lnSpc>
            </a:pPr>
            <a:r>
              <a:rPr lang="zh-CN" altLang="en-US" sz="1600" dirty="0">
                <a:solidFill>
                  <a:srgbClr val="C00000"/>
                </a:solidFill>
              </a:rPr>
              <a:t>“县级以上的地方各级人民代表大会常务委员会的组成人员不得担任国家行政机关、监察机关、审判机关和检察机关的职务。”</a:t>
            </a:r>
          </a:p>
        </p:txBody>
      </p:sp>
      <p:grpSp>
        <p:nvGrpSpPr>
          <p:cNvPr id="19" name="组合 18"/>
          <p:cNvGrpSpPr/>
          <p:nvPr/>
        </p:nvGrpSpPr>
        <p:grpSpPr>
          <a:xfrm rot="5400000">
            <a:off x="9206255" y="3679090"/>
            <a:ext cx="561160" cy="561160"/>
            <a:chOff x="5935893" y="2524080"/>
            <a:chExt cx="751545" cy="751545"/>
          </a:xfrm>
        </p:grpSpPr>
        <p:sp>
          <p:nvSpPr>
            <p:cNvPr id="20" name="流程图: 联系 19"/>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燕尾形 20"/>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 name="矩形 3"/>
          <p:cNvSpPr/>
          <p:nvPr/>
        </p:nvSpPr>
        <p:spPr>
          <a:xfrm>
            <a:off x="674287" y="1734671"/>
            <a:ext cx="3209599" cy="4370294"/>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294817" y="1734671"/>
            <a:ext cx="3176289" cy="4370294"/>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882036" y="1734671"/>
            <a:ext cx="3209599" cy="4370294"/>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7882037" y="1451288"/>
            <a:ext cx="3209599" cy="657759"/>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t>十八、宪法第一百零三条第三款</a:t>
            </a:r>
            <a:endParaRPr lang="en-US" altLang="zh-CN" sz="1600" b="1" dirty="0"/>
          </a:p>
        </p:txBody>
      </p:sp>
      <p:sp>
        <p:nvSpPr>
          <p:cNvPr id="22" name="圆角矩形 21"/>
          <p:cNvSpPr/>
          <p:nvPr/>
        </p:nvSpPr>
        <p:spPr>
          <a:xfrm>
            <a:off x="4294817" y="1451288"/>
            <a:ext cx="3209599" cy="657759"/>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t>十七、宪法第一百零一条第二款中</a:t>
            </a:r>
            <a:endParaRPr lang="en-US" altLang="zh-CN" sz="1600" b="1" dirty="0"/>
          </a:p>
        </p:txBody>
      </p:sp>
      <p:sp>
        <p:nvSpPr>
          <p:cNvPr id="23" name="圆角矩形 22"/>
          <p:cNvSpPr/>
          <p:nvPr/>
        </p:nvSpPr>
        <p:spPr>
          <a:xfrm>
            <a:off x="674287" y="1451288"/>
            <a:ext cx="3209599" cy="657759"/>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t>十六、宪法第一百条增加一款，作为第二款</a:t>
            </a:r>
            <a:endParaRPr lang="en-US" altLang="zh-CN" sz="1600" b="1" dirty="0"/>
          </a:p>
        </p:txBody>
      </p:sp>
    </p:spTree>
    <p:extLst>
      <p:ext uri="{BB962C8B-B14F-4D97-AF65-F5344CB8AC3E}">
        <p14:creationId xmlns:p14="http://schemas.microsoft.com/office/powerpoint/2010/main" val="227431227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barn(inVertical)">
                                      <p:cBhvr>
                                        <p:cTn id="11" dur="500"/>
                                        <p:tgtEl>
                                          <p:spTgt spid="23"/>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500"/>
                                        <p:tgtEl>
                                          <p:spTgt spid="4"/>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arn(inVertical)">
                                      <p:cBhvr>
                                        <p:cTn id="25" dur="500"/>
                                        <p:tgtEl>
                                          <p:spTgt spid="22"/>
                                        </p:tgtEl>
                                      </p:cBhvr>
                                    </p:animEffect>
                                  </p:childTnLst>
                                </p:cTn>
                              </p:par>
                            </p:childTnLst>
                          </p:cTn>
                        </p:par>
                        <p:par>
                          <p:cTn id="26" fill="hold">
                            <p:stCondLst>
                              <p:cond delay="3000"/>
                            </p:stCondLst>
                            <p:childTnLst>
                              <p:par>
                                <p:cTn id="27" presetID="21" presetClass="entr" presetSubtype="1"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heel(1)">
                                      <p:cBhvr>
                                        <p:cTn id="29" dur="500"/>
                                        <p:tgtEl>
                                          <p:spTgt spid="24"/>
                                        </p:tgtEl>
                                      </p:cBhvr>
                                    </p:animEffect>
                                  </p:childTnLst>
                                </p:cTn>
                              </p:par>
                            </p:childTnLst>
                          </p:cTn>
                        </p:par>
                        <p:par>
                          <p:cTn id="30" fill="hold">
                            <p:stCondLst>
                              <p:cond delay="3500"/>
                            </p:stCondLst>
                            <p:childTnLst>
                              <p:par>
                                <p:cTn id="31" presetID="47"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45"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750"/>
                                        <p:tgtEl>
                                          <p:spTgt spid="11"/>
                                        </p:tgtEl>
                                      </p:cBhvr>
                                    </p:animEffect>
                                    <p:anim calcmode="lin" valueType="num">
                                      <p:cBhvr>
                                        <p:cTn id="40" dur="750" fill="hold"/>
                                        <p:tgtEl>
                                          <p:spTgt spid="11"/>
                                        </p:tgtEl>
                                        <p:attrNameLst>
                                          <p:attrName>ppt_w</p:attrName>
                                        </p:attrNameLst>
                                      </p:cBhvr>
                                      <p:tavLst>
                                        <p:tav tm="0" fmla="#ppt_w*sin(2.5*pi*$)">
                                          <p:val>
                                            <p:fltVal val="0"/>
                                          </p:val>
                                        </p:tav>
                                        <p:tav tm="100000">
                                          <p:val>
                                            <p:fltVal val="1"/>
                                          </p:val>
                                        </p:tav>
                                      </p:tavLst>
                                    </p:anim>
                                    <p:anim calcmode="lin" valueType="num">
                                      <p:cBhvr>
                                        <p:cTn id="41" dur="750" fill="hold"/>
                                        <p:tgtEl>
                                          <p:spTgt spid="11"/>
                                        </p:tgtEl>
                                        <p:attrNameLst>
                                          <p:attrName>ppt_h</p:attrName>
                                        </p:attrNameLst>
                                      </p:cBhvr>
                                      <p:tavLst>
                                        <p:tav tm="0">
                                          <p:val>
                                            <p:strVal val="#ppt_h"/>
                                          </p:val>
                                        </p:tav>
                                        <p:tav tm="100000">
                                          <p:val>
                                            <p:strVal val="#ppt_h"/>
                                          </p:val>
                                        </p:tav>
                                      </p:tavLst>
                                    </p:anim>
                                  </p:childTnLst>
                                </p:cTn>
                              </p:par>
                            </p:childTnLst>
                          </p:cTn>
                        </p:par>
                        <p:par>
                          <p:cTn id="42" fill="hold">
                            <p:stCondLst>
                              <p:cond delay="5250"/>
                            </p:stCondLst>
                            <p:childTnLst>
                              <p:par>
                                <p:cTn id="43" presetID="42"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childTnLst>
                          </p:cTn>
                        </p:par>
                        <p:par>
                          <p:cTn id="48" fill="hold">
                            <p:stCondLst>
                              <p:cond delay="6250"/>
                            </p:stCondLst>
                            <p:childTnLst>
                              <p:par>
                                <p:cTn id="49" presetID="16" presetClass="entr" presetSubtype="21"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barn(inVertical)">
                                      <p:cBhvr>
                                        <p:cTn id="51" dur="500"/>
                                        <p:tgtEl>
                                          <p:spTgt spid="6"/>
                                        </p:tgtEl>
                                      </p:cBhvr>
                                    </p:animEffect>
                                  </p:childTnLst>
                                </p:cTn>
                              </p:par>
                            </p:childTnLst>
                          </p:cTn>
                        </p:par>
                        <p:par>
                          <p:cTn id="52" fill="hold">
                            <p:stCondLst>
                              <p:cond delay="6750"/>
                            </p:stCondLst>
                            <p:childTnLst>
                              <p:par>
                                <p:cTn id="53" presetID="21" presetClass="entr" presetSubtype="1"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heel(1)">
                                      <p:cBhvr>
                                        <p:cTn id="55" dur="500"/>
                                        <p:tgtEl>
                                          <p:spTgt spid="25"/>
                                        </p:tgtEl>
                                      </p:cBhvr>
                                    </p:animEffect>
                                  </p:childTnLst>
                                </p:cTn>
                              </p:par>
                            </p:childTnLst>
                          </p:cTn>
                        </p:par>
                        <p:par>
                          <p:cTn id="56" fill="hold">
                            <p:stCondLst>
                              <p:cond delay="7250"/>
                            </p:stCondLst>
                            <p:childTnLst>
                              <p:par>
                                <p:cTn id="57" presetID="47"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1000"/>
                                        <p:tgtEl>
                                          <p:spTgt spid="17"/>
                                        </p:tgtEl>
                                      </p:cBhvr>
                                    </p:animEffect>
                                    <p:anim calcmode="lin" valueType="num">
                                      <p:cBhvr>
                                        <p:cTn id="60" dur="1000" fill="hold"/>
                                        <p:tgtEl>
                                          <p:spTgt spid="17"/>
                                        </p:tgtEl>
                                        <p:attrNameLst>
                                          <p:attrName>ppt_x</p:attrName>
                                        </p:attrNameLst>
                                      </p:cBhvr>
                                      <p:tavLst>
                                        <p:tav tm="0">
                                          <p:val>
                                            <p:strVal val="#ppt_x"/>
                                          </p:val>
                                        </p:tav>
                                        <p:tav tm="100000">
                                          <p:val>
                                            <p:strVal val="#ppt_x"/>
                                          </p:val>
                                        </p:tav>
                                      </p:tavLst>
                                    </p:anim>
                                    <p:anim calcmode="lin" valueType="num">
                                      <p:cBhvr>
                                        <p:cTn id="61" dur="1000" fill="hold"/>
                                        <p:tgtEl>
                                          <p:spTgt spid="17"/>
                                        </p:tgtEl>
                                        <p:attrNameLst>
                                          <p:attrName>ppt_y</p:attrName>
                                        </p:attrNameLst>
                                      </p:cBhvr>
                                      <p:tavLst>
                                        <p:tav tm="0">
                                          <p:val>
                                            <p:strVal val="#ppt_y-.1"/>
                                          </p:val>
                                        </p:tav>
                                        <p:tav tm="100000">
                                          <p:val>
                                            <p:strVal val="#ppt_y"/>
                                          </p:val>
                                        </p:tav>
                                      </p:tavLst>
                                    </p:anim>
                                  </p:childTnLst>
                                </p:cTn>
                              </p:par>
                            </p:childTnLst>
                          </p:cTn>
                        </p:par>
                        <p:par>
                          <p:cTn id="62" fill="hold">
                            <p:stCondLst>
                              <p:cond delay="8250"/>
                            </p:stCondLst>
                            <p:childTnLst>
                              <p:par>
                                <p:cTn id="63" presetID="45" presetClass="entr" presetSubtype="0"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750"/>
                                        <p:tgtEl>
                                          <p:spTgt spid="19"/>
                                        </p:tgtEl>
                                      </p:cBhvr>
                                    </p:animEffect>
                                    <p:anim calcmode="lin" valueType="num">
                                      <p:cBhvr>
                                        <p:cTn id="66" dur="750" fill="hold"/>
                                        <p:tgtEl>
                                          <p:spTgt spid="19"/>
                                        </p:tgtEl>
                                        <p:attrNameLst>
                                          <p:attrName>ppt_w</p:attrName>
                                        </p:attrNameLst>
                                      </p:cBhvr>
                                      <p:tavLst>
                                        <p:tav tm="0" fmla="#ppt_w*sin(2.5*pi*$)">
                                          <p:val>
                                            <p:fltVal val="0"/>
                                          </p:val>
                                        </p:tav>
                                        <p:tav tm="100000">
                                          <p:val>
                                            <p:fltVal val="1"/>
                                          </p:val>
                                        </p:tav>
                                      </p:tavLst>
                                    </p:anim>
                                    <p:anim calcmode="lin" valueType="num">
                                      <p:cBhvr>
                                        <p:cTn id="67" dur="750" fill="hold"/>
                                        <p:tgtEl>
                                          <p:spTgt spid="19"/>
                                        </p:tgtEl>
                                        <p:attrNameLst>
                                          <p:attrName>ppt_h</p:attrName>
                                        </p:attrNameLst>
                                      </p:cBhvr>
                                      <p:tavLst>
                                        <p:tav tm="0">
                                          <p:val>
                                            <p:strVal val="#ppt_h"/>
                                          </p:val>
                                        </p:tav>
                                        <p:tav tm="100000">
                                          <p:val>
                                            <p:strVal val="#ppt_h"/>
                                          </p:val>
                                        </p:tav>
                                      </p:tavLst>
                                    </p:anim>
                                  </p:childTnLst>
                                </p:cTn>
                              </p:par>
                            </p:childTnLst>
                          </p:cTn>
                        </p:par>
                        <p:par>
                          <p:cTn id="68" fill="hold">
                            <p:stCondLst>
                              <p:cond delay="9000"/>
                            </p:stCondLst>
                            <p:childTnLst>
                              <p:par>
                                <p:cTn id="69" presetID="42" presetClass="entr" presetSubtype="0"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1000"/>
                                        <p:tgtEl>
                                          <p:spTgt spid="18"/>
                                        </p:tgtEl>
                                      </p:cBhvr>
                                    </p:animEffect>
                                    <p:anim calcmode="lin" valueType="num">
                                      <p:cBhvr>
                                        <p:cTn id="72" dur="1000" fill="hold"/>
                                        <p:tgtEl>
                                          <p:spTgt spid="18"/>
                                        </p:tgtEl>
                                        <p:attrNameLst>
                                          <p:attrName>ppt_x</p:attrName>
                                        </p:attrNameLst>
                                      </p:cBhvr>
                                      <p:tavLst>
                                        <p:tav tm="0">
                                          <p:val>
                                            <p:strVal val="#ppt_x"/>
                                          </p:val>
                                        </p:tav>
                                        <p:tav tm="100000">
                                          <p:val>
                                            <p:strVal val="#ppt_x"/>
                                          </p:val>
                                        </p:tav>
                                      </p:tavLst>
                                    </p:anim>
                                    <p:anim calcmode="lin" valueType="num">
                                      <p:cBhvr>
                                        <p:cTn id="7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p:bldP spid="12" grpId="0"/>
      <p:bldP spid="17" grpId="0"/>
      <p:bldP spid="18" grpId="0"/>
      <p:bldP spid="4" grpId="0" animBg="1"/>
      <p:bldP spid="24" grpId="0" animBg="1"/>
      <p:bldP spid="25" grpId="0" animBg="1"/>
      <p:bldP spid="6" grpId="0" animBg="1"/>
      <p:bldP spid="22" grpId="0" animBg="1"/>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45768" y="3981895"/>
            <a:ext cx="9957734" cy="1569660"/>
          </a:xfrm>
          <a:prstGeom prst="rect">
            <a:avLst/>
          </a:prstGeom>
          <a:noFill/>
        </p:spPr>
        <p:txBody>
          <a:bodyPr wrap="square" rtlCol="0">
            <a:spAutoFit/>
          </a:bodyPr>
          <a:lstStyle/>
          <a:p>
            <a:pPr>
              <a:lnSpc>
                <a:spcPct val="150000"/>
              </a:lnSpc>
            </a:pPr>
            <a:r>
              <a:rPr lang="zh-CN" altLang="en-US" sz="1600" dirty="0">
                <a:solidFill>
                  <a:srgbClr val="C00000"/>
                </a:solidFill>
              </a:rPr>
              <a:t>“县级以上的地方各级人民代表大会常务委员会讨论、决定本行政区域内各方面工作的重大事项；监督本级人民政府、监察委员会、人民法院和人民检察院的工作；撤销本级人民政府的不适当的决定和命令；撤销下一级人民代表大会的不适当的决议；依照法律规定的权限决定国家机关工作人员的任免；在本级人民代表大会闭会期间，罢免和补选上一级人民代表大会的个别代表。”</a:t>
            </a:r>
          </a:p>
        </p:txBody>
      </p:sp>
      <p:sp>
        <p:nvSpPr>
          <p:cNvPr id="3" name="文本框 2"/>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地方立法制度</a:t>
            </a:r>
          </a:p>
        </p:txBody>
      </p:sp>
      <p:sp>
        <p:nvSpPr>
          <p:cNvPr id="8" name="圆角矩形 7"/>
          <p:cNvSpPr/>
          <p:nvPr/>
        </p:nvSpPr>
        <p:spPr>
          <a:xfrm>
            <a:off x="923965" y="3593807"/>
            <a:ext cx="10344069" cy="2473994"/>
          </a:xfrm>
          <a:prstGeom prst="roundRect">
            <a:avLst>
              <a:gd name="adj" fmla="val 198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3305636" y="3365642"/>
            <a:ext cx="5580727" cy="404262"/>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十九、宪法第一百零四条修改后完整内容</a:t>
            </a:r>
            <a:endParaRPr lang="en-US" altLang="zh-CN" b="1" dirty="0">
              <a:solidFill>
                <a:schemeClr val="bg1"/>
              </a:solidFill>
            </a:endParaRPr>
          </a:p>
        </p:txBody>
      </p:sp>
      <p:sp>
        <p:nvSpPr>
          <p:cNvPr id="12" name="文本框 11"/>
          <p:cNvSpPr txBox="1"/>
          <p:nvPr/>
        </p:nvSpPr>
        <p:spPr>
          <a:xfrm>
            <a:off x="1117132" y="2040011"/>
            <a:ext cx="4288530" cy="584775"/>
          </a:xfrm>
          <a:prstGeom prst="rect">
            <a:avLst/>
          </a:prstGeom>
          <a:noFill/>
        </p:spPr>
        <p:txBody>
          <a:bodyPr wrap="square" rtlCol="0">
            <a:spAutoFit/>
          </a:bodyPr>
          <a:lstStyle/>
          <a:p>
            <a:pPr algn="r"/>
            <a:r>
              <a:rPr lang="zh-CN" altLang="en-US" sz="1600" dirty="0"/>
              <a:t>“监督本级人民政府、人民法院和人民检察院的工作”</a:t>
            </a:r>
          </a:p>
        </p:txBody>
      </p:sp>
      <p:sp>
        <p:nvSpPr>
          <p:cNvPr id="16" name="文本框 15"/>
          <p:cNvSpPr txBox="1"/>
          <p:nvPr/>
        </p:nvSpPr>
        <p:spPr>
          <a:xfrm>
            <a:off x="6234924" y="2028202"/>
            <a:ext cx="4868578" cy="584775"/>
          </a:xfrm>
          <a:prstGeom prst="rect">
            <a:avLst/>
          </a:prstGeom>
          <a:noFill/>
        </p:spPr>
        <p:txBody>
          <a:bodyPr wrap="square" rtlCol="0">
            <a:spAutoFit/>
          </a:bodyPr>
          <a:lstStyle/>
          <a:p>
            <a:r>
              <a:rPr lang="zh-CN" altLang="en-US" sz="1600" dirty="0">
                <a:solidFill>
                  <a:srgbClr val="C00000"/>
                </a:solidFill>
              </a:rPr>
              <a:t>“监督本级人民政府、监察委员会、人民法院和人民检察院的工作”</a:t>
            </a:r>
          </a:p>
        </p:txBody>
      </p:sp>
      <p:grpSp>
        <p:nvGrpSpPr>
          <p:cNvPr id="17" name="组合 16"/>
          <p:cNvGrpSpPr/>
          <p:nvPr/>
        </p:nvGrpSpPr>
        <p:grpSpPr>
          <a:xfrm>
            <a:off x="5509233" y="2040011"/>
            <a:ext cx="561160" cy="561160"/>
            <a:chOff x="5935893" y="2524080"/>
            <a:chExt cx="751545" cy="751545"/>
          </a:xfrm>
        </p:grpSpPr>
        <p:sp>
          <p:nvSpPr>
            <p:cNvPr id="18" name="流程图: 联系 17"/>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燕尾形 18"/>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圆角矩形 19"/>
          <p:cNvSpPr/>
          <p:nvPr/>
        </p:nvSpPr>
        <p:spPr>
          <a:xfrm>
            <a:off x="923965" y="1661862"/>
            <a:ext cx="10344069" cy="1133108"/>
          </a:xfrm>
          <a:prstGeom prst="roundRect">
            <a:avLst>
              <a:gd name="adj" fmla="val 198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3305636" y="1480101"/>
            <a:ext cx="5580727" cy="3443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十九、宪法第一百零四条中修改点</a:t>
            </a:r>
            <a:endParaRPr lang="en-US" altLang="zh-CN" b="1" dirty="0"/>
          </a:p>
        </p:txBody>
      </p:sp>
    </p:spTree>
    <p:extLst>
      <p:ext uri="{BB962C8B-B14F-4D97-AF65-F5344CB8AC3E}">
        <p14:creationId xmlns:p14="http://schemas.microsoft.com/office/powerpoint/2010/main" val="47333582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heel(1)">
                                      <p:cBhvr>
                                        <p:cTn id="15" dur="750"/>
                                        <p:tgtEl>
                                          <p:spTgt spid="20"/>
                                        </p:tgtEl>
                                      </p:cBhvr>
                                    </p:animEffect>
                                  </p:childTnLst>
                                </p:cTn>
                              </p:par>
                            </p:childTnLst>
                          </p:cTn>
                        </p:par>
                        <p:par>
                          <p:cTn id="16" fill="hold">
                            <p:stCondLst>
                              <p:cond delay="1750"/>
                            </p:stCondLst>
                            <p:childTnLst>
                              <p:par>
                                <p:cTn id="17" presetID="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2250"/>
                            </p:stCondLst>
                            <p:childTnLst>
                              <p:par>
                                <p:cTn id="22" presetID="45"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750"/>
                                        <p:tgtEl>
                                          <p:spTgt spid="17"/>
                                        </p:tgtEl>
                                      </p:cBhvr>
                                    </p:animEffect>
                                    <p:anim calcmode="lin" valueType="num">
                                      <p:cBhvr>
                                        <p:cTn id="25" dur="750" fill="hold"/>
                                        <p:tgtEl>
                                          <p:spTgt spid="17"/>
                                        </p:tgtEl>
                                        <p:attrNameLst>
                                          <p:attrName>ppt_w</p:attrName>
                                        </p:attrNameLst>
                                      </p:cBhvr>
                                      <p:tavLst>
                                        <p:tav tm="0" fmla="#ppt_w*sin(2.5*pi*$)">
                                          <p:val>
                                            <p:fltVal val="0"/>
                                          </p:val>
                                        </p:tav>
                                        <p:tav tm="100000">
                                          <p:val>
                                            <p:fltVal val="1"/>
                                          </p:val>
                                        </p:tav>
                                      </p:tavLst>
                                    </p:anim>
                                    <p:anim calcmode="lin" valueType="num">
                                      <p:cBhvr>
                                        <p:cTn id="26" dur="750" fill="hold"/>
                                        <p:tgtEl>
                                          <p:spTgt spid="17"/>
                                        </p:tgtEl>
                                        <p:attrNameLst>
                                          <p:attrName>ppt_h</p:attrName>
                                        </p:attrNameLst>
                                      </p:cBhvr>
                                      <p:tavLst>
                                        <p:tav tm="0">
                                          <p:val>
                                            <p:strVal val="#ppt_h"/>
                                          </p:val>
                                        </p:tav>
                                        <p:tav tm="100000">
                                          <p:val>
                                            <p:strVal val="#ppt_h"/>
                                          </p:val>
                                        </p:tav>
                                      </p:tavLst>
                                    </p:anim>
                                  </p:childTnLst>
                                </p:cTn>
                              </p:par>
                            </p:childTnLst>
                          </p:cTn>
                        </p:par>
                        <p:par>
                          <p:cTn id="27" fill="hold">
                            <p:stCondLst>
                              <p:cond delay="3000"/>
                            </p:stCondLst>
                            <p:childTnLst>
                              <p:par>
                                <p:cTn id="28" presetID="2" presetClass="entr" presetSubtype="2"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1+#ppt_w/2"/>
                                          </p:val>
                                        </p:tav>
                                        <p:tav tm="100000">
                                          <p:val>
                                            <p:strVal val="#ppt_x"/>
                                          </p:val>
                                        </p:tav>
                                      </p:tavLst>
                                    </p:anim>
                                    <p:anim calcmode="lin" valueType="num">
                                      <p:cBhvr additive="base">
                                        <p:cTn id="31" dur="500" fill="hold"/>
                                        <p:tgtEl>
                                          <p:spTgt spid="16"/>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arn(inVertical)">
                                      <p:cBhvr>
                                        <p:cTn id="35" dur="500"/>
                                        <p:tgtEl>
                                          <p:spTgt spid="5"/>
                                        </p:tgtEl>
                                      </p:cBhvr>
                                    </p:animEffect>
                                  </p:childTnLst>
                                </p:cTn>
                              </p:par>
                            </p:childTnLst>
                          </p:cTn>
                        </p:par>
                        <p:par>
                          <p:cTn id="36" fill="hold">
                            <p:stCondLst>
                              <p:cond delay="4000"/>
                            </p:stCondLst>
                            <p:childTnLst>
                              <p:par>
                                <p:cTn id="37" presetID="21" presetClass="entr" presetSubtype="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heel(1)">
                                      <p:cBhvr>
                                        <p:cTn id="39" dur="750"/>
                                        <p:tgtEl>
                                          <p:spTgt spid="8"/>
                                        </p:tgtEl>
                                      </p:cBhvr>
                                    </p:animEffect>
                                  </p:childTnLst>
                                </p:cTn>
                              </p:par>
                            </p:childTnLst>
                          </p:cTn>
                        </p:par>
                        <p:par>
                          <p:cTn id="40" fill="hold">
                            <p:stCondLst>
                              <p:cond delay="4750"/>
                            </p:stCondLst>
                            <p:childTnLst>
                              <p:par>
                                <p:cTn id="41" presetID="42" presetClass="entr" presetSubtype="0"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1000"/>
                                        <p:tgtEl>
                                          <p:spTgt spid="4"/>
                                        </p:tgtEl>
                                      </p:cBhvr>
                                    </p:animEffect>
                                    <p:anim calcmode="lin" valueType="num">
                                      <p:cBhvr>
                                        <p:cTn id="44" dur="1000" fill="hold"/>
                                        <p:tgtEl>
                                          <p:spTgt spid="4"/>
                                        </p:tgtEl>
                                        <p:attrNameLst>
                                          <p:attrName>ppt_x</p:attrName>
                                        </p:attrNameLst>
                                      </p:cBhvr>
                                      <p:tavLst>
                                        <p:tav tm="0">
                                          <p:val>
                                            <p:strVal val="#ppt_x"/>
                                          </p:val>
                                        </p:tav>
                                        <p:tav tm="100000">
                                          <p:val>
                                            <p:strVal val="#ppt_x"/>
                                          </p:val>
                                        </p:tav>
                                      </p:tavLst>
                                    </p:anim>
                                    <p:anim calcmode="lin" valueType="num">
                                      <p:cBhvr>
                                        <p:cTn id="4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8" grpId="0" animBg="1"/>
      <p:bldP spid="5" grpId="0" animBg="1"/>
      <p:bldP spid="12" grpId="0"/>
      <p:bldP spid="16" grpId="0"/>
      <p:bldP spid="20"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地方立法制度</a:t>
            </a:r>
          </a:p>
        </p:txBody>
      </p:sp>
      <p:sp>
        <p:nvSpPr>
          <p:cNvPr id="12" name="文本框 11"/>
          <p:cNvSpPr txBox="1"/>
          <p:nvPr/>
        </p:nvSpPr>
        <p:spPr>
          <a:xfrm>
            <a:off x="1117132" y="2151522"/>
            <a:ext cx="4288530" cy="2951898"/>
          </a:xfrm>
          <a:prstGeom prst="rect">
            <a:avLst/>
          </a:prstGeom>
          <a:noFill/>
        </p:spPr>
        <p:txBody>
          <a:bodyPr wrap="square" rtlCol="0">
            <a:spAutoFit/>
          </a:bodyPr>
          <a:lstStyle/>
          <a:p>
            <a:pPr algn="r">
              <a:lnSpc>
                <a:spcPct val="150000"/>
              </a:lnSpc>
            </a:pPr>
            <a:r>
              <a:rPr lang="zh-CN" altLang="en-US" dirty="0"/>
              <a:t>“县级以上地方各级人民政府依照法律规定的权限，管理本行政区域内的经济、教育、科学、文化、卫生、体育事业、城乡建设事业和财政、民政、公安、民族事务、司法行政、监察、计划生育等行政工作，发布决定和命令，任免、培训、考核和奖惩行政工作人员。”</a:t>
            </a:r>
          </a:p>
        </p:txBody>
      </p:sp>
      <p:sp>
        <p:nvSpPr>
          <p:cNvPr id="16" name="文本框 15"/>
          <p:cNvSpPr txBox="1"/>
          <p:nvPr/>
        </p:nvSpPr>
        <p:spPr>
          <a:xfrm>
            <a:off x="6234924" y="2139713"/>
            <a:ext cx="4868578" cy="2536400"/>
          </a:xfrm>
          <a:prstGeom prst="rect">
            <a:avLst/>
          </a:prstGeom>
          <a:noFill/>
        </p:spPr>
        <p:txBody>
          <a:bodyPr wrap="square" rtlCol="0">
            <a:spAutoFit/>
          </a:bodyPr>
          <a:lstStyle/>
          <a:p>
            <a:pPr>
              <a:lnSpc>
                <a:spcPct val="150000"/>
              </a:lnSpc>
            </a:pPr>
            <a:r>
              <a:rPr lang="zh-CN" altLang="en-US" dirty="0">
                <a:solidFill>
                  <a:srgbClr val="C00000"/>
                </a:solidFill>
              </a:rPr>
              <a:t>“县级以上地方各级人民政府依照法律规定的权限，管理本行政区域内的经济、教育、科学、文化、卫生、体育事业、城乡建设事业和财政、民政、公安、民族事务、司法行政、计划生育等行政工作，发布决定和命令，任免、培训、考核和奖惩行政工作人员。”</a:t>
            </a:r>
          </a:p>
        </p:txBody>
      </p:sp>
      <p:grpSp>
        <p:nvGrpSpPr>
          <p:cNvPr id="17" name="组合 16"/>
          <p:cNvGrpSpPr/>
          <p:nvPr/>
        </p:nvGrpSpPr>
        <p:grpSpPr>
          <a:xfrm>
            <a:off x="5509233" y="3228233"/>
            <a:ext cx="561160" cy="561160"/>
            <a:chOff x="5935893" y="2524080"/>
            <a:chExt cx="751545" cy="751545"/>
          </a:xfrm>
        </p:grpSpPr>
        <p:sp>
          <p:nvSpPr>
            <p:cNvPr id="18" name="流程图: 联系 17"/>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燕尾形 18"/>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圆角矩形 19"/>
          <p:cNvSpPr/>
          <p:nvPr/>
        </p:nvSpPr>
        <p:spPr>
          <a:xfrm>
            <a:off x="923965" y="1773372"/>
            <a:ext cx="10344069" cy="3869471"/>
          </a:xfrm>
          <a:prstGeom prst="roundRect">
            <a:avLst>
              <a:gd name="adj" fmla="val 198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3305636" y="1591612"/>
            <a:ext cx="5580727" cy="3443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二十、宪法第一百零七条第一款</a:t>
            </a:r>
            <a:endParaRPr lang="en-US" altLang="zh-CN" b="1" dirty="0"/>
          </a:p>
        </p:txBody>
      </p:sp>
    </p:spTree>
    <p:extLst>
      <p:ext uri="{BB962C8B-B14F-4D97-AF65-F5344CB8AC3E}">
        <p14:creationId xmlns:p14="http://schemas.microsoft.com/office/powerpoint/2010/main" val="100572728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heel(1)">
                                      <p:cBhvr>
                                        <p:cTn id="15" dur="750"/>
                                        <p:tgtEl>
                                          <p:spTgt spid="20"/>
                                        </p:tgtEl>
                                      </p:cBhvr>
                                    </p:animEffect>
                                  </p:childTnLst>
                                </p:cTn>
                              </p:par>
                            </p:childTnLst>
                          </p:cTn>
                        </p:par>
                        <p:par>
                          <p:cTn id="16" fill="hold">
                            <p:stCondLst>
                              <p:cond delay="1750"/>
                            </p:stCondLst>
                            <p:childTnLst>
                              <p:par>
                                <p:cTn id="17" presetID="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2250"/>
                            </p:stCondLst>
                            <p:childTnLst>
                              <p:par>
                                <p:cTn id="22" presetID="45"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750"/>
                                        <p:tgtEl>
                                          <p:spTgt spid="17"/>
                                        </p:tgtEl>
                                      </p:cBhvr>
                                    </p:animEffect>
                                    <p:anim calcmode="lin" valueType="num">
                                      <p:cBhvr>
                                        <p:cTn id="25" dur="750" fill="hold"/>
                                        <p:tgtEl>
                                          <p:spTgt spid="17"/>
                                        </p:tgtEl>
                                        <p:attrNameLst>
                                          <p:attrName>ppt_w</p:attrName>
                                        </p:attrNameLst>
                                      </p:cBhvr>
                                      <p:tavLst>
                                        <p:tav tm="0" fmla="#ppt_w*sin(2.5*pi*$)">
                                          <p:val>
                                            <p:fltVal val="0"/>
                                          </p:val>
                                        </p:tav>
                                        <p:tav tm="100000">
                                          <p:val>
                                            <p:fltVal val="1"/>
                                          </p:val>
                                        </p:tav>
                                      </p:tavLst>
                                    </p:anim>
                                    <p:anim calcmode="lin" valueType="num">
                                      <p:cBhvr>
                                        <p:cTn id="26" dur="750" fill="hold"/>
                                        <p:tgtEl>
                                          <p:spTgt spid="17"/>
                                        </p:tgtEl>
                                        <p:attrNameLst>
                                          <p:attrName>ppt_h</p:attrName>
                                        </p:attrNameLst>
                                      </p:cBhvr>
                                      <p:tavLst>
                                        <p:tav tm="0">
                                          <p:val>
                                            <p:strVal val="#ppt_h"/>
                                          </p:val>
                                        </p:tav>
                                        <p:tav tm="100000">
                                          <p:val>
                                            <p:strVal val="#ppt_h"/>
                                          </p:val>
                                        </p:tav>
                                      </p:tavLst>
                                    </p:anim>
                                  </p:childTnLst>
                                </p:cTn>
                              </p:par>
                            </p:childTnLst>
                          </p:cTn>
                        </p:par>
                        <p:par>
                          <p:cTn id="27" fill="hold">
                            <p:stCondLst>
                              <p:cond delay="3000"/>
                            </p:stCondLst>
                            <p:childTnLst>
                              <p:par>
                                <p:cTn id="28" presetID="2" presetClass="entr" presetSubtype="2"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1+#ppt_w/2"/>
                                          </p:val>
                                        </p:tav>
                                        <p:tav tm="100000">
                                          <p:val>
                                            <p:strVal val="#ppt_x"/>
                                          </p:val>
                                        </p:tav>
                                      </p:tavLst>
                                    </p:anim>
                                    <p:anim calcmode="lin" valueType="num">
                                      <p:cBhvr additive="base">
                                        <p:cTn id="31"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6" grpId="0"/>
      <p:bldP spid="20"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74E5F01B-F29B-4693-83E3-3C3CC73D26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1073" y="575710"/>
            <a:ext cx="2376264" cy="2161739"/>
          </a:xfrm>
          <a:prstGeom prst="rect">
            <a:avLst/>
          </a:prstGeom>
        </p:spPr>
      </p:pic>
      <p:pic>
        <p:nvPicPr>
          <p:cNvPr id="22" name="图片 21">
            <a:extLst>
              <a:ext uri="{FF2B5EF4-FFF2-40B4-BE49-F238E27FC236}">
                <a16:creationId xmlns:a16="http://schemas.microsoft.com/office/drawing/2014/main" id="{68CF1D49-F4B0-4E40-9373-1DA57F18DE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7032" y="569218"/>
            <a:ext cx="948365" cy="862748"/>
          </a:xfrm>
          <a:prstGeom prst="rect">
            <a:avLst/>
          </a:prstGeom>
        </p:spPr>
      </p:pic>
      <p:sp>
        <p:nvSpPr>
          <p:cNvPr id="8" name="矩形 7">
            <a:extLst>
              <a:ext uri="{FF2B5EF4-FFF2-40B4-BE49-F238E27FC236}">
                <a16:creationId xmlns:a16="http://schemas.microsoft.com/office/drawing/2014/main" id="{9BEEA179-BD7A-4B21-95DA-002BDC31674F}"/>
              </a:ext>
            </a:extLst>
          </p:cNvPr>
          <p:cNvSpPr/>
          <p:nvPr/>
        </p:nvSpPr>
        <p:spPr>
          <a:xfrm>
            <a:off x="3811439" y="3064533"/>
            <a:ext cx="5056074" cy="784830"/>
          </a:xfrm>
          <a:prstGeom prst="rect">
            <a:avLst/>
          </a:prstGeom>
        </p:spPr>
        <p:txBody>
          <a:bodyPr wrap="square">
            <a:spAutoFit/>
          </a:bodyPr>
          <a:lstStyle/>
          <a:p>
            <a:pPr algn="ctr"/>
            <a:r>
              <a:rPr lang="zh-CN" altLang="en-US" sz="4500" b="1" kern="800" spc="-300" dirty="0">
                <a:solidFill>
                  <a:srgbClr val="E70012"/>
                </a:solidFill>
                <a:latin typeface="+mj-ea"/>
                <a:ea typeface="+mj-ea"/>
                <a:cs typeface="+mn-ea"/>
              </a:rPr>
              <a:t>监察委员会</a:t>
            </a:r>
          </a:p>
        </p:txBody>
      </p:sp>
      <p:pic>
        <p:nvPicPr>
          <p:cNvPr id="9" name="图片 8">
            <a:extLst>
              <a:ext uri="{FF2B5EF4-FFF2-40B4-BE49-F238E27FC236}">
                <a16:creationId xmlns:a16="http://schemas.microsoft.com/office/drawing/2014/main" id="{6D183F20-4259-4C02-AF51-179C31820EF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776400" y="353126"/>
            <a:ext cx="489346" cy="445169"/>
          </a:xfrm>
          <a:prstGeom prst="rect">
            <a:avLst/>
          </a:prstGeom>
        </p:spPr>
      </p:pic>
      <p:grpSp>
        <p:nvGrpSpPr>
          <p:cNvPr id="3" name="组合 2">
            <a:extLst>
              <a:ext uri="{FF2B5EF4-FFF2-40B4-BE49-F238E27FC236}">
                <a16:creationId xmlns:a16="http://schemas.microsoft.com/office/drawing/2014/main" id="{23919362-1FD0-4096-BBF2-44C63B9DB361}"/>
              </a:ext>
            </a:extLst>
          </p:cNvPr>
          <p:cNvGrpSpPr/>
          <p:nvPr/>
        </p:nvGrpSpPr>
        <p:grpSpPr>
          <a:xfrm>
            <a:off x="3884287" y="1393631"/>
            <a:ext cx="4910378" cy="1437609"/>
            <a:chOff x="3129838" y="1248544"/>
            <a:chExt cx="7632848" cy="2357038"/>
          </a:xfrm>
        </p:grpSpPr>
        <p:pic>
          <p:nvPicPr>
            <p:cNvPr id="14" name="图片 13">
              <a:extLst>
                <a:ext uri="{FF2B5EF4-FFF2-40B4-BE49-F238E27FC236}">
                  <a16:creationId xmlns:a16="http://schemas.microsoft.com/office/drawing/2014/main" id="{74649FE8-DBE7-4171-A825-0A8D9C8EF0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29838" y="1248544"/>
              <a:ext cx="7632848" cy="2357038"/>
            </a:xfrm>
            <a:prstGeom prst="rect">
              <a:avLst/>
            </a:prstGeom>
          </p:spPr>
        </p:pic>
        <p:grpSp>
          <p:nvGrpSpPr>
            <p:cNvPr id="2" name="组合 1">
              <a:extLst>
                <a:ext uri="{FF2B5EF4-FFF2-40B4-BE49-F238E27FC236}">
                  <a16:creationId xmlns:a16="http://schemas.microsoft.com/office/drawing/2014/main" id="{37F9D38C-4316-4E11-8C98-CFF541DA27E9}"/>
                </a:ext>
              </a:extLst>
            </p:cNvPr>
            <p:cNvGrpSpPr/>
            <p:nvPr/>
          </p:nvGrpSpPr>
          <p:grpSpPr>
            <a:xfrm>
              <a:off x="4677563" y="1688504"/>
              <a:ext cx="3408384" cy="1572761"/>
              <a:chOff x="4677563" y="1688504"/>
              <a:chExt cx="3408384" cy="1572761"/>
            </a:xfrm>
          </p:grpSpPr>
          <p:sp>
            <p:nvSpPr>
              <p:cNvPr id="4" name="矩形 3">
                <a:extLst>
                  <a:ext uri="{FF2B5EF4-FFF2-40B4-BE49-F238E27FC236}">
                    <a16:creationId xmlns:a16="http://schemas.microsoft.com/office/drawing/2014/main" id="{C5D5B8A9-D5D6-4077-B9B2-CD3F299C492D}"/>
                  </a:ext>
                </a:extLst>
              </p:cNvPr>
              <p:cNvSpPr/>
              <p:nvPr/>
            </p:nvSpPr>
            <p:spPr>
              <a:xfrm>
                <a:off x="5945028" y="2071001"/>
                <a:ext cx="2140919" cy="958771"/>
              </a:xfrm>
              <a:prstGeom prst="rect">
                <a:avLst/>
              </a:prstGeom>
            </p:spPr>
            <p:txBody>
              <a:bodyPr wrap="none">
                <a:spAutoFit/>
              </a:bodyPr>
              <a:lstStyle/>
              <a:p>
                <a:r>
                  <a:rPr lang="zh-CN" altLang="en-US" sz="3200" b="1" kern="800" spc="-100" dirty="0">
                    <a:solidFill>
                      <a:schemeClr val="bg1"/>
                    </a:solidFill>
                    <a:latin typeface="段宁毛笔行书" panose="03000509000000000000" pitchFamily="65" charset="-122"/>
                    <a:ea typeface="段宁毛笔行书" panose="03000509000000000000" pitchFamily="65" charset="-122"/>
                    <a:cs typeface="+mn-ea"/>
                    <a:sym typeface="+mn-lt"/>
                  </a:rPr>
                  <a:t>第四章</a:t>
                </a:r>
                <a:endParaRPr lang="zh-CN" altLang="en-US" sz="3200" b="1" kern="800" spc="-100" dirty="0">
                  <a:solidFill>
                    <a:schemeClr val="bg1"/>
                  </a:solidFill>
                  <a:latin typeface="段宁毛笔行书" panose="03000509000000000000" pitchFamily="65" charset="-122"/>
                  <a:ea typeface="段宁毛笔行书" panose="03000509000000000000" pitchFamily="65" charset="-122"/>
                  <a:cs typeface="+mn-ea"/>
                </a:endParaRPr>
              </a:p>
            </p:txBody>
          </p:sp>
          <p:pic>
            <p:nvPicPr>
              <p:cNvPr id="10" name="图片 9">
                <a:extLst>
                  <a:ext uri="{FF2B5EF4-FFF2-40B4-BE49-F238E27FC236}">
                    <a16:creationId xmlns:a16="http://schemas.microsoft.com/office/drawing/2014/main" id="{AFE93C3E-C5DA-451C-AFF3-0C8BAFC421F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77563" y="1688504"/>
                <a:ext cx="1572761" cy="1572761"/>
              </a:xfrm>
              <a:prstGeom prst="rect">
                <a:avLst/>
              </a:prstGeom>
            </p:spPr>
          </p:pic>
        </p:grpSp>
      </p:grpSp>
      <p:pic>
        <p:nvPicPr>
          <p:cNvPr id="12" name="图片 11">
            <a:extLst>
              <a:ext uri="{FF2B5EF4-FFF2-40B4-BE49-F238E27FC236}">
                <a16:creationId xmlns:a16="http://schemas.microsoft.com/office/drawing/2014/main" id="{CD040A77-3F28-4479-968A-E1936351AD0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3272" y="4230515"/>
            <a:ext cx="12277493" cy="3015768"/>
          </a:xfrm>
          <a:prstGeom prst="rect">
            <a:avLst/>
          </a:prstGeom>
        </p:spPr>
      </p:pic>
      <p:pic>
        <p:nvPicPr>
          <p:cNvPr id="13" name="图片 12">
            <a:extLst>
              <a:ext uri="{FF2B5EF4-FFF2-40B4-BE49-F238E27FC236}">
                <a16:creationId xmlns:a16="http://schemas.microsoft.com/office/drawing/2014/main" id="{71535F32-211E-4B7B-B982-BA8BBE53A5D8}"/>
              </a:ext>
            </a:extLst>
          </p:cNvPr>
          <p:cNvPicPr>
            <a:picLocks noChangeAspect="1"/>
          </p:cNvPicPr>
          <p:nvPr/>
        </p:nvPicPr>
        <p:blipFill>
          <a:blip r:embed="rId9" cstate="print">
            <a:extLst>
              <a:ext uri="{BEBA8EAE-BF5A-486C-A8C5-ECC9F3942E4B}">
                <a14:imgProps xmlns:a14="http://schemas.microsoft.com/office/drawing/2010/main">
                  <a14:imgLayer r:embed="rId10">
                    <a14:imgEffect>
                      <a14:saturation sat="400000"/>
                    </a14:imgEffect>
                  </a14:imgLayer>
                </a14:imgProps>
              </a:ext>
              <a:ext uri="{28A0092B-C50C-407E-A947-70E740481C1C}">
                <a14:useLocalDpi xmlns:a14="http://schemas.microsoft.com/office/drawing/2010/main" val="0"/>
              </a:ext>
            </a:extLst>
          </a:blip>
          <a:stretch>
            <a:fillRect/>
          </a:stretch>
        </p:blipFill>
        <p:spPr>
          <a:xfrm>
            <a:off x="-1" y="5738399"/>
            <a:ext cx="12277493" cy="1578895"/>
          </a:xfrm>
          <a:prstGeom prst="rect">
            <a:avLst/>
          </a:prstGeom>
        </p:spPr>
      </p:pic>
      <p:pic>
        <p:nvPicPr>
          <p:cNvPr id="16" name="图片 15">
            <a:extLst>
              <a:ext uri="{FF2B5EF4-FFF2-40B4-BE49-F238E27FC236}">
                <a16:creationId xmlns:a16="http://schemas.microsoft.com/office/drawing/2014/main" id="{10DD0C8F-BD5E-4416-AB11-352CCC1BF79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326798" flipH="1">
            <a:off x="8207722" y="1214939"/>
            <a:ext cx="2389499" cy="765467"/>
          </a:xfrm>
          <a:prstGeom prst="rect">
            <a:avLst/>
          </a:prstGeom>
        </p:spPr>
      </p:pic>
    </p:spTree>
    <p:extLst>
      <p:ext uri="{BB962C8B-B14F-4D97-AF65-F5344CB8AC3E}">
        <p14:creationId xmlns:p14="http://schemas.microsoft.com/office/powerpoint/2010/main" val="2019536057"/>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55"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par>
                          <p:cTn id="22" fill="hold">
                            <p:stCondLst>
                              <p:cond delay="2500"/>
                            </p:stCondLst>
                            <p:childTnLst>
                              <p:par>
                                <p:cTn id="23" presetID="55"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strVal val="#ppt_w*0.70"/>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Effect transition="in" filter="fade">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32"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circle(out)">
                                      <p:cBhvr>
                                        <p:cTn id="32" dur="2000"/>
                                        <p:tgtEl>
                                          <p:spTgt spid="13"/>
                                        </p:tgtEl>
                                      </p:cBhvr>
                                    </p:animEffect>
                                  </p:childTnLst>
                                </p:cTn>
                              </p:par>
                            </p:childTnLst>
                          </p:cTn>
                        </p:par>
                        <p:par>
                          <p:cTn id="33" fill="hold">
                            <p:stCondLst>
                              <p:cond delay="2000"/>
                            </p:stCondLst>
                            <p:childTnLst>
                              <p:par>
                                <p:cTn id="34" presetID="42"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1+#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1350626" y="1684163"/>
            <a:ext cx="10344069" cy="4124966"/>
          </a:xfrm>
          <a:prstGeom prst="roundRect">
            <a:avLst>
              <a:gd name="adj" fmla="val 198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667435" y="2323803"/>
            <a:ext cx="7261413" cy="923330"/>
          </a:xfrm>
          <a:prstGeom prst="rect">
            <a:avLst/>
          </a:prstGeom>
          <a:noFill/>
        </p:spPr>
        <p:txBody>
          <a:bodyPr wrap="square" rtlCol="0">
            <a:spAutoFit/>
          </a:bodyPr>
          <a:lstStyle/>
          <a:p>
            <a:pPr>
              <a:lnSpc>
                <a:spcPct val="150000"/>
              </a:lnSpc>
            </a:pPr>
            <a:r>
              <a:rPr lang="zh-CN" altLang="en-US" dirty="0">
                <a:solidFill>
                  <a:srgbClr val="C00000"/>
                </a:solidFill>
              </a:rPr>
              <a:t>“国家机构”中增加一节，作为第七节“监察委员会”；增加五条，分别作为第一百二十三条至第一百二十七条。内容如下：</a:t>
            </a:r>
          </a:p>
        </p:txBody>
      </p:sp>
      <p:sp>
        <p:nvSpPr>
          <p:cNvPr id="3" name="文本框 2"/>
          <p:cNvSpPr txBox="1"/>
          <p:nvPr/>
        </p:nvSpPr>
        <p:spPr>
          <a:xfrm>
            <a:off x="1667435" y="3577734"/>
            <a:ext cx="7261413" cy="1754326"/>
          </a:xfrm>
          <a:prstGeom prst="rect">
            <a:avLst/>
          </a:prstGeom>
          <a:noFill/>
        </p:spPr>
        <p:txBody>
          <a:bodyPr wrap="square" rtlCol="0">
            <a:spAutoFit/>
          </a:bodyPr>
          <a:lstStyle/>
          <a:p>
            <a:pPr>
              <a:lnSpc>
                <a:spcPct val="150000"/>
              </a:lnSpc>
            </a:pPr>
            <a:r>
              <a:rPr lang="zh-CN" altLang="en-US" dirty="0">
                <a:solidFill>
                  <a:srgbClr val="C00000"/>
                </a:solidFill>
              </a:rPr>
              <a:t>第七节　监察委员会</a:t>
            </a:r>
          </a:p>
          <a:p>
            <a:pPr>
              <a:lnSpc>
                <a:spcPct val="150000"/>
              </a:lnSpc>
            </a:pPr>
            <a:r>
              <a:rPr lang="zh-CN" altLang="en-US" dirty="0">
                <a:solidFill>
                  <a:srgbClr val="C00000"/>
                </a:solidFill>
              </a:rPr>
              <a:t>第一百二十三条　中华人民共和国各级监察委员会是国家的监察机关。</a:t>
            </a:r>
          </a:p>
          <a:p>
            <a:pPr>
              <a:lnSpc>
                <a:spcPct val="150000"/>
              </a:lnSpc>
            </a:pPr>
            <a:r>
              <a:rPr lang="zh-CN" altLang="en-US" dirty="0">
                <a:solidFill>
                  <a:srgbClr val="C00000"/>
                </a:solidFill>
              </a:rPr>
              <a:t>第一百二十四条　中华人民共和国设立国家监察委员会和地方各级监察委员会。</a:t>
            </a:r>
          </a:p>
        </p:txBody>
      </p:sp>
      <p:sp>
        <p:nvSpPr>
          <p:cNvPr id="5" name="文本框 4"/>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监察制度</a:t>
            </a:r>
          </a:p>
        </p:txBody>
      </p:sp>
      <p:sp>
        <p:nvSpPr>
          <p:cNvPr id="7" name="圆角矩形 6"/>
          <p:cNvSpPr/>
          <p:nvPr/>
        </p:nvSpPr>
        <p:spPr>
          <a:xfrm>
            <a:off x="3732297" y="1502403"/>
            <a:ext cx="5580727" cy="3443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二十一、宪法第三章</a:t>
            </a:r>
            <a:endParaRPr lang="en-US" altLang="zh-CN" b="1" dirty="0"/>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928848" y="2347340"/>
            <a:ext cx="2581834" cy="3008257"/>
          </a:xfrm>
          <a:prstGeom prst="rect">
            <a:avLst/>
          </a:prstGeom>
        </p:spPr>
      </p:pic>
    </p:spTree>
    <p:extLst>
      <p:ext uri="{BB962C8B-B14F-4D97-AF65-F5344CB8AC3E}">
        <p14:creationId xmlns:p14="http://schemas.microsoft.com/office/powerpoint/2010/main" val="91261821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750"/>
                                        <p:tgtEl>
                                          <p:spTgt spid="8"/>
                                        </p:tgtEl>
                                      </p:cBhvr>
                                    </p:animEffect>
                                  </p:childTnLst>
                                </p:cTn>
                              </p:par>
                            </p:childTnLst>
                          </p:cTn>
                        </p:par>
                        <p:par>
                          <p:cTn id="16" fill="hold">
                            <p:stCondLst>
                              <p:cond delay="1750"/>
                            </p:stCondLst>
                            <p:childTnLst>
                              <p:par>
                                <p:cTn id="17" presetID="14" presetClass="entr" presetSubtype="1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randombar(horizontal)">
                                      <p:cBhvr>
                                        <p:cTn id="19" dur="500"/>
                                        <p:tgtEl>
                                          <p:spTgt spid="13"/>
                                        </p:tgtEl>
                                      </p:cBhvr>
                                    </p:animEffect>
                                  </p:childTnLst>
                                </p:cTn>
                              </p:par>
                            </p:childTnLst>
                          </p:cTn>
                        </p:par>
                        <p:par>
                          <p:cTn id="20" fill="hold">
                            <p:stCondLst>
                              <p:cond delay="225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3250"/>
                            </p:stCondLst>
                            <p:childTnLst>
                              <p:par>
                                <p:cTn id="27" presetID="42" presetClass="entr" presetSubtype="0"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p:bldP spid="3" grpId="0"/>
      <p:bldP spid="5" grpId="0"/>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1350626" y="1684163"/>
            <a:ext cx="10344069" cy="3909813"/>
          </a:xfrm>
          <a:prstGeom prst="roundRect">
            <a:avLst>
              <a:gd name="adj" fmla="val 198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33103" y="5747669"/>
            <a:ext cx="4160550" cy="369332"/>
          </a:xfrm>
          <a:prstGeom prst="rect">
            <a:avLst/>
          </a:prstGeom>
          <a:noFill/>
        </p:spPr>
        <p:txBody>
          <a:bodyPr wrap="square" rtlCol="0">
            <a:spAutoFit/>
          </a:bodyPr>
          <a:lstStyle/>
          <a:p>
            <a:r>
              <a:rPr lang="zh-CN" altLang="en-US" dirty="0">
                <a:solidFill>
                  <a:srgbClr val="C00000"/>
                </a:solidFill>
              </a:rPr>
              <a:t>监察委员会的组织和职权由法律规定。</a:t>
            </a:r>
          </a:p>
        </p:txBody>
      </p:sp>
      <p:sp>
        <p:nvSpPr>
          <p:cNvPr id="5" name="文本框 4"/>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监察制度</a:t>
            </a:r>
          </a:p>
        </p:txBody>
      </p:sp>
      <p:sp>
        <p:nvSpPr>
          <p:cNvPr id="9" name="圆角矩形 8"/>
          <p:cNvSpPr/>
          <p:nvPr/>
        </p:nvSpPr>
        <p:spPr>
          <a:xfrm>
            <a:off x="2193925" y="2602817"/>
            <a:ext cx="2695397" cy="3443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监察委员会</a:t>
            </a:r>
            <a:endParaRPr lang="en-US" altLang="zh-CN" b="1" dirty="0"/>
          </a:p>
        </p:txBody>
      </p:sp>
      <p:sp>
        <p:nvSpPr>
          <p:cNvPr id="10" name="圆角矩形 9"/>
          <p:cNvSpPr/>
          <p:nvPr/>
        </p:nvSpPr>
        <p:spPr>
          <a:xfrm>
            <a:off x="2617508" y="3419545"/>
            <a:ext cx="1848231" cy="3443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主任</a:t>
            </a:r>
            <a:endParaRPr lang="en-US" altLang="zh-CN" b="1" dirty="0"/>
          </a:p>
        </p:txBody>
      </p:sp>
      <p:sp>
        <p:nvSpPr>
          <p:cNvPr id="11" name="圆角矩形 10"/>
          <p:cNvSpPr/>
          <p:nvPr/>
        </p:nvSpPr>
        <p:spPr>
          <a:xfrm>
            <a:off x="1513534" y="4768978"/>
            <a:ext cx="1848231" cy="3443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副主任若干人</a:t>
            </a:r>
            <a:endParaRPr lang="en-US" altLang="zh-CN" b="1" dirty="0"/>
          </a:p>
        </p:txBody>
      </p:sp>
      <p:sp>
        <p:nvSpPr>
          <p:cNvPr id="12" name="圆角矩形 11"/>
          <p:cNvSpPr/>
          <p:nvPr/>
        </p:nvSpPr>
        <p:spPr>
          <a:xfrm>
            <a:off x="3750053" y="4768978"/>
            <a:ext cx="1848231" cy="3443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委员若干人</a:t>
            </a:r>
            <a:endParaRPr lang="en-US" altLang="zh-CN" b="1" dirty="0"/>
          </a:p>
        </p:txBody>
      </p:sp>
      <p:sp>
        <p:nvSpPr>
          <p:cNvPr id="13" name="文本框 12"/>
          <p:cNvSpPr txBox="1"/>
          <p:nvPr/>
        </p:nvSpPr>
        <p:spPr>
          <a:xfrm>
            <a:off x="1884642" y="1951066"/>
            <a:ext cx="3238687" cy="400110"/>
          </a:xfrm>
          <a:prstGeom prst="rect">
            <a:avLst/>
          </a:prstGeom>
          <a:noFill/>
        </p:spPr>
        <p:txBody>
          <a:bodyPr wrap="square" rtlCol="0">
            <a:spAutoFit/>
          </a:bodyPr>
          <a:lstStyle/>
          <a:p>
            <a:r>
              <a:rPr lang="zh-CN" altLang="en-US" sz="2000" b="1" dirty="0">
                <a:solidFill>
                  <a:srgbClr val="C00000"/>
                </a:solidFill>
              </a:rPr>
              <a:t>监察委员会由下列人员组成：</a:t>
            </a:r>
          </a:p>
        </p:txBody>
      </p:sp>
      <p:sp>
        <p:nvSpPr>
          <p:cNvPr id="14" name="文本框 13"/>
          <p:cNvSpPr txBox="1"/>
          <p:nvPr/>
        </p:nvSpPr>
        <p:spPr>
          <a:xfrm>
            <a:off x="8016501" y="1983017"/>
            <a:ext cx="3238687" cy="400110"/>
          </a:xfrm>
          <a:prstGeom prst="rect">
            <a:avLst/>
          </a:prstGeom>
          <a:noFill/>
        </p:spPr>
        <p:txBody>
          <a:bodyPr wrap="square" rtlCol="0">
            <a:spAutoFit/>
          </a:bodyPr>
          <a:lstStyle/>
          <a:p>
            <a:r>
              <a:rPr lang="zh-CN" altLang="en-US" sz="2000" b="1" dirty="0">
                <a:solidFill>
                  <a:srgbClr val="C00000"/>
                </a:solidFill>
              </a:rPr>
              <a:t>监察委员会职权：</a:t>
            </a:r>
          </a:p>
        </p:txBody>
      </p:sp>
      <p:sp>
        <p:nvSpPr>
          <p:cNvPr id="15" name="圆角矩形 14"/>
          <p:cNvSpPr/>
          <p:nvPr/>
        </p:nvSpPr>
        <p:spPr>
          <a:xfrm>
            <a:off x="6940737" y="2718041"/>
            <a:ext cx="4448922" cy="90224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监察委员会主任每届任期同本级人民代表大会每届任期相同</a:t>
            </a:r>
          </a:p>
        </p:txBody>
      </p:sp>
      <p:sp>
        <p:nvSpPr>
          <p:cNvPr id="16" name="圆角矩形 15"/>
          <p:cNvSpPr/>
          <p:nvPr/>
        </p:nvSpPr>
        <p:spPr>
          <a:xfrm>
            <a:off x="6940737" y="4071978"/>
            <a:ext cx="4448922" cy="90224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监察委员会主任每届国家监察委员会主任连续任职不得超过两届。</a:t>
            </a:r>
          </a:p>
        </p:txBody>
      </p:sp>
      <p:cxnSp>
        <p:nvCxnSpPr>
          <p:cNvPr id="17" name="直接连接符 16"/>
          <p:cNvCxnSpPr/>
          <p:nvPr/>
        </p:nvCxnSpPr>
        <p:spPr>
          <a:xfrm>
            <a:off x="3541623" y="2947148"/>
            <a:ext cx="0" cy="472397"/>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2393951" y="3763876"/>
            <a:ext cx="2287781" cy="995422"/>
            <a:chOff x="2393951" y="3763876"/>
            <a:chExt cx="2287781" cy="995422"/>
          </a:xfrm>
        </p:grpSpPr>
        <p:cxnSp>
          <p:nvCxnSpPr>
            <p:cNvPr id="18" name="直接连接符 17"/>
            <p:cNvCxnSpPr/>
            <p:nvPr/>
          </p:nvCxnSpPr>
          <p:spPr>
            <a:xfrm flipH="1">
              <a:off x="2393951" y="4286901"/>
              <a:ext cx="1" cy="472397"/>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4674168" y="4286901"/>
              <a:ext cx="1" cy="472397"/>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0" idx="2"/>
            </p:cNvCxnSpPr>
            <p:nvPr/>
          </p:nvCxnSpPr>
          <p:spPr>
            <a:xfrm>
              <a:off x="3541624" y="3763876"/>
              <a:ext cx="0" cy="524872"/>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401515" y="4286901"/>
              <a:ext cx="2280217"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686738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750"/>
                                        <p:tgtEl>
                                          <p:spTgt spid="8"/>
                                        </p:tgtEl>
                                      </p:cBhvr>
                                    </p:animEffect>
                                  </p:childTnLst>
                                </p:cTn>
                              </p:par>
                            </p:childTnLst>
                          </p:cTn>
                        </p:par>
                        <p:par>
                          <p:cTn id="12" fill="hold">
                            <p:stCondLst>
                              <p:cond delay="1250"/>
                            </p:stCondLst>
                            <p:childTnLst>
                              <p:par>
                                <p:cTn id="13" presetID="16" presetClass="entr" presetSubtype="21"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par>
                          <p:cTn id="16" fill="hold">
                            <p:stCondLst>
                              <p:cond delay="1750"/>
                            </p:stCondLst>
                            <p:childTnLst>
                              <p:par>
                                <p:cTn id="17" presetID="16" presetClass="entr" presetSubtype="2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par>
                          <p:cTn id="20" fill="hold">
                            <p:stCondLst>
                              <p:cond delay="2250"/>
                            </p:stCondLst>
                            <p:childTnLst>
                              <p:par>
                                <p:cTn id="21" presetID="22" presetClass="entr" presetSubtype="1"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par>
                          <p:cTn id="24" fill="hold">
                            <p:stCondLst>
                              <p:cond delay="2750"/>
                            </p:stCondLst>
                            <p:childTnLst>
                              <p:par>
                                <p:cTn id="25" presetID="16" presetClass="entr" presetSubtype="2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par>
                          <p:cTn id="28" fill="hold">
                            <p:stCondLst>
                              <p:cond delay="3250"/>
                            </p:stCondLst>
                            <p:childTnLst>
                              <p:par>
                                <p:cTn id="29" presetID="22" presetClass="entr" presetSubtype="1"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par>
                          <p:cTn id="32" fill="hold">
                            <p:stCondLst>
                              <p:cond delay="3750"/>
                            </p:stCondLst>
                            <p:childTnLst>
                              <p:par>
                                <p:cTn id="33" presetID="16" presetClass="entr" presetSubtype="2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arn(inVertical)">
                                      <p:cBhvr>
                                        <p:cTn id="35" dur="500"/>
                                        <p:tgtEl>
                                          <p:spTgt spid="11"/>
                                        </p:tgtEl>
                                      </p:cBhvr>
                                    </p:animEffect>
                                  </p:childTnLst>
                                </p:cTn>
                              </p:par>
                              <p:par>
                                <p:cTn id="36" presetID="16" presetClass="entr" presetSubtype="21" fill="hold" grpId="0" nodeType="withEffect">
                                  <p:stCondLst>
                                    <p:cond delay="250"/>
                                  </p:stCondLst>
                                  <p:childTnLst>
                                    <p:set>
                                      <p:cBhvr>
                                        <p:cTn id="37" dur="1" fill="hold">
                                          <p:stCondLst>
                                            <p:cond delay="0"/>
                                          </p:stCondLst>
                                        </p:cTn>
                                        <p:tgtEl>
                                          <p:spTgt spid="12"/>
                                        </p:tgtEl>
                                        <p:attrNameLst>
                                          <p:attrName>style.visibility</p:attrName>
                                        </p:attrNameLst>
                                      </p:cBhvr>
                                      <p:to>
                                        <p:strVal val="visible"/>
                                      </p:to>
                                    </p:set>
                                    <p:animEffect transition="in" filter="barn(inVertical)">
                                      <p:cBhvr>
                                        <p:cTn id="38" dur="500"/>
                                        <p:tgtEl>
                                          <p:spTgt spid="12"/>
                                        </p:tgtEl>
                                      </p:cBhvr>
                                    </p:animEffect>
                                  </p:childTnLst>
                                </p:cTn>
                              </p:par>
                            </p:childTnLst>
                          </p:cTn>
                        </p:par>
                        <p:par>
                          <p:cTn id="39" fill="hold">
                            <p:stCondLst>
                              <p:cond delay="4500"/>
                            </p:stCondLst>
                            <p:childTnLst>
                              <p:par>
                                <p:cTn id="40" presetID="16" presetClass="entr" presetSubtype="21"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arn(inVertical)">
                                      <p:cBhvr>
                                        <p:cTn id="42" dur="500"/>
                                        <p:tgtEl>
                                          <p:spTgt spid="14"/>
                                        </p:tgtEl>
                                      </p:cBhvr>
                                    </p:animEffect>
                                  </p:childTnLst>
                                </p:cTn>
                              </p:par>
                            </p:childTnLst>
                          </p:cTn>
                        </p:par>
                        <p:par>
                          <p:cTn id="43" fill="hold">
                            <p:stCondLst>
                              <p:cond delay="5000"/>
                            </p:stCondLst>
                            <p:childTnLst>
                              <p:par>
                                <p:cTn id="44" presetID="47" presetClass="entr" presetSubtype="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50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childTnLst>
                          </p:cTn>
                        </p:par>
                        <p:par>
                          <p:cTn id="54" fill="hold">
                            <p:stCondLst>
                              <p:cond delay="6500"/>
                            </p:stCondLst>
                            <p:childTnLst>
                              <p:par>
                                <p:cTn id="55" presetID="16" presetClass="entr" presetSubtype="21"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barn(inVertical)">
                                      <p:cBhvr>
                                        <p:cTn id="5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P spid="5" grpId="0"/>
      <p:bldP spid="9" grpId="0" animBg="1"/>
      <p:bldP spid="10" grpId="0" animBg="1"/>
      <p:bldP spid="11" grpId="0" animBg="1"/>
      <p:bldP spid="12" grpId="0" animBg="1"/>
      <p:bldP spid="13" grpId="0"/>
      <p:bldP spid="14" grpId="0"/>
      <p:bldP spid="15" grpId="0" animBg="1"/>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41650" y="2130768"/>
            <a:ext cx="9957734" cy="584775"/>
          </a:xfrm>
          <a:prstGeom prst="rect">
            <a:avLst/>
          </a:prstGeom>
          <a:noFill/>
        </p:spPr>
        <p:txBody>
          <a:bodyPr wrap="square" rtlCol="0">
            <a:spAutoFit/>
          </a:bodyPr>
          <a:lstStyle/>
          <a:p>
            <a:r>
              <a:rPr lang="zh-CN" altLang="en-US" sz="1600" b="1" dirty="0">
                <a:solidFill>
                  <a:srgbClr val="C00000"/>
                </a:solidFill>
              </a:rPr>
              <a:t>第一百二十五条</a:t>
            </a:r>
            <a:r>
              <a:rPr lang="zh-CN" altLang="en-US" sz="1600" dirty="0">
                <a:solidFill>
                  <a:srgbClr val="C00000"/>
                </a:solidFill>
              </a:rPr>
              <a:t>　中华人民共和国国家监察委员会是最高监察机关。</a:t>
            </a:r>
          </a:p>
          <a:p>
            <a:r>
              <a:rPr lang="zh-CN" altLang="en-US" sz="1600" dirty="0">
                <a:solidFill>
                  <a:srgbClr val="C00000"/>
                </a:solidFill>
              </a:rPr>
              <a:t>国家监察委员会领导地方各级监察委员会的工作，上级监察委员会领导下级监察委员会的工作。</a:t>
            </a:r>
            <a:endParaRPr lang="en-US" altLang="zh-CN" sz="1600" dirty="0">
              <a:solidFill>
                <a:srgbClr val="C00000"/>
              </a:solidFill>
            </a:endParaRPr>
          </a:p>
        </p:txBody>
      </p:sp>
      <p:sp>
        <p:nvSpPr>
          <p:cNvPr id="3" name="文本框 2"/>
          <p:cNvSpPr txBox="1"/>
          <p:nvPr/>
        </p:nvSpPr>
        <p:spPr>
          <a:xfrm>
            <a:off x="1641650" y="3834103"/>
            <a:ext cx="9957734" cy="584775"/>
          </a:xfrm>
          <a:prstGeom prst="rect">
            <a:avLst/>
          </a:prstGeom>
          <a:noFill/>
        </p:spPr>
        <p:txBody>
          <a:bodyPr wrap="square" rtlCol="0">
            <a:spAutoFit/>
          </a:bodyPr>
          <a:lstStyle/>
          <a:p>
            <a:r>
              <a:rPr lang="zh-CN" altLang="en-US" sz="1600" b="1" dirty="0">
                <a:solidFill>
                  <a:srgbClr val="C00000"/>
                </a:solidFill>
              </a:rPr>
              <a:t>第一百二十七条　</a:t>
            </a:r>
            <a:r>
              <a:rPr lang="zh-CN" altLang="en-US" sz="1600" dirty="0">
                <a:solidFill>
                  <a:srgbClr val="C00000"/>
                </a:solidFill>
              </a:rPr>
              <a:t>监察委员会依照法律规定独立行使监察权，不受行政机关、社会团体和个人的干涉。</a:t>
            </a:r>
          </a:p>
          <a:p>
            <a:r>
              <a:rPr lang="zh-CN" altLang="en-US" sz="1600" dirty="0">
                <a:solidFill>
                  <a:srgbClr val="C00000"/>
                </a:solidFill>
              </a:rPr>
              <a:t>监察机关办理职务违法和职务犯罪案件，应当与审判机关、检察机关、执法部门互相配合，互相制约。</a:t>
            </a:r>
          </a:p>
        </p:txBody>
      </p:sp>
      <p:sp>
        <p:nvSpPr>
          <p:cNvPr id="5" name="文本框 4"/>
          <p:cNvSpPr txBox="1"/>
          <p:nvPr/>
        </p:nvSpPr>
        <p:spPr>
          <a:xfrm>
            <a:off x="1641650" y="5066329"/>
            <a:ext cx="9957734" cy="338554"/>
          </a:xfrm>
          <a:prstGeom prst="rect">
            <a:avLst/>
          </a:prstGeom>
          <a:noFill/>
        </p:spPr>
        <p:txBody>
          <a:bodyPr wrap="square" rtlCol="0">
            <a:spAutoFit/>
          </a:bodyPr>
          <a:lstStyle/>
          <a:p>
            <a:r>
              <a:rPr lang="zh-CN" altLang="en-US" sz="1600" dirty="0">
                <a:solidFill>
                  <a:srgbClr val="C00000"/>
                </a:solidFill>
              </a:rPr>
              <a:t>第七节相应改为第八节，第一百二十三条至第一百三十八条相应改为第一百二十八条至第一百四十三条。</a:t>
            </a:r>
          </a:p>
        </p:txBody>
      </p:sp>
      <p:sp>
        <p:nvSpPr>
          <p:cNvPr id="7" name="文本框 6"/>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监察委员会</a:t>
            </a:r>
          </a:p>
        </p:txBody>
      </p:sp>
      <p:sp>
        <p:nvSpPr>
          <p:cNvPr id="8" name="圆角矩形 7"/>
          <p:cNvSpPr/>
          <p:nvPr/>
        </p:nvSpPr>
        <p:spPr>
          <a:xfrm>
            <a:off x="1350626" y="1684163"/>
            <a:ext cx="10344069" cy="4124966"/>
          </a:xfrm>
          <a:prstGeom prst="roundRect">
            <a:avLst>
              <a:gd name="adj" fmla="val 198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3732297" y="1502403"/>
            <a:ext cx="5580727" cy="3443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各级监察委员会职责</a:t>
            </a:r>
            <a:endParaRPr lang="en-US" altLang="zh-CN" b="1" dirty="0"/>
          </a:p>
        </p:txBody>
      </p:sp>
      <p:sp>
        <p:nvSpPr>
          <p:cNvPr id="10" name="文本框 9"/>
          <p:cNvSpPr txBox="1"/>
          <p:nvPr/>
        </p:nvSpPr>
        <p:spPr>
          <a:xfrm>
            <a:off x="1641650" y="2947496"/>
            <a:ext cx="9957734" cy="584775"/>
          </a:xfrm>
          <a:prstGeom prst="rect">
            <a:avLst/>
          </a:prstGeom>
          <a:noFill/>
        </p:spPr>
        <p:txBody>
          <a:bodyPr wrap="square" rtlCol="0">
            <a:spAutoFit/>
          </a:bodyPr>
          <a:lstStyle/>
          <a:p>
            <a:r>
              <a:rPr lang="zh-CN" altLang="en-US" sz="1600" b="1" dirty="0">
                <a:solidFill>
                  <a:srgbClr val="C00000"/>
                </a:solidFill>
              </a:rPr>
              <a:t>第一百二十六条</a:t>
            </a:r>
            <a:r>
              <a:rPr lang="zh-CN" altLang="en-US" sz="1600" dirty="0">
                <a:solidFill>
                  <a:srgbClr val="C00000"/>
                </a:solidFill>
              </a:rPr>
              <a:t>　国家监察委员会对全国人民代表大会和全国人民代表大会常务委员会负责。地方各级监察委员会对产生它的国家权力机关和上一级监察委员会负责。</a:t>
            </a:r>
          </a:p>
        </p:txBody>
      </p:sp>
    </p:spTree>
    <p:extLst>
      <p:ext uri="{BB962C8B-B14F-4D97-AF65-F5344CB8AC3E}">
        <p14:creationId xmlns:p14="http://schemas.microsoft.com/office/powerpoint/2010/main" val="216842220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inVertical)">
                                      <p:cBhvr>
                                        <p:cTn id="11" dur="500"/>
                                        <p:tgtEl>
                                          <p:spTgt spid="9"/>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750"/>
                                        <p:tgtEl>
                                          <p:spTgt spid="8"/>
                                        </p:tgtEl>
                                      </p:cBhvr>
                                    </p:animEffect>
                                  </p:childTnLst>
                                </p:cTn>
                              </p:par>
                            </p:childTnLst>
                          </p:cTn>
                        </p:par>
                        <p:par>
                          <p:cTn id="16" fill="hold">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275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3750"/>
                            </p:stCondLst>
                            <p:childTnLst>
                              <p:par>
                                <p:cTn id="29" presetID="42"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childTnLst>
                          </p:cTn>
                        </p:par>
                        <p:par>
                          <p:cTn id="34" fill="hold">
                            <p:stCondLst>
                              <p:cond delay="4750"/>
                            </p:stCondLst>
                            <p:childTnLst>
                              <p:par>
                                <p:cTn id="35" presetID="4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5" grpId="0"/>
      <p:bldP spid="7" grpId="0"/>
      <p:bldP spid="8" grpId="0" animBg="1"/>
      <p:bldP spid="9" grpId="0" animBg="1"/>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74E5F01B-F29B-4693-83E3-3C3CC73D26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1073" y="575710"/>
            <a:ext cx="2376264" cy="2161739"/>
          </a:xfrm>
          <a:prstGeom prst="rect">
            <a:avLst/>
          </a:prstGeom>
        </p:spPr>
      </p:pic>
      <p:pic>
        <p:nvPicPr>
          <p:cNvPr id="22" name="图片 21">
            <a:extLst>
              <a:ext uri="{FF2B5EF4-FFF2-40B4-BE49-F238E27FC236}">
                <a16:creationId xmlns:a16="http://schemas.microsoft.com/office/drawing/2014/main" id="{68CF1D49-F4B0-4E40-9373-1DA57F18DE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7032" y="569218"/>
            <a:ext cx="948365" cy="862748"/>
          </a:xfrm>
          <a:prstGeom prst="rect">
            <a:avLst/>
          </a:prstGeom>
        </p:spPr>
      </p:pic>
      <p:sp>
        <p:nvSpPr>
          <p:cNvPr id="8" name="矩形 7">
            <a:extLst>
              <a:ext uri="{FF2B5EF4-FFF2-40B4-BE49-F238E27FC236}">
                <a16:creationId xmlns:a16="http://schemas.microsoft.com/office/drawing/2014/main" id="{9BEEA179-BD7A-4B21-95DA-002BDC31674F}"/>
              </a:ext>
            </a:extLst>
          </p:cNvPr>
          <p:cNvSpPr/>
          <p:nvPr/>
        </p:nvSpPr>
        <p:spPr>
          <a:xfrm>
            <a:off x="1643673" y="3044204"/>
            <a:ext cx="9391605" cy="2169825"/>
          </a:xfrm>
          <a:prstGeom prst="rect">
            <a:avLst/>
          </a:prstGeom>
        </p:spPr>
        <p:txBody>
          <a:bodyPr wrap="square">
            <a:spAutoFit/>
          </a:bodyPr>
          <a:lstStyle/>
          <a:p>
            <a:pPr algn="ctr"/>
            <a:r>
              <a:rPr lang="zh-CN" altLang="en-US" sz="4500" b="1" kern="800" spc="-300" dirty="0">
                <a:solidFill>
                  <a:srgbClr val="E70012"/>
                </a:solidFill>
                <a:latin typeface="+mj-ea"/>
                <a:ea typeface="+mj-ea"/>
                <a:cs typeface="+mn-ea"/>
              </a:rPr>
              <a:t>将习近平新时代中国特色社会主义思想</a:t>
            </a:r>
            <a:endParaRPr lang="en-US" altLang="zh-CN" sz="4500" b="1" kern="800" spc="-300" dirty="0">
              <a:solidFill>
                <a:srgbClr val="E70012"/>
              </a:solidFill>
              <a:latin typeface="+mj-ea"/>
              <a:ea typeface="+mj-ea"/>
              <a:cs typeface="+mn-ea"/>
            </a:endParaRPr>
          </a:p>
          <a:p>
            <a:pPr algn="ctr"/>
            <a:r>
              <a:rPr lang="zh-CN" altLang="en-US" sz="4500" b="1" kern="800" spc="-300" dirty="0">
                <a:solidFill>
                  <a:srgbClr val="E70012"/>
                </a:solidFill>
                <a:latin typeface="+mj-ea"/>
                <a:ea typeface="+mj-ea"/>
                <a:cs typeface="+mn-ea"/>
              </a:rPr>
              <a:t>载入宪法的重大意义</a:t>
            </a:r>
          </a:p>
          <a:p>
            <a:pPr algn="ctr"/>
            <a:endParaRPr lang="zh-CN" altLang="en-US" sz="4500" b="1" kern="800" spc="-300" dirty="0">
              <a:solidFill>
                <a:srgbClr val="E70012"/>
              </a:solidFill>
              <a:latin typeface="+mj-ea"/>
              <a:ea typeface="+mj-ea"/>
              <a:cs typeface="+mn-ea"/>
            </a:endParaRPr>
          </a:p>
        </p:txBody>
      </p:sp>
      <p:pic>
        <p:nvPicPr>
          <p:cNvPr id="9" name="图片 8">
            <a:extLst>
              <a:ext uri="{FF2B5EF4-FFF2-40B4-BE49-F238E27FC236}">
                <a16:creationId xmlns:a16="http://schemas.microsoft.com/office/drawing/2014/main" id="{6D183F20-4259-4C02-AF51-179C31820EF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776400" y="353126"/>
            <a:ext cx="489346" cy="445169"/>
          </a:xfrm>
          <a:prstGeom prst="rect">
            <a:avLst/>
          </a:prstGeom>
        </p:spPr>
      </p:pic>
      <p:grpSp>
        <p:nvGrpSpPr>
          <p:cNvPr id="3" name="组合 2">
            <a:extLst>
              <a:ext uri="{FF2B5EF4-FFF2-40B4-BE49-F238E27FC236}">
                <a16:creationId xmlns:a16="http://schemas.microsoft.com/office/drawing/2014/main" id="{23919362-1FD0-4096-BBF2-44C63B9DB361}"/>
              </a:ext>
            </a:extLst>
          </p:cNvPr>
          <p:cNvGrpSpPr/>
          <p:nvPr/>
        </p:nvGrpSpPr>
        <p:grpSpPr>
          <a:xfrm>
            <a:off x="3884287" y="1393631"/>
            <a:ext cx="4910378" cy="1437609"/>
            <a:chOff x="3129838" y="1248544"/>
            <a:chExt cx="7632848" cy="2357038"/>
          </a:xfrm>
        </p:grpSpPr>
        <p:pic>
          <p:nvPicPr>
            <p:cNvPr id="14" name="图片 13">
              <a:extLst>
                <a:ext uri="{FF2B5EF4-FFF2-40B4-BE49-F238E27FC236}">
                  <a16:creationId xmlns:a16="http://schemas.microsoft.com/office/drawing/2014/main" id="{74649FE8-DBE7-4171-A825-0A8D9C8EF0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29838" y="1248544"/>
              <a:ext cx="7632848" cy="2357038"/>
            </a:xfrm>
            <a:prstGeom prst="rect">
              <a:avLst/>
            </a:prstGeom>
          </p:spPr>
        </p:pic>
        <p:grpSp>
          <p:nvGrpSpPr>
            <p:cNvPr id="2" name="组合 1">
              <a:extLst>
                <a:ext uri="{FF2B5EF4-FFF2-40B4-BE49-F238E27FC236}">
                  <a16:creationId xmlns:a16="http://schemas.microsoft.com/office/drawing/2014/main" id="{37F9D38C-4316-4E11-8C98-CFF541DA27E9}"/>
                </a:ext>
              </a:extLst>
            </p:cNvPr>
            <p:cNvGrpSpPr/>
            <p:nvPr/>
          </p:nvGrpSpPr>
          <p:grpSpPr>
            <a:xfrm>
              <a:off x="4677563" y="1688504"/>
              <a:ext cx="3408384" cy="1572761"/>
              <a:chOff x="4677563" y="1688504"/>
              <a:chExt cx="3408384" cy="1572761"/>
            </a:xfrm>
          </p:grpSpPr>
          <p:sp>
            <p:nvSpPr>
              <p:cNvPr id="4" name="矩形 3">
                <a:extLst>
                  <a:ext uri="{FF2B5EF4-FFF2-40B4-BE49-F238E27FC236}">
                    <a16:creationId xmlns:a16="http://schemas.microsoft.com/office/drawing/2014/main" id="{C5D5B8A9-D5D6-4077-B9B2-CD3F299C492D}"/>
                  </a:ext>
                </a:extLst>
              </p:cNvPr>
              <p:cNvSpPr/>
              <p:nvPr/>
            </p:nvSpPr>
            <p:spPr>
              <a:xfrm>
                <a:off x="5945028" y="2071001"/>
                <a:ext cx="2140919" cy="958771"/>
              </a:xfrm>
              <a:prstGeom prst="rect">
                <a:avLst/>
              </a:prstGeom>
            </p:spPr>
            <p:txBody>
              <a:bodyPr wrap="none">
                <a:spAutoFit/>
              </a:bodyPr>
              <a:lstStyle/>
              <a:p>
                <a:r>
                  <a:rPr lang="zh-CN" altLang="en-US" sz="3200" b="1" kern="800" spc="-100" dirty="0">
                    <a:solidFill>
                      <a:schemeClr val="bg1"/>
                    </a:solidFill>
                    <a:latin typeface="段宁毛笔行书" panose="03000509000000000000" pitchFamily="65" charset="-122"/>
                    <a:ea typeface="段宁毛笔行书" panose="03000509000000000000" pitchFamily="65" charset="-122"/>
                    <a:cs typeface="+mn-ea"/>
                    <a:sym typeface="+mn-lt"/>
                  </a:rPr>
                  <a:t>第四章</a:t>
                </a:r>
                <a:endParaRPr lang="zh-CN" altLang="en-US" sz="3200" b="1" kern="800" spc="-100" dirty="0">
                  <a:solidFill>
                    <a:schemeClr val="bg1"/>
                  </a:solidFill>
                  <a:latin typeface="段宁毛笔行书" panose="03000509000000000000" pitchFamily="65" charset="-122"/>
                  <a:ea typeface="段宁毛笔行书" panose="03000509000000000000" pitchFamily="65" charset="-122"/>
                  <a:cs typeface="+mn-ea"/>
                </a:endParaRPr>
              </a:p>
            </p:txBody>
          </p:sp>
          <p:pic>
            <p:nvPicPr>
              <p:cNvPr id="10" name="图片 9">
                <a:extLst>
                  <a:ext uri="{FF2B5EF4-FFF2-40B4-BE49-F238E27FC236}">
                    <a16:creationId xmlns:a16="http://schemas.microsoft.com/office/drawing/2014/main" id="{AFE93C3E-C5DA-451C-AFF3-0C8BAFC421F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77563" y="1688504"/>
                <a:ext cx="1572761" cy="1572761"/>
              </a:xfrm>
              <a:prstGeom prst="rect">
                <a:avLst/>
              </a:prstGeom>
            </p:spPr>
          </p:pic>
        </p:grpSp>
      </p:grpSp>
      <p:pic>
        <p:nvPicPr>
          <p:cNvPr id="12" name="图片 11">
            <a:extLst>
              <a:ext uri="{FF2B5EF4-FFF2-40B4-BE49-F238E27FC236}">
                <a16:creationId xmlns:a16="http://schemas.microsoft.com/office/drawing/2014/main" id="{CD040A77-3F28-4479-968A-E1936351AD0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3272" y="4230515"/>
            <a:ext cx="12277493" cy="3015768"/>
          </a:xfrm>
          <a:prstGeom prst="rect">
            <a:avLst/>
          </a:prstGeom>
        </p:spPr>
      </p:pic>
      <p:pic>
        <p:nvPicPr>
          <p:cNvPr id="13" name="图片 12">
            <a:extLst>
              <a:ext uri="{FF2B5EF4-FFF2-40B4-BE49-F238E27FC236}">
                <a16:creationId xmlns:a16="http://schemas.microsoft.com/office/drawing/2014/main" id="{71535F32-211E-4B7B-B982-BA8BBE53A5D8}"/>
              </a:ext>
            </a:extLst>
          </p:cNvPr>
          <p:cNvPicPr>
            <a:picLocks noChangeAspect="1"/>
          </p:cNvPicPr>
          <p:nvPr/>
        </p:nvPicPr>
        <p:blipFill>
          <a:blip r:embed="rId9" cstate="print">
            <a:extLst>
              <a:ext uri="{BEBA8EAE-BF5A-486C-A8C5-ECC9F3942E4B}">
                <a14:imgProps xmlns:a14="http://schemas.microsoft.com/office/drawing/2010/main">
                  <a14:imgLayer r:embed="rId10">
                    <a14:imgEffect>
                      <a14:saturation sat="400000"/>
                    </a14:imgEffect>
                  </a14:imgLayer>
                </a14:imgProps>
              </a:ext>
              <a:ext uri="{28A0092B-C50C-407E-A947-70E740481C1C}">
                <a14:useLocalDpi xmlns:a14="http://schemas.microsoft.com/office/drawing/2010/main" val="0"/>
              </a:ext>
            </a:extLst>
          </a:blip>
          <a:stretch>
            <a:fillRect/>
          </a:stretch>
        </p:blipFill>
        <p:spPr>
          <a:xfrm>
            <a:off x="-1" y="5738399"/>
            <a:ext cx="12277493" cy="1578895"/>
          </a:xfrm>
          <a:prstGeom prst="rect">
            <a:avLst/>
          </a:prstGeom>
        </p:spPr>
      </p:pic>
      <p:pic>
        <p:nvPicPr>
          <p:cNvPr id="16" name="图片 15">
            <a:extLst>
              <a:ext uri="{FF2B5EF4-FFF2-40B4-BE49-F238E27FC236}">
                <a16:creationId xmlns:a16="http://schemas.microsoft.com/office/drawing/2014/main" id="{10DD0C8F-BD5E-4416-AB11-352CCC1BF79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326798" flipH="1">
            <a:off x="8207722" y="1214939"/>
            <a:ext cx="2389499" cy="765467"/>
          </a:xfrm>
          <a:prstGeom prst="rect">
            <a:avLst/>
          </a:prstGeom>
        </p:spPr>
      </p:pic>
    </p:spTree>
    <p:extLst>
      <p:ext uri="{BB962C8B-B14F-4D97-AF65-F5344CB8AC3E}">
        <p14:creationId xmlns:p14="http://schemas.microsoft.com/office/powerpoint/2010/main" val="3882931666"/>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55"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par>
                          <p:cTn id="22" fill="hold">
                            <p:stCondLst>
                              <p:cond delay="2500"/>
                            </p:stCondLst>
                            <p:childTnLst>
                              <p:par>
                                <p:cTn id="23" presetID="55"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strVal val="#ppt_w*0.70"/>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Effect transition="in" filter="fade">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32"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circle(out)">
                                      <p:cBhvr>
                                        <p:cTn id="32" dur="2000"/>
                                        <p:tgtEl>
                                          <p:spTgt spid="13"/>
                                        </p:tgtEl>
                                      </p:cBhvr>
                                    </p:animEffect>
                                  </p:childTnLst>
                                </p:cTn>
                              </p:par>
                            </p:childTnLst>
                          </p:cTn>
                        </p:par>
                        <p:par>
                          <p:cTn id="33" fill="hold">
                            <p:stCondLst>
                              <p:cond delay="2000"/>
                            </p:stCondLst>
                            <p:childTnLst>
                              <p:par>
                                <p:cTn id="34" presetID="42"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1+#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1"/>
          <p:cNvSpPr/>
          <p:nvPr/>
        </p:nvSpPr>
        <p:spPr>
          <a:xfrm>
            <a:off x="1044625" y="1630162"/>
            <a:ext cx="2706108" cy="4240404"/>
          </a:xfrm>
          <a:prstGeom prst="roundRect">
            <a:avLst>
              <a:gd name="adj" fmla="val 7002"/>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文本框 5"/>
          <p:cNvSpPr txBox="1"/>
          <p:nvPr/>
        </p:nvSpPr>
        <p:spPr>
          <a:xfrm>
            <a:off x="4303390" y="1693064"/>
            <a:ext cx="6792687" cy="923330"/>
          </a:xfrm>
          <a:prstGeom prst="rect">
            <a:avLst/>
          </a:prstGeom>
          <a:noFill/>
        </p:spPr>
        <p:txBody>
          <a:bodyPr wrap="square" rtlCol="0">
            <a:spAutoFit/>
          </a:bodyPr>
          <a:lstStyle/>
          <a:p>
            <a:pPr>
              <a:lnSpc>
                <a:spcPct val="150000"/>
              </a:lnSpc>
            </a:pPr>
            <a:r>
              <a:rPr lang="zh-CN" altLang="en-US" dirty="0">
                <a:solidFill>
                  <a:srgbClr val="C00000"/>
                </a:solidFill>
              </a:rPr>
              <a:t>把党的指导思想转化为</a:t>
            </a:r>
            <a:r>
              <a:rPr lang="zh-CN" altLang="en-US" b="1" dirty="0">
                <a:solidFill>
                  <a:srgbClr val="C00000"/>
                </a:solidFill>
              </a:rPr>
              <a:t>国家指导思想</a:t>
            </a:r>
            <a:r>
              <a:rPr lang="zh-CN" altLang="en-US" dirty="0">
                <a:solidFill>
                  <a:srgbClr val="C00000"/>
                </a:solidFill>
              </a:rPr>
              <a:t>，是党和国家事业发展的</a:t>
            </a:r>
            <a:r>
              <a:rPr lang="zh-CN" altLang="en-US" b="1" dirty="0">
                <a:solidFill>
                  <a:srgbClr val="990000"/>
                </a:solidFill>
              </a:rPr>
              <a:t>迫切需要</a:t>
            </a:r>
            <a:r>
              <a:rPr lang="zh-CN" altLang="en-US" dirty="0">
                <a:solidFill>
                  <a:srgbClr val="C00000"/>
                </a:solidFill>
              </a:rPr>
              <a:t>，也是我国宪法完善发展的</a:t>
            </a:r>
            <a:r>
              <a:rPr lang="zh-CN" altLang="en-US" b="1" dirty="0">
                <a:solidFill>
                  <a:srgbClr val="C00000"/>
                </a:solidFill>
              </a:rPr>
              <a:t>内在要求</a:t>
            </a:r>
          </a:p>
        </p:txBody>
      </p:sp>
      <p:sp>
        <p:nvSpPr>
          <p:cNvPr id="3" name="文本框 2"/>
          <p:cNvSpPr txBox="1"/>
          <p:nvPr/>
        </p:nvSpPr>
        <p:spPr>
          <a:xfrm>
            <a:off x="4303390" y="3066913"/>
            <a:ext cx="6792687" cy="1338828"/>
          </a:xfrm>
          <a:prstGeom prst="rect">
            <a:avLst/>
          </a:prstGeom>
          <a:noFill/>
        </p:spPr>
        <p:txBody>
          <a:bodyPr wrap="square" rtlCol="0">
            <a:spAutoFit/>
          </a:bodyPr>
          <a:lstStyle/>
          <a:p>
            <a:pPr>
              <a:lnSpc>
                <a:spcPct val="150000"/>
              </a:lnSpc>
            </a:pPr>
            <a:r>
              <a:rPr lang="zh-CN" altLang="en-US" b="1" dirty="0">
                <a:solidFill>
                  <a:srgbClr val="990000"/>
                </a:solidFill>
              </a:rPr>
              <a:t>进一步明确</a:t>
            </a:r>
            <a:r>
              <a:rPr lang="zh-CN" altLang="en-US" dirty="0">
                <a:solidFill>
                  <a:srgbClr val="C00000"/>
                </a:solidFill>
              </a:rPr>
              <a:t>新时代国家发展的根本任务、奋斗目标、战略步骤，有利于更好地团结激励全党全国各族人民为实现中华民族伟大复兴的中国梦而奋斗</a:t>
            </a:r>
          </a:p>
        </p:txBody>
      </p:sp>
      <p:sp>
        <p:nvSpPr>
          <p:cNvPr id="5" name="文本框 4"/>
          <p:cNvSpPr txBox="1"/>
          <p:nvPr/>
        </p:nvSpPr>
        <p:spPr>
          <a:xfrm>
            <a:off x="4303390" y="4606824"/>
            <a:ext cx="6792687" cy="1338828"/>
          </a:xfrm>
          <a:prstGeom prst="rect">
            <a:avLst/>
          </a:prstGeom>
          <a:noFill/>
        </p:spPr>
        <p:txBody>
          <a:bodyPr wrap="square" rtlCol="0">
            <a:spAutoFit/>
          </a:bodyPr>
          <a:lstStyle/>
          <a:p>
            <a:pPr>
              <a:lnSpc>
                <a:spcPct val="150000"/>
              </a:lnSpc>
            </a:pPr>
            <a:r>
              <a:rPr lang="zh-CN" altLang="en-US" b="1" dirty="0">
                <a:solidFill>
                  <a:srgbClr val="990000"/>
                </a:solidFill>
              </a:rPr>
              <a:t>进一步明确</a:t>
            </a:r>
            <a:r>
              <a:rPr lang="zh-CN" altLang="en-US" dirty="0">
                <a:solidFill>
                  <a:srgbClr val="C00000"/>
                </a:solidFill>
              </a:rPr>
              <a:t>坚持党对一切工作的领导这一最高政治原则，有利于巩固党的执政地位和执政基础、为国家发展和民族振兴提供坚强政治保证</a:t>
            </a:r>
          </a:p>
        </p:txBody>
      </p:sp>
      <p:sp>
        <p:nvSpPr>
          <p:cNvPr id="7" name="文本框 6"/>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重大意义</a:t>
            </a:r>
          </a:p>
        </p:txBody>
      </p:sp>
      <p:sp>
        <p:nvSpPr>
          <p:cNvPr id="9" name="文本框 8"/>
          <p:cNvSpPr txBox="1"/>
          <p:nvPr/>
        </p:nvSpPr>
        <p:spPr>
          <a:xfrm>
            <a:off x="1222438" y="3750364"/>
            <a:ext cx="2454899" cy="1200329"/>
          </a:xfrm>
          <a:prstGeom prst="rect">
            <a:avLst/>
          </a:prstGeom>
          <a:noFill/>
        </p:spPr>
        <p:txBody>
          <a:bodyPr wrap="square" rtlCol="0">
            <a:spAutoFit/>
          </a:bodyPr>
          <a:lstStyle/>
          <a:p>
            <a:r>
              <a:rPr lang="zh-CN" altLang="en-US" sz="2400" b="1" dirty="0">
                <a:solidFill>
                  <a:schemeClr val="bg1"/>
                </a:solidFill>
              </a:rPr>
              <a:t>将习近平新时代中国特色社会主义思想载入宪法</a:t>
            </a:r>
            <a:endParaRPr lang="zh-CN" altLang="en-US" sz="2400" dirty="0">
              <a:solidFill>
                <a:schemeClr val="bg1"/>
              </a:solidFill>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39188" y="2351686"/>
            <a:ext cx="926805" cy="969511"/>
          </a:xfrm>
          <a:prstGeom prst="rect">
            <a:avLst/>
          </a:prstGeom>
        </p:spPr>
      </p:pic>
      <p:sp>
        <p:nvSpPr>
          <p:cNvPr id="4" name="燕尾形 3"/>
          <p:cNvSpPr/>
          <p:nvPr/>
        </p:nvSpPr>
        <p:spPr>
          <a:xfrm>
            <a:off x="3951701" y="1887890"/>
            <a:ext cx="291402" cy="484755"/>
          </a:xfrm>
          <a:prstGeom prst="chevron">
            <a:avLst>
              <a:gd name="adj" fmla="val 56897"/>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燕尾形 10"/>
          <p:cNvSpPr/>
          <p:nvPr/>
        </p:nvSpPr>
        <p:spPr>
          <a:xfrm>
            <a:off x="3951701" y="3469488"/>
            <a:ext cx="291402" cy="484755"/>
          </a:xfrm>
          <a:prstGeom prst="chevron">
            <a:avLst>
              <a:gd name="adj" fmla="val 56897"/>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燕尾形 11"/>
          <p:cNvSpPr/>
          <p:nvPr/>
        </p:nvSpPr>
        <p:spPr>
          <a:xfrm>
            <a:off x="3951701" y="4826112"/>
            <a:ext cx="291402" cy="484755"/>
          </a:xfrm>
          <a:prstGeom prst="chevron">
            <a:avLst>
              <a:gd name="adj" fmla="val 56897"/>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82468255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500"/>
                                        <p:tgtEl>
                                          <p:spTgt spid="10"/>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4500"/>
                            </p:stCondLst>
                            <p:childTnLst>
                              <p:par>
                                <p:cTn id="39" presetID="42" presetClass="entr" presetSubtype="0"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1000"/>
                                        <p:tgtEl>
                                          <p:spTgt spid="3"/>
                                        </p:tgtEl>
                                      </p:cBhvr>
                                    </p:animEffect>
                                    <p:anim calcmode="lin" valueType="num">
                                      <p:cBhvr>
                                        <p:cTn id="42" dur="1000" fill="hold"/>
                                        <p:tgtEl>
                                          <p:spTgt spid="3"/>
                                        </p:tgtEl>
                                        <p:attrNameLst>
                                          <p:attrName>ppt_x</p:attrName>
                                        </p:attrNameLst>
                                      </p:cBhvr>
                                      <p:tavLst>
                                        <p:tav tm="0">
                                          <p:val>
                                            <p:strVal val="#ppt_x"/>
                                          </p:val>
                                        </p:tav>
                                        <p:tav tm="100000">
                                          <p:val>
                                            <p:strVal val="#ppt_x"/>
                                          </p:val>
                                        </p:tav>
                                      </p:tavLst>
                                    </p:anim>
                                    <p:anim calcmode="lin" valueType="num">
                                      <p:cBhvr>
                                        <p:cTn id="43" dur="1000" fill="hold"/>
                                        <p:tgtEl>
                                          <p:spTgt spid="3"/>
                                        </p:tgtEl>
                                        <p:attrNameLst>
                                          <p:attrName>ppt_y</p:attrName>
                                        </p:attrNameLst>
                                      </p:cBhvr>
                                      <p:tavLst>
                                        <p:tav tm="0">
                                          <p:val>
                                            <p:strVal val="#ppt_y+.1"/>
                                          </p:val>
                                        </p:tav>
                                        <p:tav tm="100000">
                                          <p:val>
                                            <p:strVal val="#ppt_y"/>
                                          </p:val>
                                        </p:tav>
                                      </p:tavLst>
                                    </p:anim>
                                  </p:childTnLst>
                                </p:cTn>
                              </p:par>
                            </p:childTnLst>
                          </p:cTn>
                        </p:par>
                        <p:par>
                          <p:cTn id="44" fill="hold">
                            <p:stCondLst>
                              <p:cond delay="5500"/>
                            </p:stCondLst>
                            <p:childTnLst>
                              <p:par>
                                <p:cTn id="45" presetID="2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par>
                          <p:cTn id="48" fill="hold">
                            <p:stCondLst>
                              <p:cond delay="6000"/>
                            </p:stCondLst>
                            <p:childTnLst>
                              <p:par>
                                <p:cTn id="49" presetID="42" presetClass="entr" presetSubtype="0"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1000"/>
                                        <p:tgtEl>
                                          <p:spTgt spid="5"/>
                                        </p:tgtEl>
                                      </p:cBhvr>
                                    </p:animEffect>
                                    <p:anim calcmode="lin" valueType="num">
                                      <p:cBhvr>
                                        <p:cTn id="52" dur="1000" fill="hold"/>
                                        <p:tgtEl>
                                          <p:spTgt spid="5"/>
                                        </p:tgtEl>
                                        <p:attrNameLst>
                                          <p:attrName>ppt_x</p:attrName>
                                        </p:attrNameLst>
                                      </p:cBhvr>
                                      <p:tavLst>
                                        <p:tav tm="0">
                                          <p:val>
                                            <p:strVal val="#ppt_x"/>
                                          </p:val>
                                        </p:tav>
                                        <p:tav tm="100000">
                                          <p:val>
                                            <p:strVal val="#ppt_x"/>
                                          </p:val>
                                        </p:tav>
                                      </p:tavLst>
                                    </p:anim>
                                    <p:anim calcmode="lin" valueType="num">
                                      <p:cBhvr>
                                        <p:cTn id="5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p:bldP spid="3" grpId="0"/>
      <p:bldP spid="5" grpId="0"/>
      <p:bldP spid="7" grpId="0"/>
      <p:bldP spid="9" grpId="0"/>
      <p:bldP spid="4" grpId="0" animBg="1"/>
      <p:bldP spid="11"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434524" y="1699370"/>
            <a:ext cx="9623809" cy="4390304"/>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p:cNvSpPr/>
          <p:nvPr/>
        </p:nvSpPr>
        <p:spPr>
          <a:xfrm>
            <a:off x="3171574" y="1387871"/>
            <a:ext cx="5958187" cy="463762"/>
          </a:xfrm>
          <a:prstGeom prst="roundRect">
            <a:avLst>
              <a:gd name="adj" fmla="val 7002"/>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4" name="文本框 33"/>
          <p:cNvSpPr txBox="1"/>
          <p:nvPr/>
        </p:nvSpPr>
        <p:spPr>
          <a:xfrm>
            <a:off x="3591649" y="1419697"/>
            <a:ext cx="5099473"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82" charset="2"/>
                <a:ea typeface="微软雅黑" panose="020B0503020204020204" pitchFamily="82" charset="2"/>
              </a:rPr>
              <a:t>新时代中国特色社会主义思想</a:t>
            </a:r>
            <a:r>
              <a:rPr lang="en-US" altLang="zh-CN" sz="2000" b="1" dirty="0">
                <a:solidFill>
                  <a:schemeClr val="bg1"/>
                </a:solidFill>
                <a:latin typeface="微软雅黑" panose="020B0503020204020204" pitchFamily="82" charset="2"/>
                <a:ea typeface="微软雅黑" panose="020B0503020204020204" pitchFamily="82" charset="2"/>
              </a:rPr>
              <a:t>——</a:t>
            </a:r>
            <a:r>
              <a:rPr lang="zh-CN" altLang="en-US" sz="2000" b="1" dirty="0">
                <a:solidFill>
                  <a:schemeClr val="bg1"/>
                </a:solidFill>
                <a:latin typeface="微软雅黑" panose="020B0503020204020204" pitchFamily="82" charset="2"/>
                <a:ea typeface="微软雅黑" panose="020B0503020204020204" pitchFamily="82" charset="2"/>
              </a:rPr>
              <a:t>八个明确</a:t>
            </a:r>
          </a:p>
        </p:txBody>
      </p:sp>
      <p:sp>
        <p:nvSpPr>
          <p:cNvPr id="36" name="文本框 35"/>
          <p:cNvSpPr txBox="1"/>
          <p:nvPr/>
        </p:nvSpPr>
        <p:spPr>
          <a:xfrm>
            <a:off x="1692603" y="4200362"/>
            <a:ext cx="9144667" cy="646331"/>
          </a:xfrm>
          <a:prstGeom prst="rect">
            <a:avLst/>
          </a:prstGeom>
          <a:noFill/>
        </p:spPr>
        <p:txBody>
          <a:bodyPr wrap="square" rtlCol="0">
            <a:spAutoFit/>
          </a:bodyPr>
          <a:lstStyle/>
          <a:p>
            <a:r>
              <a:rPr lang="zh-CN" altLang="en-US" b="1" dirty="0">
                <a:solidFill>
                  <a:srgbClr val="C00000"/>
                </a:solidFill>
                <a:latin typeface="微软雅黑" panose="020B0503020204020204" pitchFamily="82" charset="2"/>
                <a:ea typeface="微软雅黑" panose="020B0503020204020204" pitchFamily="82" charset="2"/>
              </a:rPr>
              <a:t>明确</a:t>
            </a:r>
            <a:r>
              <a:rPr lang="zh-CN" altLang="en-US" dirty="0">
                <a:solidFill>
                  <a:srgbClr val="C00000"/>
                </a:solidFill>
                <a:latin typeface="微软雅黑" panose="020B0503020204020204" pitchFamily="82" charset="2"/>
                <a:ea typeface="微软雅黑" panose="020B0503020204020204" pitchFamily="82" charset="2"/>
              </a:rPr>
              <a:t>中国特色社会主义事业总体布局是“五位一体”、战略布局是“四个全面”，强调坚定道路自信、理论自信、制度自信、文化自信；</a:t>
            </a:r>
          </a:p>
        </p:txBody>
      </p:sp>
      <p:sp>
        <p:nvSpPr>
          <p:cNvPr id="7" name="文本框 6"/>
          <p:cNvSpPr txBox="1"/>
          <p:nvPr/>
        </p:nvSpPr>
        <p:spPr>
          <a:xfrm>
            <a:off x="1692603" y="1930633"/>
            <a:ext cx="9144667" cy="923330"/>
          </a:xfrm>
          <a:prstGeom prst="rect">
            <a:avLst/>
          </a:prstGeom>
          <a:noFill/>
        </p:spPr>
        <p:txBody>
          <a:bodyPr wrap="square" rtlCol="0">
            <a:spAutoFit/>
          </a:bodyPr>
          <a:lstStyle/>
          <a:p>
            <a:r>
              <a:rPr lang="zh-CN" altLang="en-US" b="1" dirty="0">
                <a:solidFill>
                  <a:srgbClr val="C00000"/>
                </a:solidFill>
                <a:latin typeface="微软雅黑" panose="020B0503020204020204" pitchFamily="82" charset="2"/>
                <a:ea typeface="微软雅黑" panose="020B0503020204020204" pitchFamily="82" charset="2"/>
              </a:rPr>
              <a:t>明确</a:t>
            </a:r>
            <a:r>
              <a:rPr lang="zh-CN" altLang="en-US" dirty="0">
                <a:solidFill>
                  <a:srgbClr val="C00000"/>
                </a:solidFill>
                <a:latin typeface="微软雅黑" panose="020B0503020204020204" pitchFamily="82" charset="2"/>
                <a:ea typeface="微软雅黑" panose="020B0503020204020204" pitchFamily="82" charset="2"/>
              </a:rPr>
              <a:t>坚持和发展中国特色社会主义，总任务是实现社会主义现代化和中华民族伟大复兴，在全面建成小康社会的基础上，分两步走在本世纪中叶建成富强民主文明和谐美丽的社会主义现代化强国；</a:t>
            </a:r>
            <a:endParaRPr lang="en-US" altLang="zh-CN" dirty="0">
              <a:solidFill>
                <a:srgbClr val="C00000"/>
              </a:solidFill>
              <a:latin typeface="微软雅黑" panose="020B0503020204020204" pitchFamily="82" charset="2"/>
              <a:ea typeface="微软雅黑" panose="020B0503020204020204" pitchFamily="82" charset="2"/>
            </a:endParaRPr>
          </a:p>
        </p:txBody>
      </p:sp>
      <p:sp>
        <p:nvSpPr>
          <p:cNvPr id="8" name="文本框 7"/>
          <p:cNvSpPr txBox="1"/>
          <p:nvPr/>
        </p:nvSpPr>
        <p:spPr>
          <a:xfrm>
            <a:off x="1692603" y="3146894"/>
            <a:ext cx="9144667" cy="646331"/>
          </a:xfrm>
          <a:prstGeom prst="rect">
            <a:avLst/>
          </a:prstGeom>
          <a:noFill/>
        </p:spPr>
        <p:txBody>
          <a:bodyPr wrap="square" rtlCol="0">
            <a:spAutoFit/>
          </a:bodyPr>
          <a:lstStyle/>
          <a:p>
            <a:r>
              <a:rPr lang="zh-CN" altLang="en-US" b="1" dirty="0">
                <a:solidFill>
                  <a:srgbClr val="C00000"/>
                </a:solidFill>
                <a:latin typeface="微软雅黑" panose="020B0503020204020204" pitchFamily="82" charset="2"/>
                <a:ea typeface="微软雅黑" panose="020B0503020204020204" pitchFamily="82" charset="2"/>
              </a:rPr>
              <a:t>明确</a:t>
            </a:r>
            <a:r>
              <a:rPr lang="zh-CN" altLang="en-US" dirty="0">
                <a:solidFill>
                  <a:srgbClr val="C00000"/>
                </a:solidFill>
                <a:latin typeface="微软雅黑" panose="020B0503020204020204" pitchFamily="82" charset="2"/>
                <a:ea typeface="微软雅黑" panose="020B0503020204020204" pitchFamily="82" charset="2"/>
              </a:rPr>
              <a:t>新时代我国社会主要矛盾是人民日益增长的美好生活需要和不平衡不充分的发展之间的矛盾，必须坚持以人民为中心的发展思想，不断促进人的全面发展、全体人民共同富裕；</a:t>
            </a:r>
            <a:endParaRPr lang="en-US" altLang="zh-CN" dirty="0">
              <a:solidFill>
                <a:srgbClr val="C00000"/>
              </a:solidFill>
              <a:latin typeface="微软雅黑" panose="020B0503020204020204" pitchFamily="82" charset="2"/>
              <a:ea typeface="微软雅黑" panose="020B0503020204020204" pitchFamily="82" charset="2"/>
            </a:endParaRPr>
          </a:p>
        </p:txBody>
      </p:sp>
      <p:sp>
        <p:nvSpPr>
          <p:cNvPr id="9" name="椭圆 8"/>
          <p:cNvSpPr/>
          <p:nvPr/>
        </p:nvSpPr>
        <p:spPr>
          <a:xfrm>
            <a:off x="1214600" y="2134372"/>
            <a:ext cx="378870" cy="378870"/>
          </a:xfrm>
          <a:prstGeom prst="ellipse">
            <a:avLst/>
          </a:prstGeom>
          <a:gradFill>
            <a:gsLst>
              <a:gs pos="0">
                <a:srgbClr val="FF33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b="1" dirty="0">
                <a:latin typeface="微软雅黑" panose="020B0503020204020204" pitchFamily="82" charset="2"/>
                <a:ea typeface="微软雅黑" panose="020B0503020204020204" pitchFamily="82" charset="2"/>
              </a:rPr>
              <a:t>1</a:t>
            </a:r>
            <a:endParaRPr lang="zh-CN" altLang="en-US" sz="2000" b="1" dirty="0">
              <a:latin typeface="微软雅黑" panose="020B0503020204020204" pitchFamily="82" charset="2"/>
              <a:ea typeface="微软雅黑" panose="020B0503020204020204" pitchFamily="82" charset="2"/>
            </a:endParaRPr>
          </a:p>
        </p:txBody>
      </p:sp>
      <p:sp>
        <p:nvSpPr>
          <p:cNvPr id="10" name="椭圆 9"/>
          <p:cNvSpPr/>
          <p:nvPr/>
        </p:nvSpPr>
        <p:spPr>
          <a:xfrm>
            <a:off x="1224472" y="3419124"/>
            <a:ext cx="378870" cy="378870"/>
          </a:xfrm>
          <a:prstGeom prst="ellipse">
            <a:avLst/>
          </a:prstGeom>
          <a:gradFill>
            <a:gsLst>
              <a:gs pos="0">
                <a:srgbClr val="FF33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b="1" dirty="0">
                <a:latin typeface="微软雅黑" panose="020B0503020204020204" pitchFamily="82" charset="2"/>
                <a:ea typeface="微软雅黑" panose="020B0503020204020204" pitchFamily="82" charset="2"/>
              </a:rPr>
              <a:t>2</a:t>
            </a:r>
            <a:endParaRPr lang="zh-CN" altLang="en-US" sz="2000" b="1" dirty="0">
              <a:latin typeface="微软雅黑" panose="020B0503020204020204" pitchFamily="82" charset="2"/>
              <a:ea typeface="微软雅黑" panose="020B0503020204020204" pitchFamily="82" charset="2"/>
            </a:endParaRPr>
          </a:p>
        </p:txBody>
      </p:sp>
      <p:sp>
        <p:nvSpPr>
          <p:cNvPr id="11" name="椭圆 10"/>
          <p:cNvSpPr/>
          <p:nvPr/>
        </p:nvSpPr>
        <p:spPr>
          <a:xfrm>
            <a:off x="1224472" y="4325006"/>
            <a:ext cx="378870" cy="378870"/>
          </a:xfrm>
          <a:prstGeom prst="ellipse">
            <a:avLst/>
          </a:prstGeom>
          <a:gradFill>
            <a:gsLst>
              <a:gs pos="0">
                <a:srgbClr val="FF33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b="1" dirty="0">
                <a:latin typeface="微软雅黑" panose="020B0503020204020204" pitchFamily="82" charset="2"/>
                <a:ea typeface="微软雅黑" panose="020B0503020204020204" pitchFamily="82" charset="2"/>
              </a:rPr>
              <a:t>3</a:t>
            </a:r>
            <a:endParaRPr lang="zh-CN" altLang="en-US" sz="2000" b="1" dirty="0">
              <a:latin typeface="微软雅黑" panose="020B0503020204020204" pitchFamily="82" charset="2"/>
              <a:ea typeface="微软雅黑" panose="020B0503020204020204" pitchFamily="82" charset="2"/>
            </a:endParaRPr>
          </a:p>
        </p:txBody>
      </p:sp>
      <p:sp>
        <p:nvSpPr>
          <p:cNvPr id="12" name="文本框 11"/>
          <p:cNvSpPr txBox="1"/>
          <p:nvPr/>
        </p:nvSpPr>
        <p:spPr>
          <a:xfrm>
            <a:off x="1692603" y="5157574"/>
            <a:ext cx="9144667" cy="646331"/>
          </a:xfrm>
          <a:prstGeom prst="rect">
            <a:avLst/>
          </a:prstGeom>
          <a:noFill/>
        </p:spPr>
        <p:txBody>
          <a:bodyPr wrap="square" rtlCol="0">
            <a:spAutoFit/>
          </a:bodyPr>
          <a:lstStyle/>
          <a:p>
            <a:r>
              <a:rPr lang="zh-CN" altLang="en-US" b="1" dirty="0">
                <a:solidFill>
                  <a:srgbClr val="C00000"/>
                </a:solidFill>
                <a:latin typeface="微软雅黑" panose="020B0503020204020204" pitchFamily="82" charset="2"/>
                <a:ea typeface="微软雅黑" panose="020B0503020204020204" pitchFamily="82" charset="2"/>
              </a:rPr>
              <a:t>明确</a:t>
            </a:r>
            <a:r>
              <a:rPr lang="zh-CN" altLang="en-US" dirty="0">
                <a:solidFill>
                  <a:srgbClr val="C00000"/>
                </a:solidFill>
                <a:latin typeface="微软雅黑" panose="020B0503020204020204" pitchFamily="82" charset="2"/>
                <a:ea typeface="微软雅黑" panose="020B0503020204020204" pitchFamily="82" charset="2"/>
              </a:rPr>
              <a:t>全面深化改革总目标是完善和发展中国特色社会主义制度、推进国家治理体系和治理能力现代化；</a:t>
            </a:r>
            <a:endParaRPr lang="en-US" altLang="zh-CN" dirty="0">
              <a:solidFill>
                <a:srgbClr val="C00000"/>
              </a:solidFill>
              <a:latin typeface="微软雅黑" panose="020B0503020204020204" pitchFamily="82" charset="2"/>
              <a:ea typeface="微软雅黑" panose="020B0503020204020204" pitchFamily="82" charset="2"/>
            </a:endParaRPr>
          </a:p>
        </p:txBody>
      </p:sp>
      <p:sp>
        <p:nvSpPr>
          <p:cNvPr id="13" name="椭圆 12"/>
          <p:cNvSpPr/>
          <p:nvPr/>
        </p:nvSpPr>
        <p:spPr>
          <a:xfrm>
            <a:off x="1224472" y="5254036"/>
            <a:ext cx="378870" cy="378870"/>
          </a:xfrm>
          <a:prstGeom prst="ellipse">
            <a:avLst/>
          </a:prstGeom>
          <a:gradFill>
            <a:gsLst>
              <a:gs pos="0">
                <a:srgbClr val="FF33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b="1" dirty="0">
                <a:latin typeface="微软雅黑" panose="020B0503020204020204" pitchFamily="82" charset="2"/>
                <a:ea typeface="微软雅黑" panose="020B0503020204020204" pitchFamily="82" charset="2"/>
              </a:rPr>
              <a:t>4</a:t>
            </a:r>
            <a:endParaRPr lang="zh-CN" altLang="en-US" sz="2000" b="1" dirty="0">
              <a:latin typeface="微软雅黑" panose="020B0503020204020204" pitchFamily="82" charset="2"/>
              <a:ea typeface="微软雅黑" panose="020B0503020204020204" pitchFamily="82" charset="2"/>
            </a:endParaRPr>
          </a:p>
        </p:txBody>
      </p:sp>
      <p:sp>
        <p:nvSpPr>
          <p:cNvPr id="15" name="文本框 14"/>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八个明确</a:t>
            </a:r>
          </a:p>
        </p:txBody>
      </p:sp>
    </p:spTree>
    <p:extLst>
      <p:ext uri="{BB962C8B-B14F-4D97-AF65-F5344CB8AC3E}">
        <p14:creationId xmlns:p14="http://schemas.microsoft.com/office/powerpoint/2010/main" val="375469134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barn(inVertical)">
                                      <p:cBhvr>
                                        <p:cTn id="15" dur="500"/>
                                        <p:tgtEl>
                                          <p:spTgt spid="34"/>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750"/>
                                        <p:tgtEl>
                                          <p:spTgt spid="14"/>
                                        </p:tgtEl>
                                      </p:cBhvr>
                                    </p:animEffect>
                                  </p:childTnLst>
                                </p:cTn>
                              </p:par>
                            </p:childTnLst>
                          </p:cTn>
                        </p:par>
                        <p:par>
                          <p:cTn id="20" fill="hold">
                            <p:stCondLst>
                              <p:cond delay="2250"/>
                            </p:stCondLst>
                            <p:childTnLst>
                              <p:par>
                                <p:cTn id="21" presetID="45"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ppt_w</p:attrName>
                                        </p:attrNameLst>
                                      </p:cBhvr>
                                      <p:tavLst>
                                        <p:tav tm="0" fmla="#ppt_w*sin(2.5*pi*$)">
                                          <p:val>
                                            <p:fltVal val="0"/>
                                          </p:val>
                                        </p:tav>
                                        <p:tav tm="100000">
                                          <p:val>
                                            <p:fltVal val="1"/>
                                          </p:val>
                                        </p:tav>
                                      </p:tavLst>
                                    </p:anim>
                                    <p:anim calcmode="lin" valueType="num">
                                      <p:cBhvr>
                                        <p:cTn id="25" dur="500" fill="hold"/>
                                        <p:tgtEl>
                                          <p:spTgt spid="9"/>
                                        </p:tgtEl>
                                        <p:attrNameLst>
                                          <p:attrName>ppt_h</p:attrName>
                                        </p:attrNameLst>
                                      </p:cBhvr>
                                      <p:tavLst>
                                        <p:tav tm="0">
                                          <p:val>
                                            <p:strVal val="#ppt_h"/>
                                          </p:val>
                                        </p:tav>
                                        <p:tav tm="100000">
                                          <p:val>
                                            <p:strVal val="#ppt_h"/>
                                          </p:val>
                                        </p:tav>
                                      </p:tavLst>
                                    </p:anim>
                                  </p:childTnLst>
                                </p:cTn>
                              </p:par>
                            </p:childTnLst>
                          </p:cTn>
                        </p:par>
                        <p:par>
                          <p:cTn id="26" fill="hold">
                            <p:stCondLst>
                              <p:cond delay="2750"/>
                            </p:stCondLst>
                            <p:childTnLst>
                              <p:par>
                                <p:cTn id="27" presetID="42"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3750"/>
                            </p:stCondLst>
                            <p:childTnLst>
                              <p:par>
                                <p:cTn id="33" presetID="45"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anim calcmode="lin" valueType="num">
                                      <p:cBhvr>
                                        <p:cTn id="36" dur="500" fill="hold"/>
                                        <p:tgtEl>
                                          <p:spTgt spid="10"/>
                                        </p:tgtEl>
                                        <p:attrNameLst>
                                          <p:attrName>ppt_w</p:attrName>
                                        </p:attrNameLst>
                                      </p:cBhvr>
                                      <p:tavLst>
                                        <p:tav tm="0" fmla="#ppt_w*sin(2.5*pi*$)">
                                          <p:val>
                                            <p:fltVal val="0"/>
                                          </p:val>
                                        </p:tav>
                                        <p:tav tm="100000">
                                          <p:val>
                                            <p:fltVal val="1"/>
                                          </p:val>
                                        </p:tav>
                                      </p:tavLst>
                                    </p:anim>
                                    <p:anim calcmode="lin" valueType="num">
                                      <p:cBhvr>
                                        <p:cTn id="37" dur="500" fill="hold"/>
                                        <p:tgtEl>
                                          <p:spTgt spid="10"/>
                                        </p:tgtEl>
                                        <p:attrNameLst>
                                          <p:attrName>ppt_h</p:attrName>
                                        </p:attrNameLst>
                                      </p:cBhvr>
                                      <p:tavLst>
                                        <p:tav tm="0">
                                          <p:val>
                                            <p:strVal val="#ppt_h"/>
                                          </p:val>
                                        </p:tav>
                                        <p:tav tm="100000">
                                          <p:val>
                                            <p:strVal val="#ppt_h"/>
                                          </p:val>
                                        </p:tav>
                                      </p:tavLst>
                                    </p:anim>
                                  </p:childTnLst>
                                </p:cTn>
                              </p:par>
                            </p:childTnLst>
                          </p:cTn>
                        </p:par>
                        <p:par>
                          <p:cTn id="38" fill="hold">
                            <p:stCondLst>
                              <p:cond delay="4250"/>
                            </p:stCondLst>
                            <p:childTnLst>
                              <p:par>
                                <p:cTn id="39" presetID="42"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anim calcmode="lin" valueType="num">
                                      <p:cBhvr>
                                        <p:cTn id="42" dur="1000" fill="hold"/>
                                        <p:tgtEl>
                                          <p:spTgt spid="8"/>
                                        </p:tgtEl>
                                        <p:attrNameLst>
                                          <p:attrName>ppt_x</p:attrName>
                                        </p:attrNameLst>
                                      </p:cBhvr>
                                      <p:tavLst>
                                        <p:tav tm="0">
                                          <p:val>
                                            <p:strVal val="#ppt_x"/>
                                          </p:val>
                                        </p:tav>
                                        <p:tav tm="100000">
                                          <p:val>
                                            <p:strVal val="#ppt_x"/>
                                          </p:val>
                                        </p:tav>
                                      </p:tavLst>
                                    </p:anim>
                                    <p:anim calcmode="lin" valueType="num">
                                      <p:cBhvr>
                                        <p:cTn id="43" dur="1000" fill="hold"/>
                                        <p:tgtEl>
                                          <p:spTgt spid="8"/>
                                        </p:tgtEl>
                                        <p:attrNameLst>
                                          <p:attrName>ppt_y</p:attrName>
                                        </p:attrNameLst>
                                      </p:cBhvr>
                                      <p:tavLst>
                                        <p:tav tm="0">
                                          <p:val>
                                            <p:strVal val="#ppt_y+.1"/>
                                          </p:val>
                                        </p:tav>
                                        <p:tav tm="100000">
                                          <p:val>
                                            <p:strVal val="#ppt_y"/>
                                          </p:val>
                                        </p:tav>
                                      </p:tavLst>
                                    </p:anim>
                                  </p:childTnLst>
                                </p:cTn>
                              </p:par>
                            </p:childTnLst>
                          </p:cTn>
                        </p:par>
                        <p:par>
                          <p:cTn id="44" fill="hold">
                            <p:stCondLst>
                              <p:cond delay="5250"/>
                            </p:stCondLst>
                            <p:childTnLst>
                              <p:par>
                                <p:cTn id="45" presetID="45"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anim calcmode="lin" valueType="num">
                                      <p:cBhvr>
                                        <p:cTn id="48" dur="500" fill="hold"/>
                                        <p:tgtEl>
                                          <p:spTgt spid="11"/>
                                        </p:tgtEl>
                                        <p:attrNameLst>
                                          <p:attrName>ppt_w</p:attrName>
                                        </p:attrNameLst>
                                      </p:cBhvr>
                                      <p:tavLst>
                                        <p:tav tm="0" fmla="#ppt_w*sin(2.5*pi*$)">
                                          <p:val>
                                            <p:fltVal val="0"/>
                                          </p:val>
                                        </p:tav>
                                        <p:tav tm="100000">
                                          <p:val>
                                            <p:fltVal val="1"/>
                                          </p:val>
                                        </p:tav>
                                      </p:tavLst>
                                    </p:anim>
                                    <p:anim calcmode="lin" valueType="num">
                                      <p:cBhvr>
                                        <p:cTn id="49" dur="500" fill="hold"/>
                                        <p:tgtEl>
                                          <p:spTgt spid="11"/>
                                        </p:tgtEl>
                                        <p:attrNameLst>
                                          <p:attrName>ppt_h</p:attrName>
                                        </p:attrNameLst>
                                      </p:cBhvr>
                                      <p:tavLst>
                                        <p:tav tm="0">
                                          <p:val>
                                            <p:strVal val="#ppt_h"/>
                                          </p:val>
                                        </p:tav>
                                        <p:tav tm="100000">
                                          <p:val>
                                            <p:strVal val="#ppt_h"/>
                                          </p:val>
                                        </p:tav>
                                      </p:tavLst>
                                    </p:anim>
                                  </p:childTnLst>
                                </p:cTn>
                              </p:par>
                            </p:childTnLst>
                          </p:cTn>
                        </p:par>
                        <p:par>
                          <p:cTn id="50" fill="hold">
                            <p:stCondLst>
                              <p:cond delay="5750"/>
                            </p:stCondLst>
                            <p:childTnLst>
                              <p:par>
                                <p:cTn id="51" presetID="42" presetClass="entr" presetSubtype="0"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1000" fill="hold"/>
                                        <p:tgtEl>
                                          <p:spTgt spid="36"/>
                                        </p:tgtEl>
                                        <p:attrNameLst>
                                          <p:attrName>ppt_y</p:attrName>
                                        </p:attrNameLst>
                                      </p:cBhvr>
                                      <p:tavLst>
                                        <p:tav tm="0">
                                          <p:val>
                                            <p:strVal val="#ppt_y+.1"/>
                                          </p:val>
                                        </p:tav>
                                        <p:tav tm="100000">
                                          <p:val>
                                            <p:strVal val="#ppt_y"/>
                                          </p:val>
                                        </p:tav>
                                      </p:tavLst>
                                    </p:anim>
                                  </p:childTnLst>
                                </p:cTn>
                              </p:par>
                            </p:childTnLst>
                          </p:cTn>
                        </p:par>
                        <p:par>
                          <p:cTn id="56" fill="hold">
                            <p:stCondLst>
                              <p:cond delay="6750"/>
                            </p:stCondLst>
                            <p:childTnLst>
                              <p:par>
                                <p:cTn id="57" presetID="45"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500"/>
                                        <p:tgtEl>
                                          <p:spTgt spid="13"/>
                                        </p:tgtEl>
                                      </p:cBhvr>
                                    </p:animEffect>
                                    <p:anim calcmode="lin" valueType="num">
                                      <p:cBhvr>
                                        <p:cTn id="60" dur="500" fill="hold"/>
                                        <p:tgtEl>
                                          <p:spTgt spid="13"/>
                                        </p:tgtEl>
                                        <p:attrNameLst>
                                          <p:attrName>ppt_w</p:attrName>
                                        </p:attrNameLst>
                                      </p:cBhvr>
                                      <p:tavLst>
                                        <p:tav tm="0" fmla="#ppt_w*sin(2.5*pi*$)">
                                          <p:val>
                                            <p:fltVal val="0"/>
                                          </p:val>
                                        </p:tav>
                                        <p:tav tm="100000">
                                          <p:val>
                                            <p:fltVal val="1"/>
                                          </p:val>
                                        </p:tav>
                                      </p:tavLst>
                                    </p:anim>
                                    <p:anim calcmode="lin" valueType="num">
                                      <p:cBhvr>
                                        <p:cTn id="61" dur="500" fill="hold"/>
                                        <p:tgtEl>
                                          <p:spTgt spid="13"/>
                                        </p:tgtEl>
                                        <p:attrNameLst>
                                          <p:attrName>ppt_h</p:attrName>
                                        </p:attrNameLst>
                                      </p:cBhvr>
                                      <p:tavLst>
                                        <p:tav tm="0">
                                          <p:val>
                                            <p:strVal val="#ppt_h"/>
                                          </p:val>
                                        </p:tav>
                                        <p:tav tm="100000">
                                          <p:val>
                                            <p:strVal val="#ppt_h"/>
                                          </p:val>
                                        </p:tav>
                                      </p:tavLst>
                                    </p:anim>
                                  </p:childTnLst>
                                </p:cTn>
                              </p:par>
                            </p:childTnLst>
                          </p:cTn>
                        </p:par>
                        <p:par>
                          <p:cTn id="62" fill="hold">
                            <p:stCondLst>
                              <p:cond delay="7250"/>
                            </p:stCondLst>
                            <p:childTnLst>
                              <p:par>
                                <p:cTn id="63" presetID="42" presetClass="entr" presetSubtype="0"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fade">
                                      <p:cBhvr>
                                        <p:cTn id="65" dur="1000"/>
                                        <p:tgtEl>
                                          <p:spTgt spid="12"/>
                                        </p:tgtEl>
                                      </p:cBhvr>
                                    </p:animEffect>
                                    <p:anim calcmode="lin" valueType="num">
                                      <p:cBhvr>
                                        <p:cTn id="66" dur="1000" fill="hold"/>
                                        <p:tgtEl>
                                          <p:spTgt spid="12"/>
                                        </p:tgtEl>
                                        <p:attrNameLst>
                                          <p:attrName>ppt_x</p:attrName>
                                        </p:attrNameLst>
                                      </p:cBhvr>
                                      <p:tavLst>
                                        <p:tav tm="0">
                                          <p:val>
                                            <p:strVal val="#ppt_x"/>
                                          </p:val>
                                        </p:tav>
                                        <p:tav tm="100000">
                                          <p:val>
                                            <p:strVal val="#ppt_x"/>
                                          </p:val>
                                        </p:tav>
                                      </p:tavLst>
                                    </p:anim>
                                    <p:anim calcmode="lin" valueType="num">
                                      <p:cBhvr>
                                        <p:cTn id="6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animBg="1"/>
      <p:bldP spid="34" grpId="0"/>
      <p:bldP spid="36" grpId="0"/>
      <p:bldP spid="7" grpId="0"/>
      <p:bldP spid="8" grpId="0"/>
      <p:bldP spid="9" grpId="0" animBg="1"/>
      <p:bldP spid="10" grpId="0" animBg="1"/>
      <p:bldP spid="11" grpId="0" animBg="1"/>
      <p:bldP spid="12" grpId="0"/>
      <p:bldP spid="13" grpId="0" animBg="1"/>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03A6ED0-60B5-4E55-B2C4-E3F62B2C5A7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9406"/>
            <a:ext cx="12192000" cy="3939303"/>
          </a:xfrm>
          <a:prstGeom prst="rect">
            <a:avLst/>
          </a:prstGeom>
        </p:spPr>
      </p:pic>
      <p:pic>
        <p:nvPicPr>
          <p:cNvPr id="5" name="图片 4" descr="图片包含 文字&#10;&#10;已生成极高可信度的说明">
            <a:extLst>
              <a:ext uri="{FF2B5EF4-FFF2-40B4-BE49-F238E27FC236}">
                <a16:creationId xmlns:a16="http://schemas.microsoft.com/office/drawing/2014/main" id="{BCF55274-6B98-4124-BBD4-1A6E725DEC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78783" y="5429001"/>
            <a:ext cx="5471323" cy="1507252"/>
          </a:xfrm>
          <a:prstGeom prst="rect">
            <a:avLst/>
          </a:prstGeom>
        </p:spPr>
      </p:pic>
      <p:pic>
        <p:nvPicPr>
          <p:cNvPr id="6" name="图片 5" descr="图片包含 物体&#10;&#10;已生成高可信度的说明">
            <a:extLst>
              <a:ext uri="{FF2B5EF4-FFF2-40B4-BE49-F238E27FC236}">
                <a16:creationId xmlns:a16="http://schemas.microsoft.com/office/drawing/2014/main" id="{DF0802A9-6362-4005-B1B4-0CA3BCECE07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81850" y="6424839"/>
            <a:ext cx="2139503" cy="536665"/>
          </a:xfrm>
          <a:prstGeom prst="rect">
            <a:avLst/>
          </a:prstGeom>
        </p:spPr>
      </p:pic>
      <p:pic>
        <p:nvPicPr>
          <p:cNvPr id="7" name="图片 6" descr="图片包含 宗教场所, 建筑物, 庙宇, 天空&#10;&#10;已生成极高可信度的说明">
            <a:extLst>
              <a:ext uri="{FF2B5EF4-FFF2-40B4-BE49-F238E27FC236}">
                <a16:creationId xmlns:a16="http://schemas.microsoft.com/office/drawing/2014/main" id="{6A987389-A0C3-444E-B6E2-51D961EA0E0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405" y="3716376"/>
            <a:ext cx="3466642" cy="2550627"/>
          </a:xfrm>
          <a:prstGeom prst="rect">
            <a:avLst/>
          </a:prstGeom>
        </p:spPr>
      </p:pic>
      <p:pic>
        <p:nvPicPr>
          <p:cNvPr id="8" name="图片 7" descr="图片包含 室内, 餐桌&#10;&#10;已生成极高可信度的说明">
            <a:extLst>
              <a:ext uri="{FF2B5EF4-FFF2-40B4-BE49-F238E27FC236}">
                <a16:creationId xmlns:a16="http://schemas.microsoft.com/office/drawing/2014/main" id="{8C2CB056-0409-4C4D-BD75-F5A4AE2D3FA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550106" y="2397768"/>
            <a:ext cx="1647206" cy="4475249"/>
          </a:xfrm>
          <a:prstGeom prst="rect">
            <a:avLst/>
          </a:prstGeom>
        </p:spPr>
      </p:pic>
      <p:pic>
        <p:nvPicPr>
          <p:cNvPr id="9" name="图片 8" descr="图片包含 室内, 餐桌, 蛋糕&#10;&#10;已生成高可信度的说明">
            <a:extLst>
              <a:ext uri="{FF2B5EF4-FFF2-40B4-BE49-F238E27FC236}">
                <a16:creationId xmlns:a16="http://schemas.microsoft.com/office/drawing/2014/main" id="{2EEFFDB8-8CD7-42E3-8083-54D733E44F2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903124" y="6386162"/>
            <a:ext cx="2291531" cy="468342"/>
          </a:xfrm>
          <a:prstGeom prst="rect">
            <a:avLst/>
          </a:prstGeom>
        </p:spPr>
      </p:pic>
      <p:grpSp>
        <p:nvGrpSpPr>
          <p:cNvPr id="35" name="组合 34">
            <a:extLst>
              <a:ext uri="{FF2B5EF4-FFF2-40B4-BE49-F238E27FC236}">
                <a16:creationId xmlns:a16="http://schemas.microsoft.com/office/drawing/2014/main" id="{B5C28743-EBBA-4E58-A4A5-9537CCAD8E5C}"/>
              </a:ext>
            </a:extLst>
          </p:cNvPr>
          <p:cNvGrpSpPr/>
          <p:nvPr/>
        </p:nvGrpSpPr>
        <p:grpSpPr>
          <a:xfrm>
            <a:off x="1591711" y="715984"/>
            <a:ext cx="1565003" cy="4546376"/>
            <a:chOff x="1322229" y="549275"/>
            <a:chExt cx="1565003" cy="4546376"/>
          </a:xfrm>
        </p:grpSpPr>
        <p:sp>
          <p:nvSpPr>
            <p:cNvPr id="36" name="MH_Others_1">
              <a:extLst>
                <a:ext uri="{FF2B5EF4-FFF2-40B4-BE49-F238E27FC236}">
                  <a16:creationId xmlns:a16="http://schemas.microsoft.com/office/drawing/2014/main" id="{E5889A71-5C88-406D-B859-DAE7846955E3}"/>
                </a:ext>
              </a:extLst>
            </p:cNvPr>
            <p:cNvSpPr/>
            <p:nvPr>
              <p:custDataLst>
                <p:tags r:id="rId1"/>
              </p:custDataLst>
            </p:nvPr>
          </p:nvSpPr>
          <p:spPr>
            <a:xfrm>
              <a:off x="1322229" y="549275"/>
              <a:ext cx="1178832" cy="1166158"/>
            </a:xfrm>
            <a:prstGeom prst="hexagon">
              <a:avLst/>
            </a:prstGeom>
            <a:noFill/>
            <a:ln w="12700" cap="flat" cmpd="sng" algn="ctr">
              <a:noFill/>
              <a:prstDash val="solid"/>
              <a:miter lim="800000"/>
            </a:ln>
            <a:effectLst/>
          </p:spPr>
          <p:txBody>
            <a:bodyPr bIns="180000" anchor="ctr">
              <a:noAutofit/>
            </a:bodyPr>
            <a:lstStyle/>
            <a:p>
              <a:pPr algn="ctr">
                <a:defRPr/>
              </a:pPr>
              <a:r>
                <a:rPr lang="zh-CN" altLang="en-US" sz="7200" b="1" kern="0" dirty="0">
                  <a:ln>
                    <a:solidFill>
                      <a:srgbClr val="FFFFFF"/>
                    </a:solidFill>
                  </a:ln>
                  <a:solidFill>
                    <a:srgbClr val="FF0000"/>
                  </a:solidFill>
                  <a:latin typeface="微软雅黑" panose="020B0503020204020204" pitchFamily="34" charset="-122"/>
                  <a:ea typeface="微软雅黑" panose="020B0503020204020204" pitchFamily="34" charset="-122"/>
                </a:rPr>
                <a:t>目</a:t>
              </a:r>
            </a:p>
          </p:txBody>
        </p:sp>
        <p:sp>
          <p:nvSpPr>
            <p:cNvPr id="37" name="MH_Others_2">
              <a:extLst>
                <a:ext uri="{FF2B5EF4-FFF2-40B4-BE49-F238E27FC236}">
                  <a16:creationId xmlns:a16="http://schemas.microsoft.com/office/drawing/2014/main" id="{6144B475-5E47-4E21-8618-9B9E6DF46EE1}"/>
                </a:ext>
              </a:extLst>
            </p:cNvPr>
            <p:cNvSpPr/>
            <p:nvPr>
              <p:custDataLst>
                <p:tags r:id="rId2"/>
              </p:custDataLst>
            </p:nvPr>
          </p:nvSpPr>
          <p:spPr>
            <a:xfrm>
              <a:off x="2114890" y="1492358"/>
              <a:ext cx="772342" cy="764498"/>
            </a:xfrm>
            <a:prstGeom prst="ellipse">
              <a:avLst/>
            </a:prstGeom>
            <a:noFill/>
            <a:ln w="12700" cap="flat" cmpd="sng" algn="ctr">
              <a:noFill/>
              <a:prstDash val="solid"/>
              <a:miter lim="800000"/>
            </a:ln>
            <a:effectLst/>
          </p:spPr>
          <p:txBody>
            <a:bodyPr anchor="ctr">
              <a:noAutofit/>
            </a:bodyPr>
            <a:lstStyle/>
            <a:p>
              <a:pPr algn="ctr">
                <a:defRPr/>
              </a:pPr>
              <a:r>
                <a:rPr lang="zh-CN" altLang="en-US" sz="4800" b="1" kern="0" dirty="0">
                  <a:ln>
                    <a:solidFill>
                      <a:srgbClr val="FFFFFF"/>
                    </a:solidFill>
                  </a:ln>
                  <a:solidFill>
                    <a:srgbClr val="DC0A16"/>
                  </a:solidFill>
                  <a:latin typeface="微软雅黑" panose="020B0503020204020204" pitchFamily="34" charset="-122"/>
                  <a:ea typeface="微软雅黑" panose="020B0503020204020204" pitchFamily="34" charset="-122"/>
                </a:rPr>
                <a:t>录</a:t>
              </a:r>
            </a:p>
          </p:txBody>
        </p:sp>
        <p:sp>
          <p:nvSpPr>
            <p:cNvPr id="38" name="MH_Others_3">
              <a:extLst>
                <a:ext uri="{FF2B5EF4-FFF2-40B4-BE49-F238E27FC236}">
                  <a16:creationId xmlns:a16="http://schemas.microsoft.com/office/drawing/2014/main" id="{CACBB3DB-37DE-4689-9439-A6E359807069}"/>
                </a:ext>
              </a:extLst>
            </p:cNvPr>
            <p:cNvSpPr txBox="1"/>
            <p:nvPr>
              <p:custDataLst>
                <p:tags r:id="rId3"/>
              </p:custDataLst>
            </p:nvPr>
          </p:nvSpPr>
          <p:spPr>
            <a:xfrm rot="5400000">
              <a:off x="80246" y="3061007"/>
              <a:ext cx="3484512" cy="584775"/>
            </a:xfrm>
            <a:prstGeom prst="rect">
              <a:avLst/>
            </a:prstGeom>
            <a:noFill/>
          </p:spPr>
          <p:txBody>
            <a:bodyPr vert="horz" wrap="none" anchor="ctr" anchorCtr="0">
              <a:noAutofit/>
            </a:bodyPr>
            <a:lstStyle/>
            <a:p>
              <a:pPr>
                <a:defRPr/>
              </a:pPr>
              <a:r>
                <a:rPr lang="en-US" altLang="zh-CN" sz="3600" kern="0" spc="500" dirty="0">
                  <a:solidFill>
                    <a:srgbClr val="DC0A16"/>
                  </a:solidFill>
                  <a:latin typeface="微软雅黑" panose="020B0503020204020204" pitchFamily="34" charset="-122"/>
                  <a:ea typeface="微软雅黑" panose="020B0503020204020204" pitchFamily="34" charset="-122"/>
                </a:rPr>
                <a:t>CONTENTS</a:t>
              </a:r>
              <a:endParaRPr lang="zh-CN" altLang="en-US" sz="3200" kern="0" spc="500" dirty="0">
                <a:solidFill>
                  <a:srgbClr val="DC0A16"/>
                </a:solidFill>
                <a:latin typeface="微软雅黑" panose="020B0503020204020204" pitchFamily="34" charset="-122"/>
                <a:ea typeface="微软雅黑" panose="020B0503020204020204" pitchFamily="34" charset="-122"/>
              </a:endParaRPr>
            </a:p>
          </p:txBody>
        </p:sp>
      </p:grpSp>
      <p:pic>
        <p:nvPicPr>
          <p:cNvPr id="40" name="图片 39" descr="图片包含 饰头巾, 头盔, 服装&#10;&#10;已生成高可信度的说明">
            <a:extLst>
              <a:ext uri="{FF2B5EF4-FFF2-40B4-BE49-F238E27FC236}">
                <a16:creationId xmlns:a16="http://schemas.microsoft.com/office/drawing/2014/main" id="{5AD9CD53-0948-4574-962E-B203125A8AC6}"/>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9236" y="-83559"/>
            <a:ext cx="1621875" cy="1621875"/>
          </a:xfrm>
          <a:prstGeom prst="rect">
            <a:avLst/>
          </a:prstGeom>
        </p:spPr>
      </p:pic>
      <p:pic>
        <p:nvPicPr>
          <p:cNvPr id="41" name="图片 40" descr="图片包含 雨伞, 配件&#10;&#10;已生成极高可信度的说明">
            <a:extLst>
              <a:ext uri="{FF2B5EF4-FFF2-40B4-BE49-F238E27FC236}">
                <a16:creationId xmlns:a16="http://schemas.microsoft.com/office/drawing/2014/main" id="{6BB512AC-2B5F-433D-9C7A-55DF268A29A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976933" y="-29360"/>
            <a:ext cx="4244522" cy="4244522"/>
          </a:xfrm>
          <a:prstGeom prst="rect">
            <a:avLst/>
          </a:prstGeom>
        </p:spPr>
      </p:pic>
      <p:pic>
        <p:nvPicPr>
          <p:cNvPr id="42" name="图片 41" descr="图片包含 物体&#10;&#10;已生成高可信度的说明">
            <a:extLst>
              <a:ext uri="{FF2B5EF4-FFF2-40B4-BE49-F238E27FC236}">
                <a16:creationId xmlns:a16="http://schemas.microsoft.com/office/drawing/2014/main" id="{9A21E394-A2A7-4816-A396-71CA32698DB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17489" y="6321335"/>
            <a:ext cx="2139503" cy="536665"/>
          </a:xfrm>
          <a:prstGeom prst="rect">
            <a:avLst/>
          </a:prstGeom>
        </p:spPr>
      </p:pic>
      <p:pic>
        <p:nvPicPr>
          <p:cNvPr id="43" name="图片 42" descr="图片包含 物体&#10;&#10;已生成高可信度的说明">
            <a:extLst>
              <a:ext uri="{FF2B5EF4-FFF2-40B4-BE49-F238E27FC236}">
                <a16:creationId xmlns:a16="http://schemas.microsoft.com/office/drawing/2014/main" id="{4DD8C057-0E10-4243-8808-10EA8BB7D77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1776" y="6336351"/>
            <a:ext cx="2139503" cy="536665"/>
          </a:xfrm>
          <a:prstGeom prst="rect">
            <a:avLst/>
          </a:prstGeom>
        </p:spPr>
      </p:pic>
      <p:sp>
        <p:nvSpPr>
          <p:cNvPr id="44" name="矩形: 圆角 24">
            <a:extLst>
              <a:ext uri="{FF2B5EF4-FFF2-40B4-BE49-F238E27FC236}">
                <a16:creationId xmlns:a16="http://schemas.microsoft.com/office/drawing/2014/main" id="{D38A7202-D8D1-49D3-BC03-A71825652DD4}"/>
              </a:ext>
            </a:extLst>
          </p:cNvPr>
          <p:cNvSpPr/>
          <p:nvPr/>
        </p:nvSpPr>
        <p:spPr>
          <a:xfrm>
            <a:off x="4821439" y="938586"/>
            <a:ext cx="5197342" cy="54864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latin typeface="微软雅黑" panose="020B0503020204020204" pitchFamily="82" charset="2"/>
                <a:ea typeface="微软雅黑" panose="020B0503020204020204" pitchFamily="82" charset="2"/>
              </a:rPr>
              <a:t>宪法修改建议概述</a:t>
            </a:r>
          </a:p>
        </p:txBody>
      </p:sp>
      <p:sp>
        <p:nvSpPr>
          <p:cNvPr id="45" name="矩形: 圆角 25">
            <a:extLst>
              <a:ext uri="{FF2B5EF4-FFF2-40B4-BE49-F238E27FC236}">
                <a16:creationId xmlns:a16="http://schemas.microsoft.com/office/drawing/2014/main" id="{5D2814CE-757D-41EB-AA64-1DAB7401174E}"/>
              </a:ext>
            </a:extLst>
          </p:cNvPr>
          <p:cNvSpPr/>
          <p:nvPr/>
        </p:nvSpPr>
        <p:spPr>
          <a:xfrm>
            <a:off x="3917797" y="938586"/>
            <a:ext cx="550039" cy="548640"/>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accent4">
                    <a:lumMod val="20000"/>
                    <a:lumOff val="80000"/>
                  </a:schemeClr>
                </a:solidFill>
                <a:latin typeface="Arial" panose="020B0604020202020204" pitchFamily="34" charset="0"/>
                <a:ea typeface="微软雅黑" panose="020B0503020204020204" pitchFamily="82" charset="2"/>
                <a:cs typeface="Arial" panose="020B0604020202020204" pitchFamily="34" charset="0"/>
              </a:rPr>
              <a:t>1</a:t>
            </a:r>
            <a:endParaRPr lang="zh-CN" altLang="en-US" sz="4000" b="1" dirty="0">
              <a:solidFill>
                <a:schemeClr val="accent4">
                  <a:lumMod val="20000"/>
                  <a:lumOff val="80000"/>
                </a:schemeClr>
              </a:solidFill>
              <a:latin typeface="Arial" panose="020B0604020202020204" pitchFamily="34" charset="0"/>
              <a:ea typeface="微软雅黑" panose="020B0503020204020204" pitchFamily="82" charset="2"/>
              <a:cs typeface="Arial" panose="020B0604020202020204" pitchFamily="34" charset="0"/>
            </a:endParaRPr>
          </a:p>
        </p:txBody>
      </p:sp>
      <p:sp>
        <p:nvSpPr>
          <p:cNvPr id="46" name="矩形: 圆角 26">
            <a:extLst>
              <a:ext uri="{FF2B5EF4-FFF2-40B4-BE49-F238E27FC236}">
                <a16:creationId xmlns:a16="http://schemas.microsoft.com/office/drawing/2014/main" id="{A8855196-B9B9-48D1-BCE1-D3B3A17FEBFD}"/>
              </a:ext>
            </a:extLst>
          </p:cNvPr>
          <p:cNvSpPr/>
          <p:nvPr/>
        </p:nvSpPr>
        <p:spPr>
          <a:xfrm>
            <a:off x="4821439" y="2781134"/>
            <a:ext cx="5197342" cy="54864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latin typeface="微软雅黑" panose="020B0503020204020204" pitchFamily="82" charset="2"/>
                <a:ea typeface="微软雅黑" panose="020B0503020204020204" pitchFamily="82" charset="2"/>
              </a:rPr>
              <a:t>宪法条款部分的修改</a:t>
            </a:r>
          </a:p>
        </p:txBody>
      </p:sp>
      <p:sp>
        <p:nvSpPr>
          <p:cNvPr id="47" name="矩形: 圆角 27">
            <a:extLst>
              <a:ext uri="{FF2B5EF4-FFF2-40B4-BE49-F238E27FC236}">
                <a16:creationId xmlns:a16="http://schemas.microsoft.com/office/drawing/2014/main" id="{6F0DA93A-1B32-4CF8-B606-4F1763729672}"/>
              </a:ext>
            </a:extLst>
          </p:cNvPr>
          <p:cNvSpPr/>
          <p:nvPr/>
        </p:nvSpPr>
        <p:spPr>
          <a:xfrm>
            <a:off x="3917797" y="1859860"/>
            <a:ext cx="550039" cy="548640"/>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accent4">
                    <a:lumMod val="20000"/>
                    <a:lumOff val="80000"/>
                  </a:schemeClr>
                </a:solidFill>
                <a:latin typeface="Arial" panose="020B0604020202020204" pitchFamily="34" charset="0"/>
                <a:ea typeface="微软雅黑" panose="020B0503020204020204" pitchFamily="82" charset="2"/>
                <a:cs typeface="Arial" panose="020B0604020202020204" pitchFamily="34" charset="0"/>
              </a:rPr>
              <a:t>2</a:t>
            </a:r>
            <a:endParaRPr lang="zh-CN" altLang="en-US" sz="4000" b="1" dirty="0">
              <a:solidFill>
                <a:schemeClr val="accent4">
                  <a:lumMod val="20000"/>
                  <a:lumOff val="80000"/>
                </a:schemeClr>
              </a:solidFill>
              <a:latin typeface="Arial" panose="020B0604020202020204" pitchFamily="34" charset="0"/>
              <a:ea typeface="微软雅黑" panose="020B0503020204020204" pitchFamily="82" charset="2"/>
              <a:cs typeface="Arial" panose="020B0604020202020204" pitchFamily="34" charset="0"/>
            </a:endParaRPr>
          </a:p>
        </p:txBody>
      </p:sp>
      <p:sp>
        <p:nvSpPr>
          <p:cNvPr id="48" name="矩形: 圆角 32">
            <a:extLst>
              <a:ext uri="{FF2B5EF4-FFF2-40B4-BE49-F238E27FC236}">
                <a16:creationId xmlns:a16="http://schemas.microsoft.com/office/drawing/2014/main" id="{00420CE1-E546-40F3-80E4-F4A800917AAF}"/>
              </a:ext>
            </a:extLst>
          </p:cNvPr>
          <p:cNvSpPr/>
          <p:nvPr/>
        </p:nvSpPr>
        <p:spPr>
          <a:xfrm>
            <a:off x="4821439" y="3702408"/>
            <a:ext cx="5197342" cy="54864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latin typeface="微软雅黑" panose="020B0503020204020204" pitchFamily="82" charset="2"/>
                <a:ea typeface="微软雅黑" panose="020B0503020204020204" pitchFamily="82" charset="2"/>
              </a:rPr>
              <a:t>监察委员会</a:t>
            </a:r>
          </a:p>
        </p:txBody>
      </p:sp>
      <p:sp>
        <p:nvSpPr>
          <p:cNvPr id="49" name="矩形: 圆角 33">
            <a:extLst>
              <a:ext uri="{FF2B5EF4-FFF2-40B4-BE49-F238E27FC236}">
                <a16:creationId xmlns:a16="http://schemas.microsoft.com/office/drawing/2014/main" id="{1CB373A3-7B22-41C2-864B-0FEB10E5EF8D}"/>
              </a:ext>
            </a:extLst>
          </p:cNvPr>
          <p:cNvSpPr/>
          <p:nvPr/>
        </p:nvSpPr>
        <p:spPr>
          <a:xfrm>
            <a:off x="3917797" y="2781134"/>
            <a:ext cx="550039" cy="548640"/>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accent4">
                    <a:lumMod val="20000"/>
                    <a:lumOff val="80000"/>
                  </a:schemeClr>
                </a:solidFill>
                <a:latin typeface="Arial" panose="020B0604020202020204" pitchFamily="34" charset="0"/>
                <a:ea typeface="微软雅黑" panose="020B0503020204020204" pitchFamily="82" charset="2"/>
                <a:cs typeface="Arial" panose="020B0604020202020204" pitchFamily="34" charset="0"/>
              </a:rPr>
              <a:t>3</a:t>
            </a:r>
            <a:endParaRPr lang="zh-CN" altLang="en-US" sz="4000" b="1" dirty="0">
              <a:solidFill>
                <a:schemeClr val="accent4">
                  <a:lumMod val="20000"/>
                  <a:lumOff val="80000"/>
                </a:schemeClr>
              </a:solidFill>
              <a:latin typeface="Arial" panose="020B0604020202020204" pitchFamily="34" charset="0"/>
              <a:ea typeface="微软雅黑" panose="020B0503020204020204" pitchFamily="82" charset="2"/>
              <a:cs typeface="Arial" panose="020B0604020202020204" pitchFamily="34" charset="0"/>
            </a:endParaRPr>
          </a:p>
        </p:txBody>
      </p:sp>
      <p:sp>
        <p:nvSpPr>
          <p:cNvPr id="50" name="矩形: 圆角 34">
            <a:extLst>
              <a:ext uri="{FF2B5EF4-FFF2-40B4-BE49-F238E27FC236}">
                <a16:creationId xmlns:a16="http://schemas.microsoft.com/office/drawing/2014/main" id="{1B96E0FB-CFCF-467E-9228-36FDE9CB8552}"/>
              </a:ext>
            </a:extLst>
          </p:cNvPr>
          <p:cNvSpPr/>
          <p:nvPr/>
        </p:nvSpPr>
        <p:spPr>
          <a:xfrm>
            <a:off x="4821439" y="4623683"/>
            <a:ext cx="5197342" cy="54864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latin typeface="微软雅黑" panose="020B0503020204020204" pitchFamily="82" charset="2"/>
                <a:ea typeface="微软雅黑" panose="020B0503020204020204" pitchFamily="82" charset="2"/>
              </a:rPr>
              <a:t>宪法修改的重大意义</a:t>
            </a:r>
          </a:p>
        </p:txBody>
      </p:sp>
      <p:sp>
        <p:nvSpPr>
          <p:cNvPr id="51" name="矩形: 圆角 35">
            <a:extLst>
              <a:ext uri="{FF2B5EF4-FFF2-40B4-BE49-F238E27FC236}">
                <a16:creationId xmlns:a16="http://schemas.microsoft.com/office/drawing/2014/main" id="{CDA98572-F265-4962-8B59-F21217F4FBDC}"/>
              </a:ext>
            </a:extLst>
          </p:cNvPr>
          <p:cNvSpPr/>
          <p:nvPr/>
        </p:nvSpPr>
        <p:spPr>
          <a:xfrm>
            <a:off x="3917797" y="3702408"/>
            <a:ext cx="550039" cy="548640"/>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accent4">
                    <a:lumMod val="20000"/>
                    <a:lumOff val="80000"/>
                  </a:schemeClr>
                </a:solidFill>
                <a:latin typeface="Arial" panose="020B0604020202020204" pitchFamily="34" charset="0"/>
                <a:ea typeface="微软雅黑" panose="020B0503020204020204" pitchFamily="82" charset="2"/>
                <a:cs typeface="Arial" panose="020B0604020202020204" pitchFamily="34" charset="0"/>
              </a:rPr>
              <a:t>4</a:t>
            </a:r>
            <a:endParaRPr lang="zh-CN" altLang="en-US" sz="4000" b="1" dirty="0">
              <a:solidFill>
                <a:schemeClr val="accent4">
                  <a:lumMod val="20000"/>
                  <a:lumOff val="80000"/>
                </a:schemeClr>
              </a:solidFill>
              <a:latin typeface="Arial" panose="020B0604020202020204" pitchFamily="34" charset="0"/>
              <a:ea typeface="微软雅黑" panose="020B0503020204020204" pitchFamily="82" charset="2"/>
              <a:cs typeface="Arial" panose="020B0604020202020204" pitchFamily="34" charset="0"/>
            </a:endParaRPr>
          </a:p>
        </p:txBody>
      </p:sp>
      <p:sp>
        <p:nvSpPr>
          <p:cNvPr id="52" name="矩形: 圆角 44">
            <a:extLst>
              <a:ext uri="{FF2B5EF4-FFF2-40B4-BE49-F238E27FC236}">
                <a16:creationId xmlns:a16="http://schemas.microsoft.com/office/drawing/2014/main" id="{D44042FB-84F5-4C2F-A9FB-640460620792}"/>
              </a:ext>
            </a:extLst>
          </p:cNvPr>
          <p:cNvSpPr/>
          <p:nvPr/>
        </p:nvSpPr>
        <p:spPr>
          <a:xfrm>
            <a:off x="4821439" y="1859860"/>
            <a:ext cx="5197342" cy="54864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latin typeface="微软雅黑" panose="020B0503020204020204" pitchFamily="82" charset="2"/>
                <a:ea typeface="微软雅黑" panose="020B0503020204020204" pitchFamily="82" charset="2"/>
              </a:rPr>
              <a:t>宪法序言部分的修改</a:t>
            </a:r>
          </a:p>
        </p:txBody>
      </p:sp>
      <p:sp>
        <p:nvSpPr>
          <p:cNvPr id="53" name="矩形: 圆角 45">
            <a:extLst>
              <a:ext uri="{FF2B5EF4-FFF2-40B4-BE49-F238E27FC236}">
                <a16:creationId xmlns:a16="http://schemas.microsoft.com/office/drawing/2014/main" id="{2618D28E-F137-4B47-A1E4-DF53FA6988B8}"/>
              </a:ext>
            </a:extLst>
          </p:cNvPr>
          <p:cNvSpPr/>
          <p:nvPr/>
        </p:nvSpPr>
        <p:spPr>
          <a:xfrm>
            <a:off x="3917797" y="4623683"/>
            <a:ext cx="550039" cy="548640"/>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accent4">
                    <a:lumMod val="20000"/>
                    <a:lumOff val="80000"/>
                  </a:schemeClr>
                </a:solidFill>
                <a:latin typeface="Arial" panose="020B0604020202020204" pitchFamily="34" charset="0"/>
                <a:ea typeface="微软雅黑" panose="020B0503020204020204" pitchFamily="82" charset="2"/>
                <a:cs typeface="Arial" panose="020B0604020202020204" pitchFamily="34" charset="0"/>
              </a:rPr>
              <a:t>5</a:t>
            </a:r>
            <a:endParaRPr lang="zh-CN" altLang="en-US" sz="4000" b="1" dirty="0">
              <a:solidFill>
                <a:schemeClr val="accent4">
                  <a:lumMod val="20000"/>
                  <a:lumOff val="80000"/>
                </a:schemeClr>
              </a:solidFill>
              <a:latin typeface="Arial" panose="020B0604020202020204" pitchFamily="34" charset="0"/>
              <a:ea typeface="微软雅黑" panose="020B0503020204020204" pitchFamily="82" charset="2"/>
              <a:cs typeface="Arial" panose="020B0604020202020204" pitchFamily="34" charset="0"/>
            </a:endParaRPr>
          </a:p>
        </p:txBody>
      </p:sp>
    </p:spTree>
    <p:extLst>
      <p:ext uri="{BB962C8B-B14F-4D97-AF65-F5344CB8AC3E}">
        <p14:creationId xmlns:p14="http://schemas.microsoft.com/office/powerpoint/2010/main" val="63994993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heel(1)">
                                      <p:cBhvr>
                                        <p:cTn id="7" dur="500"/>
                                        <p:tgtEl>
                                          <p:spTgt spid="40"/>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right)">
                                      <p:cBhvr>
                                        <p:cTn id="11" dur="500"/>
                                        <p:tgtEl>
                                          <p:spTgt spid="41"/>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up)">
                                      <p:cBhvr>
                                        <p:cTn id="15" dur="500"/>
                                        <p:tgtEl>
                                          <p:spTgt spid="3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ppt_w</p:attrName>
                                        </p:attrNameLst>
                                      </p:cBhvr>
                                      <p:tavLst>
                                        <p:tav tm="0">
                                          <p:val>
                                            <p:fltVal val="0"/>
                                          </p:val>
                                        </p:tav>
                                        <p:tav tm="100000">
                                          <p:val>
                                            <p:strVal val="#ppt_w"/>
                                          </p:val>
                                        </p:tav>
                                      </p:tavLst>
                                    </p:anim>
                                    <p:anim calcmode="lin" valueType="num">
                                      <p:cBhvr>
                                        <p:cTn id="20" dur="500" fill="hold"/>
                                        <p:tgtEl>
                                          <p:spTgt spid="45"/>
                                        </p:tgtEl>
                                        <p:attrNameLst>
                                          <p:attrName>ppt_h</p:attrName>
                                        </p:attrNameLst>
                                      </p:cBhvr>
                                      <p:tavLst>
                                        <p:tav tm="0">
                                          <p:val>
                                            <p:fltVal val="0"/>
                                          </p:val>
                                        </p:tav>
                                        <p:tav tm="100000">
                                          <p:val>
                                            <p:strVal val="#ppt_h"/>
                                          </p:val>
                                        </p:tav>
                                      </p:tavLst>
                                    </p:anim>
                                    <p:animEffect transition="in" filter="fade">
                                      <p:cBhvr>
                                        <p:cTn id="21" dur="500"/>
                                        <p:tgtEl>
                                          <p:spTgt spid="45"/>
                                        </p:tgtEl>
                                      </p:cBhvr>
                                    </p:animEffect>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additive="base">
                                        <p:cTn id="25" dur="500" fill="hold"/>
                                        <p:tgtEl>
                                          <p:spTgt spid="44"/>
                                        </p:tgtEl>
                                        <p:attrNameLst>
                                          <p:attrName>ppt_x</p:attrName>
                                        </p:attrNameLst>
                                      </p:cBhvr>
                                      <p:tavLst>
                                        <p:tav tm="0">
                                          <p:val>
                                            <p:strVal val="1+#ppt_w/2"/>
                                          </p:val>
                                        </p:tav>
                                        <p:tav tm="100000">
                                          <p:val>
                                            <p:strVal val="#ppt_x"/>
                                          </p:val>
                                        </p:tav>
                                      </p:tavLst>
                                    </p:anim>
                                    <p:anim calcmode="lin" valueType="num">
                                      <p:cBhvr additive="base">
                                        <p:cTn id="26" dur="500" fill="hold"/>
                                        <p:tgtEl>
                                          <p:spTgt spid="4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p:cTn id="30" dur="500" fill="hold"/>
                                        <p:tgtEl>
                                          <p:spTgt spid="47"/>
                                        </p:tgtEl>
                                        <p:attrNameLst>
                                          <p:attrName>ppt_w</p:attrName>
                                        </p:attrNameLst>
                                      </p:cBhvr>
                                      <p:tavLst>
                                        <p:tav tm="0">
                                          <p:val>
                                            <p:fltVal val="0"/>
                                          </p:val>
                                        </p:tav>
                                        <p:tav tm="100000">
                                          <p:val>
                                            <p:strVal val="#ppt_w"/>
                                          </p:val>
                                        </p:tav>
                                      </p:tavLst>
                                    </p:anim>
                                    <p:anim calcmode="lin" valueType="num">
                                      <p:cBhvr>
                                        <p:cTn id="31" dur="500" fill="hold"/>
                                        <p:tgtEl>
                                          <p:spTgt spid="47"/>
                                        </p:tgtEl>
                                        <p:attrNameLst>
                                          <p:attrName>ppt_h</p:attrName>
                                        </p:attrNameLst>
                                      </p:cBhvr>
                                      <p:tavLst>
                                        <p:tav tm="0">
                                          <p:val>
                                            <p:fltVal val="0"/>
                                          </p:val>
                                        </p:tav>
                                        <p:tav tm="100000">
                                          <p:val>
                                            <p:strVal val="#ppt_h"/>
                                          </p:val>
                                        </p:tav>
                                      </p:tavLst>
                                    </p:anim>
                                    <p:animEffect transition="in" filter="fade">
                                      <p:cBhvr>
                                        <p:cTn id="32" dur="500"/>
                                        <p:tgtEl>
                                          <p:spTgt spid="47"/>
                                        </p:tgtEl>
                                      </p:cBhvr>
                                    </p:animEffect>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1+#ppt_w/2"/>
                                          </p:val>
                                        </p:tav>
                                        <p:tav tm="100000">
                                          <p:val>
                                            <p:strVal val="#ppt_x"/>
                                          </p:val>
                                        </p:tav>
                                      </p:tavLst>
                                    </p:anim>
                                    <p:anim calcmode="lin" valueType="num">
                                      <p:cBhvr additive="base">
                                        <p:cTn id="37" dur="500" fill="hold"/>
                                        <p:tgtEl>
                                          <p:spTgt spid="52"/>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p:cTn id="41" dur="500" fill="hold"/>
                                        <p:tgtEl>
                                          <p:spTgt spid="49"/>
                                        </p:tgtEl>
                                        <p:attrNameLst>
                                          <p:attrName>ppt_w</p:attrName>
                                        </p:attrNameLst>
                                      </p:cBhvr>
                                      <p:tavLst>
                                        <p:tav tm="0">
                                          <p:val>
                                            <p:fltVal val="0"/>
                                          </p:val>
                                        </p:tav>
                                        <p:tav tm="100000">
                                          <p:val>
                                            <p:strVal val="#ppt_w"/>
                                          </p:val>
                                        </p:tav>
                                      </p:tavLst>
                                    </p:anim>
                                    <p:anim calcmode="lin" valueType="num">
                                      <p:cBhvr>
                                        <p:cTn id="42" dur="500" fill="hold"/>
                                        <p:tgtEl>
                                          <p:spTgt spid="49"/>
                                        </p:tgtEl>
                                        <p:attrNameLst>
                                          <p:attrName>ppt_h</p:attrName>
                                        </p:attrNameLst>
                                      </p:cBhvr>
                                      <p:tavLst>
                                        <p:tav tm="0">
                                          <p:val>
                                            <p:fltVal val="0"/>
                                          </p:val>
                                        </p:tav>
                                        <p:tav tm="100000">
                                          <p:val>
                                            <p:strVal val="#ppt_h"/>
                                          </p:val>
                                        </p:tav>
                                      </p:tavLst>
                                    </p:anim>
                                    <p:animEffect transition="in" filter="fade">
                                      <p:cBhvr>
                                        <p:cTn id="43" dur="500"/>
                                        <p:tgtEl>
                                          <p:spTgt spid="49"/>
                                        </p:tgtEl>
                                      </p:cBhvr>
                                    </p:animEffect>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500" fill="hold"/>
                                        <p:tgtEl>
                                          <p:spTgt spid="46"/>
                                        </p:tgtEl>
                                        <p:attrNameLst>
                                          <p:attrName>ppt_x</p:attrName>
                                        </p:attrNameLst>
                                      </p:cBhvr>
                                      <p:tavLst>
                                        <p:tav tm="0">
                                          <p:val>
                                            <p:strVal val="1+#ppt_w/2"/>
                                          </p:val>
                                        </p:tav>
                                        <p:tav tm="100000">
                                          <p:val>
                                            <p:strVal val="#ppt_x"/>
                                          </p:val>
                                        </p:tav>
                                      </p:tavLst>
                                    </p:anim>
                                    <p:anim calcmode="lin" valueType="num">
                                      <p:cBhvr additive="base">
                                        <p:cTn id="48" dur="500" fill="hold"/>
                                        <p:tgtEl>
                                          <p:spTgt spid="46"/>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 calcmode="lin" valueType="num">
                                      <p:cBhvr>
                                        <p:cTn id="52" dur="500" fill="hold"/>
                                        <p:tgtEl>
                                          <p:spTgt spid="51"/>
                                        </p:tgtEl>
                                        <p:attrNameLst>
                                          <p:attrName>ppt_w</p:attrName>
                                        </p:attrNameLst>
                                      </p:cBhvr>
                                      <p:tavLst>
                                        <p:tav tm="0">
                                          <p:val>
                                            <p:fltVal val="0"/>
                                          </p:val>
                                        </p:tav>
                                        <p:tav tm="100000">
                                          <p:val>
                                            <p:strVal val="#ppt_w"/>
                                          </p:val>
                                        </p:tav>
                                      </p:tavLst>
                                    </p:anim>
                                    <p:anim calcmode="lin" valueType="num">
                                      <p:cBhvr>
                                        <p:cTn id="53" dur="500" fill="hold"/>
                                        <p:tgtEl>
                                          <p:spTgt spid="51"/>
                                        </p:tgtEl>
                                        <p:attrNameLst>
                                          <p:attrName>ppt_h</p:attrName>
                                        </p:attrNameLst>
                                      </p:cBhvr>
                                      <p:tavLst>
                                        <p:tav tm="0">
                                          <p:val>
                                            <p:fltVal val="0"/>
                                          </p:val>
                                        </p:tav>
                                        <p:tav tm="100000">
                                          <p:val>
                                            <p:strVal val="#ppt_h"/>
                                          </p:val>
                                        </p:tav>
                                      </p:tavLst>
                                    </p:anim>
                                    <p:animEffect transition="in" filter="fade">
                                      <p:cBhvr>
                                        <p:cTn id="54" dur="500"/>
                                        <p:tgtEl>
                                          <p:spTgt spid="51"/>
                                        </p:tgtEl>
                                      </p:cBhvr>
                                    </p:animEffect>
                                  </p:childTnLst>
                                </p:cTn>
                              </p:par>
                            </p:childTnLst>
                          </p:cTn>
                        </p:par>
                        <p:par>
                          <p:cTn id="55" fill="hold">
                            <p:stCondLst>
                              <p:cond delay="5000"/>
                            </p:stCondLst>
                            <p:childTnLst>
                              <p:par>
                                <p:cTn id="56" presetID="2" presetClass="entr" presetSubtype="2" fill="hold" grpId="0" nodeType="after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additive="base">
                                        <p:cTn id="58" dur="500" fill="hold"/>
                                        <p:tgtEl>
                                          <p:spTgt spid="48"/>
                                        </p:tgtEl>
                                        <p:attrNameLst>
                                          <p:attrName>ppt_x</p:attrName>
                                        </p:attrNameLst>
                                      </p:cBhvr>
                                      <p:tavLst>
                                        <p:tav tm="0">
                                          <p:val>
                                            <p:strVal val="1+#ppt_w/2"/>
                                          </p:val>
                                        </p:tav>
                                        <p:tav tm="100000">
                                          <p:val>
                                            <p:strVal val="#ppt_x"/>
                                          </p:val>
                                        </p:tav>
                                      </p:tavLst>
                                    </p:anim>
                                    <p:anim calcmode="lin" valueType="num">
                                      <p:cBhvr additive="base">
                                        <p:cTn id="59" dur="500" fill="hold"/>
                                        <p:tgtEl>
                                          <p:spTgt spid="48"/>
                                        </p:tgtEl>
                                        <p:attrNameLst>
                                          <p:attrName>ppt_y</p:attrName>
                                        </p:attrNameLst>
                                      </p:cBhvr>
                                      <p:tavLst>
                                        <p:tav tm="0">
                                          <p:val>
                                            <p:strVal val="#ppt_y"/>
                                          </p:val>
                                        </p:tav>
                                        <p:tav tm="100000">
                                          <p:val>
                                            <p:strVal val="#ppt_y"/>
                                          </p:val>
                                        </p:tav>
                                      </p:tavLst>
                                    </p:anim>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53"/>
                                        </p:tgtEl>
                                        <p:attrNameLst>
                                          <p:attrName>style.visibility</p:attrName>
                                        </p:attrNameLst>
                                      </p:cBhvr>
                                      <p:to>
                                        <p:strVal val="visible"/>
                                      </p:to>
                                    </p:set>
                                    <p:anim calcmode="lin" valueType="num">
                                      <p:cBhvr>
                                        <p:cTn id="63" dur="500" fill="hold"/>
                                        <p:tgtEl>
                                          <p:spTgt spid="53"/>
                                        </p:tgtEl>
                                        <p:attrNameLst>
                                          <p:attrName>ppt_w</p:attrName>
                                        </p:attrNameLst>
                                      </p:cBhvr>
                                      <p:tavLst>
                                        <p:tav tm="0">
                                          <p:val>
                                            <p:fltVal val="0"/>
                                          </p:val>
                                        </p:tav>
                                        <p:tav tm="100000">
                                          <p:val>
                                            <p:strVal val="#ppt_w"/>
                                          </p:val>
                                        </p:tav>
                                      </p:tavLst>
                                    </p:anim>
                                    <p:anim calcmode="lin" valueType="num">
                                      <p:cBhvr>
                                        <p:cTn id="64" dur="500" fill="hold"/>
                                        <p:tgtEl>
                                          <p:spTgt spid="53"/>
                                        </p:tgtEl>
                                        <p:attrNameLst>
                                          <p:attrName>ppt_h</p:attrName>
                                        </p:attrNameLst>
                                      </p:cBhvr>
                                      <p:tavLst>
                                        <p:tav tm="0">
                                          <p:val>
                                            <p:fltVal val="0"/>
                                          </p:val>
                                        </p:tav>
                                        <p:tav tm="100000">
                                          <p:val>
                                            <p:strVal val="#ppt_h"/>
                                          </p:val>
                                        </p:tav>
                                      </p:tavLst>
                                    </p:anim>
                                    <p:animEffect transition="in" filter="fade">
                                      <p:cBhvr>
                                        <p:cTn id="65" dur="500"/>
                                        <p:tgtEl>
                                          <p:spTgt spid="53"/>
                                        </p:tgtEl>
                                      </p:cBhvr>
                                    </p:animEffect>
                                  </p:childTnLst>
                                </p:cTn>
                              </p:par>
                            </p:childTnLst>
                          </p:cTn>
                        </p:par>
                        <p:par>
                          <p:cTn id="66" fill="hold">
                            <p:stCondLst>
                              <p:cond delay="6000"/>
                            </p:stCondLst>
                            <p:childTnLst>
                              <p:par>
                                <p:cTn id="67" presetID="2" presetClass="entr" presetSubtype="2" fill="hold" grpId="0" nodeType="afterEffect">
                                  <p:stCondLst>
                                    <p:cond delay="0"/>
                                  </p:stCondLst>
                                  <p:childTnLst>
                                    <p:set>
                                      <p:cBhvr>
                                        <p:cTn id="68" dur="1" fill="hold">
                                          <p:stCondLst>
                                            <p:cond delay="0"/>
                                          </p:stCondLst>
                                        </p:cTn>
                                        <p:tgtEl>
                                          <p:spTgt spid="50"/>
                                        </p:tgtEl>
                                        <p:attrNameLst>
                                          <p:attrName>style.visibility</p:attrName>
                                        </p:attrNameLst>
                                      </p:cBhvr>
                                      <p:to>
                                        <p:strVal val="visible"/>
                                      </p:to>
                                    </p:set>
                                    <p:anim calcmode="lin" valueType="num">
                                      <p:cBhvr additive="base">
                                        <p:cTn id="69" dur="500" fill="hold"/>
                                        <p:tgtEl>
                                          <p:spTgt spid="50"/>
                                        </p:tgtEl>
                                        <p:attrNameLst>
                                          <p:attrName>ppt_x</p:attrName>
                                        </p:attrNameLst>
                                      </p:cBhvr>
                                      <p:tavLst>
                                        <p:tav tm="0">
                                          <p:val>
                                            <p:strVal val="1+#ppt_w/2"/>
                                          </p:val>
                                        </p:tav>
                                        <p:tav tm="100000">
                                          <p:val>
                                            <p:strVal val="#ppt_x"/>
                                          </p:val>
                                        </p:tav>
                                      </p:tavLst>
                                    </p:anim>
                                    <p:anim calcmode="lin" valueType="num">
                                      <p:cBhvr additive="base">
                                        <p:cTn id="70"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389139" y="1695240"/>
            <a:ext cx="9547981" cy="4390304"/>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p:cNvSpPr/>
          <p:nvPr/>
        </p:nvSpPr>
        <p:spPr>
          <a:xfrm>
            <a:off x="3126188" y="1343986"/>
            <a:ext cx="5958187" cy="527414"/>
          </a:xfrm>
          <a:prstGeom prst="roundRect">
            <a:avLst>
              <a:gd name="adj" fmla="val 7002"/>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4" name="文本框 33"/>
          <p:cNvSpPr txBox="1"/>
          <p:nvPr/>
        </p:nvSpPr>
        <p:spPr>
          <a:xfrm>
            <a:off x="3546263" y="1407638"/>
            <a:ext cx="5099473"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82" charset="2"/>
                <a:ea typeface="微软雅黑" panose="020B0503020204020204" pitchFamily="82" charset="2"/>
              </a:rPr>
              <a:t>新时代中国特色社会主义思想</a:t>
            </a:r>
            <a:r>
              <a:rPr lang="en-US" altLang="zh-CN" sz="2000" b="1" dirty="0">
                <a:solidFill>
                  <a:schemeClr val="bg1"/>
                </a:solidFill>
                <a:latin typeface="微软雅黑" panose="020B0503020204020204" pitchFamily="82" charset="2"/>
                <a:ea typeface="微软雅黑" panose="020B0503020204020204" pitchFamily="82" charset="2"/>
              </a:rPr>
              <a:t>——</a:t>
            </a:r>
            <a:r>
              <a:rPr lang="zh-CN" altLang="en-US" sz="2000" b="1" dirty="0">
                <a:solidFill>
                  <a:schemeClr val="bg1"/>
                </a:solidFill>
                <a:latin typeface="微软雅黑" panose="020B0503020204020204" pitchFamily="82" charset="2"/>
                <a:ea typeface="微软雅黑" panose="020B0503020204020204" pitchFamily="82" charset="2"/>
              </a:rPr>
              <a:t>八个明确</a:t>
            </a:r>
          </a:p>
        </p:txBody>
      </p:sp>
      <p:sp>
        <p:nvSpPr>
          <p:cNvPr id="36" name="文本框 35"/>
          <p:cNvSpPr txBox="1"/>
          <p:nvPr/>
        </p:nvSpPr>
        <p:spPr>
          <a:xfrm>
            <a:off x="1637345" y="4182789"/>
            <a:ext cx="9097014" cy="369332"/>
          </a:xfrm>
          <a:prstGeom prst="rect">
            <a:avLst/>
          </a:prstGeom>
          <a:noFill/>
        </p:spPr>
        <p:txBody>
          <a:bodyPr wrap="square" rtlCol="0">
            <a:spAutoFit/>
          </a:bodyPr>
          <a:lstStyle/>
          <a:p>
            <a:r>
              <a:rPr lang="zh-CN" altLang="en-US" b="1" dirty="0">
                <a:solidFill>
                  <a:srgbClr val="C00000"/>
                </a:solidFill>
                <a:latin typeface="微软雅黑" panose="020B0503020204020204" pitchFamily="82" charset="2"/>
                <a:ea typeface="微软雅黑" panose="020B0503020204020204" pitchFamily="82" charset="2"/>
              </a:rPr>
              <a:t>明确</a:t>
            </a:r>
            <a:r>
              <a:rPr lang="zh-CN" altLang="en-US" dirty="0">
                <a:solidFill>
                  <a:srgbClr val="C00000"/>
                </a:solidFill>
                <a:latin typeface="微软雅黑" panose="020B0503020204020204" pitchFamily="82" charset="2"/>
                <a:ea typeface="微软雅黑" panose="020B0503020204020204" pitchFamily="82" charset="2"/>
              </a:rPr>
              <a:t>中国特色大国外交要推动构建新型国际关系，推动构建人类命运共同体；</a:t>
            </a:r>
            <a:endParaRPr lang="en-US" altLang="zh-CN" dirty="0">
              <a:solidFill>
                <a:srgbClr val="C00000"/>
              </a:solidFill>
              <a:latin typeface="微软雅黑" panose="020B0503020204020204" pitchFamily="82" charset="2"/>
              <a:ea typeface="微软雅黑" panose="020B0503020204020204" pitchFamily="82" charset="2"/>
            </a:endParaRPr>
          </a:p>
        </p:txBody>
      </p:sp>
      <p:sp>
        <p:nvSpPr>
          <p:cNvPr id="7" name="文本框 6"/>
          <p:cNvSpPr txBox="1"/>
          <p:nvPr/>
        </p:nvSpPr>
        <p:spPr>
          <a:xfrm>
            <a:off x="1647217" y="2271747"/>
            <a:ext cx="9097014" cy="646331"/>
          </a:xfrm>
          <a:prstGeom prst="rect">
            <a:avLst/>
          </a:prstGeom>
          <a:noFill/>
        </p:spPr>
        <p:txBody>
          <a:bodyPr wrap="square" rtlCol="0">
            <a:spAutoFit/>
          </a:bodyPr>
          <a:lstStyle/>
          <a:p>
            <a:r>
              <a:rPr lang="zh-CN" altLang="en-US" b="1" dirty="0">
                <a:solidFill>
                  <a:srgbClr val="C00000"/>
                </a:solidFill>
                <a:latin typeface="微软雅黑" panose="020B0503020204020204" pitchFamily="82" charset="2"/>
                <a:ea typeface="微软雅黑" panose="020B0503020204020204" pitchFamily="82" charset="2"/>
              </a:rPr>
              <a:t>明确</a:t>
            </a:r>
            <a:r>
              <a:rPr lang="zh-CN" altLang="en-US" dirty="0">
                <a:solidFill>
                  <a:srgbClr val="C00000"/>
                </a:solidFill>
                <a:latin typeface="微软雅黑" panose="020B0503020204020204" pitchFamily="82" charset="2"/>
                <a:ea typeface="微软雅黑" panose="020B0503020204020204" pitchFamily="82" charset="2"/>
              </a:rPr>
              <a:t>全面推进依法治国总目标是建设中国特色社会主义法治体系、建设社会主义法治国家；</a:t>
            </a:r>
            <a:endParaRPr lang="en-US" altLang="zh-CN" dirty="0">
              <a:solidFill>
                <a:srgbClr val="C00000"/>
              </a:solidFill>
              <a:latin typeface="微软雅黑" panose="020B0503020204020204" pitchFamily="82" charset="2"/>
              <a:ea typeface="微软雅黑" panose="020B0503020204020204" pitchFamily="82" charset="2"/>
            </a:endParaRPr>
          </a:p>
        </p:txBody>
      </p:sp>
      <p:sp>
        <p:nvSpPr>
          <p:cNvPr id="8" name="文本框 7"/>
          <p:cNvSpPr txBox="1"/>
          <p:nvPr/>
        </p:nvSpPr>
        <p:spPr>
          <a:xfrm>
            <a:off x="1647217" y="3183410"/>
            <a:ext cx="9097014" cy="646331"/>
          </a:xfrm>
          <a:prstGeom prst="rect">
            <a:avLst/>
          </a:prstGeom>
          <a:noFill/>
        </p:spPr>
        <p:txBody>
          <a:bodyPr wrap="square" rtlCol="0">
            <a:spAutoFit/>
          </a:bodyPr>
          <a:lstStyle/>
          <a:p>
            <a:r>
              <a:rPr lang="zh-CN" altLang="en-US" b="1" dirty="0">
                <a:solidFill>
                  <a:srgbClr val="C00000"/>
                </a:solidFill>
                <a:latin typeface="微软雅黑" panose="020B0503020204020204" pitchFamily="82" charset="2"/>
                <a:ea typeface="微软雅黑" panose="020B0503020204020204" pitchFamily="82" charset="2"/>
              </a:rPr>
              <a:t>明确</a:t>
            </a:r>
            <a:r>
              <a:rPr lang="zh-CN" altLang="en-US" dirty="0">
                <a:solidFill>
                  <a:srgbClr val="C00000"/>
                </a:solidFill>
                <a:latin typeface="微软雅黑" panose="020B0503020204020204" pitchFamily="82" charset="2"/>
                <a:ea typeface="微软雅黑" panose="020B0503020204020204" pitchFamily="82" charset="2"/>
              </a:rPr>
              <a:t>党在新时代的强军目标是建设一支听党指挥、能打胜仗、作风优良的人民军队，把人民军队建设成为世界一流军队；</a:t>
            </a:r>
          </a:p>
        </p:txBody>
      </p:sp>
      <p:sp>
        <p:nvSpPr>
          <p:cNvPr id="9" name="椭圆 8"/>
          <p:cNvSpPr/>
          <p:nvPr/>
        </p:nvSpPr>
        <p:spPr>
          <a:xfrm>
            <a:off x="1169214" y="2405477"/>
            <a:ext cx="378870" cy="378870"/>
          </a:xfrm>
          <a:prstGeom prst="ellipse">
            <a:avLst/>
          </a:prstGeom>
          <a:gradFill>
            <a:gsLst>
              <a:gs pos="0">
                <a:srgbClr val="FF33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b="1" dirty="0">
                <a:latin typeface="微软雅黑" panose="020B0503020204020204" pitchFamily="82" charset="2"/>
                <a:ea typeface="微软雅黑" panose="020B0503020204020204" pitchFamily="82" charset="2"/>
              </a:rPr>
              <a:t>5</a:t>
            </a:r>
            <a:endParaRPr lang="zh-CN" altLang="en-US" sz="2000" b="1" dirty="0">
              <a:latin typeface="微软雅黑" panose="020B0503020204020204" pitchFamily="82" charset="2"/>
              <a:ea typeface="微软雅黑" panose="020B0503020204020204" pitchFamily="82" charset="2"/>
            </a:endParaRPr>
          </a:p>
        </p:txBody>
      </p:sp>
      <p:sp>
        <p:nvSpPr>
          <p:cNvPr id="10" name="椭圆 9"/>
          <p:cNvSpPr/>
          <p:nvPr/>
        </p:nvSpPr>
        <p:spPr>
          <a:xfrm>
            <a:off x="1179086" y="3317140"/>
            <a:ext cx="378870" cy="378870"/>
          </a:xfrm>
          <a:prstGeom prst="ellipse">
            <a:avLst/>
          </a:prstGeom>
          <a:gradFill>
            <a:gsLst>
              <a:gs pos="0">
                <a:srgbClr val="FF33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b="1" dirty="0">
                <a:latin typeface="微软雅黑" panose="020B0503020204020204" pitchFamily="82" charset="2"/>
                <a:ea typeface="微软雅黑" panose="020B0503020204020204" pitchFamily="82" charset="2"/>
              </a:rPr>
              <a:t>6</a:t>
            </a:r>
            <a:endParaRPr lang="zh-CN" altLang="en-US" sz="2000" b="1" dirty="0">
              <a:latin typeface="微软雅黑" panose="020B0503020204020204" pitchFamily="82" charset="2"/>
              <a:ea typeface="微软雅黑" panose="020B0503020204020204" pitchFamily="82" charset="2"/>
            </a:endParaRPr>
          </a:p>
        </p:txBody>
      </p:sp>
      <p:sp>
        <p:nvSpPr>
          <p:cNvPr id="11" name="椭圆 10"/>
          <p:cNvSpPr/>
          <p:nvPr/>
        </p:nvSpPr>
        <p:spPr>
          <a:xfrm>
            <a:off x="1169214" y="4211124"/>
            <a:ext cx="378870" cy="378870"/>
          </a:xfrm>
          <a:prstGeom prst="ellipse">
            <a:avLst/>
          </a:prstGeom>
          <a:gradFill>
            <a:gsLst>
              <a:gs pos="0">
                <a:srgbClr val="FF33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b="1" dirty="0">
                <a:latin typeface="微软雅黑" panose="020B0503020204020204" pitchFamily="82" charset="2"/>
                <a:ea typeface="微软雅黑" panose="020B0503020204020204" pitchFamily="82" charset="2"/>
              </a:rPr>
              <a:t>7</a:t>
            </a:r>
            <a:endParaRPr lang="zh-CN" altLang="en-US" sz="2000" b="1" dirty="0">
              <a:latin typeface="微软雅黑" panose="020B0503020204020204" pitchFamily="82" charset="2"/>
              <a:ea typeface="微软雅黑" panose="020B0503020204020204" pitchFamily="82" charset="2"/>
            </a:endParaRPr>
          </a:p>
        </p:txBody>
      </p:sp>
      <p:sp>
        <p:nvSpPr>
          <p:cNvPr id="12" name="文本框 11"/>
          <p:cNvSpPr txBox="1"/>
          <p:nvPr/>
        </p:nvSpPr>
        <p:spPr>
          <a:xfrm>
            <a:off x="1637345" y="4875569"/>
            <a:ext cx="9203892" cy="923330"/>
          </a:xfrm>
          <a:prstGeom prst="rect">
            <a:avLst/>
          </a:prstGeom>
          <a:noFill/>
        </p:spPr>
        <p:txBody>
          <a:bodyPr wrap="square" rtlCol="0">
            <a:spAutoFit/>
          </a:bodyPr>
          <a:lstStyle/>
          <a:p>
            <a:r>
              <a:rPr lang="zh-CN" altLang="en-US" b="1" dirty="0">
                <a:solidFill>
                  <a:srgbClr val="C00000"/>
                </a:solidFill>
                <a:latin typeface="微软雅黑" panose="020B0503020204020204" pitchFamily="82" charset="2"/>
                <a:ea typeface="微软雅黑" panose="020B0503020204020204" pitchFamily="82" charset="2"/>
              </a:rPr>
              <a:t>明确</a:t>
            </a:r>
            <a:r>
              <a:rPr lang="zh-CN" altLang="en-US" dirty="0">
                <a:solidFill>
                  <a:srgbClr val="C00000"/>
                </a:solidFill>
                <a:latin typeface="微软雅黑" panose="020B0503020204020204" pitchFamily="82" charset="2"/>
                <a:ea typeface="微软雅黑" panose="020B0503020204020204" pitchFamily="82" charset="2"/>
              </a:rPr>
              <a:t>中国特色社会主义最本质的特征是中国共产党领导，中国特色社会主义制度的最大优势是中国共产党领导，党是最高政治领导力量，提出新时代党的建设总要求，突出政治建设在党的建设中的重要地位。</a:t>
            </a:r>
          </a:p>
        </p:txBody>
      </p:sp>
      <p:sp>
        <p:nvSpPr>
          <p:cNvPr id="13" name="椭圆 12"/>
          <p:cNvSpPr/>
          <p:nvPr/>
        </p:nvSpPr>
        <p:spPr>
          <a:xfrm>
            <a:off x="1169214" y="5196635"/>
            <a:ext cx="378870" cy="378870"/>
          </a:xfrm>
          <a:prstGeom prst="ellipse">
            <a:avLst/>
          </a:prstGeom>
          <a:gradFill>
            <a:gsLst>
              <a:gs pos="0">
                <a:srgbClr val="FF33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b="1" dirty="0">
                <a:latin typeface="微软雅黑" panose="020B0503020204020204" pitchFamily="82" charset="2"/>
                <a:ea typeface="微软雅黑" panose="020B0503020204020204" pitchFamily="82" charset="2"/>
              </a:rPr>
              <a:t>8</a:t>
            </a:r>
            <a:endParaRPr lang="zh-CN" altLang="en-US" sz="2000" b="1" dirty="0">
              <a:latin typeface="微软雅黑" panose="020B0503020204020204" pitchFamily="82" charset="2"/>
              <a:ea typeface="微软雅黑" panose="020B0503020204020204" pitchFamily="82" charset="2"/>
            </a:endParaRPr>
          </a:p>
        </p:txBody>
      </p:sp>
      <p:sp>
        <p:nvSpPr>
          <p:cNvPr id="15" name="文本框 14"/>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八个明确</a:t>
            </a:r>
          </a:p>
        </p:txBody>
      </p:sp>
    </p:spTree>
    <p:extLst>
      <p:ext uri="{BB962C8B-B14F-4D97-AF65-F5344CB8AC3E}">
        <p14:creationId xmlns:p14="http://schemas.microsoft.com/office/powerpoint/2010/main" val="182071632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barn(inVertical)">
                                      <p:cBhvr>
                                        <p:cTn id="15" dur="500"/>
                                        <p:tgtEl>
                                          <p:spTgt spid="34"/>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2000"/>
                                        <p:tgtEl>
                                          <p:spTgt spid="14"/>
                                        </p:tgtEl>
                                      </p:cBhvr>
                                    </p:animEffect>
                                  </p:childTnLst>
                                </p:cTn>
                              </p:par>
                            </p:childTnLst>
                          </p:cTn>
                        </p:par>
                        <p:par>
                          <p:cTn id="20" fill="hold">
                            <p:stCondLst>
                              <p:cond delay="3500"/>
                            </p:stCondLst>
                            <p:childTnLst>
                              <p:par>
                                <p:cTn id="21" presetID="45"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ppt_w</p:attrName>
                                        </p:attrNameLst>
                                      </p:cBhvr>
                                      <p:tavLst>
                                        <p:tav tm="0" fmla="#ppt_w*sin(2.5*pi*$)">
                                          <p:val>
                                            <p:fltVal val="0"/>
                                          </p:val>
                                        </p:tav>
                                        <p:tav tm="100000">
                                          <p:val>
                                            <p:fltVal val="1"/>
                                          </p:val>
                                        </p:tav>
                                      </p:tavLst>
                                    </p:anim>
                                    <p:anim calcmode="lin" valueType="num">
                                      <p:cBhvr>
                                        <p:cTn id="25" dur="500" fill="hold"/>
                                        <p:tgtEl>
                                          <p:spTgt spid="9"/>
                                        </p:tgtEl>
                                        <p:attrNameLst>
                                          <p:attrName>ppt_h</p:attrName>
                                        </p:attrNameLst>
                                      </p:cBhvr>
                                      <p:tavLst>
                                        <p:tav tm="0">
                                          <p:val>
                                            <p:strVal val="#ppt_h"/>
                                          </p:val>
                                        </p:tav>
                                        <p:tav tm="100000">
                                          <p:val>
                                            <p:strVal val="#ppt_h"/>
                                          </p:val>
                                        </p:tav>
                                      </p:tavLst>
                                    </p:anim>
                                  </p:childTnLst>
                                </p:cTn>
                              </p:par>
                            </p:childTnLst>
                          </p:cTn>
                        </p:par>
                        <p:par>
                          <p:cTn id="26" fill="hold">
                            <p:stCondLst>
                              <p:cond delay="4000"/>
                            </p:stCondLst>
                            <p:childTnLst>
                              <p:par>
                                <p:cTn id="27" presetID="42"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5000"/>
                            </p:stCondLst>
                            <p:childTnLst>
                              <p:par>
                                <p:cTn id="33" presetID="45"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anim calcmode="lin" valueType="num">
                                      <p:cBhvr>
                                        <p:cTn id="36" dur="500" fill="hold"/>
                                        <p:tgtEl>
                                          <p:spTgt spid="10"/>
                                        </p:tgtEl>
                                        <p:attrNameLst>
                                          <p:attrName>ppt_w</p:attrName>
                                        </p:attrNameLst>
                                      </p:cBhvr>
                                      <p:tavLst>
                                        <p:tav tm="0" fmla="#ppt_w*sin(2.5*pi*$)">
                                          <p:val>
                                            <p:fltVal val="0"/>
                                          </p:val>
                                        </p:tav>
                                        <p:tav tm="100000">
                                          <p:val>
                                            <p:fltVal val="1"/>
                                          </p:val>
                                        </p:tav>
                                      </p:tavLst>
                                    </p:anim>
                                    <p:anim calcmode="lin" valueType="num">
                                      <p:cBhvr>
                                        <p:cTn id="37" dur="500" fill="hold"/>
                                        <p:tgtEl>
                                          <p:spTgt spid="10"/>
                                        </p:tgtEl>
                                        <p:attrNameLst>
                                          <p:attrName>ppt_h</p:attrName>
                                        </p:attrNameLst>
                                      </p:cBhvr>
                                      <p:tavLst>
                                        <p:tav tm="0">
                                          <p:val>
                                            <p:strVal val="#ppt_h"/>
                                          </p:val>
                                        </p:tav>
                                        <p:tav tm="100000">
                                          <p:val>
                                            <p:strVal val="#ppt_h"/>
                                          </p:val>
                                        </p:tav>
                                      </p:tavLst>
                                    </p:anim>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anim calcmode="lin" valueType="num">
                                      <p:cBhvr>
                                        <p:cTn id="42" dur="1000" fill="hold"/>
                                        <p:tgtEl>
                                          <p:spTgt spid="8"/>
                                        </p:tgtEl>
                                        <p:attrNameLst>
                                          <p:attrName>ppt_x</p:attrName>
                                        </p:attrNameLst>
                                      </p:cBhvr>
                                      <p:tavLst>
                                        <p:tav tm="0">
                                          <p:val>
                                            <p:strVal val="#ppt_x"/>
                                          </p:val>
                                        </p:tav>
                                        <p:tav tm="100000">
                                          <p:val>
                                            <p:strVal val="#ppt_x"/>
                                          </p:val>
                                        </p:tav>
                                      </p:tavLst>
                                    </p:anim>
                                    <p:anim calcmode="lin" valueType="num">
                                      <p:cBhvr>
                                        <p:cTn id="43" dur="1000" fill="hold"/>
                                        <p:tgtEl>
                                          <p:spTgt spid="8"/>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45"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anim calcmode="lin" valueType="num">
                                      <p:cBhvr>
                                        <p:cTn id="48" dur="500" fill="hold"/>
                                        <p:tgtEl>
                                          <p:spTgt spid="11"/>
                                        </p:tgtEl>
                                        <p:attrNameLst>
                                          <p:attrName>ppt_w</p:attrName>
                                        </p:attrNameLst>
                                      </p:cBhvr>
                                      <p:tavLst>
                                        <p:tav tm="0" fmla="#ppt_w*sin(2.5*pi*$)">
                                          <p:val>
                                            <p:fltVal val="0"/>
                                          </p:val>
                                        </p:tav>
                                        <p:tav tm="100000">
                                          <p:val>
                                            <p:fltVal val="1"/>
                                          </p:val>
                                        </p:tav>
                                      </p:tavLst>
                                    </p:anim>
                                    <p:anim calcmode="lin" valueType="num">
                                      <p:cBhvr>
                                        <p:cTn id="49" dur="500" fill="hold"/>
                                        <p:tgtEl>
                                          <p:spTgt spid="11"/>
                                        </p:tgtEl>
                                        <p:attrNameLst>
                                          <p:attrName>ppt_h</p:attrName>
                                        </p:attrNameLst>
                                      </p:cBhvr>
                                      <p:tavLst>
                                        <p:tav tm="0">
                                          <p:val>
                                            <p:strVal val="#ppt_h"/>
                                          </p:val>
                                        </p:tav>
                                        <p:tav tm="100000">
                                          <p:val>
                                            <p:strVal val="#ppt_h"/>
                                          </p:val>
                                        </p:tav>
                                      </p:tavLst>
                                    </p:anim>
                                  </p:childTnLst>
                                </p:cTn>
                              </p:par>
                            </p:childTnLst>
                          </p:cTn>
                        </p:par>
                        <p:par>
                          <p:cTn id="50" fill="hold">
                            <p:stCondLst>
                              <p:cond delay="7000"/>
                            </p:stCondLst>
                            <p:childTnLst>
                              <p:par>
                                <p:cTn id="51" presetID="42" presetClass="entr" presetSubtype="0"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1000" fill="hold"/>
                                        <p:tgtEl>
                                          <p:spTgt spid="36"/>
                                        </p:tgtEl>
                                        <p:attrNameLst>
                                          <p:attrName>ppt_y</p:attrName>
                                        </p:attrNameLst>
                                      </p:cBhvr>
                                      <p:tavLst>
                                        <p:tav tm="0">
                                          <p:val>
                                            <p:strVal val="#ppt_y+.1"/>
                                          </p:val>
                                        </p:tav>
                                        <p:tav tm="100000">
                                          <p:val>
                                            <p:strVal val="#ppt_y"/>
                                          </p:val>
                                        </p:tav>
                                      </p:tavLst>
                                    </p:anim>
                                  </p:childTnLst>
                                </p:cTn>
                              </p:par>
                            </p:childTnLst>
                          </p:cTn>
                        </p:par>
                        <p:par>
                          <p:cTn id="56" fill="hold">
                            <p:stCondLst>
                              <p:cond delay="8000"/>
                            </p:stCondLst>
                            <p:childTnLst>
                              <p:par>
                                <p:cTn id="57" presetID="45"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500"/>
                                        <p:tgtEl>
                                          <p:spTgt spid="13"/>
                                        </p:tgtEl>
                                      </p:cBhvr>
                                    </p:animEffect>
                                    <p:anim calcmode="lin" valueType="num">
                                      <p:cBhvr>
                                        <p:cTn id="60" dur="500" fill="hold"/>
                                        <p:tgtEl>
                                          <p:spTgt spid="13"/>
                                        </p:tgtEl>
                                        <p:attrNameLst>
                                          <p:attrName>ppt_w</p:attrName>
                                        </p:attrNameLst>
                                      </p:cBhvr>
                                      <p:tavLst>
                                        <p:tav tm="0" fmla="#ppt_w*sin(2.5*pi*$)">
                                          <p:val>
                                            <p:fltVal val="0"/>
                                          </p:val>
                                        </p:tav>
                                        <p:tav tm="100000">
                                          <p:val>
                                            <p:fltVal val="1"/>
                                          </p:val>
                                        </p:tav>
                                      </p:tavLst>
                                    </p:anim>
                                    <p:anim calcmode="lin" valueType="num">
                                      <p:cBhvr>
                                        <p:cTn id="61" dur="500" fill="hold"/>
                                        <p:tgtEl>
                                          <p:spTgt spid="13"/>
                                        </p:tgtEl>
                                        <p:attrNameLst>
                                          <p:attrName>ppt_h</p:attrName>
                                        </p:attrNameLst>
                                      </p:cBhvr>
                                      <p:tavLst>
                                        <p:tav tm="0">
                                          <p:val>
                                            <p:strVal val="#ppt_h"/>
                                          </p:val>
                                        </p:tav>
                                        <p:tav tm="100000">
                                          <p:val>
                                            <p:strVal val="#ppt_h"/>
                                          </p:val>
                                        </p:tav>
                                      </p:tavLst>
                                    </p:anim>
                                  </p:childTnLst>
                                </p:cTn>
                              </p:par>
                            </p:childTnLst>
                          </p:cTn>
                        </p:par>
                        <p:par>
                          <p:cTn id="62" fill="hold">
                            <p:stCondLst>
                              <p:cond delay="8500"/>
                            </p:stCondLst>
                            <p:childTnLst>
                              <p:par>
                                <p:cTn id="63" presetID="42" presetClass="entr" presetSubtype="0"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fade">
                                      <p:cBhvr>
                                        <p:cTn id="65" dur="1000"/>
                                        <p:tgtEl>
                                          <p:spTgt spid="12"/>
                                        </p:tgtEl>
                                      </p:cBhvr>
                                    </p:animEffect>
                                    <p:anim calcmode="lin" valueType="num">
                                      <p:cBhvr>
                                        <p:cTn id="66" dur="1000" fill="hold"/>
                                        <p:tgtEl>
                                          <p:spTgt spid="12"/>
                                        </p:tgtEl>
                                        <p:attrNameLst>
                                          <p:attrName>ppt_x</p:attrName>
                                        </p:attrNameLst>
                                      </p:cBhvr>
                                      <p:tavLst>
                                        <p:tav tm="0">
                                          <p:val>
                                            <p:strVal val="#ppt_x"/>
                                          </p:val>
                                        </p:tav>
                                        <p:tav tm="100000">
                                          <p:val>
                                            <p:strVal val="#ppt_x"/>
                                          </p:val>
                                        </p:tav>
                                      </p:tavLst>
                                    </p:anim>
                                    <p:anim calcmode="lin" valueType="num">
                                      <p:cBhvr>
                                        <p:cTn id="6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animBg="1"/>
      <p:bldP spid="34" grpId="0"/>
      <p:bldP spid="36" grpId="0"/>
      <p:bldP spid="7" grpId="0"/>
      <p:bldP spid="8" grpId="0"/>
      <p:bldP spid="9" grpId="0" animBg="1"/>
      <p:bldP spid="10" grpId="0" animBg="1"/>
      <p:bldP spid="11" grpId="0" animBg="1"/>
      <p:bldP spid="12" grpId="0"/>
      <p:bldP spid="13" grpId="0" animBg="1"/>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圆角矩形 29"/>
          <p:cNvSpPr/>
          <p:nvPr/>
        </p:nvSpPr>
        <p:spPr>
          <a:xfrm>
            <a:off x="4695012" y="2191902"/>
            <a:ext cx="2692353" cy="3676096"/>
          </a:xfrm>
          <a:prstGeom prst="roundRect">
            <a:avLst>
              <a:gd name="adj" fmla="val 7913"/>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文本框 33"/>
          <p:cNvSpPr txBox="1"/>
          <p:nvPr/>
        </p:nvSpPr>
        <p:spPr>
          <a:xfrm>
            <a:off x="3929938" y="1400847"/>
            <a:ext cx="4217821" cy="523220"/>
          </a:xfrm>
          <a:prstGeom prst="rect">
            <a:avLst/>
          </a:prstGeom>
          <a:noFill/>
        </p:spPr>
        <p:txBody>
          <a:bodyPr wrap="none" rtlCol="0">
            <a:spAutoFit/>
          </a:bodyPr>
          <a:lstStyle/>
          <a:p>
            <a:r>
              <a:rPr lang="zh-CN" altLang="en-US" sz="2800" b="1" dirty="0">
                <a:gradFill>
                  <a:gsLst>
                    <a:gs pos="0">
                      <a:srgbClr val="FF0000"/>
                    </a:gs>
                    <a:gs pos="100000">
                      <a:srgbClr val="C00000"/>
                    </a:gs>
                  </a:gsLst>
                  <a:lin ang="5400000" scaled="0"/>
                </a:gradFill>
                <a:latin typeface="微软雅黑" panose="020B0503020204020204" pitchFamily="82" charset="2"/>
                <a:ea typeface="微软雅黑" panose="020B0503020204020204" pitchFamily="82" charset="2"/>
              </a:rPr>
              <a:t>新时代党的</a:t>
            </a:r>
            <a:r>
              <a:rPr lang="en-US" altLang="zh-CN" sz="2800" b="1" dirty="0">
                <a:gradFill>
                  <a:gsLst>
                    <a:gs pos="0">
                      <a:srgbClr val="FF0000"/>
                    </a:gs>
                    <a:gs pos="100000">
                      <a:srgbClr val="C00000"/>
                    </a:gs>
                  </a:gsLst>
                  <a:lin ang="5400000" scaled="0"/>
                </a:gradFill>
                <a:latin typeface="微软雅黑" panose="020B0503020204020204" pitchFamily="82" charset="2"/>
                <a:ea typeface="微软雅黑" panose="020B0503020204020204" pitchFamily="82" charset="2"/>
              </a:rPr>
              <a:t>14</a:t>
            </a:r>
            <a:r>
              <a:rPr lang="zh-CN" altLang="en-US" sz="2800" b="1" dirty="0">
                <a:gradFill>
                  <a:gsLst>
                    <a:gs pos="0">
                      <a:srgbClr val="FF0000"/>
                    </a:gs>
                    <a:gs pos="100000">
                      <a:srgbClr val="C00000"/>
                    </a:gs>
                  </a:gsLst>
                  <a:lin ang="5400000" scaled="0"/>
                </a:gradFill>
                <a:latin typeface="微软雅黑" panose="020B0503020204020204" pitchFamily="82" charset="2"/>
                <a:ea typeface="微软雅黑" panose="020B0503020204020204" pitchFamily="82" charset="2"/>
              </a:rPr>
              <a:t>条基本方略</a:t>
            </a:r>
          </a:p>
        </p:txBody>
      </p:sp>
      <p:sp>
        <p:nvSpPr>
          <p:cNvPr id="3" name="椭圆 2"/>
          <p:cNvSpPr/>
          <p:nvPr/>
        </p:nvSpPr>
        <p:spPr>
          <a:xfrm>
            <a:off x="5195839" y="3078568"/>
            <a:ext cx="1690699" cy="1690699"/>
          </a:xfrm>
          <a:prstGeom prst="ellipse">
            <a:avLst/>
          </a:prstGeom>
          <a:gradFill>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3200" b="1" dirty="0">
                <a:solidFill>
                  <a:srgbClr val="FEFEE3"/>
                </a:solidFill>
                <a:latin typeface="微软雅黑" panose="020B0503020204020204" pitchFamily="82" charset="2"/>
                <a:ea typeface="微软雅黑" panose="020B0503020204020204" pitchFamily="82" charset="2"/>
              </a:rPr>
              <a:t>14</a:t>
            </a:r>
            <a:r>
              <a:rPr lang="zh-CN" altLang="en-US" sz="3200" b="1" dirty="0">
                <a:solidFill>
                  <a:srgbClr val="FEFEE3"/>
                </a:solidFill>
                <a:latin typeface="微软雅黑" panose="020B0503020204020204" pitchFamily="82" charset="2"/>
                <a:ea typeface="微软雅黑" panose="020B0503020204020204" pitchFamily="82" charset="2"/>
              </a:rPr>
              <a:t>条</a:t>
            </a:r>
            <a:endParaRPr lang="en-US" altLang="zh-CN" sz="3200" b="1" dirty="0">
              <a:solidFill>
                <a:srgbClr val="FEFEE3"/>
              </a:solidFill>
              <a:latin typeface="微软雅黑" panose="020B0503020204020204" pitchFamily="82" charset="2"/>
              <a:ea typeface="微软雅黑" panose="020B0503020204020204" pitchFamily="82" charset="2"/>
            </a:endParaRPr>
          </a:p>
          <a:p>
            <a:r>
              <a:rPr lang="zh-CN" altLang="en-US" b="1" dirty="0">
                <a:solidFill>
                  <a:srgbClr val="FEFEE3"/>
                </a:solidFill>
                <a:latin typeface="微软雅黑" panose="020B0503020204020204" pitchFamily="82" charset="2"/>
                <a:ea typeface="微软雅黑" panose="020B0503020204020204" pitchFamily="82" charset="2"/>
              </a:rPr>
              <a:t>基本方略</a:t>
            </a:r>
          </a:p>
        </p:txBody>
      </p:sp>
      <p:grpSp>
        <p:nvGrpSpPr>
          <p:cNvPr id="15" name="组合 14"/>
          <p:cNvGrpSpPr/>
          <p:nvPr/>
        </p:nvGrpSpPr>
        <p:grpSpPr>
          <a:xfrm>
            <a:off x="1623977" y="2475454"/>
            <a:ext cx="3324951" cy="532324"/>
            <a:chOff x="2979565" y="2306120"/>
            <a:chExt cx="3324951" cy="532324"/>
          </a:xfrm>
        </p:grpSpPr>
        <p:sp>
          <p:nvSpPr>
            <p:cNvPr id="6" name="文本框 5"/>
            <p:cNvSpPr txBox="1"/>
            <p:nvPr/>
          </p:nvSpPr>
          <p:spPr>
            <a:xfrm>
              <a:off x="2979565" y="2306120"/>
              <a:ext cx="2817120" cy="507831"/>
            </a:xfrm>
            <a:prstGeom prst="rect">
              <a:avLst/>
            </a:prstGeom>
            <a:solidFill>
              <a:schemeClr val="bg1"/>
            </a:solidFill>
            <a:ln>
              <a:solidFill>
                <a:srgbClr val="C00000"/>
              </a:solidFill>
              <a:prstDash val="dash"/>
            </a:ln>
          </p:spPr>
          <p:txBody>
            <a:bodyPr wrap="square" rtlCol="0" anchor="ctr" anchorCtr="1">
              <a:spAutoFit/>
            </a:bodyPr>
            <a:lstStyle/>
            <a:p>
              <a:pPr algn="r">
                <a:lnSpc>
                  <a:spcPct val="150000"/>
                </a:lnSpc>
              </a:pPr>
              <a:r>
                <a:rPr lang="zh-CN" altLang="en-US" b="1" dirty="0">
                  <a:solidFill>
                    <a:srgbClr val="C00000"/>
                  </a:solidFill>
                  <a:latin typeface="微软雅黑" panose="020B0503020204020204" pitchFamily="82" charset="2"/>
                  <a:ea typeface="微软雅黑" panose="020B0503020204020204" pitchFamily="82" charset="2"/>
                </a:rPr>
                <a:t>坚持党对一切工作的领导</a:t>
              </a:r>
              <a:endParaRPr lang="zh-CN" altLang="en-US"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endParaRPr>
            </a:p>
          </p:txBody>
        </p:sp>
        <p:sp>
          <p:nvSpPr>
            <p:cNvPr id="4" name="矩形 3"/>
            <p:cNvSpPr/>
            <p:nvPr/>
          </p:nvSpPr>
          <p:spPr>
            <a:xfrm>
              <a:off x="5796685" y="2330613"/>
              <a:ext cx="507831" cy="507831"/>
            </a:xfrm>
            <a:prstGeom prst="rect">
              <a:avLst/>
            </a:prstGeom>
            <a:gradFill>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dirty="0">
                  <a:latin typeface="微软雅黑" panose="020B0503020204020204" pitchFamily="82" charset="2"/>
                  <a:ea typeface="微软雅黑" panose="020B0503020204020204" pitchFamily="82" charset="2"/>
                </a:rPr>
                <a:t>1</a:t>
              </a:r>
              <a:endParaRPr lang="zh-CN" altLang="en-US" sz="2400" b="1" dirty="0">
                <a:latin typeface="微软雅黑" panose="020B0503020204020204" pitchFamily="82" charset="2"/>
                <a:ea typeface="微软雅黑" panose="020B0503020204020204" pitchFamily="82" charset="2"/>
              </a:endParaRPr>
            </a:p>
          </p:txBody>
        </p:sp>
      </p:grpSp>
      <p:grpSp>
        <p:nvGrpSpPr>
          <p:cNvPr id="23" name="组合 22"/>
          <p:cNvGrpSpPr/>
          <p:nvPr/>
        </p:nvGrpSpPr>
        <p:grpSpPr>
          <a:xfrm>
            <a:off x="1623977" y="3439701"/>
            <a:ext cx="3324951" cy="521580"/>
            <a:chOff x="2979565" y="3270367"/>
            <a:chExt cx="3324951" cy="521580"/>
          </a:xfrm>
        </p:grpSpPr>
        <p:sp>
          <p:nvSpPr>
            <p:cNvPr id="7" name="文本框 6"/>
            <p:cNvSpPr txBox="1"/>
            <p:nvPr/>
          </p:nvSpPr>
          <p:spPr>
            <a:xfrm>
              <a:off x="2979565" y="3270367"/>
              <a:ext cx="2817120" cy="521579"/>
            </a:xfrm>
            <a:prstGeom prst="rect">
              <a:avLst/>
            </a:prstGeom>
            <a:solidFill>
              <a:schemeClr val="bg1"/>
            </a:solidFill>
            <a:ln>
              <a:solidFill>
                <a:srgbClr val="C00000"/>
              </a:solidFill>
              <a:prstDash val="dash"/>
            </a:ln>
          </p:spPr>
          <p:txBody>
            <a:bodyPr wrap="square" rtlCol="0" anchor="ctr" anchorCtr="1">
              <a:noAutofit/>
            </a:bodyPr>
            <a:lstStyle/>
            <a:p>
              <a:pPr algn="r">
                <a:lnSpc>
                  <a:spcPct val="150000"/>
                </a:lnSpc>
              </a:pPr>
              <a:r>
                <a:rPr lang="zh-CN" altLang="en-US" b="1" dirty="0">
                  <a:solidFill>
                    <a:srgbClr val="C00000"/>
                  </a:solidFill>
                  <a:latin typeface="微软雅黑" panose="020B0503020204020204" pitchFamily="82" charset="2"/>
                  <a:ea typeface="微软雅黑" panose="020B0503020204020204" pitchFamily="82" charset="2"/>
                </a:rPr>
                <a:t>坚持以人民为中心</a:t>
              </a:r>
              <a:endParaRPr lang="zh-CN" altLang="en-US"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endParaRPr>
            </a:p>
          </p:txBody>
        </p:sp>
        <p:sp>
          <p:nvSpPr>
            <p:cNvPr id="16" name="矩形 15"/>
            <p:cNvSpPr/>
            <p:nvPr/>
          </p:nvSpPr>
          <p:spPr>
            <a:xfrm>
              <a:off x="5796685" y="3284116"/>
              <a:ext cx="507831" cy="507831"/>
            </a:xfrm>
            <a:prstGeom prst="rect">
              <a:avLst/>
            </a:prstGeom>
            <a:gradFill>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dirty="0">
                  <a:latin typeface="微软雅黑" panose="020B0503020204020204" pitchFamily="82" charset="2"/>
                  <a:ea typeface="微软雅黑" panose="020B0503020204020204" pitchFamily="82" charset="2"/>
                </a:rPr>
                <a:t>2</a:t>
              </a:r>
              <a:endParaRPr lang="zh-CN" altLang="en-US" sz="2400" b="1" dirty="0">
                <a:latin typeface="微软雅黑" panose="020B0503020204020204" pitchFamily="82" charset="2"/>
                <a:ea typeface="微软雅黑" panose="020B0503020204020204" pitchFamily="82" charset="2"/>
              </a:endParaRPr>
            </a:p>
          </p:txBody>
        </p:sp>
      </p:grpSp>
      <p:grpSp>
        <p:nvGrpSpPr>
          <p:cNvPr id="24" name="组合 23"/>
          <p:cNvGrpSpPr/>
          <p:nvPr/>
        </p:nvGrpSpPr>
        <p:grpSpPr>
          <a:xfrm>
            <a:off x="1623977" y="4208312"/>
            <a:ext cx="3324951" cy="518576"/>
            <a:chOff x="2979565" y="4038978"/>
            <a:chExt cx="3324951" cy="518576"/>
          </a:xfrm>
        </p:grpSpPr>
        <p:sp>
          <p:nvSpPr>
            <p:cNvPr id="8" name="文本框 7"/>
            <p:cNvSpPr txBox="1"/>
            <p:nvPr/>
          </p:nvSpPr>
          <p:spPr>
            <a:xfrm>
              <a:off x="2979565" y="4038978"/>
              <a:ext cx="2817120" cy="507831"/>
            </a:xfrm>
            <a:prstGeom prst="rect">
              <a:avLst/>
            </a:prstGeom>
            <a:solidFill>
              <a:schemeClr val="bg1"/>
            </a:solidFill>
            <a:ln>
              <a:solidFill>
                <a:srgbClr val="C00000"/>
              </a:solidFill>
              <a:prstDash val="dash"/>
            </a:ln>
          </p:spPr>
          <p:txBody>
            <a:bodyPr wrap="square" rtlCol="0" anchor="ctr" anchorCtr="1">
              <a:noAutofit/>
            </a:bodyPr>
            <a:lstStyle/>
            <a:p>
              <a:pPr algn="r">
                <a:lnSpc>
                  <a:spcPct val="150000"/>
                </a:lnSpc>
              </a:pPr>
              <a:r>
                <a:rPr lang="zh-CN" altLang="en-US" b="1" dirty="0">
                  <a:solidFill>
                    <a:srgbClr val="C00000"/>
                  </a:solidFill>
                  <a:latin typeface="微软雅黑" panose="020B0503020204020204" pitchFamily="82" charset="2"/>
                  <a:ea typeface="微软雅黑" panose="020B0503020204020204" pitchFamily="82" charset="2"/>
                </a:rPr>
                <a:t>坚持全面深化改革</a:t>
              </a:r>
              <a:endParaRPr lang="zh-CN" altLang="en-US"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endParaRPr>
            </a:p>
          </p:txBody>
        </p:sp>
        <p:sp>
          <p:nvSpPr>
            <p:cNvPr id="17" name="矩形 16"/>
            <p:cNvSpPr/>
            <p:nvPr/>
          </p:nvSpPr>
          <p:spPr>
            <a:xfrm>
              <a:off x="5796685" y="4049723"/>
              <a:ext cx="507831" cy="507831"/>
            </a:xfrm>
            <a:prstGeom prst="rect">
              <a:avLst/>
            </a:prstGeom>
            <a:gradFill>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dirty="0">
                  <a:latin typeface="微软雅黑" panose="020B0503020204020204" pitchFamily="82" charset="2"/>
                  <a:ea typeface="微软雅黑" panose="020B0503020204020204" pitchFamily="82" charset="2"/>
                </a:rPr>
                <a:t>3</a:t>
              </a:r>
              <a:endParaRPr lang="zh-CN" altLang="en-US" sz="2400" b="1" dirty="0">
                <a:latin typeface="微软雅黑" panose="020B0503020204020204" pitchFamily="82" charset="2"/>
                <a:ea typeface="微软雅黑" panose="020B0503020204020204" pitchFamily="82" charset="2"/>
              </a:endParaRPr>
            </a:p>
          </p:txBody>
        </p:sp>
      </p:grpSp>
      <p:grpSp>
        <p:nvGrpSpPr>
          <p:cNvPr id="25" name="组合 24"/>
          <p:cNvGrpSpPr/>
          <p:nvPr/>
        </p:nvGrpSpPr>
        <p:grpSpPr>
          <a:xfrm>
            <a:off x="1623977" y="5025908"/>
            <a:ext cx="3324951" cy="507831"/>
            <a:chOff x="2979565" y="4856574"/>
            <a:chExt cx="3324951" cy="507831"/>
          </a:xfrm>
        </p:grpSpPr>
        <p:sp>
          <p:nvSpPr>
            <p:cNvPr id="9" name="文本框 8"/>
            <p:cNvSpPr txBox="1"/>
            <p:nvPr/>
          </p:nvSpPr>
          <p:spPr>
            <a:xfrm>
              <a:off x="2979565" y="4856574"/>
              <a:ext cx="2817120" cy="507831"/>
            </a:xfrm>
            <a:prstGeom prst="rect">
              <a:avLst/>
            </a:prstGeom>
            <a:solidFill>
              <a:schemeClr val="bg1"/>
            </a:solidFill>
            <a:ln>
              <a:solidFill>
                <a:srgbClr val="C00000"/>
              </a:solidFill>
              <a:prstDash val="dash"/>
            </a:ln>
          </p:spPr>
          <p:txBody>
            <a:bodyPr wrap="square" rtlCol="0" anchor="ctr" anchorCtr="1">
              <a:noAutofit/>
            </a:bodyPr>
            <a:lstStyle/>
            <a:p>
              <a:pPr algn="r">
                <a:lnSpc>
                  <a:spcPct val="150000"/>
                </a:lnSpc>
              </a:pPr>
              <a:r>
                <a:rPr lang="zh-CN" altLang="en-US" b="1" dirty="0">
                  <a:solidFill>
                    <a:srgbClr val="C00000"/>
                  </a:solidFill>
                  <a:latin typeface="微软雅黑" panose="020B0503020204020204" pitchFamily="82" charset="2"/>
                  <a:ea typeface="微软雅黑" panose="020B0503020204020204" pitchFamily="82" charset="2"/>
                </a:rPr>
                <a:t>坚持新发展理念</a:t>
              </a:r>
              <a:endParaRPr lang="zh-CN" altLang="en-US"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endParaRPr>
            </a:p>
          </p:txBody>
        </p:sp>
        <p:sp>
          <p:nvSpPr>
            <p:cNvPr id="18" name="矩形 17"/>
            <p:cNvSpPr/>
            <p:nvPr/>
          </p:nvSpPr>
          <p:spPr>
            <a:xfrm>
              <a:off x="5796685" y="4856574"/>
              <a:ext cx="507831" cy="507831"/>
            </a:xfrm>
            <a:prstGeom prst="rect">
              <a:avLst/>
            </a:prstGeom>
            <a:gradFill>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dirty="0">
                  <a:latin typeface="微软雅黑" panose="020B0503020204020204" pitchFamily="82" charset="2"/>
                  <a:ea typeface="微软雅黑" panose="020B0503020204020204" pitchFamily="82" charset="2"/>
                </a:rPr>
                <a:t>4</a:t>
              </a:r>
              <a:endParaRPr lang="zh-CN" altLang="en-US" sz="2400" b="1" dirty="0">
                <a:latin typeface="微软雅黑" panose="020B0503020204020204" pitchFamily="82" charset="2"/>
                <a:ea typeface="微软雅黑" panose="020B0503020204020204" pitchFamily="82" charset="2"/>
              </a:endParaRPr>
            </a:p>
          </p:txBody>
        </p:sp>
      </p:grpSp>
      <p:grpSp>
        <p:nvGrpSpPr>
          <p:cNvPr id="26" name="组合 25"/>
          <p:cNvGrpSpPr/>
          <p:nvPr/>
        </p:nvGrpSpPr>
        <p:grpSpPr>
          <a:xfrm>
            <a:off x="7133449" y="2475453"/>
            <a:ext cx="3960674" cy="507832"/>
            <a:chOff x="7338698" y="2306119"/>
            <a:chExt cx="3960674" cy="507832"/>
          </a:xfrm>
        </p:grpSpPr>
        <p:sp>
          <p:nvSpPr>
            <p:cNvPr id="10" name="文本框 9"/>
            <p:cNvSpPr txBox="1"/>
            <p:nvPr/>
          </p:nvSpPr>
          <p:spPr>
            <a:xfrm>
              <a:off x="7846529" y="2306120"/>
              <a:ext cx="3452843" cy="507831"/>
            </a:xfrm>
            <a:prstGeom prst="rect">
              <a:avLst/>
            </a:prstGeom>
            <a:solidFill>
              <a:schemeClr val="bg1"/>
            </a:solidFill>
            <a:ln>
              <a:solidFill>
                <a:srgbClr val="C00000"/>
              </a:solidFill>
              <a:prstDash val="dash"/>
            </a:ln>
          </p:spPr>
          <p:txBody>
            <a:bodyPr wrap="square" rtlCol="0" anchor="ctr" anchorCtr="1">
              <a:noAutofit/>
            </a:bodyPr>
            <a:lstStyle/>
            <a:p>
              <a:pPr>
                <a:lnSpc>
                  <a:spcPct val="150000"/>
                </a:lnSpc>
              </a:pPr>
              <a:r>
                <a:rPr lang="zh-CN" altLang="en-US" b="1" dirty="0">
                  <a:solidFill>
                    <a:srgbClr val="C00000"/>
                  </a:solidFill>
                  <a:latin typeface="微软雅黑" panose="020B0503020204020204" pitchFamily="82" charset="2"/>
                  <a:ea typeface="微软雅黑" panose="020B0503020204020204" pitchFamily="82" charset="2"/>
                </a:rPr>
                <a:t>坚持人民当家作主</a:t>
              </a:r>
              <a:endParaRPr lang="zh-CN" altLang="en-US"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endParaRPr>
            </a:p>
          </p:txBody>
        </p:sp>
        <p:sp>
          <p:nvSpPr>
            <p:cNvPr id="19" name="矩形 18"/>
            <p:cNvSpPr/>
            <p:nvPr/>
          </p:nvSpPr>
          <p:spPr>
            <a:xfrm>
              <a:off x="7338698" y="2306119"/>
              <a:ext cx="507831" cy="507831"/>
            </a:xfrm>
            <a:prstGeom prst="rect">
              <a:avLst/>
            </a:prstGeom>
            <a:gradFill>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dirty="0">
                  <a:latin typeface="微软雅黑" panose="020B0503020204020204" pitchFamily="82" charset="2"/>
                  <a:ea typeface="微软雅黑" panose="020B0503020204020204" pitchFamily="82" charset="2"/>
                </a:rPr>
                <a:t>5</a:t>
              </a:r>
              <a:endParaRPr lang="zh-CN" altLang="en-US" sz="2400" b="1" dirty="0">
                <a:latin typeface="微软雅黑" panose="020B0503020204020204" pitchFamily="82" charset="2"/>
                <a:ea typeface="微软雅黑" panose="020B0503020204020204" pitchFamily="82" charset="2"/>
              </a:endParaRPr>
            </a:p>
          </p:txBody>
        </p:sp>
      </p:grpSp>
      <p:grpSp>
        <p:nvGrpSpPr>
          <p:cNvPr id="27" name="组合 26"/>
          <p:cNvGrpSpPr/>
          <p:nvPr/>
        </p:nvGrpSpPr>
        <p:grpSpPr>
          <a:xfrm>
            <a:off x="7133449" y="3415209"/>
            <a:ext cx="3922615" cy="508708"/>
            <a:chOff x="7376757" y="3245875"/>
            <a:chExt cx="3922615" cy="508708"/>
          </a:xfrm>
        </p:grpSpPr>
        <p:sp>
          <p:nvSpPr>
            <p:cNvPr id="11" name="文本框 10"/>
            <p:cNvSpPr txBox="1"/>
            <p:nvPr/>
          </p:nvSpPr>
          <p:spPr>
            <a:xfrm>
              <a:off x="7846529" y="3245875"/>
              <a:ext cx="3452843" cy="507831"/>
            </a:xfrm>
            <a:prstGeom prst="rect">
              <a:avLst/>
            </a:prstGeom>
            <a:solidFill>
              <a:schemeClr val="bg1"/>
            </a:solidFill>
            <a:ln>
              <a:solidFill>
                <a:srgbClr val="C00000"/>
              </a:solidFill>
              <a:prstDash val="dash"/>
            </a:ln>
          </p:spPr>
          <p:txBody>
            <a:bodyPr wrap="square" rtlCol="0" anchor="ctr" anchorCtr="1">
              <a:noAutofit/>
            </a:bodyPr>
            <a:lstStyle/>
            <a:p>
              <a:pPr>
                <a:lnSpc>
                  <a:spcPct val="150000"/>
                </a:lnSpc>
              </a:pPr>
              <a:r>
                <a:rPr lang="zh-CN" altLang="en-US" b="1" dirty="0">
                  <a:solidFill>
                    <a:srgbClr val="C00000"/>
                  </a:solidFill>
                  <a:latin typeface="微软雅黑" panose="020B0503020204020204" pitchFamily="82" charset="2"/>
                  <a:ea typeface="微软雅黑" panose="020B0503020204020204" pitchFamily="82" charset="2"/>
                </a:rPr>
                <a:t>坚持全面依法治国</a:t>
              </a:r>
              <a:endParaRPr lang="zh-CN" altLang="en-US"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endParaRPr>
            </a:p>
          </p:txBody>
        </p:sp>
        <p:sp>
          <p:nvSpPr>
            <p:cNvPr id="20" name="矩形 19"/>
            <p:cNvSpPr/>
            <p:nvPr/>
          </p:nvSpPr>
          <p:spPr>
            <a:xfrm>
              <a:off x="7376757" y="3246752"/>
              <a:ext cx="507831" cy="507831"/>
            </a:xfrm>
            <a:prstGeom prst="rect">
              <a:avLst/>
            </a:prstGeom>
            <a:gradFill>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dirty="0">
                  <a:latin typeface="微软雅黑" panose="020B0503020204020204" pitchFamily="82" charset="2"/>
                  <a:ea typeface="微软雅黑" panose="020B0503020204020204" pitchFamily="82" charset="2"/>
                </a:rPr>
                <a:t>6</a:t>
              </a:r>
              <a:endParaRPr lang="zh-CN" altLang="en-US" sz="2400" b="1" dirty="0">
                <a:latin typeface="微软雅黑" panose="020B0503020204020204" pitchFamily="82" charset="2"/>
                <a:ea typeface="微软雅黑" panose="020B0503020204020204" pitchFamily="82" charset="2"/>
              </a:endParaRPr>
            </a:p>
          </p:txBody>
        </p:sp>
      </p:grpSp>
      <p:grpSp>
        <p:nvGrpSpPr>
          <p:cNvPr id="28" name="组合 27"/>
          <p:cNvGrpSpPr/>
          <p:nvPr/>
        </p:nvGrpSpPr>
        <p:grpSpPr>
          <a:xfrm>
            <a:off x="7133449" y="4208312"/>
            <a:ext cx="3960675" cy="518576"/>
            <a:chOff x="7338697" y="4038978"/>
            <a:chExt cx="3960675" cy="518576"/>
          </a:xfrm>
        </p:grpSpPr>
        <p:sp>
          <p:nvSpPr>
            <p:cNvPr id="12" name="文本框 11"/>
            <p:cNvSpPr txBox="1"/>
            <p:nvPr/>
          </p:nvSpPr>
          <p:spPr>
            <a:xfrm>
              <a:off x="7846529" y="4038978"/>
              <a:ext cx="3452843" cy="507831"/>
            </a:xfrm>
            <a:prstGeom prst="rect">
              <a:avLst/>
            </a:prstGeom>
            <a:solidFill>
              <a:schemeClr val="bg1"/>
            </a:solidFill>
            <a:ln>
              <a:solidFill>
                <a:srgbClr val="C00000"/>
              </a:solidFill>
              <a:prstDash val="dash"/>
            </a:ln>
          </p:spPr>
          <p:txBody>
            <a:bodyPr wrap="square" rtlCol="0" anchor="ctr" anchorCtr="1">
              <a:noAutofit/>
            </a:bodyPr>
            <a:lstStyle/>
            <a:p>
              <a:pPr>
                <a:lnSpc>
                  <a:spcPct val="150000"/>
                </a:lnSpc>
              </a:pPr>
              <a:r>
                <a:rPr lang="zh-CN" altLang="en-US" b="1" dirty="0">
                  <a:solidFill>
                    <a:srgbClr val="C00000"/>
                  </a:solidFill>
                  <a:latin typeface="微软雅黑" panose="020B0503020204020204" pitchFamily="82" charset="2"/>
                  <a:ea typeface="微软雅黑" panose="020B0503020204020204" pitchFamily="82" charset="2"/>
                </a:rPr>
                <a:t>坚持社会主义核心价值体系</a:t>
              </a:r>
              <a:endParaRPr lang="zh-CN" altLang="en-US"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endParaRPr>
            </a:p>
          </p:txBody>
        </p:sp>
        <p:sp>
          <p:nvSpPr>
            <p:cNvPr id="21" name="矩形 20"/>
            <p:cNvSpPr/>
            <p:nvPr/>
          </p:nvSpPr>
          <p:spPr>
            <a:xfrm>
              <a:off x="7338697" y="4049723"/>
              <a:ext cx="507831" cy="507831"/>
            </a:xfrm>
            <a:prstGeom prst="rect">
              <a:avLst/>
            </a:prstGeom>
            <a:gradFill>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dirty="0">
                  <a:latin typeface="微软雅黑" panose="020B0503020204020204" pitchFamily="82" charset="2"/>
                  <a:ea typeface="微软雅黑" panose="020B0503020204020204" pitchFamily="82" charset="2"/>
                </a:rPr>
                <a:t>7</a:t>
              </a:r>
              <a:endParaRPr lang="zh-CN" altLang="en-US" sz="2400" b="1" dirty="0">
                <a:latin typeface="微软雅黑" panose="020B0503020204020204" pitchFamily="82" charset="2"/>
                <a:ea typeface="微软雅黑" panose="020B0503020204020204" pitchFamily="82" charset="2"/>
              </a:endParaRPr>
            </a:p>
          </p:txBody>
        </p:sp>
      </p:grpSp>
      <p:grpSp>
        <p:nvGrpSpPr>
          <p:cNvPr id="29" name="组合 28"/>
          <p:cNvGrpSpPr/>
          <p:nvPr/>
        </p:nvGrpSpPr>
        <p:grpSpPr>
          <a:xfrm>
            <a:off x="7133449" y="4999771"/>
            <a:ext cx="3922616" cy="509475"/>
            <a:chOff x="7376756" y="4830437"/>
            <a:chExt cx="3922616" cy="509475"/>
          </a:xfrm>
        </p:grpSpPr>
        <p:sp>
          <p:nvSpPr>
            <p:cNvPr id="13" name="文本框 12"/>
            <p:cNvSpPr txBox="1"/>
            <p:nvPr/>
          </p:nvSpPr>
          <p:spPr>
            <a:xfrm>
              <a:off x="7846529" y="4832081"/>
              <a:ext cx="3452843" cy="507831"/>
            </a:xfrm>
            <a:prstGeom prst="rect">
              <a:avLst/>
            </a:prstGeom>
            <a:solidFill>
              <a:schemeClr val="bg1"/>
            </a:solidFill>
            <a:ln>
              <a:solidFill>
                <a:srgbClr val="C00000"/>
              </a:solidFill>
              <a:prstDash val="dash"/>
            </a:ln>
          </p:spPr>
          <p:txBody>
            <a:bodyPr wrap="square" rtlCol="0" anchor="ctr" anchorCtr="1">
              <a:noAutofit/>
            </a:bodyPr>
            <a:lstStyle/>
            <a:p>
              <a:pPr>
                <a:lnSpc>
                  <a:spcPct val="150000"/>
                </a:lnSpc>
              </a:pPr>
              <a:r>
                <a:rPr lang="zh-CN" altLang="en-US" b="1" dirty="0">
                  <a:solidFill>
                    <a:srgbClr val="C00000"/>
                  </a:solidFill>
                  <a:latin typeface="微软雅黑" panose="020B0503020204020204" pitchFamily="82" charset="2"/>
                  <a:ea typeface="微软雅黑" panose="020B0503020204020204" pitchFamily="82" charset="2"/>
                </a:rPr>
                <a:t>坚持在发展中保障和改善民生</a:t>
              </a:r>
              <a:endParaRPr lang="zh-CN" altLang="en-US"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endParaRPr>
            </a:p>
          </p:txBody>
        </p:sp>
        <p:sp>
          <p:nvSpPr>
            <p:cNvPr id="22" name="矩形 21"/>
            <p:cNvSpPr/>
            <p:nvPr/>
          </p:nvSpPr>
          <p:spPr>
            <a:xfrm>
              <a:off x="7376756" y="4830437"/>
              <a:ext cx="507831" cy="507831"/>
            </a:xfrm>
            <a:prstGeom prst="rect">
              <a:avLst/>
            </a:prstGeom>
            <a:gradFill>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dirty="0">
                  <a:latin typeface="微软雅黑" panose="020B0503020204020204" pitchFamily="82" charset="2"/>
                  <a:ea typeface="微软雅黑" panose="020B0503020204020204" pitchFamily="82" charset="2"/>
                </a:rPr>
                <a:t>8</a:t>
              </a:r>
              <a:endParaRPr lang="zh-CN" altLang="en-US" sz="2400" b="1" dirty="0">
                <a:latin typeface="微软雅黑" panose="020B0503020204020204" pitchFamily="82" charset="2"/>
                <a:ea typeface="微软雅黑" panose="020B0503020204020204" pitchFamily="82" charset="2"/>
              </a:endParaRPr>
            </a:p>
          </p:txBody>
        </p:sp>
      </p:grpSp>
      <p:sp>
        <p:nvSpPr>
          <p:cNvPr id="31" name="文本框 30"/>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十四条基本方略</a:t>
            </a:r>
          </a:p>
        </p:txBody>
      </p:sp>
    </p:spTree>
    <p:extLst>
      <p:ext uri="{BB962C8B-B14F-4D97-AF65-F5344CB8AC3E}">
        <p14:creationId xmlns:p14="http://schemas.microsoft.com/office/powerpoint/2010/main" val="295736944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barn(inVertical)">
                                      <p:cBhvr>
                                        <p:cTn id="11" dur="500"/>
                                        <p:tgtEl>
                                          <p:spTgt spid="34"/>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heel(1)">
                                      <p:cBhvr>
                                        <p:cTn id="15" dur="500"/>
                                        <p:tgtEl>
                                          <p:spTgt spid="3"/>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heel(1)">
                                      <p:cBhvr>
                                        <p:cTn id="19" dur="500"/>
                                        <p:tgtEl>
                                          <p:spTgt spid="30"/>
                                        </p:tgtEl>
                                      </p:cBhvr>
                                    </p:animEffect>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0-#ppt_w/2"/>
                                          </p:val>
                                        </p:tav>
                                        <p:tav tm="100000">
                                          <p:val>
                                            <p:strVal val="#ppt_x"/>
                                          </p:val>
                                        </p:tav>
                                      </p:tavLst>
                                    </p:anim>
                                    <p:anim calcmode="lin" valueType="num">
                                      <p:cBhvr additive="base">
                                        <p:cTn id="29" dur="500" fill="hold"/>
                                        <p:tgtEl>
                                          <p:spTgt spid="23"/>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0-#ppt_w/2"/>
                                          </p:val>
                                        </p:tav>
                                        <p:tav tm="100000">
                                          <p:val>
                                            <p:strVal val="#ppt_x"/>
                                          </p:val>
                                        </p:tav>
                                      </p:tavLst>
                                    </p:anim>
                                    <p:anim calcmode="lin" valueType="num">
                                      <p:cBhvr additive="base">
                                        <p:cTn id="34" dur="500" fill="hold"/>
                                        <p:tgtEl>
                                          <p:spTgt spid="24"/>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8"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0-#ppt_w/2"/>
                                          </p:val>
                                        </p:tav>
                                        <p:tav tm="100000">
                                          <p:val>
                                            <p:strVal val="#ppt_x"/>
                                          </p:val>
                                        </p:tav>
                                      </p:tavLst>
                                    </p:anim>
                                    <p:anim calcmode="lin" valueType="num">
                                      <p:cBhvr additive="base">
                                        <p:cTn id="39" dur="500" fill="hold"/>
                                        <p:tgtEl>
                                          <p:spTgt spid="25"/>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2"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1+#ppt_w/2"/>
                                          </p:val>
                                        </p:tav>
                                        <p:tav tm="100000">
                                          <p:val>
                                            <p:strVal val="#ppt_x"/>
                                          </p:val>
                                        </p:tav>
                                      </p:tavLst>
                                    </p:anim>
                                    <p:anim calcmode="lin" valueType="num">
                                      <p:cBhvr additive="base">
                                        <p:cTn id="44" dur="500" fill="hold"/>
                                        <p:tgtEl>
                                          <p:spTgt spid="26"/>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2" presetClass="entr" presetSubtype="2" fill="hold" nodeType="after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fill="hold"/>
                                        <p:tgtEl>
                                          <p:spTgt spid="27"/>
                                        </p:tgtEl>
                                        <p:attrNameLst>
                                          <p:attrName>ppt_x</p:attrName>
                                        </p:attrNameLst>
                                      </p:cBhvr>
                                      <p:tavLst>
                                        <p:tav tm="0">
                                          <p:val>
                                            <p:strVal val="1+#ppt_w/2"/>
                                          </p:val>
                                        </p:tav>
                                        <p:tav tm="100000">
                                          <p:val>
                                            <p:strVal val="#ppt_x"/>
                                          </p:val>
                                        </p:tav>
                                      </p:tavLst>
                                    </p:anim>
                                    <p:anim calcmode="lin" valueType="num">
                                      <p:cBhvr additive="base">
                                        <p:cTn id="49" dur="500" fill="hold"/>
                                        <p:tgtEl>
                                          <p:spTgt spid="27"/>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2" presetClass="entr" presetSubtype="2"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1+#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2" presetClass="entr" presetSubtype="2" fill="hold"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additive="base">
                                        <p:cTn id="58" dur="500" fill="hold"/>
                                        <p:tgtEl>
                                          <p:spTgt spid="29"/>
                                        </p:tgtEl>
                                        <p:attrNameLst>
                                          <p:attrName>ppt_x</p:attrName>
                                        </p:attrNameLst>
                                      </p:cBhvr>
                                      <p:tavLst>
                                        <p:tav tm="0">
                                          <p:val>
                                            <p:strVal val="1+#ppt_w/2"/>
                                          </p:val>
                                        </p:tav>
                                        <p:tav tm="100000">
                                          <p:val>
                                            <p:strVal val="#ppt_x"/>
                                          </p:val>
                                        </p:tav>
                                      </p:tavLst>
                                    </p:anim>
                                    <p:anim calcmode="lin" valueType="num">
                                      <p:cBhvr additive="base">
                                        <p:cTn id="59"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4" grpId="0"/>
      <p:bldP spid="3" grpId="0" animBg="1"/>
      <p:bldP spid="3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032619" y="1563623"/>
            <a:ext cx="3715657" cy="3715657"/>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椭圆 2"/>
          <p:cNvSpPr/>
          <p:nvPr/>
        </p:nvSpPr>
        <p:spPr>
          <a:xfrm>
            <a:off x="5045099" y="2550321"/>
            <a:ext cx="1690699" cy="1690699"/>
          </a:xfrm>
          <a:prstGeom prst="ellipse">
            <a:avLst/>
          </a:prstGeom>
          <a:gradFill>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3200" b="1" dirty="0">
                <a:solidFill>
                  <a:srgbClr val="FEFEE3"/>
                </a:solidFill>
                <a:latin typeface="微软雅黑" panose="020B0503020204020204" pitchFamily="82" charset="2"/>
                <a:ea typeface="微软雅黑" panose="020B0503020204020204" pitchFamily="82" charset="2"/>
              </a:rPr>
              <a:t>14</a:t>
            </a:r>
            <a:r>
              <a:rPr lang="zh-CN" altLang="en-US" sz="3200" b="1" dirty="0">
                <a:solidFill>
                  <a:srgbClr val="FEFEE3"/>
                </a:solidFill>
                <a:latin typeface="微软雅黑" panose="020B0503020204020204" pitchFamily="82" charset="2"/>
                <a:ea typeface="微软雅黑" panose="020B0503020204020204" pitchFamily="82" charset="2"/>
              </a:rPr>
              <a:t>条</a:t>
            </a:r>
            <a:endParaRPr lang="en-US" altLang="zh-CN" sz="3200" b="1" dirty="0">
              <a:solidFill>
                <a:srgbClr val="FEFEE3"/>
              </a:solidFill>
              <a:latin typeface="微软雅黑" panose="020B0503020204020204" pitchFamily="82" charset="2"/>
              <a:ea typeface="微软雅黑" panose="020B0503020204020204" pitchFamily="82" charset="2"/>
            </a:endParaRPr>
          </a:p>
          <a:p>
            <a:r>
              <a:rPr lang="zh-CN" altLang="en-US" b="1" dirty="0">
                <a:solidFill>
                  <a:srgbClr val="FEFEE3"/>
                </a:solidFill>
                <a:latin typeface="微软雅黑" panose="020B0503020204020204" pitchFamily="82" charset="2"/>
                <a:ea typeface="微软雅黑" panose="020B0503020204020204" pitchFamily="82" charset="2"/>
              </a:rPr>
              <a:t>基本方略</a:t>
            </a:r>
          </a:p>
        </p:txBody>
      </p:sp>
      <p:grpSp>
        <p:nvGrpSpPr>
          <p:cNvPr id="15" name="组合 14"/>
          <p:cNvGrpSpPr/>
          <p:nvPr/>
        </p:nvGrpSpPr>
        <p:grpSpPr>
          <a:xfrm>
            <a:off x="1473237" y="1769935"/>
            <a:ext cx="3324951" cy="869506"/>
            <a:chOff x="2979565" y="2330613"/>
            <a:chExt cx="3324951" cy="773285"/>
          </a:xfrm>
        </p:grpSpPr>
        <p:sp>
          <p:nvSpPr>
            <p:cNvPr id="6" name="文本框 5"/>
            <p:cNvSpPr txBox="1"/>
            <p:nvPr/>
          </p:nvSpPr>
          <p:spPr>
            <a:xfrm>
              <a:off x="2979565" y="2330613"/>
              <a:ext cx="2817120" cy="773285"/>
            </a:xfrm>
            <a:prstGeom prst="rect">
              <a:avLst/>
            </a:prstGeom>
            <a:solidFill>
              <a:schemeClr val="bg1"/>
            </a:solidFill>
            <a:ln>
              <a:solidFill>
                <a:srgbClr val="C00000"/>
              </a:solidFill>
              <a:prstDash val="dash"/>
            </a:ln>
          </p:spPr>
          <p:txBody>
            <a:bodyPr wrap="square" rtlCol="0" anchor="ctr" anchorCtr="1">
              <a:noAutofit/>
            </a:bodyPr>
            <a:lstStyle/>
            <a:p>
              <a:pPr algn="r"/>
              <a:r>
                <a:rPr lang="zh-CN" altLang="en-US" b="1" dirty="0">
                  <a:solidFill>
                    <a:srgbClr val="C00000"/>
                  </a:solidFill>
                  <a:latin typeface="微软雅黑" panose="020B0503020204020204" pitchFamily="82" charset="2"/>
                  <a:ea typeface="微软雅黑" panose="020B0503020204020204" pitchFamily="82" charset="2"/>
                </a:rPr>
                <a:t>坚持人与自然</a:t>
              </a:r>
              <a:endParaRPr lang="en-US" altLang="zh-CN" b="1" dirty="0">
                <a:solidFill>
                  <a:srgbClr val="C00000"/>
                </a:solidFill>
                <a:latin typeface="微软雅黑" panose="020B0503020204020204" pitchFamily="82" charset="2"/>
                <a:ea typeface="微软雅黑" panose="020B0503020204020204" pitchFamily="82" charset="2"/>
              </a:endParaRPr>
            </a:p>
            <a:p>
              <a:pPr algn="r"/>
              <a:r>
                <a:rPr lang="zh-CN" altLang="en-US" b="1" dirty="0">
                  <a:solidFill>
                    <a:srgbClr val="C00000"/>
                  </a:solidFill>
                  <a:latin typeface="微软雅黑" panose="020B0503020204020204" pitchFamily="82" charset="2"/>
                  <a:ea typeface="微软雅黑" panose="020B0503020204020204" pitchFamily="82" charset="2"/>
                </a:rPr>
                <a:t>和谐共生</a:t>
              </a:r>
              <a:endParaRPr lang="zh-CN" altLang="en-US"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endParaRPr>
            </a:p>
          </p:txBody>
        </p:sp>
        <p:sp>
          <p:nvSpPr>
            <p:cNvPr id="4" name="矩形 3"/>
            <p:cNvSpPr/>
            <p:nvPr/>
          </p:nvSpPr>
          <p:spPr>
            <a:xfrm>
              <a:off x="5582083" y="2330613"/>
              <a:ext cx="722433" cy="773285"/>
            </a:xfrm>
            <a:prstGeom prst="rect">
              <a:avLst/>
            </a:prstGeom>
            <a:gradFill>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dirty="0">
                  <a:latin typeface="微软雅黑" panose="020B0503020204020204" pitchFamily="82" charset="2"/>
                  <a:ea typeface="微软雅黑" panose="020B0503020204020204" pitchFamily="82" charset="2"/>
                </a:rPr>
                <a:t>9</a:t>
              </a:r>
              <a:endParaRPr lang="zh-CN" altLang="en-US" sz="2400" b="1" dirty="0">
                <a:latin typeface="微软雅黑" panose="020B0503020204020204" pitchFamily="82" charset="2"/>
                <a:ea typeface="微软雅黑" panose="020B0503020204020204" pitchFamily="82" charset="2"/>
              </a:endParaRPr>
            </a:p>
          </p:txBody>
        </p:sp>
      </p:grpSp>
      <p:grpSp>
        <p:nvGrpSpPr>
          <p:cNvPr id="23" name="组合 22"/>
          <p:cNvGrpSpPr/>
          <p:nvPr/>
        </p:nvGrpSpPr>
        <p:grpSpPr>
          <a:xfrm>
            <a:off x="1473237" y="2976445"/>
            <a:ext cx="3324951" cy="817414"/>
            <a:chOff x="2979565" y="3270368"/>
            <a:chExt cx="3324951" cy="817414"/>
          </a:xfrm>
        </p:grpSpPr>
        <p:sp>
          <p:nvSpPr>
            <p:cNvPr id="7" name="文本框 6"/>
            <p:cNvSpPr txBox="1"/>
            <p:nvPr/>
          </p:nvSpPr>
          <p:spPr>
            <a:xfrm>
              <a:off x="2979565" y="3270368"/>
              <a:ext cx="2817120" cy="817414"/>
            </a:xfrm>
            <a:prstGeom prst="rect">
              <a:avLst/>
            </a:prstGeom>
            <a:solidFill>
              <a:schemeClr val="bg1"/>
            </a:solidFill>
            <a:ln>
              <a:solidFill>
                <a:srgbClr val="C00000"/>
              </a:solidFill>
              <a:prstDash val="dash"/>
            </a:ln>
          </p:spPr>
          <p:txBody>
            <a:bodyPr wrap="square" rtlCol="0" anchor="ctr" anchorCtr="1">
              <a:noAutofit/>
            </a:bodyPr>
            <a:lstStyle/>
            <a:p>
              <a:pPr algn="ctr"/>
              <a:r>
                <a:rPr lang="zh-CN" altLang="en-US" b="1" dirty="0">
                  <a:solidFill>
                    <a:srgbClr val="C00000"/>
                  </a:solidFill>
                  <a:latin typeface="微软雅黑" panose="020B0503020204020204" pitchFamily="82" charset="2"/>
                  <a:ea typeface="微软雅黑" panose="020B0503020204020204" pitchFamily="82" charset="2"/>
                </a:rPr>
                <a:t>坚持总体</a:t>
              </a:r>
              <a:endParaRPr lang="en-US" altLang="zh-CN" b="1" dirty="0">
                <a:solidFill>
                  <a:srgbClr val="C00000"/>
                </a:solidFill>
                <a:latin typeface="微软雅黑" panose="020B0503020204020204" pitchFamily="82" charset="2"/>
                <a:ea typeface="微软雅黑" panose="020B0503020204020204" pitchFamily="82" charset="2"/>
              </a:endParaRPr>
            </a:p>
            <a:p>
              <a:pPr algn="ctr"/>
              <a:r>
                <a:rPr lang="zh-CN" altLang="en-US" b="1" dirty="0">
                  <a:solidFill>
                    <a:srgbClr val="C00000"/>
                  </a:solidFill>
                  <a:latin typeface="微软雅黑" panose="020B0503020204020204" pitchFamily="82" charset="2"/>
                  <a:ea typeface="微软雅黑" panose="020B0503020204020204" pitchFamily="82" charset="2"/>
                </a:rPr>
                <a:t>国家安全观</a:t>
              </a:r>
              <a:endParaRPr lang="zh-CN" altLang="en-US"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endParaRPr>
            </a:p>
          </p:txBody>
        </p:sp>
        <p:sp>
          <p:nvSpPr>
            <p:cNvPr id="16" name="矩形 15"/>
            <p:cNvSpPr/>
            <p:nvPr/>
          </p:nvSpPr>
          <p:spPr>
            <a:xfrm>
              <a:off x="5582083" y="3284116"/>
              <a:ext cx="722433" cy="803666"/>
            </a:xfrm>
            <a:prstGeom prst="rect">
              <a:avLst/>
            </a:prstGeom>
            <a:gradFill>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dirty="0">
                  <a:latin typeface="微软雅黑" panose="020B0503020204020204" pitchFamily="82" charset="2"/>
                  <a:ea typeface="微软雅黑" panose="020B0503020204020204" pitchFamily="82" charset="2"/>
                </a:rPr>
                <a:t>10</a:t>
              </a:r>
              <a:endParaRPr lang="zh-CN" altLang="en-US" sz="2400" b="1" dirty="0">
                <a:latin typeface="微软雅黑" panose="020B0503020204020204" pitchFamily="82" charset="2"/>
                <a:ea typeface="微软雅黑" panose="020B0503020204020204" pitchFamily="82" charset="2"/>
              </a:endParaRPr>
            </a:p>
          </p:txBody>
        </p:sp>
      </p:grpSp>
      <p:grpSp>
        <p:nvGrpSpPr>
          <p:cNvPr id="24" name="组合 23"/>
          <p:cNvGrpSpPr/>
          <p:nvPr/>
        </p:nvGrpSpPr>
        <p:grpSpPr>
          <a:xfrm>
            <a:off x="1473237" y="4225812"/>
            <a:ext cx="3324951" cy="842381"/>
            <a:chOff x="2979565" y="4049723"/>
            <a:chExt cx="3324951" cy="842381"/>
          </a:xfrm>
        </p:grpSpPr>
        <p:sp>
          <p:nvSpPr>
            <p:cNvPr id="8" name="文本框 7"/>
            <p:cNvSpPr txBox="1"/>
            <p:nvPr/>
          </p:nvSpPr>
          <p:spPr>
            <a:xfrm>
              <a:off x="2979565" y="4063471"/>
              <a:ext cx="2817120" cy="828633"/>
            </a:xfrm>
            <a:prstGeom prst="rect">
              <a:avLst/>
            </a:prstGeom>
            <a:solidFill>
              <a:schemeClr val="bg1"/>
            </a:solidFill>
            <a:ln>
              <a:solidFill>
                <a:srgbClr val="C00000"/>
              </a:solidFill>
              <a:prstDash val="dash"/>
            </a:ln>
          </p:spPr>
          <p:txBody>
            <a:bodyPr wrap="square" rtlCol="0" anchor="ctr" anchorCtr="1">
              <a:noAutofit/>
            </a:bodyPr>
            <a:lstStyle/>
            <a:p>
              <a:pPr algn="ctr"/>
              <a:r>
                <a:rPr lang="zh-CN" altLang="en-US" b="1" dirty="0">
                  <a:solidFill>
                    <a:srgbClr val="C00000"/>
                  </a:solidFill>
                  <a:latin typeface="微软雅黑" panose="020B0503020204020204" pitchFamily="82" charset="2"/>
                  <a:ea typeface="微软雅黑" panose="020B0503020204020204" pitchFamily="82" charset="2"/>
                </a:rPr>
                <a:t>坚持党对人民军队的</a:t>
              </a:r>
              <a:endParaRPr lang="en-US" altLang="zh-CN" b="1" dirty="0">
                <a:solidFill>
                  <a:srgbClr val="C00000"/>
                </a:solidFill>
                <a:latin typeface="微软雅黑" panose="020B0503020204020204" pitchFamily="82" charset="2"/>
                <a:ea typeface="微软雅黑" panose="020B0503020204020204" pitchFamily="82" charset="2"/>
              </a:endParaRPr>
            </a:p>
            <a:p>
              <a:pPr algn="ctr"/>
              <a:r>
                <a:rPr lang="zh-CN" altLang="en-US" b="1" dirty="0">
                  <a:solidFill>
                    <a:srgbClr val="C00000"/>
                  </a:solidFill>
                  <a:latin typeface="微软雅黑" panose="020B0503020204020204" pitchFamily="82" charset="2"/>
                  <a:ea typeface="微软雅黑" panose="020B0503020204020204" pitchFamily="82" charset="2"/>
                </a:rPr>
                <a:t>绝对领导</a:t>
              </a:r>
              <a:endParaRPr lang="zh-CN" altLang="en-US"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endParaRPr>
            </a:p>
          </p:txBody>
        </p:sp>
        <p:sp>
          <p:nvSpPr>
            <p:cNvPr id="17" name="矩形 16"/>
            <p:cNvSpPr/>
            <p:nvPr/>
          </p:nvSpPr>
          <p:spPr>
            <a:xfrm>
              <a:off x="5582083" y="4049723"/>
              <a:ext cx="722433" cy="842381"/>
            </a:xfrm>
            <a:prstGeom prst="rect">
              <a:avLst/>
            </a:prstGeom>
            <a:gradFill>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dirty="0">
                  <a:latin typeface="微软雅黑" panose="020B0503020204020204" pitchFamily="82" charset="2"/>
                  <a:ea typeface="微软雅黑" panose="020B0503020204020204" pitchFamily="82" charset="2"/>
                </a:rPr>
                <a:t>11</a:t>
              </a:r>
              <a:endParaRPr lang="zh-CN" altLang="en-US" sz="2400" b="1" dirty="0">
                <a:latin typeface="微软雅黑" panose="020B0503020204020204" pitchFamily="82" charset="2"/>
                <a:ea typeface="微软雅黑" panose="020B0503020204020204" pitchFamily="82" charset="2"/>
              </a:endParaRPr>
            </a:p>
          </p:txBody>
        </p:sp>
      </p:grpSp>
      <p:grpSp>
        <p:nvGrpSpPr>
          <p:cNvPr id="26" name="组合 25"/>
          <p:cNvGrpSpPr/>
          <p:nvPr/>
        </p:nvGrpSpPr>
        <p:grpSpPr>
          <a:xfrm>
            <a:off x="6892876" y="1740605"/>
            <a:ext cx="4207584" cy="898836"/>
            <a:chOff x="7091788" y="2306119"/>
            <a:chExt cx="4207584" cy="898836"/>
          </a:xfrm>
        </p:grpSpPr>
        <p:sp>
          <p:nvSpPr>
            <p:cNvPr id="10" name="文本框 9"/>
            <p:cNvSpPr txBox="1"/>
            <p:nvPr/>
          </p:nvSpPr>
          <p:spPr>
            <a:xfrm>
              <a:off x="7846529" y="2330613"/>
              <a:ext cx="3452843" cy="874342"/>
            </a:xfrm>
            <a:prstGeom prst="rect">
              <a:avLst/>
            </a:prstGeom>
            <a:solidFill>
              <a:schemeClr val="bg1"/>
            </a:solidFill>
            <a:ln>
              <a:solidFill>
                <a:srgbClr val="C00000"/>
              </a:solidFill>
              <a:prstDash val="dash"/>
            </a:ln>
          </p:spPr>
          <p:txBody>
            <a:bodyPr wrap="square" rtlCol="0" anchor="ctr" anchorCtr="1">
              <a:noAutofit/>
            </a:bodyPr>
            <a:lstStyle/>
            <a:p>
              <a:r>
                <a:rPr lang="zh-CN" altLang="en-US" b="1" dirty="0">
                  <a:solidFill>
                    <a:srgbClr val="C00000"/>
                  </a:solidFill>
                  <a:latin typeface="微软雅黑" panose="020B0503020204020204" pitchFamily="82" charset="2"/>
                  <a:ea typeface="微软雅黑" panose="020B0503020204020204" pitchFamily="82" charset="2"/>
                </a:rPr>
                <a:t>坚持“一国两制”和</a:t>
              </a:r>
              <a:endParaRPr lang="en-US" altLang="zh-CN" b="1" dirty="0">
                <a:solidFill>
                  <a:srgbClr val="C00000"/>
                </a:solidFill>
                <a:latin typeface="微软雅黑" panose="020B0503020204020204" pitchFamily="82" charset="2"/>
                <a:ea typeface="微软雅黑" panose="020B0503020204020204" pitchFamily="82" charset="2"/>
              </a:endParaRPr>
            </a:p>
            <a:p>
              <a:r>
                <a:rPr lang="zh-CN" altLang="en-US" b="1" dirty="0">
                  <a:solidFill>
                    <a:srgbClr val="C00000"/>
                  </a:solidFill>
                  <a:latin typeface="微软雅黑" panose="020B0503020204020204" pitchFamily="82" charset="2"/>
                  <a:ea typeface="微软雅黑" panose="020B0503020204020204" pitchFamily="82" charset="2"/>
                </a:rPr>
                <a:t>推进祖国统一</a:t>
              </a:r>
              <a:endParaRPr lang="zh-CN" altLang="en-US"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endParaRPr>
            </a:p>
          </p:txBody>
        </p:sp>
        <p:sp>
          <p:nvSpPr>
            <p:cNvPr id="19" name="矩形 18"/>
            <p:cNvSpPr/>
            <p:nvPr/>
          </p:nvSpPr>
          <p:spPr>
            <a:xfrm>
              <a:off x="7091788" y="2306119"/>
              <a:ext cx="754742" cy="898836"/>
            </a:xfrm>
            <a:prstGeom prst="rect">
              <a:avLst/>
            </a:prstGeom>
            <a:gradFill>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dirty="0">
                  <a:latin typeface="微软雅黑" panose="020B0503020204020204" pitchFamily="82" charset="2"/>
                  <a:ea typeface="微软雅黑" panose="020B0503020204020204" pitchFamily="82" charset="2"/>
                </a:rPr>
                <a:t>12</a:t>
              </a:r>
              <a:endParaRPr lang="zh-CN" altLang="en-US" sz="2400" b="1" dirty="0">
                <a:latin typeface="微软雅黑" panose="020B0503020204020204" pitchFamily="82" charset="2"/>
                <a:ea typeface="微软雅黑" panose="020B0503020204020204" pitchFamily="82" charset="2"/>
              </a:endParaRPr>
            </a:p>
          </p:txBody>
        </p:sp>
      </p:grpSp>
      <p:grpSp>
        <p:nvGrpSpPr>
          <p:cNvPr id="27" name="组合 26"/>
          <p:cNvGrpSpPr/>
          <p:nvPr/>
        </p:nvGrpSpPr>
        <p:grpSpPr>
          <a:xfrm>
            <a:off x="6930935" y="2976445"/>
            <a:ext cx="4169525" cy="866401"/>
            <a:chOff x="7129847" y="3246752"/>
            <a:chExt cx="4169525" cy="866401"/>
          </a:xfrm>
        </p:grpSpPr>
        <p:sp>
          <p:nvSpPr>
            <p:cNvPr id="11" name="文本框 10"/>
            <p:cNvSpPr txBox="1"/>
            <p:nvPr/>
          </p:nvSpPr>
          <p:spPr>
            <a:xfrm>
              <a:off x="7846529" y="3270367"/>
              <a:ext cx="3452843" cy="842785"/>
            </a:xfrm>
            <a:prstGeom prst="rect">
              <a:avLst/>
            </a:prstGeom>
            <a:solidFill>
              <a:schemeClr val="bg1"/>
            </a:solidFill>
            <a:ln>
              <a:solidFill>
                <a:srgbClr val="C00000"/>
              </a:solidFill>
              <a:prstDash val="dash"/>
            </a:ln>
          </p:spPr>
          <p:txBody>
            <a:bodyPr wrap="square" rtlCol="0" anchor="ctr" anchorCtr="1">
              <a:noAutofit/>
            </a:bodyPr>
            <a:lstStyle/>
            <a:p>
              <a:r>
                <a:rPr lang="zh-CN" altLang="en-US" b="1" dirty="0">
                  <a:solidFill>
                    <a:srgbClr val="C00000"/>
                  </a:solidFill>
                  <a:latin typeface="微软雅黑" panose="020B0503020204020204" pitchFamily="82" charset="2"/>
                  <a:ea typeface="微软雅黑" panose="020B0503020204020204" pitchFamily="82" charset="2"/>
                </a:rPr>
                <a:t>坚持推动构建人类命运共同体</a:t>
              </a:r>
              <a:endParaRPr lang="zh-CN" altLang="en-US"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endParaRPr>
            </a:p>
          </p:txBody>
        </p:sp>
        <p:sp>
          <p:nvSpPr>
            <p:cNvPr id="20" name="矩形 19"/>
            <p:cNvSpPr/>
            <p:nvPr/>
          </p:nvSpPr>
          <p:spPr>
            <a:xfrm>
              <a:off x="7129847" y="3246752"/>
              <a:ext cx="754742" cy="866401"/>
            </a:xfrm>
            <a:prstGeom prst="rect">
              <a:avLst/>
            </a:prstGeom>
            <a:gradFill>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dirty="0">
                  <a:latin typeface="微软雅黑" panose="020B0503020204020204" pitchFamily="82" charset="2"/>
                  <a:ea typeface="微软雅黑" panose="020B0503020204020204" pitchFamily="82" charset="2"/>
                </a:rPr>
                <a:t>13</a:t>
              </a:r>
              <a:endParaRPr lang="zh-CN" altLang="en-US" sz="2400" b="1" dirty="0">
                <a:latin typeface="微软雅黑" panose="020B0503020204020204" pitchFamily="82" charset="2"/>
                <a:ea typeface="微软雅黑" panose="020B0503020204020204" pitchFamily="82" charset="2"/>
              </a:endParaRPr>
            </a:p>
          </p:txBody>
        </p:sp>
      </p:grpSp>
      <p:grpSp>
        <p:nvGrpSpPr>
          <p:cNvPr id="28" name="组合 27"/>
          <p:cNvGrpSpPr/>
          <p:nvPr/>
        </p:nvGrpSpPr>
        <p:grpSpPr>
          <a:xfrm>
            <a:off x="6892876" y="4224139"/>
            <a:ext cx="4207585" cy="879293"/>
            <a:chOff x="7091787" y="3678261"/>
            <a:chExt cx="4207585" cy="879293"/>
          </a:xfrm>
        </p:grpSpPr>
        <p:sp>
          <p:nvSpPr>
            <p:cNvPr id="12" name="文本框 11"/>
            <p:cNvSpPr txBox="1"/>
            <p:nvPr/>
          </p:nvSpPr>
          <p:spPr>
            <a:xfrm>
              <a:off x="7846529" y="3678261"/>
              <a:ext cx="3452843" cy="844054"/>
            </a:xfrm>
            <a:prstGeom prst="rect">
              <a:avLst/>
            </a:prstGeom>
            <a:solidFill>
              <a:schemeClr val="bg1"/>
            </a:solidFill>
            <a:ln>
              <a:solidFill>
                <a:srgbClr val="C00000"/>
              </a:solidFill>
              <a:prstDash val="dash"/>
            </a:ln>
          </p:spPr>
          <p:txBody>
            <a:bodyPr wrap="square" rtlCol="0" anchor="ctr" anchorCtr="1">
              <a:noAutofit/>
            </a:bodyPr>
            <a:lstStyle/>
            <a:p>
              <a:r>
                <a:rPr lang="zh-CN" altLang="en-US" b="1" dirty="0">
                  <a:solidFill>
                    <a:srgbClr val="C00000"/>
                  </a:solidFill>
                  <a:latin typeface="微软雅黑" panose="020B0503020204020204" pitchFamily="82" charset="2"/>
                  <a:ea typeface="微软雅黑" panose="020B0503020204020204" pitchFamily="82" charset="2"/>
                </a:rPr>
                <a:t>坚持全面从严治党</a:t>
              </a:r>
              <a:endParaRPr lang="zh-CN" altLang="en-US"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endParaRPr>
            </a:p>
          </p:txBody>
        </p:sp>
        <p:sp>
          <p:nvSpPr>
            <p:cNvPr id="21" name="矩形 20"/>
            <p:cNvSpPr/>
            <p:nvPr/>
          </p:nvSpPr>
          <p:spPr>
            <a:xfrm>
              <a:off x="7091787" y="3678261"/>
              <a:ext cx="754742" cy="879293"/>
            </a:xfrm>
            <a:prstGeom prst="rect">
              <a:avLst/>
            </a:prstGeom>
            <a:gradFill>
              <a:gsLst>
                <a:gs pos="0">
                  <a:srgbClr val="FF0000"/>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dirty="0">
                  <a:latin typeface="微软雅黑" panose="020B0503020204020204" pitchFamily="82" charset="2"/>
                  <a:ea typeface="微软雅黑" panose="020B0503020204020204" pitchFamily="82" charset="2"/>
                </a:rPr>
                <a:t>14</a:t>
              </a:r>
              <a:endParaRPr lang="zh-CN" altLang="en-US" sz="2400" b="1" dirty="0">
                <a:latin typeface="微软雅黑" panose="020B0503020204020204" pitchFamily="82" charset="2"/>
                <a:ea typeface="微软雅黑" panose="020B0503020204020204" pitchFamily="82" charset="2"/>
              </a:endParaRPr>
            </a:p>
          </p:txBody>
        </p:sp>
      </p:grpSp>
      <p:sp>
        <p:nvSpPr>
          <p:cNvPr id="31" name="文本框 30"/>
          <p:cNvSpPr txBox="1"/>
          <p:nvPr/>
        </p:nvSpPr>
        <p:spPr>
          <a:xfrm>
            <a:off x="1473237" y="5571802"/>
            <a:ext cx="9283968" cy="507831"/>
          </a:xfrm>
          <a:prstGeom prst="rect">
            <a:avLst/>
          </a:prstGeom>
          <a:noFill/>
        </p:spPr>
        <p:txBody>
          <a:bodyPr wrap="square" rtlCol="0">
            <a:spAutoFit/>
          </a:bodyPr>
          <a:lstStyle/>
          <a:p>
            <a:pPr>
              <a:lnSpc>
                <a:spcPct val="150000"/>
              </a:lnSpc>
            </a:pPr>
            <a:r>
              <a:rPr lang="zh-CN" altLang="en-US" b="1" dirty="0">
                <a:solidFill>
                  <a:srgbClr val="C00000"/>
                </a:solidFill>
                <a:latin typeface="+mj-ea"/>
                <a:ea typeface="+mj-ea"/>
              </a:rPr>
              <a:t>全党同志必须全面贯彻党的基本理论、基本路线、基本方略，更好引领党和人民事业发展。</a:t>
            </a:r>
            <a:endParaRPr lang="zh-CN" altLang="en-US" b="1" dirty="0">
              <a:gradFill>
                <a:gsLst>
                  <a:gs pos="0">
                    <a:srgbClr val="FF3300"/>
                  </a:gs>
                  <a:gs pos="87000">
                    <a:srgbClr val="C00000"/>
                  </a:gs>
                  <a:gs pos="100000">
                    <a:srgbClr val="FF3300"/>
                  </a:gs>
                </a:gsLst>
                <a:lin ang="5400000" scaled="0"/>
              </a:gradFill>
              <a:latin typeface="+mj-ea"/>
              <a:ea typeface="+mj-ea"/>
            </a:endParaRPr>
          </a:p>
        </p:txBody>
      </p:sp>
      <p:sp>
        <p:nvSpPr>
          <p:cNvPr id="25" name="文本框 24"/>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十四条基本方略</a:t>
            </a:r>
          </a:p>
        </p:txBody>
      </p:sp>
    </p:spTree>
    <p:extLst>
      <p:ext uri="{BB962C8B-B14F-4D97-AF65-F5344CB8AC3E}">
        <p14:creationId xmlns:p14="http://schemas.microsoft.com/office/powerpoint/2010/main" val="187588378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500"/>
                                        <p:tgtEl>
                                          <p:spTgt spid="3"/>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750"/>
                                        <p:tgtEl>
                                          <p:spTgt spid="2"/>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2250"/>
                            </p:stCondLst>
                            <p:childTnLst>
                              <p:par>
                                <p:cTn id="22" presetID="2" presetClass="entr" presetSubtype="8"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fill="hold"/>
                                        <p:tgtEl>
                                          <p:spTgt spid="23"/>
                                        </p:tgtEl>
                                        <p:attrNameLst>
                                          <p:attrName>ppt_x</p:attrName>
                                        </p:attrNameLst>
                                      </p:cBhvr>
                                      <p:tavLst>
                                        <p:tav tm="0">
                                          <p:val>
                                            <p:strVal val="0-#ppt_w/2"/>
                                          </p:val>
                                        </p:tav>
                                        <p:tav tm="100000">
                                          <p:val>
                                            <p:strVal val="#ppt_x"/>
                                          </p:val>
                                        </p:tav>
                                      </p:tavLst>
                                    </p:anim>
                                    <p:anim calcmode="lin" valueType="num">
                                      <p:cBhvr additive="base">
                                        <p:cTn id="25" dur="500" fill="hold"/>
                                        <p:tgtEl>
                                          <p:spTgt spid="23"/>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2" presetClass="entr" presetSubtype="8"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0-#ppt_w/2"/>
                                          </p:val>
                                        </p:tav>
                                        <p:tav tm="100000">
                                          <p:val>
                                            <p:strVal val="#ppt_x"/>
                                          </p:val>
                                        </p:tav>
                                      </p:tavLst>
                                    </p:anim>
                                    <p:anim calcmode="lin" valueType="num">
                                      <p:cBhvr additive="base">
                                        <p:cTn id="30" dur="500" fill="hold"/>
                                        <p:tgtEl>
                                          <p:spTgt spid="24"/>
                                        </p:tgtEl>
                                        <p:attrNameLst>
                                          <p:attrName>ppt_y</p:attrName>
                                        </p:attrNameLst>
                                      </p:cBhvr>
                                      <p:tavLst>
                                        <p:tav tm="0">
                                          <p:val>
                                            <p:strVal val="#ppt_y"/>
                                          </p:val>
                                        </p:tav>
                                        <p:tav tm="100000">
                                          <p:val>
                                            <p:strVal val="#ppt_y"/>
                                          </p:val>
                                        </p:tav>
                                      </p:tavLst>
                                    </p:anim>
                                  </p:childTnLst>
                                </p:cTn>
                              </p:par>
                            </p:childTnLst>
                          </p:cTn>
                        </p:par>
                        <p:par>
                          <p:cTn id="31" fill="hold">
                            <p:stCondLst>
                              <p:cond delay="3250"/>
                            </p:stCondLst>
                            <p:childTnLst>
                              <p:par>
                                <p:cTn id="32" presetID="2" presetClass="entr" presetSubtype="2"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1+#ppt_w/2"/>
                                          </p:val>
                                        </p:tav>
                                        <p:tav tm="100000">
                                          <p:val>
                                            <p:strVal val="#ppt_x"/>
                                          </p:val>
                                        </p:tav>
                                      </p:tavLst>
                                    </p:anim>
                                    <p:anim calcmode="lin" valueType="num">
                                      <p:cBhvr additive="base">
                                        <p:cTn id="35" dur="500" fill="hold"/>
                                        <p:tgtEl>
                                          <p:spTgt spid="26"/>
                                        </p:tgtEl>
                                        <p:attrNameLst>
                                          <p:attrName>ppt_y</p:attrName>
                                        </p:attrNameLst>
                                      </p:cBhvr>
                                      <p:tavLst>
                                        <p:tav tm="0">
                                          <p:val>
                                            <p:strVal val="#ppt_y"/>
                                          </p:val>
                                        </p:tav>
                                        <p:tav tm="100000">
                                          <p:val>
                                            <p:strVal val="#ppt_y"/>
                                          </p:val>
                                        </p:tav>
                                      </p:tavLst>
                                    </p:anim>
                                  </p:childTnLst>
                                </p:cTn>
                              </p:par>
                            </p:childTnLst>
                          </p:cTn>
                        </p:par>
                        <p:par>
                          <p:cTn id="36" fill="hold">
                            <p:stCondLst>
                              <p:cond delay="3750"/>
                            </p:stCondLst>
                            <p:childTnLst>
                              <p:par>
                                <p:cTn id="37" presetID="2" presetClass="entr" presetSubtype="2"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1+#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childTnLst>
                          </p:cTn>
                        </p:par>
                        <p:par>
                          <p:cTn id="41" fill="hold">
                            <p:stCondLst>
                              <p:cond delay="4250"/>
                            </p:stCondLst>
                            <p:childTnLst>
                              <p:par>
                                <p:cTn id="42" presetID="2" presetClass="entr" presetSubtype="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1+#ppt_w/2"/>
                                          </p:val>
                                        </p:tav>
                                        <p:tav tm="100000">
                                          <p:val>
                                            <p:strVal val="#ppt_x"/>
                                          </p:val>
                                        </p:tav>
                                      </p:tavLst>
                                    </p:anim>
                                    <p:anim calcmode="lin" valueType="num">
                                      <p:cBhvr additive="base">
                                        <p:cTn id="45" dur="500" fill="hold"/>
                                        <p:tgtEl>
                                          <p:spTgt spid="28"/>
                                        </p:tgtEl>
                                        <p:attrNameLst>
                                          <p:attrName>ppt_y</p:attrName>
                                        </p:attrNameLst>
                                      </p:cBhvr>
                                      <p:tavLst>
                                        <p:tav tm="0">
                                          <p:val>
                                            <p:strVal val="#ppt_y"/>
                                          </p:val>
                                        </p:tav>
                                        <p:tav tm="100000">
                                          <p:val>
                                            <p:strVal val="#ppt_y"/>
                                          </p:val>
                                        </p:tav>
                                      </p:tavLst>
                                    </p:anim>
                                  </p:childTnLst>
                                </p:cTn>
                              </p:par>
                            </p:childTnLst>
                          </p:cTn>
                        </p:par>
                        <p:par>
                          <p:cTn id="46" fill="hold">
                            <p:stCondLst>
                              <p:cond delay="4750"/>
                            </p:stCondLst>
                            <p:childTnLst>
                              <p:par>
                                <p:cTn id="47" presetID="42" presetClass="entr" presetSubtype="0"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1000"/>
                                        <p:tgtEl>
                                          <p:spTgt spid="31"/>
                                        </p:tgtEl>
                                      </p:cBhvr>
                                    </p:animEffect>
                                    <p:anim calcmode="lin" valueType="num">
                                      <p:cBhvr>
                                        <p:cTn id="50" dur="1000" fill="hold"/>
                                        <p:tgtEl>
                                          <p:spTgt spid="31"/>
                                        </p:tgtEl>
                                        <p:attrNameLst>
                                          <p:attrName>ppt_x</p:attrName>
                                        </p:attrNameLst>
                                      </p:cBhvr>
                                      <p:tavLst>
                                        <p:tav tm="0">
                                          <p:val>
                                            <p:strVal val="#ppt_x"/>
                                          </p:val>
                                        </p:tav>
                                        <p:tav tm="100000">
                                          <p:val>
                                            <p:strVal val="#ppt_x"/>
                                          </p:val>
                                        </p:tav>
                                      </p:tavLst>
                                    </p:anim>
                                    <p:anim calcmode="lin" valueType="num">
                                      <p:cBhvr>
                                        <p:cTn id="5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1"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F38E850A-393A-4DAA-984A-6DB743C8E8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2406528" y="2357199"/>
            <a:ext cx="7378943" cy="1107996"/>
          </a:xfrm>
          <a:prstGeom prst="rect">
            <a:avLst/>
          </a:prstGeom>
          <a:noFill/>
        </p:spPr>
        <p:txBody>
          <a:bodyPr wrap="none" rtlCol="0">
            <a:spAutoFit/>
          </a:bodyPr>
          <a:lstStyle>
            <a:defPPr>
              <a:defRPr lang="zh-CN"/>
            </a:defPPr>
            <a:lvl1pPr>
              <a:defRPr sz="5400" b="1">
                <a:gradFill>
                  <a:gsLst>
                    <a:gs pos="917">
                      <a:srgbClr val="FFC000"/>
                    </a:gs>
                    <a:gs pos="28000">
                      <a:srgbClr val="FF0000"/>
                    </a:gs>
                    <a:gs pos="62000">
                      <a:srgbClr val="C00000"/>
                    </a:gs>
                    <a:gs pos="99083">
                      <a:srgbClr val="FFC000"/>
                    </a:gs>
                    <a:gs pos="79000">
                      <a:srgbClr val="FF0000"/>
                    </a:gs>
                  </a:gsLst>
                  <a:lin ang="2700000" scaled="0"/>
                </a:gradFill>
              </a:defRPr>
            </a:lvl1pPr>
          </a:lstStyle>
          <a:p>
            <a:r>
              <a:rPr lang="zh-CN" altLang="en-US" sz="6600" b="0" dirty="0">
                <a:solidFill>
                  <a:srgbClr val="FF0000"/>
                </a:solidFill>
                <a:latin typeface="汉真广标" panose="02010609000101010101" pitchFamily="49" charset="-122"/>
                <a:ea typeface="汉真广标" panose="02010609000101010101" pitchFamily="49" charset="-122"/>
              </a:rPr>
              <a:t>学习完毕 谢谢观看</a:t>
            </a:r>
          </a:p>
        </p:txBody>
      </p:sp>
      <p:sp>
        <p:nvSpPr>
          <p:cNvPr id="11" name="圆角矩形 10"/>
          <p:cNvSpPr/>
          <p:nvPr/>
        </p:nvSpPr>
        <p:spPr>
          <a:xfrm>
            <a:off x="4699402" y="3865992"/>
            <a:ext cx="2553024" cy="380761"/>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rPr>
              <a:t>某某单位党支部</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7447" y="712633"/>
            <a:ext cx="1018513" cy="1084223"/>
          </a:xfrm>
          <a:prstGeom prst="rect">
            <a:avLst/>
          </a:prstGeom>
        </p:spPr>
      </p:pic>
    </p:spTree>
    <p:extLst>
      <p:ext uri="{BB962C8B-B14F-4D97-AF65-F5344CB8AC3E}">
        <p14:creationId xmlns:p14="http://schemas.microsoft.com/office/powerpoint/2010/main" val="2924588479"/>
      </p:ext>
    </p:extLst>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13"/>
                                        </p:tgtEl>
                                      </p:cBhvr>
                                    </p:animEffect>
                                    <p:animScale>
                                      <p:cBhvr>
                                        <p:cTn id="13" dur="250" autoRev="1" fill="hold"/>
                                        <p:tgtEl>
                                          <p:spTgt spid="13"/>
                                        </p:tgtEl>
                                      </p:cBhvr>
                                      <p:by x="105000" y="105000"/>
                                    </p:animScale>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74E5F01B-F29B-4693-83E3-3C3CC73D26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1073" y="575710"/>
            <a:ext cx="2376264" cy="2161739"/>
          </a:xfrm>
          <a:prstGeom prst="rect">
            <a:avLst/>
          </a:prstGeom>
        </p:spPr>
      </p:pic>
      <p:pic>
        <p:nvPicPr>
          <p:cNvPr id="22" name="图片 21">
            <a:extLst>
              <a:ext uri="{FF2B5EF4-FFF2-40B4-BE49-F238E27FC236}">
                <a16:creationId xmlns:a16="http://schemas.microsoft.com/office/drawing/2014/main" id="{68CF1D49-F4B0-4E40-9373-1DA57F18DE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7032" y="569218"/>
            <a:ext cx="948365" cy="862748"/>
          </a:xfrm>
          <a:prstGeom prst="rect">
            <a:avLst/>
          </a:prstGeom>
        </p:spPr>
      </p:pic>
      <p:sp>
        <p:nvSpPr>
          <p:cNvPr id="8" name="矩形 7">
            <a:extLst>
              <a:ext uri="{FF2B5EF4-FFF2-40B4-BE49-F238E27FC236}">
                <a16:creationId xmlns:a16="http://schemas.microsoft.com/office/drawing/2014/main" id="{9BEEA179-BD7A-4B21-95DA-002BDC31674F}"/>
              </a:ext>
            </a:extLst>
          </p:cNvPr>
          <p:cNvSpPr/>
          <p:nvPr/>
        </p:nvSpPr>
        <p:spPr>
          <a:xfrm>
            <a:off x="4021019" y="3062836"/>
            <a:ext cx="4536504" cy="784830"/>
          </a:xfrm>
          <a:prstGeom prst="rect">
            <a:avLst/>
          </a:prstGeom>
        </p:spPr>
        <p:txBody>
          <a:bodyPr wrap="square">
            <a:spAutoFit/>
          </a:bodyPr>
          <a:lstStyle/>
          <a:p>
            <a:r>
              <a:rPr lang="zh-CN" altLang="en-US" sz="4500" b="1" kern="800" spc="-300" dirty="0">
                <a:solidFill>
                  <a:srgbClr val="E70012"/>
                </a:solidFill>
                <a:latin typeface="+mj-ea"/>
                <a:ea typeface="+mj-ea"/>
                <a:cs typeface="+mn-ea"/>
                <a:sym typeface="+mn-lt"/>
              </a:rPr>
              <a:t>宪法修改建议概述</a:t>
            </a:r>
            <a:endParaRPr lang="zh-CN" altLang="en-US" sz="4500" b="1" kern="800" spc="-300" dirty="0">
              <a:solidFill>
                <a:srgbClr val="E70012"/>
              </a:solidFill>
              <a:latin typeface="+mj-ea"/>
              <a:ea typeface="+mj-ea"/>
              <a:cs typeface="+mn-ea"/>
            </a:endParaRPr>
          </a:p>
        </p:txBody>
      </p:sp>
      <p:pic>
        <p:nvPicPr>
          <p:cNvPr id="9" name="图片 8">
            <a:extLst>
              <a:ext uri="{FF2B5EF4-FFF2-40B4-BE49-F238E27FC236}">
                <a16:creationId xmlns:a16="http://schemas.microsoft.com/office/drawing/2014/main" id="{6D183F20-4259-4C02-AF51-179C31820EF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776400" y="353126"/>
            <a:ext cx="489346" cy="445169"/>
          </a:xfrm>
          <a:prstGeom prst="rect">
            <a:avLst/>
          </a:prstGeom>
        </p:spPr>
      </p:pic>
      <p:grpSp>
        <p:nvGrpSpPr>
          <p:cNvPr id="3" name="组合 2">
            <a:extLst>
              <a:ext uri="{FF2B5EF4-FFF2-40B4-BE49-F238E27FC236}">
                <a16:creationId xmlns:a16="http://schemas.microsoft.com/office/drawing/2014/main" id="{23919362-1FD0-4096-BBF2-44C63B9DB361}"/>
              </a:ext>
            </a:extLst>
          </p:cNvPr>
          <p:cNvGrpSpPr/>
          <p:nvPr/>
        </p:nvGrpSpPr>
        <p:grpSpPr>
          <a:xfrm>
            <a:off x="3884287" y="1393631"/>
            <a:ext cx="4910378" cy="1437609"/>
            <a:chOff x="3129838" y="1248544"/>
            <a:chExt cx="7632848" cy="2357038"/>
          </a:xfrm>
        </p:grpSpPr>
        <p:pic>
          <p:nvPicPr>
            <p:cNvPr id="14" name="图片 13">
              <a:extLst>
                <a:ext uri="{FF2B5EF4-FFF2-40B4-BE49-F238E27FC236}">
                  <a16:creationId xmlns:a16="http://schemas.microsoft.com/office/drawing/2014/main" id="{74649FE8-DBE7-4171-A825-0A8D9C8EF0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29838" y="1248544"/>
              <a:ext cx="7632848" cy="2357038"/>
            </a:xfrm>
            <a:prstGeom prst="rect">
              <a:avLst/>
            </a:prstGeom>
          </p:spPr>
        </p:pic>
        <p:grpSp>
          <p:nvGrpSpPr>
            <p:cNvPr id="2" name="组合 1">
              <a:extLst>
                <a:ext uri="{FF2B5EF4-FFF2-40B4-BE49-F238E27FC236}">
                  <a16:creationId xmlns:a16="http://schemas.microsoft.com/office/drawing/2014/main" id="{37F9D38C-4316-4E11-8C98-CFF541DA27E9}"/>
                </a:ext>
              </a:extLst>
            </p:cNvPr>
            <p:cNvGrpSpPr/>
            <p:nvPr/>
          </p:nvGrpSpPr>
          <p:grpSpPr>
            <a:xfrm>
              <a:off x="4677563" y="1688504"/>
              <a:ext cx="3415861" cy="1572761"/>
              <a:chOff x="4677563" y="1688504"/>
              <a:chExt cx="3415861" cy="1572761"/>
            </a:xfrm>
          </p:grpSpPr>
          <p:sp>
            <p:nvSpPr>
              <p:cNvPr id="4" name="矩形 3">
                <a:extLst>
                  <a:ext uri="{FF2B5EF4-FFF2-40B4-BE49-F238E27FC236}">
                    <a16:creationId xmlns:a16="http://schemas.microsoft.com/office/drawing/2014/main" id="{C5D5B8A9-D5D6-4077-B9B2-CD3F299C492D}"/>
                  </a:ext>
                </a:extLst>
              </p:cNvPr>
              <p:cNvSpPr/>
              <p:nvPr/>
            </p:nvSpPr>
            <p:spPr>
              <a:xfrm>
                <a:off x="5945028" y="2071001"/>
                <a:ext cx="2148396" cy="958771"/>
              </a:xfrm>
              <a:prstGeom prst="rect">
                <a:avLst/>
              </a:prstGeom>
            </p:spPr>
            <p:txBody>
              <a:bodyPr wrap="none">
                <a:spAutoFit/>
              </a:bodyPr>
              <a:lstStyle/>
              <a:p>
                <a:r>
                  <a:rPr lang="zh-CN" altLang="en-US" sz="3200" b="1" kern="800" spc="-100" dirty="0">
                    <a:solidFill>
                      <a:schemeClr val="bg1"/>
                    </a:solidFill>
                    <a:latin typeface="段宁毛笔行书" panose="03000509000000000000" pitchFamily="65" charset="-122"/>
                    <a:ea typeface="段宁毛笔行书" panose="03000509000000000000" pitchFamily="65" charset="-122"/>
                    <a:cs typeface="+mn-ea"/>
                    <a:sym typeface="+mn-lt"/>
                  </a:rPr>
                  <a:t>第一章</a:t>
                </a:r>
                <a:endParaRPr lang="zh-CN" altLang="en-US" sz="3200" b="1" kern="800" spc="-100" dirty="0">
                  <a:solidFill>
                    <a:schemeClr val="bg1"/>
                  </a:solidFill>
                  <a:latin typeface="段宁毛笔行书" panose="03000509000000000000" pitchFamily="65" charset="-122"/>
                  <a:ea typeface="段宁毛笔行书" panose="03000509000000000000" pitchFamily="65" charset="-122"/>
                  <a:cs typeface="+mn-ea"/>
                </a:endParaRPr>
              </a:p>
            </p:txBody>
          </p:sp>
          <p:pic>
            <p:nvPicPr>
              <p:cNvPr id="10" name="图片 9">
                <a:extLst>
                  <a:ext uri="{FF2B5EF4-FFF2-40B4-BE49-F238E27FC236}">
                    <a16:creationId xmlns:a16="http://schemas.microsoft.com/office/drawing/2014/main" id="{AFE93C3E-C5DA-451C-AFF3-0C8BAFC421F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77563" y="1688504"/>
                <a:ext cx="1572761" cy="1572761"/>
              </a:xfrm>
              <a:prstGeom prst="rect">
                <a:avLst/>
              </a:prstGeom>
            </p:spPr>
          </p:pic>
        </p:grpSp>
      </p:grpSp>
      <p:pic>
        <p:nvPicPr>
          <p:cNvPr id="12" name="图片 11">
            <a:extLst>
              <a:ext uri="{FF2B5EF4-FFF2-40B4-BE49-F238E27FC236}">
                <a16:creationId xmlns:a16="http://schemas.microsoft.com/office/drawing/2014/main" id="{CD040A77-3F28-4479-968A-E1936351AD0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3272" y="4230515"/>
            <a:ext cx="12277493" cy="3015768"/>
          </a:xfrm>
          <a:prstGeom prst="rect">
            <a:avLst/>
          </a:prstGeom>
        </p:spPr>
      </p:pic>
      <p:pic>
        <p:nvPicPr>
          <p:cNvPr id="13" name="图片 12">
            <a:extLst>
              <a:ext uri="{FF2B5EF4-FFF2-40B4-BE49-F238E27FC236}">
                <a16:creationId xmlns:a16="http://schemas.microsoft.com/office/drawing/2014/main" id="{71535F32-211E-4B7B-B982-BA8BBE53A5D8}"/>
              </a:ext>
            </a:extLst>
          </p:cNvPr>
          <p:cNvPicPr>
            <a:picLocks noChangeAspect="1"/>
          </p:cNvPicPr>
          <p:nvPr/>
        </p:nvPicPr>
        <p:blipFill>
          <a:blip r:embed="rId9" cstate="print">
            <a:extLst>
              <a:ext uri="{BEBA8EAE-BF5A-486C-A8C5-ECC9F3942E4B}">
                <a14:imgProps xmlns:a14="http://schemas.microsoft.com/office/drawing/2010/main">
                  <a14:imgLayer r:embed="rId10">
                    <a14:imgEffect>
                      <a14:saturation sat="400000"/>
                    </a14:imgEffect>
                  </a14:imgLayer>
                </a14:imgProps>
              </a:ext>
              <a:ext uri="{28A0092B-C50C-407E-A947-70E740481C1C}">
                <a14:useLocalDpi xmlns:a14="http://schemas.microsoft.com/office/drawing/2010/main" val="0"/>
              </a:ext>
            </a:extLst>
          </a:blip>
          <a:stretch>
            <a:fillRect/>
          </a:stretch>
        </p:blipFill>
        <p:spPr>
          <a:xfrm>
            <a:off x="-1" y="5738399"/>
            <a:ext cx="12277493" cy="1578895"/>
          </a:xfrm>
          <a:prstGeom prst="rect">
            <a:avLst/>
          </a:prstGeom>
        </p:spPr>
      </p:pic>
      <p:pic>
        <p:nvPicPr>
          <p:cNvPr id="16" name="图片 15">
            <a:extLst>
              <a:ext uri="{FF2B5EF4-FFF2-40B4-BE49-F238E27FC236}">
                <a16:creationId xmlns:a16="http://schemas.microsoft.com/office/drawing/2014/main" id="{10DD0C8F-BD5E-4416-AB11-352CCC1BF79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326798" flipH="1">
            <a:off x="8207722" y="1214939"/>
            <a:ext cx="2389499" cy="765467"/>
          </a:xfrm>
          <a:prstGeom prst="rect">
            <a:avLst/>
          </a:prstGeom>
        </p:spPr>
      </p:pic>
    </p:spTree>
    <p:extLst>
      <p:ext uri="{BB962C8B-B14F-4D97-AF65-F5344CB8AC3E}">
        <p14:creationId xmlns:p14="http://schemas.microsoft.com/office/powerpoint/2010/main" val="4161041366"/>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55"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par>
                          <p:cTn id="22" fill="hold">
                            <p:stCondLst>
                              <p:cond delay="2500"/>
                            </p:stCondLst>
                            <p:childTnLst>
                              <p:par>
                                <p:cTn id="23" presetID="55"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strVal val="#ppt_w*0.70"/>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Effect transition="in" filter="fade">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32"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circle(out)">
                                      <p:cBhvr>
                                        <p:cTn id="32" dur="2000"/>
                                        <p:tgtEl>
                                          <p:spTgt spid="13"/>
                                        </p:tgtEl>
                                      </p:cBhvr>
                                    </p:animEffect>
                                  </p:childTnLst>
                                </p:cTn>
                              </p:par>
                            </p:childTnLst>
                          </p:cTn>
                        </p:par>
                        <p:par>
                          <p:cTn id="33" fill="hold">
                            <p:stCondLst>
                              <p:cond delay="2000"/>
                            </p:stCondLst>
                            <p:childTnLst>
                              <p:par>
                                <p:cTn id="34" presetID="42"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1+#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5311151" y="3148859"/>
            <a:ext cx="6289917" cy="2857500"/>
          </a:xfrm>
          <a:prstGeom prst="roundRect">
            <a:avLst>
              <a:gd name="adj" fmla="val 4667"/>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54812" y="1297378"/>
            <a:ext cx="3795968" cy="4708981"/>
          </a:xfrm>
          <a:prstGeom prst="rect">
            <a:avLst/>
          </a:prstGeom>
          <a:solidFill>
            <a:schemeClr val="bg1"/>
          </a:solidFill>
        </p:spPr>
        <p:txBody>
          <a:bodyPr wrap="square" rtlCol="0">
            <a:spAutoFit/>
          </a:bodyPr>
          <a:lstStyle/>
          <a:p>
            <a:pPr>
              <a:lnSpc>
                <a:spcPct val="150000"/>
              </a:lnSpc>
            </a:pPr>
            <a:r>
              <a:rPr lang="zh-CN" altLang="en-US" sz="2000" dirty="0">
                <a:solidFill>
                  <a:srgbClr val="FF0000"/>
                </a:solidFill>
              </a:rPr>
              <a:t>我国宪法是治国理政的总章程，必须体现党和人民事业的历史进步，必须随着党领导人民建设中国特色社会主义实践的发展而不断完善发展。根据新时代坚持和发展中国特色社会主义的新形势新实践，中国共产党中央委员会提出关于修改</a:t>
            </a:r>
            <a:r>
              <a:rPr lang="en-US" altLang="zh-CN" sz="2000" dirty="0">
                <a:solidFill>
                  <a:srgbClr val="FF0000"/>
                </a:solidFill>
              </a:rPr>
              <a:t>《</a:t>
            </a:r>
            <a:r>
              <a:rPr lang="zh-CN" altLang="en-US" sz="2000" dirty="0">
                <a:solidFill>
                  <a:srgbClr val="FF0000"/>
                </a:solidFill>
              </a:rPr>
              <a:t>中华人民共和国宪法</a:t>
            </a:r>
            <a:r>
              <a:rPr lang="en-US" altLang="zh-CN" sz="2000" dirty="0">
                <a:solidFill>
                  <a:srgbClr val="FF0000"/>
                </a:solidFill>
              </a:rPr>
              <a:t>》</a:t>
            </a:r>
            <a:r>
              <a:rPr lang="zh-CN" altLang="en-US" sz="2000" dirty="0">
                <a:solidFill>
                  <a:srgbClr val="FF0000"/>
                </a:solidFill>
              </a:rPr>
              <a:t>部分内容的建议，共二十一条，</a:t>
            </a:r>
            <a:r>
              <a:rPr lang="en-US" altLang="zh-CN" sz="2000" dirty="0">
                <a:solidFill>
                  <a:srgbClr val="FF0000"/>
                </a:solidFill>
              </a:rPr>
              <a:t>4442</a:t>
            </a:r>
            <a:r>
              <a:rPr lang="zh-CN" altLang="en-US" sz="2000" dirty="0">
                <a:solidFill>
                  <a:srgbClr val="FF0000"/>
                </a:solidFill>
              </a:rPr>
              <a:t>字。</a:t>
            </a:r>
          </a:p>
        </p:txBody>
      </p:sp>
      <p:sp>
        <p:nvSpPr>
          <p:cNvPr id="10" name="文本框 9"/>
          <p:cNvSpPr txBox="1"/>
          <p:nvPr/>
        </p:nvSpPr>
        <p:spPr>
          <a:xfrm>
            <a:off x="5722285" y="4595938"/>
            <a:ext cx="5878783" cy="400110"/>
          </a:xfrm>
          <a:prstGeom prst="rect">
            <a:avLst/>
          </a:prstGeom>
          <a:noFill/>
        </p:spPr>
        <p:txBody>
          <a:bodyPr wrap="square" rtlCol="0">
            <a:spAutoFit/>
          </a:bodyPr>
          <a:lstStyle/>
          <a:p>
            <a:r>
              <a:rPr lang="zh-CN" altLang="en-US" sz="2000" dirty="0">
                <a:solidFill>
                  <a:srgbClr val="C00000"/>
                </a:solidFill>
              </a:rPr>
              <a:t>设立新的国家机构中华人民共和国各级监察委员会</a:t>
            </a:r>
            <a:endParaRPr lang="en-US" altLang="zh-CN" sz="2000" dirty="0">
              <a:solidFill>
                <a:srgbClr val="C00000"/>
              </a:solidFill>
            </a:endParaRPr>
          </a:p>
        </p:txBody>
      </p:sp>
      <p:sp>
        <p:nvSpPr>
          <p:cNvPr id="6" name="文本框 5"/>
          <p:cNvSpPr txBox="1"/>
          <p:nvPr/>
        </p:nvSpPr>
        <p:spPr>
          <a:xfrm>
            <a:off x="1350627" y="405770"/>
            <a:ext cx="3347208" cy="461665"/>
          </a:xfrm>
          <a:prstGeom prst="rect">
            <a:avLst/>
          </a:prstGeom>
          <a:noFill/>
        </p:spPr>
        <p:txBody>
          <a:bodyPr wrap="square" rtlCol="0">
            <a:spAutoFit/>
          </a:bodyPr>
          <a:lstStyle/>
          <a:p>
            <a:r>
              <a:rPr lang="zh-CN" altLang="en-US" sz="2400" b="1" dirty="0">
                <a:solidFill>
                  <a:srgbClr val="C00000"/>
                </a:solidFill>
              </a:rPr>
              <a:t>修改建议概述</a:t>
            </a:r>
          </a:p>
        </p:txBody>
      </p:sp>
      <p:sp>
        <p:nvSpPr>
          <p:cNvPr id="5" name="圆角矩形 4"/>
          <p:cNvSpPr/>
          <p:nvPr/>
        </p:nvSpPr>
        <p:spPr>
          <a:xfrm>
            <a:off x="5311151" y="3119623"/>
            <a:ext cx="3195332" cy="52086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修改建议的主要内容</a:t>
            </a:r>
            <a:endParaRPr lang="en-US" altLang="zh-CN" sz="2400" b="1" dirty="0"/>
          </a:p>
        </p:txBody>
      </p:sp>
      <p:sp>
        <p:nvSpPr>
          <p:cNvPr id="11" name="圆角矩形 10"/>
          <p:cNvSpPr/>
          <p:nvPr/>
        </p:nvSpPr>
        <p:spPr>
          <a:xfrm>
            <a:off x="5113068" y="3892375"/>
            <a:ext cx="396168" cy="371408"/>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1</a:t>
            </a:r>
          </a:p>
        </p:txBody>
      </p:sp>
      <p:sp>
        <p:nvSpPr>
          <p:cNvPr id="12" name="圆角矩形 11"/>
          <p:cNvSpPr/>
          <p:nvPr/>
        </p:nvSpPr>
        <p:spPr>
          <a:xfrm>
            <a:off x="5113068" y="4567629"/>
            <a:ext cx="396168" cy="371408"/>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2</a:t>
            </a:r>
          </a:p>
        </p:txBody>
      </p:sp>
      <p:sp>
        <p:nvSpPr>
          <p:cNvPr id="13" name="圆角矩形 12"/>
          <p:cNvSpPr/>
          <p:nvPr/>
        </p:nvSpPr>
        <p:spPr>
          <a:xfrm>
            <a:off x="5113068" y="5242883"/>
            <a:ext cx="396168" cy="371408"/>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3</a:t>
            </a:r>
          </a:p>
        </p:txBody>
      </p:sp>
      <p:sp>
        <p:nvSpPr>
          <p:cNvPr id="14" name="文本框 13"/>
          <p:cNvSpPr txBox="1"/>
          <p:nvPr/>
        </p:nvSpPr>
        <p:spPr>
          <a:xfrm>
            <a:off x="5745434" y="3911512"/>
            <a:ext cx="5878783" cy="400110"/>
          </a:xfrm>
          <a:prstGeom prst="rect">
            <a:avLst/>
          </a:prstGeom>
          <a:noFill/>
        </p:spPr>
        <p:txBody>
          <a:bodyPr wrap="square" rtlCol="0">
            <a:spAutoFit/>
          </a:bodyPr>
          <a:lstStyle/>
          <a:p>
            <a:r>
              <a:rPr lang="zh-CN" altLang="en-US" sz="2000" dirty="0">
                <a:solidFill>
                  <a:srgbClr val="C00000"/>
                </a:solidFill>
              </a:rPr>
              <a:t>将习近平新时代中国特色社会主义思想载入宪法</a:t>
            </a:r>
          </a:p>
        </p:txBody>
      </p:sp>
      <p:sp>
        <p:nvSpPr>
          <p:cNvPr id="15" name="文本框 14"/>
          <p:cNvSpPr txBox="1"/>
          <p:nvPr/>
        </p:nvSpPr>
        <p:spPr>
          <a:xfrm>
            <a:off x="5722285" y="5280363"/>
            <a:ext cx="5878783" cy="400110"/>
          </a:xfrm>
          <a:prstGeom prst="rect">
            <a:avLst/>
          </a:prstGeom>
          <a:noFill/>
        </p:spPr>
        <p:txBody>
          <a:bodyPr wrap="square" rtlCol="0">
            <a:spAutoFit/>
          </a:bodyPr>
          <a:lstStyle/>
          <a:p>
            <a:r>
              <a:rPr lang="zh-CN" altLang="en-US" sz="2000" dirty="0">
                <a:solidFill>
                  <a:srgbClr val="C00000"/>
                </a:solidFill>
              </a:rPr>
              <a:t>宪法部分条款完善及修正</a:t>
            </a:r>
            <a:endParaRPr lang="en-US" altLang="zh-CN" sz="2000" dirty="0">
              <a:solidFill>
                <a:srgbClr val="C00000"/>
              </a:solidFill>
            </a:endParaRPr>
          </a:p>
        </p:txBody>
      </p:sp>
      <p:sp>
        <p:nvSpPr>
          <p:cNvPr id="17" name="圆角矩形 16"/>
          <p:cNvSpPr/>
          <p:nvPr/>
        </p:nvSpPr>
        <p:spPr>
          <a:xfrm>
            <a:off x="5523024" y="1531059"/>
            <a:ext cx="2204771" cy="89996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共二十一条</a:t>
            </a:r>
            <a:endParaRPr lang="en-US" altLang="zh-CN" sz="2400" b="1" dirty="0"/>
          </a:p>
        </p:txBody>
      </p:sp>
      <p:sp>
        <p:nvSpPr>
          <p:cNvPr id="18" name="圆角矩形 17"/>
          <p:cNvSpPr/>
          <p:nvPr/>
        </p:nvSpPr>
        <p:spPr>
          <a:xfrm>
            <a:off x="8153499" y="1526412"/>
            <a:ext cx="2383134" cy="90186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4442</a:t>
            </a:r>
            <a:r>
              <a:rPr lang="zh-CN" altLang="en-US" sz="2400" b="1" dirty="0"/>
              <a:t>字</a:t>
            </a:r>
            <a:endParaRPr lang="en-US" altLang="zh-CN" sz="2400" b="1" dirty="0"/>
          </a:p>
        </p:txBody>
      </p:sp>
    </p:spTree>
    <p:extLst>
      <p:ext uri="{BB962C8B-B14F-4D97-AF65-F5344CB8AC3E}">
        <p14:creationId xmlns:p14="http://schemas.microsoft.com/office/powerpoint/2010/main" val="342626525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par>
                                <p:cTn id="12" presetID="42" presetClass="entr" presetSubtype="0" fill="hold" grpId="0" nodeType="withEffect">
                                  <p:stCondLst>
                                    <p:cond delay="25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50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16" presetClass="entr" presetSubtype="2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par>
                          <p:cTn id="26" fill="hold">
                            <p:stCondLst>
                              <p:cond delay="2500"/>
                            </p:stCondLst>
                            <p:childTnLst>
                              <p:par>
                                <p:cTn id="27" presetID="21" presetClass="entr" presetSubtype="1"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heel(1)">
                                      <p:cBhvr>
                                        <p:cTn id="29" dur="750"/>
                                        <p:tgtEl>
                                          <p:spTgt spid="8"/>
                                        </p:tgtEl>
                                      </p:cBhvr>
                                    </p:animEffect>
                                  </p:childTnLst>
                                </p:cTn>
                              </p:par>
                            </p:childTnLst>
                          </p:cTn>
                        </p:par>
                        <p:par>
                          <p:cTn id="30" fill="hold">
                            <p:stCondLst>
                              <p:cond delay="3250"/>
                            </p:stCondLst>
                            <p:childTnLst>
                              <p:par>
                                <p:cTn id="31" presetID="53" presetClass="entr" presetSubtype="16"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3750"/>
                            </p:stCondLst>
                            <p:childTnLst>
                              <p:par>
                                <p:cTn id="37" presetID="42"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childTnLst>
                          </p:cTn>
                        </p:par>
                        <p:par>
                          <p:cTn id="42" fill="hold">
                            <p:stCondLst>
                              <p:cond delay="475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p:stCondLst>
                              <p:cond delay="5250"/>
                            </p:stCondLst>
                            <p:childTnLst>
                              <p:par>
                                <p:cTn id="49" presetID="42"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1000"/>
                                        <p:tgtEl>
                                          <p:spTgt spid="10"/>
                                        </p:tgtEl>
                                      </p:cBhvr>
                                    </p:animEffect>
                                    <p:anim calcmode="lin" valueType="num">
                                      <p:cBhvr>
                                        <p:cTn id="52" dur="1000" fill="hold"/>
                                        <p:tgtEl>
                                          <p:spTgt spid="10"/>
                                        </p:tgtEl>
                                        <p:attrNameLst>
                                          <p:attrName>ppt_x</p:attrName>
                                        </p:attrNameLst>
                                      </p:cBhvr>
                                      <p:tavLst>
                                        <p:tav tm="0">
                                          <p:val>
                                            <p:strVal val="#ppt_x"/>
                                          </p:val>
                                        </p:tav>
                                        <p:tav tm="100000">
                                          <p:val>
                                            <p:strVal val="#ppt_x"/>
                                          </p:val>
                                        </p:tav>
                                      </p:tavLst>
                                    </p:anim>
                                    <p:anim calcmode="lin" valueType="num">
                                      <p:cBhvr>
                                        <p:cTn id="53" dur="1000" fill="hold"/>
                                        <p:tgtEl>
                                          <p:spTgt spid="10"/>
                                        </p:tgtEl>
                                        <p:attrNameLst>
                                          <p:attrName>ppt_y</p:attrName>
                                        </p:attrNameLst>
                                      </p:cBhvr>
                                      <p:tavLst>
                                        <p:tav tm="0">
                                          <p:val>
                                            <p:strVal val="#ppt_y+.1"/>
                                          </p:val>
                                        </p:tav>
                                        <p:tav tm="100000">
                                          <p:val>
                                            <p:strVal val="#ppt_y"/>
                                          </p:val>
                                        </p:tav>
                                      </p:tavLst>
                                    </p:anim>
                                  </p:childTnLst>
                                </p:cTn>
                              </p:par>
                            </p:childTnLst>
                          </p:cTn>
                        </p:par>
                        <p:par>
                          <p:cTn id="54" fill="hold">
                            <p:stCondLst>
                              <p:cond delay="6250"/>
                            </p:stCondLst>
                            <p:childTnLst>
                              <p:par>
                                <p:cTn id="55" presetID="53" presetClass="entr" presetSubtype="16"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Effect transition="in" filter="fade">
                                      <p:cBhvr>
                                        <p:cTn id="59" dur="500"/>
                                        <p:tgtEl>
                                          <p:spTgt spid="13"/>
                                        </p:tgtEl>
                                      </p:cBhvr>
                                    </p:animEffect>
                                  </p:childTnLst>
                                </p:cTn>
                              </p:par>
                            </p:childTnLst>
                          </p:cTn>
                        </p:par>
                        <p:par>
                          <p:cTn id="60" fill="hold">
                            <p:stCondLst>
                              <p:cond delay="6750"/>
                            </p:stCondLst>
                            <p:childTnLst>
                              <p:par>
                                <p:cTn id="61" presetID="42" presetClass="entr" presetSubtype="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1000"/>
                                        <p:tgtEl>
                                          <p:spTgt spid="15"/>
                                        </p:tgtEl>
                                      </p:cBhvr>
                                    </p:animEffect>
                                    <p:anim calcmode="lin" valueType="num">
                                      <p:cBhvr>
                                        <p:cTn id="64" dur="1000" fill="hold"/>
                                        <p:tgtEl>
                                          <p:spTgt spid="15"/>
                                        </p:tgtEl>
                                        <p:attrNameLst>
                                          <p:attrName>ppt_x</p:attrName>
                                        </p:attrNameLst>
                                      </p:cBhvr>
                                      <p:tavLst>
                                        <p:tav tm="0">
                                          <p:val>
                                            <p:strVal val="#ppt_x"/>
                                          </p:val>
                                        </p:tav>
                                        <p:tav tm="100000">
                                          <p:val>
                                            <p:strVal val="#ppt_x"/>
                                          </p:val>
                                        </p:tav>
                                      </p:tavLst>
                                    </p:anim>
                                    <p:anim calcmode="lin" valueType="num">
                                      <p:cBhvr>
                                        <p:cTn id="6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6" grpId="0"/>
      <p:bldP spid="5" grpId="0" animBg="1"/>
      <p:bldP spid="11" grpId="0" animBg="1"/>
      <p:bldP spid="12" grpId="0" animBg="1"/>
      <p:bldP spid="13" grpId="0" animBg="1"/>
      <p:bldP spid="14" grpId="0"/>
      <p:bldP spid="15" grpId="0"/>
      <p:bldP spid="17"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修改建议作出的重大制度设计</a:t>
            </a:r>
          </a:p>
        </p:txBody>
      </p:sp>
      <p:sp>
        <p:nvSpPr>
          <p:cNvPr id="5" name="圆角矩形 4"/>
          <p:cNvSpPr/>
          <p:nvPr/>
        </p:nvSpPr>
        <p:spPr>
          <a:xfrm>
            <a:off x="1350627" y="3009804"/>
            <a:ext cx="4155312" cy="52086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坚持党的领导</a:t>
            </a:r>
            <a:endParaRPr lang="en-US" altLang="zh-CN" sz="2400" b="1" dirty="0"/>
          </a:p>
        </p:txBody>
      </p:sp>
      <p:sp>
        <p:nvSpPr>
          <p:cNvPr id="8" name="圆角矩形 7"/>
          <p:cNvSpPr/>
          <p:nvPr/>
        </p:nvSpPr>
        <p:spPr>
          <a:xfrm>
            <a:off x="1350627" y="3658391"/>
            <a:ext cx="4155312" cy="52086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人大制度</a:t>
            </a:r>
            <a:endParaRPr lang="en-US" altLang="zh-CN" sz="2400" b="1" dirty="0"/>
          </a:p>
        </p:txBody>
      </p:sp>
      <p:sp>
        <p:nvSpPr>
          <p:cNvPr id="11" name="圆角矩形 10"/>
          <p:cNvSpPr/>
          <p:nvPr/>
        </p:nvSpPr>
        <p:spPr>
          <a:xfrm>
            <a:off x="1350627" y="4306978"/>
            <a:ext cx="4155312" cy="52086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统一战线制度</a:t>
            </a:r>
            <a:endParaRPr lang="en-US" altLang="zh-CN" sz="2400" b="1" dirty="0"/>
          </a:p>
        </p:txBody>
      </p:sp>
      <p:sp>
        <p:nvSpPr>
          <p:cNvPr id="12" name="圆角矩形 11"/>
          <p:cNvSpPr/>
          <p:nvPr/>
        </p:nvSpPr>
        <p:spPr>
          <a:xfrm>
            <a:off x="1350627" y="4955566"/>
            <a:ext cx="4155312" cy="52086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宪法宣誓制度</a:t>
            </a:r>
            <a:endParaRPr lang="en-US" altLang="zh-CN" sz="2400" b="1" dirty="0"/>
          </a:p>
        </p:txBody>
      </p:sp>
      <p:sp>
        <p:nvSpPr>
          <p:cNvPr id="13" name="圆角矩形 12"/>
          <p:cNvSpPr/>
          <p:nvPr/>
        </p:nvSpPr>
        <p:spPr>
          <a:xfrm>
            <a:off x="7162083" y="3009804"/>
            <a:ext cx="4155312" cy="52086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国家主席任期制度</a:t>
            </a:r>
            <a:endParaRPr lang="en-US" altLang="zh-CN" sz="2400" b="1" dirty="0"/>
          </a:p>
        </p:txBody>
      </p:sp>
      <p:sp>
        <p:nvSpPr>
          <p:cNvPr id="14" name="圆角矩形 13"/>
          <p:cNvSpPr/>
          <p:nvPr/>
        </p:nvSpPr>
        <p:spPr>
          <a:xfrm>
            <a:off x="7162083" y="3658390"/>
            <a:ext cx="4155312" cy="52086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国务院管理制度</a:t>
            </a:r>
            <a:endParaRPr lang="en-US" altLang="zh-CN" sz="2400" b="1" dirty="0"/>
          </a:p>
        </p:txBody>
      </p:sp>
      <p:sp>
        <p:nvSpPr>
          <p:cNvPr id="15" name="圆角矩形 14"/>
          <p:cNvSpPr/>
          <p:nvPr/>
        </p:nvSpPr>
        <p:spPr>
          <a:xfrm>
            <a:off x="7162083" y="4324028"/>
            <a:ext cx="4155312" cy="52086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地方立法制度</a:t>
            </a:r>
            <a:endParaRPr lang="en-US" altLang="zh-CN" sz="2400" b="1" dirty="0"/>
          </a:p>
        </p:txBody>
      </p:sp>
      <p:sp>
        <p:nvSpPr>
          <p:cNvPr id="16" name="圆角矩形 15"/>
          <p:cNvSpPr/>
          <p:nvPr/>
        </p:nvSpPr>
        <p:spPr>
          <a:xfrm>
            <a:off x="7162083" y="4972614"/>
            <a:ext cx="4155312" cy="52086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监察制度</a:t>
            </a:r>
            <a:endParaRPr lang="en-US" altLang="zh-CN" sz="2400" b="1" dirty="0"/>
          </a:p>
        </p:txBody>
      </p:sp>
      <p:sp>
        <p:nvSpPr>
          <p:cNvPr id="17" name="文本框 16"/>
          <p:cNvSpPr txBox="1"/>
          <p:nvPr/>
        </p:nvSpPr>
        <p:spPr>
          <a:xfrm>
            <a:off x="1350627" y="1342072"/>
            <a:ext cx="10057071" cy="1477328"/>
          </a:xfrm>
          <a:prstGeom prst="rect">
            <a:avLst/>
          </a:prstGeom>
          <a:solidFill>
            <a:schemeClr val="bg1"/>
          </a:solidFill>
        </p:spPr>
        <p:txBody>
          <a:bodyPr wrap="square" rtlCol="0">
            <a:spAutoFit/>
          </a:bodyPr>
          <a:lstStyle/>
          <a:p>
            <a:pPr>
              <a:lnSpc>
                <a:spcPct val="150000"/>
              </a:lnSpc>
            </a:pPr>
            <a:r>
              <a:rPr lang="zh-CN" altLang="en-US" sz="2000" dirty="0">
                <a:solidFill>
                  <a:srgbClr val="FF0000"/>
                </a:solidFill>
              </a:rPr>
              <a:t>党的十九届二中全会审议通过的</a:t>
            </a:r>
            <a:r>
              <a:rPr lang="en-US" altLang="zh-CN" sz="2000" dirty="0">
                <a:solidFill>
                  <a:srgbClr val="FF0000"/>
                </a:solidFill>
              </a:rPr>
              <a:t>《</a:t>
            </a:r>
            <a:r>
              <a:rPr lang="zh-CN" altLang="en-US" sz="2000" dirty="0">
                <a:solidFill>
                  <a:srgbClr val="FF0000"/>
                </a:solidFill>
              </a:rPr>
              <a:t>中共中央关于修改宪法部分内容的建议</a:t>
            </a:r>
            <a:r>
              <a:rPr lang="en-US" altLang="zh-CN" sz="2000" dirty="0">
                <a:solidFill>
                  <a:srgbClr val="FF0000"/>
                </a:solidFill>
              </a:rPr>
              <a:t>》</a:t>
            </a:r>
            <a:r>
              <a:rPr lang="zh-CN" altLang="en-US" sz="2000" dirty="0">
                <a:solidFill>
                  <a:srgbClr val="FF0000"/>
                </a:solidFill>
              </a:rPr>
              <a:t> ，站在健全完善党和国家领导制度、推进国家治理体系和治理能力现代化的高度，作出了一系列重大制度设计</a:t>
            </a:r>
          </a:p>
        </p:txBody>
      </p:sp>
      <p:sp>
        <p:nvSpPr>
          <p:cNvPr id="18" name="文本框 17"/>
          <p:cNvSpPr txBox="1"/>
          <p:nvPr/>
        </p:nvSpPr>
        <p:spPr>
          <a:xfrm>
            <a:off x="1350626" y="5515928"/>
            <a:ext cx="9585146" cy="830997"/>
          </a:xfrm>
          <a:prstGeom prst="rect">
            <a:avLst/>
          </a:prstGeom>
          <a:noFill/>
        </p:spPr>
        <p:txBody>
          <a:bodyPr wrap="square" rtlCol="0">
            <a:spAutoFit/>
          </a:bodyPr>
          <a:lstStyle/>
          <a:p>
            <a:pPr>
              <a:lnSpc>
                <a:spcPct val="200000"/>
              </a:lnSpc>
            </a:pPr>
            <a:r>
              <a:rPr lang="zh-CN" altLang="en-US" sz="2400" b="1" dirty="0">
                <a:solidFill>
                  <a:srgbClr val="C00000"/>
                </a:solidFill>
              </a:rPr>
              <a:t>这些重大修改建议，是保证党和国家长治久安的顶层设计和制度安排。</a:t>
            </a:r>
          </a:p>
        </p:txBody>
      </p:sp>
      <p:sp>
        <p:nvSpPr>
          <p:cNvPr id="2" name="加号 1"/>
          <p:cNvSpPr/>
          <p:nvPr/>
        </p:nvSpPr>
        <p:spPr>
          <a:xfrm>
            <a:off x="5648569" y="3456956"/>
            <a:ext cx="1370883" cy="1370883"/>
          </a:xfrm>
          <a:prstGeom prst="mathPlus">
            <a:avLst>
              <a:gd name="adj1" fmla="val 684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445138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8"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0-#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animEffect transition="in" filter="fade">
                                      <p:cBhvr>
                                        <p:cTn id="39" dur="500"/>
                                        <p:tgtEl>
                                          <p:spTgt spid="2"/>
                                        </p:tgtEl>
                                      </p:cBhvr>
                                    </p:animEffect>
                                  </p:childTnLst>
                                </p:cTn>
                              </p:par>
                            </p:childTnLst>
                          </p:cTn>
                        </p:par>
                        <p:par>
                          <p:cTn id="40" fill="hold">
                            <p:stCondLst>
                              <p:cond delay="4000"/>
                            </p:stCondLst>
                            <p:childTnLst>
                              <p:par>
                                <p:cTn id="41" presetID="2" presetClass="entr" presetSubtype="2"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1+#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2" presetClass="entr" presetSubtype="2"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1+#ppt_w/2"/>
                                          </p:val>
                                        </p:tav>
                                        <p:tav tm="100000">
                                          <p:val>
                                            <p:strVal val="#ppt_x"/>
                                          </p:val>
                                        </p:tav>
                                      </p:tavLst>
                                    </p:anim>
                                    <p:anim calcmode="lin" valueType="num">
                                      <p:cBhvr additive="base">
                                        <p:cTn id="49" dur="500" fill="hold"/>
                                        <p:tgtEl>
                                          <p:spTgt spid="14"/>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2" presetClass="entr" presetSubtype="2"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1+#ppt_w/2"/>
                                          </p:val>
                                        </p:tav>
                                        <p:tav tm="100000">
                                          <p:val>
                                            <p:strVal val="#ppt_x"/>
                                          </p:val>
                                        </p:tav>
                                      </p:tavLst>
                                    </p:anim>
                                    <p:anim calcmode="lin" valueType="num">
                                      <p:cBhvr additive="base">
                                        <p:cTn id="54" dur="500" fill="hold"/>
                                        <p:tgtEl>
                                          <p:spTgt spid="15"/>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2" presetClass="entr" presetSubtype="2"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1+#ppt_w/2"/>
                                          </p:val>
                                        </p:tav>
                                        <p:tav tm="100000">
                                          <p:val>
                                            <p:strVal val="#ppt_x"/>
                                          </p:val>
                                        </p:tav>
                                      </p:tavLst>
                                    </p:anim>
                                    <p:anim calcmode="lin" valueType="num">
                                      <p:cBhvr additive="base">
                                        <p:cTn id="59" dur="500" fill="hold"/>
                                        <p:tgtEl>
                                          <p:spTgt spid="16"/>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42"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8" grpId="0" animBg="1"/>
      <p:bldP spid="11" grpId="0" animBg="1"/>
      <p:bldP spid="12" grpId="0" animBg="1"/>
      <p:bldP spid="13" grpId="0" animBg="1"/>
      <p:bldP spid="14" grpId="0" animBg="1"/>
      <p:bldP spid="15" grpId="0" animBg="1"/>
      <p:bldP spid="16" grpId="0" animBg="1"/>
      <p:bldP spid="17" grpId="0" animBg="1"/>
      <p:bldP spid="18" grpId="0"/>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74E5F01B-F29B-4693-83E3-3C3CC73D26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1073" y="575710"/>
            <a:ext cx="2376264" cy="2161739"/>
          </a:xfrm>
          <a:prstGeom prst="rect">
            <a:avLst/>
          </a:prstGeom>
        </p:spPr>
      </p:pic>
      <p:pic>
        <p:nvPicPr>
          <p:cNvPr id="22" name="图片 21">
            <a:extLst>
              <a:ext uri="{FF2B5EF4-FFF2-40B4-BE49-F238E27FC236}">
                <a16:creationId xmlns:a16="http://schemas.microsoft.com/office/drawing/2014/main" id="{68CF1D49-F4B0-4E40-9373-1DA57F18DE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7032" y="569218"/>
            <a:ext cx="948365" cy="862748"/>
          </a:xfrm>
          <a:prstGeom prst="rect">
            <a:avLst/>
          </a:prstGeom>
        </p:spPr>
      </p:pic>
      <p:sp>
        <p:nvSpPr>
          <p:cNvPr id="8" name="矩形 7">
            <a:extLst>
              <a:ext uri="{FF2B5EF4-FFF2-40B4-BE49-F238E27FC236}">
                <a16:creationId xmlns:a16="http://schemas.microsoft.com/office/drawing/2014/main" id="{9BEEA179-BD7A-4B21-95DA-002BDC31674F}"/>
              </a:ext>
            </a:extLst>
          </p:cNvPr>
          <p:cNvSpPr/>
          <p:nvPr/>
        </p:nvSpPr>
        <p:spPr>
          <a:xfrm>
            <a:off x="3811439" y="3064533"/>
            <a:ext cx="5056074" cy="784830"/>
          </a:xfrm>
          <a:prstGeom prst="rect">
            <a:avLst/>
          </a:prstGeom>
        </p:spPr>
        <p:txBody>
          <a:bodyPr wrap="square">
            <a:spAutoFit/>
          </a:bodyPr>
          <a:lstStyle/>
          <a:p>
            <a:r>
              <a:rPr lang="zh-CN" altLang="en-US" sz="4500" b="1" kern="800" spc="-300" dirty="0">
                <a:solidFill>
                  <a:srgbClr val="E70012"/>
                </a:solidFill>
                <a:latin typeface="+mj-ea"/>
                <a:ea typeface="+mj-ea"/>
                <a:cs typeface="+mn-ea"/>
                <a:sym typeface="+mn-lt"/>
              </a:rPr>
              <a:t>宪法序言部分的修改</a:t>
            </a:r>
            <a:endParaRPr lang="zh-CN" altLang="en-US" sz="4500" b="1" kern="800" spc="-300" dirty="0">
              <a:solidFill>
                <a:srgbClr val="E70012"/>
              </a:solidFill>
              <a:latin typeface="+mj-ea"/>
              <a:ea typeface="+mj-ea"/>
              <a:cs typeface="+mn-ea"/>
            </a:endParaRPr>
          </a:p>
        </p:txBody>
      </p:sp>
      <p:pic>
        <p:nvPicPr>
          <p:cNvPr id="9" name="图片 8">
            <a:extLst>
              <a:ext uri="{FF2B5EF4-FFF2-40B4-BE49-F238E27FC236}">
                <a16:creationId xmlns:a16="http://schemas.microsoft.com/office/drawing/2014/main" id="{6D183F20-4259-4C02-AF51-179C31820EF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776400" y="353126"/>
            <a:ext cx="489346" cy="445169"/>
          </a:xfrm>
          <a:prstGeom prst="rect">
            <a:avLst/>
          </a:prstGeom>
        </p:spPr>
      </p:pic>
      <p:grpSp>
        <p:nvGrpSpPr>
          <p:cNvPr id="3" name="组合 2">
            <a:extLst>
              <a:ext uri="{FF2B5EF4-FFF2-40B4-BE49-F238E27FC236}">
                <a16:creationId xmlns:a16="http://schemas.microsoft.com/office/drawing/2014/main" id="{23919362-1FD0-4096-BBF2-44C63B9DB361}"/>
              </a:ext>
            </a:extLst>
          </p:cNvPr>
          <p:cNvGrpSpPr/>
          <p:nvPr/>
        </p:nvGrpSpPr>
        <p:grpSpPr>
          <a:xfrm>
            <a:off x="3884287" y="1393631"/>
            <a:ext cx="4910378" cy="1437609"/>
            <a:chOff x="3129838" y="1248544"/>
            <a:chExt cx="7632848" cy="2357038"/>
          </a:xfrm>
        </p:grpSpPr>
        <p:pic>
          <p:nvPicPr>
            <p:cNvPr id="14" name="图片 13">
              <a:extLst>
                <a:ext uri="{FF2B5EF4-FFF2-40B4-BE49-F238E27FC236}">
                  <a16:creationId xmlns:a16="http://schemas.microsoft.com/office/drawing/2014/main" id="{74649FE8-DBE7-4171-A825-0A8D9C8EF0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29838" y="1248544"/>
              <a:ext cx="7632848" cy="2357038"/>
            </a:xfrm>
            <a:prstGeom prst="rect">
              <a:avLst/>
            </a:prstGeom>
          </p:spPr>
        </p:pic>
        <p:grpSp>
          <p:nvGrpSpPr>
            <p:cNvPr id="2" name="组合 1">
              <a:extLst>
                <a:ext uri="{FF2B5EF4-FFF2-40B4-BE49-F238E27FC236}">
                  <a16:creationId xmlns:a16="http://schemas.microsoft.com/office/drawing/2014/main" id="{37F9D38C-4316-4E11-8C98-CFF541DA27E9}"/>
                </a:ext>
              </a:extLst>
            </p:cNvPr>
            <p:cNvGrpSpPr/>
            <p:nvPr/>
          </p:nvGrpSpPr>
          <p:grpSpPr>
            <a:xfrm>
              <a:off x="4677563" y="1688504"/>
              <a:ext cx="3408384" cy="1572761"/>
              <a:chOff x="4677563" y="1688504"/>
              <a:chExt cx="3408384" cy="1572761"/>
            </a:xfrm>
          </p:grpSpPr>
          <p:sp>
            <p:nvSpPr>
              <p:cNvPr id="4" name="矩形 3">
                <a:extLst>
                  <a:ext uri="{FF2B5EF4-FFF2-40B4-BE49-F238E27FC236}">
                    <a16:creationId xmlns:a16="http://schemas.microsoft.com/office/drawing/2014/main" id="{C5D5B8A9-D5D6-4077-B9B2-CD3F299C492D}"/>
                  </a:ext>
                </a:extLst>
              </p:cNvPr>
              <p:cNvSpPr/>
              <p:nvPr/>
            </p:nvSpPr>
            <p:spPr>
              <a:xfrm>
                <a:off x="5945028" y="2071001"/>
                <a:ext cx="2140919" cy="958771"/>
              </a:xfrm>
              <a:prstGeom prst="rect">
                <a:avLst/>
              </a:prstGeom>
            </p:spPr>
            <p:txBody>
              <a:bodyPr wrap="none">
                <a:spAutoFit/>
              </a:bodyPr>
              <a:lstStyle/>
              <a:p>
                <a:r>
                  <a:rPr lang="zh-CN" altLang="en-US" sz="3200" b="1" kern="800" spc="-100" dirty="0">
                    <a:solidFill>
                      <a:schemeClr val="bg1"/>
                    </a:solidFill>
                    <a:latin typeface="段宁毛笔行书" panose="03000509000000000000" pitchFamily="65" charset="-122"/>
                    <a:ea typeface="段宁毛笔行书" panose="03000509000000000000" pitchFamily="65" charset="-122"/>
                    <a:cs typeface="+mn-ea"/>
                    <a:sym typeface="+mn-lt"/>
                  </a:rPr>
                  <a:t>第二章</a:t>
                </a:r>
                <a:endParaRPr lang="zh-CN" altLang="en-US" sz="3200" b="1" kern="800" spc="-100" dirty="0">
                  <a:solidFill>
                    <a:schemeClr val="bg1"/>
                  </a:solidFill>
                  <a:latin typeface="段宁毛笔行书" panose="03000509000000000000" pitchFamily="65" charset="-122"/>
                  <a:ea typeface="段宁毛笔行书" panose="03000509000000000000" pitchFamily="65" charset="-122"/>
                  <a:cs typeface="+mn-ea"/>
                </a:endParaRPr>
              </a:p>
            </p:txBody>
          </p:sp>
          <p:pic>
            <p:nvPicPr>
              <p:cNvPr id="10" name="图片 9">
                <a:extLst>
                  <a:ext uri="{FF2B5EF4-FFF2-40B4-BE49-F238E27FC236}">
                    <a16:creationId xmlns:a16="http://schemas.microsoft.com/office/drawing/2014/main" id="{AFE93C3E-C5DA-451C-AFF3-0C8BAFC421F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77563" y="1688504"/>
                <a:ext cx="1572761" cy="1572761"/>
              </a:xfrm>
              <a:prstGeom prst="rect">
                <a:avLst/>
              </a:prstGeom>
            </p:spPr>
          </p:pic>
        </p:grpSp>
      </p:grpSp>
      <p:pic>
        <p:nvPicPr>
          <p:cNvPr id="12" name="图片 11">
            <a:extLst>
              <a:ext uri="{FF2B5EF4-FFF2-40B4-BE49-F238E27FC236}">
                <a16:creationId xmlns:a16="http://schemas.microsoft.com/office/drawing/2014/main" id="{CD040A77-3F28-4479-968A-E1936351AD0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3272" y="4230515"/>
            <a:ext cx="12277493" cy="3015768"/>
          </a:xfrm>
          <a:prstGeom prst="rect">
            <a:avLst/>
          </a:prstGeom>
        </p:spPr>
      </p:pic>
      <p:pic>
        <p:nvPicPr>
          <p:cNvPr id="13" name="图片 12">
            <a:extLst>
              <a:ext uri="{FF2B5EF4-FFF2-40B4-BE49-F238E27FC236}">
                <a16:creationId xmlns:a16="http://schemas.microsoft.com/office/drawing/2014/main" id="{71535F32-211E-4B7B-B982-BA8BBE53A5D8}"/>
              </a:ext>
            </a:extLst>
          </p:cNvPr>
          <p:cNvPicPr>
            <a:picLocks noChangeAspect="1"/>
          </p:cNvPicPr>
          <p:nvPr/>
        </p:nvPicPr>
        <p:blipFill>
          <a:blip r:embed="rId9" cstate="print">
            <a:extLst>
              <a:ext uri="{BEBA8EAE-BF5A-486C-A8C5-ECC9F3942E4B}">
                <a14:imgProps xmlns:a14="http://schemas.microsoft.com/office/drawing/2010/main">
                  <a14:imgLayer r:embed="rId10">
                    <a14:imgEffect>
                      <a14:saturation sat="400000"/>
                    </a14:imgEffect>
                  </a14:imgLayer>
                </a14:imgProps>
              </a:ext>
              <a:ext uri="{28A0092B-C50C-407E-A947-70E740481C1C}">
                <a14:useLocalDpi xmlns:a14="http://schemas.microsoft.com/office/drawing/2010/main" val="0"/>
              </a:ext>
            </a:extLst>
          </a:blip>
          <a:stretch>
            <a:fillRect/>
          </a:stretch>
        </p:blipFill>
        <p:spPr>
          <a:xfrm>
            <a:off x="-1" y="5738399"/>
            <a:ext cx="12277493" cy="1578895"/>
          </a:xfrm>
          <a:prstGeom prst="rect">
            <a:avLst/>
          </a:prstGeom>
        </p:spPr>
      </p:pic>
      <p:pic>
        <p:nvPicPr>
          <p:cNvPr id="16" name="图片 15">
            <a:extLst>
              <a:ext uri="{FF2B5EF4-FFF2-40B4-BE49-F238E27FC236}">
                <a16:creationId xmlns:a16="http://schemas.microsoft.com/office/drawing/2014/main" id="{10DD0C8F-BD5E-4416-AB11-352CCC1BF79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326798" flipH="1">
            <a:off x="8207722" y="1214939"/>
            <a:ext cx="2389499" cy="765467"/>
          </a:xfrm>
          <a:prstGeom prst="rect">
            <a:avLst/>
          </a:prstGeom>
        </p:spPr>
      </p:pic>
    </p:spTree>
    <p:extLst>
      <p:ext uri="{BB962C8B-B14F-4D97-AF65-F5344CB8AC3E}">
        <p14:creationId xmlns:p14="http://schemas.microsoft.com/office/powerpoint/2010/main" val="2851498876"/>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55"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par>
                          <p:cTn id="22" fill="hold">
                            <p:stCondLst>
                              <p:cond delay="2500"/>
                            </p:stCondLst>
                            <p:childTnLst>
                              <p:par>
                                <p:cTn id="23" presetID="55"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strVal val="#ppt_w*0.70"/>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Effect transition="in" filter="fade">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32"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circle(out)">
                                      <p:cBhvr>
                                        <p:cTn id="32" dur="2000"/>
                                        <p:tgtEl>
                                          <p:spTgt spid="13"/>
                                        </p:tgtEl>
                                      </p:cBhvr>
                                    </p:animEffect>
                                  </p:childTnLst>
                                </p:cTn>
                              </p:par>
                            </p:childTnLst>
                          </p:cTn>
                        </p:par>
                        <p:par>
                          <p:cTn id="33" fill="hold">
                            <p:stCondLst>
                              <p:cond delay="2000"/>
                            </p:stCondLst>
                            <p:childTnLst>
                              <p:par>
                                <p:cTn id="34" presetID="42"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1+#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宪法序言第七自然段修改点</a:t>
            </a:r>
          </a:p>
        </p:txBody>
      </p:sp>
      <p:sp>
        <p:nvSpPr>
          <p:cNvPr id="5" name="圆角矩形 4"/>
          <p:cNvSpPr/>
          <p:nvPr/>
        </p:nvSpPr>
        <p:spPr>
          <a:xfrm>
            <a:off x="1242342" y="1493186"/>
            <a:ext cx="4497723" cy="52086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修改前</a:t>
            </a:r>
            <a:endParaRPr lang="en-US" altLang="zh-CN" sz="2400" b="1" dirty="0"/>
          </a:p>
        </p:txBody>
      </p:sp>
      <p:sp>
        <p:nvSpPr>
          <p:cNvPr id="6" name="圆角矩形 5"/>
          <p:cNvSpPr/>
          <p:nvPr/>
        </p:nvSpPr>
        <p:spPr>
          <a:xfrm>
            <a:off x="6968370" y="1493186"/>
            <a:ext cx="4497723" cy="52086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修改后</a:t>
            </a:r>
            <a:endParaRPr lang="en-US" altLang="zh-CN" sz="2400" b="1" dirty="0"/>
          </a:p>
        </p:txBody>
      </p:sp>
      <p:sp>
        <p:nvSpPr>
          <p:cNvPr id="7" name="文本框 6"/>
          <p:cNvSpPr txBox="1"/>
          <p:nvPr/>
        </p:nvSpPr>
        <p:spPr>
          <a:xfrm>
            <a:off x="1082055" y="2271348"/>
            <a:ext cx="4537811" cy="646331"/>
          </a:xfrm>
          <a:prstGeom prst="rect">
            <a:avLst/>
          </a:prstGeom>
          <a:noFill/>
        </p:spPr>
        <p:txBody>
          <a:bodyPr wrap="square" rtlCol="0">
            <a:spAutoFit/>
          </a:bodyPr>
          <a:lstStyle/>
          <a:p>
            <a:pPr algn="r"/>
            <a:r>
              <a:rPr lang="zh-CN" altLang="en-US" dirty="0">
                <a:solidFill>
                  <a:schemeClr val="tx1">
                    <a:lumMod val="85000"/>
                    <a:lumOff val="15000"/>
                  </a:schemeClr>
                </a:solidFill>
              </a:rPr>
              <a:t>“在马克思列宁主义、毛泽东思想、邓小平理论和‘三个代表’重要思想指引下”</a:t>
            </a:r>
          </a:p>
        </p:txBody>
      </p:sp>
      <p:sp>
        <p:nvSpPr>
          <p:cNvPr id="9" name="文本框 8"/>
          <p:cNvSpPr txBox="1"/>
          <p:nvPr/>
        </p:nvSpPr>
        <p:spPr>
          <a:xfrm>
            <a:off x="6813082" y="2271348"/>
            <a:ext cx="5169368" cy="923330"/>
          </a:xfrm>
          <a:prstGeom prst="rect">
            <a:avLst/>
          </a:prstGeom>
          <a:noFill/>
        </p:spPr>
        <p:txBody>
          <a:bodyPr wrap="square" rtlCol="0">
            <a:spAutoFit/>
          </a:bodyPr>
          <a:lstStyle/>
          <a:p>
            <a:r>
              <a:rPr lang="zh-CN" altLang="en-US" dirty="0">
                <a:solidFill>
                  <a:srgbClr val="C00000"/>
                </a:solidFill>
              </a:rPr>
              <a:t>“在马克思列宁主义、毛泽东思想、邓小平理论、‘三个代表’重要思想、科学发展观、习近平新时代中国特色社会主义思想指引下”；</a:t>
            </a:r>
          </a:p>
        </p:txBody>
      </p:sp>
      <p:grpSp>
        <p:nvGrpSpPr>
          <p:cNvPr id="11" name="组合 10"/>
          <p:cNvGrpSpPr/>
          <p:nvPr/>
        </p:nvGrpSpPr>
        <p:grpSpPr>
          <a:xfrm>
            <a:off x="5935894" y="2374587"/>
            <a:ext cx="561160" cy="561160"/>
            <a:chOff x="5935893" y="2524080"/>
            <a:chExt cx="751545" cy="751545"/>
          </a:xfrm>
        </p:grpSpPr>
        <p:sp>
          <p:nvSpPr>
            <p:cNvPr id="2" name="流程图: 联系 1"/>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燕尾形 9"/>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2" name="文本框 11"/>
          <p:cNvSpPr txBox="1"/>
          <p:nvPr/>
        </p:nvSpPr>
        <p:spPr>
          <a:xfrm>
            <a:off x="1082055" y="3460637"/>
            <a:ext cx="4537811" cy="369332"/>
          </a:xfrm>
          <a:prstGeom prst="rect">
            <a:avLst/>
          </a:prstGeom>
          <a:noFill/>
        </p:spPr>
        <p:txBody>
          <a:bodyPr wrap="square" rtlCol="0">
            <a:spAutoFit/>
          </a:bodyPr>
          <a:lstStyle/>
          <a:p>
            <a:pPr algn="r"/>
            <a:r>
              <a:rPr lang="zh-CN" altLang="en-US" dirty="0">
                <a:solidFill>
                  <a:schemeClr val="tx1">
                    <a:lumMod val="85000"/>
                    <a:lumOff val="15000"/>
                  </a:schemeClr>
                </a:solidFill>
              </a:rPr>
              <a:t>“健全社会主义法制”</a:t>
            </a:r>
          </a:p>
        </p:txBody>
      </p:sp>
      <p:sp>
        <p:nvSpPr>
          <p:cNvPr id="13" name="文本框 12"/>
          <p:cNvSpPr txBox="1"/>
          <p:nvPr/>
        </p:nvSpPr>
        <p:spPr>
          <a:xfrm>
            <a:off x="6813082" y="3460637"/>
            <a:ext cx="5169368" cy="369332"/>
          </a:xfrm>
          <a:prstGeom prst="rect">
            <a:avLst/>
          </a:prstGeom>
          <a:noFill/>
        </p:spPr>
        <p:txBody>
          <a:bodyPr wrap="square" rtlCol="0">
            <a:spAutoFit/>
          </a:bodyPr>
          <a:lstStyle/>
          <a:p>
            <a:r>
              <a:rPr lang="zh-CN" altLang="en-US" dirty="0">
                <a:solidFill>
                  <a:srgbClr val="C00000"/>
                </a:solidFill>
              </a:rPr>
              <a:t>“健全社会主义法治”</a:t>
            </a:r>
          </a:p>
        </p:txBody>
      </p:sp>
      <p:grpSp>
        <p:nvGrpSpPr>
          <p:cNvPr id="14" name="组合 13"/>
          <p:cNvGrpSpPr/>
          <p:nvPr/>
        </p:nvGrpSpPr>
        <p:grpSpPr>
          <a:xfrm>
            <a:off x="5935894" y="3397941"/>
            <a:ext cx="561160" cy="561160"/>
            <a:chOff x="5935893" y="2524080"/>
            <a:chExt cx="751545" cy="751545"/>
          </a:xfrm>
        </p:grpSpPr>
        <p:sp>
          <p:nvSpPr>
            <p:cNvPr id="15" name="流程图: 联系 14"/>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燕尾形 15"/>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7" name="文本框 16"/>
          <p:cNvSpPr txBox="1"/>
          <p:nvPr/>
        </p:nvSpPr>
        <p:spPr>
          <a:xfrm>
            <a:off x="1082055" y="4283968"/>
            <a:ext cx="4537811" cy="369332"/>
          </a:xfrm>
          <a:prstGeom prst="rect">
            <a:avLst/>
          </a:prstGeom>
          <a:noFill/>
        </p:spPr>
        <p:txBody>
          <a:bodyPr wrap="square" rtlCol="0">
            <a:spAutoFit/>
          </a:bodyPr>
          <a:lstStyle/>
          <a:p>
            <a:pPr algn="r"/>
            <a:r>
              <a:rPr lang="zh-CN" altLang="en-US" dirty="0">
                <a:solidFill>
                  <a:schemeClr val="tx1">
                    <a:lumMod val="85000"/>
                    <a:lumOff val="15000"/>
                  </a:schemeClr>
                </a:solidFill>
              </a:rPr>
              <a:t>在“自力更生，艰苦奋斗”前</a:t>
            </a:r>
          </a:p>
        </p:txBody>
      </p:sp>
      <p:sp>
        <p:nvSpPr>
          <p:cNvPr id="18" name="文本框 17"/>
          <p:cNvSpPr txBox="1"/>
          <p:nvPr/>
        </p:nvSpPr>
        <p:spPr>
          <a:xfrm>
            <a:off x="6813082" y="4283968"/>
            <a:ext cx="5169368" cy="369332"/>
          </a:xfrm>
          <a:prstGeom prst="rect">
            <a:avLst/>
          </a:prstGeom>
          <a:noFill/>
        </p:spPr>
        <p:txBody>
          <a:bodyPr wrap="square" rtlCol="0">
            <a:spAutoFit/>
          </a:bodyPr>
          <a:lstStyle/>
          <a:p>
            <a:r>
              <a:rPr lang="zh-CN" altLang="en-US" dirty="0">
                <a:solidFill>
                  <a:srgbClr val="C00000"/>
                </a:solidFill>
              </a:rPr>
              <a:t>增写“贯彻新发展理念”</a:t>
            </a:r>
          </a:p>
        </p:txBody>
      </p:sp>
      <p:sp>
        <p:nvSpPr>
          <p:cNvPr id="22" name="文本框 21"/>
          <p:cNvSpPr txBox="1"/>
          <p:nvPr/>
        </p:nvSpPr>
        <p:spPr>
          <a:xfrm>
            <a:off x="1082055" y="5178190"/>
            <a:ext cx="4537811" cy="923330"/>
          </a:xfrm>
          <a:prstGeom prst="rect">
            <a:avLst/>
          </a:prstGeom>
          <a:noFill/>
        </p:spPr>
        <p:txBody>
          <a:bodyPr wrap="square" rtlCol="0">
            <a:spAutoFit/>
          </a:bodyPr>
          <a:lstStyle/>
          <a:p>
            <a:pPr algn="r"/>
            <a:r>
              <a:rPr lang="zh-CN" altLang="en-US" dirty="0">
                <a:solidFill>
                  <a:schemeClr val="tx1">
                    <a:lumMod val="85000"/>
                    <a:lumOff val="15000"/>
                  </a:schemeClr>
                </a:solidFill>
              </a:rPr>
              <a:t>“推动物质文明、政治文明和精神文明协调发展，把我国建设成为富强、民主、文明的社会主义国家”</a:t>
            </a:r>
          </a:p>
        </p:txBody>
      </p:sp>
      <p:sp>
        <p:nvSpPr>
          <p:cNvPr id="23" name="文本框 22"/>
          <p:cNvSpPr txBox="1"/>
          <p:nvPr/>
        </p:nvSpPr>
        <p:spPr>
          <a:xfrm>
            <a:off x="6813082" y="5178190"/>
            <a:ext cx="5169368" cy="1200329"/>
          </a:xfrm>
          <a:prstGeom prst="rect">
            <a:avLst/>
          </a:prstGeom>
          <a:noFill/>
        </p:spPr>
        <p:txBody>
          <a:bodyPr wrap="square" rtlCol="0">
            <a:spAutoFit/>
          </a:bodyPr>
          <a:lstStyle/>
          <a:p>
            <a:r>
              <a:rPr lang="zh-CN" altLang="en-US" dirty="0">
                <a:solidFill>
                  <a:srgbClr val="C00000"/>
                </a:solidFill>
              </a:rPr>
              <a:t>“推动物质文明、政治文明、精神文明、社会文明、生态文明协调发展，把我国建设成为富强民主文明和谐美丽的社会主义现代化强国，实现中华民族伟大复兴”。</a:t>
            </a:r>
          </a:p>
        </p:txBody>
      </p:sp>
      <p:grpSp>
        <p:nvGrpSpPr>
          <p:cNvPr id="24" name="组合 23"/>
          <p:cNvGrpSpPr/>
          <p:nvPr/>
        </p:nvGrpSpPr>
        <p:grpSpPr>
          <a:xfrm>
            <a:off x="5935894" y="5444649"/>
            <a:ext cx="561160" cy="561160"/>
            <a:chOff x="5935893" y="2524080"/>
            <a:chExt cx="751545" cy="751545"/>
          </a:xfrm>
        </p:grpSpPr>
        <p:sp>
          <p:nvSpPr>
            <p:cNvPr id="25" name="流程图: 联系 24"/>
            <p:cNvSpPr/>
            <p:nvPr/>
          </p:nvSpPr>
          <p:spPr>
            <a:xfrm>
              <a:off x="5935893" y="2524080"/>
              <a:ext cx="751545" cy="751545"/>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燕尾形 25"/>
            <p:cNvSpPr/>
            <p:nvPr/>
          </p:nvSpPr>
          <p:spPr>
            <a:xfrm>
              <a:off x="6213314" y="2690499"/>
              <a:ext cx="196702" cy="418706"/>
            </a:xfrm>
            <a:prstGeom prst="chevron">
              <a:avLst>
                <a:gd name="adj" fmla="val 794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8" name="组合 27"/>
          <p:cNvGrpSpPr/>
          <p:nvPr/>
        </p:nvGrpSpPr>
        <p:grpSpPr>
          <a:xfrm>
            <a:off x="5935894" y="4216402"/>
            <a:ext cx="561160" cy="561160"/>
            <a:chOff x="5935894" y="4216402"/>
            <a:chExt cx="561160" cy="561160"/>
          </a:xfrm>
        </p:grpSpPr>
        <p:sp>
          <p:nvSpPr>
            <p:cNvPr id="20" name="流程图: 联系 19"/>
            <p:cNvSpPr/>
            <p:nvPr/>
          </p:nvSpPr>
          <p:spPr>
            <a:xfrm>
              <a:off x="5935894" y="4216402"/>
              <a:ext cx="561160" cy="561160"/>
            </a:xfrm>
            <a:prstGeom prst="flowChartConnector">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加号 26"/>
            <p:cNvSpPr/>
            <p:nvPr/>
          </p:nvSpPr>
          <p:spPr>
            <a:xfrm>
              <a:off x="6017439" y="4283968"/>
              <a:ext cx="398067" cy="398067"/>
            </a:xfrm>
            <a:prstGeom prst="mathPlus">
              <a:avLst>
                <a:gd name="adj1" fmla="val 53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6926838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par>
                          <p:cTn id="16" fill="hold">
                            <p:stCondLst>
                              <p:cond delay="500"/>
                            </p:stCondLst>
                            <p:childTnLst>
                              <p:par>
                                <p:cTn id="17" presetID="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45"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750"/>
                                        <p:tgtEl>
                                          <p:spTgt spid="11"/>
                                        </p:tgtEl>
                                      </p:cBhvr>
                                    </p:animEffect>
                                    <p:anim calcmode="lin" valueType="num">
                                      <p:cBhvr>
                                        <p:cTn id="25" dur="750" fill="hold"/>
                                        <p:tgtEl>
                                          <p:spTgt spid="11"/>
                                        </p:tgtEl>
                                        <p:attrNameLst>
                                          <p:attrName>ppt_w</p:attrName>
                                        </p:attrNameLst>
                                      </p:cBhvr>
                                      <p:tavLst>
                                        <p:tav tm="0" fmla="#ppt_w*sin(2.5*pi*$)">
                                          <p:val>
                                            <p:fltVal val="0"/>
                                          </p:val>
                                        </p:tav>
                                        <p:tav tm="100000">
                                          <p:val>
                                            <p:fltVal val="1"/>
                                          </p:val>
                                        </p:tav>
                                      </p:tavLst>
                                    </p:anim>
                                    <p:anim calcmode="lin" valueType="num">
                                      <p:cBhvr>
                                        <p:cTn id="26" dur="750" fill="hold"/>
                                        <p:tgtEl>
                                          <p:spTgt spid="11"/>
                                        </p:tgtEl>
                                        <p:attrNameLst>
                                          <p:attrName>ppt_h</p:attrName>
                                        </p:attrNameLst>
                                      </p:cBhvr>
                                      <p:tavLst>
                                        <p:tav tm="0">
                                          <p:val>
                                            <p:strVal val="#ppt_h"/>
                                          </p:val>
                                        </p:tav>
                                        <p:tav tm="100000">
                                          <p:val>
                                            <p:strVal val="#ppt_h"/>
                                          </p:val>
                                        </p:tav>
                                      </p:tavLst>
                                    </p:anim>
                                  </p:childTnLst>
                                </p:cTn>
                              </p:par>
                            </p:childTnLst>
                          </p:cTn>
                        </p:par>
                        <p:par>
                          <p:cTn id="27" fill="hold">
                            <p:stCondLst>
                              <p:cond delay="1750"/>
                            </p:stCondLst>
                            <p:childTnLst>
                              <p:par>
                                <p:cTn id="28" presetID="2" presetClass="entr" presetSubtype="2"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2250"/>
                            </p:stCondLst>
                            <p:childTnLst>
                              <p:par>
                                <p:cTn id="33" presetID="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childTnLst>
                          </p:cTn>
                        </p:par>
                        <p:par>
                          <p:cTn id="37" fill="hold">
                            <p:stCondLst>
                              <p:cond delay="2750"/>
                            </p:stCondLst>
                            <p:childTnLst>
                              <p:par>
                                <p:cTn id="38" presetID="45" presetClass="entr" presetSubtype="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750"/>
                                        <p:tgtEl>
                                          <p:spTgt spid="14"/>
                                        </p:tgtEl>
                                      </p:cBhvr>
                                    </p:animEffect>
                                    <p:anim calcmode="lin" valueType="num">
                                      <p:cBhvr>
                                        <p:cTn id="41" dur="750" fill="hold"/>
                                        <p:tgtEl>
                                          <p:spTgt spid="14"/>
                                        </p:tgtEl>
                                        <p:attrNameLst>
                                          <p:attrName>ppt_w</p:attrName>
                                        </p:attrNameLst>
                                      </p:cBhvr>
                                      <p:tavLst>
                                        <p:tav tm="0" fmla="#ppt_w*sin(2.5*pi*$)">
                                          <p:val>
                                            <p:fltVal val="0"/>
                                          </p:val>
                                        </p:tav>
                                        <p:tav tm="100000">
                                          <p:val>
                                            <p:fltVal val="1"/>
                                          </p:val>
                                        </p:tav>
                                      </p:tavLst>
                                    </p:anim>
                                    <p:anim calcmode="lin" valueType="num">
                                      <p:cBhvr>
                                        <p:cTn id="42" dur="750" fill="hold"/>
                                        <p:tgtEl>
                                          <p:spTgt spid="14"/>
                                        </p:tgtEl>
                                        <p:attrNameLst>
                                          <p:attrName>ppt_h</p:attrName>
                                        </p:attrNameLst>
                                      </p:cBhvr>
                                      <p:tavLst>
                                        <p:tav tm="0">
                                          <p:val>
                                            <p:strVal val="#ppt_h"/>
                                          </p:val>
                                        </p:tav>
                                        <p:tav tm="100000">
                                          <p:val>
                                            <p:strVal val="#ppt_h"/>
                                          </p:val>
                                        </p:tav>
                                      </p:tavLst>
                                    </p:anim>
                                  </p:childTnLst>
                                </p:cTn>
                              </p:par>
                            </p:childTnLst>
                          </p:cTn>
                        </p:par>
                        <p:par>
                          <p:cTn id="43" fill="hold">
                            <p:stCondLst>
                              <p:cond delay="3500"/>
                            </p:stCondLst>
                            <p:childTnLst>
                              <p:par>
                                <p:cTn id="44" presetID="2" presetClass="entr" presetSubtype="2"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1+#ppt_w/2"/>
                                          </p:val>
                                        </p:tav>
                                        <p:tav tm="100000">
                                          <p:val>
                                            <p:strVal val="#ppt_x"/>
                                          </p:val>
                                        </p:tav>
                                      </p:tavLst>
                                    </p:anim>
                                    <p:anim calcmode="lin" valueType="num">
                                      <p:cBhvr additive="base">
                                        <p:cTn id="47" dur="500" fill="hold"/>
                                        <p:tgtEl>
                                          <p:spTgt spid="13"/>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8"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0-#ppt_w/2"/>
                                          </p:val>
                                        </p:tav>
                                        <p:tav tm="100000">
                                          <p:val>
                                            <p:strVal val="#ppt_x"/>
                                          </p:val>
                                        </p:tav>
                                      </p:tavLst>
                                    </p:anim>
                                    <p:anim calcmode="lin" valueType="num">
                                      <p:cBhvr additive="base">
                                        <p:cTn id="52" dur="500" fill="hold"/>
                                        <p:tgtEl>
                                          <p:spTgt spid="17"/>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45" presetClass="entr" presetSubtype="0"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750"/>
                                        <p:tgtEl>
                                          <p:spTgt spid="28"/>
                                        </p:tgtEl>
                                      </p:cBhvr>
                                    </p:animEffect>
                                    <p:anim calcmode="lin" valueType="num">
                                      <p:cBhvr>
                                        <p:cTn id="57" dur="750" fill="hold"/>
                                        <p:tgtEl>
                                          <p:spTgt spid="28"/>
                                        </p:tgtEl>
                                        <p:attrNameLst>
                                          <p:attrName>ppt_w</p:attrName>
                                        </p:attrNameLst>
                                      </p:cBhvr>
                                      <p:tavLst>
                                        <p:tav tm="0" fmla="#ppt_w*sin(2.5*pi*$)">
                                          <p:val>
                                            <p:fltVal val="0"/>
                                          </p:val>
                                        </p:tav>
                                        <p:tav tm="100000">
                                          <p:val>
                                            <p:fltVal val="1"/>
                                          </p:val>
                                        </p:tav>
                                      </p:tavLst>
                                    </p:anim>
                                    <p:anim calcmode="lin" valueType="num">
                                      <p:cBhvr>
                                        <p:cTn id="58" dur="750" fill="hold"/>
                                        <p:tgtEl>
                                          <p:spTgt spid="28"/>
                                        </p:tgtEl>
                                        <p:attrNameLst>
                                          <p:attrName>ppt_h</p:attrName>
                                        </p:attrNameLst>
                                      </p:cBhvr>
                                      <p:tavLst>
                                        <p:tav tm="0">
                                          <p:val>
                                            <p:strVal val="#ppt_h"/>
                                          </p:val>
                                        </p:tav>
                                        <p:tav tm="100000">
                                          <p:val>
                                            <p:strVal val="#ppt_h"/>
                                          </p:val>
                                        </p:tav>
                                      </p:tavLst>
                                    </p:anim>
                                  </p:childTnLst>
                                </p:cTn>
                              </p:par>
                            </p:childTnLst>
                          </p:cTn>
                        </p:par>
                        <p:par>
                          <p:cTn id="59" fill="hold">
                            <p:stCondLst>
                              <p:cond delay="5250"/>
                            </p:stCondLst>
                            <p:childTnLst>
                              <p:par>
                                <p:cTn id="60" presetID="2" presetClass="entr" presetSubtype="2"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1+#ppt_w/2"/>
                                          </p:val>
                                        </p:tav>
                                        <p:tav tm="100000">
                                          <p:val>
                                            <p:strVal val="#ppt_x"/>
                                          </p:val>
                                        </p:tav>
                                      </p:tavLst>
                                    </p:anim>
                                    <p:anim calcmode="lin" valueType="num">
                                      <p:cBhvr additive="base">
                                        <p:cTn id="63" dur="500" fill="hold"/>
                                        <p:tgtEl>
                                          <p:spTgt spid="18"/>
                                        </p:tgtEl>
                                        <p:attrNameLst>
                                          <p:attrName>ppt_y</p:attrName>
                                        </p:attrNameLst>
                                      </p:cBhvr>
                                      <p:tavLst>
                                        <p:tav tm="0">
                                          <p:val>
                                            <p:strVal val="#ppt_y"/>
                                          </p:val>
                                        </p:tav>
                                        <p:tav tm="100000">
                                          <p:val>
                                            <p:strVal val="#ppt_y"/>
                                          </p:val>
                                        </p:tav>
                                      </p:tavLst>
                                    </p:anim>
                                  </p:childTnLst>
                                </p:cTn>
                              </p:par>
                            </p:childTnLst>
                          </p:cTn>
                        </p:par>
                        <p:par>
                          <p:cTn id="64" fill="hold">
                            <p:stCondLst>
                              <p:cond delay="5750"/>
                            </p:stCondLst>
                            <p:childTnLst>
                              <p:par>
                                <p:cTn id="65" presetID="2" presetClass="entr" presetSubtype="8"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additive="base">
                                        <p:cTn id="67" dur="500" fill="hold"/>
                                        <p:tgtEl>
                                          <p:spTgt spid="22"/>
                                        </p:tgtEl>
                                        <p:attrNameLst>
                                          <p:attrName>ppt_x</p:attrName>
                                        </p:attrNameLst>
                                      </p:cBhvr>
                                      <p:tavLst>
                                        <p:tav tm="0">
                                          <p:val>
                                            <p:strVal val="0-#ppt_w/2"/>
                                          </p:val>
                                        </p:tav>
                                        <p:tav tm="100000">
                                          <p:val>
                                            <p:strVal val="#ppt_x"/>
                                          </p:val>
                                        </p:tav>
                                      </p:tavLst>
                                    </p:anim>
                                    <p:anim calcmode="lin" valueType="num">
                                      <p:cBhvr additive="base">
                                        <p:cTn id="68" dur="500" fill="hold"/>
                                        <p:tgtEl>
                                          <p:spTgt spid="22"/>
                                        </p:tgtEl>
                                        <p:attrNameLst>
                                          <p:attrName>ppt_y</p:attrName>
                                        </p:attrNameLst>
                                      </p:cBhvr>
                                      <p:tavLst>
                                        <p:tav tm="0">
                                          <p:val>
                                            <p:strVal val="#ppt_y"/>
                                          </p:val>
                                        </p:tav>
                                        <p:tav tm="100000">
                                          <p:val>
                                            <p:strVal val="#ppt_y"/>
                                          </p:val>
                                        </p:tav>
                                      </p:tavLst>
                                    </p:anim>
                                  </p:childTnLst>
                                </p:cTn>
                              </p:par>
                            </p:childTnLst>
                          </p:cTn>
                        </p:par>
                        <p:par>
                          <p:cTn id="69" fill="hold">
                            <p:stCondLst>
                              <p:cond delay="6250"/>
                            </p:stCondLst>
                            <p:childTnLst>
                              <p:par>
                                <p:cTn id="70" presetID="45" presetClass="entr" presetSubtype="0" fill="hold"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750"/>
                                        <p:tgtEl>
                                          <p:spTgt spid="24"/>
                                        </p:tgtEl>
                                      </p:cBhvr>
                                    </p:animEffect>
                                    <p:anim calcmode="lin" valueType="num">
                                      <p:cBhvr>
                                        <p:cTn id="73" dur="750" fill="hold"/>
                                        <p:tgtEl>
                                          <p:spTgt spid="24"/>
                                        </p:tgtEl>
                                        <p:attrNameLst>
                                          <p:attrName>ppt_w</p:attrName>
                                        </p:attrNameLst>
                                      </p:cBhvr>
                                      <p:tavLst>
                                        <p:tav tm="0" fmla="#ppt_w*sin(2.5*pi*$)">
                                          <p:val>
                                            <p:fltVal val="0"/>
                                          </p:val>
                                        </p:tav>
                                        <p:tav tm="100000">
                                          <p:val>
                                            <p:fltVal val="1"/>
                                          </p:val>
                                        </p:tav>
                                      </p:tavLst>
                                    </p:anim>
                                    <p:anim calcmode="lin" valueType="num">
                                      <p:cBhvr>
                                        <p:cTn id="74" dur="750" fill="hold"/>
                                        <p:tgtEl>
                                          <p:spTgt spid="24"/>
                                        </p:tgtEl>
                                        <p:attrNameLst>
                                          <p:attrName>ppt_h</p:attrName>
                                        </p:attrNameLst>
                                      </p:cBhvr>
                                      <p:tavLst>
                                        <p:tav tm="0">
                                          <p:val>
                                            <p:strVal val="#ppt_h"/>
                                          </p:val>
                                        </p:tav>
                                        <p:tav tm="100000">
                                          <p:val>
                                            <p:strVal val="#ppt_h"/>
                                          </p:val>
                                        </p:tav>
                                      </p:tavLst>
                                    </p:anim>
                                  </p:childTnLst>
                                </p:cTn>
                              </p:par>
                            </p:childTnLst>
                          </p:cTn>
                        </p:par>
                        <p:par>
                          <p:cTn id="75" fill="hold">
                            <p:stCondLst>
                              <p:cond delay="7000"/>
                            </p:stCondLst>
                            <p:childTnLst>
                              <p:par>
                                <p:cTn id="76" presetID="2" presetClass="entr" presetSubtype="2"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fill="hold"/>
                                        <p:tgtEl>
                                          <p:spTgt spid="23"/>
                                        </p:tgtEl>
                                        <p:attrNameLst>
                                          <p:attrName>ppt_x</p:attrName>
                                        </p:attrNameLst>
                                      </p:cBhvr>
                                      <p:tavLst>
                                        <p:tav tm="0">
                                          <p:val>
                                            <p:strVal val="1+#ppt_w/2"/>
                                          </p:val>
                                        </p:tav>
                                        <p:tav tm="100000">
                                          <p:val>
                                            <p:strVal val="#ppt_x"/>
                                          </p:val>
                                        </p:tav>
                                      </p:tavLst>
                                    </p:anim>
                                    <p:anim calcmode="lin" valueType="num">
                                      <p:cBhvr additive="base">
                                        <p:cTn id="79"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p:bldP spid="9" grpId="0"/>
      <p:bldP spid="12" grpId="0"/>
      <p:bldP spid="13" grpId="0"/>
      <p:bldP spid="17" grpId="0"/>
      <p:bldP spid="18" grpId="0"/>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4114800" y="1376084"/>
            <a:ext cx="7579896" cy="1058977"/>
          </a:xfrm>
          <a:prstGeom prst="roundRect">
            <a:avLst>
              <a:gd name="adj" fmla="val 4667"/>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43793" y="3534811"/>
            <a:ext cx="9957734" cy="2308324"/>
          </a:xfrm>
          <a:prstGeom prst="rect">
            <a:avLst/>
          </a:prstGeom>
          <a:noFill/>
        </p:spPr>
        <p:txBody>
          <a:bodyPr wrap="square" rtlCol="0">
            <a:spAutoFit/>
          </a:bodyPr>
          <a:lstStyle/>
          <a:p>
            <a:r>
              <a:rPr lang="zh-CN" altLang="en-US" sz="1600" dirty="0">
                <a:solidFill>
                  <a:schemeClr val="tx1">
                    <a:lumMod val="95000"/>
                    <a:lumOff val="5000"/>
                  </a:schemeClr>
                </a:solidFill>
                <a:latin typeface="+mj-ea"/>
                <a:ea typeface="+mj-ea"/>
              </a:rPr>
              <a:t>“中国新民主主义革命的胜利和社会主义事业的成就，是中国共产党领导中国各族人民，在马克思列宁主义、毛泽东思想的指引下，坚持真理，修正错误，战胜许多艰难险阻而取得的。我国将长期处于社会主义初级阶段。国家的根本任务是，沿着中国特色社会主义道路，集中力量进行社会主义现代化建设。中国各族人民将继续在中国共产党领导下，在马克思列宁主义、毛泽东思想、邓小平理论、‘三个代表’重要思想、科学发展观、习近平新时代中国特色社会主义思想指引下，坚持人民民主专政，坚持社会主义道路，坚持改革开放，不断完善社会主义的各项制度，发展社会主义市场经济，发展社会主义民主，健全社会主义法治，贯彻新发展理念，自力更生，艰苦奋斗，逐步实现工业、农业、国防和科学技术的现代化，推动物质文明、政治文明、精神文明、社会文明、生态文明协调发展，把我国建设成为富强民主文明和谐美丽的社会主义现代化强国，实现中华民族伟大复兴。”</a:t>
            </a:r>
          </a:p>
        </p:txBody>
      </p:sp>
      <p:sp>
        <p:nvSpPr>
          <p:cNvPr id="3" name="文本框 2"/>
          <p:cNvSpPr txBox="1"/>
          <p:nvPr/>
        </p:nvSpPr>
        <p:spPr>
          <a:xfrm>
            <a:off x="1350626" y="405770"/>
            <a:ext cx="4688223" cy="461665"/>
          </a:xfrm>
          <a:prstGeom prst="rect">
            <a:avLst/>
          </a:prstGeom>
          <a:noFill/>
        </p:spPr>
        <p:txBody>
          <a:bodyPr wrap="square" rtlCol="0">
            <a:spAutoFit/>
          </a:bodyPr>
          <a:lstStyle/>
          <a:p>
            <a:r>
              <a:rPr lang="zh-CN" altLang="en-US" sz="2400" b="1" dirty="0">
                <a:solidFill>
                  <a:srgbClr val="C00000"/>
                </a:solidFill>
              </a:rPr>
              <a:t>宪法序言：坚持党的领导</a:t>
            </a:r>
          </a:p>
        </p:txBody>
      </p:sp>
      <p:sp>
        <p:nvSpPr>
          <p:cNvPr id="6" name="圆角矩形 5"/>
          <p:cNvSpPr/>
          <p:nvPr/>
        </p:nvSpPr>
        <p:spPr>
          <a:xfrm>
            <a:off x="1350626" y="1376084"/>
            <a:ext cx="3401847" cy="1058977"/>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坚持党的领导</a:t>
            </a:r>
            <a:endParaRPr lang="en-US" altLang="zh-CN" sz="2400" b="1" dirty="0"/>
          </a:p>
        </p:txBody>
      </p:sp>
      <p:sp>
        <p:nvSpPr>
          <p:cNvPr id="7" name="文本框 6"/>
          <p:cNvSpPr txBox="1"/>
          <p:nvPr/>
        </p:nvSpPr>
        <p:spPr>
          <a:xfrm>
            <a:off x="5251774" y="1913292"/>
            <a:ext cx="5817281" cy="400110"/>
          </a:xfrm>
          <a:prstGeom prst="rect">
            <a:avLst/>
          </a:prstGeom>
          <a:noFill/>
        </p:spPr>
        <p:txBody>
          <a:bodyPr wrap="square" rtlCol="0">
            <a:spAutoFit/>
          </a:bodyPr>
          <a:lstStyle/>
          <a:p>
            <a:r>
              <a:rPr lang="zh-CN" altLang="en-US" sz="2000" b="1" dirty="0">
                <a:solidFill>
                  <a:srgbClr val="C00000"/>
                </a:solidFill>
              </a:rPr>
              <a:t>将习近平新时代中国特色社会主义思想载入宪法</a:t>
            </a:r>
          </a:p>
        </p:txBody>
      </p:sp>
      <p:sp>
        <p:nvSpPr>
          <p:cNvPr id="8" name="圆角矩形 7"/>
          <p:cNvSpPr/>
          <p:nvPr/>
        </p:nvSpPr>
        <p:spPr>
          <a:xfrm>
            <a:off x="1350626" y="3068053"/>
            <a:ext cx="10344069" cy="3065744"/>
          </a:xfrm>
          <a:prstGeom prst="roundRect">
            <a:avLst>
              <a:gd name="adj" fmla="val 198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3732297" y="2839888"/>
            <a:ext cx="5580727" cy="404262"/>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一、宪法序言第七自然段修改后完整段落</a:t>
            </a:r>
            <a:endParaRPr lang="en-US" altLang="zh-CN" b="1" dirty="0">
              <a:solidFill>
                <a:schemeClr val="bg1"/>
              </a:solidFill>
            </a:endParaRPr>
          </a:p>
        </p:txBody>
      </p:sp>
      <p:sp>
        <p:nvSpPr>
          <p:cNvPr id="9" name="文本框 8"/>
          <p:cNvSpPr txBox="1"/>
          <p:nvPr/>
        </p:nvSpPr>
        <p:spPr>
          <a:xfrm>
            <a:off x="5251774" y="1509455"/>
            <a:ext cx="5817281" cy="400110"/>
          </a:xfrm>
          <a:prstGeom prst="rect">
            <a:avLst/>
          </a:prstGeom>
          <a:noFill/>
        </p:spPr>
        <p:txBody>
          <a:bodyPr wrap="square" rtlCol="0">
            <a:spAutoFit/>
          </a:bodyPr>
          <a:lstStyle/>
          <a:p>
            <a:r>
              <a:rPr lang="zh-CN" altLang="en-US" sz="2000" b="1" dirty="0">
                <a:solidFill>
                  <a:srgbClr val="C00000"/>
                </a:solidFill>
              </a:rPr>
              <a:t>宪法序言第七自然段</a:t>
            </a:r>
          </a:p>
        </p:txBody>
      </p:sp>
    </p:spTree>
    <p:extLst>
      <p:ext uri="{BB962C8B-B14F-4D97-AF65-F5344CB8AC3E}">
        <p14:creationId xmlns:p14="http://schemas.microsoft.com/office/powerpoint/2010/main" val="313123180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6" presetClass="emph" presetSubtype="0" fill="hold" grpId="1" nodeType="afterEffect">
                                  <p:stCondLst>
                                    <p:cond delay="0"/>
                                  </p:stCondLst>
                                  <p:childTnLst>
                                    <p:animEffect transition="out" filter="fade">
                                      <p:cBhvr>
                                        <p:cTn id="30" dur="500" tmFilter="0, 0; .2, .5; .8, .5; 1, 0"/>
                                        <p:tgtEl>
                                          <p:spTgt spid="6"/>
                                        </p:tgtEl>
                                      </p:cBhvr>
                                    </p:animEffect>
                                    <p:animScale>
                                      <p:cBhvr>
                                        <p:cTn id="31" dur="250" autoRev="1" fill="hold"/>
                                        <p:tgtEl>
                                          <p:spTgt spid="6"/>
                                        </p:tgtEl>
                                      </p:cBhvr>
                                      <p:by x="105000" y="105000"/>
                                    </p:animScale>
                                  </p:childTnLst>
                                </p:cTn>
                              </p:par>
                            </p:childTnLst>
                          </p:cTn>
                        </p:par>
                        <p:par>
                          <p:cTn id="32" fill="hold">
                            <p:stCondLst>
                              <p:cond delay="4000"/>
                            </p:stCondLst>
                            <p:childTnLst>
                              <p:par>
                                <p:cTn id="33" presetID="16" presetClass="entr" presetSubtype="21"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arn(inVertical)">
                                      <p:cBhvr>
                                        <p:cTn id="35" dur="500"/>
                                        <p:tgtEl>
                                          <p:spTgt spid="5"/>
                                        </p:tgtEl>
                                      </p:cBhvr>
                                    </p:animEffect>
                                  </p:childTnLst>
                                </p:cTn>
                              </p:par>
                            </p:childTnLst>
                          </p:cTn>
                        </p:par>
                        <p:par>
                          <p:cTn id="36" fill="hold">
                            <p:stCondLst>
                              <p:cond delay="4500"/>
                            </p:stCondLst>
                            <p:childTnLst>
                              <p:par>
                                <p:cTn id="37" presetID="21" presetClass="entr" presetSubtype="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heel(1)">
                                      <p:cBhvr>
                                        <p:cTn id="39" dur="750"/>
                                        <p:tgtEl>
                                          <p:spTgt spid="8"/>
                                        </p:tgtEl>
                                      </p:cBhvr>
                                    </p:animEffect>
                                  </p:childTnLst>
                                </p:cTn>
                              </p:par>
                            </p:childTnLst>
                          </p:cTn>
                        </p:par>
                        <p:par>
                          <p:cTn id="40" fill="hold">
                            <p:stCondLst>
                              <p:cond delay="5250"/>
                            </p:stCondLst>
                            <p:childTnLst>
                              <p:par>
                                <p:cTn id="41" presetID="42" presetClass="entr" presetSubtype="0"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1000"/>
                                        <p:tgtEl>
                                          <p:spTgt spid="4"/>
                                        </p:tgtEl>
                                      </p:cBhvr>
                                    </p:animEffect>
                                    <p:anim calcmode="lin" valueType="num">
                                      <p:cBhvr>
                                        <p:cTn id="44" dur="1000" fill="hold"/>
                                        <p:tgtEl>
                                          <p:spTgt spid="4"/>
                                        </p:tgtEl>
                                        <p:attrNameLst>
                                          <p:attrName>ppt_x</p:attrName>
                                        </p:attrNameLst>
                                      </p:cBhvr>
                                      <p:tavLst>
                                        <p:tav tm="0">
                                          <p:val>
                                            <p:strVal val="#ppt_x"/>
                                          </p:val>
                                        </p:tav>
                                        <p:tav tm="100000">
                                          <p:val>
                                            <p:strVal val="#ppt_x"/>
                                          </p:val>
                                        </p:tav>
                                      </p:tavLst>
                                    </p:anim>
                                    <p:anim calcmode="lin" valueType="num">
                                      <p:cBhvr>
                                        <p:cTn id="4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3" grpId="0"/>
      <p:bldP spid="6" grpId="0" animBg="1"/>
      <p:bldP spid="6" grpId="1" animBg="1"/>
      <p:bldP spid="7" grpId="0"/>
      <p:bldP spid="8" grpId="0" animBg="1"/>
      <p:bldP spid="5" grpId="0" animBg="1"/>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39F7241F-DAD8-44E9-BF17-5E81CEF792A7"/>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KWKLk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Clii5M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KWKLkx+HbVmtwIAAFAKAAAhAAAAdW5pdmVyc2FsL2ZsYXNoX3NraW5fc2V0dGluZ3MueG1slVZtb9owEP6+X4HYd9K90kkpEqVMqtSt1Vr1u5MciYVjR7ZDx7+fz7EbGwhknCrhu+fxvfjuaKq2lC8+TCZpLpiQz6A15aVCjddNaHEzzVqtBZ/lgmvgesaFrAmbLj7+tJ80schLLLEDOZazITn0bub2M4bifHybowwRclE3hO8fRClmGcm3pRQtLy6GVu0bkIzyrUFe/Ziv1oMOGFX6XkMdxbS+RhlHaSQoBRjS9zXKRRYjGTDv6cp+RnJ6V+ezP6DtqKLa0pafUIZoDSkhLvL1EmUYz83t8avMUc4TNPzVBvrlM8oglJE9yPjyu68ogwzRtM3/9EgjRYkFjTnnH/GdwwQpzPhhVFcoFwmYEDq6+AquPDbXuwDkvoZzn+K4SsGesK4HCwEfPWOw0LKFNPGnzqYq8fbYajMfsNgQpgwgVPWgJxP0E2mVvybW9bg/8EZ5EYCcoke8CtbWsOriDYCxvsevVrd2VYTxveuCACXsnDKIsFf2yN+mrEfIQNkjnxkt4JGz/RH80NJx/BPfEveY56tvrMCJOfp6+ZO3oqcHHFwVuHYKj6lFAQuF4bzQGvDV0sTqupCSo5hSTna0JJoK/gtx2d4mo9LkwOA67XRfpZpqBqfazcZolnT4XvYcd6Ozxu3Y/Sj0yXXniTY7/GZKtCZ5VZsfJTWdOJ4ZElOYaXKagVvSwEHe840YyamJ3IJ8EYKN9cKFhhBrMxsCi26yhuBpEpQgTU4XOXWXnKo+b+sM5No8GgXfNbGuw1W0rJj5068U3qCICQPGjqkrcx0n9L0pA4XrACAyr3zLdofOUrdMUwY78IMfKGzCQ5mlyrToULct9QNsdNhvTjOqId2e6BslxMWGE4RXE5eIN05oGNHzmmTKZhaNvd/A/c3RTvarDFsv3GL27DoputjYjytolPif5D9QSwMEFAACAAgApYouT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pYouTP7ZBl2gAQAALQYAAB8AAAB1bml2ZXJzYWwvaHRtbF9za2luX3NldHRpbmdzLmpzjZRNb8IwDIbv/Ioqu06IfcJ2Q4NJSBwmjdu0QyimVKRxlIQOhvjvq8NX06aD+NK8ffo6duVsW1GxWMyi12jrnt3+w987DUizegW3vi4a9Ix0ZkQ6g0magUglsAqSHz89ybszETJm0plON59ka0p+DOnNnAtTxlXAQgc0E9DygPYT0NahxL9eZYeq9hWV2jxdWYuyHaO0IG1bos64Y9jNu1vlAisw5qAvoHMeg2fadauJPDs+dSnKXIyZ4nIzxgTbUx4vE40rOWvKv9go0MUPX+6Bzkv3bejZidTYkYWsmnjYo2gmlQZj4JD3eUgRhAWfgij5dtz6B/WM6wVV6Dw1qT3S/TuKMq14ArUu9foUPiYLr1o3uxR1zsLa7omHewqPEHwDumY1eKTwQFQrdcUPVBoT6kgNrff8hArks1Qmh9QdiiBHhyXbpu6dC3XHHzBvhLAyQovARGZNF8cVU2+Dg2sqWcehmRchMZQXA5oKfZyfRO80tnqN0P4rYtxaHi+y4nYobkbqOJjiGfRIzpGEjOsl6AmiKOr5vnTyavLW7g9QSwMEFAACAAgApYouT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pYouTAzStqxuAAAAbgAAABwAAAB1bml2ZXJzYWwvbG9jYWxfc2V0dGluZ3MueG1ss7GvyM1RKEstKs7Mz7NVMtQzUFJIzUvOT8nMS7dVCg1x07VQUiguScxLSczJz0u1VcrLV1Kwt+OyyclPTswJTi0pASosVijISaxMLQpJzQUySlL9EnOBKp+2rnjZvEJBV+HJ/nXPpuxU0rfjAg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pYouT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Cmii5MGM67+kYUAAD1YwAAFwAAAHVuaXZlcnNhbC91bml2ZXJzYWwucG5n7d19PJPr/wBwnUKhHOekyFMnxUmeVVJYRTlFKfJcoyR9j5OnmtmYFaev5GEnKyM2ekRkyYmYbaTSwlbHw9LMZLRsWMZtbLb91vfo9f0dfv39++f2epnXrnv3dX+uh/flc19/3Ms4cthjpcY6DRUVlZUHfnH3UVFZ5qWisjRuuZqyRL7X0kP5Z8l5H4+9KlV0wxHlm2WRew7tUVGpxmjOnVRVvl8R+0vQeRWVVS1ffpe0xpSdVlEJv3rAfc+xROgY+1Dmb5G9//4gK5xbIlcpTV0at6Eg49Mvqqr7Nm1ctVHt95Lvu46667w48H2z1rHb6933rr+S73V7SfPpPD3IzxwSDQuPuPeAAPODAePj0neP3o6Os0/IKu9Q6Sg/II09yAyJIT9JGnvCTCA2il53C3FQJC0mskllqZbtP17EfzV9Mune+yDDEu2ip5ioo8rGoJSJ25hPLxZ9NETrmIE+tSqVZhDT+FNe2eUFh7Vs3/Tv3pYrAQbw8P5/ofVCLLC8o6b6YReXqOn99+XTyZJgWlpDcY5mPzeVRK9yWHiV80u7DxrPjXijf/DyqtJbcHbYxUvwlce2IEosO9pyHeL3Lwxhyn59/s9XNDYsrFSrUmu5Wf/mRt+FITddDPsrau9p+49IhwVH/jB4ZHtUx89dbWEMj2xpFbk/8NoXln+KaHrmvu+YzsIWhzU9uxug47v7RMzCquKXrjGzuH311aKeXmOG8PMZLNJfWE7WCswvu2KxuHmB+VMWpzTKBB0Lqtod/c2YNhIPHixyCF9QXoJbovmj7tF9pxf2+xJNLHSf1xIYeWFVr1Z+M6YhvwMZ588sHqOwk7c3PLiyaPqEnfyr4srmkirHhVXVfzumRovNcfSshXMEqmbpdcxd99rCzyuLkbp2ql3AmQVVrXf8Zky5AZs20QvsFk71touXM66WbbBfNJ8uHyBuuH+xoX9hVUPfjkn04O5zJ4eF5Uj9b07AEb/nq48wCxc2u+/bMUFvXN8R+XLh7LD59gQkX83/jg+iAFGAKEAUIAoQBYgCRAGiAFGAKEAUIAoQBYgCRAGiAFGAKEAUIAoQBYgCRAGiAFGAKEAUIAoQBYgCRAGiAFGAKEAUIAoQBYgCRAGiAFGAKEAUIAoQBYgCRAGiAFGAKEAUIAoQBYgCRAGiAFGAKEAUIAoQBYgCRAGiAFGAKEAUIAoQBYgCRAGiAFGAKP7fUDyC5jfKplm7qPglixpo+1mhZrxDS/j9ogNNTdKVy83WbF+zf3GF9uvzE0s/H25eNOipGQU3CnQXXcXw216/VZy7+d6i4u/1Y3GGYRtsNe5qLJgkb5ovhm3IX2626JRYI8xJ0cfCmHECarqX7evt8iRptLo1IXTm2dpotrDhBEzKT+gZGztCbcy2sPnnmX1NImkva4Y82sM6xhH2CIvlU6VvxY3ANJOjj0YLBKRsBnxEOMu9TBMQqRTp6wBKvOA7WnVmQF1ddJ22oSvin7GgVjZK+BV10yYyxoofAJcY8jkHFuAMH5POWvF80jKsYhSjyT3emDSaA8P5fOkp2o6+BvbIh98Q8uK5IXOShDyMoE7dsxmDIoZvaDsLY9BSFvvLUx8rOByFXOxIrrQiMibbITqNM4OZQrzMJmUiU4yXiRq6Jo12MhrOcCUymRCN5kzeYwJ/XBMkGtWwRDNcjDCHjOchG8Yj3pdvsa8Ll6fEjT+ZFuPt5uPu278UwHyqA4x/CLndNIqgiMnCQ1RcJa+AXESSTDXUMl2uX0mjnXh4FEYiSvG1lAzZm3TXC0CHKA8ne2WKSR6YtajtKmY68gCpqcnsq25FNAJB4M15u8OmdQ/y2yHSXgZUptjJ1DDhBnd1uk5XY4yyTgBiPoIv7JnMFvhYW+zN+uyjQCd0TOvr140VMeNGa7tYwTFuQZTrZE+bztqqV305k5zIM/92YevPL35N57YeUZydfv6jdx8r0HZD6+io8FetXiRJsC6U5xb/vPm0YCU5m+HYgnUmU5orY3IE6Lpl2OC8Uem/69eotsX4tGqsr7ciiP/0Pmj6e9ZkBWzfvlyJUEfvZadFTveTB4qqV9uqepdbc2dftwQa+l0MtD7sOvdBW5htzRUa28fzBWV1Jy1v5rDzkIXpPE9VbGHg/XNB1+qNSsnEGT1u3zzVgSqDstbaxmzOHaj43M0TpYIUVN3EcPcTAr6lp1TTzNz1B9FTwbOepqOcWKJQVC3cEJTf12d+J84RNwwre3REQV4VpPvDS8mdZ8wrG3T35KHRiWVHqqGZWZve3oLT3fYfRhkBktcjo7VZZfYkVAikbDSJ8jUQR7EclrMWzYSdml9nBFuPYM7FGVCrqc/P3cSzNkF555IKQkwYEQn+wIXmoedh9qvgUbbl6OZQCOWF5Ltux5HwF4+GBxGESddro6QE0/xKbrN9/qimZZS2lIBes3GVcqRGupjVQG17NMepP5qf9ml0e4MRj8xopzM78V+R9W1fChNnSeeebhIQYyJ5aN9Qbcgo0xfeUYB/kafsA8fVXtMu21883a3rwx85RetISa0/1zz0h07zaSnGqhj1hlSu3Vfal8O+FAqRvMUclq+91jv2eapQls9txM8vvo4xA66QVyMU4rnIl9F8wQfWZyTfw5xBD59Wtkst9QBbl/eGW3TMsrx1b6/oYklN5shIr/pAQ0iHvY+VSctdefJsJyYPc/KxM69Bs1tkbpLdalsOMcCk2xMU78LzDR3ixwXvkCHG08+G1CEzzeP3cND3smEbdC9+3YozwqWOwCXpdVY1EVeEXBViMhWVsMvFRZo/2Fi09u/o6tqaJhkQtAjizO5iZjNlyDNqRCnAnsaJn2naFOkeMg62DUKff+T8Kdx7Fy+1/XORaMoKTnOa5gYLDCY1zLilQ12KcenbltK+7WjejProTt5VPe7E2Tx4xoNAH+a91J4rwaYlliZTsFk4f9jyzi+Xc4Y5QerXh4ECff2T5gijNnUUOz7E2N92tqeO8kQqCFVIKHBpqFyEM0fFFxZAhrmtt1g+jjNv2nYNJ1RCxvFItTbWVpIRIYVEKTvvclz77/87VYyme+idg5tDA/qfcwr0GzJYsYXQ1p7i+4hPfcuwDmvNgJUT8RmPhCXa7O5TfbqlBMqcSxKiBv6dN0d+qZbeMC7yoXqs1+cFXDvl/DDPlMvAaUt2nnqdSBl+YhB3h+D/0/A775ICdkRFdIhk58s0Ss9Yf3xIzr7C84eMJCVBJk39idxscfAemQKliS1WzPECGAGZmeHafTtJeJq6EOkCC1l1+ZqnOrauHxkVYLe5vmMEFRjJGx5hQfJ2bIn8+2m5TWP2sXTM91Xop8GKqm1TM8EVlGioK5niL6PDKZOXiOxpcpGkRnIzoTELlTmIDAKSAeoIM9UhfaStgkdk+cRwRcIcVmCMhwxBNkrv70ci8aEuKEQOwAPiBQxBlNANreiq0asTF7U66HjRtcwc/lD2omtsg7E2D2koaXJOdX+RHp55taGCLmKayD+nk+1OJqDqUlLLvFV0LV8Sge+q5FKf5rv9tRMV0S1OkN7IBGOCPLbfpIh0PvLvBeWxGr96S20Ku044u8qltu+KGvBk8FYoABMkFqQTSilqVTz90Jgqar+BQKBjmlsXcWYLIkhQF64fy48SS7bJf5uFyShJWV2QZT3EYWadrjefuQOTlr5zFnqyjXWBzy1YbpZKCxKP3CS7ISUREP2+G5Ns8Z5Ki6kZv2sD79Qb3EycmdciEoxLG3NgevoKVEaYvfzyScR2YMVk11n7XdreYjnt65OLO5rabKjJ/pb6CtvtlAyTLVeGHadN8y2pax4+tcvrNL1gqaBTiG6tkOtWTAMALghArXy6adldTa4v9ONMcGM/ZUKsrYoNt0HP4ZWLuoClk9Vz8myRULSuKJ7ERJf+drdf9cfmjfuxGybnXHWEUhVHf1Pgkjjwe71hRH1DmXat9Kq0/b1T82mjg1W78it5+X4fBNhXTl/WnfTSJM58fnZJemZgZ4oFnfLGzt8EAIYoYT5o+RciqIrMIFv9iswIw/JEH+ph1GdFL+C8ydlSMRHvfts39QB5PC4n/NrjmIiU8jCf7Wd4NSkNysTk+Vmf0wSO+WC4b6vkefzoUrHI2qLmvWtNQmEajcLyL3ZnIAyxvYjEBvGh+WzuaYza4RXfCagOlI+VMX0C8fKfAO2gtjAfzhSmlR0IYQQ+GA05aGPaHHgvizi7/8jTrmcz1yf1P5RGh+CbE+duSCZ7T8T3bLmmk8EXWq/d0saCKcMhmgLW+YYrzNDyyWI4RzYOJ+62RDOLuzv/apmec/0Jti3WMr89ZV17YmzZ0WpiUq9dNOsWSWYYnHecn9DumrFJHDHG72CNhVt9TWjaKXnvRVNuoWtz1C2NOG9s0Il7Lv8efMSG6l+B80VD34bNJtUb69+6J4f3GUUmwIHwmJZ2eV4dOnT3Axakfxy5S9vKqydGIDHxwMFfOF3AGTQPsdW9ju89Dr2+7Y2vNZ9CdWhxIEDt7j5K+ehQ3IviGnDeucwOYYVS2ac7mHFXoNz7hAsm9i9x2oS/N0E4RtbMnUhxDcnPEg9P0IZ8bg1aL8NKhuqF1jvT/X8enZ15Pj8F2VrO0+/CzV2mWyXSt8G+WZdpktLuSmGuw2CzRPBe2XN8mLWJFkwZtAx7OleYHsnchQhqQwcaxoVXUltP/Nqjie1tC+23otIjZZ3wHk1Cb5snAaocba61E5Y0MMc1UbxDjZ8vZvmt3lyWngKRTXUGMHwZIWhzl0SGEBtgvlTq+ke29uP0+4nKEf6Y0WqsEpVwn9e3KXJ2RbiXpTa58Xx06y1cffLW6Yit+hhY/OGNBDbUWzxxdT7ZH796iUdIGg9OpVWrG7LFembcqG7Am9YrarrXdu91DzE7RiR4EzETZO0+zd7Ee8dkcdUNugos3d5KTBTWT2w3G5SHw2lBqteDsckTmaHO6zzzdO4R6uSHkZ+VsxR/WG0aNXBcvjG/lx2fpz3XQNyLwUF2dT5URSLExcDtCNRavO/eFz2s6hTKcIHf1nKFMcY65fVYPh5XKt3x9fnj8LdNymwb5r+1wMptlex6UXWgcUWmm/KqHterLct5nAZKSmDzXahQFDUJPDuNwhXpePD79bnq67JIVtl1STLt27jlZhGDq9tSaRvyvyS1AfAnTrWWvcrELHnwR1KxbDSSBJFPYFI41Q4zExh0Moy5hapdvEeX4+v6VLmE3NL+1HYz5eebXdK+K9+1FbNSDq7/Ze8+VInrGlNrGLOk99zx/Vg3eFTfuj/o5Co5xeb2/D3hwPZ1iZMdjhj56pe9zBDgkLw69mioCXOyEp17SPXixO5HwM7pF2kTkW2sI0tOziFEiTCcHJnYOIfiHYV36NvdJRDpgjesEJ5fqIDZyVTMOEHpouhfuMmMbA/uNNPivlfRKT/boGVYpC0T2Z4LW12eKS3kzH3kixNVXg9PJssEoRwUUBGq6zkeaKl/ydOyQP2OskG/rTDjjm/kGigetHGvvRSgW1GGrZ2RYl4Rm95r3gp0CtIEt/SHWzTMYAZMzXy3OuVSTBjPPP51MSGqQVNmh2v8zUaY2XXDs5HMydo+emGjkU3j52cHqu/SRbeUmapzyUPFe8mIN1rCv4TKs7ur8Q7p5IOuTSbcFCcrp/Rar2XYJNKxAtQA3kX2TprkNxVXzHDTbgz2xABp59jHjkKGw7udeHZJKMGrrfTR65P57MPe4n1bv+Z7EUsZrtLfSGftSdAa4jYhq7MY8bEAG54R9hg5l+thjBhaKsh1g9cEEY+4KhM6DbPUjLD4gT03Ik0So2hHf4pHrMVrLAE4XI/KDuh+F1ltcurTrrEdqz0tvZLtdjnwRrL+c5UL2z4rE/8/r5rVCBqHo/hSkTPgG3eYvIW+w0MT+8IxMfUAozUsDleUDscVCeRhySGue/pusOxIeGVvRX3tLYEaFC0DaowZQw1UKHmqrfAE0ZMqZ02JQlFA9wikjE73/DKCKDitvFUjkOjVgwkftHaC7/pzuRlO2+zJ+vopdQbSqEY7MTrdRnJmvzNeZ15t8SWkVqYn2goZApW3C8/V43EUIwZEMTeVlNYbVO9JJ5hsbhTuCUUrx5+89hBfQRTm+GpLgiHQd960+sIP7rb1ybbl0lVQSdpgntS8wUgs1CyxKv7kjBHQ59U5TsAG7lH72SJRZE9dYxZJ7hxCscnHd9LgtPoM9C3yc9X3IiKDKmULq4zTNsiqn325uYRDlHcwqthdM3pmVIVMKBzj5hwPWC6Z40HQCXjy1OrH/VQBrN31c70RJfCm/sSF/fP9RFXjE5bgZqCTtY3tyPacAg6SwIpPsonbxV/HoK9HIJNxRaTgj7X+923Qs20kDxPUhfNby3kPqVjDBh6ZavL7CVYLs3bcLTHD2wewx35pUL+isXh+O2y391KcvLXGc9nFoYjoWYK4KgVCHTaslZv+KpKbqGNJVyydnjKhSecCMBGiJ0TU2NmtCMlIKZFQ+mUdi/9EqOOpn2WyYZH/3R8Z+LCuDO1MqhDf3LFmZW0KI2kttZizzjMX7c6WpOipY5HNOMna91bq11y9JUQGMO2nghDRzOGwgN8lHODEBcpsRwyUnX2HYJbn3KedGHIryZWZ8b93YMbfi2tCKIpDVB7Zk8MIHRzzdl1VtNorNyAWVyyu5xFYLvIZLkkS19LGASKBP0lztfVjrkGLNizeXQx7LDng9Gjm4v+1vRJ2anPLouItygNwDeHqxRs1q8yUKTHE6Cpca9EWYNjAif98ZYMyq4lf37/5W1/Z8JmjkDMvJZYuOrxErX/bkYdDzeOKlKCCxKlQjErHosBiQrflSmC6XnymcmLFbDpwaNH216VatQfZWaFCVawk7UuoJHg/onSs+ed//WqxsDKZ1jHNcrPHcwAEnb3GtTjX3U9F+XNg32H3qr1hqf8DUEsDBBQAAgAIAKaKLkyV7pF+SwAAAGsAAAAbAAAAdW5pdmVyc2FsL3VuaXZlcnNhbC5wbmcueG1ss7GvyM1RKEstKs7Mz7NVMtQzULK34+WyKShKLctMLVeoAIoBBSFASaESyDVCcMszU0oygEIG5mYIwYzUzPSMElslCwNzuKA+0EwAUEsBAgAAFAACAAgApYouTBUOrShkBAAABxEAAB0AAAAAAAAAAQAAAAAAAAAAAHVuaXZlcnNhbC9jb21tb25fbWVzc2FnZXMubG5nUEsBAgAAFAACAAgApYouTAh+CyMpAwAAhgwAACcAAAAAAAAAAQAAAAAAnwQAAHVuaXZlcnNhbC9mbGFzaF9wdWJsaXNoaW5nX3NldHRpbmdzLnhtbFBLAQIAABQAAgAIAKWKLkx+HbVmtwIAAFAKAAAhAAAAAAAAAAEAAAAAAA0IAAB1bml2ZXJzYWwvZmxhc2hfc2tpbl9zZXR0aW5ncy54bWxQSwECAAAUAAIACAClii5MKpYPZ/4CAACXCwAAJgAAAAAAAAABAAAAAAADCwAAdW5pdmVyc2FsL2h0bWxfcHVibGlzaGluZ19zZXR0aW5ncy54bWxQSwECAAAUAAIACAClii5M/tkGXaABAAAtBgAAHwAAAAAAAAABAAAAAABFDgAAdW5pdmVyc2FsL2h0bWxfc2tpbl9zZXR0aW5ncy5qc1BLAQIAABQAAgAIAKWKLkw9PC/RwQAAAOUBAAAaAAAAAAAAAAEAAAAAACIQAAB1bml2ZXJzYWwvaTE4bl9wcmVzZXRzLnhtbFBLAQIAABQAAgAIAKWKLkwM0rasbgAAAG4AAAAcAAAAAAAAAAEAAAAAABsRAAB1bml2ZXJzYWwvbG9jYWxfc2V0dGluZ3MueG1sUEsBAgAAFAACAAgARJRXRyO0Tvv7AgAAsAgAABQAAAAAAAAAAQAAAAAAwxEAAHVuaXZlcnNhbC9wbGF5ZXIueG1sUEsBAgAAFAACAAgApYouTDXb2a1oAQAA8wIAACkAAAAAAAAAAQAAAAAA8BQAAHVuaXZlcnNhbC9za2luX2N1c3RvbWl6YXRpb25fc2V0dGluZ3MueG1sUEsBAgAAFAACAAgApoouTBjOu/pGFAAA9WMAABcAAAAAAAAAAAAAAAAAnxYAAHVuaXZlcnNhbC91bml2ZXJzYWwucG5nUEsBAgAAFAACAAgApoouTJXukX5LAAAAawAAABsAAAAAAAAAAQAAAAAAGisAAHVuaXZlcnNhbC91bml2ZXJzYWwucG5nLnhtbFBLBQYAAAAACwALAEkDAACeKwAAAAA="/>
  <p:tag name="ISPRING_PRESENTATION_TITLE" val="新宪法1"/>
</p:tagLst>
</file>

<file path=ppt/tags/tag2.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OTHERS"/>
  <p:tag name="ID" val="547124"/>
</p:tagLst>
</file>

<file path=ppt/tags/tag3.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OTHERS"/>
  <p:tag name="ID" val="547124"/>
</p:tagLst>
</file>

<file path=ppt/tags/tag4.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OTHERS"/>
  <p:tag name="ID" val="54712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Black"/>
        <a:ea typeface="微软雅黑"/>
        <a:cs typeface=""/>
      </a:majorFont>
      <a:minorFont>
        <a:latin typeface="Arial"/>
        <a:ea typeface="Microsoft YaHei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TotalTime>
  <Words>3204</Words>
  <Application>Microsoft Office PowerPoint</Application>
  <PresentationFormat>宽屏</PresentationFormat>
  <Paragraphs>283</Paragraphs>
  <Slides>33</Slides>
  <Notes>33</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33</vt:i4>
      </vt:variant>
    </vt:vector>
  </HeadingPairs>
  <TitlesOfParts>
    <vt:vector size="42" baseType="lpstr">
      <vt:lpstr>Microsoft YaHei UI</vt:lpstr>
      <vt:lpstr>段宁毛笔行书</vt:lpstr>
      <vt:lpstr>汉真广标</vt:lpstr>
      <vt:lpstr>宋体</vt:lpstr>
      <vt:lpstr>微软雅黑</vt:lpstr>
      <vt:lpstr>Arial</vt:lpstr>
      <vt:lpstr>Arial Black</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新宪法1</dc:title>
  <dc:creator>User</dc:creator>
  <cp:lastModifiedBy>xbany</cp:lastModifiedBy>
  <cp:revision>65</cp:revision>
  <dcterms:created xsi:type="dcterms:W3CDTF">2018-02-27T13:29:44Z</dcterms:created>
  <dcterms:modified xsi:type="dcterms:W3CDTF">2018-03-16T12:53:32Z</dcterms:modified>
</cp:coreProperties>
</file>