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21" r:id="rId2"/>
    <p:sldId id="276" r:id="rId3"/>
    <p:sldId id="316" r:id="rId4"/>
    <p:sldId id="308" r:id="rId5"/>
    <p:sldId id="266" r:id="rId6"/>
    <p:sldId id="283" r:id="rId7"/>
    <p:sldId id="278" r:id="rId8"/>
    <p:sldId id="279" r:id="rId9"/>
    <p:sldId id="317" r:id="rId10"/>
    <p:sldId id="258" r:id="rId11"/>
    <p:sldId id="273" r:id="rId12"/>
    <p:sldId id="307" r:id="rId13"/>
    <p:sldId id="313" r:id="rId14"/>
    <p:sldId id="263" r:id="rId15"/>
    <p:sldId id="318" r:id="rId16"/>
    <p:sldId id="260" r:id="rId17"/>
    <p:sldId id="306" r:id="rId18"/>
    <p:sldId id="304" r:id="rId19"/>
    <p:sldId id="305" r:id="rId20"/>
    <p:sldId id="262" r:id="rId21"/>
    <p:sldId id="319" r:id="rId22"/>
    <p:sldId id="271" r:id="rId23"/>
    <p:sldId id="269" r:id="rId24"/>
    <p:sldId id="270" r:id="rId25"/>
    <p:sldId id="281" r:id="rId26"/>
    <p:sldId id="320" r:id="rId27"/>
    <p:sldId id="267" r:id="rId28"/>
    <p:sldId id="272" r:id="rId29"/>
    <p:sldId id="298" r:id="rId30"/>
    <p:sldId id="277" r:id="rId31"/>
    <p:sldId id="261" r:id="rId32"/>
    <p:sldId id="310" r:id="rId33"/>
    <p:sldId id="322" r:id="rId34"/>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EEE"/>
    <a:srgbClr val="FE9800"/>
    <a:srgbClr val="72CD4F"/>
    <a:srgbClr val="F3F3F3"/>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45" autoAdjust="0"/>
    <p:restoredTop sz="94731" autoAdjust="0"/>
  </p:normalViewPr>
  <p:slideViewPr>
    <p:cSldViewPr>
      <p:cViewPr varScale="1">
        <p:scale>
          <a:sx n="119" d="100"/>
          <a:sy n="119" d="100"/>
        </p:scale>
        <p:origin x="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extLst>
              <c:ext xmlns:c16="http://schemas.microsoft.com/office/drawing/2014/chart" uri="{C3380CC4-5D6E-409C-BE32-E72D297353CC}">
                <c16:uniqueId val="{00000000-82BD-404C-A438-9EBCF50D86A0}"/>
              </c:ext>
            </c:extLst>
          </c:dPt>
          <c:dPt>
            <c:idx val="1"/>
            <c:bubble3D val="0"/>
            <c:extLst>
              <c:ext xmlns:c16="http://schemas.microsoft.com/office/drawing/2014/chart" uri="{C3380CC4-5D6E-409C-BE32-E72D297353CC}">
                <c16:uniqueId val="{00000001-82BD-404C-A438-9EBCF50D86A0}"/>
              </c:ext>
            </c:extLst>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extLst>
              <c:ext xmlns:c16="http://schemas.microsoft.com/office/drawing/2014/chart" uri="{C3380CC4-5D6E-409C-BE32-E72D297353CC}">
                <c16:uniqueId val="{00000003-82BD-404C-A438-9EBCF50D86A0}"/>
              </c:ext>
            </c:extLst>
          </c:dPt>
          <c:cat>
            <c:strRef>
              <c:f>Sheet1!$V$70:$V$72</c:f>
              <c:strCache>
                <c:ptCount val="3"/>
                <c:pt idx="0">
                  <c:v>A</c:v>
                </c:pt>
                <c:pt idx="2">
                  <c:v>B</c:v>
                </c:pt>
              </c:strCache>
            </c:strRef>
          </c:cat>
          <c:val>
            <c:numRef>
              <c:f>Sheet1!$W$70:$W$72</c:f>
              <c:numCache>
                <c:formatCode>General</c:formatCode>
                <c:ptCount val="3"/>
                <c:pt idx="0">
                  <c:v>9</c:v>
                </c:pt>
                <c:pt idx="2">
                  <c:v>1</c:v>
                </c:pt>
              </c:numCache>
            </c:numRef>
          </c:val>
          <c:extLst>
            <c:ext xmlns:c16="http://schemas.microsoft.com/office/drawing/2014/chart" uri="{C3380CC4-5D6E-409C-BE32-E72D297353CC}">
              <c16:uniqueId val="{00000004-82BD-404C-A438-9EBCF50D86A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chemeClr val="accent1"/>
              </a:solidFill>
              <a:ln w="25400">
                <a:solidFill>
                  <a:schemeClr val="bg1"/>
                </a:solidFill>
              </a:ln>
              <a:effectLst>
                <a:outerShdw blurRad="127000" dist="38100" dir="8100000" algn="tr" rotWithShape="0">
                  <a:prstClr val="black">
                    <a:alpha val="40000"/>
                  </a:prstClr>
                </a:outerShdw>
              </a:effectLst>
            </c:spPr>
            <c:extLst>
              <c:ext xmlns:c16="http://schemas.microsoft.com/office/drawing/2014/chart" uri="{C3380CC4-5D6E-409C-BE32-E72D297353CC}">
                <c16:uniqueId val="{00000001-6913-499A-B034-E88602501A3B}"/>
              </c:ext>
            </c:extLst>
          </c:dPt>
          <c:dPt>
            <c:idx val="1"/>
            <c:bubble3D val="0"/>
            <c:extLst>
              <c:ext xmlns:c16="http://schemas.microsoft.com/office/drawing/2014/chart" uri="{C3380CC4-5D6E-409C-BE32-E72D297353CC}">
                <c16:uniqueId val="{00000002-6913-499A-B034-E88602501A3B}"/>
              </c:ext>
            </c:extLst>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extLst>
              <c:ext xmlns:c16="http://schemas.microsoft.com/office/drawing/2014/chart" uri="{C3380CC4-5D6E-409C-BE32-E72D297353CC}">
                <c16:uniqueId val="{00000004-6913-499A-B034-E88602501A3B}"/>
              </c:ext>
            </c:extLst>
          </c:dPt>
          <c:cat>
            <c:strRef>
              <c:f>Sheet1!$M$70:$M$72</c:f>
              <c:strCache>
                <c:ptCount val="3"/>
                <c:pt idx="0">
                  <c:v>A</c:v>
                </c:pt>
                <c:pt idx="2">
                  <c:v>B</c:v>
                </c:pt>
              </c:strCache>
            </c:strRef>
          </c:cat>
          <c:val>
            <c:numRef>
              <c:f>Sheet1!$N$70:$N$72</c:f>
              <c:numCache>
                <c:formatCode>General</c:formatCode>
                <c:ptCount val="3"/>
                <c:pt idx="0">
                  <c:v>5</c:v>
                </c:pt>
                <c:pt idx="2">
                  <c:v>5</c:v>
                </c:pt>
              </c:numCache>
            </c:numRef>
          </c:val>
          <c:extLst>
            <c:ext xmlns:c16="http://schemas.microsoft.com/office/drawing/2014/chart" uri="{C3380CC4-5D6E-409C-BE32-E72D297353CC}">
              <c16:uniqueId val="{00000005-6913-499A-B034-E88602501A3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0"/>
            <c:bubble3D val="0"/>
            <c:extLst>
              <c:ext xmlns:c16="http://schemas.microsoft.com/office/drawing/2014/chart" uri="{C3380CC4-5D6E-409C-BE32-E72D297353CC}">
                <c16:uniqueId val="{00000000-F6E3-4871-B90F-89FA4AF0D6FE}"/>
              </c:ext>
            </c:extLst>
          </c:dPt>
          <c:dPt>
            <c:idx val="1"/>
            <c:bubble3D val="0"/>
            <c:extLst>
              <c:ext xmlns:c16="http://schemas.microsoft.com/office/drawing/2014/chart" uri="{C3380CC4-5D6E-409C-BE32-E72D297353CC}">
                <c16:uniqueId val="{00000001-F6E3-4871-B90F-89FA4AF0D6FE}"/>
              </c:ext>
            </c:extLst>
          </c:dPt>
          <c:dPt>
            <c:idx val="2"/>
            <c:bubble3D val="0"/>
            <c:spPr>
              <a:solidFill>
                <a:schemeClr val="accent3"/>
              </a:solidFill>
              <a:ln w="25400">
                <a:solidFill>
                  <a:schemeClr val="bg1"/>
                </a:solidFill>
              </a:ln>
              <a:effectLst>
                <a:outerShdw blurRad="127000" dist="38100" dir="8100000" algn="tr" rotWithShape="0">
                  <a:prstClr val="black">
                    <a:alpha val="40000"/>
                  </a:prstClr>
                </a:outerShdw>
              </a:effectLst>
            </c:spPr>
            <c:extLst>
              <c:ext xmlns:c16="http://schemas.microsoft.com/office/drawing/2014/chart" uri="{C3380CC4-5D6E-409C-BE32-E72D297353CC}">
                <c16:uniqueId val="{00000003-F6E3-4871-B90F-89FA4AF0D6FE}"/>
              </c:ext>
            </c:extLst>
          </c:dPt>
          <c:cat>
            <c:strRef>
              <c:f>Sheet1!$AF$70:$AF$72</c:f>
              <c:strCache>
                <c:ptCount val="3"/>
                <c:pt idx="0">
                  <c:v>A</c:v>
                </c:pt>
                <c:pt idx="2">
                  <c:v>B</c:v>
                </c:pt>
              </c:strCache>
            </c:strRef>
          </c:cat>
          <c:val>
            <c:numRef>
              <c:f>Sheet1!$AG$70:$AG$72</c:f>
              <c:numCache>
                <c:formatCode>General</c:formatCode>
                <c:ptCount val="3"/>
                <c:pt idx="0">
                  <c:v>23</c:v>
                </c:pt>
                <c:pt idx="2">
                  <c:v>77</c:v>
                </c:pt>
              </c:numCache>
            </c:numRef>
          </c:val>
          <c:extLst>
            <c:ext xmlns:c16="http://schemas.microsoft.com/office/drawing/2014/chart" uri="{C3380CC4-5D6E-409C-BE32-E72D297353CC}">
              <c16:uniqueId val="{00000004-F6E3-4871-B90F-89FA4AF0D6F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45" name="图片 44"/>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2"/>
          <p:cNvSpPr txBox="1">
            <a:spLocks noChangeArrowheads="1"/>
          </p:cNvSpPr>
          <p:nvPr/>
        </p:nvSpPr>
        <p:spPr bwMode="auto">
          <a:xfrm>
            <a:off x="1645216" y="2643758"/>
            <a:ext cx="5879112" cy="754053"/>
          </a:xfrm>
          <a:prstGeom prst="rect">
            <a:avLst/>
          </a:prstGeom>
          <a:noFill/>
          <a:ln w="9525">
            <a:noFill/>
            <a:miter lim="800000"/>
            <a:headEnd/>
            <a:tailEnd/>
          </a:ln>
        </p:spPr>
        <p:txBody>
          <a:bodyPr wrap="square">
            <a:spAutoFit/>
          </a:bodyPr>
          <a:lstStyle/>
          <a:p>
            <a:pPr algn="ctr"/>
            <a:r>
              <a:rPr lang="zh-CN" altLang="en-US" sz="4300" b="1" dirty="0">
                <a:solidFill>
                  <a:schemeClr val="tx1">
                    <a:lumMod val="85000"/>
                    <a:lumOff val="15000"/>
                  </a:schemeClr>
                </a:solidFill>
                <a:latin typeface="微软雅黑" pitchFamily="34" charset="-122"/>
                <a:ea typeface="微软雅黑" pitchFamily="34" charset="-122"/>
              </a:rPr>
              <a:t>时尚微立体</a:t>
            </a:r>
            <a:r>
              <a:rPr lang="en-US" altLang="zh-CN" sz="4300" b="1" dirty="0">
                <a:solidFill>
                  <a:schemeClr val="tx1">
                    <a:lumMod val="85000"/>
                    <a:lumOff val="15000"/>
                  </a:schemeClr>
                </a:solidFill>
                <a:latin typeface="微软雅黑" pitchFamily="34" charset="-122"/>
                <a:ea typeface="微软雅黑" pitchFamily="34" charset="-122"/>
              </a:rPr>
              <a:t>PPT</a:t>
            </a:r>
            <a:r>
              <a:rPr lang="zh-CN" altLang="en-US" sz="4300" b="1" dirty="0">
                <a:solidFill>
                  <a:schemeClr val="tx1">
                    <a:lumMod val="85000"/>
                    <a:lumOff val="15000"/>
                  </a:schemeClr>
                </a:solidFill>
                <a:latin typeface="微软雅黑" pitchFamily="34" charset="-122"/>
                <a:ea typeface="微软雅黑" pitchFamily="34" charset="-122"/>
              </a:rPr>
              <a:t>模板</a:t>
            </a:r>
            <a:endParaRPr lang="en-US" altLang="zh-CN" sz="4300" b="1" dirty="0">
              <a:solidFill>
                <a:schemeClr val="tx1">
                  <a:lumMod val="85000"/>
                  <a:lumOff val="15000"/>
                </a:schemeClr>
              </a:solidFill>
              <a:latin typeface="微软雅黑" pitchFamily="34" charset="-122"/>
              <a:ea typeface="微软雅黑" pitchFamily="34" charset="-122"/>
            </a:endParaRPr>
          </a:p>
        </p:txBody>
      </p:sp>
      <p:sp>
        <p:nvSpPr>
          <p:cNvPr id="31" name="Text Box 2"/>
          <p:cNvSpPr txBox="1">
            <a:spLocks noChangeArrowheads="1"/>
          </p:cNvSpPr>
          <p:nvPr/>
        </p:nvSpPr>
        <p:spPr bwMode="auto">
          <a:xfrm>
            <a:off x="2434083" y="3320783"/>
            <a:ext cx="4271092" cy="292388"/>
          </a:xfrm>
          <a:prstGeom prst="rect">
            <a:avLst/>
          </a:prstGeom>
          <a:noFill/>
          <a:ln w="9525">
            <a:noFill/>
            <a:miter lim="800000"/>
            <a:headEnd/>
            <a:tailEnd/>
          </a:ln>
        </p:spPr>
        <p:txBody>
          <a:bodyPr wrap="square">
            <a:spAutoFit/>
          </a:bodyPr>
          <a:lstStyle/>
          <a:p>
            <a:pPr algn="ctr"/>
            <a:r>
              <a:rPr lang="zh-CN" altLang="en-US" sz="1300" dirty="0">
                <a:solidFill>
                  <a:schemeClr val="accent1"/>
                </a:solidFill>
                <a:latin typeface="微软雅黑" pitchFamily="34" charset="-122"/>
                <a:ea typeface="微软雅黑" pitchFamily="34" charset="-122"/>
              </a:rPr>
              <a:t>适用于年终总结</a:t>
            </a:r>
            <a:r>
              <a:rPr lang="en-US" altLang="zh-CN" sz="1300" dirty="0">
                <a:solidFill>
                  <a:schemeClr val="accent1"/>
                </a:solidFill>
                <a:latin typeface="微软雅黑" pitchFamily="34" charset="-122"/>
                <a:ea typeface="微软雅黑" pitchFamily="34" charset="-122"/>
              </a:rPr>
              <a:t>/</a:t>
            </a:r>
            <a:r>
              <a:rPr lang="zh-CN" altLang="en-US" sz="1300" dirty="0">
                <a:solidFill>
                  <a:schemeClr val="accent1"/>
                </a:solidFill>
                <a:latin typeface="微软雅黑" pitchFamily="34" charset="-122"/>
                <a:ea typeface="微软雅黑" pitchFamily="34" charset="-122"/>
              </a:rPr>
              <a:t>工作计划</a:t>
            </a:r>
            <a:r>
              <a:rPr lang="en-US" altLang="zh-CN" sz="1300" dirty="0">
                <a:solidFill>
                  <a:schemeClr val="accent1"/>
                </a:solidFill>
                <a:latin typeface="微软雅黑" pitchFamily="34" charset="-122"/>
                <a:ea typeface="微软雅黑" pitchFamily="34" charset="-122"/>
              </a:rPr>
              <a:t>/</a:t>
            </a:r>
            <a:r>
              <a:rPr lang="zh-CN" altLang="en-US" sz="1300" dirty="0">
                <a:solidFill>
                  <a:schemeClr val="accent1"/>
                </a:solidFill>
                <a:latin typeface="微软雅黑" pitchFamily="34" charset="-122"/>
                <a:ea typeface="微软雅黑" pitchFamily="34" charset="-122"/>
              </a:rPr>
              <a:t>述职报告</a:t>
            </a:r>
            <a:r>
              <a:rPr lang="en-US" altLang="zh-CN" sz="1300" dirty="0">
                <a:solidFill>
                  <a:schemeClr val="accent1"/>
                </a:solidFill>
                <a:latin typeface="微软雅黑" pitchFamily="34" charset="-122"/>
                <a:ea typeface="微软雅黑" pitchFamily="34" charset="-122"/>
              </a:rPr>
              <a:t>/</a:t>
            </a:r>
            <a:r>
              <a:rPr lang="zh-CN" altLang="en-US" sz="1300" dirty="0">
                <a:solidFill>
                  <a:schemeClr val="accent1"/>
                </a:solidFill>
                <a:latin typeface="微软雅黑" pitchFamily="34" charset="-122"/>
                <a:ea typeface="微软雅黑" pitchFamily="34" charset="-122"/>
              </a:rPr>
              <a:t>策划方案等</a:t>
            </a:r>
            <a:endParaRPr lang="nl-NL" altLang="zh-CN" sz="1300" dirty="0">
              <a:solidFill>
                <a:schemeClr val="accent1"/>
              </a:solidFill>
              <a:latin typeface="微软雅黑" pitchFamily="34" charset="-122"/>
              <a:ea typeface="微软雅黑" pitchFamily="34" charset="-122"/>
            </a:endParaRPr>
          </a:p>
        </p:txBody>
      </p:sp>
      <p:sp>
        <p:nvSpPr>
          <p:cNvPr id="32"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a:solidFill>
                  <a:schemeClr val="accent1"/>
                </a:solidFill>
                <a:latin typeface="Impact" panose="020B0806030902050204" pitchFamily="34" charset="0"/>
                <a:ea typeface="微软雅黑" panose="020B0503020204020204" pitchFamily="34" charset="-122"/>
              </a:rPr>
              <a:t>2020</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4" name="直接连接符 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059832" y="3786594"/>
            <a:ext cx="3007555"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诚信铸造品质 创新引领未来</a:t>
            </a:r>
          </a:p>
        </p:txBody>
      </p:sp>
      <p:pic>
        <p:nvPicPr>
          <p:cNvPr id="37"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51470"/>
            <a:ext cx="339502" cy="339502"/>
          </a:xfrm>
          <a:prstGeom prst="rect">
            <a:avLst/>
          </a:prstGeom>
        </p:spPr>
      </p:pic>
    </p:spTree>
    <p:extLst>
      <p:ext uri="{BB962C8B-B14F-4D97-AF65-F5344CB8AC3E}">
        <p14:creationId xmlns:p14="http://schemas.microsoft.com/office/powerpoint/2010/main" val="41407149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grpId="0" nodeType="afterEffect">
                                  <p:stCondLst>
                                    <p:cond delay="0"/>
                                  </p:stCondLst>
                                  <p:iterate type="lt">
                                    <p:tmPct val="12000"/>
                                  </p:iterate>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204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childTnLst>
                          </p:cTn>
                        </p:par>
                        <p:par>
                          <p:cTn id="33" fill="hold">
                            <p:stCondLst>
                              <p:cond delay="3640"/>
                            </p:stCondLst>
                            <p:childTnLst>
                              <p:par>
                                <p:cTn id="34" presetID="42"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37"/>
                </p:tgtEl>
              </p:cMediaNode>
            </p:audio>
          </p:childTnLst>
        </p:cTn>
      </p:par>
    </p:tnLst>
    <p:bldLst>
      <p:bldP spid="30" grpId="0"/>
      <p:bldP spid="31" grpId="0"/>
      <p:bldP spid="32"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algn="ctr">
              <a:lnSpc>
                <a:spcPct val="120000"/>
              </a:lnSpc>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180011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添加标题</a:t>
              </a:r>
            </a:p>
          </p:txBody>
        </p:sp>
      </p:grpSp>
      <p:sp>
        <p:nvSpPr>
          <p:cNvPr id="90" name="TextBox 89"/>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311723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12866122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25" name="组合 32"/>
          <p:cNvGrpSpPr>
            <a:grpSpLocks/>
          </p:cNvGrpSpPr>
          <p:nvPr/>
        </p:nvGrpSpPr>
        <p:grpSpPr bwMode="auto">
          <a:xfrm>
            <a:off x="-108519" y="2506191"/>
            <a:ext cx="2967608" cy="506412"/>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1" name="椭圆 35"/>
          <p:cNvSpPr>
            <a:spLocks noChangeArrowheads="1"/>
          </p:cNvSpPr>
          <p:nvPr/>
        </p:nvSpPr>
        <p:spPr bwMode="auto">
          <a:xfrm>
            <a:off x="1360488" y="1191741"/>
            <a:ext cx="1060450" cy="1060450"/>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2" name="组合 36"/>
          <p:cNvGrpSpPr>
            <a:grpSpLocks/>
          </p:cNvGrpSpPr>
          <p:nvPr/>
        </p:nvGrpSpPr>
        <p:grpSpPr bwMode="auto">
          <a:xfrm flipV="1">
            <a:off x="2743200" y="2580803"/>
            <a:ext cx="1935163" cy="506413"/>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5" name="椭圆 39"/>
          <p:cNvSpPr>
            <a:spLocks noChangeArrowheads="1"/>
          </p:cNvSpPr>
          <p:nvPr/>
        </p:nvSpPr>
        <p:spPr bwMode="auto">
          <a:xfrm>
            <a:off x="3244850" y="3260253"/>
            <a:ext cx="1060450" cy="1060450"/>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6" name="组合 40"/>
          <p:cNvGrpSpPr>
            <a:grpSpLocks/>
          </p:cNvGrpSpPr>
          <p:nvPr/>
        </p:nvGrpSpPr>
        <p:grpSpPr bwMode="auto">
          <a:xfrm>
            <a:off x="4565650" y="2506191"/>
            <a:ext cx="1936750" cy="506412"/>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9" name="椭圆 43"/>
          <p:cNvSpPr>
            <a:spLocks noChangeArrowheads="1"/>
          </p:cNvSpPr>
          <p:nvPr/>
        </p:nvSpPr>
        <p:spPr bwMode="auto">
          <a:xfrm>
            <a:off x="5003800" y="1191741"/>
            <a:ext cx="1060450" cy="1060450"/>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0" name="椭圆 45"/>
          <p:cNvSpPr>
            <a:spLocks noChangeArrowheads="1"/>
          </p:cNvSpPr>
          <p:nvPr/>
        </p:nvSpPr>
        <p:spPr bwMode="auto">
          <a:xfrm>
            <a:off x="6823075" y="3260253"/>
            <a:ext cx="1060450" cy="1060450"/>
          </a:xfrm>
          <a:prstGeom prst="ellipse">
            <a:avLst/>
          </a:prstGeom>
          <a:solidFill>
            <a:schemeClr val="accent6"/>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1"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2"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63"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64"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65"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66" name="组合 53"/>
          <p:cNvGrpSpPr>
            <a:grpSpLocks/>
          </p:cNvGrpSpPr>
          <p:nvPr/>
        </p:nvGrpSpPr>
        <p:grpSpPr bwMode="auto">
          <a:xfrm flipV="1">
            <a:off x="6384924" y="2580802"/>
            <a:ext cx="2867595" cy="506414"/>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9"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70"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1"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2"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3"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4"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5"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6"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7"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8"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9"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3519879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421994208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成功项目展示</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03</a:t>
              </a:r>
            </a:p>
          </p:txBody>
        </p:sp>
      </p:grpSp>
    </p:spTree>
    <p:extLst>
      <p:ext uri="{BB962C8B-B14F-4D97-AF65-F5344CB8AC3E}">
        <p14:creationId xmlns:p14="http://schemas.microsoft.com/office/powerpoint/2010/main" val="277231398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a:solidFill>
                  <a:schemeClr val="bg1"/>
                </a:solidFill>
                <a:latin typeface="微软雅黑" pitchFamily="34" charset="-122"/>
                <a:ea typeface="微软雅黑" pitchFamily="34" charset="-122"/>
              </a:rPr>
              <a:t>2016</a:t>
            </a: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16390173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cxnSp>
        <p:nvCxnSpPr>
          <p:cNvPr id="28" name="直接连接符 27"/>
          <p:cNvCxnSpPr/>
          <p:nvPr/>
        </p:nvCxnSpPr>
        <p:spPr>
          <a:xfrm flipH="1">
            <a:off x="2822029"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7"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055" y="3169341"/>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195"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11"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196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4" name="TextBox 33"/>
          <p:cNvSpPr txBox="1"/>
          <p:nvPr/>
        </p:nvSpPr>
        <p:spPr>
          <a:xfrm>
            <a:off x="1664832" y="370569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3631556" y="2921865"/>
            <a:ext cx="1872208" cy="2674221"/>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11"/>
          <p:cNvSpPr>
            <a:spLocks noChangeArrowheads="1"/>
          </p:cNvSpPr>
          <p:nvPr/>
        </p:nvSpPr>
        <p:spPr bwMode="gray">
          <a:xfrm>
            <a:off x="3836056" y="3523161"/>
            <a:ext cx="1463708" cy="707886"/>
          </a:xfrm>
          <a:prstGeom prst="rect">
            <a:avLst/>
          </a:prstGeom>
          <a:noFill/>
          <a:ln>
            <a:noFill/>
          </a:ln>
          <a:extLst/>
        </p:spPr>
        <p:txBody>
          <a:bodyPr wrap="square">
            <a:spAutoFit/>
          </a:bodyPr>
          <a:lstStyle/>
          <a:p>
            <a:pPr algn="ctr"/>
            <a:r>
              <a:rPr lang="zh-CN" altLang="en-US" sz="2000" b="1" dirty="0">
                <a:solidFill>
                  <a:schemeClr val="bg1"/>
                </a:solidFill>
                <a:latin typeface="微软雅黑" pitchFamily="34" charset="-122"/>
                <a:ea typeface="微软雅黑" pitchFamily="34" charset="-122"/>
              </a:rPr>
              <a:t>点击添加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标题内容</a:t>
            </a:r>
          </a:p>
        </p:txBody>
      </p:sp>
      <p:sp>
        <p:nvSpPr>
          <p:cNvPr id="41" name="椭圆 40"/>
          <p:cNvSpPr/>
          <p:nvPr/>
        </p:nvSpPr>
        <p:spPr>
          <a:xfrm>
            <a:off x="2362264" y="1807401"/>
            <a:ext cx="985600" cy="100113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42" name="椭圆 41"/>
          <p:cNvSpPr/>
          <p:nvPr/>
        </p:nvSpPr>
        <p:spPr>
          <a:xfrm>
            <a:off x="4090456" y="1155171"/>
            <a:ext cx="985600" cy="100113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8" name="椭圆 67"/>
          <p:cNvSpPr/>
          <p:nvPr/>
        </p:nvSpPr>
        <p:spPr>
          <a:xfrm>
            <a:off x="5746640" y="1861763"/>
            <a:ext cx="985600" cy="100113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9" name="椭圆 68"/>
          <p:cNvSpPr/>
          <p:nvPr/>
        </p:nvSpPr>
        <p:spPr>
          <a:xfrm>
            <a:off x="64568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70" name="TextBox 69"/>
          <p:cNvSpPr txBox="1"/>
          <p:nvPr/>
        </p:nvSpPr>
        <p:spPr>
          <a:xfrm>
            <a:off x="2411760" y="199834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4139952" y="1350727"/>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5796136" y="2041060"/>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6516216" y="3706523"/>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755576" y="1059582"/>
            <a:ext cx="2913592" cy="500137"/>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点击输入本页需要详写的文字内容，简明扼要，此为概念图解，根据您的具体内容酌情修改。</a:t>
              </a:r>
              <a:endParaRPr lang="en-US" altLang="zh-CN" dirty="0"/>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8538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11472787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238160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611560" y="346774"/>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38572" y="843558"/>
            <a:ext cx="764985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1654306" y="2050294"/>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99592" y="2185916"/>
            <a:ext cx="1355247" cy="494850"/>
            <a:chOff x="899592" y="2185916"/>
            <a:chExt cx="1355247" cy="494850"/>
          </a:xfrm>
        </p:grpSpPr>
        <p:sp>
          <p:nvSpPr>
            <p:cNvPr id="34" name="Text Box 16"/>
            <p:cNvSpPr txBox="1">
              <a:spLocks noChangeArrowheads="1"/>
            </p:cNvSpPr>
            <p:nvPr/>
          </p:nvSpPr>
          <p:spPr bwMode="auto">
            <a:xfrm>
              <a:off x="899592" y="2185916"/>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工作概述</a:t>
              </a: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517572" y="2957122"/>
            <a:ext cx="1112593" cy="492551"/>
            <a:chOff x="2517572" y="2957122"/>
            <a:chExt cx="1112593" cy="492551"/>
          </a:xfrm>
        </p:grpSpPr>
        <p:sp>
          <p:nvSpPr>
            <p:cNvPr id="36" name="Text Box 38"/>
            <p:cNvSpPr txBox="1">
              <a:spLocks noChangeArrowheads="1"/>
            </p:cNvSpPr>
            <p:nvPr/>
          </p:nvSpPr>
          <p:spPr bwMode="auto">
            <a:xfrm>
              <a:off x="2535333" y="2957122"/>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完成情况</a:t>
              </a: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977423" y="2070981"/>
            <a:ext cx="1251795" cy="475311"/>
            <a:chOff x="3977423" y="2070981"/>
            <a:chExt cx="1251795" cy="475311"/>
          </a:xfrm>
        </p:grpSpPr>
        <p:sp>
          <p:nvSpPr>
            <p:cNvPr id="38" name="Text Box 40"/>
            <p:cNvSpPr txBox="1">
              <a:spLocks noChangeArrowheads="1"/>
            </p:cNvSpPr>
            <p:nvPr/>
          </p:nvSpPr>
          <p:spPr bwMode="auto">
            <a:xfrm>
              <a:off x="3977423" y="2070981"/>
              <a:ext cx="1251795"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成果展示</a:t>
              </a: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80112" y="3146763"/>
            <a:ext cx="1198917" cy="493701"/>
            <a:chOff x="5580112" y="3146763"/>
            <a:chExt cx="1198917" cy="493701"/>
          </a:xfrm>
        </p:grpSpPr>
        <p:sp>
          <p:nvSpPr>
            <p:cNvPr id="40" name="Text Box 42"/>
            <p:cNvSpPr txBox="1">
              <a:spLocks noChangeArrowheads="1"/>
            </p:cNvSpPr>
            <p:nvPr/>
          </p:nvSpPr>
          <p:spPr bwMode="auto">
            <a:xfrm>
              <a:off x="5641034" y="3146763"/>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工作不足</a:t>
              </a: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8264" y="2104313"/>
            <a:ext cx="1355247" cy="473328"/>
            <a:chOff x="6948264" y="2104313"/>
            <a:chExt cx="1355247" cy="473328"/>
          </a:xfrm>
        </p:grpSpPr>
        <p:sp>
          <p:nvSpPr>
            <p:cNvPr id="42" name="Text Box 44"/>
            <p:cNvSpPr txBox="1">
              <a:spLocks noChangeArrowheads="1"/>
            </p:cNvSpPr>
            <p:nvPr/>
          </p:nvSpPr>
          <p:spPr bwMode="auto">
            <a:xfrm>
              <a:off x="6948264" y="2104313"/>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明年计划</a:t>
              </a:r>
            </a:p>
          </p:txBody>
        </p:sp>
        <p:sp>
          <p:nvSpPr>
            <p:cNvPr id="43"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501743" y="1635646"/>
            <a:ext cx="1036261" cy="1036518"/>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4170801" y="2938997"/>
            <a:ext cx="1036261" cy="1036518"/>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5578926" y="1635646"/>
            <a:ext cx="1036261" cy="1036518"/>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7090504" y="2893023"/>
            <a:ext cx="1036261" cy="1036518"/>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041891" y="2887277"/>
            <a:ext cx="1036261" cy="1036518"/>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0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9" name="TextBox 18"/>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47813933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工作不足之处</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04</a:t>
              </a:r>
            </a:p>
          </p:txBody>
        </p:sp>
      </p:grpSp>
    </p:spTree>
    <p:extLst>
      <p:ext uri="{BB962C8B-B14F-4D97-AF65-F5344CB8AC3E}">
        <p14:creationId xmlns:p14="http://schemas.microsoft.com/office/powerpoint/2010/main" val="359748524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4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12708738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4204859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290235874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61823" y="1574788"/>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884632" y="3172076"/>
            <a:ext cx="1399336" cy="407786"/>
          </a:xfrm>
          <a:prstGeom prst="rect">
            <a:avLst/>
          </a:prstGeom>
          <a:noFill/>
        </p:spPr>
        <p:txBody>
          <a:bodyPr wrap="square" lIns="68562" tIns="34281" rIns="68562" bIns="34281" rtlCol="0">
            <a:spAutoFit/>
          </a:bodyPr>
          <a:lstStyle/>
          <a:p>
            <a:pPr algn="ctr"/>
            <a:r>
              <a:rPr lang="zh-CN" altLang="en-US" sz="1100" dirty="0">
                <a:solidFill>
                  <a:srgbClr val="F8F8F8"/>
                </a:solidFill>
                <a:latin typeface="微软雅黑" panose="020B0503020204020204" pitchFamily="34" charset="-122"/>
                <a:ea typeface="微软雅黑" panose="020B0503020204020204" pitchFamily="34" charset="-122"/>
              </a:rPr>
              <a:t>请输入您的文字对</a:t>
            </a:r>
            <a:endParaRPr lang="en-US" altLang="zh-CN" sz="1100" dirty="0">
              <a:solidFill>
                <a:srgbClr val="F8F8F8"/>
              </a:solidFill>
              <a:latin typeface="微软雅黑" panose="020B0503020204020204" pitchFamily="34" charset="-122"/>
              <a:ea typeface="微软雅黑" panose="020B0503020204020204" pitchFamily="34" charset="-122"/>
            </a:endParaRPr>
          </a:p>
          <a:p>
            <a:pPr algn="ctr"/>
            <a:r>
              <a:rPr lang="zh-CN" altLang="en-US" sz="1100" dirty="0">
                <a:solidFill>
                  <a:srgbClr val="F8F8F8"/>
                </a:solidFill>
                <a:latin typeface="微软雅黑" panose="020B0503020204020204" pitchFamily="34" charset="-122"/>
                <a:ea typeface="微软雅黑" panose="020B0503020204020204" pitchFamily="34" charset="-122"/>
              </a:rPr>
              <a:t>实际情况进行说明</a:t>
            </a:r>
          </a:p>
        </p:txBody>
      </p:sp>
      <p:sp>
        <p:nvSpPr>
          <p:cNvPr id="14" name="TextBox 13"/>
          <p:cNvSpPr txBox="1"/>
          <p:nvPr/>
        </p:nvSpPr>
        <p:spPr>
          <a:xfrm>
            <a:off x="3461571" y="1475823"/>
            <a:ext cx="4298963"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7355448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明年工作计划</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05</a:t>
              </a:r>
            </a:p>
          </p:txBody>
        </p:sp>
      </p:grpSp>
    </p:spTree>
    <p:extLst>
      <p:ext uri="{BB962C8B-B14F-4D97-AF65-F5344CB8AC3E}">
        <p14:creationId xmlns:p14="http://schemas.microsoft.com/office/powerpoint/2010/main" val="134663215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2027118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点击输入标题</a:t>
              </a:r>
            </a:p>
          </p:txBody>
        </p:sp>
      </p:grpSp>
    </p:spTree>
    <p:extLst>
      <p:ext uri="{BB962C8B-B14F-4D97-AF65-F5344CB8AC3E}">
        <p14:creationId xmlns:p14="http://schemas.microsoft.com/office/powerpoint/2010/main" val="18918586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3862891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年度工作概述</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val="399681415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267744" y="1059582"/>
            <a:ext cx="1442867" cy="845091"/>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endParaRPr lang="zh-CN" altLang="en-US"/>
            </a:p>
          </p:txBody>
        </p:sp>
      </p:grpSp>
      <p:grpSp>
        <p:nvGrpSpPr>
          <p:cNvPr id="25" name="Group 12"/>
          <p:cNvGrpSpPr>
            <a:grpSpLocks/>
          </p:cNvGrpSpPr>
          <p:nvPr/>
        </p:nvGrpSpPr>
        <p:grpSpPr bwMode="auto">
          <a:xfrm>
            <a:off x="5264381" y="1059582"/>
            <a:ext cx="1442867" cy="845091"/>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267744" y="2019035"/>
            <a:ext cx="1611874" cy="251094"/>
          </a:xfrm>
          <a:prstGeom prst="rect">
            <a:avLst/>
          </a:prstGeom>
          <a:solidFill>
            <a:schemeClr val="accent1"/>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267745" y="2389774"/>
            <a:ext cx="1612953" cy="1462218"/>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263303" y="2019036"/>
            <a:ext cx="1612953" cy="272019"/>
          </a:xfrm>
          <a:prstGeom prst="rect">
            <a:avLst/>
          </a:prstGeom>
          <a:solidFill>
            <a:schemeClr val="accent2"/>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263303" y="2405676"/>
            <a:ext cx="1612953" cy="1462218"/>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387422"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384058"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5386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headEnd/>
              <a:tailEnd/>
            </a:ln>
            <a:effectLst>
              <a:outerShdw blurRad="127000" dist="38100" dir="8100000" algn="tr" rotWithShape="0">
                <a:prstClr val="black">
                  <a:alpha val="40000"/>
                </a:prstClr>
              </a:outerShdw>
            </a:effectLs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300" b="1" dirty="0">
                  <a:solidFill>
                    <a:srgbClr val="F8F8F8"/>
                  </a:solidFill>
                  <a:latin typeface="微软雅黑" pitchFamily="34" charset="-122"/>
                  <a:ea typeface="微软雅黑" pitchFamily="34" charset="-122"/>
                </a:rPr>
                <a:t>VS</a:t>
              </a:r>
              <a:endParaRPr lang="zh-CN" altLang="en-US" sz="3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83918"/>
            <a:ext cx="6984776" cy="669141"/>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176995"/>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1874952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277413"/>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val="2826268892"/>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61998" y="3230413"/>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294105"/>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val="6586304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21669" y="3131922"/>
              <a:ext cx="1526513" cy="830146"/>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275606"/>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1770747240"/>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27482" y="3219166"/>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16373"/>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16373"/>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a:solidFill>
                    <a:schemeClr val="accent2"/>
                  </a:solidFill>
                  <a:latin typeface="微软雅黑" panose="020B0503020204020204" pitchFamily="34" charset="-122"/>
                  <a:ea typeface="微软雅黑" panose="020B0503020204020204" pitchFamily="34" charset="-122"/>
                </a:rPr>
                <a:t>签约成功率达</a:t>
              </a:r>
              <a:r>
                <a:rPr lang="en-US" altLang="zh-CN" sz="1400" b="1" dirty="0">
                  <a:solidFill>
                    <a:schemeClr val="accent2"/>
                  </a:solidFill>
                  <a:latin typeface="微软雅黑" panose="020B0503020204020204" pitchFamily="34" charset="-122"/>
                  <a:ea typeface="微软雅黑" panose="020B0503020204020204" pitchFamily="34" charset="-122"/>
                </a:rPr>
                <a:t>90%</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16373"/>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a:solidFill>
                    <a:schemeClr val="accent3"/>
                  </a:solidFill>
                  <a:latin typeface="微软雅黑" panose="020B0503020204020204" pitchFamily="34" charset="-122"/>
                  <a:ea typeface="微软雅黑" panose="020B0503020204020204" pitchFamily="34" charset="-122"/>
                </a:rPr>
                <a:t>公司利润提高</a:t>
              </a:r>
              <a:r>
                <a:rPr lang="en-US" altLang="zh-CN" sz="1400" b="1" dirty="0">
                  <a:solidFill>
                    <a:schemeClr val="accent3"/>
                  </a:solidFill>
                  <a:latin typeface="微软雅黑" panose="020B0503020204020204" pitchFamily="34" charset="-122"/>
                  <a:ea typeface="微软雅黑" panose="020B0503020204020204" pitchFamily="34" charset="-122"/>
                </a:rPr>
                <a:t>23%</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12883544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22" name="Shape 1624"/>
          <p:cNvSpPr/>
          <p:nvPr/>
        </p:nvSpPr>
        <p:spPr>
          <a:xfrm>
            <a:off x="1959834" y="1678086"/>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23" name="Text Placeholder 3"/>
          <p:cNvSpPr txBox="1">
            <a:spLocks/>
          </p:cNvSpPr>
          <p:nvPr/>
        </p:nvSpPr>
        <p:spPr>
          <a:xfrm>
            <a:off x="467544" y="2982050"/>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a:spLocks/>
          </p:cNvSpPr>
          <p:nvPr/>
        </p:nvSpPr>
        <p:spPr>
          <a:xfrm>
            <a:off x="539552" y="3288008"/>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Shape 1626"/>
          <p:cNvSpPr/>
          <p:nvPr/>
        </p:nvSpPr>
        <p:spPr>
          <a:xfrm flipV="1">
            <a:off x="2346871" y="3142180"/>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27" name="Shape 1627"/>
          <p:cNvSpPr/>
          <p:nvPr/>
        </p:nvSpPr>
        <p:spPr>
          <a:xfrm flipV="1">
            <a:off x="3343063" y="2006194"/>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28" name="Shape 1628"/>
          <p:cNvSpPr/>
          <p:nvPr/>
        </p:nvSpPr>
        <p:spPr>
          <a:xfrm flipV="1">
            <a:off x="4303514" y="1502838"/>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29" name="Shape 1629"/>
          <p:cNvSpPr/>
          <p:nvPr/>
        </p:nvSpPr>
        <p:spPr>
          <a:xfrm flipV="1">
            <a:off x="5649206" y="2622674"/>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30" name="Shape 1630"/>
          <p:cNvSpPr/>
          <p:nvPr/>
        </p:nvSpPr>
        <p:spPr>
          <a:xfrm>
            <a:off x="2178113" y="2953337"/>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1" name="Shape 1636"/>
          <p:cNvSpPr/>
          <p:nvPr/>
        </p:nvSpPr>
        <p:spPr>
          <a:xfrm>
            <a:off x="3171796" y="1801461"/>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2" name="Shape 1642"/>
          <p:cNvSpPr/>
          <p:nvPr/>
        </p:nvSpPr>
        <p:spPr>
          <a:xfrm>
            <a:off x="4136874" y="1173196"/>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3" name="Shape 1648"/>
          <p:cNvSpPr/>
          <p:nvPr/>
        </p:nvSpPr>
        <p:spPr>
          <a:xfrm>
            <a:off x="5479113" y="3483469"/>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4" name="Shape 1653"/>
          <p:cNvSpPr/>
          <p:nvPr/>
        </p:nvSpPr>
        <p:spPr>
          <a:xfrm>
            <a:off x="2303541" y="4145232"/>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5" name="Shape 1654"/>
          <p:cNvSpPr/>
          <p:nvPr/>
        </p:nvSpPr>
        <p:spPr>
          <a:xfrm>
            <a:off x="3275651" y="3417899"/>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6" name="Shape 1655"/>
          <p:cNvSpPr/>
          <p:nvPr/>
        </p:nvSpPr>
        <p:spPr>
          <a:xfrm>
            <a:off x="4216862" y="2956064"/>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7" name="Shape 1656"/>
          <p:cNvSpPr/>
          <p:nvPr/>
        </p:nvSpPr>
        <p:spPr>
          <a:xfrm>
            <a:off x="5539713" y="2517640"/>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8" name="Text Placeholder 3"/>
          <p:cNvSpPr txBox="1">
            <a:spLocks/>
          </p:cNvSpPr>
          <p:nvPr/>
        </p:nvSpPr>
        <p:spPr>
          <a:xfrm>
            <a:off x="1331641" y="1842284"/>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p:cNvSpPr>
          <p:nvPr/>
        </p:nvSpPr>
        <p:spPr>
          <a:xfrm>
            <a:off x="1298086" y="214467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0" name="Text Placeholder 3"/>
          <p:cNvSpPr txBox="1">
            <a:spLocks/>
          </p:cNvSpPr>
          <p:nvPr/>
        </p:nvSpPr>
        <p:spPr>
          <a:xfrm>
            <a:off x="4620570" y="1226876"/>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p:cNvSpPr>
          <p:nvPr/>
        </p:nvSpPr>
        <p:spPr>
          <a:xfrm>
            <a:off x="4610454" y="1528322"/>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2" name="Text Placeholder 3"/>
          <p:cNvSpPr txBox="1">
            <a:spLocks/>
          </p:cNvSpPr>
          <p:nvPr/>
        </p:nvSpPr>
        <p:spPr>
          <a:xfrm>
            <a:off x="5964472" y="3535836"/>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p:cNvSpPr>
          <p:nvPr/>
        </p:nvSpPr>
        <p:spPr>
          <a:xfrm>
            <a:off x="5940152" y="383192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4" name="Text Placeholder 4"/>
          <p:cNvSpPr txBox="1">
            <a:spLocks/>
          </p:cNvSpPr>
          <p:nvPr/>
        </p:nvSpPr>
        <p:spPr>
          <a:xfrm>
            <a:off x="2258394" y="302226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p:cNvSpPr>
          <p:nvPr/>
        </p:nvSpPr>
        <p:spPr>
          <a:xfrm>
            <a:off x="3252080" y="1859828"/>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p:cNvSpPr>
          <p:nvPr/>
        </p:nvSpPr>
        <p:spPr>
          <a:xfrm>
            <a:off x="4219995" y="123156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p:cNvSpPr>
          <p:nvPr/>
        </p:nvSpPr>
        <p:spPr>
          <a:xfrm>
            <a:off x="5559397" y="355731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7236296" y="1633803"/>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49" name="Shape 1657"/>
          <p:cNvSpPr/>
          <p:nvPr/>
        </p:nvSpPr>
        <p:spPr>
          <a:xfrm>
            <a:off x="7601425" y="1803515"/>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50" name="Text Placeholder 3"/>
          <p:cNvSpPr txBox="1">
            <a:spLocks/>
          </p:cNvSpPr>
          <p:nvPr/>
        </p:nvSpPr>
        <p:spPr>
          <a:xfrm>
            <a:off x="7367484" y="2163555"/>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1113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strips(downLeft)">
                                      <p:cBhvr>
                                        <p:cTn id="33" dur="500"/>
                                        <p:tgtEl>
                                          <p:spTgt spid="2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strips(downLeft)">
                                      <p:cBhvr>
                                        <p:cTn id="56" dur="500"/>
                                        <p:tgtEl>
                                          <p:spTgt spid="3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down)">
                                      <p:cBhvr>
                                        <p:cTn id="67" dur="500"/>
                                        <p:tgtEl>
                                          <p:spTgt spid="2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fltVal val="0"/>
                                          </p:val>
                                        </p:tav>
                                        <p:tav tm="100000">
                                          <p:val>
                                            <p:strVal val="#ppt_h"/>
                                          </p:val>
                                        </p:tav>
                                      </p:tavLst>
                                    </p:anim>
                                    <p:animEffect transition="in" filter="fade">
                                      <p:cBhvr>
                                        <p:cTn id="99" dur="500"/>
                                        <p:tgtEl>
                                          <p:spTgt spid="3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strips(downRight)">
                                      <p:cBhvr>
                                        <p:cTn id="108" dur="500"/>
                                        <p:tgtEl>
                                          <p:spTgt spid="4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strips(downRight)">
                                      <p:cBhvr>
                                        <p:cTn id="111" dur="500"/>
                                        <p:tgtEl>
                                          <p:spTgt spid="4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48"/>
                                        </p:tgtEl>
                                        <p:attrNameLst>
                                          <p:attrName>style.color</p:attrName>
                                        </p:attrNameLst>
                                      </p:cBhvr>
                                      <p:to>
                                        <a:schemeClr val="bg1"/>
                                      </p:to>
                                    </p:animClr>
                                    <p:animClr clrSpc="rgb" dir="cw">
                                      <p:cBhvr>
                                        <p:cTn id="117" dur="250" autoRev="1" fill="remove"/>
                                        <p:tgtEl>
                                          <p:spTgt spid="48"/>
                                        </p:tgtEl>
                                        <p:attrNameLst>
                                          <p:attrName>fillcolor</p:attrName>
                                        </p:attrNameLst>
                                      </p:cBhvr>
                                      <p:to>
                                        <a:schemeClr val="bg1"/>
                                      </p:to>
                                    </p:animClr>
                                    <p:set>
                                      <p:cBhvr>
                                        <p:cTn id="118" dur="250" autoRev="1" fill="remove"/>
                                        <p:tgtEl>
                                          <p:spTgt spid="48"/>
                                        </p:tgtEl>
                                        <p:attrNameLst>
                                          <p:attrName>fill.type</p:attrName>
                                        </p:attrNameLst>
                                      </p:cBhvr>
                                      <p:to>
                                        <p:strVal val="solid"/>
                                      </p:to>
                                    </p:set>
                                    <p:set>
                                      <p:cBhvr>
                                        <p:cTn id="119" dur="250" autoRev="1" fill="remove"/>
                                        <p:tgtEl>
                                          <p:spTgt spid="4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build="p"/>
      <p:bldP spid="25" grpId="0" build="p"/>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animBg="1"/>
      <p:bldP spid="48" grpId="1" animBg="1"/>
      <p:bldP spid="49" grpId="0" animBg="1"/>
      <p:bldP spid="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2"/>
          <p:cNvSpPr txBox="1">
            <a:spLocks noChangeArrowheads="1"/>
          </p:cNvSpPr>
          <p:nvPr/>
        </p:nvSpPr>
        <p:spPr bwMode="auto">
          <a:xfrm>
            <a:off x="1645216" y="2643758"/>
            <a:ext cx="5879112" cy="707886"/>
          </a:xfrm>
          <a:prstGeom prst="rect">
            <a:avLst/>
          </a:prstGeom>
          <a:noFill/>
          <a:ln w="9525">
            <a:noFill/>
            <a:miter lim="800000"/>
            <a:headEnd/>
            <a:tailEnd/>
          </a:ln>
        </p:spPr>
        <p:txBody>
          <a:bodyPr wrap="square">
            <a:spAutoFit/>
          </a:bodyP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THANKS</a:t>
            </a:r>
          </a:p>
        </p:txBody>
      </p:sp>
      <p:sp>
        <p:nvSpPr>
          <p:cNvPr id="12" name="Text Box 2"/>
          <p:cNvSpPr txBox="1">
            <a:spLocks noChangeArrowheads="1"/>
          </p:cNvSpPr>
          <p:nvPr/>
        </p:nvSpPr>
        <p:spPr bwMode="auto">
          <a:xfrm>
            <a:off x="3782682" y="3320783"/>
            <a:ext cx="1561853" cy="276999"/>
          </a:xfrm>
          <a:prstGeom prst="rect">
            <a:avLst/>
          </a:prstGeom>
          <a:noFill/>
          <a:ln w="9525">
            <a:noFill/>
            <a:miter lim="800000"/>
            <a:headEnd/>
            <a:tailEnd/>
          </a:ln>
        </p:spPr>
        <p:txBody>
          <a:bodyPr wrap="square">
            <a:spAutoFit/>
          </a:bodyPr>
          <a:lstStyle/>
          <a:p>
            <a:pPr algn="dist">
              <a:defRPr/>
            </a:pPr>
            <a:r>
              <a:rPr lang="zh-CN" altLang="en-US" sz="1200" dirty="0">
                <a:solidFill>
                  <a:schemeClr val="accent1"/>
                </a:solidFill>
                <a:latin typeface="微软雅黑" pitchFamily="34" charset="-122"/>
                <a:ea typeface="微软雅黑" pitchFamily="34" charset="-122"/>
              </a:rPr>
              <a:t>谢谢聆听</a:t>
            </a:r>
          </a:p>
        </p:txBody>
      </p:sp>
      <p:sp>
        <p:nvSpPr>
          <p:cNvPr id="13"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a:solidFill>
                  <a:schemeClr val="accent1"/>
                </a:solidFill>
                <a:latin typeface="Impact" panose="020B0806030902050204" pitchFamily="34" charset="0"/>
                <a:ea typeface="微软雅黑" panose="020B0503020204020204" pitchFamily="34" charset="-122"/>
              </a:rPr>
              <a:t>2018</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14" name="直接连接符 1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59832" y="3786594"/>
            <a:ext cx="3007555"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诚信铸造品质 创新引领未来</a:t>
            </a:r>
          </a:p>
        </p:txBody>
      </p:sp>
    </p:spTree>
    <p:extLst>
      <p:ext uri="{BB962C8B-B14F-4D97-AF65-F5344CB8AC3E}">
        <p14:creationId xmlns:p14="http://schemas.microsoft.com/office/powerpoint/2010/main" val="18728890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iterate type="lt">
                                    <p:tmPct val="12000"/>
                                  </p:iterate>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45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277" y="2106429"/>
            <a:ext cx="5303520" cy="2419988"/>
          </a:xfrm>
          <a:prstGeom prst="rect">
            <a:avLst/>
          </a:prstGeom>
        </p:spPr>
      </p:pic>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7" name="组合 6"/>
          <p:cNvGrpSpPr/>
          <p:nvPr/>
        </p:nvGrpSpPr>
        <p:grpSpPr>
          <a:xfrm>
            <a:off x="6120252" y="2139702"/>
            <a:ext cx="414516" cy="414516"/>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3" name="组合 12"/>
          <p:cNvGrpSpPr/>
          <p:nvPr/>
        </p:nvGrpSpPr>
        <p:grpSpPr>
          <a:xfrm>
            <a:off x="6120252" y="2805306"/>
            <a:ext cx="414516" cy="414516"/>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2" name="组合 21"/>
          <p:cNvGrpSpPr/>
          <p:nvPr/>
        </p:nvGrpSpPr>
        <p:grpSpPr>
          <a:xfrm>
            <a:off x="6120252" y="4101450"/>
            <a:ext cx="414516" cy="414516"/>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8" name="组合 37"/>
          <p:cNvGrpSpPr/>
          <p:nvPr/>
        </p:nvGrpSpPr>
        <p:grpSpPr>
          <a:xfrm>
            <a:off x="6120252" y="3453378"/>
            <a:ext cx="414516" cy="414516"/>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48" name="Content Placeholder 2"/>
          <p:cNvSpPr txBox="1">
            <a:spLocks/>
          </p:cNvSpPr>
          <p:nvPr/>
        </p:nvSpPr>
        <p:spPr>
          <a:xfrm>
            <a:off x="6701076" y="2126181"/>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1076" y="2763774"/>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1076" y="3439857"/>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6701076" y="4083918"/>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4838219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44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27273085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5309" y="2819332"/>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2016</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2017</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2018</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93526" y="4322008"/>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Tree>
    <p:extLst>
      <p:ext uri="{BB962C8B-B14F-4D97-AF65-F5344CB8AC3E}">
        <p14:creationId xmlns:p14="http://schemas.microsoft.com/office/powerpoint/2010/main" val="39048976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a:solidFill>
                  <a:schemeClr val="bg1"/>
                </a:solidFill>
                <a:latin typeface="微软雅黑" pitchFamily="34" charset="-122"/>
                <a:ea typeface="微软雅黑" pitchFamily="34" charset="-122"/>
              </a:rPr>
              <a:t>所有省份可任意编辑</a:t>
            </a:r>
            <a:endParaRPr lang="en-US" altLang="zh-CN" sz="1100" b="1"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779177265"/>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tx1">
                    <a:lumMod val="75000"/>
                    <a:lumOff val="25000"/>
                  </a:schemeClr>
                </a:solidFill>
                <a:latin typeface="微软雅黑" pitchFamily="34" charset="-122"/>
              </a:rPr>
              <a:t>点击添加表述内容标题</a:t>
            </a: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3"/>
                </a:solidFill>
                <a:latin typeface="微软雅黑" pitchFamily="34" charset="-122"/>
              </a:rPr>
              <a:t>添加标题内容</a:t>
            </a:r>
            <a:endParaRPr lang="en-US" altLang="zh-CN" sz="1400" b="1" dirty="0">
              <a:solidFill>
                <a:schemeClr val="accent3"/>
              </a:solidFill>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solidFill>
                  <a:schemeClr val="accent2"/>
                </a:solidFill>
                <a:latin typeface="微软雅黑" pitchFamily="34" charset="-122"/>
              </a:rPr>
              <a:t>添加标题内容</a:t>
            </a:r>
            <a:endParaRPr lang="en-US" altLang="zh-CN" sz="1400" b="1" dirty="0">
              <a:solidFill>
                <a:schemeClr val="accent2"/>
              </a:solidFill>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4"/>
                </a:solidFill>
                <a:latin typeface="微软雅黑" pitchFamily="34" charset="-122"/>
              </a:rPr>
              <a:t>添加标题内容</a:t>
            </a:r>
            <a:endParaRPr lang="en-US" altLang="zh-CN" sz="1400" b="1" dirty="0">
              <a:solidFill>
                <a:schemeClr val="accent4"/>
              </a:solidFill>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19231931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工作完成情况</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02</a:t>
              </a:r>
            </a:p>
          </p:txBody>
        </p:sp>
      </p:grpSp>
    </p:spTree>
    <p:extLst>
      <p:ext uri="{BB962C8B-B14F-4D97-AF65-F5344CB8AC3E}">
        <p14:creationId xmlns:p14="http://schemas.microsoft.com/office/powerpoint/2010/main" val="27626048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58">
      <a:dk1>
        <a:sysClr val="windowText" lastClr="000000"/>
      </a:dk1>
      <a:lt1>
        <a:sysClr val="window" lastClr="FFFFFF"/>
      </a:lt1>
      <a:dk2>
        <a:srgbClr val="1F497D"/>
      </a:dk2>
      <a:lt2>
        <a:srgbClr val="EEECE1"/>
      </a:lt2>
      <a:accent1>
        <a:srgbClr val="002161"/>
      </a:accent1>
      <a:accent2>
        <a:srgbClr val="002161"/>
      </a:accent2>
      <a:accent3>
        <a:srgbClr val="002161"/>
      </a:accent3>
      <a:accent4>
        <a:srgbClr val="002161"/>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980</TotalTime>
  <Words>3310</Words>
  <Application>Microsoft Office PowerPoint</Application>
  <PresentationFormat>全屏显示(16:9)</PresentationFormat>
  <Paragraphs>401</Paragraphs>
  <Slides>33</Slides>
  <Notes>33</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33</vt:i4>
      </vt:variant>
    </vt:vector>
  </HeadingPairs>
  <TitlesOfParts>
    <vt:vector size="52" baseType="lpstr">
      <vt:lpstr>Aller Light</vt:lpstr>
      <vt:lpstr>Broadway BT</vt:lpstr>
      <vt:lpstr>Gill Sans</vt:lpstr>
      <vt:lpstr>Helvetica Light</vt:lpstr>
      <vt:lpstr>Helvetica Neue</vt:lpstr>
      <vt:lpstr>Lato Light</vt:lpstr>
      <vt:lpstr>Open Sans</vt:lpstr>
      <vt:lpstr>Open Sans Semibold</vt:lpstr>
      <vt:lpstr>新細明體</vt:lpstr>
      <vt:lpstr>Roboto Regular</vt:lpstr>
      <vt:lpstr>华文黑体</vt:lpstr>
      <vt:lpstr>宋体</vt:lpstr>
      <vt:lpstr>张海山锐谐体2.0-授权联系：Samtype@QQ.com</vt:lpstr>
      <vt:lpstr>Arial</vt:lpstr>
      <vt:lpstr>Calibri</vt:lpstr>
      <vt:lpstr>Calibri Light</vt:lpstr>
      <vt:lpstr>Impact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129</cp:revision>
  <dcterms:created xsi:type="dcterms:W3CDTF">2015-10-16T03:54:15Z</dcterms:created>
  <dcterms:modified xsi:type="dcterms:W3CDTF">2018-07-23T11:31:22Z</dcterms:modified>
</cp:coreProperties>
</file>