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89" r:id="rId4"/>
    <p:sldId id="259" r:id="rId5"/>
    <p:sldId id="260" r:id="rId6"/>
    <p:sldId id="261" r:id="rId7"/>
    <p:sldId id="262" r:id="rId8"/>
    <p:sldId id="290" r:id="rId9"/>
    <p:sldId id="263" r:id="rId10"/>
    <p:sldId id="264" r:id="rId11"/>
    <p:sldId id="265" r:id="rId12"/>
    <p:sldId id="267" r:id="rId13"/>
    <p:sldId id="291" r:id="rId14"/>
    <p:sldId id="268" r:id="rId15"/>
    <p:sldId id="269" r:id="rId16"/>
    <p:sldId id="270" r:id="rId17"/>
    <p:sldId id="292" r:id="rId18"/>
    <p:sldId id="271" r:id="rId19"/>
    <p:sldId id="273" r:id="rId20"/>
    <p:sldId id="293" r:id="rId21"/>
    <p:sldId id="275" r:id="rId22"/>
    <p:sldId id="282" r:id="rId23"/>
    <p:sldId id="285" r:id="rId24"/>
    <p:sldId id="286" r:id="rId25"/>
    <p:sldId id="288" r:id="rId26"/>
  </p:sldIdLst>
  <p:sldSz cx="11522075" cy="7200900"/>
  <p:notesSz cx="6858000" cy="9144000"/>
  <p:custDataLst>
    <p:tags r:id="rId28"/>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0000"/>
    <a:srgbClr val="FCA3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854" y="-936"/>
      </p:cViewPr>
      <p:guideLst>
        <p:guide orient="horz" pos="2268"/>
        <p:guide pos="36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C03DA-8B7D-447E-9C29-3A60D78EE7F9}" type="datetimeFigureOut">
              <a:rPr lang="zh-CN" altLang="en-US" smtClean="0"/>
              <a:t>2016/6/27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24613-4AE4-47A1-995F-688A24B34954}" type="slidenum">
              <a:rPr lang="zh-CN" altLang="en-US" smtClean="0"/>
              <a:t>‹#›</a:t>
            </a:fld>
            <a:endParaRPr lang="zh-CN" altLang="en-US"/>
          </a:p>
        </p:txBody>
      </p:sp>
    </p:spTree>
    <p:extLst>
      <p:ext uri="{BB962C8B-B14F-4D97-AF65-F5344CB8AC3E}">
        <p14:creationId xmlns:p14="http://schemas.microsoft.com/office/powerpoint/2010/main" val="2979978451"/>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1</a:t>
            </a:fld>
            <a:endParaRPr lang="zh-CN" altLang="en-US"/>
          </a:p>
        </p:txBody>
      </p:sp>
    </p:spTree>
    <p:extLst>
      <p:ext uri="{BB962C8B-B14F-4D97-AF65-F5344CB8AC3E}">
        <p14:creationId xmlns:p14="http://schemas.microsoft.com/office/powerpoint/2010/main" val="1050232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10</a:t>
            </a:fld>
            <a:endParaRPr lang="zh-CN" altLang="en-US"/>
          </a:p>
        </p:txBody>
      </p:sp>
    </p:spTree>
    <p:extLst>
      <p:ext uri="{BB962C8B-B14F-4D97-AF65-F5344CB8AC3E}">
        <p14:creationId xmlns:p14="http://schemas.microsoft.com/office/powerpoint/2010/main" val="2416577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11</a:t>
            </a:fld>
            <a:endParaRPr lang="zh-CN" altLang="en-US"/>
          </a:p>
        </p:txBody>
      </p:sp>
    </p:spTree>
    <p:extLst>
      <p:ext uri="{BB962C8B-B14F-4D97-AF65-F5344CB8AC3E}">
        <p14:creationId xmlns:p14="http://schemas.microsoft.com/office/powerpoint/2010/main" val="902664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12</a:t>
            </a:fld>
            <a:endParaRPr lang="zh-CN" altLang="en-US"/>
          </a:p>
        </p:txBody>
      </p:sp>
    </p:spTree>
    <p:extLst>
      <p:ext uri="{BB962C8B-B14F-4D97-AF65-F5344CB8AC3E}">
        <p14:creationId xmlns:p14="http://schemas.microsoft.com/office/powerpoint/2010/main" val="1195470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13</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14</a:t>
            </a:fld>
            <a:endParaRPr lang="zh-CN" altLang="en-US"/>
          </a:p>
        </p:txBody>
      </p:sp>
    </p:spTree>
    <p:extLst>
      <p:ext uri="{BB962C8B-B14F-4D97-AF65-F5344CB8AC3E}">
        <p14:creationId xmlns:p14="http://schemas.microsoft.com/office/powerpoint/2010/main" val="178826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15</a:t>
            </a:fld>
            <a:endParaRPr lang="zh-CN" altLang="en-US"/>
          </a:p>
        </p:txBody>
      </p:sp>
    </p:spTree>
    <p:extLst>
      <p:ext uri="{BB962C8B-B14F-4D97-AF65-F5344CB8AC3E}">
        <p14:creationId xmlns:p14="http://schemas.microsoft.com/office/powerpoint/2010/main" val="2646500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16</a:t>
            </a:fld>
            <a:endParaRPr lang="zh-CN" altLang="en-US"/>
          </a:p>
        </p:txBody>
      </p:sp>
    </p:spTree>
    <p:extLst>
      <p:ext uri="{BB962C8B-B14F-4D97-AF65-F5344CB8AC3E}">
        <p14:creationId xmlns:p14="http://schemas.microsoft.com/office/powerpoint/2010/main" val="3588971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17</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18</a:t>
            </a:fld>
            <a:endParaRPr lang="zh-CN" altLang="en-US"/>
          </a:p>
        </p:txBody>
      </p:sp>
    </p:spTree>
    <p:extLst>
      <p:ext uri="{BB962C8B-B14F-4D97-AF65-F5344CB8AC3E}">
        <p14:creationId xmlns:p14="http://schemas.microsoft.com/office/powerpoint/2010/main" val="3850734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19</a:t>
            </a:fld>
            <a:endParaRPr lang="zh-CN" altLang="en-US"/>
          </a:p>
        </p:txBody>
      </p:sp>
    </p:spTree>
    <p:extLst>
      <p:ext uri="{BB962C8B-B14F-4D97-AF65-F5344CB8AC3E}">
        <p14:creationId xmlns:p14="http://schemas.microsoft.com/office/powerpoint/2010/main" val="3592492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a:t>
            </a:fld>
            <a:endParaRPr lang="zh-CN" altLang="en-US"/>
          </a:p>
        </p:txBody>
      </p:sp>
    </p:spTree>
    <p:extLst>
      <p:ext uri="{BB962C8B-B14F-4D97-AF65-F5344CB8AC3E}">
        <p14:creationId xmlns:p14="http://schemas.microsoft.com/office/powerpoint/2010/main" val="253676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20</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21</a:t>
            </a:fld>
            <a:endParaRPr lang="zh-CN" altLang="en-US"/>
          </a:p>
        </p:txBody>
      </p:sp>
    </p:spTree>
    <p:extLst>
      <p:ext uri="{BB962C8B-B14F-4D97-AF65-F5344CB8AC3E}">
        <p14:creationId xmlns:p14="http://schemas.microsoft.com/office/powerpoint/2010/main" val="3825364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22</a:t>
            </a:fld>
            <a:endParaRPr lang="zh-CN" altLang="en-US"/>
          </a:p>
        </p:txBody>
      </p:sp>
    </p:spTree>
    <p:extLst>
      <p:ext uri="{BB962C8B-B14F-4D97-AF65-F5344CB8AC3E}">
        <p14:creationId xmlns:p14="http://schemas.microsoft.com/office/powerpoint/2010/main" val="1182113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23</a:t>
            </a:fld>
            <a:endParaRPr lang="zh-CN" altLang="en-US"/>
          </a:p>
        </p:txBody>
      </p:sp>
    </p:spTree>
    <p:extLst>
      <p:ext uri="{BB962C8B-B14F-4D97-AF65-F5344CB8AC3E}">
        <p14:creationId xmlns:p14="http://schemas.microsoft.com/office/powerpoint/2010/main" val="2762698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24</a:t>
            </a:fld>
            <a:endParaRPr lang="zh-CN" altLang="en-US"/>
          </a:p>
        </p:txBody>
      </p:sp>
    </p:spTree>
    <p:extLst>
      <p:ext uri="{BB962C8B-B14F-4D97-AF65-F5344CB8AC3E}">
        <p14:creationId xmlns:p14="http://schemas.microsoft.com/office/powerpoint/2010/main" val="449261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25</a:t>
            </a:fld>
            <a:endParaRPr lang="zh-CN" altLang="en-US"/>
          </a:p>
        </p:txBody>
      </p:sp>
    </p:spTree>
    <p:extLst>
      <p:ext uri="{BB962C8B-B14F-4D97-AF65-F5344CB8AC3E}">
        <p14:creationId xmlns:p14="http://schemas.microsoft.com/office/powerpoint/2010/main" val="2002955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a:t>
            </a:fld>
            <a:endParaRPr lang="zh-CN" altLang="en-US"/>
          </a:p>
        </p:txBody>
      </p:sp>
    </p:spTree>
    <p:extLst>
      <p:ext uri="{BB962C8B-B14F-4D97-AF65-F5344CB8AC3E}">
        <p14:creationId xmlns:p14="http://schemas.microsoft.com/office/powerpoint/2010/main" val="2536766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a:t>
            </a:fld>
            <a:endParaRPr lang="zh-CN" altLang="en-US"/>
          </a:p>
        </p:txBody>
      </p:sp>
    </p:spTree>
    <p:extLst>
      <p:ext uri="{BB962C8B-B14F-4D97-AF65-F5344CB8AC3E}">
        <p14:creationId xmlns:p14="http://schemas.microsoft.com/office/powerpoint/2010/main" val="3144808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6</a:t>
            </a:fld>
            <a:endParaRPr lang="zh-CN" altLang="en-US"/>
          </a:p>
        </p:txBody>
      </p:sp>
    </p:spTree>
    <p:extLst>
      <p:ext uri="{BB962C8B-B14F-4D97-AF65-F5344CB8AC3E}">
        <p14:creationId xmlns:p14="http://schemas.microsoft.com/office/powerpoint/2010/main" val="2665013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7</a:t>
            </a:fld>
            <a:endParaRPr lang="zh-CN" altLang="en-US"/>
          </a:p>
        </p:txBody>
      </p:sp>
    </p:spTree>
    <p:extLst>
      <p:ext uri="{BB962C8B-B14F-4D97-AF65-F5344CB8AC3E}">
        <p14:creationId xmlns:p14="http://schemas.microsoft.com/office/powerpoint/2010/main" val="42253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8</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9</a:t>
            </a:fld>
            <a:endParaRPr lang="zh-CN" altLang="en-US"/>
          </a:p>
        </p:txBody>
      </p:sp>
    </p:spTree>
    <p:extLst>
      <p:ext uri="{BB962C8B-B14F-4D97-AF65-F5344CB8AC3E}">
        <p14:creationId xmlns:p14="http://schemas.microsoft.com/office/powerpoint/2010/main" val="1339339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7"/>
            <a:ext cx="9793764"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p:spPr>
        <p:txBody>
          <a:bodyPr/>
          <a:lstStyle>
            <a:lvl1pPr marL="0" indent="0" algn="ctr">
              <a:buNone/>
              <a:defRPr>
                <a:solidFill>
                  <a:schemeClr val="tx1">
                    <a:tint val="75000"/>
                  </a:schemeClr>
                </a:solidFill>
              </a:defRPr>
            </a:lvl1pPr>
            <a:lvl2pPr marL="534924" indent="0" algn="ctr">
              <a:buNone/>
              <a:defRPr>
                <a:solidFill>
                  <a:schemeClr val="tx1">
                    <a:tint val="75000"/>
                  </a:schemeClr>
                </a:solidFill>
              </a:defRPr>
            </a:lvl2pPr>
            <a:lvl3pPr marL="1069848" indent="0" algn="ctr">
              <a:buNone/>
              <a:defRPr>
                <a:solidFill>
                  <a:schemeClr val="tx1">
                    <a:tint val="75000"/>
                  </a:schemeClr>
                </a:solidFill>
              </a:defRPr>
            </a:lvl3pPr>
            <a:lvl4pPr marL="1604772" indent="0" algn="ctr">
              <a:buNone/>
              <a:defRPr>
                <a:solidFill>
                  <a:schemeClr val="tx1">
                    <a:tint val="75000"/>
                  </a:schemeClr>
                </a:solidFill>
              </a:defRPr>
            </a:lvl4pPr>
            <a:lvl5pPr marL="2139696" indent="0" algn="ctr">
              <a:buNone/>
              <a:defRPr>
                <a:solidFill>
                  <a:schemeClr val="tx1">
                    <a:tint val="75000"/>
                  </a:schemeClr>
                </a:solidFill>
              </a:defRPr>
            </a:lvl5pPr>
            <a:lvl6pPr marL="2674620" indent="0" algn="ctr">
              <a:buNone/>
              <a:defRPr>
                <a:solidFill>
                  <a:schemeClr val="tx1">
                    <a:tint val="75000"/>
                  </a:schemeClr>
                </a:solidFill>
              </a:defRPr>
            </a:lvl6pPr>
            <a:lvl7pPr marL="3209544" indent="0" algn="ctr">
              <a:buNone/>
              <a:defRPr>
                <a:solidFill>
                  <a:schemeClr val="tx1">
                    <a:tint val="75000"/>
                  </a:schemeClr>
                </a:solidFill>
              </a:defRPr>
            </a:lvl7pPr>
            <a:lvl8pPr marL="3744468" indent="0" algn="ctr">
              <a:buNone/>
              <a:defRPr>
                <a:solidFill>
                  <a:schemeClr val="tx1">
                    <a:tint val="75000"/>
                  </a:schemeClr>
                </a:solidFill>
              </a:defRPr>
            </a:lvl8pPr>
            <a:lvl9pPr marL="4279392"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5029121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235829636"/>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25896" y="303372"/>
            <a:ext cx="3266589" cy="645080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26131" y="303372"/>
            <a:ext cx="9607730" cy="645080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461984623"/>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945495255"/>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5"/>
            <a:ext cx="9793764" cy="1430179"/>
          </a:xfr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34924" indent="0">
              <a:buNone/>
              <a:defRPr sz="2100">
                <a:solidFill>
                  <a:schemeClr val="tx1">
                    <a:tint val="75000"/>
                  </a:schemeClr>
                </a:solidFill>
              </a:defRPr>
            </a:lvl2pPr>
            <a:lvl3pPr marL="1069848" indent="0">
              <a:buNone/>
              <a:defRPr sz="1900">
                <a:solidFill>
                  <a:schemeClr val="tx1">
                    <a:tint val="75000"/>
                  </a:schemeClr>
                </a:solidFill>
              </a:defRPr>
            </a:lvl3pPr>
            <a:lvl4pPr marL="1604772" indent="0">
              <a:buNone/>
              <a:defRPr sz="1600">
                <a:solidFill>
                  <a:schemeClr val="tx1">
                    <a:tint val="75000"/>
                  </a:schemeClr>
                </a:solidFill>
              </a:defRPr>
            </a:lvl4pPr>
            <a:lvl5pPr marL="2139696" indent="0">
              <a:buNone/>
              <a:defRPr sz="1600">
                <a:solidFill>
                  <a:schemeClr val="tx1">
                    <a:tint val="75000"/>
                  </a:schemeClr>
                </a:solidFill>
              </a:defRPr>
            </a:lvl5pPr>
            <a:lvl6pPr marL="2674620" indent="0">
              <a:buNone/>
              <a:defRPr sz="1600">
                <a:solidFill>
                  <a:schemeClr val="tx1">
                    <a:tint val="75000"/>
                  </a:schemeClr>
                </a:solidFill>
              </a:defRPr>
            </a:lvl6pPr>
            <a:lvl7pPr marL="3209544" indent="0">
              <a:buNone/>
              <a:defRPr sz="1600">
                <a:solidFill>
                  <a:schemeClr val="tx1">
                    <a:tint val="75000"/>
                  </a:schemeClr>
                </a:solidFill>
              </a:defRPr>
            </a:lvl7pPr>
            <a:lvl8pPr marL="3744468" indent="0">
              <a:buNone/>
              <a:defRPr sz="1600">
                <a:solidFill>
                  <a:schemeClr val="tx1">
                    <a:tint val="75000"/>
                  </a:schemeClr>
                </a:solidFill>
              </a:defRPr>
            </a:lvl8pPr>
            <a:lvl9pPr marL="4279392"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120685235"/>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26132"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355326" y="1763554"/>
            <a:ext cx="6437159" cy="4990624"/>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2662577559"/>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5" y="1611869"/>
            <a:ext cx="5092917" cy="671750"/>
          </a:xfr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55" y="2283619"/>
            <a:ext cx="5092917" cy="4148852"/>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18715582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51071081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1897832384"/>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2"/>
            <a:ext cx="3790683"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3"/>
            <a:ext cx="6441160" cy="6145769"/>
          </a:xfr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3" cy="4925616"/>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61116759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p:spPr>
        <p:txBody>
          <a:bodyPr/>
          <a:lstStyle>
            <a:lvl1pPr marL="0" indent="0">
              <a:buNone/>
              <a:defRPr sz="3700"/>
            </a:lvl1pPr>
            <a:lvl2pPr marL="534924" indent="0">
              <a:buNone/>
              <a:defRPr sz="3300"/>
            </a:lvl2pPr>
            <a:lvl3pPr marL="1069848" indent="0">
              <a:buNone/>
              <a:defRPr sz="2800"/>
            </a:lvl3pPr>
            <a:lvl4pPr marL="1604772" indent="0">
              <a:buNone/>
              <a:defRPr sz="2300"/>
            </a:lvl4pPr>
            <a:lvl5pPr marL="2139696" indent="0">
              <a:buNone/>
              <a:defRPr sz="2300"/>
            </a:lvl5pPr>
            <a:lvl6pPr marL="2674620" indent="0">
              <a:buNone/>
              <a:defRPr sz="2300"/>
            </a:lvl6pPr>
            <a:lvl7pPr marL="3209544" indent="0">
              <a:buNone/>
              <a:defRPr sz="2300"/>
            </a:lvl7pPr>
            <a:lvl8pPr marL="3744468" indent="0">
              <a:buNone/>
              <a:defRPr sz="2300"/>
            </a:lvl8pPr>
            <a:lvl9pPr marL="4279392"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t>2016/6/27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422076794"/>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88370"/>
            <a:ext cx="10369868" cy="1200150"/>
          </a:xfrm>
          <a:prstGeom prst="rect">
            <a:avLst/>
          </a:prstGeom>
        </p:spPr>
        <p:txBody>
          <a:bodyPr vert="horz" lIns="106985" tIns="53492" rIns="106985" bIns="5349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80211"/>
            <a:ext cx="10369868" cy="4752261"/>
          </a:xfrm>
          <a:prstGeom prst="rect">
            <a:avLst/>
          </a:prstGeom>
        </p:spPr>
        <p:txBody>
          <a:bodyPr vert="horz" lIns="106985" tIns="53492" rIns="106985" bIns="5349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4" y="6674168"/>
            <a:ext cx="2688484" cy="383381"/>
          </a:xfrm>
          <a:prstGeom prst="rect">
            <a:avLst/>
          </a:prstGeom>
        </p:spPr>
        <p:txBody>
          <a:bodyPr vert="horz" lIns="106985" tIns="53492" rIns="106985" bIns="53492" rtlCol="0" anchor="ctr"/>
          <a:lstStyle>
            <a:lvl1pPr algn="l">
              <a:defRPr sz="1400">
                <a:solidFill>
                  <a:schemeClr val="tx1">
                    <a:tint val="75000"/>
                  </a:schemeClr>
                </a:solidFill>
              </a:defRPr>
            </a:lvl1pPr>
          </a:lstStyle>
          <a:p>
            <a:fld id="{28C937AB-5291-48FC-9075-9F29944D13C7}" type="datetimeFigureOut">
              <a:rPr lang="zh-CN" altLang="en-US" smtClean="0"/>
              <a:t>2016/6/27</a:t>
            </a:fld>
            <a:endParaRPr lang="zh-CN" altLang="en-US"/>
          </a:p>
        </p:txBody>
      </p:sp>
      <p:sp>
        <p:nvSpPr>
          <p:cNvPr id="5" name="页脚占位符 4"/>
          <p:cNvSpPr>
            <a:spLocks noGrp="1"/>
          </p:cNvSpPr>
          <p:nvPr>
            <p:ph type="ftr" sz="quarter" idx="3"/>
          </p:nvPr>
        </p:nvSpPr>
        <p:spPr>
          <a:xfrm>
            <a:off x="3936709" y="6674168"/>
            <a:ext cx="3648657" cy="383381"/>
          </a:xfrm>
          <a:prstGeom prst="rect">
            <a:avLst/>
          </a:prstGeom>
        </p:spPr>
        <p:txBody>
          <a:bodyPr vert="horz" lIns="106985" tIns="53492" rIns="106985" bIns="53492"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674168"/>
            <a:ext cx="2688484" cy="383381"/>
          </a:xfrm>
          <a:prstGeom prst="rect">
            <a:avLst/>
          </a:prstGeom>
        </p:spPr>
        <p:txBody>
          <a:bodyPr vert="horz" lIns="106985" tIns="53492" rIns="106985" bIns="53492" rtlCol="0" anchor="ctr"/>
          <a:lstStyle>
            <a:lvl1pPr algn="r">
              <a:defRPr sz="1400">
                <a:solidFill>
                  <a:schemeClr val="tx1">
                    <a:tint val="75000"/>
                  </a:schemeClr>
                </a:solidFill>
              </a:defRPr>
            </a:lvl1p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2289602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txStyles>
    <p:titleStyle>
      <a:lvl1pPr algn="ctr" defTabSz="1069848" rtl="0" eaLnBrk="1" latinLnBrk="0" hangingPunct="1">
        <a:spcBef>
          <a:spcPct val="0"/>
        </a:spcBef>
        <a:buNone/>
        <a:defRPr sz="5100" kern="1200">
          <a:solidFill>
            <a:schemeClr val="tx1"/>
          </a:solidFill>
          <a:latin typeface="+mj-lt"/>
          <a:ea typeface="+mj-ea"/>
          <a:cs typeface="+mj-cs"/>
        </a:defRPr>
      </a:lvl1pPr>
    </p:titleStyle>
    <p:bodyStyle>
      <a:lvl1pPr marL="401193" indent="-401193" algn="l" defTabSz="106984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69252" indent="-334328" algn="l" defTabSz="106984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37310" indent="-267462" algn="l" defTabSz="1069848"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223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07158"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42082"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7006"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11930"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685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8.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7" y="450"/>
            <a:ext cx="11519999" cy="7200000"/>
          </a:xfrm>
          <a:prstGeom prst="rect">
            <a:avLst/>
          </a:prstGeom>
        </p:spPr>
      </p:pic>
      <p:pic>
        <p:nvPicPr>
          <p:cNvPr id="5" name="图片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386" y="-236065"/>
            <a:ext cx="7455599" cy="4142807"/>
          </a:xfrm>
          <a:prstGeom prst="rect">
            <a:avLst/>
          </a:prstGeom>
        </p:spPr>
      </p:pic>
      <p:cxnSp>
        <p:nvCxnSpPr>
          <p:cNvPr id="7" name="直接连接符 6"/>
          <p:cNvCxnSpPr/>
          <p:nvPr/>
        </p:nvCxnSpPr>
        <p:spPr>
          <a:xfrm>
            <a:off x="2106284" y="4523166"/>
            <a:ext cx="8307938" cy="0"/>
          </a:xfrm>
          <a:prstGeom prst="line">
            <a:avLst/>
          </a:prstGeom>
          <a:ln w="28575">
            <a:solidFill>
              <a:srgbClr val="FF0000"/>
            </a:solidFill>
          </a:ln>
          <a:effectLst>
            <a:outerShdw blurRad="1016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520677" y="1727915"/>
            <a:ext cx="6984776" cy="1862048"/>
            <a:chOff x="3061727" y="1410800"/>
            <a:chExt cx="6984776" cy="1862048"/>
          </a:xfrm>
        </p:grpSpPr>
        <p:sp>
          <p:nvSpPr>
            <p:cNvPr id="9" name="TextBox 8"/>
            <p:cNvSpPr txBox="1"/>
            <p:nvPr/>
          </p:nvSpPr>
          <p:spPr>
            <a:xfrm>
              <a:off x="3061727" y="1512218"/>
              <a:ext cx="6984776" cy="1680187"/>
            </a:xfrm>
            <a:custGeom>
              <a:avLst/>
              <a:gdLst>
                <a:gd name="connsiteX0" fmla="*/ 0 w 3638754"/>
                <a:gd name="connsiteY0" fmla="*/ 0 h 1247943"/>
                <a:gd name="connsiteX1" fmla="*/ 3638754 w 3638754"/>
                <a:gd name="connsiteY1" fmla="*/ 0 h 1247943"/>
                <a:gd name="connsiteX2" fmla="*/ 3638754 w 3638754"/>
                <a:gd name="connsiteY2" fmla="*/ 1247943 h 1247943"/>
                <a:gd name="connsiteX3" fmla="*/ 0 w 3638754"/>
                <a:gd name="connsiteY3" fmla="*/ 1247943 h 1247943"/>
                <a:gd name="connsiteX4" fmla="*/ 0 w 3638754"/>
                <a:gd name="connsiteY4" fmla="*/ 0 h 1247943"/>
                <a:gd name="connsiteX0" fmla="*/ 0 w 3638754"/>
                <a:gd name="connsiteY0" fmla="*/ 8409 h 1256352"/>
                <a:gd name="connsiteX1" fmla="*/ 111925 w 3638754"/>
                <a:gd name="connsiteY1" fmla="*/ 0 h 1256352"/>
                <a:gd name="connsiteX2" fmla="*/ 3638754 w 3638754"/>
                <a:gd name="connsiteY2" fmla="*/ 8409 h 1256352"/>
                <a:gd name="connsiteX3" fmla="*/ 3638754 w 3638754"/>
                <a:gd name="connsiteY3" fmla="*/ 1256352 h 1256352"/>
                <a:gd name="connsiteX4" fmla="*/ 0 w 3638754"/>
                <a:gd name="connsiteY4" fmla="*/ 1256352 h 1256352"/>
                <a:gd name="connsiteX5" fmla="*/ 0 w 3638754"/>
                <a:gd name="connsiteY5" fmla="*/ 8409 h 1256352"/>
                <a:gd name="connsiteX0" fmla="*/ 11900 w 3650654"/>
                <a:gd name="connsiteY0" fmla="*/ 8409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 name="connsiteX6" fmla="*/ 11900 w 3650654"/>
                <a:gd name="connsiteY6" fmla="*/ 8409 h 1256352"/>
                <a:gd name="connsiteX0" fmla="*/ 0 w 3650654"/>
                <a:gd name="connsiteY0" fmla="*/ 76200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0654" h="1256352">
                  <a:moveTo>
                    <a:pt x="0" y="76200"/>
                  </a:moveTo>
                  <a:lnTo>
                    <a:pt x="123825" y="0"/>
                  </a:lnTo>
                  <a:lnTo>
                    <a:pt x="3650654" y="8409"/>
                  </a:lnTo>
                  <a:lnTo>
                    <a:pt x="3650654" y="1256352"/>
                  </a:lnTo>
                  <a:lnTo>
                    <a:pt x="11900" y="1256352"/>
                  </a:lnTo>
                  <a:lnTo>
                    <a:pt x="0" y="76200"/>
                  </a:lnTo>
                  <a:close/>
                </a:path>
              </a:pathLst>
            </a:cu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32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11500" dirty="0"/>
            </a:p>
          </p:txBody>
        </p:sp>
        <p:sp>
          <p:nvSpPr>
            <p:cNvPr id="10" name="TextBox 9"/>
            <p:cNvSpPr txBox="1"/>
            <p:nvPr/>
          </p:nvSpPr>
          <p:spPr>
            <a:xfrm>
              <a:off x="3470747" y="1410800"/>
              <a:ext cx="6083717" cy="1862048"/>
            </a:xfrm>
            <a:prstGeom prst="rect">
              <a:avLst/>
            </a:prstGeom>
            <a:noFill/>
          </p:spPr>
          <p:txBody>
            <a:bodyPr wrap="none" rtlCol="0">
              <a:spAutoFit/>
            </a:bodyPr>
            <a:lstStyle/>
            <a:p>
              <a:r>
                <a:rPr lang="zh-CN" altLang="en-US" sz="11500" b="1" dirty="0">
                  <a:solidFill>
                    <a:schemeClr val="bg1"/>
                  </a:solidFill>
                  <a:latin typeface="微软雅黑" pitchFamily="34" charset="-122"/>
                  <a:ea typeface="微软雅黑" pitchFamily="34" charset="-122"/>
                </a:rPr>
                <a:t>两</a:t>
              </a:r>
              <a:r>
                <a:rPr lang="zh-CN" altLang="en-US" sz="11500" b="1" dirty="0" smtClean="0">
                  <a:solidFill>
                    <a:schemeClr val="bg1"/>
                  </a:solidFill>
                  <a:latin typeface="微软雅黑" pitchFamily="34" charset="-122"/>
                  <a:ea typeface="微软雅黑" pitchFamily="34" charset="-122"/>
                </a:rPr>
                <a:t>学一做</a:t>
              </a:r>
              <a:endParaRPr lang="zh-CN" altLang="en-US" sz="11500" b="1" dirty="0">
                <a:solidFill>
                  <a:schemeClr val="bg1"/>
                </a:solidFill>
                <a:latin typeface="微软雅黑" pitchFamily="34" charset="-122"/>
                <a:ea typeface="微软雅黑" pitchFamily="34" charset="-122"/>
              </a:endParaRPr>
            </a:p>
          </p:txBody>
        </p:sp>
      </p:grpSp>
      <p:sp>
        <p:nvSpPr>
          <p:cNvPr id="12" name="TextBox 11"/>
          <p:cNvSpPr txBox="1"/>
          <p:nvPr/>
        </p:nvSpPr>
        <p:spPr>
          <a:xfrm>
            <a:off x="1611907" y="3744466"/>
            <a:ext cx="8802315" cy="738615"/>
          </a:xfrm>
          <a:prstGeom prst="rect">
            <a:avLst/>
          </a:prstGeom>
          <a:noFill/>
        </p:spPr>
        <p:txBody>
          <a:bodyPr wrap="none" lIns="91393" tIns="45696" rIns="91393" bIns="45696" rtlCol="0">
            <a:spAutoFit/>
          </a:bodyPr>
          <a:lstStyle/>
          <a:p>
            <a:r>
              <a:rPr lang="zh-CN" altLang="en-US" sz="4200" b="1" dirty="0">
                <a:solidFill>
                  <a:srgbClr val="FF0000"/>
                </a:solidFill>
                <a:latin typeface="微软雅黑" pitchFamily="34" charset="-122"/>
                <a:ea typeface="微软雅黑" pitchFamily="34" charset="-122"/>
              </a:rPr>
              <a:t>“两学一做”学习教育方案专题党课</a:t>
            </a:r>
          </a:p>
        </p:txBody>
      </p:sp>
      <p:sp>
        <p:nvSpPr>
          <p:cNvPr id="13" name="TextBox 12"/>
          <p:cNvSpPr txBox="1"/>
          <p:nvPr/>
        </p:nvSpPr>
        <p:spPr>
          <a:xfrm>
            <a:off x="4504696" y="4663387"/>
            <a:ext cx="2933722" cy="323117"/>
          </a:xfrm>
          <a:prstGeom prst="rect">
            <a:avLst/>
          </a:prstGeom>
          <a:noFill/>
        </p:spPr>
        <p:txBody>
          <a:bodyPr wrap="none" lIns="91393" tIns="45696" rIns="91393" bIns="45696" rtlCol="0">
            <a:spAutoFit/>
          </a:bodyPr>
          <a:lstStyle/>
          <a:p>
            <a:r>
              <a:rPr lang="zh-CN" altLang="en-US" sz="1500" dirty="0">
                <a:solidFill>
                  <a:srgbClr val="C00000"/>
                </a:solidFill>
                <a:latin typeface="微软雅黑" pitchFamily="34" charset="-122"/>
                <a:ea typeface="微软雅黑" pitchFamily="34" charset="-122"/>
              </a:rPr>
              <a:t>汇报人</a:t>
            </a:r>
            <a:r>
              <a:rPr lang="zh-CN" altLang="en-US" sz="1500" dirty="0" smtClean="0">
                <a:solidFill>
                  <a:srgbClr val="C00000"/>
                </a:solidFill>
                <a:latin typeface="微软雅黑" pitchFamily="34" charset="-122"/>
                <a:ea typeface="微软雅黑" pitchFamily="34" charset="-122"/>
              </a:rPr>
              <a:t>：</a:t>
            </a:r>
            <a:r>
              <a:rPr lang="en-US" altLang="zh-CN" sz="1500" dirty="0" smtClean="0">
                <a:solidFill>
                  <a:srgbClr val="C00000"/>
                </a:solidFill>
                <a:latin typeface="微软雅黑" pitchFamily="34" charset="-122"/>
                <a:ea typeface="微软雅黑" pitchFamily="34" charset="-122"/>
              </a:rPr>
              <a:t>CARL/</a:t>
            </a:r>
            <a:r>
              <a:rPr lang="zh-CN" altLang="en-US" sz="1500" dirty="0" smtClean="0">
                <a:solidFill>
                  <a:srgbClr val="C00000"/>
                </a:solidFill>
                <a:latin typeface="微软雅黑" pitchFamily="34" charset="-122"/>
                <a:ea typeface="微软雅黑" pitchFamily="34" charset="-122"/>
              </a:rPr>
              <a:t>部门 </a:t>
            </a:r>
            <a:r>
              <a:rPr lang="en-US" altLang="zh-CN" sz="1500" dirty="0" smtClean="0">
                <a:solidFill>
                  <a:srgbClr val="C00000"/>
                </a:solidFill>
                <a:latin typeface="微软雅黑" pitchFamily="34" charset="-122"/>
                <a:ea typeface="微软雅黑" pitchFamily="34" charset="-122"/>
              </a:rPr>
              <a:t>201X</a:t>
            </a:r>
            <a:r>
              <a:rPr lang="zh-CN" altLang="en-US" sz="1500" dirty="0">
                <a:solidFill>
                  <a:srgbClr val="C00000"/>
                </a:solidFill>
                <a:latin typeface="微软雅黑" pitchFamily="34" charset="-122"/>
                <a:ea typeface="微软雅黑" pitchFamily="34" charset="-122"/>
              </a:rPr>
              <a:t>年</a:t>
            </a:r>
            <a:r>
              <a:rPr lang="en-US" altLang="zh-CN" sz="1500" dirty="0">
                <a:solidFill>
                  <a:srgbClr val="C00000"/>
                </a:solidFill>
                <a:latin typeface="微软雅黑" pitchFamily="34" charset="-122"/>
                <a:ea typeface="微软雅黑" pitchFamily="34" charset="-122"/>
              </a:rPr>
              <a:t>X</a:t>
            </a:r>
            <a:r>
              <a:rPr lang="zh-CN" altLang="en-US" sz="1500" dirty="0">
                <a:solidFill>
                  <a:srgbClr val="C00000"/>
                </a:solidFill>
                <a:latin typeface="微软雅黑" pitchFamily="34" charset="-122"/>
                <a:ea typeface="微软雅黑" pitchFamily="34" charset="-122"/>
              </a:rPr>
              <a:t>月</a:t>
            </a:r>
          </a:p>
        </p:txBody>
      </p:sp>
      <p:pic>
        <p:nvPicPr>
          <p:cNvPr id="3" name="图片 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7" y="5400650"/>
            <a:ext cx="11521038" cy="1941116"/>
          </a:xfrm>
          <a:prstGeom prst="rect">
            <a:avLst/>
          </a:prstGeom>
        </p:spPr>
      </p:pic>
      <p:grpSp>
        <p:nvGrpSpPr>
          <p:cNvPr id="15" name="Group 550"/>
          <p:cNvGrpSpPr>
            <a:grpSpLocks/>
          </p:cNvGrpSpPr>
          <p:nvPr/>
        </p:nvGrpSpPr>
        <p:grpSpPr bwMode="auto">
          <a:xfrm>
            <a:off x="4560910" y="1145148"/>
            <a:ext cx="2971800" cy="2968625"/>
            <a:chOff x="295" y="3475"/>
            <a:chExt cx="1407" cy="1407"/>
          </a:xfrm>
        </p:grpSpPr>
        <p:sp>
          <p:nvSpPr>
            <p:cNvPr id="16"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6000" baseline="0">
                <a:latin typeface="Arial" charset="0"/>
                <a:ea typeface="华文彩云" pitchFamily="2" charset="-122"/>
              </a:endParaRPr>
            </a:p>
          </p:txBody>
        </p:sp>
        <p:grpSp>
          <p:nvGrpSpPr>
            <p:cNvPr id="17" name="Group 552"/>
            <p:cNvGrpSpPr>
              <a:grpSpLocks/>
            </p:cNvGrpSpPr>
            <p:nvPr/>
          </p:nvGrpSpPr>
          <p:grpSpPr bwMode="auto">
            <a:xfrm>
              <a:off x="476" y="3657"/>
              <a:ext cx="1051" cy="1050"/>
              <a:chOff x="-6056" y="-2208"/>
              <a:chExt cx="2210" cy="2208"/>
            </a:xfrm>
          </p:grpSpPr>
          <p:sp>
            <p:nvSpPr>
              <p:cNvPr id="18"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nvGrpSpPr>
              <p:cNvPr id="19" name="Group 554"/>
              <p:cNvGrpSpPr>
                <a:grpSpLocks/>
              </p:cNvGrpSpPr>
              <p:nvPr/>
            </p:nvGrpSpPr>
            <p:grpSpPr bwMode="auto">
              <a:xfrm>
                <a:off x="-6056" y="-2208"/>
                <a:ext cx="2210" cy="2208"/>
                <a:chOff x="-4060" y="-879"/>
                <a:chExt cx="2210" cy="2208"/>
              </a:xfrm>
            </p:grpSpPr>
            <p:grpSp>
              <p:nvGrpSpPr>
                <p:cNvPr id="20" name="Group 555"/>
                <p:cNvGrpSpPr>
                  <a:grpSpLocks/>
                </p:cNvGrpSpPr>
                <p:nvPr/>
              </p:nvGrpSpPr>
              <p:grpSpPr bwMode="auto">
                <a:xfrm>
                  <a:off x="-4060" y="-879"/>
                  <a:ext cx="2210" cy="2208"/>
                  <a:chOff x="-3924" y="-788"/>
                  <a:chExt cx="2210" cy="2208"/>
                </a:xfrm>
              </p:grpSpPr>
              <p:grpSp>
                <p:nvGrpSpPr>
                  <p:cNvPr id="36" name="Group 556"/>
                  <p:cNvGrpSpPr>
                    <a:grpSpLocks noChangeAspect="1"/>
                  </p:cNvGrpSpPr>
                  <p:nvPr/>
                </p:nvGrpSpPr>
                <p:grpSpPr bwMode="auto">
                  <a:xfrm>
                    <a:off x="-3924" y="-788"/>
                    <a:ext cx="2210" cy="2202"/>
                    <a:chOff x="168" y="696"/>
                    <a:chExt cx="1430" cy="1429"/>
                  </a:xfrm>
                </p:grpSpPr>
                <p:grpSp>
                  <p:nvGrpSpPr>
                    <p:cNvPr id="44" name="Group 557"/>
                    <p:cNvGrpSpPr>
                      <a:grpSpLocks noChangeAspect="1"/>
                    </p:cNvGrpSpPr>
                    <p:nvPr/>
                  </p:nvGrpSpPr>
                  <p:grpSpPr bwMode="auto">
                    <a:xfrm>
                      <a:off x="854" y="696"/>
                      <a:ext cx="56" cy="1429"/>
                      <a:chOff x="845" y="696"/>
                      <a:chExt cx="56" cy="1429"/>
                    </a:xfrm>
                  </p:grpSpPr>
                  <p:sp>
                    <p:nvSpPr>
                      <p:cNvPr id="48"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9"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45" name="Group 560"/>
                    <p:cNvGrpSpPr>
                      <a:grpSpLocks noChangeAspect="1"/>
                    </p:cNvGrpSpPr>
                    <p:nvPr/>
                  </p:nvGrpSpPr>
                  <p:grpSpPr bwMode="auto">
                    <a:xfrm rot="5400000">
                      <a:off x="855" y="695"/>
                      <a:ext cx="56" cy="1430"/>
                      <a:chOff x="845" y="695"/>
                      <a:chExt cx="56" cy="1430"/>
                    </a:xfrm>
                  </p:grpSpPr>
                  <p:sp>
                    <p:nvSpPr>
                      <p:cNvPr id="46" name="AutoShape 561"/>
                      <p:cNvSpPr>
                        <a:spLocks noChangeAspect="1" noChangeArrowheads="1"/>
                      </p:cNvSpPr>
                      <p:nvPr/>
                    </p:nvSpPr>
                    <p:spPr bwMode="auto">
                      <a:xfrm>
                        <a:off x="845" y="695"/>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7"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nvGrpSpPr>
                  <p:cNvPr id="37" name="Group 563"/>
                  <p:cNvGrpSpPr>
                    <a:grpSpLocks noChangeAspect="1"/>
                  </p:cNvGrpSpPr>
                  <p:nvPr/>
                </p:nvGrpSpPr>
                <p:grpSpPr bwMode="auto">
                  <a:xfrm rot="2700000">
                    <a:off x="-3927" y="-785"/>
                    <a:ext cx="2208" cy="2202"/>
                    <a:chOff x="168" y="696"/>
                    <a:chExt cx="1429" cy="1429"/>
                  </a:xfrm>
                </p:grpSpPr>
                <p:grpSp>
                  <p:nvGrpSpPr>
                    <p:cNvPr id="38" name="Group 564"/>
                    <p:cNvGrpSpPr>
                      <a:grpSpLocks noChangeAspect="1"/>
                    </p:cNvGrpSpPr>
                    <p:nvPr/>
                  </p:nvGrpSpPr>
                  <p:grpSpPr bwMode="auto">
                    <a:xfrm>
                      <a:off x="854" y="696"/>
                      <a:ext cx="56" cy="1429"/>
                      <a:chOff x="845" y="696"/>
                      <a:chExt cx="56" cy="1429"/>
                    </a:xfrm>
                  </p:grpSpPr>
                  <p:sp>
                    <p:nvSpPr>
                      <p:cNvPr id="42"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3"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39" name="Group 567"/>
                    <p:cNvGrpSpPr>
                      <a:grpSpLocks noChangeAspect="1"/>
                    </p:cNvGrpSpPr>
                    <p:nvPr/>
                  </p:nvGrpSpPr>
                  <p:grpSpPr bwMode="auto">
                    <a:xfrm rot="5400000">
                      <a:off x="855" y="696"/>
                      <a:ext cx="56" cy="1429"/>
                      <a:chOff x="845" y="696"/>
                      <a:chExt cx="56" cy="1429"/>
                    </a:xfrm>
                  </p:grpSpPr>
                  <p:sp>
                    <p:nvSpPr>
                      <p:cNvPr id="40"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1"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grpSp>
              <p:nvGrpSpPr>
                <p:cNvPr id="21" name="Group 570"/>
                <p:cNvGrpSpPr>
                  <a:grpSpLocks/>
                </p:cNvGrpSpPr>
                <p:nvPr/>
              </p:nvGrpSpPr>
              <p:grpSpPr bwMode="auto">
                <a:xfrm rot="1320000">
                  <a:off x="-3743" y="-520"/>
                  <a:ext cx="1547" cy="1546"/>
                  <a:chOff x="-3924" y="-788"/>
                  <a:chExt cx="2209" cy="2208"/>
                </a:xfrm>
              </p:grpSpPr>
              <p:grpSp>
                <p:nvGrpSpPr>
                  <p:cNvPr id="22" name="Group 571"/>
                  <p:cNvGrpSpPr>
                    <a:grpSpLocks noChangeAspect="1"/>
                  </p:cNvGrpSpPr>
                  <p:nvPr/>
                </p:nvGrpSpPr>
                <p:grpSpPr bwMode="auto">
                  <a:xfrm>
                    <a:off x="-3918" y="-788"/>
                    <a:ext cx="2203" cy="2202"/>
                    <a:chOff x="172" y="696"/>
                    <a:chExt cx="1426" cy="1429"/>
                  </a:xfrm>
                </p:grpSpPr>
                <p:grpSp>
                  <p:nvGrpSpPr>
                    <p:cNvPr id="30" name="Group 572"/>
                    <p:cNvGrpSpPr>
                      <a:grpSpLocks noChangeAspect="1"/>
                    </p:cNvGrpSpPr>
                    <p:nvPr/>
                  </p:nvGrpSpPr>
                  <p:grpSpPr bwMode="auto">
                    <a:xfrm>
                      <a:off x="854" y="696"/>
                      <a:ext cx="56" cy="1429"/>
                      <a:chOff x="845" y="696"/>
                      <a:chExt cx="56" cy="1429"/>
                    </a:xfrm>
                  </p:grpSpPr>
                  <p:sp>
                    <p:nvSpPr>
                      <p:cNvPr id="34"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35"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31" name="Group 575"/>
                    <p:cNvGrpSpPr>
                      <a:grpSpLocks noChangeAspect="1"/>
                    </p:cNvGrpSpPr>
                    <p:nvPr/>
                  </p:nvGrpSpPr>
                  <p:grpSpPr bwMode="auto">
                    <a:xfrm rot="5400000">
                      <a:off x="856" y="697"/>
                      <a:ext cx="57" cy="1426"/>
                      <a:chOff x="844" y="696"/>
                      <a:chExt cx="57" cy="1426"/>
                    </a:xfrm>
                  </p:grpSpPr>
                  <p:sp>
                    <p:nvSpPr>
                      <p:cNvPr id="32"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33" name="AutoShape 577"/>
                      <p:cNvSpPr>
                        <a:spLocks noChangeAspect="1" noChangeArrowheads="1"/>
                      </p:cNvSpPr>
                      <p:nvPr/>
                    </p:nvSpPr>
                    <p:spPr bwMode="auto">
                      <a:xfrm flipV="1">
                        <a:off x="844" y="1407"/>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nvGrpSpPr>
                  <p:cNvPr id="23" name="Group 578"/>
                  <p:cNvGrpSpPr>
                    <a:grpSpLocks noChangeAspect="1"/>
                  </p:cNvGrpSpPr>
                  <p:nvPr/>
                </p:nvGrpSpPr>
                <p:grpSpPr bwMode="auto">
                  <a:xfrm rot="2700000">
                    <a:off x="-3927" y="-785"/>
                    <a:ext cx="2208" cy="2202"/>
                    <a:chOff x="168" y="696"/>
                    <a:chExt cx="1429" cy="1429"/>
                  </a:xfrm>
                </p:grpSpPr>
                <p:grpSp>
                  <p:nvGrpSpPr>
                    <p:cNvPr id="24" name="Group 579"/>
                    <p:cNvGrpSpPr>
                      <a:grpSpLocks noChangeAspect="1"/>
                    </p:cNvGrpSpPr>
                    <p:nvPr/>
                  </p:nvGrpSpPr>
                  <p:grpSpPr bwMode="auto">
                    <a:xfrm>
                      <a:off x="854" y="696"/>
                      <a:ext cx="56" cy="1429"/>
                      <a:chOff x="845" y="696"/>
                      <a:chExt cx="56" cy="1429"/>
                    </a:xfrm>
                  </p:grpSpPr>
                  <p:sp>
                    <p:nvSpPr>
                      <p:cNvPr id="28"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29"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25" name="Group 582"/>
                    <p:cNvGrpSpPr>
                      <a:grpSpLocks noChangeAspect="1"/>
                    </p:cNvGrpSpPr>
                    <p:nvPr/>
                  </p:nvGrpSpPr>
                  <p:grpSpPr bwMode="auto">
                    <a:xfrm rot="5400000">
                      <a:off x="855" y="696"/>
                      <a:ext cx="56" cy="1429"/>
                      <a:chOff x="845" y="696"/>
                      <a:chExt cx="56" cy="1429"/>
                    </a:xfrm>
                  </p:grpSpPr>
                  <p:sp>
                    <p:nvSpPr>
                      <p:cNvPr id="26"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27"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grpSp>
        </p:grpSp>
      </p:grpSp>
      <p:pic>
        <p:nvPicPr>
          <p:cNvPr id="50" name="Bandari - Your Smil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951931" y="-1728142"/>
            <a:ext cx="609600" cy="609600"/>
          </a:xfrm>
          <a:prstGeom prst="rect">
            <a:avLst/>
          </a:prstGeom>
        </p:spPr>
      </p:pic>
    </p:spTree>
    <p:extLst>
      <p:ext uri="{BB962C8B-B14F-4D97-AF65-F5344CB8AC3E}">
        <p14:creationId xmlns:p14="http://schemas.microsoft.com/office/powerpoint/2010/main" val="2249070166"/>
      </p:ext>
    </p:extLst>
  </p:cSld>
  <p:clrMapOvr>
    <a:masterClrMapping/>
  </p:clrMapOvr>
  <mc:AlternateContent xmlns:mc="http://schemas.openxmlformats.org/markup-compatibility/2006">
    <mc:Choice xmlns:p14="http://schemas.microsoft.com/office/powerpoint/2010/main" Requires="p14">
      <p:transition spd="slow" p14:dur="2000" advClick="0" advTm="10000"/>
    </mc:Choice>
    <mc:Fallback>
      <p:transition spd="slow" advClick="0" advTm="10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0"/>
                                            </p:tgtEl>
                                          </p:cBhvr>
                                        </p:cmd>
                                      </p:childTnLst>
                                    </p:cTn>
                                  </p:par>
                                  <p:par>
                                    <p:cTn id="7" presetID="18" presetClass="entr" presetSubtype="3"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strips(upRight)">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par>
                              <p:cTn id="14" fill="hold">
                                <p:stCondLst>
                                  <p:cond delay="1500"/>
                                </p:stCondLst>
                                <p:childTnLst>
                                  <p:par>
                                    <p:cTn id="15" presetID="2" presetClass="entr" presetSubtype="2" fill="hold" nodeType="afterEffect" p14:presetBounceEnd="84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4000">
                                          <p:cBhvr additive="base">
                                            <p:cTn id="17" dur="1000" fill="hold"/>
                                            <p:tgtEl>
                                              <p:spTgt spid="8"/>
                                            </p:tgtEl>
                                            <p:attrNameLst>
                                              <p:attrName>ppt_x</p:attrName>
                                            </p:attrNameLst>
                                          </p:cBhvr>
                                          <p:tavLst>
                                            <p:tav tm="0">
                                              <p:val>
                                                <p:strVal val="1+#ppt_w/2"/>
                                              </p:val>
                                            </p:tav>
                                            <p:tav tm="100000">
                                              <p:val>
                                                <p:strVal val="#ppt_x"/>
                                              </p:val>
                                            </p:tav>
                                          </p:tavLst>
                                        </p:anim>
                                        <p:anim calcmode="lin" valueType="num" p14:bounceEnd="84000">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5"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 calcmode="lin" valueType="num">
                                          <p:cBhvr>
                                            <p:cTn id="2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5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5500"/>
                                </p:stCondLst>
                                <p:childTnLst>
                                  <p:par>
                                    <p:cTn id="39" presetID="27" presetClass="emph" presetSubtype="0" fill="remove" grpId="1" nodeType="afterEffect">
                                      <p:stCondLst>
                                        <p:cond delay="2000"/>
                                      </p:stCondLst>
                                      <p:iterate type="lt">
                                        <p:tmPct val="10000"/>
                                      </p:iterate>
                                      <p:childTnLst>
                                        <p:animClr clrSpc="rgb" dir="cw">
                                          <p:cBhvr override="childStyle">
                                            <p:cTn id="40" dur="250" autoRev="1" fill="remove"/>
                                            <p:tgtEl>
                                              <p:spTgt spid="12"/>
                                            </p:tgtEl>
                                            <p:attrNameLst>
                                              <p:attrName>style.color</p:attrName>
                                            </p:attrNameLst>
                                          </p:cBhvr>
                                          <p:to>
                                            <a:srgbClr val="FF6600"/>
                                          </p:to>
                                        </p:animClr>
                                        <p:animClr clrSpc="rgb" dir="cw">
                                          <p:cBhvr>
                                            <p:cTn id="41" dur="250" autoRev="1" fill="remove"/>
                                            <p:tgtEl>
                                              <p:spTgt spid="12"/>
                                            </p:tgtEl>
                                            <p:attrNameLst>
                                              <p:attrName>fillcolor</p:attrName>
                                            </p:attrNameLst>
                                          </p:cBhvr>
                                          <p:to>
                                            <a:srgbClr val="FF6600"/>
                                          </p:to>
                                        </p:animClr>
                                        <p:set>
                                          <p:cBhvr>
                                            <p:cTn id="42" dur="250" autoRev="1" fill="remove"/>
                                            <p:tgtEl>
                                              <p:spTgt spid="12"/>
                                            </p:tgtEl>
                                            <p:attrNameLst>
                                              <p:attrName>fill.type</p:attrName>
                                            </p:attrNameLst>
                                          </p:cBhvr>
                                          <p:to>
                                            <p:strVal val="solid"/>
                                          </p:to>
                                        </p:set>
                                        <p:set>
                                          <p:cBhvr>
                                            <p:cTn id="43" dur="250" autoRev="1" fill="remove"/>
                                            <p:tgtEl>
                                              <p:spTgt spid="12"/>
                                            </p:tgtEl>
                                            <p:attrNameLst>
                                              <p:attrName>fill.on</p:attrName>
                                            </p:attrNameLst>
                                          </p:cBhvr>
                                          <p:to>
                                            <p:strVal val="true"/>
                                          </p:to>
                                        </p:set>
                                      </p:childTnLst>
                                    </p:cTn>
                                  </p:par>
                                  <p:par>
                                    <p:cTn id="44" presetID="1"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8750"/>
                                </p:stCondLst>
                                <p:childTnLst>
                                  <p:par>
                                    <p:cTn id="47" presetID="6" presetClass="emph" presetSubtype="0" fill="hold" nodeType="afterEffect">
                                      <p:stCondLst>
                                        <p:cond delay="0"/>
                                      </p:stCondLst>
                                      <p:childTnLst>
                                        <p:animScale>
                                          <p:cBhvr>
                                            <p:cTn id="48" dur="2000" fill="hold"/>
                                            <p:tgtEl>
                                              <p:spTgt spid="15"/>
                                            </p:tgtEl>
                                          </p:cBhvr>
                                          <p:by x="400000" y="400000"/>
                                        </p:animScale>
                                      </p:childTnLst>
                                    </p:cTn>
                                  </p:par>
                                  <p:par>
                                    <p:cTn id="49" presetID="6" presetClass="emph" presetSubtype="0" autoRev="1" fill="hold" nodeType="withEffect">
                                      <p:stCondLst>
                                        <p:cond delay="0"/>
                                      </p:stCondLst>
                                      <p:childTnLst>
                                        <p:animScale>
                                          <p:cBhvr>
                                            <p:cTn id="50" dur="3000" fill="hold"/>
                                            <p:tgtEl>
                                              <p:spTgt spid="15"/>
                                            </p:tgtEl>
                                          </p:cBhvr>
                                          <p:by x="400000" y="400000"/>
                                        </p:animScale>
                                      </p:childTnLst>
                                    </p:cTn>
                                  </p:par>
                                  <p:par>
                                    <p:cTn id="51" presetID="10" presetClass="exit" presetSubtype="0" fill="hold" nodeType="withEffect">
                                      <p:stCondLst>
                                        <p:cond delay="0"/>
                                      </p:stCondLst>
                                      <p:childTnLst>
                                        <p:animEffect transition="out" filter="fade">
                                          <p:cBhvr>
                                            <p:cTn id="52" dur="4600"/>
                                            <p:tgtEl>
                                              <p:spTgt spid="15"/>
                                            </p:tgtEl>
                                          </p:cBhvr>
                                        </p:animEffect>
                                        <p:set>
                                          <p:cBhvr>
                                            <p:cTn id="53" dur="1" fill="hold">
                                              <p:stCondLst>
                                                <p:cond delay="45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50"/>
                    </p:tgtEl>
                  </p:cMediaNode>
                </p:audio>
              </p:childTnLst>
            </p:cTn>
          </p:par>
        </p:tnLst>
        <p:bldLst>
          <p:bldP spid="12" grpId="0"/>
          <p:bldP spid="12" grpId="1"/>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0"/>
                                            </p:tgtEl>
                                          </p:cBhvr>
                                        </p:cmd>
                                      </p:childTnLst>
                                    </p:cTn>
                                  </p:par>
                                  <p:par>
                                    <p:cTn id="7" presetID="18" presetClass="entr" presetSubtype="3"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strips(upRight)">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1+#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5"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 calcmode="lin" valueType="num">
                                          <p:cBhvr>
                                            <p:cTn id="2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5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5500"/>
                                </p:stCondLst>
                                <p:childTnLst>
                                  <p:par>
                                    <p:cTn id="39" presetID="27" presetClass="emph" presetSubtype="0" fill="remove" grpId="1" nodeType="afterEffect">
                                      <p:stCondLst>
                                        <p:cond delay="2000"/>
                                      </p:stCondLst>
                                      <p:iterate type="lt">
                                        <p:tmPct val="10000"/>
                                      </p:iterate>
                                      <p:childTnLst>
                                        <p:animClr clrSpc="rgb" dir="cw">
                                          <p:cBhvr override="childStyle">
                                            <p:cTn id="40" dur="250" autoRev="1" fill="remove"/>
                                            <p:tgtEl>
                                              <p:spTgt spid="12"/>
                                            </p:tgtEl>
                                            <p:attrNameLst>
                                              <p:attrName>style.color</p:attrName>
                                            </p:attrNameLst>
                                          </p:cBhvr>
                                          <p:to>
                                            <a:srgbClr val="FF6600"/>
                                          </p:to>
                                        </p:animClr>
                                        <p:animClr clrSpc="rgb" dir="cw">
                                          <p:cBhvr>
                                            <p:cTn id="41" dur="250" autoRev="1" fill="remove"/>
                                            <p:tgtEl>
                                              <p:spTgt spid="12"/>
                                            </p:tgtEl>
                                            <p:attrNameLst>
                                              <p:attrName>fillcolor</p:attrName>
                                            </p:attrNameLst>
                                          </p:cBhvr>
                                          <p:to>
                                            <a:srgbClr val="FF6600"/>
                                          </p:to>
                                        </p:animClr>
                                        <p:set>
                                          <p:cBhvr>
                                            <p:cTn id="42" dur="250" autoRev="1" fill="remove"/>
                                            <p:tgtEl>
                                              <p:spTgt spid="12"/>
                                            </p:tgtEl>
                                            <p:attrNameLst>
                                              <p:attrName>fill.type</p:attrName>
                                            </p:attrNameLst>
                                          </p:cBhvr>
                                          <p:to>
                                            <p:strVal val="solid"/>
                                          </p:to>
                                        </p:set>
                                        <p:set>
                                          <p:cBhvr>
                                            <p:cTn id="43" dur="250" autoRev="1" fill="remove"/>
                                            <p:tgtEl>
                                              <p:spTgt spid="12"/>
                                            </p:tgtEl>
                                            <p:attrNameLst>
                                              <p:attrName>fill.on</p:attrName>
                                            </p:attrNameLst>
                                          </p:cBhvr>
                                          <p:to>
                                            <p:strVal val="true"/>
                                          </p:to>
                                        </p:set>
                                      </p:childTnLst>
                                    </p:cTn>
                                  </p:par>
                                  <p:par>
                                    <p:cTn id="44" presetID="1"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8750"/>
                                </p:stCondLst>
                                <p:childTnLst>
                                  <p:par>
                                    <p:cTn id="47" presetID="6" presetClass="emph" presetSubtype="0" fill="hold" nodeType="afterEffect">
                                      <p:stCondLst>
                                        <p:cond delay="0"/>
                                      </p:stCondLst>
                                      <p:childTnLst>
                                        <p:animScale>
                                          <p:cBhvr>
                                            <p:cTn id="48" dur="2000" fill="hold"/>
                                            <p:tgtEl>
                                              <p:spTgt spid="15"/>
                                            </p:tgtEl>
                                          </p:cBhvr>
                                          <p:by x="400000" y="400000"/>
                                        </p:animScale>
                                      </p:childTnLst>
                                    </p:cTn>
                                  </p:par>
                                  <p:par>
                                    <p:cTn id="49" presetID="6" presetClass="emph" presetSubtype="0" autoRev="1" fill="hold" nodeType="withEffect">
                                      <p:stCondLst>
                                        <p:cond delay="0"/>
                                      </p:stCondLst>
                                      <p:childTnLst>
                                        <p:animScale>
                                          <p:cBhvr>
                                            <p:cTn id="50" dur="3000" fill="hold"/>
                                            <p:tgtEl>
                                              <p:spTgt spid="15"/>
                                            </p:tgtEl>
                                          </p:cBhvr>
                                          <p:by x="400000" y="400000"/>
                                        </p:animScale>
                                      </p:childTnLst>
                                    </p:cTn>
                                  </p:par>
                                  <p:par>
                                    <p:cTn id="51" presetID="10" presetClass="exit" presetSubtype="0" fill="hold" nodeType="withEffect">
                                      <p:stCondLst>
                                        <p:cond delay="0"/>
                                      </p:stCondLst>
                                      <p:childTnLst>
                                        <p:animEffect transition="out" filter="fade">
                                          <p:cBhvr>
                                            <p:cTn id="52" dur="4600"/>
                                            <p:tgtEl>
                                              <p:spTgt spid="15"/>
                                            </p:tgtEl>
                                          </p:cBhvr>
                                        </p:animEffect>
                                        <p:set>
                                          <p:cBhvr>
                                            <p:cTn id="53" dur="1" fill="hold">
                                              <p:stCondLst>
                                                <p:cond delay="45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50"/>
                    </p:tgtEl>
                  </p:cMediaNode>
                </p:audio>
              </p:childTnLst>
            </p:cTn>
          </p:par>
        </p:tnLst>
        <p:bldLst>
          <p:bldP spid="12" grpId="0"/>
          <p:bldP spid="12" grpId="1"/>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
          <p:cNvSpPr/>
          <p:nvPr/>
        </p:nvSpPr>
        <p:spPr>
          <a:xfrm>
            <a:off x="1842700" y="1656777"/>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itchFamily="34" charset="-122"/>
                <a:ea typeface="微软雅黑" pitchFamily="34" charset="-122"/>
              </a:rPr>
              <a:t>着力</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解决</a:t>
            </a:r>
            <a:endParaRPr lang="en-US" altLang="zh-CN" sz="2400" b="1" dirty="0">
              <a:solidFill>
                <a:schemeClr val="bg1"/>
              </a:solidFill>
              <a:latin typeface="微软雅黑" pitchFamily="34" charset="-122"/>
              <a:ea typeface="微软雅黑" pitchFamily="34" charset="-122"/>
            </a:endParaRPr>
          </a:p>
        </p:txBody>
      </p:sp>
      <p:sp>
        <p:nvSpPr>
          <p:cNvPr id="28" name="椭圆​​ 2"/>
          <p:cNvSpPr/>
          <p:nvPr/>
        </p:nvSpPr>
        <p:spPr>
          <a:xfrm>
            <a:off x="3888829"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着力</a:t>
            </a:r>
          </a:p>
          <a:p>
            <a:pPr algn="ctr"/>
            <a:r>
              <a:rPr lang="zh-CN" altLang="en-US" sz="2400" b="1" dirty="0">
                <a:solidFill>
                  <a:schemeClr val="tx1"/>
                </a:solidFill>
                <a:latin typeface="微软雅黑" pitchFamily="34" charset="-122"/>
                <a:ea typeface="微软雅黑" pitchFamily="34" charset="-122"/>
              </a:rPr>
              <a:t>解决</a:t>
            </a:r>
          </a:p>
        </p:txBody>
      </p:sp>
      <p:sp>
        <p:nvSpPr>
          <p:cNvPr id="29" name="椭圆​​ 2"/>
          <p:cNvSpPr/>
          <p:nvPr/>
        </p:nvSpPr>
        <p:spPr>
          <a:xfrm>
            <a:off x="5977061"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着力</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解决</a:t>
            </a:r>
            <a:endParaRPr lang="en-US" altLang="zh-CN" sz="2400" b="1" dirty="0">
              <a:solidFill>
                <a:schemeClr val="bg1"/>
              </a:solidFill>
              <a:latin typeface="微软雅黑" pitchFamily="34" charset="-122"/>
              <a:ea typeface="微软雅黑" pitchFamily="34" charset="-122"/>
            </a:endParaRPr>
          </a:p>
        </p:txBody>
      </p:sp>
      <p:sp>
        <p:nvSpPr>
          <p:cNvPr id="30" name="椭圆​​ 2"/>
          <p:cNvSpPr/>
          <p:nvPr/>
        </p:nvSpPr>
        <p:spPr>
          <a:xfrm>
            <a:off x="7993285" y="1656234"/>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着力</a:t>
            </a:r>
          </a:p>
          <a:p>
            <a:pPr algn="ctr"/>
            <a:r>
              <a:rPr lang="zh-CN" altLang="en-US" sz="2400" b="1" dirty="0">
                <a:solidFill>
                  <a:schemeClr val="tx1"/>
                </a:solidFill>
                <a:latin typeface="微软雅黑" pitchFamily="34" charset="-122"/>
                <a:ea typeface="微软雅黑" pitchFamily="34" charset="-122"/>
              </a:rPr>
              <a:t>解决</a:t>
            </a:r>
          </a:p>
        </p:txBody>
      </p:sp>
      <p:grpSp>
        <p:nvGrpSpPr>
          <p:cNvPr id="31" name="组合 30"/>
          <p:cNvGrpSpPr/>
          <p:nvPr/>
        </p:nvGrpSpPr>
        <p:grpSpPr>
          <a:xfrm>
            <a:off x="1944613" y="3816474"/>
            <a:ext cx="3600000" cy="1007532"/>
            <a:chOff x="1403648" y="2212870"/>
            <a:chExt cx="3096344" cy="1007532"/>
          </a:xfrm>
          <a:solidFill>
            <a:srgbClr val="C00000"/>
          </a:solidFill>
        </p:grpSpPr>
        <p:sp>
          <p:nvSpPr>
            <p:cNvPr id="32" name="矩形 31"/>
            <p:cNvSpPr/>
            <p:nvPr/>
          </p:nvSpPr>
          <p:spPr>
            <a:xfrm>
              <a:off x="1403648"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3" name="TextBox 32"/>
            <p:cNvSpPr txBox="1"/>
            <p:nvPr/>
          </p:nvSpPr>
          <p:spPr>
            <a:xfrm>
              <a:off x="1547664" y="2347304"/>
              <a:ext cx="2808312"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050" dirty="0"/>
                <a:t>一些党员理想信念模糊动摇的问题，主要是对共产主义缺乏信仰，对中国特色社会主义缺乏信心，精神空虚，推崇西方价值观念，热衷于组织、参加封建迷信活动等</a:t>
              </a:r>
            </a:p>
          </p:txBody>
        </p:sp>
      </p:grpSp>
      <p:grpSp>
        <p:nvGrpSpPr>
          <p:cNvPr id="34" name="组合 33"/>
          <p:cNvGrpSpPr/>
          <p:nvPr/>
        </p:nvGrpSpPr>
        <p:grpSpPr>
          <a:xfrm>
            <a:off x="5726338" y="3816474"/>
            <a:ext cx="3600000" cy="1007532"/>
            <a:chOff x="4652392" y="2212870"/>
            <a:chExt cx="3096344" cy="1007532"/>
          </a:xfrm>
          <a:solidFill>
            <a:srgbClr val="C00000"/>
          </a:solidFill>
        </p:grpSpPr>
        <p:sp>
          <p:nvSpPr>
            <p:cNvPr id="35" name="矩形 34"/>
            <p:cNvSpPr/>
            <p:nvPr/>
          </p:nvSpPr>
          <p:spPr>
            <a:xfrm>
              <a:off x="4652392"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6" name="TextBox 35"/>
            <p:cNvSpPr txBox="1"/>
            <p:nvPr/>
          </p:nvSpPr>
          <p:spPr>
            <a:xfrm>
              <a:off x="4788024" y="2347304"/>
              <a:ext cx="2877616"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00" dirty="0"/>
                <a:t>一些党员精神不振的问题，主要是工作消极懈怠，不作为、不会为、不善为，逃避责任，不起先锋模范作用等</a:t>
              </a:r>
            </a:p>
          </p:txBody>
        </p:sp>
      </p:grpSp>
      <p:grpSp>
        <p:nvGrpSpPr>
          <p:cNvPr id="37" name="组合 36"/>
          <p:cNvGrpSpPr/>
          <p:nvPr/>
        </p:nvGrpSpPr>
        <p:grpSpPr>
          <a:xfrm>
            <a:off x="1944613" y="4968022"/>
            <a:ext cx="3600000" cy="1007532"/>
            <a:chOff x="1403648" y="3364418"/>
            <a:chExt cx="3096344" cy="1007532"/>
          </a:xfrm>
          <a:solidFill>
            <a:srgbClr val="C00000"/>
          </a:solidFill>
        </p:grpSpPr>
        <p:sp>
          <p:nvSpPr>
            <p:cNvPr id="38" name="矩形 37"/>
            <p:cNvSpPr/>
            <p:nvPr/>
          </p:nvSpPr>
          <p:spPr>
            <a:xfrm>
              <a:off x="1403648" y="3364418"/>
              <a:ext cx="3096344" cy="100753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39" name="TextBox 38"/>
            <p:cNvSpPr txBox="1"/>
            <p:nvPr/>
          </p:nvSpPr>
          <p:spPr>
            <a:xfrm>
              <a:off x="1537444" y="3483544"/>
              <a:ext cx="2818532" cy="71507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000" dirty="0"/>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p>
          </p:txBody>
        </p:sp>
      </p:grpSp>
      <p:grpSp>
        <p:nvGrpSpPr>
          <p:cNvPr id="40" name="组合 39"/>
          <p:cNvGrpSpPr/>
          <p:nvPr/>
        </p:nvGrpSpPr>
        <p:grpSpPr>
          <a:xfrm>
            <a:off x="5726338" y="4968022"/>
            <a:ext cx="3600000" cy="1007532"/>
            <a:chOff x="4652392" y="3364418"/>
            <a:chExt cx="3096344" cy="1007532"/>
          </a:xfrm>
          <a:solidFill>
            <a:srgbClr val="FCA304"/>
          </a:solidFill>
        </p:grpSpPr>
        <p:sp>
          <p:nvSpPr>
            <p:cNvPr id="41" name="矩形 40"/>
            <p:cNvSpPr/>
            <p:nvPr/>
          </p:nvSpPr>
          <p:spPr>
            <a:xfrm>
              <a:off x="4652392" y="3364418"/>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42" name="TextBox 41"/>
            <p:cNvSpPr txBox="1"/>
            <p:nvPr/>
          </p:nvSpPr>
          <p:spPr>
            <a:xfrm>
              <a:off x="4739344" y="3442016"/>
              <a:ext cx="2926296" cy="904863"/>
            </a:xfrm>
            <a:prstGeom prst="rect">
              <a:avLst/>
            </a:prstGeom>
            <a:grpFill/>
          </p:spPr>
          <p:txBody>
            <a:bodyPr wrap="square" rtlCol="0">
              <a:spAutoFit/>
            </a:bodyPr>
            <a:lstStyle/>
            <a:p>
              <a:pPr defTabSz="914400">
                <a:lnSpc>
                  <a:spcPct val="120000"/>
                </a:lnSpc>
                <a:defRPr/>
              </a:pPr>
              <a:r>
                <a:rPr lang="zh-CN" altLang="en-US" sz="1100" kern="0" dirty="0">
                  <a:solidFill>
                    <a:srgbClr val="760000"/>
                  </a:solidFill>
                  <a:latin typeface="微软雅黑" pitchFamily="34" charset="-122"/>
                  <a:ea typeface="微软雅黑" pitchFamily="34" charset="-122"/>
                </a:rPr>
                <a:t>一些党员宗旨观念淡薄的问题，主要是利己主义严重，漠视群众疾苦、与民争利、执法不公、吃拿卡要、假公济私、损害群众利益，在人民群众生命财产安全受到威胁时临危退缩等</a:t>
              </a:r>
            </a:p>
          </p:txBody>
        </p:sp>
      </p:grpSp>
      <p:pic>
        <p:nvPicPr>
          <p:cNvPr id="21" name="图片 20"/>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24"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增强“两学一做”学习教育的针对性</a:t>
            </a:r>
          </a:p>
        </p:txBody>
      </p:sp>
    </p:spTree>
    <p:extLst>
      <p:ext uri="{BB962C8B-B14F-4D97-AF65-F5344CB8AC3E}">
        <p14:creationId xmlns:p14="http://schemas.microsoft.com/office/powerpoint/2010/main" val="2549532093"/>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anim calcmode="lin" valueType="num">
                                          <p:cBhvr>
                                            <p:cTn id="38" dur="500" fill="hold"/>
                                            <p:tgtEl>
                                              <p:spTgt spid="29"/>
                                            </p:tgtEl>
                                            <p:attrNameLst>
                                              <p:attrName>ppt_x</p:attrName>
                                            </p:attrNameLst>
                                          </p:cBhvr>
                                          <p:tavLst>
                                            <p:tav tm="0">
                                              <p:val>
                                                <p:strVal val="#ppt_x"/>
                                              </p:val>
                                            </p:tav>
                                            <p:tav tm="100000">
                                              <p:val>
                                                <p:strVal val="#ppt_x"/>
                                              </p:val>
                                            </p:tav>
                                          </p:tavLst>
                                        </p:anim>
                                        <p:anim calcmode="lin" valueType="num">
                                          <p:cBhvr>
                                            <p:cTn id="39" dur="5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par>
                              <p:cTn id="52" fill="hold">
                                <p:stCondLst>
                                  <p:cond delay="25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anim calcmode="lin" valueType="num">
                                          <p:cBhvr>
                                            <p:cTn id="38" dur="500" fill="hold"/>
                                            <p:tgtEl>
                                              <p:spTgt spid="29"/>
                                            </p:tgtEl>
                                            <p:attrNameLst>
                                              <p:attrName>ppt_x</p:attrName>
                                            </p:attrNameLst>
                                          </p:cBhvr>
                                          <p:tavLst>
                                            <p:tav tm="0">
                                              <p:val>
                                                <p:strVal val="#ppt_x"/>
                                              </p:val>
                                            </p:tav>
                                            <p:tav tm="100000">
                                              <p:val>
                                                <p:strVal val="#ppt_x"/>
                                              </p:val>
                                            </p:tav>
                                          </p:tavLst>
                                        </p:anim>
                                        <p:anim calcmode="lin" valueType="num">
                                          <p:cBhvr>
                                            <p:cTn id="39" dur="5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par>
                              <p:cTn id="52" fill="hold">
                                <p:stCondLst>
                                  <p:cond delay="25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10"/>
          <p:cNvSpPr/>
          <p:nvPr/>
        </p:nvSpPr>
        <p:spPr>
          <a:xfrm>
            <a:off x="1440557" y="2787054"/>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0" name="矩形 109"/>
          <p:cNvSpPr/>
          <p:nvPr/>
        </p:nvSpPr>
        <p:spPr>
          <a:xfrm>
            <a:off x="1460366" y="2806864"/>
            <a:ext cx="1874261" cy="1342668"/>
          </a:xfrm>
          <a:prstGeom prst="rect">
            <a:avLst/>
          </a:prstGeom>
          <a:blipFill>
            <a:blip r:embed="rId3" cstate="email">
              <a:duotone>
                <a:prstClr val="black"/>
                <a:schemeClr val="accent6">
                  <a:tint val="45000"/>
                  <a:satMod val="400000"/>
                </a:schemeClr>
              </a:duotone>
              <a:extLst>
                <a:ext uri="{28A0092B-C50C-407E-A947-70E740481C1C}">
                  <a14:useLocalDpi xmlns:a14="http://schemas.microsoft.com/office/drawing/2010/main"/>
                </a:ext>
              </a:extLst>
            </a:blip>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p>
            <a:pPr algn="ctr" defTabSz="1066069">
              <a:defRPr/>
            </a:pPr>
            <a:endParaRPr lang="zh-CN" altLang="zh-CN" dirty="0">
              <a:solidFill>
                <a:schemeClr val="tx1"/>
              </a:solidFill>
              <a:ea typeface="微软雅黑" pitchFamily="34" charset="-122"/>
            </a:endParaRPr>
          </a:p>
        </p:txBody>
      </p:sp>
      <p:sp>
        <p:nvSpPr>
          <p:cNvPr id="111" name="矩形 18"/>
          <p:cNvSpPr/>
          <p:nvPr/>
        </p:nvSpPr>
        <p:spPr>
          <a:xfrm>
            <a:off x="3669869" y="2787054"/>
            <a:ext cx="1915405"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2" name="矩形 111"/>
          <p:cNvSpPr/>
          <p:nvPr/>
        </p:nvSpPr>
        <p:spPr>
          <a:xfrm>
            <a:off x="3690770" y="2805777"/>
            <a:ext cx="1873561" cy="1343897"/>
          </a:xfrm>
          <a:prstGeom prst="rect">
            <a:avLst/>
          </a:prstGeom>
          <a:blipFill dpi="0"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rcRect/>
            <a:tile tx="-12700" ty="266700" sx="67000" sy="67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13" name="矩形 112"/>
          <p:cNvSpPr/>
          <p:nvPr/>
        </p:nvSpPr>
        <p:spPr>
          <a:xfrm>
            <a:off x="5899168" y="2787054"/>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4" name="矩形 113"/>
          <p:cNvSpPr/>
          <p:nvPr/>
        </p:nvSpPr>
        <p:spPr>
          <a:xfrm>
            <a:off x="5920424" y="2805777"/>
            <a:ext cx="1873561" cy="1343897"/>
          </a:xfrm>
          <a:prstGeom prst="rect">
            <a:avLst/>
          </a:prstGeom>
          <a:blipFill dpi="0" rotWithShape="1">
            <a:blip r:embed="rId5" cstate="email">
              <a:duotone>
                <a:prstClr val="black"/>
                <a:schemeClr val="accent6">
                  <a:tint val="45000"/>
                  <a:satMod val="400000"/>
                </a:schemeClr>
              </a:duotone>
              <a:extLst>
                <a:ext uri="{28A0092B-C50C-407E-A947-70E740481C1C}">
                  <a14:useLocalDpi xmlns:a14="http://schemas.microsoft.com/office/drawing/2010/main"/>
                </a:ext>
              </a:extLst>
            </a:blip>
            <a:srcRect/>
            <a:tile tx="292100" ty="336550" sx="61000" sy="61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15" name="矩形 114"/>
          <p:cNvSpPr/>
          <p:nvPr/>
        </p:nvSpPr>
        <p:spPr>
          <a:xfrm>
            <a:off x="8129996" y="2787054"/>
            <a:ext cx="1913880"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6" name="矩形 115"/>
          <p:cNvSpPr/>
          <p:nvPr/>
        </p:nvSpPr>
        <p:spPr>
          <a:xfrm>
            <a:off x="8150077" y="2805777"/>
            <a:ext cx="1873561" cy="1343897"/>
          </a:xfrm>
          <a:prstGeom prst="rect">
            <a:avLst/>
          </a:prstGeom>
          <a:blipFill dpi="0" rotWithShape="1">
            <a:blip r:embed="rId6" cstate="email">
              <a:duotone>
                <a:prstClr val="black"/>
                <a:schemeClr val="accent6">
                  <a:tint val="45000"/>
                  <a:satMod val="400000"/>
                </a:schemeClr>
              </a:duotone>
              <a:extLst>
                <a:ext uri="{28A0092B-C50C-407E-A947-70E740481C1C}">
                  <a14:useLocalDpi xmlns:a14="http://schemas.microsoft.com/office/drawing/2010/main"/>
                </a:ext>
              </a:extLst>
            </a:blip>
            <a:srcRect/>
            <a:tile tx="6350" ty="101600" sx="25000" sy="25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grpSp>
        <p:nvGrpSpPr>
          <p:cNvPr id="117" name="Group 42"/>
          <p:cNvGrpSpPr>
            <a:grpSpLocks/>
          </p:cNvGrpSpPr>
          <p:nvPr/>
        </p:nvGrpSpPr>
        <p:grpSpPr bwMode="auto">
          <a:xfrm>
            <a:off x="1440559" y="1944266"/>
            <a:ext cx="2121116" cy="720865"/>
            <a:chOff x="949" y="1089"/>
            <a:chExt cx="1392" cy="473"/>
          </a:xfrm>
          <a:solidFill>
            <a:schemeClr val="tx1">
              <a:lumMod val="85000"/>
              <a:lumOff val="15000"/>
            </a:schemeClr>
          </a:solidFill>
        </p:grpSpPr>
        <p:sp>
          <p:nvSpPr>
            <p:cNvPr id="118" name="任意多边形 7"/>
            <p:cNvSpPr/>
            <p:nvPr/>
          </p:nvSpPr>
          <p:spPr>
            <a:xfrm rot="5400000">
              <a:off x="1408" y="630"/>
              <a:ext cx="473" cy="1392"/>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rgbClr val="FCA30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576"/>
                </a:spcBef>
                <a:spcAft>
                  <a:spcPts val="576"/>
                </a:spcAft>
                <a:defRPr/>
              </a:pPr>
              <a:endParaRPr lang="zh-CN" altLang="en-US" sz="2800" kern="0" dirty="0">
                <a:solidFill>
                  <a:sysClr val="window" lastClr="FFFFFF"/>
                </a:solidFill>
                <a:latin typeface="Impact" pitchFamily="34" charset="0"/>
                <a:ea typeface="微软雅黑" pitchFamily="34" charset="-122"/>
              </a:endParaRPr>
            </a:p>
          </p:txBody>
        </p:sp>
        <p:sp>
          <p:nvSpPr>
            <p:cNvPr id="119" name="TextBox 5"/>
            <p:cNvSpPr txBox="1">
              <a:spLocks noChangeArrowheads="1"/>
            </p:cNvSpPr>
            <p:nvPr/>
          </p:nvSpPr>
          <p:spPr bwMode="auto">
            <a:xfrm>
              <a:off x="1083" y="1209"/>
              <a:ext cx="862" cy="2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111250" eaLnBrk="0" hangingPunct="0">
                <a:defRPr sz="2200">
                  <a:solidFill>
                    <a:schemeClr val="tx1"/>
                  </a:solidFill>
                  <a:latin typeface="Arial" charset="0"/>
                  <a:ea typeface="宋体" charset="-122"/>
                </a:defRPr>
              </a:lvl1pPr>
              <a:lvl2pPr marL="742950" indent="-285750" defTabSz="1111250" eaLnBrk="0" hangingPunct="0">
                <a:defRPr sz="2200">
                  <a:solidFill>
                    <a:schemeClr val="tx1"/>
                  </a:solidFill>
                  <a:latin typeface="Arial" charset="0"/>
                  <a:ea typeface="宋体" charset="-122"/>
                </a:defRPr>
              </a:lvl2pPr>
              <a:lvl3pPr marL="1143000" indent="-228600" defTabSz="1111250" eaLnBrk="0" hangingPunct="0">
                <a:defRPr sz="2200">
                  <a:solidFill>
                    <a:schemeClr val="tx1"/>
                  </a:solidFill>
                  <a:latin typeface="Arial" charset="0"/>
                  <a:ea typeface="宋体" charset="-122"/>
                </a:defRPr>
              </a:lvl3pPr>
              <a:lvl4pPr marL="1600200" indent="-228600" defTabSz="1111250" eaLnBrk="0" hangingPunct="0">
                <a:defRPr sz="2200">
                  <a:solidFill>
                    <a:schemeClr val="tx1"/>
                  </a:solidFill>
                  <a:latin typeface="Arial" charset="0"/>
                  <a:ea typeface="宋体" charset="-122"/>
                </a:defRPr>
              </a:lvl4pPr>
              <a:lvl5pPr marL="2057400" indent="-228600" defTabSz="1111250" eaLnBrk="0" hangingPunct="0">
                <a:defRPr sz="2200">
                  <a:solidFill>
                    <a:schemeClr val="tx1"/>
                  </a:solidFill>
                  <a:latin typeface="Arial" charset="0"/>
                  <a:ea typeface="宋体" charset="-122"/>
                </a:defRPr>
              </a:lvl5pPr>
              <a:lvl6pPr marL="2514600" indent="-228600" defTabSz="1111250" eaLnBrk="0" fontAlgn="base" hangingPunct="0">
                <a:spcBef>
                  <a:spcPct val="0"/>
                </a:spcBef>
                <a:spcAft>
                  <a:spcPct val="0"/>
                </a:spcAft>
                <a:defRPr sz="2200">
                  <a:solidFill>
                    <a:schemeClr val="tx1"/>
                  </a:solidFill>
                  <a:latin typeface="Arial" charset="0"/>
                  <a:ea typeface="宋体" charset="-122"/>
                </a:defRPr>
              </a:lvl6pPr>
              <a:lvl7pPr marL="2971800" indent="-228600" defTabSz="1111250" eaLnBrk="0" fontAlgn="base" hangingPunct="0">
                <a:spcBef>
                  <a:spcPct val="0"/>
                </a:spcBef>
                <a:spcAft>
                  <a:spcPct val="0"/>
                </a:spcAft>
                <a:defRPr sz="2200">
                  <a:solidFill>
                    <a:schemeClr val="tx1"/>
                  </a:solidFill>
                  <a:latin typeface="Arial" charset="0"/>
                  <a:ea typeface="宋体" charset="-122"/>
                </a:defRPr>
              </a:lvl7pPr>
              <a:lvl8pPr marL="3429000" indent="-228600" defTabSz="1111250" eaLnBrk="0" fontAlgn="base" hangingPunct="0">
                <a:spcBef>
                  <a:spcPct val="0"/>
                </a:spcBef>
                <a:spcAft>
                  <a:spcPct val="0"/>
                </a:spcAft>
                <a:defRPr sz="2200">
                  <a:solidFill>
                    <a:schemeClr val="tx1"/>
                  </a:solidFill>
                  <a:latin typeface="Arial" charset="0"/>
                  <a:ea typeface="宋体" charset="-122"/>
                </a:defRPr>
              </a:lvl8pPr>
              <a:lvl9pPr marL="3886200" indent="-228600" defTabSz="1111250" eaLnBrk="0" fontAlgn="base" hangingPunct="0">
                <a:spcBef>
                  <a:spcPct val="0"/>
                </a:spcBef>
                <a:spcAft>
                  <a:spcPct val="0"/>
                </a:spcAft>
                <a:defRPr sz="2200">
                  <a:solidFill>
                    <a:schemeClr val="tx1"/>
                  </a:solidFill>
                  <a:latin typeface="Arial" charset="0"/>
                  <a:ea typeface="宋体" charset="-122"/>
                </a:defRPr>
              </a:lvl9pPr>
            </a:lstStyle>
            <a:p>
              <a:pPr eaLnBrk="1" hangingPunct="1"/>
              <a:r>
                <a:rPr lang="zh-CN" altLang="en-US" dirty="0" smtClean="0">
                  <a:solidFill>
                    <a:srgbClr val="760000"/>
                  </a:solidFill>
                  <a:ea typeface="微软雅黑" pitchFamily="34" charset="-122"/>
                </a:rPr>
                <a:t>基本单位</a:t>
              </a:r>
              <a:endParaRPr lang="zh-CN" altLang="en-US" dirty="0">
                <a:solidFill>
                  <a:srgbClr val="760000"/>
                </a:solidFill>
                <a:ea typeface="微软雅黑" pitchFamily="34" charset="-122"/>
              </a:endParaRPr>
            </a:p>
          </p:txBody>
        </p:sp>
      </p:grpSp>
      <p:grpSp>
        <p:nvGrpSpPr>
          <p:cNvPr id="120" name="Group 43"/>
          <p:cNvGrpSpPr>
            <a:grpSpLocks/>
          </p:cNvGrpSpPr>
          <p:nvPr/>
        </p:nvGrpSpPr>
        <p:grpSpPr bwMode="auto">
          <a:xfrm>
            <a:off x="3669865" y="1944266"/>
            <a:ext cx="2122641" cy="720865"/>
            <a:chOff x="2412" y="1089"/>
            <a:chExt cx="1393" cy="473"/>
          </a:xfrm>
          <a:solidFill>
            <a:srgbClr val="C00000"/>
          </a:solidFill>
        </p:grpSpPr>
        <p:sp>
          <p:nvSpPr>
            <p:cNvPr id="121" name="任意多边形 120"/>
            <p:cNvSpPr/>
            <p:nvPr/>
          </p:nvSpPr>
          <p:spPr>
            <a:xfrm rot="5400000">
              <a:off x="2872"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2" name="TextBox 5"/>
            <p:cNvSpPr txBox="1">
              <a:spLocks noChangeArrowheads="1"/>
            </p:cNvSpPr>
            <p:nvPr/>
          </p:nvSpPr>
          <p:spPr bwMode="auto">
            <a:xfrm>
              <a:off x="2614"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smtClean="0"/>
                <a:t>基本形式</a:t>
              </a:r>
              <a:endParaRPr lang="zh-CN" altLang="zh-CN" sz="1800" dirty="0"/>
            </a:p>
          </p:txBody>
        </p:sp>
      </p:grpSp>
      <p:grpSp>
        <p:nvGrpSpPr>
          <p:cNvPr id="123" name="Group 44"/>
          <p:cNvGrpSpPr>
            <a:grpSpLocks/>
          </p:cNvGrpSpPr>
          <p:nvPr/>
        </p:nvGrpSpPr>
        <p:grpSpPr bwMode="auto">
          <a:xfrm>
            <a:off x="5899168" y="1944266"/>
            <a:ext cx="2122639" cy="720865"/>
            <a:chOff x="3875" y="1089"/>
            <a:chExt cx="1393" cy="473"/>
          </a:xfrm>
          <a:solidFill>
            <a:srgbClr val="C00000"/>
          </a:solidFill>
        </p:grpSpPr>
        <p:sp>
          <p:nvSpPr>
            <p:cNvPr id="124" name="任意多边形 24"/>
            <p:cNvSpPr/>
            <p:nvPr/>
          </p:nvSpPr>
          <p:spPr>
            <a:xfrm rot="5400000">
              <a:off x="4335"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5" name="TextBox 5"/>
            <p:cNvSpPr txBox="1">
              <a:spLocks noChangeArrowheads="1"/>
            </p:cNvSpPr>
            <p:nvPr/>
          </p:nvSpPr>
          <p:spPr bwMode="auto">
            <a:xfrm>
              <a:off x="4077"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smtClean="0"/>
                <a:t>基本依托</a:t>
              </a:r>
              <a:endParaRPr lang="zh-CN" altLang="zh-CN" sz="1800" dirty="0"/>
            </a:p>
          </p:txBody>
        </p:sp>
      </p:grpSp>
      <p:grpSp>
        <p:nvGrpSpPr>
          <p:cNvPr id="126" name="Group 45"/>
          <p:cNvGrpSpPr>
            <a:grpSpLocks/>
          </p:cNvGrpSpPr>
          <p:nvPr/>
        </p:nvGrpSpPr>
        <p:grpSpPr bwMode="auto">
          <a:xfrm>
            <a:off x="8129995" y="1944266"/>
            <a:ext cx="2121116" cy="720865"/>
            <a:chOff x="5339" y="1089"/>
            <a:chExt cx="1392" cy="473"/>
          </a:xfrm>
          <a:solidFill>
            <a:srgbClr val="C00000"/>
          </a:solidFill>
        </p:grpSpPr>
        <p:sp>
          <p:nvSpPr>
            <p:cNvPr id="127" name="任意多边形 28"/>
            <p:cNvSpPr/>
            <p:nvPr/>
          </p:nvSpPr>
          <p:spPr>
            <a:xfrm rot="5400000">
              <a:off x="5798" y="630"/>
              <a:ext cx="473" cy="1392"/>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8" name="TextBox 5"/>
            <p:cNvSpPr txBox="1">
              <a:spLocks noChangeArrowheads="1"/>
            </p:cNvSpPr>
            <p:nvPr/>
          </p:nvSpPr>
          <p:spPr bwMode="auto">
            <a:xfrm>
              <a:off x="5540"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smtClean="0"/>
                <a:t>带头领导</a:t>
              </a:r>
              <a:endParaRPr lang="zh-CN" altLang="zh-CN" sz="1800" dirty="0"/>
            </a:p>
          </p:txBody>
        </p:sp>
      </p:grpSp>
      <p:sp>
        <p:nvSpPr>
          <p:cNvPr id="129" name="矩形 42"/>
          <p:cNvSpPr/>
          <p:nvPr/>
        </p:nvSpPr>
        <p:spPr>
          <a:xfrm>
            <a:off x="1392128" y="4481016"/>
            <a:ext cx="8605600" cy="1473573"/>
          </a:xfrm>
          <a:prstGeom prst="rect">
            <a:avLst/>
          </a:prstGeom>
          <a:solidFill>
            <a:srgbClr val="C00000"/>
          </a:solidFill>
          <a:ln>
            <a:solidFill>
              <a:srgbClr val="FF0000"/>
            </a:solidFill>
          </a:ln>
        </p:spPr>
        <p:txBody>
          <a:bodyPr wrap="square" lIns="87722" tIns="43861" rIns="87722" bIns="43861">
            <a:spAutoFit/>
          </a:bodyPr>
          <a:lstStyle/>
          <a:p>
            <a:pPr>
              <a:lnSpc>
                <a:spcPct val="150000"/>
              </a:lnSpc>
            </a:pPr>
            <a:r>
              <a:rPr lang="zh-CN" altLang="en-US" sz="2000" dirty="0">
                <a:solidFill>
                  <a:schemeClr val="bg1"/>
                </a:solidFill>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endParaRPr lang="zh-CN" altLang="en-US" sz="2000" dirty="0">
              <a:solidFill>
                <a:schemeClr val="bg1"/>
              </a:solidFill>
              <a:latin typeface="微软雅黑" pitchFamily="34" charset="-122"/>
              <a:ea typeface="微软雅黑" pitchFamily="34" charset="-122"/>
            </a:endParaRPr>
          </a:p>
        </p:txBody>
      </p:sp>
      <p:pic>
        <p:nvPicPr>
          <p:cNvPr id="29" name="图片 28"/>
          <p:cNvPicPr>
            <a:picLocks noChangeAspect="1"/>
          </p:cNvPicPr>
          <p:nvPr/>
        </p:nvPicPr>
        <p:blipFill rotWithShape="1">
          <a:blip r:embed="rId7"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30" name="图片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1" name="图片 3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32"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增强“两学一做”学习教育的针对性</a:t>
            </a:r>
          </a:p>
        </p:txBody>
      </p:sp>
    </p:spTree>
    <p:extLst>
      <p:ext uri="{BB962C8B-B14F-4D97-AF65-F5344CB8AC3E}">
        <p14:creationId xmlns:p14="http://schemas.microsoft.com/office/powerpoint/2010/main" val="2995245064"/>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500" fill="hold"/>
                                            <p:tgtEl>
                                              <p:spTgt spid="117"/>
                                            </p:tgtEl>
                                            <p:attrNameLst>
                                              <p:attrName>ppt_x</p:attrName>
                                            </p:attrNameLst>
                                          </p:cBhvr>
                                          <p:tavLst>
                                            <p:tav tm="0">
                                              <p:val>
                                                <p:strVal val="0-#ppt_w/2"/>
                                              </p:val>
                                            </p:tav>
                                            <p:tav tm="100000">
                                              <p:val>
                                                <p:strVal val="#ppt_x"/>
                                              </p:val>
                                            </p:tav>
                                          </p:tavLst>
                                        </p:anim>
                                        <p:anim calcmode="lin" valueType="num">
                                          <p:cBhvr additive="base">
                                            <p:cTn id="26" dur="500" fill="hold"/>
                                            <p:tgtEl>
                                              <p:spTgt spid="11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0"/>
                                            </p:tgtEl>
                                            <p:attrNameLst>
                                              <p:attrName>style.visibility</p:attrName>
                                            </p:attrNameLst>
                                          </p:cBhvr>
                                          <p:to>
                                            <p:strVal val="visible"/>
                                          </p:to>
                                        </p:set>
                                        <p:anim calcmode="lin" valueType="num">
                                          <p:cBhvr additive="base">
                                            <p:cTn id="29" dur="500" fill="hold"/>
                                            <p:tgtEl>
                                              <p:spTgt spid="120"/>
                                            </p:tgtEl>
                                            <p:attrNameLst>
                                              <p:attrName>ppt_x</p:attrName>
                                            </p:attrNameLst>
                                          </p:cBhvr>
                                          <p:tavLst>
                                            <p:tav tm="0">
                                              <p:val>
                                                <p:strVal val="0-#ppt_w/2"/>
                                              </p:val>
                                            </p:tav>
                                            <p:tav tm="100000">
                                              <p:val>
                                                <p:strVal val="#ppt_x"/>
                                              </p:val>
                                            </p:tav>
                                          </p:tavLst>
                                        </p:anim>
                                        <p:anim calcmode="lin" valueType="num">
                                          <p:cBhvr additive="base">
                                            <p:cTn id="30" dur="500" fill="hold"/>
                                            <p:tgtEl>
                                              <p:spTgt spid="12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additive="base">
                                            <p:cTn id="33" dur="500" fill="hold"/>
                                            <p:tgtEl>
                                              <p:spTgt spid="123"/>
                                            </p:tgtEl>
                                            <p:attrNameLst>
                                              <p:attrName>ppt_x</p:attrName>
                                            </p:attrNameLst>
                                          </p:cBhvr>
                                          <p:tavLst>
                                            <p:tav tm="0">
                                              <p:val>
                                                <p:strVal val="0-#ppt_w/2"/>
                                              </p:val>
                                            </p:tav>
                                            <p:tav tm="100000">
                                              <p:val>
                                                <p:strVal val="#ppt_x"/>
                                              </p:val>
                                            </p:tav>
                                          </p:tavLst>
                                        </p:anim>
                                        <p:anim calcmode="lin" valueType="num">
                                          <p:cBhvr additive="base">
                                            <p:cTn id="34" dur="500" fill="hold"/>
                                            <p:tgtEl>
                                              <p:spTgt spid="1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0-#ppt_w/2"/>
                                              </p:val>
                                            </p:tav>
                                            <p:tav tm="100000">
                                              <p:val>
                                                <p:strVal val="#ppt_x"/>
                                              </p:val>
                                            </p:tav>
                                          </p:tavLst>
                                        </p:anim>
                                        <p:anim calcmode="lin" valueType="num">
                                          <p:cBhvr additive="base">
                                            <p:cTn id="38" dur="500" fill="hold"/>
                                            <p:tgtEl>
                                              <p:spTgt spid="126"/>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2" presetClass="entr" presetSubtype="8" fill="hold"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slide(fromLeft)">
                                          <p:cBhvr>
                                            <p:cTn id="42" dur="500"/>
                                            <p:tgtEl>
                                              <p:spTgt spid="117"/>
                                            </p:tgtEl>
                                          </p:cBhvr>
                                        </p:animEffect>
                                      </p:childTnLst>
                                    </p:cTn>
                                  </p:par>
                                </p:childTnLst>
                              </p:cTn>
                            </p:par>
                            <p:par>
                              <p:cTn id="43" fill="hold">
                                <p:stCondLst>
                                  <p:cond delay="1000"/>
                                </p:stCondLst>
                                <p:childTnLst>
                                  <p:par>
                                    <p:cTn id="44" presetID="12" presetClass="entr" presetSubtype="8" fill="hold"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slide(fromLeft)">
                                          <p:cBhvr>
                                            <p:cTn id="46" dur="500"/>
                                            <p:tgtEl>
                                              <p:spTgt spid="120"/>
                                            </p:tgtEl>
                                          </p:cBhvr>
                                        </p:animEffect>
                                      </p:childTnLst>
                                    </p:cTn>
                                  </p:par>
                                </p:childTnLst>
                              </p:cTn>
                            </p:par>
                            <p:par>
                              <p:cTn id="47" fill="hold">
                                <p:stCondLst>
                                  <p:cond delay="1500"/>
                                </p:stCondLst>
                                <p:childTnLst>
                                  <p:par>
                                    <p:cTn id="48" presetID="12" presetClass="entr" presetSubtype="8" fill="hold"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slide(fromLeft)">
                                          <p:cBhvr>
                                            <p:cTn id="50" dur="500"/>
                                            <p:tgtEl>
                                              <p:spTgt spid="123"/>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slide(fromLeft)">
                                          <p:cBhvr>
                                            <p:cTn id="54" dur="500"/>
                                            <p:tgtEl>
                                              <p:spTgt spid="126"/>
                                            </p:tgtEl>
                                          </p:cBhvr>
                                        </p:animEffect>
                                      </p:childTnLst>
                                    </p:cTn>
                                  </p:par>
                                </p:childTnLst>
                              </p:cTn>
                            </p:par>
                            <p:par>
                              <p:cTn id="55" fill="hold">
                                <p:stCondLst>
                                  <p:cond delay="2500"/>
                                </p:stCondLst>
                                <p:childTnLst>
                                  <p:par>
                                    <p:cTn id="56" presetID="47"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500"/>
                                            <p:tgtEl>
                                              <p:spTgt spid="109"/>
                                            </p:tgtEl>
                                          </p:cBhvr>
                                        </p:animEffect>
                                        <p:anim calcmode="lin" valueType="num">
                                          <p:cBhvr>
                                            <p:cTn id="59" dur="500" fill="hold"/>
                                            <p:tgtEl>
                                              <p:spTgt spid="109"/>
                                            </p:tgtEl>
                                            <p:attrNameLst>
                                              <p:attrName>ppt_x</p:attrName>
                                            </p:attrNameLst>
                                          </p:cBhvr>
                                          <p:tavLst>
                                            <p:tav tm="0">
                                              <p:val>
                                                <p:strVal val="#ppt_x"/>
                                              </p:val>
                                            </p:tav>
                                            <p:tav tm="100000">
                                              <p:val>
                                                <p:strVal val="#ppt_x"/>
                                              </p:val>
                                            </p:tav>
                                          </p:tavLst>
                                        </p:anim>
                                        <p:anim calcmode="lin" valueType="num">
                                          <p:cBhvr>
                                            <p:cTn id="60" dur="500" fill="hold"/>
                                            <p:tgtEl>
                                              <p:spTgt spid="10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500"/>
                                            <p:tgtEl>
                                              <p:spTgt spid="110"/>
                                            </p:tgtEl>
                                          </p:cBhvr>
                                        </p:animEffect>
                                        <p:anim calcmode="lin" valueType="num">
                                          <p:cBhvr>
                                            <p:cTn id="64" dur="500" fill="hold"/>
                                            <p:tgtEl>
                                              <p:spTgt spid="110"/>
                                            </p:tgtEl>
                                            <p:attrNameLst>
                                              <p:attrName>ppt_x</p:attrName>
                                            </p:attrNameLst>
                                          </p:cBhvr>
                                          <p:tavLst>
                                            <p:tav tm="0">
                                              <p:val>
                                                <p:strVal val="#ppt_x"/>
                                              </p:val>
                                            </p:tav>
                                            <p:tav tm="100000">
                                              <p:val>
                                                <p:strVal val="#ppt_x"/>
                                              </p:val>
                                            </p:tav>
                                          </p:tavLst>
                                        </p:anim>
                                        <p:anim calcmode="lin" valueType="num">
                                          <p:cBhvr>
                                            <p:cTn id="65" dur="500" fill="hold"/>
                                            <p:tgtEl>
                                              <p:spTgt spid="110"/>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7" presetClass="entr" presetSubtype="0" fill="hold" grpId="0"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anim calcmode="lin" valueType="num">
                                          <p:cBhvr>
                                            <p:cTn id="76" dur="500" fill="hold"/>
                                            <p:tgtEl>
                                              <p:spTgt spid="111"/>
                                            </p:tgtEl>
                                            <p:attrNameLst>
                                              <p:attrName>ppt_x</p:attrName>
                                            </p:attrNameLst>
                                          </p:cBhvr>
                                          <p:tavLst>
                                            <p:tav tm="0">
                                              <p:val>
                                                <p:strVal val="#ppt_x"/>
                                              </p:val>
                                            </p:tav>
                                            <p:tav tm="100000">
                                              <p:val>
                                                <p:strVal val="#ppt_x"/>
                                              </p:val>
                                            </p:tav>
                                          </p:tavLst>
                                        </p:anim>
                                        <p:anim calcmode="lin" valueType="num">
                                          <p:cBhvr>
                                            <p:cTn id="77" dur="500" fill="hold"/>
                                            <p:tgtEl>
                                              <p:spTgt spid="111"/>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anim calcmode="lin" valueType="num">
                                          <p:cBhvr>
                                            <p:cTn id="81" dur="500" fill="hold"/>
                                            <p:tgtEl>
                                              <p:spTgt spid="112"/>
                                            </p:tgtEl>
                                            <p:attrNameLst>
                                              <p:attrName>ppt_x</p:attrName>
                                            </p:attrNameLst>
                                          </p:cBhvr>
                                          <p:tavLst>
                                            <p:tav tm="0">
                                              <p:val>
                                                <p:strVal val="#ppt_x"/>
                                              </p:val>
                                            </p:tav>
                                            <p:tav tm="100000">
                                              <p:val>
                                                <p:strVal val="#ppt_x"/>
                                              </p:val>
                                            </p:tav>
                                          </p:tavLst>
                                        </p:anim>
                                        <p:anim calcmode="lin" valueType="num">
                                          <p:cBhvr>
                                            <p:cTn id="82" dur="500" fill="hold"/>
                                            <p:tgtEl>
                                              <p:spTgt spid="112"/>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47" presetClass="entr" presetSubtype="0" fill="hold" grpId="0" nodeType="afterEffect">
                                      <p:stCondLst>
                                        <p:cond delay="0"/>
                                      </p:stCondLst>
                                      <p:childTnLst>
                                        <p:set>
                                          <p:cBhvr>
                                            <p:cTn id="85" dur="1" fill="hold">
                                              <p:stCondLst>
                                                <p:cond delay="0"/>
                                              </p:stCondLst>
                                            </p:cTn>
                                            <p:tgtEl>
                                              <p:spTgt spid="113"/>
                                            </p:tgtEl>
                                            <p:attrNameLst>
                                              <p:attrName>style.visibility</p:attrName>
                                            </p:attrNameLst>
                                          </p:cBhvr>
                                          <p:to>
                                            <p:strVal val="visible"/>
                                          </p:to>
                                        </p:set>
                                        <p:animEffect transition="in" filter="fade">
                                          <p:cBhvr>
                                            <p:cTn id="86" dur="500"/>
                                            <p:tgtEl>
                                              <p:spTgt spid="113"/>
                                            </p:tgtEl>
                                          </p:cBhvr>
                                        </p:animEffect>
                                        <p:anim calcmode="lin" valueType="num">
                                          <p:cBhvr>
                                            <p:cTn id="87" dur="500" fill="hold"/>
                                            <p:tgtEl>
                                              <p:spTgt spid="113"/>
                                            </p:tgtEl>
                                            <p:attrNameLst>
                                              <p:attrName>ppt_x</p:attrName>
                                            </p:attrNameLst>
                                          </p:cBhvr>
                                          <p:tavLst>
                                            <p:tav tm="0">
                                              <p:val>
                                                <p:strVal val="#ppt_x"/>
                                              </p:val>
                                            </p:tav>
                                            <p:tav tm="100000">
                                              <p:val>
                                                <p:strVal val="#ppt_x"/>
                                              </p:val>
                                            </p:tav>
                                          </p:tavLst>
                                        </p:anim>
                                        <p:anim calcmode="lin" valueType="num">
                                          <p:cBhvr>
                                            <p:cTn id="88" dur="500" fill="hold"/>
                                            <p:tgtEl>
                                              <p:spTgt spid="113"/>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114"/>
                                            </p:tgtEl>
                                            <p:attrNameLst>
                                              <p:attrName>style.visibility</p:attrName>
                                            </p:attrNameLst>
                                          </p:cBhvr>
                                          <p:to>
                                            <p:strVal val="visible"/>
                                          </p:to>
                                        </p:set>
                                        <p:animEffect transition="in" filter="fade">
                                          <p:cBhvr>
                                            <p:cTn id="91" dur="500"/>
                                            <p:tgtEl>
                                              <p:spTgt spid="114"/>
                                            </p:tgtEl>
                                          </p:cBhvr>
                                        </p:animEffect>
                                        <p:anim calcmode="lin" valueType="num">
                                          <p:cBhvr>
                                            <p:cTn id="92" dur="500" fill="hold"/>
                                            <p:tgtEl>
                                              <p:spTgt spid="114"/>
                                            </p:tgtEl>
                                            <p:attrNameLst>
                                              <p:attrName>ppt_x</p:attrName>
                                            </p:attrNameLst>
                                          </p:cBhvr>
                                          <p:tavLst>
                                            <p:tav tm="0">
                                              <p:val>
                                                <p:strVal val="#ppt_x"/>
                                              </p:val>
                                            </p:tav>
                                            <p:tav tm="100000">
                                              <p:val>
                                                <p:strVal val="#ppt_x"/>
                                              </p:val>
                                            </p:tav>
                                          </p:tavLst>
                                        </p:anim>
                                        <p:anim calcmode="lin" valueType="num">
                                          <p:cBhvr>
                                            <p:cTn id="93" dur="500" fill="hold"/>
                                            <p:tgtEl>
                                              <p:spTgt spid="114"/>
                                            </p:tgtEl>
                                            <p:attrNameLst>
                                              <p:attrName>ppt_y</p:attrName>
                                            </p:attrNameLst>
                                          </p:cBhvr>
                                          <p:tavLst>
                                            <p:tav tm="0">
                                              <p:val>
                                                <p:strVal val="#ppt_y-.1"/>
                                              </p:val>
                                            </p:tav>
                                            <p:tav tm="100000">
                                              <p:val>
                                                <p:strVal val="#ppt_y"/>
                                              </p:val>
                                            </p:tav>
                                          </p:tavLst>
                                        </p:anim>
                                      </p:childTnLst>
                                    </p:cTn>
                                  </p:par>
                                </p:childTnLst>
                              </p:cTn>
                            </p:par>
                            <p:par>
                              <p:cTn id="94" fill="hold">
                                <p:stCondLst>
                                  <p:cond delay="4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3" grpId="0" animBg="1"/>
          <p:bldP spid="115" grpId="0" animBg="1"/>
          <p:bldP spid="129" grpId="0" animBg="1"/>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500" fill="hold"/>
                                            <p:tgtEl>
                                              <p:spTgt spid="117"/>
                                            </p:tgtEl>
                                            <p:attrNameLst>
                                              <p:attrName>ppt_x</p:attrName>
                                            </p:attrNameLst>
                                          </p:cBhvr>
                                          <p:tavLst>
                                            <p:tav tm="0">
                                              <p:val>
                                                <p:strVal val="0-#ppt_w/2"/>
                                              </p:val>
                                            </p:tav>
                                            <p:tav tm="100000">
                                              <p:val>
                                                <p:strVal val="#ppt_x"/>
                                              </p:val>
                                            </p:tav>
                                          </p:tavLst>
                                        </p:anim>
                                        <p:anim calcmode="lin" valueType="num">
                                          <p:cBhvr additive="base">
                                            <p:cTn id="26" dur="500" fill="hold"/>
                                            <p:tgtEl>
                                              <p:spTgt spid="11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0"/>
                                            </p:tgtEl>
                                            <p:attrNameLst>
                                              <p:attrName>style.visibility</p:attrName>
                                            </p:attrNameLst>
                                          </p:cBhvr>
                                          <p:to>
                                            <p:strVal val="visible"/>
                                          </p:to>
                                        </p:set>
                                        <p:anim calcmode="lin" valueType="num">
                                          <p:cBhvr additive="base">
                                            <p:cTn id="29" dur="500" fill="hold"/>
                                            <p:tgtEl>
                                              <p:spTgt spid="120"/>
                                            </p:tgtEl>
                                            <p:attrNameLst>
                                              <p:attrName>ppt_x</p:attrName>
                                            </p:attrNameLst>
                                          </p:cBhvr>
                                          <p:tavLst>
                                            <p:tav tm="0">
                                              <p:val>
                                                <p:strVal val="0-#ppt_w/2"/>
                                              </p:val>
                                            </p:tav>
                                            <p:tav tm="100000">
                                              <p:val>
                                                <p:strVal val="#ppt_x"/>
                                              </p:val>
                                            </p:tav>
                                          </p:tavLst>
                                        </p:anim>
                                        <p:anim calcmode="lin" valueType="num">
                                          <p:cBhvr additive="base">
                                            <p:cTn id="30" dur="500" fill="hold"/>
                                            <p:tgtEl>
                                              <p:spTgt spid="12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additive="base">
                                            <p:cTn id="33" dur="500" fill="hold"/>
                                            <p:tgtEl>
                                              <p:spTgt spid="123"/>
                                            </p:tgtEl>
                                            <p:attrNameLst>
                                              <p:attrName>ppt_x</p:attrName>
                                            </p:attrNameLst>
                                          </p:cBhvr>
                                          <p:tavLst>
                                            <p:tav tm="0">
                                              <p:val>
                                                <p:strVal val="0-#ppt_w/2"/>
                                              </p:val>
                                            </p:tav>
                                            <p:tav tm="100000">
                                              <p:val>
                                                <p:strVal val="#ppt_x"/>
                                              </p:val>
                                            </p:tav>
                                          </p:tavLst>
                                        </p:anim>
                                        <p:anim calcmode="lin" valueType="num">
                                          <p:cBhvr additive="base">
                                            <p:cTn id="34" dur="500" fill="hold"/>
                                            <p:tgtEl>
                                              <p:spTgt spid="1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0-#ppt_w/2"/>
                                              </p:val>
                                            </p:tav>
                                            <p:tav tm="100000">
                                              <p:val>
                                                <p:strVal val="#ppt_x"/>
                                              </p:val>
                                            </p:tav>
                                          </p:tavLst>
                                        </p:anim>
                                        <p:anim calcmode="lin" valueType="num">
                                          <p:cBhvr additive="base">
                                            <p:cTn id="38" dur="500" fill="hold"/>
                                            <p:tgtEl>
                                              <p:spTgt spid="126"/>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2" presetClass="entr" presetSubtype="8" fill="hold"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slide(fromLeft)">
                                          <p:cBhvr>
                                            <p:cTn id="42" dur="500"/>
                                            <p:tgtEl>
                                              <p:spTgt spid="117"/>
                                            </p:tgtEl>
                                          </p:cBhvr>
                                        </p:animEffect>
                                      </p:childTnLst>
                                    </p:cTn>
                                  </p:par>
                                </p:childTnLst>
                              </p:cTn>
                            </p:par>
                            <p:par>
                              <p:cTn id="43" fill="hold">
                                <p:stCondLst>
                                  <p:cond delay="1000"/>
                                </p:stCondLst>
                                <p:childTnLst>
                                  <p:par>
                                    <p:cTn id="44" presetID="12" presetClass="entr" presetSubtype="8" fill="hold"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slide(fromLeft)">
                                          <p:cBhvr>
                                            <p:cTn id="46" dur="500"/>
                                            <p:tgtEl>
                                              <p:spTgt spid="120"/>
                                            </p:tgtEl>
                                          </p:cBhvr>
                                        </p:animEffect>
                                      </p:childTnLst>
                                    </p:cTn>
                                  </p:par>
                                </p:childTnLst>
                              </p:cTn>
                            </p:par>
                            <p:par>
                              <p:cTn id="47" fill="hold">
                                <p:stCondLst>
                                  <p:cond delay="1500"/>
                                </p:stCondLst>
                                <p:childTnLst>
                                  <p:par>
                                    <p:cTn id="48" presetID="12" presetClass="entr" presetSubtype="8" fill="hold"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slide(fromLeft)">
                                          <p:cBhvr>
                                            <p:cTn id="50" dur="500"/>
                                            <p:tgtEl>
                                              <p:spTgt spid="123"/>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slide(fromLeft)">
                                          <p:cBhvr>
                                            <p:cTn id="54" dur="500"/>
                                            <p:tgtEl>
                                              <p:spTgt spid="126"/>
                                            </p:tgtEl>
                                          </p:cBhvr>
                                        </p:animEffect>
                                      </p:childTnLst>
                                    </p:cTn>
                                  </p:par>
                                </p:childTnLst>
                              </p:cTn>
                            </p:par>
                            <p:par>
                              <p:cTn id="55" fill="hold">
                                <p:stCondLst>
                                  <p:cond delay="2500"/>
                                </p:stCondLst>
                                <p:childTnLst>
                                  <p:par>
                                    <p:cTn id="56" presetID="47"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500"/>
                                            <p:tgtEl>
                                              <p:spTgt spid="109"/>
                                            </p:tgtEl>
                                          </p:cBhvr>
                                        </p:animEffect>
                                        <p:anim calcmode="lin" valueType="num">
                                          <p:cBhvr>
                                            <p:cTn id="59" dur="500" fill="hold"/>
                                            <p:tgtEl>
                                              <p:spTgt spid="109"/>
                                            </p:tgtEl>
                                            <p:attrNameLst>
                                              <p:attrName>ppt_x</p:attrName>
                                            </p:attrNameLst>
                                          </p:cBhvr>
                                          <p:tavLst>
                                            <p:tav tm="0">
                                              <p:val>
                                                <p:strVal val="#ppt_x"/>
                                              </p:val>
                                            </p:tav>
                                            <p:tav tm="100000">
                                              <p:val>
                                                <p:strVal val="#ppt_x"/>
                                              </p:val>
                                            </p:tav>
                                          </p:tavLst>
                                        </p:anim>
                                        <p:anim calcmode="lin" valueType="num">
                                          <p:cBhvr>
                                            <p:cTn id="60" dur="500" fill="hold"/>
                                            <p:tgtEl>
                                              <p:spTgt spid="10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500"/>
                                            <p:tgtEl>
                                              <p:spTgt spid="110"/>
                                            </p:tgtEl>
                                          </p:cBhvr>
                                        </p:animEffect>
                                        <p:anim calcmode="lin" valueType="num">
                                          <p:cBhvr>
                                            <p:cTn id="64" dur="500" fill="hold"/>
                                            <p:tgtEl>
                                              <p:spTgt spid="110"/>
                                            </p:tgtEl>
                                            <p:attrNameLst>
                                              <p:attrName>ppt_x</p:attrName>
                                            </p:attrNameLst>
                                          </p:cBhvr>
                                          <p:tavLst>
                                            <p:tav tm="0">
                                              <p:val>
                                                <p:strVal val="#ppt_x"/>
                                              </p:val>
                                            </p:tav>
                                            <p:tav tm="100000">
                                              <p:val>
                                                <p:strVal val="#ppt_x"/>
                                              </p:val>
                                            </p:tav>
                                          </p:tavLst>
                                        </p:anim>
                                        <p:anim calcmode="lin" valueType="num">
                                          <p:cBhvr>
                                            <p:cTn id="65" dur="500" fill="hold"/>
                                            <p:tgtEl>
                                              <p:spTgt spid="110"/>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7" presetClass="entr" presetSubtype="0" fill="hold" grpId="0"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anim calcmode="lin" valueType="num">
                                          <p:cBhvr>
                                            <p:cTn id="76" dur="500" fill="hold"/>
                                            <p:tgtEl>
                                              <p:spTgt spid="111"/>
                                            </p:tgtEl>
                                            <p:attrNameLst>
                                              <p:attrName>ppt_x</p:attrName>
                                            </p:attrNameLst>
                                          </p:cBhvr>
                                          <p:tavLst>
                                            <p:tav tm="0">
                                              <p:val>
                                                <p:strVal val="#ppt_x"/>
                                              </p:val>
                                            </p:tav>
                                            <p:tav tm="100000">
                                              <p:val>
                                                <p:strVal val="#ppt_x"/>
                                              </p:val>
                                            </p:tav>
                                          </p:tavLst>
                                        </p:anim>
                                        <p:anim calcmode="lin" valueType="num">
                                          <p:cBhvr>
                                            <p:cTn id="77" dur="500" fill="hold"/>
                                            <p:tgtEl>
                                              <p:spTgt spid="111"/>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anim calcmode="lin" valueType="num">
                                          <p:cBhvr>
                                            <p:cTn id="81" dur="500" fill="hold"/>
                                            <p:tgtEl>
                                              <p:spTgt spid="112"/>
                                            </p:tgtEl>
                                            <p:attrNameLst>
                                              <p:attrName>ppt_x</p:attrName>
                                            </p:attrNameLst>
                                          </p:cBhvr>
                                          <p:tavLst>
                                            <p:tav tm="0">
                                              <p:val>
                                                <p:strVal val="#ppt_x"/>
                                              </p:val>
                                            </p:tav>
                                            <p:tav tm="100000">
                                              <p:val>
                                                <p:strVal val="#ppt_x"/>
                                              </p:val>
                                            </p:tav>
                                          </p:tavLst>
                                        </p:anim>
                                        <p:anim calcmode="lin" valueType="num">
                                          <p:cBhvr>
                                            <p:cTn id="82" dur="500" fill="hold"/>
                                            <p:tgtEl>
                                              <p:spTgt spid="112"/>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47" presetClass="entr" presetSubtype="0" fill="hold" grpId="0" nodeType="afterEffect">
                                      <p:stCondLst>
                                        <p:cond delay="0"/>
                                      </p:stCondLst>
                                      <p:childTnLst>
                                        <p:set>
                                          <p:cBhvr>
                                            <p:cTn id="85" dur="1" fill="hold">
                                              <p:stCondLst>
                                                <p:cond delay="0"/>
                                              </p:stCondLst>
                                            </p:cTn>
                                            <p:tgtEl>
                                              <p:spTgt spid="113"/>
                                            </p:tgtEl>
                                            <p:attrNameLst>
                                              <p:attrName>style.visibility</p:attrName>
                                            </p:attrNameLst>
                                          </p:cBhvr>
                                          <p:to>
                                            <p:strVal val="visible"/>
                                          </p:to>
                                        </p:set>
                                        <p:animEffect transition="in" filter="fade">
                                          <p:cBhvr>
                                            <p:cTn id="86" dur="500"/>
                                            <p:tgtEl>
                                              <p:spTgt spid="113"/>
                                            </p:tgtEl>
                                          </p:cBhvr>
                                        </p:animEffect>
                                        <p:anim calcmode="lin" valueType="num">
                                          <p:cBhvr>
                                            <p:cTn id="87" dur="500" fill="hold"/>
                                            <p:tgtEl>
                                              <p:spTgt spid="113"/>
                                            </p:tgtEl>
                                            <p:attrNameLst>
                                              <p:attrName>ppt_x</p:attrName>
                                            </p:attrNameLst>
                                          </p:cBhvr>
                                          <p:tavLst>
                                            <p:tav tm="0">
                                              <p:val>
                                                <p:strVal val="#ppt_x"/>
                                              </p:val>
                                            </p:tav>
                                            <p:tav tm="100000">
                                              <p:val>
                                                <p:strVal val="#ppt_x"/>
                                              </p:val>
                                            </p:tav>
                                          </p:tavLst>
                                        </p:anim>
                                        <p:anim calcmode="lin" valueType="num">
                                          <p:cBhvr>
                                            <p:cTn id="88" dur="500" fill="hold"/>
                                            <p:tgtEl>
                                              <p:spTgt spid="113"/>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114"/>
                                            </p:tgtEl>
                                            <p:attrNameLst>
                                              <p:attrName>style.visibility</p:attrName>
                                            </p:attrNameLst>
                                          </p:cBhvr>
                                          <p:to>
                                            <p:strVal val="visible"/>
                                          </p:to>
                                        </p:set>
                                        <p:animEffect transition="in" filter="fade">
                                          <p:cBhvr>
                                            <p:cTn id="91" dur="500"/>
                                            <p:tgtEl>
                                              <p:spTgt spid="114"/>
                                            </p:tgtEl>
                                          </p:cBhvr>
                                        </p:animEffect>
                                        <p:anim calcmode="lin" valueType="num">
                                          <p:cBhvr>
                                            <p:cTn id="92" dur="500" fill="hold"/>
                                            <p:tgtEl>
                                              <p:spTgt spid="114"/>
                                            </p:tgtEl>
                                            <p:attrNameLst>
                                              <p:attrName>ppt_x</p:attrName>
                                            </p:attrNameLst>
                                          </p:cBhvr>
                                          <p:tavLst>
                                            <p:tav tm="0">
                                              <p:val>
                                                <p:strVal val="#ppt_x"/>
                                              </p:val>
                                            </p:tav>
                                            <p:tav tm="100000">
                                              <p:val>
                                                <p:strVal val="#ppt_x"/>
                                              </p:val>
                                            </p:tav>
                                          </p:tavLst>
                                        </p:anim>
                                        <p:anim calcmode="lin" valueType="num">
                                          <p:cBhvr>
                                            <p:cTn id="93" dur="500" fill="hold"/>
                                            <p:tgtEl>
                                              <p:spTgt spid="114"/>
                                            </p:tgtEl>
                                            <p:attrNameLst>
                                              <p:attrName>ppt_y</p:attrName>
                                            </p:attrNameLst>
                                          </p:cBhvr>
                                          <p:tavLst>
                                            <p:tav tm="0">
                                              <p:val>
                                                <p:strVal val="#ppt_y-.1"/>
                                              </p:val>
                                            </p:tav>
                                            <p:tav tm="100000">
                                              <p:val>
                                                <p:strVal val="#ppt_y"/>
                                              </p:val>
                                            </p:tav>
                                          </p:tavLst>
                                        </p:anim>
                                      </p:childTnLst>
                                    </p:cTn>
                                  </p:par>
                                </p:childTnLst>
                              </p:cTn>
                            </p:par>
                            <p:par>
                              <p:cTn id="94" fill="hold">
                                <p:stCondLst>
                                  <p:cond delay="4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3" grpId="0" animBg="1"/>
          <p:bldP spid="115" grpId="0" animBg="1"/>
          <p:bldP spid="129" grpId="0" animBg="1"/>
          <p:bldP spid="3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gray">
          <a:xfrm>
            <a:off x="2868133" y="1344234"/>
            <a:ext cx="3127811" cy="3622919"/>
          </a:xfrm>
          <a:prstGeom prst="upArrow">
            <a:avLst>
              <a:gd name="adj1" fmla="val 56361"/>
              <a:gd name="adj2" fmla="val 78338"/>
            </a:avLst>
          </a:prstGeom>
          <a:solidFill>
            <a:srgbClr val="FCA304"/>
          </a:solidFill>
          <a:ln w="9525">
            <a:miter lim="800000"/>
            <a:headEnd/>
            <a:tailEnd/>
          </a:ln>
        </p:spPr>
        <p:txBody>
          <a:bodyPr wrap="none" lIns="102636" tIns="51316" rIns="102636" bIns="51316" anchor="ctr">
            <a:flatTx/>
          </a:bodyPr>
          <a:lstStyle/>
          <a:p>
            <a:endParaRPr lang="zh-CN" altLang="en-US">
              <a:ea typeface="宋体" charset="-122"/>
            </a:endParaRPr>
          </a:p>
        </p:txBody>
      </p:sp>
      <p:sp>
        <p:nvSpPr>
          <p:cNvPr id="6" name="AutoShape 3"/>
          <p:cNvSpPr>
            <a:spLocks noChangeArrowheads="1"/>
          </p:cNvSpPr>
          <p:nvPr/>
        </p:nvSpPr>
        <p:spPr bwMode="gray">
          <a:xfrm>
            <a:off x="5423760" y="1500389"/>
            <a:ext cx="3162374" cy="3622919"/>
          </a:xfrm>
          <a:prstGeom prst="downArrow">
            <a:avLst>
              <a:gd name="adj1" fmla="val 65009"/>
              <a:gd name="adj2" fmla="val 57931"/>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 name="AutoShape 4"/>
          <p:cNvSpPr>
            <a:spLocks noChangeArrowheads="1"/>
          </p:cNvSpPr>
          <p:nvPr/>
        </p:nvSpPr>
        <p:spPr bwMode="gray">
          <a:xfrm>
            <a:off x="1368549" y="2094123"/>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认真做事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AutoShape 5"/>
          <p:cNvSpPr>
            <a:spLocks noChangeArrowheads="1"/>
          </p:cNvSpPr>
          <p:nvPr/>
        </p:nvSpPr>
        <p:spPr bwMode="gray">
          <a:xfrm>
            <a:off x="1368549" y="2927841"/>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实际出发</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 name="AutoShape 6"/>
          <p:cNvSpPr>
            <a:spLocks noChangeArrowheads="1"/>
          </p:cNvSpPr>
          <p:nvPr/>
        </p:nvSpPr>
        <p:spPr bwMode="gray">
          <a:xfrm>
            <a:off x="1368549" y="3750359"/>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领导带头</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7220957" y="2012508"/>
            <a:ext cx="3179655" cy="6576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注重时效</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AutoShape 8"/>
          <p:cNvSpPr>
            <a:spLocks noChangeArrowheads="1"/>
          </p:cNvSpPr>
          <p:nvPr/>
        </p:nvSpPr>
        <p:spPr bwMode="gray">
          <a:xfrm>
            <a:off x="7220957" y="2876632"/>
            <a:ext cx="3179655" cy="6576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结合知识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AutoShape 9"/>
          <p:cNvSpPr>
            <a:spLocks noChangeArrowheads="1"/>
          </p:cNvSpPr>
          <p:nvPr/>
        </p:nvSpPr>
        <p:spPr bwMode="gray">
          <a:xfrm>
            <a:off x="7220957" y="3724755"/>
            <a:ext cx="3179655"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正面教育</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AutoShape 13"/>
          <p:cNvSpPr>
            <a:spLocks noChangeArrowheads="1"/>
          </p:cNvSpPr>
          <p:nvPr/>
        </p:nvSpPr>
        <p:spPr bwMode="auto">
          <a:xfrm>
            <a:off x="612467" y="5139613"/>
            <a:ext cx="10693186" cy="979932"/>
          </a:xfrm>
          <a:prstGeom prst="roundRect">
            <a:avLst>
              <a:gd name="adj" fmla="val 16667"/>
            </a:avLst>
          </a:prstGeom>
          <a:ln/>
          <a:extLst/>
        </p:spPr>
        <p:style>
          <a:lnRef idx="1">
            <a:schemeClr val="accent2"/>
          </a:lnRef>
          <a:fillRef idx="2">
            <a:schemeClr val="accent2"/>
          </a:fillRef>
          <a:effectRef idx="1">
            <a:schemeClr val="accent2"/>
          </a:effectRef>
          <a:fontRef idx="minor">
            <a:schemeClr val="dk1"/>
          </a:fontRef>
        </p:style>
        <p:txBody>
          <a:bodyPr wrap="square" lIns="102636" tIns="51316" rIns="102636" bIns="51316" anchor="ctr">
            <a:spAutoFit/>
          </a:bodyPr>
          <a:lstStyle/>
          <a:p>
            <a:pPr>
              <a:lnSpc>
                <a:spcPct val="150000"/>
              </a:lnSpc>
            </a:pPr>
            <a:r>
              <a:rPr lang="zh-CN" altLang="en-US" sz="1800" b="1" dirty="0">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endParaRPr lang="zh-CN" altLang="en-US" sz="1800" b="1" dirty="0">
              <a:latin typeface="微软雅黑" pitchFamily="34" charset="-122"/>
              <a:ea typeface="微软雅黑" pitchFamily="34" charset="-122"/>
            </a:endParaRPr>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17"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“六个”坚持确保“两学一做”取得实效</a:t>
            </a:r>
          </a:p>
        </p:txBody>
      </p:sp>
    </p:spTree>
    <p:extLst>
      <p:ext uri="{BB962C8B-B14F-4D97-AF65-F5344CB8AC3E}">
        <p14:creationId xmlns:p14="http://schemas.microsoft.com/office/powerpoint/2010/main" val="381053575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2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2448669" y="308140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方正超粗黑_GBK" panose="03000509000000000000" pitchFamily="65" charset="-122"/>
                <a:ea typeface="方正超粗黑_GBK" panose="03000509000000000000" pitchFamily="65" charset="-122"/>
              </a:rPr>
              <a:t>3</a:t>
            </a:r>
            <a:endParaRPr lang="zh-CN" altLang="en-US" sz="3200"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80717" y="1224186"/>
            <a:ext cx="7455599" cy="4142807"/>
          </a:xfrm>
          <a:prstGeom prst="rect">
            <a:avLst/>
          </a:prstGeom>
        </p:spPr>
      </p:pic>
      <p:sp>
        <p:nvSpPr>
          <p:cNvPr id="2" name="矩形 1"/>
          <p:cNvSpPr/>
          <p:nvPr/>
        </p:nvSpPr>
        <p:spPr>
          <a:xfrm>
            <a:off x="4379137" y="3349108"/>
            <a:ext cx="5310494" cy="707886"/>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学习教育的具体内容</a:t>
            </a:r>
          </a:p>
        </p:txBody>
      </p:sp>
    </p:spTree>
    <p:extLst>
      <p:ext uri="{BB962C8B-B14F-4D97-AF65-F5344CB8AC3E}">
        <p14:creationId xmlns:p14="http://schemas.microsoft.com/office/powerpoint/2010/main" val="251706242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149"/>
          <p:cNvGrpSpPr>
            <a:grpSpLocks/>
          </p:cNvGrpSpPr>
          <p:nvPr/>
        </p:nvGrpSpPr>
        <p:grpSpPr bwMode="auto">
          <a:xfrm>
            <a:off x="2236980" y="1160983"/>
            <a:ext cx="930336" cy="928582"/>
            <a:chOff x="4216906" y="4857744"/>
            <a:chExt cx="713232" cy="713231"/>
          </a:xfrm>
          <a:solidFill>
            <a:srgbClr val="C0000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37" name="Gruppe 67"/>
            <p:cNvGrpSpPr/>
            <p:nvPr/>
          </p:nvGrpSpPr>
          <p:grpSpPr bwMode="auto">
            <a:xfrm>
              <a:off x="4370796" y="5028441"/>
              <a:ext cx="405456" cy="371850"/>
              <a:chOff x="355442" y="4350695"/>
              <a:chExt cx="900893" cy="825896"/>
            </a:xfrm>
            <a:grpFill/>
          </p:grpSpPr>
          <p:sp>
            <p:nvSpPr>
              <p:cNvPr id="3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3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grpSp>
        <p:nvGrpSpPr>
          <p:cNvPr id="40" name="Group 139"/>
          <p:cNvGrpSpPr>
            <a:grpSpLocks/>
          </p:cNvGrpSpPr>
          <p:nvPr/>
        </p:nvGrpSpPr>
        <p:grpSpPr bwMode="auto">
          <a:xfrm>
            <a:off x="4254779" y="4671893"/>
            <a:ext cx="928267" cy="930651"/>
            <a:chOff x="5765300" y="4002787"/>
            <a:chExt cx="713233" cy="713232"/>
          </a:xfrm>
          <a:solidFill>
            <a:schemeClr val="accent6">
              <a:lumMod val="50000"/>
            </a:schemeClr>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42" name="Gruppe 344"/>
            <p:cNvGrpSpPr>
              <a:grpSpLocks/>
            </p:cNvGrpSpPr>
            <p:nvPr/>
          </p:nvGrpSpPr>
          <p:grpSpPr bwMode="auto">
            <a:xfrm>
              <a:off x="6014540" y="4178404"/>
              <a:ext cx="214736" cy="361996"/>
              <a:chOff x="2114233" y="1516380"/>
              <a:chExt cx="263525" cy="444500"/>
            </a:xfrm>
            <a:grpFill/>
          </p:grpSpPr>
          <p:sp>
            <p:nvSpPr>
              <p:cNvPr id="43"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4"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5"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grpSp>
        <p:nvGrpSpPr>
          <p:cNvPr id="46" name="Group 131"/>
          <p:cNvGrpSpPr>
            <a:grpSpLocks/>
          </p:cNvGrpSpPr>
          <p:nvPr/>
        </p:nvGrpSpPr>
        <p:grpSpPr bwMode="auto">
          <a:xfrm>
            <a:off x="3400937" y="1422889"/>
            <a:ext cx="928267" cy="928582"/>
            <a:chOff x="5109858" y="1508172"/>
            <a:chExt cx="713017" cy="712887"/>
          </a:xfrm>
          <a:solidFill>
            <a:srgbClr val="C0000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8"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49" name="Group 132"/>
          <p:cNvGrpSpPr>
            <a:grpSpLocks/>
          </p:cNvGrpSpPr>
          <p:nvPr/>
        </p:nvGrpSpPr>
        <p:grpSpPr bwMode="auto">
          <a:xfrm>
            <a:off x="4254777" y="2248067"/>
            <a:ext cx="928267" cy="930651"/>
            <a:chOff x="5765300" y="2141983"/>
            <a:chExt cx="713233" cy="713232"/>
          </a:xfrm>
          <a:solidFill>
            <a:srgbClr val="C0000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51"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52" name="Group 133"/>
          <p:cNvGrpSpPr>
            <a:grpSpLocks/>
          </p:cNvGrpSpPr>
          <p:nvPr/>
        </p:nvGrpSpPr>
        <p:grpSpPr bwMode="auto">
          <a:xfrm>
            <a:off x="4552487" y="3451703"/>
            <a:ext cx="928267" cy="928581"/>
            <a:chOff x="5993893" y="3065525"/>
            <a:chExt cx="713232" cy="713232"/>
          </a:xfrm>
          <a:solidFill>
            <a:srgbClr val="FFFFFF">
              <a:lumMod val="65000"/>
            </a:srgbClr>
          </a:solidFill>
        </p:grpSpPr>
        <p:sp>
          <p:nvSpPr>
            <p:cNvPr id="53"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54"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273568" y="2506700"/>
            <a:ext cx="2857106" cy="2857554"/>
            <a:chOff x="2834573" y="2016125"/>
            <a:chExt cx="2976562" cy="2976563"/>
          </a:xfrm>
        </p:grpSpPr>
        <p:grpSp>
          <p:nvGrpSpPr>
            <p:cNvPr id="56" name="Group 61"/>
            <p:cNvGrpSpPr>
              <a:grpSpLocks/>
            </p:cNvGrpSpPr>
            <p:nvPr/>
          </p:nvGrpSpPr>
          <p:grpSpPr bwMode="auto">
            <a:xfrm>
              <a:off x="3449185" y="2716129"/>
              <a:ext cx="1699392" cy="1555361"/>
              <a:chOff x="2086933" y="1918208"/>
              <a:chExt cx="551076" cy="504278"/>
            </a:xfrm>
          </p:grpSpPr>
          <p:sp>
            <p:nvSpPr>
              <p:cNvPr id="58" name="Freeform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59" name="Freeform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sp>
        <p:nvSpPr>
          <p:cNvPr id="61" name="Rektangel 76"/>
          <p:cNvSpPr>
            <a:spLocks noChangeArrowheads="1"/>
          </p:cNvSpPr>
          <p:nvPr/>
        </p:nvSpPr>
        <p:spPr bwMode="auto">
          <a:xfrm>
            <a:off x="1847836" y="3578987"/>
            <a:ext cx="1749030" cy="673354"/>
          </a:xfrm>
          <a:prstGeom prst="rect">
            <a:avLst/>
          </a:prstGeom>
          <a:noFill/>
          <a:ln w="9525">
            <a:noFill/>
            <a:miter lim="800000"/>
            <a:headEnd/>
            <a:tailEnd/>
          </a:ln>
        </p:spPr>
        <p:txBody>
          <a:bodyPr lIns="87722" tIns="43861" rIns="87722" bIns="43861">
            <a:spAutoFit/>
          </a:bodyPr>
          <a:lstStyle/>
          <a:p>
            <a:pPr algn="ctr"/>
            <a:r>
              <a:rPr lang="zh-CN" altLang="en-US" sz="1900" b="1" dirty="0" smtClean="0">
                <a:latin typeface="微软雅黑" pitchFamily="34" charset="-122"/>
                <a:ea typeface="微软雅黑" pitchFamily="34" charset="-122"/>
              </a:rPr>
              <a:t>认真贯彻落实两学一做</a:t>
            </a:r>
            <a:endParaRPr lang="da-DK" sz="1900" b="1" dirty="0">
              <a:latin typeface="微软雅黑" pitchFamily="34" charset="-122"/>
              <a:ea typeface="微软雅黑" pitchFamily="34" charset="-122"/>
            </a:endParaRPr>
          </a:p>
        </p:txBody>
      </p:sp>
      <p:pic>
        <p:nvPicPr>
          <p:cNvPr id="32" name="图片 31"/>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4" name="图片 3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62"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“两学一做”学习教育的第一个“学”</a:t>
            </a:r>
          </a:p>
        </p:txBody>
      </p:sp>
      <p:pic>
        <p:nvPicPr>
          <p:cNvPr id="2" name="图片 1"/>
          <p:cNvPicPr>
            <a:picLocks noChangeAspect="1"/>
          </p:cNvPicPr>
          <p:nvPr/>
        </p:nvPicPr>
        <p:blipFill rotWithShape="1">
          <a:blip r:embed="rId6" cstate="email">
            <a:extLst>
              <a:ext uri="{28A0092B-C50C-407E-A947-70E740481C1C}">
                <a14:useLocalDpi xmlns:a14="http://schemas.microsoft.com/office/drawing/2010/main"/>
              </a:ext>
            </a:extLst>
          </a:blip>
          <a:srcRect b="6842"/>
          <a:stretch/>
        </p:blipFill>
        <p:spPr>
          <a:xfrm>
            <a:off x="5783118" y="2093452"/>
            <a:ext cx="4991726" cy="3101636"/>
          </a:xfrm>
          <a:prstGeom prst="rect">
            <a:avLst/>
          </a:prstGeom>
        </p:spPr>
      </p:pic>
    </p:spTree>
    <p:extLst>
      <p:ext uri="{BB962C8B-B14F-4D97-AF65-F5344CB8AC3E}">
        <p14:creationId xmlns:p14="http://schemas.microsoft.com/office/powerpoint/2010/main" val="3382145496"/>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42"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14:bounceEnd="52000">
                                          <p:cBhvr additive="base">
                                            <p:cTn id="19" dur="500" fill="hold"/>
                                            <p:tgtEl>
                                              <p:spTgt spid="6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3"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anim calcmode="lin" valueType="num">
                                          <p:cBhvr>
                                            <p:cTn id="25" dur="400" fill="hold"/>
                                            <p:tgtEl>
                                              <p:spTgt spid="55"/>
                                            </p:tgtEl>
                                            <p:attrNameLst>
                                              <p:attrName>ppt_x</p:attrName>
                                            </p:attrNameLst>
                                          </p:cBhvr>
                                          <p:tavLst>
                                            <p:tav tm="0">
                                              <p:val>
                                                <p:strVal val="#ppt_x"/>
                                              </p:val>
                                            </p:tav>
                                            <p:tav tm="100000">
                                              <p:val>
                                                <p:strVal val="#ppt_x"/>
                                              </p:val>
                                            </p:tav>
                                          </p:tavLst>
                                        </p:anim>
                                        <p:anim calcmode="lin" valueType="num">
                                          <p:cBhvr>
                                            <p:cTn id="26" dur="400" fill="hold"/>
                                            <p:tgtEl>
                                              <p:spTgt spid="5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9" fill="hold">
                                <p:stCondLst>
                                  <p:cond delay="3500"/>
                                </p:stCondLst>
                                <p:childTnLst>
                                  <p:par>
                                    <p:cTn id="30" presetID="15" presetClass="entr" presetSubtype="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1000" fill="hold"/>
                                            <p:tgtEl>
                                              <p:spTgt spid="35"/>
                                            </p:tgtEl>
                                            <p:attrNameLst>
                                              <p:attrName>ppt_w</p:attrName>
                                            </p:attrNameLst>
                                          </p:cBhvr>
                                          <p:tavLst>
                                            <p:tav tm="0">
                                              <p:val>
                                                <p:fltVal val="0"/>
                                              </p:val>
                                            </p:tav>
                                            <p:tav tm="100000">
                                              <p:val>
                                                <p:strVal val="#ppt_w"/>
                                              </p:val>
                                            </p:tav>
                                          </p:tavLst>
                                        </p:anim>
                                        <p:anim calcmode="lin" valueType="num">
                                          <p:cBhvr>
                                            <p:cTn id="33" dur="1000" fill="hold"/>
                                            <p:tgtEl>
                                              <p:spTgt spid="35"/>
                                            </p:tgtEl>
                                            <p:attrNameLst>
                                              <p:attrName>ppt_h</p:attrName>
                                            </p:attrNameLst>
                                          </p:cBhvr>
                                          <p:tavLst>
                                            <p:tav tm="0">
                                              <p:val>
                                                <p:fltVal val="0"/>
                                              </p:val>
                                            </p:tav>
                                            <p:tav tm="100000">
                                              <p:val>
                                                <p:strVal val="#ppt_h"/>
                                              </p:val>
                                            </p:tav>
                                          </p:tavLst>
                                        </p:anim>
                                        <p:anim calcmode="lin" valueType="num">
                                          <p:cBhvr>
                                            <p:cTn id="3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 calcmode="lin" valueType="num">
                                          <p:cBhvr>
                                            <p:cTn id="38" dur="1000" fill="hold"/>
                                            <p:tgtEl>
                                              <p:spTgt spid="46"/>
                                            </p:tgtEl>
                                            <p:attrNameLst>
                                              <p:attrName>ppt_w</p:attrName>
                                            </p:attrNameLst>
                                          </p:cBhvr>
                                          <p:tavLst>
                                            <p:tav tm="0">
                                              <p:val>
                                                <p:fltVal val="0"/>
                                              </p:val>
                                            </p:tav>
                                            <p:tav tm="100000">
                                              <p:val>
                                                <p:strVal val="#ppt_w"/>
                                              </p:val>
                                            </p:tav>
                                          </p:tavLst>
                                        </p:anim>
                                        <p:anim calcmode="lin" valueType="num">
                                          <p:cBhvr>
                                            <p:cTn id="39" dur="1000" fill="hold"/>
                                            <p:tgtEl>
                                              <p:spTgt spid="46"/>
                                            </p:tgtEl>
                                            <p:attrNameLst>
                                              <p:attrName>ppt_h</p:attrName>
                                            </p:attrNameLst>
                                          </p:cBhvr>
                                          <p:tavLst>
                                            <p:tav tm="0">
                                              <p:val>
                                                <p:fltVal val="0"/>
                                              </p:val>
                                            </p:tav>
                                            <p:tav tm="100000">
                                              <p:val>
                                                <p:strVal val="#ppt_h"/>
                                              </p:val>
                                            </p:tav>
                                          </p:tavLst>
                                        </p:anim>
                                        <p:anim calcmode="lin" valueType="num">
                                          <p:cBhvr>
                                            <p:cTn id="40"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46"/>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4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1000" fill="hold"/>
                                            <p:tgtEl>
                                              <p:spTgt spid="49"/>
                                            </p:tgtEl>
                                            <p:attrNameLst>
                                              <p:attrName>ppt_w</p:attrName>
                                            </p:attrNameLst>
                                          </p:cBhvr>
                                          <p:tavLst>
                                            <p:tav tm="0">
                                              <p:val>
                                                <p:fltVal val="0"/>
                                              </p:val>
                                            </p:tav>
                                            <p:tav tm="100000">
                                              <p:val>
                                                <p:strVal val="#ppt_w"/>
                                              </p:val>
                                            </p:tav>
                                          </p:tavLst>
                                        </p:anim>
                                        <p:anim calcmode="lin" valueType="num">
                                          <p:cBhvr>
                                            <p:cTn id="45" dur="1000" fill="hold"/>
                                            <p:tgtEl>
                                              <p:spTgt spid="49"/>
                                            </p:tgtEl>
                                            <p:attrNameLst>
                                              <p:attrName>ppt_h</p:attrName>
                                            </p:attrNameLst>
                                          </p:cBhvr>
                                          <p:tavLst>
                                            <p:tav tm="0">
                                              <p:val>
                                                <p:fltVal val="0"/>
                                              </p:val>
                                            </p:tav>
                                            <p:tav tm="100000">
                                              <p:val>
                                                <p:strVal val="#ppt_h"/>
                                              </p:val>
                                            </p:tav>
                                          </p:tavLst>
                                        </p:anim>
                                        <p:anim calcmode="lin" valueType="num">
                                          <p:cBhvr>
                                            <p:cTn id="46"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1000" fill="hold"/>
                                            <p:tgtEl>
                                              <p:spTgt spid="52"/>
                                            </p:tgtEl>
                                            <p:attrNameLst>
                                              <p:attrName>ppt_w</p:attrName>
                                            </p:attrNameLst>
                                          </p:cBhvr>
                                          <p:tavLst>
                                            <p:tav tm="0">
                                              <p:val>
                                                <p:fltVal val="0"/>
                                              </p:val>
                                            </p:tav>
                                            <p:tav tm="100000">
                                              <p:val>
                                                <p:strVal val="#ppt_w"/>
                                              </p:val>
                                            </p:tav>
                                          </p:tavLst>
                                        </p:anim>
                                        <p:anim calcmode="lin" valueType="num">
                                          <p:cBhvr>
                                            <p:cTn id="51" dur="1000" fill="hold"/>
                                            <p:tgtEl>
                                              <p:spTgt spid="52"/>
                                            </p:tgtEl>
                                            <p:attrNameLst>
                                              <p:attrName>ppt_h</p:attrName>
                                            </p:attrNameLst>
                                          </p:cBhvr>
                                          <p:tavLst>
                                            <p:tav tm="0">
                                              <p:val>
                                                <p:fltVal val="0"/>
                                              </p:val>
                                            </p:tav>
                                            <p:tav tm="100000">
                                              <p:val>
                                                <p:strVal val="#ppt_h"/>
                                              </p:val>
                                            </p:tav>
                                          </p:tavLst>
                                        </p:anim>
                                        <p:anim calcmode="lin" valueType="num">
                                          <p:cBhvr>
                                            <p:cTn id="5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52"/>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60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000" fill="hold"/>
                                            <p:tgtEl>
                                              <p:spTgt spid="40"/>
                                            </p:tgtEl>
                                            <p:attrNameLst>
                                              <p:attrName>ppt_w</p:attrName>
                                            </p:attrNameLst>
                                          </p:cBhvr>
                                          <p:tavLst>
                                            <p:tav tm="0">
                                              <p:val>
                                                <p:fltVal val="0"/>
                                              </p:val>
                                            </p:tav>
                                            <p:tav tm="100000">
                                              <p:val>
                                                <p:strVal val="#ppt_w"/>
                                              </p:val>
                                            </p:tav>
                                          </p:tavLst>
                                        </p:anim>
                                        <p:anim calcmode="lin" valueType="num">
                                          <p:cBhvr>
                                            <p:cTn id="57" dur="1000" fill="hold"/>
                                            <p:tgtEl>
                                              <p:spTgt spid="40"/>
                                            </p:tgtEl>
                                            <p:attrNameLst>
                                              <p:attrName>ppt_h</p:attrName>
                                            </p:attrNameLst>
                                          </p:cBhvr>
                                          <p:tavLst>
                                            <p:tav tm="0">
                                              <p:val>
                                                <p:fltVal val="0"/>
                                              </p:val>
                                            </p:tav>
                                            <p:tav tm="100000">
                                              <p:val>
                                                <p:strVal val="#ppt_h"/>
                                              </p:val>
                                            </p:tav>
                                          </p:tavLst>
                                        </p:anim>
                                        <p:anim calcmode="lin" valueType="num">
                                          <p:cBhvr>
                                            <p:cTn id="58"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51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1"/>
                                            </p:tgtEl>
                                            <p:attrNameLst>
                                              <p:attrName>ppt_y</p:attrName>
                                            </p:attrNameLst>
                                          </p:cBhvr>
                                          <p:tavLst>
                                            <p:tav tm="0">
                                              <p:val>
                                                <p:strVal val="#ppt_y"/>
                                              </p:val>
                                            </p:tav>
                                            <p:tav tm="100000">
                                              <p:val>
                                                <p:strVal val="#ppt_y"/>
                                              </p:val>
                                            </p:tav>
                                          </p:tavLst>
                                        </p:anim>
                                        <p:anim calcmode="lin" valueType="num">
                                          <p:cBhvr>
                                            <p:cTn id="65"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1"/>
                                            </p:tgtEl>
                                          </p:cBhvr>
                                        </p:animEffect>
                                      </p:childTnLst>
                                    </p:cTn>
                                  </p:par>
                                  <p:par>
                                    <p:cTn id="68" presetID="53" presetClass="entr" presetSubtype="16"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500" fill="hold"/>
                                            <p:tgtEl>
                                              <p:spTgt spid="2"/>
                                            </p:tgtEl>
                                            <p:attrNameLst>
                                              <p:attrName>ppt_w</p:attrName>
                                            </p:attrNameLst>
                                          </p:cBhvr>
                                          <p:tavLst>
                                            <p:tav tm="0">
                                              <p:val>
                                                <p:fltVal val="0"/>
                                              </p:val>
                                            </p:tav>
                                            <p:tav tm="100000">
                                              <p:val>
                                                <p:strVal val="#ppt_w"/>
                                              </p:val>
                                            </p:tav>
                                          </p:tavLst>
                                        </p:anim>
                                        <p:anim calcmode="lin" valueType="num">
                                          <p:cBhvr>
                                            <p:cTn id="71" dur="500" fill="hold"/>
                                            <p:tgtEl>
                                              <p:spTgt spid="2"/>
                                            </p:tgtEl>
                                            <p:attrNameLst>
                                              <p:attrName>ppt_h</p:attrName>
                                            </p:attrNameLst>
                                          </p:cBhvr>
                                          <p:tavLst>
                                            <p:tav tm="0">
                                              <p:val>
                                                <p:fltVal val="0"/>
                                              </p:val>
                                            </p:tav>
                                            <p:tav tm="100000">
                                              <p:val>
                                                <p:strVal val="#ppt_h"/>
                                              </p:val>
                                            </p:tav>
                                          </p:tavLst>
                                        </p:anim>
                                        <p:animEffect transition="in" filter="fade">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42"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3"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anim calcmode="lin" valueType="num">
                                          <p:cBhvr>
                                            <p:cTn id="25" dur="400" fill="hold"/>
                                            <p:tgtEl>
                                              <p:spTgt spid="55"/>
                                            </p:tgtEl>
                                            <p:attrNameLst>
                                              <p:attrName>ppt_x</p:attrName>
                                            </p:attrNameLst>
                                          </p:cBhvr>
                                          <p:tavLst>
                                            <p:tav tm="0">
                                              <p:val>
                                                <p:strVal val="#ppt_x"/>
                                              </p:val>
                                            </p:tav>
                                            <p:tav tm="100000">
                                              <p:val>
                                                <p:strVal val="#ppt_x"/>
                                              </p:val>
                                            </p:tav>
                                          </p:tavLst>
                                        </p:anim>
                                        <p:anim calcmode="lin" valueType="num">
                                          <p:cBhvr>
                                            <p:cTn id="26" dur="400" fill="hold"/>
                                            <p:tgtEl>
                                              <p:spTgt spid="5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9" fill="hold">
                                <p:stCondLst>
                                  <p:cond delay="3500"/>
                                </p:stCondLst>
                                <p:childTnLst>
                                  <p:par>
                                    <p:cTn id="30" presetID="15" presetClass="entr" presetSubtype="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1000" fill="hold"/>
                                            <p:tgtEl>
                                              <p:spTgt spid="35"/>
                                            </p:tgtEl>
                                            <p:attrNameLst>
                                              <p:attrName>ppt_w</p:attrName>
                                            </p:attrNameLst>
                                          </p:cBhvr>
                                          <p:tavLst>
                                            <p:tav tm="0">
                                              <p:val>
                                                <p:fltVal val="0"/>
                                              </p:val>
                                            </p:tav>
                                            <p:tav tm="100000">
                                              <p:val>
                                                <p:strVal val="#ppt_w"/>
                                              </p:val>
                                            </p:tav>
                                          </p:tavLst>
                                        </p:anim>
                                        <p:anim calcmode="lin" valueType="num">
                                          <p:cBhvr>
                                            <p:cTn id="33" dur="1000" fill="hold"/>
                                            <p:tgtEl>
                                              <p:spTgt spid="35"/>
                                            </p:tgtEl>
                                            <p:attrNameLst>
                                              <p:attrName>ppt_h</p:attrName>
                                            </p:attrNameLst>
                                          </p:cBhvr>
                                          <p:tavLst>
                                            <p:tav tm="0">
                                              <p:val>
                                                <p:fltVal val="0"/>
                                              </p:val>
                                            </p:tav>
                                            <p:tav tm="100000">
                                              <p:val>
                                                <p:strVal val="#ppt_h"/>
                                              </p:val>
                                            </p:tav>
                                          </p:tavLst>
                                        </p:anim>
                                        <p:anim calcmode="lin" valueType="num">
                                          <p:cBhvr>
                                            <p:cTn id="3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 calcmode="lin" valueType="num">
                                          <p:cBhvr>
                                            <p:cTn id="38" dur="1000" fill="hold"/>
                                            <p:tgtEl>
                                              <p:spTgt spid="46"/>
                                            </p:tgtEl>
                                            <p:attrNameLst>
                                              <p:attrName>ppt_w</p:attrName>
                                            </p:attrNameLst>
                                          </p:cBhvr>
                                          <p:tavLst>
                                            <p:tav tm="0">
                                              <p:val>
                                                <p:fltVal val="0"/>
                                              </p:val>
                                            </p:tav>
                                            <p:tav tm="100000">
                                              <p:val>
                                                <p:strVal val="#ppt_w"/>
                                              </p:val>
                                            </p:tav>
                                          </p:tavLst>
                                        </p:anim>
                                        <p:anim calcmode="lin" valueType="num">
                                          <p:cBhvr>
                                            <p:cTn id="39" dur="1000" fill="hold"/>
                                            <p:tgtEl>
                                              <p:spTgt spid="46"/>
                                            </p:tgtEl>
                                            <p:attrNameLst>
                                              <p:attrName>ppt_h</p:attrName>
                                            </p:attrNameLst>
                                          </p:cBhvr>
                                          <p:tavLst>
                                            <p:tav tm="0">
                                              <p:val>
                                                <p:fltVal val="0"/>
                                              </p:val>
                                            </p:tav>
                                            <p:tav tm="100000">
                                              <p:val>
                                                <p:strVal val="#ppt_h"/>
                                              </p:val>
                                            </p:tav>
                                          </p:tavLst>
                                        </p:anim>
                                        <p:anim calcmode="lin" valueType="num">
                                          <p:cBhvr>
                                            <p:cTn id="40"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46"/>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4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1000" fill="hold"/>
                                            <p:tgtEl>
                                              <p:spTgt spid="49"/>
                                            </p:tgtEl>
                                            <p:attrNameLst>
                                              <p:attrName>ppt_w</p:attrName>
                                            </p:attrNameLst>
                                          </p:cBhvr>
                                          <p:tavLst>
                                            <p:tav tm="0">
                                              <p:val>
                                                <p:fltVal val="0"/>
                                              </p:val>
                                            </p:tav>
                                            <p:tav tm="100000">
                                              <p:val>
                                                <p:strVal val="#ppt_w"/>
                                              </p:val>
                                            </p:tav>
                                          </p:tavLst>
                                        </p:anim>
                                        <p:anim calcmode="lin" valueType="num">
                                          <p:cBhvr>
                                            <p:cTn id="45" dur="1000" fill="hold"/>
                                            <p:tgtEl>
                                              <p:spTgt spid="49"/>
                                            </p:tgtEl>
                                            <p:attrNameLst>
                                              <p:attrName>ppt_h</p:attrName>
                                            </p:attrNameLst>
                                          </p:cBhvr>
                                          <p:tavLst>
                                            <p:tav tm="0">
                                              <p:val>
                                                <p:fltVal val="0"/>
                                              </p:val>
                                            </p:tav>
                                            <p:tav tm="100000">
                                              <p:val>
                                                <p:strVal val="#ppt_h"/>
                                              </p:val>
                                            </p:tav>
                                          </p:tavLst>
                                        </p:anim>
                                        <p:anim calcmode="lin" valueType="num">
                                          <p:cBhvr>
                                            <p:cTn id="46"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1000" fill="hold"/>
                                            <p:tgtEl>
                                              <p:spTgt spid="52"/>
                                            </p:tgtEl>
                                            <p:attrNameLst>
                                              <p:attrName>ppt_w</p:attrName>
                                            </p:attrNameLst>
                                          </p:cBhvr>
                                          <p:tavLst>
                                            <p:tav tm="0">
                                              <p:val>
                                                <p:fltVal val="0"/>
                                              </p:val>
                                            </p:tav>
                                            <p:tav tm="100000">
                                              <p:val>
                                                <p:strVal val="#ppt_w"/>
                                              </p:val>
                                            </p:tav>
                                          </p:tavLst>
                                        </p:anim>
                                        <p:anim calcmode="lin" valueType="num">
                                          <p:cBhvr>
                                            <p:cTn id="51" dur="1000" fill="hold"/>
                                            <p:tgtEl>
                                              <p:spTgt spid="52"/>
                                            </p:tgtEl>
                                            <p:attrNameLst>
                                              <p:attrName>ppt_h</p:attrName>
                                            </p:attrNameLst>
                                          </p:cBhvr>
                                          <p:tavLst>
                                            <p:tav tm="0">
                                              <p:val>
                                                <p:fltVal val="0"/>
                                              </p:val>
                                            </p:tav>
                                            <p:tav tm="100000">
                                              <p:val>
                                                <p:strVal val="#ppt_h"/>
                                              </p:val>
                                            </p:tav>
                                          </p:tavLst>
                                        </p:anim>
                                        <p:anim calcmode="lin" valueType="num">
                                          <p:cBhvr>
                                            <p:cTn id="5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52"/>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60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000" fill="hold"/>
                                            <p:tgtEl>
                                              <p:spTgt spid="40"/>
                                            </p:tgtEl>
                                            <p:attrNameLst>
                                              <p:attrName>ppt_w</p:attrName>
                                            </p:attrNameLst>
                                          </p:cBhvr>
                                          <p:tavLst>
                                            <p:tav tm="0">
                                              <p:val>
                                                <p:fltVal val="0"/>
                                              </p:val>
                                            </p:tav>
                                            <p:tav tm="100000">
                                              <p:val>
                                                <p:strVal val="#ppt_w"/>
                                              </p:val>
                                            </p:tav>
                                          </p:tavLst>
                                        </p:anim>
                                        <p:anim calcmode="lin" valueType="num">
                                          <p:cBhvr>
                                            <p:cTn id="57" dur="1000" fill="hold"/>
                                            <p:tgtEl>
                                              <p:spTgt spid="40"/>
                                            </p:tgtEl>
                                            <p:attrNameLst>
                                              <p:attrName>ppt_h</p:attrName>
                                            </p:attrNameLst>
                                          </p:cBhvr>
                                          <p:tavLst>
                                            <p:tav tm="0">
                                              <p:val>
                                                <p:fltVal val="0"/>
                                              </p:val>
                                            </p:tav>
                                            <p:tav tm="100000">
                                              <p:val>
                                                <p:strVal val="#ppt_h"/>
                                              </p:val>
                                            </p:tav>
                                          </p:tavLst>
                                        </p:anim>
                                        <p:anim calcmode="lin" valueType="num">
                                          <p:cBhvr>
                                            <p:cTn id="58"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51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1"/>
                                            </p:tgtEl>
                                            <p:attrNameLst>
                                              <p:attrName>ppt_y</p:attrName>
                                            </p:attrNameLst>
                                          </p:cBhvr>
                                          <p:tavLst>
                                            <p:tav tm="0">
                                              <p:val>
                                                <p:strVal val="#ppt_y"/>
                                              </p:val>
                                            </p:tav>
                                            <p:tav tm="100000">
                                              <p:val>
                                                <p:strVal val="#ppt_y"/>
                                              </p:val>
                                            </p:tav>
                                          </p:tavLst>
                                        </p:anim>
                                        <p:anim calcmode="lin" valueType="num">
                                          <p:cBhvr>
                                            <p:cTn id="65"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1"/>
                                            </p:tgtEl>
                                          </p:cBhvr>
                                        </p:animEffect>
                                      </p:childTnLst>
                                    </p:cTn>
                                  </p:par>
                                  <p:par>
                                    <p:cTn id="68" presetID="53" presetClass="entr" presetSubtype="16"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500" fill="hold"/>
                                            <p:tgtEl>
                                              <p:spTgt spid="2"/>
                                            </p:tgtEl>
                                            <p:attrNameLst>
                                              <p:attrName>ppt_w</p:attrName>
                                            </p:attrNameLst>
                                          </p:cBhvr>
                                          <p:tavLst>
                                            <p:tav tm="0">
                                              <p:val>
                                                <p:fltVal val="0"/>
                                              </p:val>
                                            </p:tav>
                                            <p:tav tm="100000">
                                              <p:val>
                                                <p:strVal val="#ppt_w"/>
                                              </p:val>
                                            </p:tav>
                                          </p:tavLst>
                                        </p:anim>
                                        <p:anim calcmode="lin" valueType="num">
                                          <p:cBhvr>
                                            <p:cTn id="71" dur="500" fill="hold"/>
                                            <p:tgtEl>
                                              <p:spTgt spid="2"/>
                                            </p:tgtEl>
                                            <p:attrNameLst>
                                              <p:attrName>ppt_h</p:attrName>
                                            </p:attrNameLst>
                                          </p:cBhvr>
                                          <p:tavLst>
                                            <p:tav tm="0">
                                              <p:val>
                                                <p:fltVal val="0"/>
                                              </p:val>
                                            </p:tav>
                                            <p:tav tm="100000">
                                              <p:val>
                                                <p:strVal val="#ppt_h"/>
                                              </p:val>
                                            </p:tav>
                                          </p:tavLst>
                                        </p:anim>
                                        <p:animEffect transition="in" filter="fade">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椭圆 5"/>
          <p:cNvSpPr/>
          <p:nvPr/>
        </p:nvSpPr>
        <p:spPr bwMode="auto">
          <a:xfrm>
            <a:off x="4032581" y="2067013"/>
            <a:ext cx="3510813" cy="3511362"/>
          </a:xfrm>
          <a:prstGeom prst="ellipse">
            <a:avLst/>
          </a:prstGeom>
          <a:ln w="15875" cap="rnd">
            <a:solidFill>
              <a:srgbClr val="76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6069">
              <a:defRPr/>
            </a:pPr>
            <a:endParaRPr lang="zh-CN" altLang="zh-CN" dirty="0">
              <a:solidFill>
                <a:schemeClr val="tx1"/>
              </a:solidFill>
              <a:ea typeface="微软雅黑" pitchFamily="34" charset="-122"/>
            </a:endParaRPr>
          </a:p>
        </p:txBody>
      </p:sp>
      <p:grpSp>
        <p:nvGrpSpPr>
          <p:cNvPr id="4" name="组合 3"/>
          <p:cNvGrpSpPr/>
          <p:nvPr/>
        </p:nvGrpSpPr>
        <p:grpSpPr>
          <a:xfrm>
            <a:off x="4198674" y="2233133"/>
            <a:ext cx="3178626" cy="3179123"/>
            <a:chOff x="4302944" y="2681568"/>
            <a:chExt cx="3178626" cy="3179123"/>
          </a:xfrm>
        </p:grpSpPr>
        <p:sp>
          <p:nvSpPr>
            <p:cNvPr id="7" name="任意多边形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FCA3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8" name="任意多边形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任意多边形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10" name="任意多边形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sp>
        <p:nvSpPr>
          <p:cNvPr id="11" name="文本框 1153"/>
          <p:cNvSpPr txBox="1"/>
          <p:nvPr/>
        </p:nvSpPr>
        <p:spPr>
          <a:xfrm>
            <a:off x="5344562" y="2213323"/>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01</a:t>
            </a:r>
          </a:p>
          <a:p>
            <a:pPr algn="ctr" eaLnBrk="1" hangingPunct="1">
              <a:defRPr/>
            </a:pPr>
            <a:r>
              <a:rPr lang="en-US" altLang="zh-CN" sz="1000"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solidFill>
                <a:schemeClr val="accent2">
                  <a:lumMod val="50000"/>
                </a:schemeClr>
              </a:solidFill>
              <a:ea typeface="微软雅黑" pitchFamily="34" charset="-122"/>
            </a:endParaRPr>
          </a:p>
        </p:txBody>
      </p:sp>
      <p:sp>
        <p:nvSpPr>
          <p:cNvPr id="12" name="文本框 39"/>
          <p:cNvSpPr txBox="1"/>
          <p:nvPr/>
        </p:nvSpPr>
        <p:spPr>
          <a:xfrm>
            <a:off x="5344562" y="2963146"/>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02</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3" name="文本框 40"/>
          <p:cNvSpPr txBox="1"/>
          <p:nvPr/>
        </p:nvSpPr>
        <p:spPr>
          <a:xfrm>
            <a:off x="5344562" y="3793742"/>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03</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4" name="文本框 41"/>
          <p:cNvSpPr txBox="1"/>
          <p:nvPr/>
        </p:nvSpPr>
        <p:spPr>
          <a:xfrm>
            <a:off x="5344562" y="4703584"/>
            <a:ext cx="795418" cy="596442"/>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04</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5" name="任意多边形 14"/>
          <p:cNvSpPr/>
          <p:nvPr/>
        </p:nvSpPr>
        <p:spPr>
          <a:xfrm>
            <a:off x="6571208" y="1987470"/>
            <a:ext cx="1419721" cy="128019"/>
          </a:xfrm>
          <a:custGeom>
            <a:avLst/>
            <a:gdLst>
              <a:gd name="connsiteX0" fmla="*/ 0 w 800100"/>
              <a:gd name="connsiteY0" fmla="*/ 152400 h 152400"/>
              <a:gd name="connsiteX1" fmla="*/ 152400 w 800100"/>
              <a:gd name="connsiteY1" fmla="*/ 0 h 152400"/>
              <a:gd name="connsiteX2" fmla="*/ 800100 w 800100"/>
              <a:gd name="connsiteY2" fmla="*/ 0 h 152400"/>
              <a:gd name="connsiteX0" fmla="*/ 0 w 776287"/>
              <a:gd name="connsiteY0" fmla="*/ 133350 h 133350"/>
              <a:gd name="connsiteX1" fmla="*/ 128587 w 776287"/>
              <a:gd name="connsiteY1" fmla="*/ 0 h 133350"/>
              <a:gd name="connsiteX2" fmla="*/ 776287 w 776287"/>
              <a:gd name="connsiteY2" fmla="*/ 0 h 133350"/>
            </a:gdLst>
            <a:ahLst/>
            <a:cxnLst>
              <a:cxn ang="0">
                <a:pos x="connsiteX0" y="connsiteY0"/>
              </a:cxn>
              <a:cxn ang="0">
                <a:pos x="connsiteX1" y="connsiteY1"/>
              </a:cxn>
              <a:cxn ang="0">
                <a:pos x="connsiteX2" y="connsiteY2"/>
              </a:cxn>
            </a:cxnLst>
            <a:rect l="l" t="t" r="r" b="b"/>
            <a:pathLst>
              <a:path w="776287" h="133350">
                <a:moveTo>
                  <a:pt x="0" y="133350"/>
                </a:moveTo>
                <a:lnTo>
                  <a:pt x="128587" y="0"/>
                </a:lnTo>
                <a:lnTo>
                  <a:pt x="776287" y="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6" name="任意多边形 15"/>
          <p:cNvSpPr/>
          <p:nvPr/>
        </p:nvSpPr>
        <p:spPr>
          <a:xfrm>
            <a:off x="7439124" y="3906086"/>
            <a:ext cx="2129105" cy="1560449"/>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 fmla="*/ 0 w 1393825"/>
              <a:gd name="connsiteY0" fmla="*/ 0 h 1371600"/>
              <a:gd name="connsiteX1" fmla="*/ 225425 w 1393825"/>
              <a:gd name="connsiteY1" fmla="*/ 241300 h 1371600"/>
              <a:gd name="connsiteX2" fmla="*/ 225425 w 1393825"/>
              <a:gd name="connsiteY2" fmla="*/ 1371600 h 1371600"/>
              <a:gd name="connsiteX3" fmla="*/ 1393825 w 1393825"/>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1393825" h="1371600">
                <a:moveTo>
                  <a:pt x="0" y="0"/>
                </a:moveTo>
                <a:lnTo>
                  <a:pt x="225425" y="241300"/>
                </a:lnTo>
                <a:lnTo>
                  <a:pt x="225425" y="1371600"/>
                </a:lnTo>
                <a:lnTo>
                  <a:pt x="1393825" y="13716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7" name="任意多边形 16"/>
          <p:cNvSpPr/>
          <p:nvPr/>
        </p:nvSpPr>
        <p:spPr>
          <a:xfrm>
            <a:off x="2079890" y="4879633"/>
            <a:ext cx="2120000" cy="553119"/>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 fmla="*/ 1752600 w 1752600"/>
              <a:gd name="connsiteY0" fmla="*/ 0 h 438150"/>
              <a:gd name="connsiteX1" fmla="*/ 1314450 w 1752600"/>
              <a:gd name="connsiteY1" fmla="*/ 438150 h 438150"/>
              <a:gd name="connsiteX2" fmla="*/ 0 w 1752600"/>
              <a:gd name="connsiteY2" fmla="*/ 438150 h 438150"/>
              <a:gd name="connsiteX0" fmla="*/ 1981200 w 1981200"/>
              <a:gd name="connsiteY0" fmla="*/ 0 h 438150"/>
              <a:gd name="connsiteX1" fmla="*/ 1543050 w 1981200"/>
              <a:gd name="connsiteY1" fmla="*/ 438150 h 438150"/>
              <a:gd name="connsiteX2" fmla="*/ 0 w 1981200"/>
              <a:gd name="connsiteY2" fmla="*/ 438150 h 438150"/>
              <a:gd name="connsiteX0" fmla="*/ 1935480 w 1935480"/>
              <a:gd name="connsiteY0" fmla="*/ 0 h 392430"/>
              <a:gd name="connsiteX1" fmla="*/ 1543050 w 1935480"/>
              <a:gd name="connsiteY1" fmla="*/ 392430 h 392430"/>
              <a:gd name="connsiteX2" fmla="*/ 0 w 1935480"/>
              <a:gd name="connsiteY2" fmla="*/ 392430 h 392430"/>
            </a:gdLst>
            <a:ahLst/>
            <a:cxnLst>
              <a:cxn ang="0">
                <a:pos x="connsiteX0" y="connsiteY0"/>
              </a:cxn>
              <a:cxn ang="0">
                <a:pos x="connsiteX1" y="connsiteY1"/>
              </a:cxn>
              <a:cxn ang="0">
                <a:pos x="connsiteX2" y="connsiteY2"/>
              </a:cxn>
            </a:cxnLst>
            <a:rect l="l" t="t" r="r" b="b"/>
            <a:pathLst>
              <a:path w="1935480" h="392430">
                <a:moveTo>
                  <a:pt x="1935480" y="0"/>
                </a:moveTo>
                <a:lnTo>
                  <a:pt x="1543050" y="392430"/>
                </a:lnTo>
                <a:lnTo>
                  <a:pt x="0" y="39243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9" name="任意多边形 18"/>
          <p:cNvSpPr/>
          <p:nvPr/>
        </p:nvSpPr>
        <p:spPr>
          <a:xfrm>
            <a:off x="2045033" y="3116624"/>
            <a:ext cx="2236114" cy="257635"/>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20" name="Freeform 24"/>
          <p:cNvSpPr>
            <a:spLocks noEditPoints="1"/>
          </p:cNvSpPr>
          <p:nvPr/>
        </p:nvSpPr>
        <p:spPr bwMode="auto">
          <a:xfrm flipH="1">
            <a:off x="2663632" y="3450913"/>
            <a:ext cx="591904" cy="63048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C00000"/>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1" name="Freeform 25"/>
          <p:cNvSpPr>
            <a:spLocks noEditPoints="1"/>
          </p:cNvSpPr>
          <p:nvPr/>
        </p:nvSpPr>
        <p:spPr bwMode="auto">
          <a:xfrm flipH="1">
            <a:off x="2606862" y="1423823"/>
            <a:ext cx="705449" cy="665834"/>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C00000"/>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2" name="Freeform 73"/>
          <p:cNvSpPr>
            <a:spLocks noEditPoints="1"/>
          </p:cNvSpPr>
          <p:nvPr/>
        </p:nvSpPr>
        <p:spPr bwMode="auto">
          <a:xfrm>
            <a:off x="8189553" y="3552519"/>
            <a:ext cx="866393" cy="707133"/>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C00000"/>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3" name="Freeform 48"/>
          <p:cNvSpPr>
            <a:spLocks noEditPoints="1"/>
          </p:cNvSpPr>
          <p:nvPr/>
        </p:nvSpPr>
        <p:spPr bwMode="auto">
          <a:xfrm>
            <a:off x="8230765" y="1547590"/>
            <a:ext cx="688713" cy="565293"/>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C00000"/>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4" name="矩形 42"/>
          <p:cNvSpPr/>
          <p:nvPr/>
        </p:nvSpPr>
        <p:spPr>
          <a:xfrm>
            <a:off x="432445" y="2233133"/>
            <a:ext cx="3456384" cy="1488962"/>
          </a:xfrm>
          <a:prstGeom prst="rect">
            <a:avLst/>
          </a:prstGeom>
        </p:spPr>
        <p:txBody>
          <a:bodyPr wrap="square" lIns="87722" tIns="43861" rIns="87722" bIns="43861">
            <a:spAutoFit/>
          </a:bodyPr>
          <a:lstStyle/>
          <a:p>
            <a:pPr algn="ctr" defTabSz="1066069">
              <a:defRPr/>
            </a:pPr>
            <a:r>
              <a:rPr lang="zh-CN" altLang="en-US" sz="1300"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p>
        </p:txBody>
      </p:sp>
      <p:sp>
        <p:nvSpPr>
          <p:cNvPr id="27" name="矩形 42"/>
          <p:cNvSpPr/>
          <p:nvPr/>
        </p:nvSpPr>
        <p:spPr>
          <a:xfrm>
            <a:off x="612467" y="4378966"/>
            <a:ext cx="2911170" cy="1689017"/>
          </a:xfrm>
          <a:prstGeom prst="rect">
            <a:avLst/>
          </a:prstGeom>
        </p:spPr>
        <p:txBody>
          <a:bodyPr wrap="square" lIns="87722" tIns="43861" rIns="87722" bIns="43861">
            <a:spAutoFit/>
          </a:bodyPr>
          <a:lstStyle/>
          <a:p>
            <a:pPr algn="ctr" defTabSz="1066069">
              <a:defRPr/>
            </a:pPr>
            <a:r>
              <a:rPr lang="zh-CN" altLang="en-US" sz="1300"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lang="zh-CN" altLang="en-US" sz="1300" dirty="0">
              <a:latin typeface="Copperplate Gothic Bold" pitchFamily="34" charset="0"/>
              <a:ea typeface="微软雅黑" pitchFamily="34" charset="-122"/>
            </a:endParaRPr>
          </a:p>
        </p:txBody>
      </p:sp>
      <p:sp>
        <p:nvSpPr>
          <p:cNvPr id="28" name="矩形 42"/>
          <p:cNvSpPr/>
          <p:nvPr/>
        </p:nvSpPr>
        <p:spPr>
          <a:xfrm>
            <a:off x="8000111" y="4386587"/>
            <a:ext cx="3017510" cy="1488962"/>
          </a:xfrm>
          <a:prstGeom prst="rect">
            <a:avLst/>
          </a:prstGeom>
        </p:spPr>
        <p:txBody>
          <a:bodyPr wrap="square" lIns="87722" tIns="43861" rIns="87722" bIns="43861">
            <a:spAutoFit/>
          </a:bodyPr>
          <a:lstStyle/>
          <a:p>
            <a:pPr algn="ctr" defTabSz="1066069">
              <a:defRPr/>
            </a:pPr>
            <a:r>
              <a:rPr lang="zh-CN" altLang="en-US" sz="1300"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lang="zh-CN" altLang="en-US" sz="1300" dirty="0">
              <a:latin typeface="Copperplate Gothic Bold" pitchFamily="34" charset="0"/>
              <a:ea typeface="微软雅黑" pitchFamily="34" charset="-122"/>
            </a:endParaRPr>
          </a:p>
        </p:txBody>
      </p:sp>
      <p:sp>
        <p:nvSpPr>
          <p:cNvPr id="29" name="矩形 42"/>
          <p:cNvSpPr/>
          <p:nvPr/>
        </p:nvSpPr>
        <p:spPr>
          <a:xfrm>
            <a:off x="7881186" y="2213323"/>
            <a:ext cx="3374086" cy="1488962"/>
          </a:xfrm>
          <a:prstGeom prst="rect">
            <a:avLst/>
          </a:prstGeom>
        </p:spPr>
        <p:txBody>
          <a:bodyPr wrap="square" lIns="87722" tIns="43861" rIns="87722" bIns="43861">
            <a:spAutoFit/>
          </a:bodyPr>
          <a:lstStyle/>
          <a:p>
            <a:pPr algn="ctr" defTabSz="1066069">
              <a:defRPr/>
            </a:pPr>
            <a:r>
              <a:rPr lang="zh-CN" altLang="en-US" sz="1300"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lang="zh-CN" altLang="en-US" sz="1300" dirty="0">
              <a:latin typeface="Copperplate Gothic Bold" pitchFamily="34" charset="0"/>
              <a:ea typeface="微软雅黑" pitchFamily="34" charset="-122"/>
            </a:endParaRPr>
          </a:p>
        </p:txBody>
      </p:sp>
      <p:pic>
        <p:nvPicPr>
          <p:cNvPr id="30" name="图片 29"/>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33"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“两学一做”学习教育的第二个“学”</a:t>
            </a:r>
          </a:p>
        </p:txBody>
      </p:sp>
    </p:spTree>
    <p:extLst>
      <p:ext uri="{BB962C8B-B14F-4D97-AF65-F5344CB8AC3E}">
        <p14:creationId xmlns:p14="http://schemas.microsoft.com/office/powerpoint/2010/main" val="640964169"/>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42"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52000">
                                          <p:cBhvr additive="base">
                                            <p:cTn id="19" dur="500" fill="hold"/>
                                            <p:tgtEl>
                                              <p:spTgt spid="33"/>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000"/>
                                            <p:tgtEl>
                                              <p:spTgt spid="6"/>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3000"/>
                                </p:stCondLst>
                                <p:childTnLst>
                                  <p:par>
                                    <p:cTn id="63" presetID="15"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1"/>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 calcmode="lin" valueType="num">
                                          <p:cBhvr>
                                            <p:cTn id="73"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0"/>
                                            </p:tgtEl>
                                            <p:attrNameLst>
                                              <p:attrName>ppt_y</p:attrName>
                                            </p:attrNameLst>
                                          </p:cBhvr>
                                          <p:tavLst>
                                            <p:tav tm="0" fmla="#ppt_y+(sin(-2*pi*(1-$))*-#ppt_x+cos(-2*pi*(1-$))*(1-#ppt_y))*(1-$)">
                                              <p:val>
                                                <p:fltVal val="0"/>
                                              </p:val>
                                            </p:tav>
                                            <p:tav tm="100000">
                                              <p:val>
                                                <p:fltVal val="1"/>
                                              </p:val>
                                            </p:tav>
                                          </p:tavLst>
                                        </p:anim>
                                      </p:childTnLst>
                                    </p:cTn>
                                  </p:par>
                                  <p:par>
                                    <p:cTn id="75" presetID="15" presetClass="entr" presetSubtype="0" fill="hold" grpId="0" nodeType="withEffect">
                                      <p:stCondLst>
                                        <p:cond delay="50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0" dur="500" fill="hold"/>
                                            <p:tgtEl>
                                              <p:spTgt spid="22"/>
                                            </p:tgtEl>
                                            <p:attrNameLst>
                                              <p:attrName>ppt_y</p:attrName>
                                            </p:attrNameLst>
                                          </p:cBhvr>
                                          <p:tavLst>
                                            <p:tav tm="0" fmla="#ppt_y+(sin(-2*pi*(1-$))*-#ppt_x+cos(-2*pi*(1-$))*(1-#ppt_y))*(1-$)">
                                              <p:val>
                                                <p:fltVal val="0"/>
                                              </p:val>
                                            </p:tav>
                                            <p:tav tm="100000">
                                              <p:val>
                                                <p:fltVal val="1"/>
                                              </p:val>
                                            </p:tav>
                                          </p:tavLst>
                                        </p:anim>
                                      </p:childTnLst>
                                    </p:cTn>
                                  </p:par>
                                  <p:par>
                                    <p:cTn id="81" presetID="15" presetClass="entr" presetSubtype="0" fill="hold" grpId="0" nodeType="withEffect">
                                      <p:stCondLst>
                                        <p:cond delay="3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 calcmode="lin" valueType="num">
                                          <p:cBhvr>
                                            <p:cTn id="85"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6"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4000"/>
                                </p:stCondLst>
                                <p:childTnLst>
                                  <p:par>
                                    <p:cTn id="88" presetID="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0-#ppt_w/2"/>
                                              </p:val>
                                            </p:tav>
                                            <p:tav tm="100000">
                                              <p:val>
                                                <p:strVal val="#ppt_x"/>
                                              </p:val>
                                            </p:tav>
                                          </p:tavLst>
                                        </p:anim>
                                        <p:anim calcmode="lin" valueType="num">
                                          <p:cBhvr additive="base">
                                            <p:cTn id="91" dur="500" fill="hold"/>
                                            <p:tgtEl>
                                              <p:spTgt spid="24"/>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0-#ppt_w/2"/>
                                              </p:val>
                                            </p:tav>
                                            <p:tav tm="100000">
                                              <p:val>
                                                <p:strVal val="#ppt_x"/>
                                              </p:val>
                                            </p:tav>
                                          </p:tavLst>
                                        </p:anim>
                                        <p:anim calcmode="lin" valueType="num">
                                          <p:cBhvr additive="base">
                                            <p:cTn id="95" dur="500" fill="hold"/>
                                            <p:tgtEl>
                                              <p:spTgt spid="27"/>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500" fill="hold"/>
                                            <p:tgtEl>
                                              <p:spTgt spid="29"/>
                                            </p:tgtEl>
                                            <p:attrNameLst>
                                              <p:attrName>ppt_x</p:attrName>
                                            </p:attrNameLst>
                                          </p:cBhvr>
                                          <p:tavLst>
                                            <p:tav tm="0">
                                              <p:val>
                                                <p:strVal val="1+#ppt_w/2"/>
                                              </p:val>
                                            </p:tav>
                                            <p:tav tm="100000">
                                              <p:val>
                                                <p:strVal val="#ppt_x"/>
                                              </p:val>
                                            </p:tav>
                                          </p:tavLst>
                                        </p:anim>
                                        <p:anim calcmode="lin" valueType="num">
                                          <p:cBhvr additive="base">
                                            <p:cTn id="99" dur="500" fill="hold"/>
                                            <p:tgtEl>
                                              <p:spTgt spid="29"/>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1+#ppt_w/2"/>
                                              </p:val>
                                            </p:tav>
                                            <p:tav tm="100000">
                                              <p:val>
                                                <p:strVal val="#ppt_x"/>
                                              </p:val>
                                            </p:tav>
                                          </p:tavLst>
                                        </p:anim>
                                        <p:anim calcmode="lin" valueType="num">
                                          <p:cBhvr additive="base">
                                            <p:cTn id="10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42"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000"/>
                                            <p:tgtEl>
                                              <p:spTgt spid="6"/>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3000"/>
                                </p:stCondLst>
                                <p:childTnLst>
                                  <p:par>
                                    <p:cTn id="63" presetID="15"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1"/>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 calcmode="lin" valueType="num">
                                          <p:cBhvr>
                                            <p:cTn id="73"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0"/>
                                            </p:tgtEl>
                                            <p:attrNameLst>
                                              <p:attrName>ppt_y</p:attrName>
                                            </p:attrNameLst>
                                          </p:cBhvr>
                                          <p:tavLst>
                                            <p:tav tm="0" fmla="#ppt_y+(sin(-2*pi*(1-$))*-#ppt_x+cos(-2*pi*(1-$))*(1-#ppt_y))*(1-$)">
                                              <p:val>
                                                <p:fltVal val="0"/>
                                              </p:val>
                                            </p:tav>
                                            <p:tav tm="100000">
                                              <p:val>
                                                <p:fltVal val="1"/>
                                              </p:val>
                                            </p:tav>
                                          </p:tavLst>
                                        </p:anim>
                                      </p:childTnLst>
                                    </p:cTn>
                                  </p:par>
                                  <p:par>
                                    <p:cTn id="75" presetID="15" presetClass="entr" presetSubtype="0" fill="hold" grpId="0" nodeType="withEffect">
                                      <p:stCondLst>
                                        <p:cond delay="50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0" dur="500" fill="hold"/>
                                            <p:tgtEl>
                                              <p:spTgt spid="22"/>
                                            </p:tgtEl>
                                            <p:attrNameLst>
                                              <p:attrName>ppt_y</p:attrName>
                                            </p:attrNameLst>
                                          </p:cBhvr>
                                          <p:tavLst>
                                            <p:tav tm="0" fmla="#ppt_y+(sin(-2*pi*(1-$))*-#ppt_x+cos(-2*pi*(1-$))*(1-#ppt_y))*(1-$)">
                                              <p:val>
                                                <p:fltVal val="0"/>
                                              </p:val>
                                            </p:tav>
                                            <p:tav tm="100000">
                                              <p:val>
                                                <p:fltVal val="1"/>
                                              </p:val>
                                            </p:tav>
                                          </p:tavLst>
                                        </p:anim>
                                      </p:childTnLst>
                                    </p:cTn>
                                  </p:par>
                                  <p:par>
                                    <p:cTn id="81" presetID="15" presetClass="entr" presetSubtype="0" fill="hold" grpId="0" nodeType="withEffect">
                                      <p:stCondLst>
                                        <p:cond delay="3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 calcmode="lin" valueType="num">
                                          <p:cBhvr>
                                            <p:cTn id="85"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6"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4000"/>
                                </p:stCondLst>
                                <p:childTnLst>
                                  <p:par>
                                    <p:cTn id="88" presetID="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0-#ppt_w/2"/>
                                              </p:val>
                                            </p:tav>
                                            <p:tav tm="100000">
                                              <p:val>
                                                <p:strVal val="#ppt_x"/>
                                              </p:val>
                                            </p:tav>
                                          </p:tavLst>
                                        </p:anim>
                                        <p:anim calcmode="lin" valueType="num">
                                          <p:cBhvr additive="base">
                                            <p:cTn id="91" dur="500" fill="hold"/>
                                            <p:tgtEl>
                                              <p:spTgt spid="24"/>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0-#ppt_w/2"/>
                                              </p:val>
                                            </p:tav>
                                            <p:tav tm="100000">
                                              <p:val>
                                                <p:strVal val="#ppt_x"/>
                                              </p:val>
                                            </p:tav>
                                          </p:tavLst>
                                        </p:anim>
                                        <p:anim calcmode="lin" valueType="num">
                                          <p:cBhvr additive="base">
                                            <p:cTn id="95" dur="500" fill="hold"/>
                                            <p:tgtEl>
                                              <p:spTgt spid="27"/>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500" fill="hold"/>
                                            <p:tgtEl>
                                              <p:spTgt spid="29"/>
                                            </p:tgtEl>
                                            <p:attrNameLst>
                                              <p:attrName>ppt_x</p:attrName>
                                            </p:attrNameLst>
                                          </p:cBhvr>
                                          <p:tavLst>
                                            <p:tav tm="0">
                                              <p:val>
                                                <p:strVal val="1+#ppt_w/2"/>
                                              </p:val>
                                            </p:tav>
                                            <p:tav tm="100000">
                                              <p:val>
                                                <p:strVal val="#ppt_x"/>
                                              </p:val>
                                            </p:tav>
                                          </p:tavLst>
                                        </p:anim>
                                        <p:anim calcmode="lin" valueType="num">
                                          <p:cBhvr additive="base">
                                            <p:cTn id="99" dur="500" fill="hold"/>
                                            <p:tgtEl>
                                              <p:spTgt spid="29"/>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1+#ppt_w/2"/>
                                              </p:val>
                                            </p:tav>
                                            <p:tav tm="100000">
                                              <p:val>
                                                <p:strVal val="#ppt_x"/>
                                              </p:val>
                                            </p:tav>
                                          </p:tavLst>
                                        </p:anim>
                                        <p:anim calcmode="lin" valueType="num">
                                          <p:cBhvr additive="base">
                                            <p:cTn id="10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P spid="3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rrowheads="1"/>
          </p:cNvSpPr>
          <p:nvPr/>
        </p:nvSpPr>
        <p:spPr bwMode="gray">
          <a:xfrm>
            <a:off x="3900765" y="1376439"/>
            <a:ext cx="6036736" cy="1313789"/>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6" name="AutoShape 4"/>
          <p:cNvSpPr>
            <a:spLocks noChangeArrowheads="1"/>
          </p:cNvSpPr>
          <p:nvPr/>
        </p:nvSpPr>
        <p:spPr bwMode="gray">
          <a:xfrm>
            <a:off x="3912286" y="2760631"/>
            <a:ext cx="6036736" cy="1337793"/>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7" name="AutoShape 7"/>
          <p:cNvSpPr>
            <a:spLocks noChangeArrowheads="1"/>
          </p:cNvSpPr>
          <p:nvPr/>
        </p:nvSpPr>
        <p:spPr bwMode="gray">
          <a:xfrm>
            <a:off x="3088568" y="4167239"/>
            <a:ext cx="6858531" cy="1326591"/>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8" name="Text Box 15"/>
          <p:cNvSpPr txBox="1">
            <a:spLocks noChangeArrowheads="1"/>
          </p:cNvSpPr>
          <p:nvPr/>
        </p:nvSpPr>
        <p:spPr bwMode="gray">
          <a:xfrm>
            <a:off x="4338542" y="4333129"/>
            <a:ext cx="4337464" cy="104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1900"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endParaRPr lang="zh-CN" altLang="en-US" sz="1900" dirty="0">
              <a:solidFill>
                <a:schemeClr val="bg2">
                  <a:lumMod val="10000"/>
                </a:schemeClr>
              </a:solidFill>
              <a:latin typeface="微软雅黑" pitchFamily="34" charset="-122"/>
              <a:ea typeface="微软雅黑" pitchFamily="34" charset="-122"/>
            </a:endParaRPr>
          </a:p>
        </p:txBody>
      </p:sp>
      <p:sp>
        <p:nvSpPr>
          <p:cNvPr id="9" name="Text Box 16"/>
          <p:cNvSpPr txBox="1">
            <a:spLocks noChangeArrowheads="1"/>
          </p:cNvSpPr>
          <p:nvPr/>
        </p:nvSpPr>
        <p:spPr bwMode="gray">
          <a:xfrm>
            <a:off x="5642280" y="1518325"/>
            <a:ext cx="4295222" cy="106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1900"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r>
              <a:rPr lang="zh-CN" altLang="en-US" sz="1900" dirty="0" smtClean="0">
                <a:solidFill>
                  <a:schemeClr val="bg2">
                    <a:lumMod val="10000"/>
                  </a:schemeClr>
                </a:solidFill>
                <a:latin typeface="微软雅黑" pitchFamily="34" charset="-122"/>
                <a:ea typeface="微软雅黑" pitchFamily="34" charset="-122"/>
              </a:rPr>
              <a:t>。</a:t>
            </a:r>
            <a:endParaRPr lang="zh-CN" altLang="en-US" sz="1900" dirty="0">
              <a:solidFill>
                <a:schemeClr val="bg2">
                  <a:lumMod val="10000"/>
                </a:schemeClr>
              </a:solidFill>
              <a:latin typeface="微软雅黑" pitchFamily="34" charset="-122"/>
              <a:ea typeface="微软雅黑" pitchFamily="34" charset="-122"/>
            </a:endParaRPr>
          </a:p>
        </p:txBody>
      </p:sp>
      <p:sp>
        <p:nvSpPr>
          <p:cNvPr id="10" name="Text Box 17"/>
          <p:cNvSpPr txBox="1">
            <a:spLocks noChangeArrowheads="1"/>
          </p:cNvSpPr>
          <p:nvPr/>
        </p:nvSpPr>
        <p:spPr bwMode="gray">
          <a:xfrm>
            <a:off x="4895363" y="2912123"/>
            <a:ext cx="4331704" cy="104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1900"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endParaRPr lang="zh-CN" altLang="en-US" sz="1900" dirty="0">
              <a:solidFill>
                <a:schemeClr val="bg2">
                  <a:lumMod val="10000"/>
                </a:schemeClr>
              </a:solidFill>
              <a:latin typeface="微软雅黑" pitchFamily="34" charset="-122"/>
              <a:ea typeface="微软雅黑" pitchFamily="34" charset="-122"/>
            </a:endParaRPr>
          </a:p>
        </p:txBody>
      </p:sp>
      <p:grpSp>
        <p:nvGrpSpPr>
          <p:cNvPr id="11" name="组合 10"/>
          <p:cNvGrpSpPr/>
          <p:nvPr/>
        </p:nvGrpSpPr>
        <p:grpSpPr>
          <a:xfrm>
            <a:off x="2979130" y="849964"/>
            <a:ext cx="2949245" cy="1800257"/>
            <a:chOff x="2820508" y="1425179"/>
            <a:chExt cx="3072553" cy="1875234"/>
          </a:xfrm>
          <a:solidFill>
            <a:srgbClr val="C00000"/>
          </a:solidFill>
        </p:grpSpPr>
        <p:sp>
          <p:nvSpPr>
            <p:cNvPr id="12" name="AutoShape 5"/>
            <p:cNvSpPr>
              <a:spLocks noChangeArrowheads="1"/>
            </p:cNvSpPr>
            <p:nvPr/>
          </p:nvSpPr>
          <p:spPr bwMode="gray">
            <a:xfrm>
              <a:off x="2820508" y="1425179"/>
              <a:ext cx="3072553" cy="1875234"/>
            </a:xfrm>
            <a:prstGeom prst="upArrow">
              <a:avLst>
                <a:gd name="adj1" fmla="val 49093"/>
                <a:gd name="adj2" fmla="val 2231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3" name="TextBox 12"/>
            <p:cNvSpPr txBox="1"/>
            <p:nvPr/>
          </p:nvSpPr>
          <p:spPr>
            <a:xfrm>
              <a:off x="3844835" y="1885741"/>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smtClean="0"/>
                <a:t>四有党员</a:t>
              </a:r>
              <a:endParaRPr lang="zh-CN" altLang="en-US" sz="2800" dirty="0"/>
            </a:p>
          </p:txBody>
        </p:sp>
      </p:grpSp>
      <p:grpSp>
        <p:nvGrpSpPr>
          <p:cNvPr id="14" name="组合 13"/>
          <p:cNvGrpSpPr/>
          <p:nvPr/>
        </p:nvGrpSpPr>
        <p:grpSpPr>
          <a:xfrm>
            <a:off x="2207255" y="2242158"/>
            <a:ext cx="2995326" cy="1792257"/>
            <a:chOff x="2016363" y="2875360"/>
            <a:chExt cx="3120562" cy="1866900"/>
          </a:xfrm>
          <a:solidFill>
            <a:srgbClr val="C00000"/>
          </a:solidFill>
        </p:grpSpPr>
        <p:sp>
          <p:nvSpPr>
            <p:cNvPr id="15" name="AutoShape 6"/>
            <p:cNvSpPr>
              <a:spLocks noChangeArrowheads="1"/>
            </p:cNvSpPr>
            <p:nvPr/>
          </p:nvSpPr>
          <p:spPr bwMode="gray">
            <a:xfrm>
              <a:off x="2016363" y="2875360"/>
              <a:ext cx="3120562" cy="1866900"/>
            </a:xfrm>
            <a:prstGeom prst="upArrow">
              <a:avLst>
                <a:gd name="adj1" fmla="val 51824"/>
                <a:gd name="adj2" fmla="val 23468"/>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6" name="TextBox 15"/>
            <p:cNvSpPr txBox="1"/>
            <p:nvPr/>
          </p:nvSpPr>
          <p:spPr>
            <a:xfrm>
              <a:off x="3090629" y="3359766"/>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四有党员</a:t>
              </a:r>
              <a:endParaRPr lang="zh-CN" altLang="en-US" sz="2800" dirty="0"/>
            </a:p>
          </p:txBody>
        </p:sp>
      </p:grpSp>
      <p:grpSp>
        <p:nvGrpSpPr>
          <p:cNvPr id="17" name="组合 16"/>
          <p:cNvGrpSpPr/>
          <p:nvPr/>
        </p:nvGrpSpPr>
        <p:grpSpPr>
          <a:xfrm>
            <a:off x="1550589" y="3575818"/>
            <a:ext cx="2949245" cy="1819460"/>
            <a:chOff x="1332240" y="4313873"/>
            <a:chExt cx="3072553" cy="1895237"/>
          </a:xfrm>
          <a:solidFill>
            <a:srgbClr val="FFC000"/>
          </a:solidFill>
        </p:grpSpPr>
        <p:sp>
          <p:nvSpPr>
            <p:cNvPr id="19"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headEnd/>
              <a:tailEnd/>
            </a:ln>
          </p:spPr>
          <p:txBody>
            <a:bodyPr wrap="none" lIns="106985" tIns="53492" rIns="106985" bIns="53492" anchor="ctr">
              <a:flatTx/>
            </a:bodyPr>
            <a:lstStyle/>
            <a:p>
              <a:endParaRPr lang="zh-CN" altLang="en-US">
                <a:ea typeface="宋体" charset="-122"/>
              </a:endParaRPr>
            </a:p>
          </p:txBody>
        </p:sp>
        <p:sp>
          <p:nvSpPr>
            <p:cNvPr id="20" name="TextBox 19"/>
            <p:cNvSpPr txBox="1"/>
            <p:nvPr/>
          </p:nvSpPr>
          <p:spPr>
            <a:xfrm>
              <a:off x="2412741" y="4896594"/>
              <a:ext cx="972032" cy="1000219"/>
            </a:xfrm>
            <a:prstGeom prst="rect">
              <a:avLst/>
            </a:prstGeom>
            <a:solidFill>
              <a:srgbClr val="FCA304"/>
            </a:solidFill>
          </p:spPr>
          <p:txBody>
            <a:bodyPr wrap="square" rtlCol="0">
              <a:spAutoFit/>
            </a:bodyPr>
            <a:lstStyle/>
            <a:p>
              <a:r>
                <a:rPr lang="zh-CN" altLang="en-US" sz="2800" dirty="0">
                  <a:latin typeface="微软雅黑" pitchFamily="34" charset="-122"/>
                  <a:ea typeface="微软雅黑" pitchFamily="34" charset="-122"/>
                </a:rPr>
                <a:t>四有党员</a:t>
              </a:r>
            </a:p>
          </p:txBody>
        </p:sp>
      </p:grpSp>
      <p:pic>
        <p:nvPicPr>
          <p:cNvPr id="21" name="图片 20"/>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24"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“两学一做”学习教育的 “做”</a:t>
            </a:r>
          </a:p>
        </p:txBody>
      </p:sp>
      <p:sp>
        <p:nvSpPr>
          <p:cNvPr id="27" name="AutoShape 7"/>
          <p:cNvSpPr>
            <a:spLocks noChangeArrowheads="1"/>
          </p:cNvSpPr>
          <p:nvPr/>
        </p:nvSpPr>
        <p:spPr bwMode="gray">
          <a:xfrm>
            <a:off x="2499109" y="5643154"/>
            <a:ext cx="6858531" cy="1326591"/>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28" name="Text Box 15"/>
          <p:cNvSpPr txBox="1">
            <a:spLocks noChangeArrowheads="1"/>
          </p:cNvSpPr>
          <p:nvPr/>
        </p:nvSpPr>
        <p:spPr bwMode="gray">
          <a:xfrm>
            <a:off x="3749083" y="5809044"/>
            <a:ext cx="4337464" cy="104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1900"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endParaRPr lang="zh-CN" altLang="en-US" sz="1900" dirty="0">
              <a:solidFill>
                <a:schemeClr val="bg2">
                  <a:lumMod val="10000"/>
                </a:schemeClr>
              </a:solidFill>
              <a:latin typeface="微软雅黑" pitchFamily="34" charset="-122"/>
              <a:ea typeface="微软雅黑" pitchFamily="34" charset="-122"/>
            </a:endParaRPr>
          </a:p>
        </p:txBody>
      </p:sp>
      <p:grpSp>
        <p:nvGrpSpPr>
          <p:cNvPr id="29" name="组合 28"/>
          <p:cNvGrpSpPr/>
          <p:nvPr/>
        </p:nvGrpSpPr>
        <p:grpSpPr>
          <a:xfrm>
            <a:off x="961130" y="5051733"/>
            <a:ext cx="2949245" cy="1819460"/>
            <a:chOff x="1332240" y="4313873"/>
            <a:chExt cx="3072553" cy="1895237"/>
          </a:xfrm>
          <a:solidFill>
            <a:srgbClr val="FFC000"/>
          </a:solidFill>
        </p:grpSpPr>
        <p:sp>
          <p:nvSpPr>
            <p:cNvPr id="30"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headEnd/>
              <a:tailEnd/>
            </a:ln>
          </p:spPr>
          <p:txBody>
            <a:bodyPr wrap="none" lIns="106985" tIns="53492" rIns="106985" bIns="53492" anchor="ctr">
              <a:flatTx/>
            </a:bodyPr>
            <a:lstStyle/>
            <a:p>
              <a:endParaRPr lang="zh-CN" altLang="en-US">
                <a:ea typeface="宋体" charset="-122"/>
              </a:endParaRPr>
            </a:p>
          </p:txBody>
        </p:sp>
        <p:sp>
          <p:nvSpPr>
            <p:cNvPr id="31" name="TextBox 30"/>
            <p:cNvSpPr txBox="1"/>
            <p:nvPr/>
          </p:nvSpPr>
          <p:spPr>
            <a:xfrm>
              <a:off x="2412741" y="4896594"/>
              <a:ext cx="972032" cy="1000219"/>
            </a:xfrm>
            <a:prstGeom prst="rect">
              <a:avLst/>
            </a:prstGeom>
            <a:solidFill>
              <a:srgbClr val="FCA304"/>
            </a:solidFill>
          </p:spPr>
          <p:txBody>
            <a:bodyPr wrap="square" rtlCol="0">
              <a:spAutoFit/>
            </a:bodyPr>
            <a:lstStyle/>
            <a:p>
              <a:r>
                <a:rPr lang="zh-CN" altLang="en-US" sz="2800" dirty="0">
                  <a:latin typeface="微软雅黑" pitchFamily="34" charset="-122"/>
                  <a:ea typeface="微软雅黑" pitchFamily="34" charset="-122"/>
                </a:rPr>
                <a:t>四有党员</a:t>
              </a:r>
            </a:p>
          </p:txBody>
        </p:sp>
      </p:grpSp>
    </p:spTree>
    <p:extLst>
      <p:ext uri="{BB962C8B-B14F-4D97-AF65-F5344CB8AC3E}">
        <p14:creationId xmlns:p14="http://schemas.microsoft.com/office/powerpoint/2010/main" val="386479654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right)">
                                          <p:cBhvr>
                                            <p:cTn id="47" dur="500"/>
                                            <p:tgtEl>
                                              <p:spTgt spid="28"/>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childTnLst>
                              </p:cTn>
                            </p:par>
                            <p:par>
                              <p:cTn id="66" fill="hold">
                                <p:stCondLst>
                                  <p:cond delay="5000"/>
                                </p:stCondLst>
                                <p:childTnLst>
                                  <p:par>
                                    <p:cTn id="67" presetID="12"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p:tgtEl>
                                              <p:spTgt spid="10"/>
                                            </p:tgtEl>
                                            <p:attrNameLst>
                                              <p:attrName>ppt_x</p:attrName>
                                            </p:attrNameLst>
                                          </p:cBhvr>
                                          <p:tavLst>
                                            <p:tav tm="0">
                                              <p:val>
                                                <p:strVal val="#ppt_x-#ppt_w*1.125000"/>
                                              </p:val>
                                            </p:tav>
                                            <p:tav tm="100000">
                                              <p:val>
                                                <p:strVal val="#ppt_x"/>
                                              </p:val>
                                            </p:tav>
                                          </p:tavLst>
                                        </p:anim>
                                        <p:animEffect transition="in" filter="wipe(right)">
                                          <p:cBhvr>
                                            <p:cTn id="70" dur="500"/>
                                            <p:tgtEl>
                                              <p:spTgt spid="10"/>
                                            </p:tgtEl>
                                          </p:cBhvr>
                                        </p:animEffect>
                                      </p:childTnLst>
                                    </p:cTn>
                                  </p:par>
                                </p:childTnLst>
                              </p:cTn>
                            </p:par>
                            <p:par>
                              <p:cTn id="71" fill="hold">
                                <p:stCondLst>
                                  <p:cond delay="5500"/>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p:tgtEl>
                                              <p:spTgt spid="9"/>
                                            </p:tgtEl>
                                            <p:attrNameLst>
                                              <p:attrName>ppt_x</p:attrName>
                                            </p:attrNameLst>
                                          </p:cBhvr>
                                          <p:tavLst>
                                            <p:tav tm="0">
                                              <p:val>
                                                <p:strVal val="#ppt_x-#ppt_w*1.125000"/>
                                              </p:val>
                                            </p:tav>
                                            <p:tav tm="100000">
                                              <p:val>
                                                <p:strVal val="#ppt_x"/>
                                              </p:val>
                                            </p:tav>
                                          </p:tavLst>
                                        </p:anim>
                                        <p:animEffect transition="in" filter="wipe(right)">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4" grpId="0"/>
          <p:bldP spid="27" grpId="0"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right)">
                                          <p:cBhvr>
                                            <p:cTn id="47" dur="500"/>
                                            <p:tgtEl>
                                              <p:spTgt spid="28"/>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childTnLst>
                              </p:cTn>
                            </p:par>
                            <p:par>
                              <p:cTn id="66" fill="hold">
                                <p:stCondLst>
                                  <p:cond delay="5000"/>
                                </p:stCondLst>
                                <p:childTnLst>
                                  <p:par>
                                    <p:cTn id="67" presetID="12"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p:tgtEl>
                                              <p:spTgt spid="10"/>
                                            </p:tgtEl>
                                            <p:attrNameLst>
                                              <p:attrName>ppt_x</p:attrName>
                                            </p:attrNameLst>
                                          </p:cBhvr>
                                          <p:tavLst>
                                            <p:tav tm="0">
                                              <p:val>
                                                <p:strVal val="#ppt_x-#ppt_w*1.125000"/>
                                              </p:val>
                                            </p:tav>
                                            <p:tav tm="100000">
                                              <p:val>
                                                <p:strVal val="#ppt_x"/>
                                              </p:val>
                                            </p:tav>
                                          </p:tavLst>
                                        </p:anim>
                                        <p:animEffect transition="in" filter="wipe(right)">
                                          <p:cBhvr>
                                            <p:cTn id="70" dur="500"/>
                                            <p:tgtEl>
                                              <p:spTgt spid="10"/>
                                            </p:tgtEl>
                                          </p:cBhvr>
                                        </p:animEffect>
                                      </p:childTnLst>
                                    </p:cTn>
                                  </p:par>
                                </p:childTnLst>
                              </p:cTn>
                            </p:par>
                            <p:par>
                              <p:cTn id="71" fill="hold">
                                <p:stCondLst>
                                  <p:cond delay="5500"/>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p:tgtEl>
                                              <p:spTgt spid="9"/>
                                            </p:tgtEl>
                                            <p:attrNameLst>
                                              <p:attrName>ppt_x</p:attrName>
                                            </p:attrNameLst>
                                          </p:cBhvr>
                                          <p:tavLst>
                                            <p:tav tm="0">
                                              <p:val>
                                                <p:strVal val="#ppt_x-#ppt_w*1.125000"/>
                                              </p:val>
                                            </p:tav>
                                            <p:tav tm="100000">
                                              <p:val>
                                                <p:strVal val="#ppt_x"/>
                                              </p:val>
                                            </p:tav>
                                          </p:tavLst>
                                        </p:anim>
                                        <p:animEffect transition="in" filter="wipe(right)">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4" grpId="0"/>
          <p:bldP spid="27" grpId="0" animBg="1"/>
          <p:bldP spid="2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2448669" y="308140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方正超粗黑_GBK" panose="03000509000000000000" pitchFamily="65" charset="-122"/>
                <a:ea typeface="方正超粗黑_GBK" panose="03000509000000000000" pitchFamily="65" charset="-122"/>
              </a:rPr>
              <a:t>4</a:t>
            </a:r>
            <a:endParaRPr lang="zh-CN" altLang="en-US" sz="3200"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80717" y="1224186"/>
            <a:ext cx="7455599" cy="4142807"/>
          </a:xfrm>
          <a:prstGeom prst="rect">
            <a:avLst/>
          </a:prstGeom>
        </p:spPr>
      </p:pic>
      <p:sp>
        <p:nvSpPr>
          <p:cNvPr id="2" name="矩形 1"/>
          <p:cNvSpPr/>
          <p:nvPr/>
        </p:nvSpPr>
        <p:spPr>
          <a:xfrm>
            <a:off x="4379137" y="3349108"/>
            <a:ext cx="5310494" cy="707886"/>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学习教育的主要措施</a:t>
            </a:r>
          </a:p>
        </p:txBody>
      </p:sp>
    </p:spTree>
    <p:extLst>
      <p:ext uri="{BB962C8B-B14F-4D97-AF65-F5344CB8AC3E}">
        <p14:creationId xmlns:p14="http://schemas.microsoft.com/office/powerpoint/2010/main" val="359733412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1"/>
          <p:cNvGrpSpPr>
            <a:grpSpLocks/>
          </p:cNvGrpSpPr>
          <p:nvPr/>
        </p:nvGrpSpPr>
        <p:grpSpPr bwMode="auto">
          <a:xfrm>
            <a:off x="3979012" y="2218119"/>
            <a:ext cx="2523509" cy="2803646"/>
            <a:chOff x="2706" y="762"/>
            <a:chExt cx="1232" cy="1232"/>
          </a:xfrm>
        </p:grpSpPr>
        <p:sp>
          <p:nvSpPr>
            <p:cNvPr id="6" name="Freeform 52"/>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184" y="80"/>
                  </a:lnTo>
                  <a:lnTo>
                    <a:pt x="204" y="82"/>
                  </a:lnTo>
                  <a:lnTo>
                    <a:pt x="224" y="88"/>
                  </a:lnTo>
                  <a:lnTo>
                    <a:pt x="242" y="98"/>
                  </a:lnTo>
                  <a:lnTo>
                    <a:pt x="258" y="110"/>
                  </a:lnTo>
                  <a:lnTo>
                    <a:pt x="270" y="126"/>
                  </a:lnTo>
                  <a:lnTo>
                    <a:pt x="280" y="144"/>
                  </a:lnTo>
                  <a:lnTo>
                    <a:pt x="286" y="164"/>
                  </a:lnTo>
                  <a:lnTo>
                    <a:pt x="288" y="184"/>
                  </a:lnTo>
                  <a:lnTo>
                    <a:pt x="288" y="184"/>
                  </a:lnTo>
                  <a:lnTo>
                    <a:pt x="286" y="204"/>
                  </a:lnTo>
                  <a:lnTo>
                    <a:pt x="280" y="224"/>
                  </a:lnTo>
                  <a:lnTo>
                    <a:pt x="270" y="242"/>
                  </a:lnTo>
                  <a:lnTo>
                    <a:pt x="258" y="258"/>
                  </a:lnTo>
                  <a:lnTo>
                    <a:pt x="242" y="270"/>
                  </a:lnTo>
                  <a:lnTo>
                    <a:pt x="224" y="280"/>
                  </a:lnTo>
                  <a:lnTo>
                    <a:pt x="204" y="286"/>
                  </a:lnTo>
                  <a:lnTo>
                    <a:pt x="184" y="288"/>
                  </a:lnTo>
                  <a:lnTo>
                    <a:pt x="184" y="288"/>
                  </a:lnTo>
                  <a:lnTo>
                    <a:pt x="164" y="286"/>
                  </a:lnTo>
                  <a:lnTo>
                    <a:pt x="144" y="280"/>
                  </a:lnTo>
                  <a:lnTo>
                    <a:pt x="126" y="270"/>
                  </a:lnTo>
                  <a:lnTo>
                    <a:pt x="110" y="258"/>
                  </a:lnTo>
                  <a:lnTo>
                    <a:pt x="98" y="242"/>
                  </a:lnTo>
                  <a:lnTo>
                    <a:pt x="88" y="224"/>
                  </a:lnTo>
                  <a:lnTo>
                    <a:pt x="82" y="204"/>
                  </a:lnTo>
                  <a:lnTo>
                    <a:pt x="80" y="184"/>
                  </a:lnTo>
                  <a:lnTo>
                    <a:pt x="80" y="184"/>
                  </a:lnTo>
                  <a:close/>
                </a:path>
              </a:pathLst>
            </a:custGeom>
            <a:solidFill>
              <a:srgbClr val="FFFFFF">
                <a:alpha val="20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7" name="Freeform 53"/>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lnTo>
                    <a:pt x="80" y="328"/>
                  </a:lnTo>
                  <a:close/>
                </a:path>
              </a:pathLst>
            </a:custGeom>
            <a:solidFill>
              <a:srgbClr val="FFFFFF">
                <a:alpha val="14999"/>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8" name="Freeform 54"/>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lnTo>
                    <a:pt x="80" y="472"/>
                  </a:lnTo>
                  <a:close/>
                </a:path>
              </a:pathLst>
            </a:custGeom>
            <a:solidFill>
              <a:srgbClr val="FFFFFF">
                <a:alpha val="10001"/>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9" name="Freeform 55"/>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lnTo>
                    <a:pt x="80" y="616"/>
                  </a:lnTo>
                  <a:close/>
                </a:path>
              </a:pathLst>
            </a:custGeom>
            <a:solidFill>
              <a:srgbClr val="FFFFFF">
                <a:alpha val="5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grpSp>
      <p:sp>
        <p:nvSpPr>
          <p:cNvPr id="10" name="AutoShape 58"/>
          <p:cNvSpPr>
            <a:spLocks noChangeArrowheads="1"/>
          </p:cNvSpPr>
          <p:nvPr/>
        </p:nvSpPr>
        <p:spPr bwMode="auto">
          <a:xfrm>
            <a:off x="-5026" y="3220515"/>
            <a:ext cx="5252701" cy="825733"/>
          </a:xfrm>
          <a:prstGeom prst="homePlate">
            <a:avLst>
              <a:gd name="adj" fmla="val 43942"/>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1" name="Text Box 59"/>
          <p:cNvSpPr txBox="1">
            <a:spLocks noChangeArrowheads="1"/>
          </p:cNvSpPr>
          <p:nvPr/>
        </p:nvSpPr>
        <p:spPr bwMode="auto">
          <a:xfrm>
            <a:off x="373945" y="3434236"/>
            <a:ext cx="4194978" cy="373053"/>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b="1" dirty="0"/>
              <a:t>围绕专题学习讨论</a:t>
            </a:r>
            <a:endParaRPr lang="zh-CN" altLang="en-US" sz="2400" b="1" dirty="0"/>
          </a:p>
        </p:txBody>
      </p:sp>
      <p:sp>
        <p:nvSpPr>
          <p:cNvPr id="12" name="Oval 60"/>
          <p:cNvSpPr>
            <a:spLocks noChangeArrowheads="1"/>
          </p:cNvSpPr>
          <p:nvPr/>
        </p:nvSpPr>
        <p:spPr bwMode="auto">
          <a:xfrm>
            <a:off x="5638302" y="2611776"/>
            <a:ext cx="2060435" cy="2060363"/>
          </a:xfrm>
          <a:prstGeom prst="ellipse">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3" name="Text Box 64"/>
          <p:cNvSpPr txBox="1">
            <a:spLocks noChangeArrowheads="1"/>
          </p:cNvSpPr>
          <p:nvPr/>
        </p:nvSpPr>
        <p:spPr bwMode="auto">
          <a:xfrm>
            <a:off x="6193085" y="3189697"/>
            <a:ext cx="966474" cy="913826"/>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t>措施</a:t>
            </a:r>
            <a:endParaRPr lang="en-US" altLang="ko-KR" sz="2400" dirty="0"/>
          </a:p>
        </p:txBody>
      </p:sp>
      <p:grpSp>
        <p:nvGrpSpPr>
          <p:cNvPr id="14" name="组合 13"/>
          <p:cNvGrpSpPr/>
          <p:nvPr/>
        </p:nvGrpSpPr>
        <p:grpSpPr>
          <a:xfrm>
            <a:off x="307820" y="1173473"/>
            <a:ext cx="4625281" cy="1895387"/>
            <a:chOff x="1085875" y="1231368"/>
            <a:chExt cx="3399093" cy="1253732"/>
          </a:xfrm>
        </p:grpSpPr>
        <p:sp>
          <p:nvSpPr>
            <p:cNvPr id="15"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16" name="Text Box 72"/>
            <p:cNvSpPr txBox="1">
              <a:spLocks noChangeArrowheads="1"/>
            </p:cNvSpPr>
            <p:nvPr/>
          </p:nvSpPr>
          <p:spPr bwMode="auto">
            <a:xfrm>
              <a:off x="1115616" y="1324675"/>
              <a:ext cx="3255559" cy="11604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400" dirty="0">
                  <a:latin typeface="微软雅黑" pitchFamily="34" charset="-122"/>
                  <a:ea typeface="微软雅黑" pitchFamily="34" charset="-122"/>
                </a:rPr>
                <a:t>把个人自学与集中学习结合起来，明确自学要求，引导党员搞好自学。按照“三会一课”制度</a:t>
              </a:r>
              <a:endParaRPr lang="en-US" altLang="ko-KR" sz="1200" kern="0" dirty="0">
                <a:solidFill>
                  <a:sysClr val="windowText" lastClr="000000"/>
                </a:solidFill>
                <a:latin typeface="Arial" charset="0"/>
              </a:endParaRPr>
            </a:p>
          </p:txBody>
        </p:sp>
      </p:grpSp>
      <p:sp>
        <p:nvSpPr>
          <p:cNvPr id="17" name="Arc 75"/>
          <p:cNvSpPr>
            <a:spLocks/>
          </p:cNvSpPr>
          <p:nvPr/>
        </p:nvSpPr>
        <p:spPr bwMode="auto">
          <a:xfrm>
            <a:off x="6559556" y="1828295"/>
            <a:ext cx="1686948" cy="3656261"/>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accent6">
                <a:lumMod val="50000"/>
              </a:schemeClr>
            </a:solidFill>
            <a:prstDash val="sysDot"/>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9290" tIns="64645" rIns="129290" bIns="64645" anchor="ctr"/>
          <a:lstStyle/>
          <a:p>
            <a:pPr defTabSz="1096784">
              <a:defRPr/>
            </a:pPr>
            <a:endParaRPr lang="zh-CN" altLang="en-US" sz="2200" kern="0">
              <a:solidFill>
                <a:srgbClr val="000000"/>
              </a:solidFill>
            </a:endParaRPr>
          </a:p>
        </p:txBody>
      </p:sp>
      <p:grpSp>
        <p:nvGrpSpPr>
          <p:cNvPr id="19" name="组合 18"/>
          <p:cNvGrpSpPr/>
          <p:nvPr/>
        </p:nvGrpSpPr>
        <p:grpSpPr>
          <a:xfrm>
            <a:off x="6506796" y="1379605"/>
            <a:ext cx="2926650" cy="825733"/>
            <a:chOff x="5641469" y="1367720"/>
            <a:chExt cx="1917121" cy="546192"/>
          </a:xfrm>
          <a:solidFill>
            <a:srgbClr val="FFC000"/>
          </a:solidFill>
        </p:grpSpPr>
        <p:sp>
          <p:nvSpPr>
            <p:cNvPr id="20" name="AutoShape 65"/>
            <p:cNvSpPr>
              <a:spLocks noChangeArrowheads="1"/>
            </p:cNvSpPr>
            <p:nvPr/>
          </p:nvSpPr>
          <p:spPr bwMode="auto">
            <a:xfrm rot="10800000">
              <a:off x="5641469" y="1367720"/>
              <a:ext cx="1917121" cy="546192"/>
            </a:xfrm>
            <a:prstGeom prst="homePlate">
              <a:avLst>
                <a:gd name="adj" fmla="val 43731"/>
              </a:avLst>
            </a:prstGeom>
            <a:solidFill>
              <a:srgbClr val="FCA304"/>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1" name="Text Box 66"/>
            <p:cNvSpPr txBox="1">
              <a:spLocks noChangeArrowheads="1"/>
            </p:cNvSpPr>
            <p:nvPr/>
          </p:nvSpPr>
          <p:spPr bwMode="auto">
            <a:xfrm>
              <a:off x="6009140" y="1498071"/>
              <a:ext cx="1549450" cy="264658"/>
            </a:xfrm>
            <a:prstGeom prst="rect">
              <a:avLst/>
            </a:prstGeom>
            <a:solidFill>
              <a:srgbClr val="FCA304"/>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a:solidFill>
                    <a:srgbClr val="FF0000"/>
                  </a:solidFill>
                  <a:latin typeface="微软雅黑" pitchFamily="34" charset="-122"/>
                  <a:ea typeface="微软雅黑" pitchFamily="34" charset="-122"/>
                </a:rPr>
                <a:t>创新方式讲党课</a:t>
              </a:r>
              <a:endParaRPr lang="zh-CN" altLang="en-US" sz="2000" b="1" dirty="0">
                <a:solidFill>
                  <a:srgbClr val="FF0000"/>
                </a:solidFill>
                <a:latin typeface="微软雅黑" pitchFamily="34" charset="-122"/>
                <a:ea typeface="微软雅黑" pitchFamily="34" charset="-122"/>
              </a:endParaRPr>
            </a:p>
          </p:txBody>
        </p:sp>
      </p:grpSp>
      <p:grpSp>
        <p:nvGrpSpPr>
          <p:cNvPr id="22" name="组合 21"/>
          <p:cNvGrpSpPr/>
          <p:nvPr/>
        </p:nvGrpSpPr>
        <p:grpSpPr>
          <a:xfrm>
            <a:off x="307820" y="4309065"/>
            <a:ext cx="4625281" cy="1895387"/>
            <a:chOff x="1085875" y="1231368"/>
            <a:chExt cx="3399093" cy="1253732"/>
          </a:xfrm>
        </p:grpSpPr>
        <p:sp>
          <p:nvSpPr>
            <p:cNvPr id="23"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24" name="Text Box 72"/>
            <p:cNvSpPr txBox="1">
              <a:spLocks noChangeArrowheads="1"/>
            </p:cNvSpPr>
            <p:nvPr/>
          </p:nvSpPr>
          <p:spPr bwMode="auto">
            <a:xfrm>
              <a:off x="1115616" y="1324675"/>
              <a:ext cx="3255559" cy="11604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400" dirty="0">
                  <a:latin typeface="微软雅黑" pitchFamily="34" charset="-122"/>
                  <a:ea typeface="微软雅黑" pitchFamily="34" charset="-122"/>
                </a:rPr>
                <a:t>党小组要定期组织党员集中学习；不设党小组的，以党支部为单位集中学习。党支部每季度召开一次全体党员会议</a:t>
              </a:r>
              <a:endParaRPr lang="en-US" altLang="ko-KR" sz="1200" kern="0" dirty="0">
                <a:solidFill>
                  <a:sysClr val="windowText" lastClr="000000"/>
                </a:solidFill>
                <a:latin typeface="Arial" charset="0"/>
              </a:endParaRPr>
            </a:p>
          </p:txBody>
        </p:sp>
      </p:grpSp>
      <p:grpSp>
        <p:nvGrpSpPr>
          <p:cNvPr id="27" name="组合 26"/>
          <p:cNvGrpSpPr/>
          <p:nvPr/>
        </p:nvGrpSpPr>
        <p:grpSpPr>
          <a:xfrm>
            <a:off x="7986619" y="3205744"/>
            <a:ext cx="2736814" cy="825733"/>
            <a:chOff x="5641468" y="1367720"/>
            <a:chExt cx="2011270" cy="546192"/>
          </a:xfrm>
          <a:solidFill>
            <a:srgbClr val="FCA304"/>
          </a:solidFill>
        </p:grpSpPr>
        <p:sp>
          <p:nvSpPr>
            <p:cNvPr id="28" name="AutoShape 65"/>
            <p:cNvSpPr>
              <a:spLocks noChangeArrowheads="1"/>
            </p:cNvSpPr>
            <p:nvPr/>
          </p:nvSpPr>
          <p:spPr bwMode="auto">
            <a:xfrm rot="10800000">
              <a:off x="5641468" y="1367720"/>
              <a:ext cx="2011269"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9" name="Text Box 66"/>
            <p:cNvSpPr txBox="1">
              <a:spLocks noChangeArrowheads="1"/>
            </p:cNvSpPr>
            <p:nvPr/>
          </p:nvSpPr>
          <p:spPr bwMode="auto">
            <a:xfrm>
              <a:off x="6009139" y="1498071"/>
              <a:ext cx="1643599" cy="264658"/>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dirty="0">
                  <a:solidFill>
                    <a:srgbClr val="FF0000"/>
                  </a:solidFill>
                  <a:latin typeface="微软雅黑" pitchFamily="34" charset="-122"/>
                  <a:ea typeface="微软雅黑" pitchFamily="34" charset="-122"/>
                </a:rPr>
                <a:t>围绕专题学习讨论</a:t>
              </a:r>
              <a:endParaRPr lang="zh-CN" altLang="en-US" sz="2000" b="1" dirty="0">
                <a:solidFill>
                  <a:srgbClr val="FF0000"/>
                </a:solidFill>
                <a:latin typeface="微软雅黑" pitchFamily="34" charset="-122"/>
                <a:ea typeface="微软雅黑" pitchFamily="34" charset="-122"/>
              </a:endParaRPr>
            </a:p>
          </p:txBody>
        </p:sp>
      </p:grpSp>
      <p:grpSp>
        <p:nvGrpSpPr>
          <p:cNvPr id="30" name="组合 29"/>
          <p:cNvGrpSpPr/>
          <p:nvPr/>
        </p:nvGrpSpPr>
        <p:grpSpPr>
          <a:xfrm>
            <a:off x="6365104" y="5017416"/>
            <a:ext cx="2636292" cy="825733"/>
            <a:chOff x="5641468" y="1367720"/>
            <a:chExt cx="1937396" cy="546192"/>
          </a:xfrm>
          <a:solidFill>
            <a:srgbClr val="FCA304"/>
          </a:solidFill>
        </p:grpSpPr>
        <p:sp>
          <p:nvSpPr>
            <p:cNvPr id="31" name="AutoShape 65"/>
            <p:cNvSpPr>
              <a:spLocks noChangeArrowheads="1"/>
            </p:cNvSpPr>
            <p:nvPr/>
          </p:nvSpPr>
          <p:spPr bwMode="auto">
            <a:xfrm rot="10800000">
              <a:off x="5641468" y="1367720"/>
              <a:ext cx="1937396"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32" name="Text Box 66"/>
            <p:cNvSpPr txBox="1">
              <a:spLocks noChangeArrowheads="1"/>
            </p:cNvSpPr>
            <p:nvPr/>
          </p:nvSpPr>
          <p:spPr bwMode="auto">
            <a:xfrm>
              <a:off x="6009139" y="1498071"/>
              <a:ext cx="1455112" cy="264658"/>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dirty="0">
                  <a:solidFill>
                    <a:srgbClr val="FF0000"/>
                  </a:solidFill>
                  <a:latin typeface="微软雅黑" pitchFamily="34" charset="-122"/>
                  <a:ea typeface="微软雅黑" pitchFamily="34" charset="-122"/>
                </a:rPr>
                <a:t>专题组织生活会</a:t>
              </a:r>
              <a:endParaRPr lang="zh-CN" altLang="en-US" sz="2000" b="1" dirty="0">
                <a:solidFill>
                  <a:srgbClr val="FF0000"/>
                </a:solidFill>
                <a:latin typeface="微软雅黑" pitchFamily="34" charset="-122"/>
                <a:ea typeface="微软雅黑" pitchFamily="34" charset="-122"/>
              </a:endParaRPr>
            </a:p>
          </p:txBody>
        </p:sp>
      </p:grpSp>
      <p:pic>
        <p:nvPicPr>
          <p:cNvPr id="33" name="图片 32"/>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5" name="图片 3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36"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增强“两学一做”学习教育的主要措施</a:t>
            </a:r>
          </a:p>
        </p:txBody>
      </p:sp>
    </p:spTree>
    <p:extLst>
      <p:ext uri="{BB962C8B-B14F-4D97-AF65-F5344CB8AC3E}">
        <p14:creationId xmlns:p14="http://schemas.microsoft.com/office/powerpoint/2010/main" val="187617573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52000">
                                          <p:cBhvr additive="base">
                                            <p:cTn id="19" dur="500" fill="hold"/>
                                            <p:tgtEl>
                                              <p:spTgt spid="36"/>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childTnLst>
                                    </p:cTn>
                                  </p:par>
                                </p:childTnLst>
                              </p:cTn>
                            </p:par>
                            <p:par>
                              <p:cTn id="50" fill="hold">
                                <p:stCondLst>
                                  <p:cond delay="300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outHorizontal)">
                                          <p:cBhvr>
                                            <p:cTn id="59" dur="1000"/>
                                            <p:tgtEl>
                                              <p:spTgt spid="17"/>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1+#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2" presetClass="entr" presetSubtype="2"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2" presetClass="entr" presetSubtype="2"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1+#ppt_w/2"/>
                                              </p:val>
                                            </p:tav>
                                            <p:tav tm="100000">
                                              <p:val>
                                                <p:strVal val="#ppt_x"/>
                                              </p:val>
                                            </p:tav>
                                          </p:tavLst>
                                        </p:anim>
                                        <p:anim calcmode="lin" valueType="num">
                                          <p:cBhvr additive="base">
                                            <p:cTn id="7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childTnLst>
                                    </p:cTn>
                                  </p:par>
                                </p:childTnLst>
                              </p:cTn>
                            </p:par>
                            <p:par>
                              <p:cTn id="50" fill="hold">
                                <p:stCondLst>
                                  <p:cond delay="300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outHorizontal)">
                                          <p:cBhvr>
                                            <p:cTn id="59" dur="1000"/>
                                            <p:tgtEl>
                                              <p:spTgt spid="17"/>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1+#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2" presetClass="entr" presetSubtype="2"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2" presetClass="entr" presetSubtype="2"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1+#ppt_w/2"/>
                                              </p:val>
                                            </p:tav>
                                            <p:tav tm="100000">
                                              <p:val>
                                                <p:strVal val="#ppt_x"/>
                                              </p:val>
                                            </p:tav>
                                          </p:tavLst>
                                        </p:anim>
                                        <p:anim calcmode="lin" valueType="num">
                                          <p:cBhvr additive="base">
                                            <p:cTn id="7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3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20002" y="4432046"/>
            <a:ext cx="1640663" cy="330714"/>
            <a:chOff x="979831" y="4167171"/>
            <a:chExt cx="1709259" cy="344487"/>
          </a:xfrm>
        </p:grpSpPr>
        <p:sp>
          <p:nvSpPr>
            <p:cNvPr id="6" name="Line 58"/>
            <p:cNvSpPr>
              <a:spLocks noChangeShapeType="1"/>
            </p:cNvSpPr>
            <p:nvPr/>
          </p:nvSpPr>
          <p:spPr bwMode="gray">
            <a:xfrm>
              <a:off x="1843532"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7" name="Line 59"/>
            <p:cNvSpPr>
              <a:spLocks noChangeShapeType="1"/>
            </p:cNvSpPr>
            <p:nvPr/>
          </p:nvSpPr>
          <p:spPr bwMode="gray">
            <a:xfrm flipH="1">
              <a:off x="979831" y="4511658"/>
              <a:ext cx="1709259"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8" name="Text Box 60"/>
          <p:cNvSpPr txBox="1">
            <a:spLocks noChangeArrowheads="1"/>
          </p:cNvSpPr>
          <p:nvPr/>
        </p:nvSpPr>
        <p:spPr bwMode="gray">
          <a:xfrm>
            <a:off x="877620" y="4814576"/>
            <a:ext cx="4015019" cy="808776"/>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3600" b="1" dirty="0">
                <a:solidFill>
                  <a:srgbClr val="000000"/>
                </a:solidFill>
                <a:latin typeface="微软雅黑" pitchFamily="34" charset="-122"/>
                <a:ea typeface="微软雅黑" pitchFamily="34" charset="-122"/>
              </a:rPr>
              <a:t>立足岗位作贡献</a:t>
            </a:r>
          </a:p>
        </p:txBody>
      </p:sp>
      <p:grpSp>
        <p:nvGrpSpPr>
          <p:cNvPr id="9" name="组合 8"/>
          <p:cNvGrpSpPr/>
          <p:nvPr/>
        </p:nvGrpSpPr>
        <p:grpSpPr>
          <a:xfrm>
            <a:off x="7538813" y="2888384"/>
            <a:ext cx="1790447" cy="323095"/>
            <a:chOff x="7562836" y="2590783"/>
            <a:chExt cx="1865306" cy="336551"/>
          </a:xfrm>
        </p:grpSpPr>
        <p:sp>
          <p:nvSpPr>
            <p:cNvPr id="10" name="Line 65"/>
            <p:cNvSpPr>
              <a:spLocks noChangeShapeType="1"/>
            </p:cNvSpPr>
            <p:nvPr/>
          </p:nvSpPr>
          <p:spPr bwMode="gray">
            <a:xfrm>
              <a:off x="8549924"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1" name="Line 66"/>
            <p:cNvSpPr>
              <a:spLocks noChangeShapeType="1"/>
            </p:cNvSpPr>
            <p:nvPr/>
          </p:nvSpPr>
          <p:spPr bwMode="gray">
            <a:xfrm flipH="1">
              <a:off x="7562836" y="2590783"/>
              <a:ext cx="1865306"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2" name="Text Box 67"/>
          <p:cNvSpPr txBox="1">
            <a:spLocks noChangeArrowheads="1"/>
          </p:cNvSpPr>
          <p:nvPr/>
        </p:nvSpPr>
        <p:spPr bwMode="gray">
          <a:xfrm>
            <a:off x="7334025" y="1663066"/>
            <a:ext cx="2531468" cy="1528973"/>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3600" b="1" dirty="0">
                <a:solidFill>
                  <a:srgbClr val="000000"/>
                </a:solidFill>
                <a:latin typeface="微软雅黑" pitchFamily="34" charset="-122"/>
                <a:ea typeface="微软雅黑" pitchFamily="34" charset="-122"/>
              </a:rPr>
              <a:t>围绕专题学习讨论</a:t>
            </a:r>
          </a:p>
        </p:txBody>
      </p:sp>
      <p:grpSp>
        <p:nvGrpSpPr>
          <p:cNvPr id="13" name="组合 12"/>
          <p:cNvGrpSpPr/>
          <p:nvPr/>
        </p:nvGrpSpPr>
        <p:grpSpPr>
          <a:xfrm>
            <a:off x="3195064" y="2888384"/>
            <a:ext cx="1943715" cy="323095"/>
            <a:chOff x="3037473" y="2590783"/>
            <a:chExt cx="2024982" cy="336551"/>
          </a:xfrm>
        </p:grpSpPr>
        <p:sp>
          <p:nvSpPr>
            <p:cNvPr id="14" name="Line 68"/>
            <p:cNvSpPr>
              <a:spLocks noChangeShapeType="1"/>
            </p:cNvSpPr>
            <p:nvPr/>
          </p:nvSpPr>
          <p:spPr bwMode="gray">
            <a:xfrm>
              <a:off x="4093512"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5" name="Line 69"/>
            <p:cNvSpPr>
              <a:spLocks noChangeShapeType="1"/>
            </p:cNvSpPr>
            <p:nvPr/>
          </p:nvSpPr>
          <p:spPr bwMode="gray">
            <a:xfrm flipH="1">
              <a:off x="3037473" y="2590783"/>
              <a:ext cx="2024982"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6" name="Text Box 70"/>
          <p:cNvSpPr txBox="1">
            <a:spLocks noChangeArrowheads="1"/>
          </p:cNvSpPr>
          <p:nvPr/>
        </p:nvSpPr>
        <p:spPr bwMode="gray">
          <a:xfrm>
            <a:off x="3056459" y="1431147"/>
            <a:ext cx="2500077" cy="1458762"/>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3600" b="1" dirty="0" smtClean="0">
                <a:solidFill>
                  <a:srgbClr val="000000"/>
                </a:solidFill>
                <a:latin typeface="微软雅黑" pitchFamily="34" charset="-122"/>
                <a:ea typeface="微软雅黑" pitchFamily="34" charset="-122"/>
              </a:rPr>
              <a:t>开展民主评议党员</a:t>
            </a:r>
          </a:p>
        </p:txBody>
      </p:sp>
      <p:grpSp>
        <p:nvGrpSpPr>
          <p:cNvPr id="17" name="组合 16"/>
          <p:cNvGrpSpPr/>
          <p:nvPr/>
        </p:nvGrpSpPr>
        <p:grpSpPr>
          <a:xfrm>
            <a:off x="5419186" y="4432044"/>
            <a:ext cx="1741680" cy="321569"/>
            <a:chOff x="5354590" y="4167171"/>
            <a:chExt cx="1814500" cy="334963"/>
          </a:xfrm>
        </p:grpSpPr>
        <p:sp>
          <p:nvSpPr>
            <p:cNvPr id="19" name="Line 71"/>
            <p:cNvSpPr>
              <a:spLocks noChangeShapeType="1"/>
            </p:cNvSpPr>
            <p:nvPr/>
          </p:nvSpPr>
          <p:spPr bwMode="gray">
            <a:xfrm>
              <a:off x="6281799"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20" name="Line 72"/>
            <p:cNvSpPr>
              <a:spLocks noChangeShapeType="1"/>
            </p:cNvSpPr>
            <p:nvPr/>
          </p:nvSpPr>
          <p:spPr bwMode="gray">
            <a:xfrm flipH="1">
              <a:off x="5354590" y="4502133"/>
              <a:ext cx="1814500"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21" name="Text Box 73"/>
          <p:cNvSpPr txBox="1">
            <a:spLocks noChangeArrowheads="1"/>
          </p:cNvSpPr>
          <p:nvPr/>
        </p:nvSpPr>
        <p:spPr bwMode="gray">
          <a:xfrm>
            <a:off x="5162153" y="4814576"/>
            <a:ext cx="5063380" cy="808776"/>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3600" b="1" dirty="0">
                <a:solidFill>
                  <a:srgbClr val="000000"/>
                </a:solidFill>
                <a:latin typeface="微软雅黑" pitchFamily="34" charset="-122"/>
                <a:ea typeface="微软雅黑" pitchFamily="34" charset="-122"/>
              </a:rPr>
              <a:t>机关领导干部作表率</a:t>
            </a:r>
          </a:p>
        </p:txBody>
      </p:sp>
      <p:grpSp>
        <p:nvGrpSpPr>
          <p:cNvPr id="22" name="Group 74"/>
          <p:cNvGrpSpPr>
            <a:grpSpLocks/>
          </p:cNvGrpSpPr>
          <p:nvPr/>
        </p:nvGrpSpPr>
        <p:grpSpPr bwMode="auto">
          <a:xfrm>
            <a:off x="-19031" y="3194718"/>
            <a:ext cx="11558616" cy="1246655"/>
            <a:chOff x="-171" y="2008"/>
            <a:chExt cx="6621" cy="818"/>
          </a:xfrm>
        </p:grpSpPr>
        <p:sp>
          <p:nvSpPr>
            <p:cNvPr id="23" name="Line 75"/>
            <p:cNvSpPr>
              <a:spLocks noChangeShapeType="1"/>
            </p:cNvSpPr>
            <p:nvPr/>
          </p:nvSpPr>
          <p:spPr bwMode="gray">
            <a:xfrm flipH="1">
              <a:off x="-171" y="2405"/>
              <a:ext cx="804"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4" name="Line 76"/>
            <p:cNvSpPr>
              <a:spLocks noChangeShapeType="1"/>
            </p:cNvSpPr>
            <p:nvPr/>
          </p:nvSpPr>
          <p:spPr bwMode="gray">
            <a:xfrm flipH="1">
              <a:off x="3857"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7" name="Arc 77"/>
            <p:cNvSpPr>
              <a:spLocks/>
            </p:cNvSpPr>
            <p:nvPr/>
          </p:nvSpPr>
          <p:spPr bwMode="gray">
            <a:xfrm rot="16200000" flipV="1">
              <a:off x="2052" y="1833"/>
              <a:ext cx="412"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8" name="Arc 78"/>
            <p:cNvSpPr>
              <a:spLocks/>
            </p:cNvSpPr>
            <p:nvPr/>
          </p:nvSpPr>
          <p:spPr bwMode="gray">
            <a:xfrm rot="16200000" flipV="1">
              <a:off x="4503" y="1832"/>
              <a:ext cx="418"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9" name="Line 79"/>
            <p:cNvSpPr>
              <a:spLocks noChangeShapeType="1"/>
            </p:cNvSpPr>
            <p:nvPr/>
          </p:nvSpPr>
          <p:spPr bwMode="gray">
            <a:xfrm flipH="1">
              <a:off x="2637" y="2405"/>
              <a:ext cx="45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0" name="Arc 80"/>
            <p:cNvSpPr>
              <a:spLocks/>
            </p:cNvSpPr>
            <p:nvPr/>
          </p:nvSpPr>
          <p:spPr bwMode="gray">
            <a:xfrm rot="5400000">
              <a:off x="3262"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31" name="Line 81"/>
            <p:cNvSpPr>
              <a:spLocks noChangeShapeType="1"/>
            </p:cNvSpPr>
            <p:nvPr/>
          </p:nvSpPr>
          <p:spPr bwMode="gray">
            <a:xfrm flipH="1">
              <a:off x="5089" y="2398"/>
              <a:ext cx="1361" cy="7"/>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2" name="Line 82"/>
            <p:cNvSpPr>
              <a:spLocks noChangeShapeType="1"/>
            </p:cNvSpPr>
            <p:nvPr/>
          </p:nvSpPr>
          <p:spPr bwMode="gray">
            <a:xfrm flipH="1">
              <a:off x="1395"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3" name="Arc 83"/>
            <p:cNvSpPr>
              <a:spLocks/>
            </p:cNvSpPr>
            <p:nvPr/>
          </p:nvSpPr>
          <p:spPr bwMode="gray">
            <a:xfrm rot="5400000">
              <a:off x="799"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grpSp>
      <p:grpSp>
        <p:nvGrpSpPr>
          <p:cNvPr id="34" name="组合 51"/>
          <p:cNvGrpSpPr/>
          <p:nvPr/>
        </p:nvGrpSpPr>
        <p:grpSpPr>
          <a:xfrm>
            <a:off x="1465380" y="3166474"/>
            <a:ext cx="1164511" cy="1164694"/>
            <a:chOff x="3026611" y="4536026"/>
            <a:chExt cx="973138" cy="973137"/>
          </a:xfrm>
          <a:solidFill>
            <a:srgbClr val="FCA304"/>
          </a:solidFill>
        </p:grpSpPr>
        <p:sp>
          <p:nvSpPr>
            <p:cNvPr id="35" name="Oval 5"/>
            <p:cNvSpPr>
              <a:spLocks noChangeArrowheads="1"/>
            </p:cNvSpPr>
            <p:nvPr/>
          </p:nvSpPr>
          <p:spPr bwMode="auto">
            <a:xfrm>
              <a:off x="3026611" y="4536026"/>
              <a:ext cx="973138" cy="973137"/>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dirty="0" smtClean="0">
                <a:solidFill>
                  <a:srgbClr val="000000"/>
                </a:solidFill>
                <a:latin typeface="微软雅黑" pitchFamily="34" charset="-122"/>
                <a:ea typeface="微软雅黑" pitchFamily="34" charset="-122"/>
              </a:endParaRPr>
            </a:p>
          </p:txBody>
        </p:sp>
        <p:sp>
          <p:nvSpPr>
            <p:cNvPr id="36" name="Text Box 47"/>
            <p:cNvSpPr txBox="1">
              <a:spLocks noChangeArrowheads="1"/>
            </p:cNvSpPr>
            <p:nvPr/>
          </p:nvSpPr>
          <p:spPr bwMode="auto">
            <a:xfrm>
              <a:off x="3147775" y="4701148"/>
              <a:ext cx="735691" cy="64289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dirty="0" smtClean="0">
                  <a:solidFill>
                    <a:srgbClr val="FF0000"/>
                  </a:solidFill>
                  <a:latin typeface="微软雅黑" pitchFamily="34" charset="-122"/>
                  <a:ea typeface="微软雅黑" pitchFamily="34" charset="-122"/>
                </a:rPr>
                <a:t>01</a:t>
              </a:r>
              <a:endParaRPr lang="zh-CN" altLang="en-US" sz="4400" b="1" dirty="0">
                <a:solidFill>
                  <a:srgbClr val="FF0000"/>
                </a:solidFill>
                <a:latin typeface="微软雅黑" pitchFamily="34" charset="-122"/>
                <a:ea typeface="微软雅黑" pitchFamily="34" charset="-122"/>
              </a:endParaRPr>
            </a:p>
          </p:txBody>
        </p:sp>
      </p:grpSp>
      <p:grpSp>
        <p:nvGrpSpPr>
          <p:cNvPr id="37" name="组合 56"/>
          <p:cNvGrpSpPr/>
          <p:nvPr/>
        </p:nvGrpSpPr>
        <p:grpSpPr>
          <a:xfrm>
            <a:off x="3659387" y="3318159"/>
            <a:ext cx="1164041" cy="1164694"/>
            <a:chOff x="7670829" y="1968500"/>
            <a:chExt cx="973138" cy="973138"/>
          </a:xfrm>
          <a:solidFill>
            <a:srgbClr val="C00000"/>
          </a:solidFill>
        </p:grpSpPr>
        <p:sp>
          <p:nvSpPr>
            <p:cNvPr id="38"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39" name="Text Box 50"/>
            <p:cNvSpPr txBox="1">
              <a:spLocks noChangeArrowheads="1"/>
            </p:cNvSpPr>
            <p:nvPr/>
          </p:nvSpPr>
          <p:spPr bwMode="auto">
            <a:xfrm>
              <a:off x="7822285"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600" b="1" dirty="0" smtClean="0"/>
                <a:t>02</a:t>
              </a:r>
              <a:endParaRPr lang="zh-CN" altLang="en-US" sz="3600" b="1" dirty="0"/>
            </a:p>
          </p:txBody>
        </p:sp>
      </p:grpSp>
      <p:grpSp>
        <p:nvGrpSpPr>
          <p:cNvPr id="40" name="组合 51"/>
          <p:cNvGrpSpPr/>
          <p:nvPr/>
        </p:nvGrpSpPr>
        <p:grpSpPr>
          <a:xfrm>
            <a:off x="5784837" y="3149786"/>
            <a:ext cx="1164511" cy="1164694"/>
            <a:chOff x="3063904" y="4560888"/>
            <a:chExt cx="1032665" cy="1050905"/>
          </a:xfrm>
          <a:solidFill>
            <a:srgbClr val="C00000"/>
          </a:solidFill>
        </p:grpSpPr>
        <p:sp>
          <p:nvSpPr>
            <p:cNvPr id="41" name="Oval 5"/>
            <p:cNvSpPr>
              <a:spLocks noChangeArrowheads="1"/>
            </p:cNvSpPr>
            <p:nvPr/>
          </p:nvSpPr>
          <p:spPr bwMode="auto">
            <a:xfrm>
              <a:off x="3063904" y="4560888"/>
              <a:ext cx="1032665" cy="1050905"/>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2" name="Text Box 47"/>
            <p:cNvSpPr txBox="1">
              <a:spLocks noChangeArrowheads="1"/>
            </p:cNvSpPr>
            <p:nvPr/>
          </p:nvSpPr>
          <p:spPr bwMode="auto">
            <a:xfrm>
              <a:off x="3276791" y="4889521"/>
              <a:ext cx="686874" cy="40267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600" b="1" dirty="0" smtClean="0"/>
                <a:t>03</a:t>
              </a:r>
              <a:endParaRPr lang="zh-CN" altLang="en-US" sz="3600" b="1" dirty="0"/>
            </a:p>
          </p:txBody>
        </p:sp>
      </p:grpSp>
      <p:grpSp>
        <p:nvGrpSpPr>
          <p:cNvPr id="43" name="组合 56"/>
          <p:cNvGrpSpPr/>
          <p:nvPr/>
        </p:nvGrpSpPr>
        <p:grpSpPr>
          <a:xfrm>
            <a:off x="7923728" y="3305765"/>
            <a:ext cx="1164041" cy="1164694"/>
            <a:chOff x="7670829" y="1968500"/>
            <a:chExt cx="973138" cy="973138"/>
          </a:xfrm>
          <a:solidFill>
            <a:srgbClr val="C00000"/>
          </a:solidFill>
        </p:grpSpPr>
        <p:sp>
          <p:nvSpPr>
            <p:cNvPr id="44"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5"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600" b="1" dirty="0" smtClean="0"/>
                <a:t>04</a:t>
              </a:r>
              <a:endParaRPr lang="zh-CN" altLang="en-US" sz="3600" b="1" dirty="0"/>
            </a:p>
          </p:txBody>
        </p:sp>
      </p:grpSp>
      <p:pic>
        <p:nvPicPr>
          <p:cNvPr id="46" name="图片 45"/>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48" name="图片 4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49"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增强“两学一做”学习教育的主要措施</a:t>
            </a:r>
          </a:p>
        </p:txBody>
      </p:sp>
    </p:spTree>
    <p:extLst>
      <p:ext uri="{BB962C8B-B14F-4D97-AF65-F5344CB8AC3E}">
        <p14:creationId xmlns:p14="http://schemas.microsoft.com/office/powerpoint/2010/main" val="2265554837"/>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par>
                                    <p:cTn id="11" presetID="42"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52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500"/>
                                </p:stCondLst>
                                <p:childTnLst>
                                  <p:par>
                                    <p:cTn id="27" presetID="47"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anim calcmode="lin" valueType="num">
                                          <p:cBhvr>
                                            <p:cTn id="48" dur="500" fill="hold"/>
                                            <p:tgtEl>
                                              <p:spTgt spid="43"/>
                                            </p:tgtEl>
                                            <p:attrNameLst>
                                              <p:attrName>ppt_x</p:attrName>
                                            </p:attrNameLst>
                                          </p:cBhvr>
                                          <p:tavLst>
                                            <p:tav tm="0">
                                              <p:val>
                                                <p:strVal val="#ppt_x"/>
                                              </p:val>
                                            </p:tav>
                                            <p:tav tm="100000">
                                              <p:val>
                                                <p:strVal val="#ppt_x"/>
                                              </p:val>
                                            </p:tav>
                                          </p:tavLst>
                                        </p:anim>
                                        <p:anim calcmode="lin" valueType="num">
                                          <p:cBhvr>
                                            <p:cTn id="49" dur="5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7"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anim calcmode="lin" valueType="num">
                                          <p:cBhvr>
                                            <p:cTn id="54" dur="500" fill="hold"/>
                                            <p:tgtEl>
                                              <p:spTgt spid="5"/>
                                            </p:tgtEl>
                                            <p:attrNameLst>
                                              <p:attrName>ppt_x</p:attrName>
                                            </p:attrNameLst>
                                          </p:cBhvr>
                                          <p:tavLst>
                                            <p:tav tm="0">
                                              <p:val>
                                                <p:strVal val="#ppt_x"/>
                                              </p:val>
                                            </p:tav>
                                            <p:tav tm="100000">
                                              <p:val>
                                                <p:strVal val="#ppt_x"/>
                                              </p:val>
                                            </p:tav>
                                          </p:tavLst>
                                        </p:anim>
                                        <p:anim calcmode="lin" valueType="num">
                                          <p:cBhvr>
                                            <p:cTn id="55" dur="5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anim calcmode="lin" valueType="num">
                                          <p:cBhvr>
                                            <p:cTn id="69" dur="500" fill="hold"/>
                                            <p:tgtEl>
                                              <p:spTgt spid="9"/>
                                            </p:tgtEl>
                                            <p:attrNameLst>
                                              <p:attrName>ppt_x</p:attrName>
                                            </p:attrNameLst>
                                          </p:cBhvr>
                                          <p:tavLst>
                                            <p:tav tm="0">
                                              <p:val>
                                                <p:strVal val="#ppt_x"/>
                                              </p:val>
                                            </p:tav>
                                            <p:tav tm="100000">
                                              <p:val>
                                                <p:strVal val="#ppt_x"/>
                                              </p:val>
                                            </p:tav>
                                          </p:tavLst>
                                        </p:anim>
                                        <p:anim calcmode="lin" valueType="num">
                                          <p:cBhvr>
                                            <p:cTn id="70" dur="500" fill="hold"/>
                                            <p:tgtEl>
                                              <p:spTgt spid="9"/>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childTnLst>
                              </p:cTn>
                            </p:par>
                            <p:par>
                              <p:cTn id="76" fill="hold">
                                <p:stCondLst>
                                  <p:cond delay="3500"/>
                                </p:stCondLst>
                                <p:childTnLst>
                                  <p:par>
                                    <p:cTn id="77" presetID="2" presetClass="entr" presetSubtype="4"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4500"/>
                                </p:stCondLst>
                                <p:childTnLst>
                                  <p:par>
                                    <p:cTn id="87" presetID="2" presetClass="entr" presetSubtype="4"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ppt_x"/>
                                              </p:val>
                                            </p:tav>
                                            <p:tav tm="100000">
                                              <p:val>
                                                <p:strVal val="#ppt_x"/>
                                              </p:val>
                                            </p:tav>
                                          </p:tavLst>
                                        </p:anim>
                                        <p:anim calcmode="lin" valueType="num">
                                          <p:cBhvr additive="base">
                                            <p:cTn id="9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1" grpId="0"/>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par>
                                    <p:cTn id="11" presetID="42"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500"/>
                                </p:stCondLst>
                                <p:childTnLst>
                                  <p:par>
                                    <p:cTn id="27" presetID="47"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anim calcmode="lin" valueType="num">
                                          <p:cBhvr>
                                            <p:cTn id="48" dur="500" fill="hold"/>
                                            <p:tgtEl>
                                              <p:spTgt spid="43"/>
                                            </p:tgtEl>
                                            <p:attrNameLst>
                                              <p:attrName>ppt_x</p:attrName>
                                            </p:attrNameLst>
                                          </p:cBhvr>
                                          <p:tavLst>
                                            <p:tav tm="0">
                                              <p:val>
                                                <p:strVal val="#ppt_x"/>
                                              </p:val>
                                            </p:tav>
                                            <p:tav tm="100000">
                                              <p:val>
                                                <p:strVal val="#ppt_x"/>
                                              </p:val>
                                            </p:tav>
                                          </p:tavLst>
                                        </p:anim>
                                        <p:anim calcmode="lin" valueType="num">
                                          <p:cBhvr>
                                            <p:cTn id="49" dur="5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7"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anim calcmode="lin" valueType="num">
                                          <p:cBhvr>
                                            <p:cTn id="54" dur="500" fill="hold"/>
                                            <p:tgtEl>
                                              <p:spTgt spid="5"/>
                                            </p:tgtEl>
                                            <p:attrNameLst>
                                              <p:attrName>ppt_x</p:attrName>
                                            </p:attrNameLst>
                                          </p:cBhvr>
                                          <p:tavLst>
                                            <p:tav tm="0">
                                              <p:val>
                                                <p:strVal val="#ppt_x"/>
                                              </p:val>
                                            </p:tav>
                                            <p:tav tm="100000">
                                              <p:val>
                                                <p:strVal val="#ppt_x"/>
                                              </p:val>
                                            </p:tav>
                                          </p:tavLst>
                                        </p:anim>
                                        <p:anim calcmode="lin" valueType="num">
                                          <p:cBhvr>
                                            <p:cTn id="55" dur="5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anim calcmode="lin" valueType="num">
                                          <p:cBhvr>
                                            <p:cTn id="69" dur="500" fill="hold"/>
                                            <p:tgtEl>
                                              <p:spTgt spid="9"/>
                                            </p:tgtEl>
                                            <p:attrNameLst>
                                              <p:attrName>ppt_x</p:attrName>
                                            </p:attrNameLst>
                                          </p:cBhvr>
                                          <p:tavLst>
                                            <p:tav tm="0">
                                              <p:val>
                                                <p:strVal val="#ppt_x"/>
                                              </p:val>
                                            </p:tav>
                                            <p:tav tm="100000">
                                              <p:val>
                                                <p:strVal val="#ppt_x"/>
                                              </p:val>
                                            </p:tav>
                                          </p:tavLst>
                                        </p:anim>
                                        <p:anim calcmode="lin" valueType="num">
                                          <p:cBhvr>
                                            <p:cTn id="70" dur="500" fill="hold"/>
                                            <p:tgtEl>
                                              <p:spTgt spid="9"/>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childTnLst>
                              </p:cTn>
                            </p:par>
                            <p:par>
                              <p:cTn id="76" fill="hold">
                                <p:stCondLst>
                                  <p:cond delay="3500"/>
                                </p:stCondLst>
                                <p:childTnLst>
                                  <p:par>
                                    <p:cTn id="77" presetID="2" presetClass="entr" presetSubtype="4"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4500"/>
                                </p:stCondLst>
                                <p:childTnLst>
                                  <p:par>
                                    <p:cTn id="87" presetID="2" presetClass="entr" presetSubtype="4"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ppt_x"/>
                                              </p:val>
                                            </p:tav>
                                            <p:tav tm="100000">
                                              <p:val>
                                                <p:strVal val="#ppt_x"/>
                                              </p:val>
                                            </p:tav>
                                          </p:tavLst>
                                        </p:anim>
                                        <p:anim calcmode="lin" valueType="num">
                                          <p:cBhvr additive="base">
                                            <p:cTn id="9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1" grpId="0"/>
          <p:bldP spid="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前言</a:t>
            </a:r>
            <a:endParaRPr lang="zh-CN" altLang="en-US" sz="4000" dirty="0">
              <a:solidFill>
                <a:schemeClr val="bg1"/>
              </a:solidFill>
              <a:latin typeface="微软雅黑" pitchFamily="34" charset="-122"/>
              <a:ea typeface="微软雅黑" pitchFamily="34" charset="-122"/>
            </a:endParaRPr>
          </a:p>
        </p:txBody>
      </p:sp>
      <p:sp>
        <p:nvSpPr>
          <p:cNvPr id="18" name="圆角矩形 17"/>
          <p:cNvSpPr/>
          <p:nvPr/>
        </p:nvSpPr>
        <p:spPr>
          <a:xfrm>
            <a:off x="2952725" y="1080170"/>
            <a:ext cx="7704856" cy="4752528"/>
          </a:xfrm>
          <a:prstGeom prst="roundRect">
            <a:avLst>
              <a:gd name="adj" fmla="val 10990"/>
            </a:avLst>
          </a:prstGeom>
          <a:solidFill>
            <a:schemeClr val="bg1"/>
          </a:solidFill>
          <a:ln>
            <a:solidFill>
              <a:srgbClr val="C0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defTabSz="1251722"/>
            <a:endParaRPr lang="zh-CN" altLang="en-US" sz="3700">
              <a:solidFill>
                <a:schemeClr val="bg1"/>
              </a:solidFill>
              <a:latin typeface="微软雅黑" pitchFamily="34" charset="-122"/>
              <a:ea typeface="微软雅黑" pitchFamily="34" charset="-122"/>
            </a:endParaRPr>
          </a:p>
        </p:txBody>
      </p:sp>
      <p:sp>
        <p:nvSpPr>
          <p:cNvPr id="29" name="TextBox 28"/>
          <p:cNvSpPr txBox="1"/>
          <p:nvPr/>
        </p:nvSpPr>
        <p:spPr>
          <a:xfrm>
            <a:off x="3168749" y="1546642"/>
            <a:ext cx="7366798" cy="3933620"/>
          </a:xfrm>
          <a:prstGeom prst="rect">
            <a:avLst/>
          </a:prstGeom>
          <a:noFill/>
        </p:spPr>
        <p:txBody>
          <a:bodyPr wrap="square" lIns="119742" tIns="59870" rIns="119742" bIns="59870" rtlCol="0">
            <a:spAutoFit/>
          </a:bodyPr>
          <a:lstStyle/>
          <a:p>
            <a:pPr defTabSz="914126" fontAlgn="base">
              <a:lnSpc>
                <a:spcPct val="150000"/>
              </a:lnSpc>
              <a:spcBef>
                <a:spcPct val="0"/>
              </a:spcBef>
              <a:spcAft>
                <a:spcPct val="0"/>
              </a:spcAft>
            </a:pPr>
            <a:r>
              <a:rPr lang="zh-CN" altLang="en-US" sz="2200" dirty="0">
                <a:solidFill>
                  <a:schemeClr val="bg2">
                    <a:lumMod val="10000"/>
                  </a:schemeClr>
                </a:solidFill>
                <a:latin typeface="微软雅黑" pitchFamily="34" charset="-122"/>
                <a:ea typeface="微软雅黑" pitchFamily="34" charset="-122"/>
              </a:rPr>
              <a:t>       </a:t>
            </a:r>
            <a:r>
              <a:rPr lang="en-US" altLang="zh-CN" sz="2400" b="1" dirty="0">
                <a:solidFill>
                  <a:srgbClr val="FF0000"/>
                </a:solidFill>
                <a:latin typeface="微软雅黑" pitchFamily="34" charset="-122"/>
                <a:ea typeface="微软雅黑" pitchFamily="34" charset="-122"/>
              </a:rPr>
              <a:t>2016</a:t>
            </a:r>
            <a:r>
              <a:rPr lang="zh-CN" altLang="en-US" sz="2400" b="1" dirty="0">
                <a:solidFill>
                  <a:srgbClr val="FF0000"/>
                </a:solidFill>
                <a:latin typeface="微软雅黑" pitchFamily="34" charset="-122"/>
                <a:ea typeface="微软雅黑" pitchFamily="34" charset="-122"/>
              </a:rPr>
              <a:t>年</a:t>
            </a:r>
            <a:r>
              <a:rPr lang="en-US" altLang="zh-CN" sz="2400" b="1" dirty="0">
                <a:solidFill>
                  <a:srgbClr val="FF0000"/>
                </a:solidFill>
                <a:latin typeface="微软雅黑" pitchFamily="34" charset="-122"/>
                <a:ea typeface="微软雅黑" pitchFamily="34" charset="-122"/>
              </a:rPr>
              <a:t>2</a:t>
            </a:r>
            <a:r>
              <a:rPr lang="zh-CN" altLang="en-US" sz="2400" b="1" dirty="0">
                <a:solidFill>
                  <a:srgbClr val="FF0000"/>
                </a:solidFill>
                <a:latin typeface="微软雅黑" pitchFamily="34" charset="-122"/>
                <a:ea typeface="微软雅黑" pitchFamily="34" charset="-122"/>
              </a:rPr>
              <a:t>月，中共中央办公厅印发了</a:t>
            </a:r>
            <a:r>
              <a:rPr lang="en-US" altLang="zh-CN" sz="2400" b="1" dirty="0">
                <a:solidFill>
                  <a:srgbClr val="FF0000"/>
                </a:solidFill>
                <a:latin typeface="微软雅黑" pitchFamily="34" charset="-122"/>
                <a:ea typeface="微软雅黑" pitchFamily="34" charset="-122"/>
              </a:rPr>
              <a:t>《</a:t>
            </a:r>
            <a:r>
              <a:rPr lang="zh-CN" altLang="en-US" sz="2400" b="1" dirty="0">
                <a:solidFill>
                  <a:srgbClr val="FF0000"/>
                </a:solidFill>
                <a:latin typeface="微软雅黑" pitchFamily="34" charset="-122"/>
                <a:ea typeface="微软雅黑" pitchFamily="34" charset="-122"/>
              </a:rPr>
              <a:t>关于在全体党员中开展“学党章党规、学系列讲话，做合格党员”学习教育方案</a:t>
            </a:r>
            <a:r>
              <a:rPr lang="en-US" altLang="zh-CN" sz="2400" b="1" dirty="0">
                <a:solidFill>
                  <a:srgbClr val="FF0000"/>
                </a:solidFill>
                <a:latin typeface="微软雅黑" pitchFamily="34" charset="-122"/>
                <a:ea typeface="微软雅黑" pitchFamily="34" charset="-122"/>
              </a:rPr>
              <a:t>》</a:t>
            </a:r>
            <a:r>
              <a:rPr lang="zh-CN" altLang="en-US" sz="2400" b="1" dirty="0">
                <a:solidFill>
                  <a:srgbClr val="FF0000"/>
                </a:solidFill>
                <a:latin typeface="微软雅黑" pitchFamily="34" charset="-122"/>
                <a:ea typeface="微软雅黑"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endParaRPr lang="zh-CN" altLang="en-US" sz="2400" b="1" dirty="0">
              <a:solidFill>
                <a:srgbClr val="FF0000"/>
              </a:solidFill>
              <a:latin typeface="微软雅黑" pitchFamily="34" charset="-122"/>
              <a:ea typeface="微软雅黑" pitchFamily="34" charset="-122"/>
            </a:endParaRPr>
          </a:p>
        </p:txBody>
      </p:sp>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21277" y="-135335"/>
            <a:ext cx="3224196" cy="1791569"/>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spTree>
    <p:extLst>
      <p:ext uri="{BB962C8B-B14F-4D97-AF65-F5344CB8AC3E}">
        <p14:creationId xmlns:p14="http://schemas.microsoft.com/office/powerpoint/2010/main" val="2437273821"/>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500"/>
                                        <p:tgtEl>
                                          <p:spTgt spid="18"/>
                                        </p:tgtEl>
                                      </p:cBhvr>
                                    </p:animEffect>
                                  </p:childTnLst>
                                </p:cTn>
                              </p:par>
                            </p:childTnLst>
                          </p:cTn>
                        </p:par>
                        <p:par>
                          <p:cTn id="17" fill="hold">
                            <p:stCondLst>
                              <p:cond delay="500"/>
                            </p:stCondLst>
                            <p:childTnLst>
                              <p:par>
                                <p:cTn id="18" presetID="42" presetClass="entr" presetSubtype="0" fill="hold" grpId="0" nodeType="afterEffect">
                                  <p:stCondLst>
                                    <p:cond delay="0"/>
                                  </p:stCondLst>
                                  <p:iterate type="lt">
                                    <p:tmPct val="10000"/>
                                  </p:iterate>
                                  <p:childTnLst>
                                    <p:set>
                                      <p:cBhvr>
                                        <p:cTn id="19" dur="1" fill="hold">
                                          <p:stCondLst>
                                            <p:cond delay="0"/>
                                          </p:stCondLst>
                                        </p:cTn>
                                        <p:tgtEl>
                                          <p:spTgt spid="29"/>
                                        </p:tgtEl>
                                        <p:attrNameLst>
                                          <p:attrName>style.visibility</p:attrName>
                                        </p:attrNameLst>
                                      </p:cBhvr>
                                      <p:to>
                                        <p:strVal val="visible"/>
                                      </p:to>
                                    </p:set>
                                    <p:animEffect transition="in" filter="fade">
                                      <p:cBhvr>
                                        <p:cTn id="20" dur="300"/>
                                        <p:tgtEl>
                                          <p:spTgt spid="29"/>
                                        </p:tgtEl>
                                      </p:cBhvr>
                                    </p:animEffect>
                                    <p:anim calcmode="lin" valueType="num">
                                      <p:cBhvr>
                                        <p:cTn id="21" dur="300" fill="hold"/>
                                        <p:tgtEl>
                                          <p:spTgt spid="29"/>
                                        </p:tgtEl>
                                        <p:attrNameLst>
                                          <p:attrName>ppt_x</p:attrName>
                                        </p:attrNameLst>
                                      </p:cBhvr>
                                      <p:tavLst>
                                        <p:tav tm="0">
                                          <p:val>
                                            <p:strVal val="#ppt_x"/>
                                          </p:val>
                                        </p:tav>
                                        <p:tav tm="100000">
                                          <p:val>
                                            <p:strVal val="#ppt_x"/>
                                          </p:val>
                                        </p:tav>
                                      </p:tavLst>
                                    </p:anim>
                                    <p:anim calcmode="lin" valueType="num">
                                      <p:cBhvr>
                                        <p:cTn id="22" dur="300" fill="hold"/>
                                        <p:tgtEl>
                                          <p:spTgt spid="29"/>
                                        </p:tgtEl>
                                        <p:attrNameLst>
                                          <p:attrName>ppt_y</p:attrName>
                                        </p:attrNameLst>
                                      </p:cBhvr>
                                      <p:tavLst>
                                        <p:tav tm="0">
                                          <p:val>
                                            <p:strVal val="#ppt_y+.1"/>
                                          </p:val>
                                        </p:tav>
                                        <p:tav tm="100000">
                                          <p:val>
                                            <p:strVal val="#ppt_y"/>
                                          </p:val>
                                        </p:tav>
                                      </p:tavLst>
                                    </p:anim>
                                  </p:childTnLst>
                                </p:cTn>
                              </p:par>
                              <p:par>
                                <p:cTn id="23" presetID="18" presetClass="entr" presetSubtype="3"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upRight)">
                                      <p:cBhvr>
                                        <p:cTn id="25" dur="500"/>
                                        <p:tgtEl>
                                          <p:spTgt spid="8"/>
                                        </p:tgtEl>
                                      </p:cBhvr>
                                    </p:animEffect>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2448669" y="308140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方正超粗黑_GBK" panose="03000509000000000000" pitchFamily="65" charset="-122"/>
                <a:ea typeface="方正超粗黑_GBK" panose="03000509000000000000" pitchFamily="65" charset="-122"/>
              </a:rPr>
              <a:t>5</a:t>
            </a:r>
            <a:endParaRPr lang="zh-CN" altLang="en-US" sz="3200"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80717" y="1224186"/>
            <a:ext cx="7455599" cy="4142807"/>
          </a:xfrm>
          <a:prstGeom prst="rect">
            <a:avLst/>
          </a:prstGeom>
        </p:spPr>
      </p:pic>
      <p:sp>
        <p:nvSpPr>
          <p:cNvPr id="2" name="矩形 1"/>
          <p:cNvSpPr/>
          <p:nvPr/>
        </p:nvSpPr>
        <p:spPr>
          <a:xfrm>
            <a:off x="4379137" y="3349108"/>
            <a:ext cx="5310494" cy="707886"/>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学习教育的组织领导</a:t>
            </a:r>
          </a:p>
        </p:txBody>
      </p:sp>
    </p:spTree>
    <p:extLst>
      <p:ext uri="{BB962C8B-B14F-4D97-AF65-F5344CB8AC3E}">
        <p14:creationId xmlns:p14="http://schemas.microsoft.com/office/powerpoint/2010/main" val="4248203453"/>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93800" y="2710229"/>
            <a:ext cx="3028191" cy="3028327"/>
            <a:chOff x="3868719" y="1776670"/>
            <a:chExt cx="2628619" cy="2628031"/>
          </a:xfrm>
          <a:solidFill>
            <a:schemeClr val="accent6">
              <a:lumMod val="50000"/>
            </a:schemeClr>
          </a:solidFill>
        </p:grpSpPr>
        <p:sp>
          <p:nvSpPr>
            <p:cNvPr id="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微软雅黑" pitchFamily="34" charset="-122"/>
                <a:ea typeface="微软雅黑" pitchFamily="34" charset="-122"/>
              </a:endParaRPr>
            </a:p>
          </p:txBody>
        </p:sp>
        <p:sp>
          <p:nvSpPr>
            <p:cNvPr id="7" name="Oval 5"/>
            <p:cNvSpPr>
              <a:spLocks noChangeArrowheads="1"/>
            </p:cNvSpPr>
            <p:nvPr/>
          </p:nvSpPr>
          <p:spPr bwMode="auto">
            <a:xfrm>
              <a:off x="4274765" y="2177285"/>
              <a:ext cx="1821868" cy="1826802"/>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760000"/>
                  </a:solidFill>
                  <a:latin typeface="微软雅黑" pitchFamily="34" charset="-122"/>
                  <a:ea typeface="微软雅黑" pitchFamily="34" charset="-122"/>
                </a:rPr>
                <a:t>第二层</a:t>
              </a:r>
              <a:endParaRPr lang="en-US" sz="2400" b="1" dirty="0">
                <a:solidFill>
                  <a:srgbClr val="760000"/>
                </a:solidFill>
                <a:latin typeface="微软雅黑" pitchFamily="34" charset="-122"/>
                <a:ea typeface="微软雅黑" pitchFamily="34" charset="-122"/>
              </a:endParaRPr>
            </a:p>
          </p:txBody>
        </p:sp>
      </p:grpSp>
      <p:grpSp>
        <p:nvGrpSpPr>
          <p:cNvPr id="8" name="组合 7"/>
          <p:cNvGrpSpPr/>
          <p:nvPr/>
        </p:nvGrpSpPr>
        <p:grpSpPr>
          <a:xfrm>
            <a:off x="6259636" y="2154891"/>
            <a:ext cx="2062537" cy="2062631"/>
            <a:chOff x="6012485" y="1170407"/>
            <a:chExt cx="1487948" cy="1487615"/>
          </a:xfrm>
        </p:grpSpPr>
        <p:sp>
          <p:nvSpPr>
            <p:cNvPr id="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0"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b="1" kern="0" dirty="0" smtClean="0">
                  <a:latin typeface="微软雅黑" pitchFamily="34" charset="-122"/>
                  <a:ea typeface="微软雅黑" pitchFamily="34" charset="-122"/>
                </a:rPr>
                <a:t>第三层</a:t>
              </a:r>
              <a:endParaRPr lang="en-US" altLang="zh-CN" b="1" kern="0" dirty="0">
                <a:latin typeface="微软雅黑" pitchFamily="34" charset="-122"/>
                <a:ea typeface="微软雅黑" pitchFamily="34" charset="-122"/>
              </a:endParaRPr>
            </a:p>
          </p:txBody>
        </p:sp>
      </p:grpSp>
      <p:grpSp>
        <p:nvGrpSpPr>
          <p:cNvPr id="11" name="组合 10"/>
          <p:cNvGrpSpPr/>
          <p:nvPr/>
        </p:nvGrpSpPr>
        <p:grpSpPr>
          <a:xfrm>
            <a:off x="1368549" y="2463633"/>
            <a:ext cx="2391162" cy="2397424"/>
            <a:chOff x="2057536" y="1194444"/>
            <a:chExt cx="2075647" cy="2080525"/>
          </a:xfrm>
        </p:grpSpPr>
        <p:sp>
          <p:nvSpPr>
            <p:cNvPr id="1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a:defRPr/>
              </a:pPr>
              <a:r>
                <a:rPr lang="zh-CN" altLang="en-US" sz="2400" b="1" kern="0" dirty="0" smtClean="0">
                  <a:latin typeface="微软雅黑" pitchFamily="34" charset="-122"/>
                  <a:ea typeface="微软雅黑" pitchFamily="34" charset="-122"/>
                </a:rPr>
                <a:t>第一层</a:t>
              </a:r>
              <a:endParaRPr lang="en-US" sz="2400" b="1" kern="0" dirty="0">
                <a:latin typeface="微软雅黑" pitchFamily="34" charset="-122"/>
                <a:ea typeface="微软雅黑" pitchFamily="34" charset="-122"/>
              </a:endParaRPr>
            </a:p>
          </p:txBody>
        </p:sp>
      </p:grpSp>
      <p:sp>
        <p:nvSpPr>
          <p:cNvPr id="14" name="Freeform 10"/>
          <p:cNvSpPr>
            <a:spLocks/>
          </p:cNvSpPr>
          <p:nvPr/>
        </p:nvSpPr>
        <p:spPr bwMode="auto">
          <a:xfrm>
            <a:off x="2064497" y="5735118"/>
            <a:ext cx="5671700" cy="39085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CA304"/>
          </a:solidFill>
          <a:ln w="9525" cap="rnd">
            <a:solidFill>
              <a:srgbClr val="E6E6E6"/>
            </a:solidFill>
            <a:prstDash val="solid"/>
            <a:round/>
            <a:headEnd/>
            <a:tailEnd/>
          </a:ln>
          <a:extLst/>
        </p:spPr>
        <p:txBody>
          <a:bodyPr vert="eaVert" lIns="105283" tIns="52642" rIns="105283" bIns="5264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52843" fontAlgn="base">
              <a:spcBef>
                <a:spcPct val="0"/>
              </a:spcBef>
              <a:spcAft>
                <a:spcPct val="0"/>
              </a:spcAft>
              <a:defRPr/>
            </a:pPr>
            <a:endParaRPr lang="en-US" sz="1700" kern="0" dirty="0">
              <a:solidFill>
                <a:srgbClr val="C00000"/>
              </a:solidFill>
              <a:latin typeface="微软雅黑" pitchFamily="34" charset="-122"/>
              <a:ea typeface="微软雅黑" pitchFamily="34" charset="-122"/>
            </a:endParaRPr>
          </a:p>
        </p:txBody>
      </p:sp>
      <p:sp>
        <p:nvSpPr>
          <p:cNvPr id="15" name="TextBox 53"/>
          <p:cNvSpPr txBox="1">
            <a:spLocks noChangeArrowheads="1"/>
          </p:cNvSpPr>
          <p:nvPr/>
        </p:nvSpPr>
        <p:spPr bwMode="auto">
          <a:xfrm>
            <a:off x="1567119" y="1128637"/>
            <a:ext cx="1990944" cy="14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latin typeface="微软雅黑" pitchFamily="34" charset="-122"/>
                <a:ea typeface="微软雅黑" pitchFamily="34" charset="-122"/>
                <a:cs typeface="宋体" pitchFamily="2" charset="-122"/>
              </a:rPr>
              <a:t>省（自治区、直辖市）和部门（系统）党委（党组）要结合实际作出部署安排，加强具体指导。</a:t>
            </a:r>
          </a:p>
        </p:txBody>
      </p:sp>
      <p:sp>
        <p:nvSpPr>
          <p:cNvPr id="16" name="TextBox 53"/>
          <p:cNvSpPr txBox="1">
            <a:spLocks noChangeArrowheads="1"/>
          </p:cNvSpPr>
          <p:nvPr/>
        </p:nvSpPr>
        <p:spPr bwMode="auto">
          <a:xfrm>
            <a:off x="4024766" y="1363786"/>
            <a:ext cx="1990944" cy="133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微软雅黑" pitchFamily="34" charset="-122"/>
                <a:ea typeface="微软雅黑" pitchFamily="34" charset="-122"/>
              </a:rPr>
              <a:t>县级党委要发挥关键作用，制定具体实施方案，保障工作力量，加强督促指导把关。</a:t>
            </a:r>
            <a:endParaRPr lang="zh-CN" altLang="en-US" sz="1600" dirty="0">
              <a:latin typeface="微软雅黑" pitchFamily="34" charset="-122"/>
              <a:ea typeface="微软雅黑" pitchFamily="34" charset="-122"/>
            </a:endParaRPr>
          </a:p>
        </p:txBody>
      </p:sp>
      <p:sp>
        <p:nvSpPr>
          <p:cNvPr id="17" name="TextBox 53"/>
          <p:cNvSpPr txBox="1">
            <a:spLocks noChangeArrowheads="1"/>
          </p:cNvSpPr>
          <p:nvPr/>
        </p:nvSpPr>
        <p:spPr bwMode="auto">
          <a:xfrm>
            <a:off x="7451158" y="5101541"/>
            <a:ext cx="3350439" cy="109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微软雅黑" pitchFamily="34" charset="-122"/>
                <a:ea typeface="微软雅黑" pitchFamily="34" charset="-122"/>
              </a:rPr>
              <a:t>各级党组织书记要承担起主体责任，不仅要管好干部、带好班子，还要管好党员、带好队伍，层层传导压力，从严从实抓好学习教育。</a:t>
            </a:r>
            <a:endParaRPr lang="zh-CN" altLang="en-US" sz="1600" dirty="0">
              <a:latin typeface="微软雅黑" pitchFamily="34" charset="-122"/>
              <a:ea typeface="微软雅黑" pitchFamily="34" charset="-122"/>
            </a:endParaRPr>
          </a:p>
        </p:txBody>
      </p:sp>
      <p:grpSp>
        <p:nvGrpSpPr>
          <p:cNvPr id="19" name="组合 18"/>
          <p:cNvGrpSpPr/>
          <p:nvPr/>
        </p:nvGrpSpPr>
        <p:grpSpPr>
          <a:xfrm>
            <a:off x="7990355" y="3217324"/>
            <a:ext cx="1907937" cy="1912935"/>
            <a:chOff x="2057536" y="1194444"/>
            <a:chExt cx="2075647" cy="2080525"/>
          </a:xfrm>
          <a:solidFill>
            <a:schemeClr val="accent6">
              <a:lumMod val="50000"/>
            </a:schemeClr>
          </a:solidFill>
        </p:grpSpPr>
        <p:sp>
          <p:nvSpPr>
            <p:cNvPr id="2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2404813" y="1544314"/>
              <a:ext cx="1378422" cy="1378114"/>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760000"/>
                  </a:solidFill>
                  <a:latin typeface="微软雅黑" pitchFamily="34" charset="-122"/>
                  <a:ea typeface="微软雅黑" pitchFamily="34" charset="-122"/>
                </a:rPr>
                <a:t>第四层</a:t>
              </a:r>
              <a:endParaRPr lang="en-US" sz="1600" b="1" dirty="0">
                <a:solidFill>
                  <a:srgbClr val="760000"/>
                </a:solidFill>
                <a:latin typeface="微软雅黑" pitchFamily="34" charset="-122"/>
                <a:ea typeface="微软雅黑" pitchFamily="34" charset="-122"/>
              </a:endParaRPr>
            </a:p>
          </p:txBody>
        </p:sp>
      </p:grpSp>
      <p:sp>
        <p:nvSpPr>
          <p:cNvPr id="22" name="TextBox 53"/>
          <p:cNvSpPr txBox="1">
            <a:spLocks noChangeArrowheads="1"/>
          </p:cNvSpPr>
          <p:nvPr/>
        </p:nvSpPr>
        <p:spPr bwMode="auto">
          <a:xfrm>
            <a:off x="6259628" y="1129123"/>
            <a:ext cx="3555709" cy="109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微软雅黑" pitchFamily="34" charset="-122"/>
                <a:ea typeface="微软雅黑" pitchFamily="34" charset="-122"/>
              </a:rPr>
              <a:t>基层党委要对所辖党支部进行全覆盖、全过程的现场指导，帮助党支部制定学习教育计划，派员参加党支部各项活动。</a:t>
            </a:r>
            <a:endParaRPr lang="zh-CN" altLang="en-US" sz="1600" dirty="0">
              <a:latin typeface="微软雅黑" pitchFamily="34" charset="-122"/>
              <a:ea typeface="微软雅黑" pitchFamily="34" charset="-122"/>
            </a:endParaRPr>
          </a:p>
        </p:txBody>
      </p:sp>
      <p:pic>
        <p:nvPicPr>
          <p:cNvPr id="23" name="图片 22"/>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28"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学习教育要层层落实责任</a:t>
            </a:r>
          </a:p>
        </p:txBody>
      </p:sp>
    </p:spTree>
    <p:extLst>
      <p:ext uri="{BB962C8B-B14F-4D97-AF65-F5344CB8AC3E}">
        <p14:creationId xmlns:p14="http://schemas.microsoft.com/office/powerpoint/2010/main" val="2036081166"/>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52000">
                                          <p:cBhvr additive="base">
                                            <p:cTn id="19" dur="500" fill="hold"/>
                                            <p:tgtEl>
                                              <p:spTgt spid="28"/>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4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6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4000"/>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4500"/>
                                </p:stCondLst>
                                <p:childTnLst>
                                  <p:par>
                                    <p:cTn id="40" presetID="8" presetClass="emph" presetSubtype="0" fill="hold" nodeType="afterEffect">
                                      <p:stCondLst>
                                        <p:cond delay="0"/>
                                      </p:stCondLst>
                                      <p:childTnLst>
                                        <p:animRot by="21600000">
                                          <p:cBhvr>
                                            <p:cTn id="41" dur="2000" fill="hold"/>
                                            <p:tgtEl>
                                              <p:spTgt spid="5"/>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1"/>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8"/>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9"/>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22"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4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6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4000"/>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4500"/>
                                </p:stCondLst>
                                <p:childTnLst>
                                  <p:par>
                                    <p:cTn id="40" presetID="8" presetClass="emph" presetSubtype="0" fill="hold" nodeType="afterEffect">
                                      <p:stCondLst>
                                        <p:cond delay="0"/>
                                      </p:stCondLst>
                                      <p:childTnLst>
                                        <p:animRot by="21600000">
                                          <p:cBhvr>
                                            <p:cTn id="41" dur="2000" fill="hold"/>
                                            <p:tgtEl>
                                              <p:spTgt spid="5"/>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1"/>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8"/>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9"/>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22" grpId="0"/>
          <p:bldP spid="2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168748" y="1837705"/>
            <a:ext cx="7920881" cy="1077218"/>
          </a:xfrm>
          <a:prstGeom prst="rect">
            <a:avLst/>
          </a:prstGeom>
          <a:noFill/>
        </p:spPr>
        <p:txBody>
          <a:bodyPr wrap="square" rtlCol="0">
            <a:spAutoFit/>
          </a:bodyPr>
          <a:lstStyle/>
          <a:p>
            <a:pPr defTabSz="914400"/>
            <a:r>
              <a:rPr lang="zh-CN" altLang="en-US" sz="2400" b="1" dirty="0" smtClean="0">
                <a:solidFill>
                  <a:srgbClr val="760000"/>
                </a:solidFill>
                <a:latin typeface="微软雅黑" pitchFamily="34" charset="-122"/>
                <a:ea typeface="微软雅黑" pitchFamily="34" charset="-122"/>
              </a:rPr>
              <a:t>第一方面</a:t>
            </a:r>
            <a:r>
              <a:rPr lang="zh-CN" altLang="en-US" sz="2400" b="1" dirty="0">
                <a:solidFill>
                  <a:srgbClr val="760000"/>
                </a:solidFill>
                <a:latin typeface="微软雅黑" pitchFamily="34" charset="-122"/>
                <a:ea typeface="微软雅黑" pitchFamily="34" charset="-122"/>
              </a:rPr>
              <a:t>：</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cxnSp>
        <p:nvCxnSpPr>
          <p:cNvPr id="23" name="直接连接符 22"/>
          <p:cNvCxnSpPr/>
          <p:nvPr/>
        </p:nvCxnSpPr>
        <p:spPr>
          <a:xfrm>
            <a:off x="1580220" y="2914923"/>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68748" y="2986931"/>
            <a:ext cx="7776865" cy="1077218"/>
          </a:xfrm>
          <a:prstGeom prst="rect">
            <a:avLst/>
          </a:prstGeom>
          <a:noFill/>
        </p:spPr>
        <p:txBody>
          <a:bodyPr wrap="square" rtlCol="0">
            <a:spAutoFit/>
          </a:bodyPr>
          <a:lstStyle/>
          <a:p>
            <a:pPr defTabSz="914400"/>
            <a:r>
              <a:rPr lang="zh-CN" altLang="en-US" sz="2400" b="1" dirty="0" smtClean="0">
                <a:solidFill>
                  <a:srgbClr val="760000"/>
                </a:solidFill>
                <a:latin typeface="微软雅黑" pitchFamily="34" charset="-122"/>
                <a:ea typeface="微软雅黑" pitchFamily="34" charset="-122"/>
              </a:rPr>
              <a:t>第二方面</a:t>
            </a:r>
            <a:r>
              <a:rPr lang="zh-CN" altLang="en-US" sz="2400" b="1" dirty="0">
                <a:solidFill>
                  <a:srgbClr val="760000"/>
                </a:solidFill>
                <a:latin typeface="微软雅黑" pitchFamily="34" charset="-122"/>
                <a:ea typeface="微软雅黑" pitchFamily="34" charset="-122"/>
              </a:rPr>
              <a:t>：</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开展党员组织关系集中排查，摸清“口袋”党员、长期与党组织失去联系党员情况，理顺党员</a:t>
            </a:r>
            <a:r>
              <a:rPr lang="zh-CN" altLang="en-US" sz="2000" dirty="0" smtClean="0">
                <a:solidFill>
                  <a:srgbClr val="394C53"/>
                </a:solidFill>
                <a:latin typeface="微软雅黑" pitchFamily="34" charset="-122"/>
                <a:ea typeface="微软雅黑" pitchFamily="34" charset="-122"/>
              </a:rPr>
              <a:t>组织关系</a:t>
            </a:r>
            <a:endParaRPr lang="zh-CN" altLang="en-US" sz="2000" dirty="0">
              <a:solidFill>
                <a:srgbClr val="394C53"/>
              </a:solidFill>
              <a:latin typeface="微软雅黑" pitchFamily="34" charset="-122"/>
              <a:ea typeface="微软雅黑" pitchFamily="34" charset="-122"/>
            </a:endParaRPr>
          </a:p>
        </p:txBody>
      </p:sp>
      <p:cxnSp>
        <p:nvCxnSpPr>
          <p:cNvPr id="27" name="直接连接符 26"/>
          <p:cNvCxnSpPr/>
          <p:nvPr/>
        </p:nvCxnSpPr>
        <p:spPr>
          <a:xfrm>
            <a:off x="1580220" y="4064149"/>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168748" y="4139059"/>
            <a:ext cx="7416825" cy="1077218"/>
          </a:xfrm>
          <a:prstGeom prst="rect">
            <a:avLst/>
          </a:prstGeom>
          <a:noFill/>
        </p:spPr>
        <p:txBody>
          <a:bodyPr wrap="square" rtlCol="0">
            <a:spAutoFit/>
          </a:bodyPr>
          <a:lstStyle/>
          <a:p>
            <a:pPr defTabSz="914400"/>
            <a:r>
              <a:rPr lang="zh-CN" altLang="en-US" sz="2400" b="1" dirty="0" smtClean="0">
                <a:solidFill>
                  <a:srgbClr val="760000"/>
                </a:solidFill>
                <a:latin typeface="微软雅黑" pitchFamily="34" charset="-122"/>
                <a:ea typeface="微软雅黑" pitchFamily="34" charset="-122"/>
              </a:rPr>
              <a:t>第三方面</a:t>
            </a:r>
            <a:r>
              <a:rPr lang="zh-CN" altLang="en-US" sz="2400" b="1" dirty="0">
                <a:solidFill>
                  <a:srgbClr val="760000"/>
                </a:solidFill>
                <a:latin typeface="微软雅黑" pitchFamily="34" charset="-122"/>
                <a:ea typeface="微软雅黑" pitchFamily="34" charset="-122"/>
              </a:rPr>
              <a:t>：</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要对基层党组织书记、组织委员、组织员等党务骨干普遍进行培训，帮助他们掌握工作方法，明确工作要求。</a:t>
            </a:r>
          </a:p>
        </p:txBody>
      </p:sp>
      <p:cxnSp>
        <p:nvCxnSpPr>
          <p:cNvPr id="35" name="直接连接符 34"/>
          <p:cNvCxnSpPr/>
          <p:nvPr/>
        </p:nvCxnSpPr>
        <p:spPr>
          <a:xfrm>
            <a:off x="1580220" y="5216277"/>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580220" y="1869059"/>
            <a:ext cx="1289343" cy="956344"/>
            <a:chOff x="1580220" y="1615580"/>
            <a:chExt cx="1289343" cy="956344"/>
          </a:xfrm>
          <a:solidFill>
            <a:srgbClr val="C00000"/>
          </a:solidFill>
        </p:grpSpPr>
        <p:sp>
          <p:nvSpPr>
            <p:cNvPr id="46" name="矩形 45"/>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7" name="矩形 46"/>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微软雅黑" pitchFamily="34" charset="-122"/>
                  <a:ea typeface="微软雅黑" pitchFamily="34" charset="-122"/>
                </a:rPr>
                <a:t>01</a:t>
              </a:r>
              <a:endParaRPr lang="zh-CN" altLang="en-US" sz="4000" dirty="0">
                <a:solidFill>
                  <a:schemeClr val="bg1"/>
                </a:solidFill>
                <a:latin typeface="微软雅黑" pitchFamily="34" charset="-122"/>
                <a:ea typeface="微软雅黑" pitchFamily="34" charset="-122"/>
              </a:endParaRPr>
            </a:p>
          </p:txBody>
        </p:sp>
      </p:grpSp>
      <p:grpSp>
        <p:nvGrpSpPr>
          <p:cNvPr id="48" name="组合 47"/>
          <p:cNvGrpSpPr/>
          <p:nvPr/>
        </p:nvGrpSpPr>
        <p:grpSpPr>
          <a:xfrm>
            <a:off x="1584573" y="3041601"/>
            <a:ext cx="1289343" cy="956344"/>
            <a:chOff x="1580220" y="1615580"/>
            <a:chExt cx="1289343" cy="956344"/>
          </a:xfrm>
          <a:solidFill>
            <a:srgbClr val="C00000"/>
          </a:solidFill>
        </p:grpSpPr>
        <p:sp>
          <p:nvSpPr>
            <p:cNvPr id="49" name="矩形 48"/>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0" name="矩形 49"/>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latin typeface="微软雅黑" pitchFamily="34" charset="-122"/>
                  <a:ea typeface="微软雅黑" pitchFamily="34" charset="-122"/>
                </a:rPr>
                <a:t>02</a:t>
              </a:r>
              <a:endParaRPr lang="zh-CN" altLang="en-US" sz="4000" dirty="0">
                <a:solidFill>
                  <a:schemeClr val="bg1"/>
                </a:solidFill>
                <a:latin typeface="微软雅黑" pitchFamily="34" charset="-122"/>
                <a:ea typeface="微软雅黑" pitchFamily="34" charset="-122"/>
              </a:endParaRPr>
            </a:p>
          </p:txBody>
        </p:sp>
      </p:grpSp>
      <p:grpSp>
        <p:nvGrpSpPr>
          <p:cNvPr id="51" name="组合 50"/>
          <p:cNvGrpSpPr/>
          <p:nvPr/>
        </p:nvGrpSpPr>
        <p:grpSpPr>
          <a:xfrm>
            <a:off x="1584573" y="4193729"/>
            <a:ext cx="1289343" cy="956344"/>
            <a:chOff x="1580220" y="1615580"/>
            <a:chExt cx="1289343" cy="956344"/>
          </a:xfrm>
          <a:solidFill>
            <a:srgbClr val="C00000"/>
          </a:solidFill>
        </p:grpSpPr>
        <p:sp>
          <p:nvSpPr>
            <p:cNvPr id="52" name="矩形 51"/>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3" name="矩形 52"/>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latin typeface="微软雅黑" pitchFamily="34" charset="-122"/>
                  <a:ea typeface="微软雅黑" pitchFamily="34" charset="-122"/>
                </a:rPr>
                <a:t>03</a:t>
              </a:r>
              <a:endParaRPr lang="zh-CN" altLang="en-US" sz="4000" dirty="0">
                <a:solidFill>
                  <a:schemeClr val="bg1"/>
                </a:solidFill>
                <a:latin typeface="微软雅黑" pitchFamily="34" charset="-122"/>
                <a:ea typeface="微软雅黑" pitchFamily="34" charset="-122"/>
              </a:endParaRPr>
            </a:p>
          </p:txBody>
        </p:sp>
      </p:grpSp>
      <p:pic>
        <p:nvPicPr>
          <p:cNvPr id="28" name="图片 2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32"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学习教育要层层落实责任</a:t>
            </a:r>
          </a:p>
        </p:txBody>
      </p:sp>
    </p:spTree>
    <p:extLst>
      <p:ext uri="{BB962C8B-B14F-4D97-AF65-F5344CB8AC3E}">
        <p14:creationId xmlns:p14="http://schemas.microsoft.com/office/powerpoint/2010/main" val="106855943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42"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par>
                              <p:cTn id="47" fill="hold">
                                <p:stCondLst>
                                  <p:cond delay="200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42"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par>
                              <p:cTn id="47" fill="hold">
                                <p:stCondLst>
                                  <p:cond delay="200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1" grpId="0"/>
          <p:bldP spid="3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210045" y="1037743"/>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8" name="组合 27"/>
          <p:cNvGrpSpPr/>
          <p:nvPr/>
        </p:nvGrpSpPr>
        <p:grpSpPr>
          <a:xfrm>
            <a:off x="1312213" y="1151261"/>
            <a:ext cx="2260019" cy="1270269"/>
            <a:chOff x="717476" y="1291449"/>
            <a:chExt cx="2187757" cy="1106750"/>
          </a:xfrm>
        </p:grpSpPr>
        <p:sp>
          <p:nvSpPr>
            <p:cNvPr id="29" name="圆角矩形 28"/>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30"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31" name="TextBox 30"/>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smtClean="0"/>
                <a:t>01</a:t>
              </a:r>
              <a:endParaRPr lang="zh-CN" altLang="en-US" dirty="0"/>
            </a:p>
          </p:txBody>
        </p:sp>
      </p:grpSp>
      <p:sp>
        <p:nvSpPr>
          <p:cNvPr id="32" name="文本框 58"/>
          <p:cNvSpPr txBox="1"/>
          <p:nvPr/>
        </p:nvSpPr>
        <p:spPr>
          <a:xfrm>
            <a:off x="3756324" y="1297632"/>
            <a:ext cx="5950914" cy="859636"/>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2000" dirty="0">
                <a:solidFill>
                  <a:sysClr val="windowText" lastClr="000000"/>
                </a:solidFill>
                <a:latin typeface="微软雅黑" panose="020B0503020204020204" pitchFamily="34" charset="-122"/>
                <a:ea typeface="微软雅黑" panose="020B0503020204020204" pitchFamily="34" charset="-122"/>
              </a:rPr>
              <a:t>充分利用共产党员网、手机报、电视栏目、微信易信和远程教育平台等，及时推送学习内容</a:t>
            </a:r>
          </a:p>
        </p:txBody>
      </p:sp>
      <p:sp>
        <p:nvSpPr>
          <p:cNvPr id="33" name="圆角矩形 32"/>
          <p:cNvSpPr/>
          <p:nvPr/>
        </p:nvSpPr>
        <p:spPr>
          <a:xfrm>
            <a:off x="1210045" y="2829937"/>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文本框 58"/>
          <p:cNvSpPr txBox="1"/>
          <p:nvPr/>
        </p:nvSpPr>
        <p:spPr>
          <a:xfrm>
            <a:off x="3756324" y="3059611"/>
            <a:ext cx="5950914" cy="859636"/>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2000" dirty="0">
                <a:solidFill>
                  <a:sysClr val="windowText" lastClr="000000"/>
                </a:solidFill>
                <a:latin typeface="微软雅黑" panose="020B0503020204020204" pitchFamily="34" charset="-122"/>
                <a:ea typeface="微软雅黑" panose="020B0503020204020204" pitchFamily="34" charset="-122"/>
              </a:rPr>
              <a:t>引导党员利用网络自主学习、互动交流，扩大学习教育覆盖面</a:t>
            </a:r>
          </a:p>
        </p:txBody>
      </p:sp>
      <p:sp>
        <p:nvSpPr>
          <p:cNvPr id="35" name="圆角矩形 34"/>
          <p:cNvSpPr/>
          <p:nvPr/>
        </p:nvSpPr>
        <p:spPr>
          <a:xfrm>
            <a:off x="1210045" y="4648171"/>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文本框 58"/>
          <p:cNvSpPr txBox="1"/>
          <p:nvPr/>
        </p:nvSpPr>
        <p:spPr>
          <a:xfrm>
            <a:off x="3756324" y="4874212"/>
            <a:ext cx="5950914" cy="859636"/>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2000" dirty="0">
                <a:solidFill>
                  <a:sysClr val="windowText" lastClr="000000"/>
                </a:solidFill>
                <a:latin typeface="微软雅黑" panose="020B0503020204020204" pitchFamily="34" charset="-122"/>
                <a:ea typeface="微软雅黑" panose="020B0503020204020204" pitchFamily="34" charset="-122"/>
              </a:rPr>
              <a:t>注重运用各类媒体，宣传“两学一做”学习教育的做法和成效，加强舆论引导，营造良好氛围</a:t>
            </a:r>
          </a:p>
        </p:txBody>
      </p:sp>
      <p:grpSp>
        <p:nvGrpSpPr>
          <p:cNvPr id="37" name="组合 36"/>
          <p:cNvGrpSpPr/>
          <p:nvPr/>
        </p:nvGrpSpPr>
        <p:grpSpPr>
          <a:xfrm>
            <a:off x="1312213" y="2938627"/>
            <a:ext cx="2260019" cy="1270269"/>
            <a:chOff x="710462" y="2852936"/>
            <a:chExt cx="2187757" cy="1106750"/>
          </a:xfrm>
        </p:grpSpPr>
        <p:grpSp>
          <p:nvGrpSpPr>
            <p:cNvPr id="38" name="组合 37"/>
            <p:cNvGrpSpPr/>
            <p:nvPr/>
          </p:nvGrpSpPr>
          <p:grpSpPr>
            <a:xfrm>
              <a:off x="710462" y="2852936"/>
              <a:ext cx="2187757" cy="1106750"/>
              <a:chOff x="717476" y="1291449"/>
              <a:chExt cx="2187757" cy="1106750"/>
            </a:xfrm>
          </p:grpSpPr>
          <p:sp>
            <p:nvSpPr>
              <p:cNvPr id="41" name="圆角矩形 40"/>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2" name="TextBox 41"/>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smtClean="0"/>
                  <a:t>02</a:t>
                </a:r>
                <a:endParaRPr lang="zh-CN" altLang="en-US" dirty="0"/>
              </a:p>
            </p:txBody>
          </p:sp>
        </p:grpSp>
        <p:sp>
          <p:nvSpPr>
            <p:cNvPr id="39"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40"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1312213" y="4756861"/>
            <a:ext cx="2260019" cy="1270269"/>
            <a:chOff x="710462" y="4437112"/>
            <a:chExt cx="2187757" cy="1106750"/>
          </a:xfrm>
        </p:grpSpPr>
        <p:grpSp>
          <p:nvGrpSpPr>
            <p:cNvPr id="44" name="组合 43"/>
            <p:cNvGrpSpPr/>
            <p:nvPr/>
          </p:nvGrpSpPr>
          <p:grpSpPr>
            <a:xfrm>
              <a:off x="710462" y="4437112"/>
              <a:ext cx="2187757" cy="1106750"/>
              <a:chOff x="717476" y="1291449"/>
              <a:chExt cx="2187757" cy="1106750"/>
            </a:xfrm>
          </p:grpSpPr>
          <p:sp>
            <p:nvSpPr>
              <p:cNvPr id="46" name="圆角矩形 45"/>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7" name="TextBox 46"/>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smtClean="0"/>
                  <a:t>03</a:t>
                </a:r>
                <a:endParaRPr lang="zh-CN" altLang="en-US" dirty="0"/>
              </a:p>
            </p:txBody>
          </p:sp>
        </p:grpSp>
        <p:sp>
          <p:nvSpPr>
            <p:cNvPr id="45"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pic>
        <p:nvPicPr>
          <p:cNvPr id="48" name="图片 4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49" name="图片 4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50" name="图片 4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51"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学习教育要发挥媒体作用</a:t>
            </a:r>
          </a:p>
        </p:txBody>
      </p:sp>
    </p:spTree>
    <p:extLst>
      <p:ext uri="{BB962C8B-B14F-4D97-AF65-F5344CB8AC3E}">
        <p14:creationId xmlns:p14="http://schemas.microsoft.com/office/powerpoint/2010/main" val="1485815515"/>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42"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14:bounceEnd="52000">
                                          <p:cBhvr additive="base">
                                            <p:cTn id="19" dur="500" fill="hold"/>
                                            <p:tgtEl>
                                              <p:spTgt spid="51"/>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100"/>
                                </p:stCondLst>
                                <p:childTnLst>
                                  <p:par>
                                    <p:cTn id="34" presetID="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10" presetClass="entr" presetSubtype="0" fill="hold" nodeType="withEffect">
                                      <p:stCondLst>
                                        <p:cond delay="3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2200"/>
                                </p:stCondLst>
                                <p:childTnLst>
                                  <p:par>
                                    <p:cTn id="45" presetID="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30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22" presetClass="entr" presetSubtype="8" fill="hold" grpId="0" nodeType="withEffect">
                                      <p:stCondLst>
                                        <p:cond delay="60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42"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100"/>
                                </p:stCondLst>
                                <p:childTnLst>
                                  <p:par>
                                    <p:cTn id="34" presetID="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10" presetClass="entr" presetSubtype="0" fill="hold" nodeType="withEffect">
                                      <p:stCondLst>
                                        <p:cond delay="3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2200"/>
                                </p:stCondLst>
                                <p:childTnLst>
                                  <p:par>
                                    <p:cTn id="45" presetID="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30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22" presetClass="entr" presetSubtype="8" fill="hold" grpId="0" nodeType="withEffect">
                                      <p:stCondLst>
                                        <p:cond delay="60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a:spLocks/>
          </p:cNvSpPr>
          <p:nvPr/>
        </p:nvSpPr>
        <p:spPr bwMode="auto">
          <a:xfrm rot="5400000">
            <a:off x="205171" y="2221736"/>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9" name="Freeform 6"/>
          <p:cNvSpPr>
            <a:spLocks/>
          </p:cNvSpPr>
          <p:nvPr/>
        </p:nvSpPr>
        <p:spPr bwMode="auto">
          <a:xfrm rot="5400000">
            <a:off x="3574911" y="2221736"/>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0" name="Freeform 7"/>
          <p:cNvSpPr>
            <a:spLocks/>
          </p:cNvSpPr>
          <p:nvPr/>
        </p:nvSpPr>
        <p:spPr bwMode="auto">
          <a:xfrm rot="5400000">
            <a:off x="6944652" y="2221736"/>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1" name="WordArt 8"/>
          <p:cNvSpPr>
            <a:spLocks noChangeArrowheads="1" noChangeShapeType="1" noTextEdit="1"/>
          </p:cNvSpPr>
          <p:nvPr/>
        </p:nvSpPr>
        <p:spPr bwMode="auto">
          <a:xfrm>
            <a:off x="2271009" y="1326195"/>
            <a:ext cx="276364" cy="552745"/>
          </a:xfrm>
          <a:prstGeom prst="rect">
            <a:avLst/>
          </a:prstGeom>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1</a:t>
            </a:r>
            <a:endParaRPr lang="zh-CN" altLang="en-US" sz="4200" b="1" kern="10" dirty="0">
              <a:solidFill>
                <a:srgbClr val="760000"/>
              </a:solidFill>
              <a:latin typeface="Arial"/>
              <a:cs typeface="Arial"/>
            </a:endParaRPr>
          </a:p>
        </p:txBody>
      </p:sp>
      <p:sp>
        <p:nvSpPr>
          <p:cNvPr id="52" name="WordArt 9"/>
          <p:cNvSpPr>
            <a:spLocks noChangeArrowheads="1" noChangeShapeType="1" noTextEdit="1"/>
          </p:cNvSpPr>
          <p:nvPr/>
        </p:nvSpPr>
        <p:spPr bwMode="auto">
          <a:xfrm>
            <a:off x="5636680" y="1326195"/>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2</a:t>
            </a:r>
            <a:endParaRPr lang="zh-CN" altLang="en-US" sz="4200" b="1" kern="10" dirty="0">
              <a:solidFill>
                <a:srgbClr val="760000"/>
              </a:solidFill>
              <a:latin typeface="Arial"/>
              <a:cs typeface="Arial"/>
            </a:endParaRPr>
          </a:p>
        </p:txBody>
      </p:sp>
      <p:sp>
        <p:nvSpPr>
          <p:cNvPr id="53" name="WordArt 10"/>
          <p:cNvSpPr>
            <a:spLocks noChangeArrowheads="1" noChangeShapeType="1" noTextEdit="1"/>
          </p:cNvSpPr>
          <p:nvPr/>
        </p:nvSpPr>
        <p:spPr bwMode="auto">
          <a:xfrm>
            <a:off x="9006421" y="1326195"/>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3</a:t>
            </a:r>
            <a:endParaRPr lang="zh-CN" altLang="en-US" sz="4200" b="1" kern="10" dirty="0">
              <a:solidFill>
                <a:srgbClr val="760000"/>
              </a:solidFill>
              <a:latin typeface="Arial"/>
              <a:cs typeface="Arial"/>
            </a:endParaRPr>
          </a:p>
        </p:txBody>
      </p:sp>
      <p:sp>
        <p:nvSpPr>
          <p:cNvPr id="54" name="Rectangle 11"/>
          <p:cNvSpPr>
            <a:spLocks noChangeArrowheads="1"/>
          </p:cNvSpPr>
          <p:nvPr/>
        </p:nvSpPr>
        <p:spPr bwMode="auto">
          <a:xfrm>
            <a:off x="1161493" y="2756129"/>
            <a:ext cx="2602075" cy="1872208"/>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非公有制企业和社会组织</a:t>
            </a:r>
          </a:p>
        </p:txBody>
      </p:sp>
      <p:sp>
        <p:nvSpPr>
          <p:cNvPr id="55" name="Rectangle 12"/>
          <p:cNvSpPr>
            <a:spLocks noChangeArrowheads="1"/>
          </p:cNvSpPr>
          <p:nvPr/>
        </p:nvSpPr>
        <p:spPr bwMode="auto">
          <a:xfrm>
            <a:off x="4619863" y="3040396"/>
            <a:ext cx="2602075" cy="158794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3200" b="1" dirty="0">
                <a:solidFill>
                  <a:srgbClr val="333333"/>
                </a:solidFill>
                <a:latin typeface="微软雅黑" pitchFamily="34" charset="-122"/>
                <a:ea typeface="微软雅黑" pitchFamily="34" charset="-122"/>
              </a:rPr>
              <a:t>党员人数少、党员流动性强的党组</a:t>
            </a:r>
          </a:p>
        </p:txBody>
      </p:sp>
      <p:sp>
        <p:nvSpPr>
          <p:cNvPr id="56" name="Rectangle 13"/>
          <p:cNvSpPr>
            <a:spLocks noChangeArrowheads="1"/>
          </p:cNvSpPr>
          <p:nvPr/>
        </p:nvSpPr>
        <p:spPr bwMode="auto">
          <a:xfrm>
            <a:off x="7900979" y="2778789"/>
            <a:ext cx="2602075" cy="208038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3200" b="1" dirty="0">
                <a:solidFill>
                  <a:srgbClr val="333333"/>
                </a:solidFill>
                <a:latin typeface="微软雅黑" pitchFamily="34" charset="-122"/>
                <a:ea typeface="微软雅黑" pitchFamily="34" charset="-122"/>
              </a:rPr>
              <a:t>离退休干部职工党员及年老体弱党员</a:t>
            </a:r>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17"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学习教育要注重分类指导</a:t>
            </a:r>
          </a:p>
        </p:txBody>
      </p:sp>
    </p:spTree>
    <p:extLst>
      <p:ext uri="{BB962C8B-B14F-4D97-AF65-F5344CB8AC3E}">
        <p14:creationId xmlns:p14="http://schemas.microsoft.com/office/powerpoint/2010/main" val="342528830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2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7"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anim calcmode="lin" valueType="num">
                                          <p:cBhvr>
                                            <p:cTn id="38" dur="500" fill="hold"/>
                                            <p:tgtEl>
                                              <p:spTgt spid="50"/>
                                            </p:tgtEl>
                                            <p:attrNameLst>
                                              <p:attrName>ppt_x</p:attrName>
                                            </p:attrNameLst>
                                          </p:cBhvr>
                                          <p:tavLst>
                                            <p:tav tm="0">
                                              <p:val>
                                                <p:strVal val="#ppt_x"/>
                                              </p:val>
                                            </p:tav>
                                            <p:tav tm="100000">
                                              <p:val>
                                                <p:strVal val="#ppt_x"/>
                                              </p:val>
                                            </p:tav>
                                          </p:tavLst>
                                        </p:anim>
                                        <p:anim calcmode="lin" valueType="num">
                                          <p:cBhvr>
                                            <p:cTn id="39" dur="500" fill="hold"/>
                                            <p:tgtEl>
                                              <p:spTgt spid="50"/>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14:presetBounceEnd="64000">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14:bounceEnd="64000">
                                          <p:cBhvr additive="base">
                                            <p:cTn id="42" dur="500" fill="hold"/>
                                            <p:tgtEl>
                                              <p:spTgt spid="51"/>
                                            </p:tgtEl>
                                            <p:attrNameLst>
                                              <p:attrName>ppt_x</p:attrName>
                                            </p:attrNameLst>
                                          </p:cBhvr>
                                          <p:tavLst>
                                            <p:tav tm="0">
                                              <p:val>
                                                <p:strVal val="#ppt_x"/>
                                              </p:val>
                                            </p:tav>
                                            <p:tav tm="100000">
                                              <p:val>
                                                <p:strVal val="#ppt_x"/>
                                              </p:val>
                                            </p:tav>
                                          </p:tavLst>
                                        </p:anim>
                                        <p:anim calcmode="lin" valueType="num" p14:bounceEnd="64000">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 presetClass="entr" presetSubtype="4" fill="hold" grpId="0" nodeType="afterEffect" p14:presetBounceEnd="64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64000">
                                          <p:cBhvr additive="base">
                                            <p:cTn id="47" dur="500" fill="hold"/>
                                            <p:tgtEl>
                                              <p:spTgt spid="52"/>
                                            </p:tgtEl>
                                            <p:attrNameLst>
                                              <p:attrName>ppt_x</p:attrName>
                                            </p:attrNameLst>
                                          </p:cBhvr>
                                          <p:tavLst>
                                            <p:tav tm="0">
                                              <p:val>
                                                <p:strVal val="#ppt_x"/>
                                              </p:val>
                                            </p:tav>
                                            <p:tav tm="100000">
                                              <p:val>
                                                <p:strVal val="#ppt_x"/>
                                              </p:val>
                                            </p:tav>
                                          </p:tavLst>
                                        </p:anim>
                                        <p:anim calcmode="lin" valueType="num" p14:bounceEnd="64000">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 presetClass="entr" presetSubtype="4" fill="hold" grpId="0" nodeType="afterEffect" p14:presetBounceEnd="64000">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14:bounceEnd="64000">
                                          <p:cBhvr additive="base">
                                            <p:cTn id="52" dur="500" fill="hold"/>
                                            <p:tgtEl>
                                              <p:spTgt spid="53"/>
                                            </p:tgtEl>
                                            <p:attrNameLst>
                                              <p:attrName>ppt_x</p:attrName>
                                            </p:attrNameLst>
                                          </p:cBhvr>
                                          <p:tavLst>
                                            <p:tav tm="0">
                                              <p:val>
                                                <p:strVal val="#ppt_x"/>
                                              </p:val>
                                            </p:tav>
                                            <p:tav tm="100000">
                                              <p:val>
                                                <p:strVal val="#ppt_x"/>
                                              </p:val>
                                            </p:tav>
                                          </p:tavLst>
                                        </p:anim>
                                        <p:anim calcmode="lin" valueType="num" p14:bounceEnd="64000">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42" presetClass="entr" presetSubtype="0" fill="hold" grpId="0" nodeType="afterEffect">
                                      <p:stCondLst>
                                        <p:cond delay="0"/>
                                      </p:stCondLst>
                                      <p:iterate type="wd">
                                        <p:tmPct val="10000"/>
                                      </p:iterate>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iterate type="wd">
                                        <p:tmPct val="10000"/>
                                      </p:iterate>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anim calcmode="lin" valueType="num">
                                          <p:cBhvr>
                                            <p:cTn id="63" dur="500" fill="hold"/>
                                            <p:tgtEl>
                                              <p:spTgt spid="55"/>
                                            </p:tgtEl>
                                            <p:attrNameLst>
                                              <p:attrName>ppt_x</p:attrName>
                                            </p:attrNameLst>
                                          </p:cBhvr>
                                          <p:tavLst>
                                            <p:tav tm="0">
                                              <p:val>
                                                <p:strVal val="#ppt_x"/>
                                              </p:val>
                                            </p:tav>
                                            <p:tav tm="100000">
                                              <p:val>
                                                <p:strVal val="#ppt_x"/>
                                              </p:val>
                                            </p:tav>
                                          </p:tavLst>
                                        </p:anim>
                                        <p:anim calcmode="lin" valueType="num">
                                          <p:cBhvr>
                                            <p:cTn id="64" dur="5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iterate type="wd">
                                        <p:tmPct val="10000"/>
                                      </p:iterate>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p:bldP spid="52" grpId="0"/>
          <p:bldP spid="53" grpId="0"/>
          <p:bldP spid="54" grpId="0" animBg="1"/>
          <p:bldP spid="55" grpId="0"/>
          <p:bldP spid="5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7"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anim calcmode="lin" valueType="num">
                                          <p:cBhvr>
                                            <p:cTn id="38" dur="500" fill="hold"/>
                                            <p:tgtEl>
                                              <p:spTgt spid="50"/>
                                            </p:tgtEl>
                                            <p:attrNameLst>
                                              <p:attrName>ppt_x</p:attrName>
                                            </p:attrNameLst>
                                          </p:cBhvr>
                                          <p:tavLst>
                                            <p:tav tm="0">
                                              <p:val>
                                                <p:strVal val="#ppt_x"/>
                                              </p:val>
                                            </p:tav>
                                            <p:tav tm="100000">
                                              <p:val>
                                                <p:strVal val="#ppt_x"/>
                                              </p:val>
                                            </p:tav>
                                          </p:tavLst>
                                        </p:anim>
                                        <p:anim calcmode="lin" valueType="num">
                                          <p:cBhvr>
                                            <p:cTn id="39" dur="500" fill="hold"/>
                                            <p:tgtEl>
                                              <p:spTgt spid="50"/>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42" presetClass="entr" presetSubtype="0" fill="hold" grpId="0" nodeType="afterEffect">
                                      <p:stCondLst>
                                        <p:cond delay="0"/>
                                      </p:stCondLst>
                                      <p:iterate type="wd">
                                        <p:tmPct val="10000"/>
                                      </p:iterate>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iterate type="wd">
                                        <p:tmPct val="10000"/>
                                      </p:iterate>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anim calcmode="lin" valueType="num">
                                          <p:cBhvr>
                                            <p:cTn id="63" dur="500" fill="hold"/>
                                            <p:tgtEl>
                                              <p:spTgt spid="55"/>
                                            </p:tgtEl>
                                            <p:attrNameLst>
                                              <p:attrName>ppt_x</p:attrName>
                                            </p:attrNameLst>
                                          </p:cBhvr>
                                          <p:tavLst>
                                            <p:tav tm="0">
                                              <p:val>
                                                <p:strVal val="#ppt_x"/>
                                              </p:val>
                                            </p:tav>
                                            <p:tav tm="100000">
                                              <p:val>
                                                <p:strVal val="#ppt_x"/>
                                              </p:val>
                                            </p:tav>
                                          </p:tavLst>
                                        </p:anim>
                                        <p:anim calcmode="lin" valueType="num">
                                          <p:cBhvr>
                                            <p:cTn id="64" dur="5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iterate type="wd">
                                        <p:tmPct val="10000"/>
                                      </p:iterate>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p:bldP spid="52" grpId="0"/>
          <p:bldP spid="53" grpId="0"/>
          <p:bldP spid="54" grpId="0" animBg="1"/>
          <p:bldP spid="55" grpId="0"/>
          <p:bldP spid="56" grpId="0"/>
          <p:bldP spid="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flipH="1">
            <a:off x="7768693" y="2880370"/>
            <a:ext cx="3824992"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感谢观看</a:t>
            </a:r>
            <a:endParaRPr lang="zh-CN" altLang="en-US" sz="4000" dirty="0">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619" y="1152177"/>
            <a:ext cx="7455599" cy="4142807"/>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5400650"/>
            <a:ext cx="11521038" cy="1941116"/>
          </a:xfrm>
          <a:prstGeom prst="rect">
            <a:avLst/>
          </a:prstGeom>
        </p:spPr>
      </p:pic>
    </p:spTree>
    <p:extLst>
      <p:ext uri="{BB962C8B-B14F-4D97-AF65-F5344CB8AC3E}">
        <p14:creationId xmlns:p14="http://schemas.microsoft.com/office/powerpoint/2010/main" val="3815888471"/>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Line 34"/>
          <p:cNvSpPr>
            <a:spLocks noChangeShapeType="1"/>
          </p:cNvSpPr>
          <p:nvPr/>
        </p:nvSpPr>
        <p:spPr bwMode="auto">
          <a:xfrm>
            <a:off x="5256981" y="3696505"/>
            <a:ext cx="6264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2" name="Line 45"/>
          <p:cNvSpPr>
            <a:spLocks noChangeShapeType="1"/>
          </p:cNvSpPr>
          <p:nvPr/>
        </p:nvSpPr>
        <p:spPr bwMode="auto">
          <a:xfrm>
            <a:off x="4915991" y="4955262"/>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4" name="Line 56"/>
          <p:cNvSpPr>
            <a:spLocks noChangeShapeType="1"/>
          </p:cNvSpPr>
          <p:nvPr/>
        </p:nvSpPr>
        <p:spPr bwMode="auto">
          <a:xfrm>
            <a:off x="4070563" y="5891365"/>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6" name="Line 45"/>
          <p:cNvSpPr>
            <a:spLocks noChangeShapeType="1"/>
          </p:cNvSpPr>
          <p:nvPr/>
        </p:nvSpPr>
        <p:spPr bwMode="auto">
          <a:xfrm>
            <a:off x="4104853" y="1498878"/>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8" name="Line 56"/>
          <p:cNvSpPr>
            <a:spLocks noChangeShapeType="1"/>
          </p:cNvSpPr>
          <p:nvPr/>
        </p:nvSpPr>
        <p:spPr bwMode="auto">
          <a:xfrm>
            <a:off x="4896941" y="2492884"/>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目录</a:t>
            </a:r>
          </a:p>
        </p:txBody>
      </p:sp>
      <p:sp>
        <p:nvSpPr>
          <p:cNvPr id="8" name="椭圆 7"/>
          <p:cNvSpPr/>
          <p:nvPr/>
        </p:nvSpPr>
        <p:spPr>
          <a:xfrm>
            <a:off x="3312765" y="86414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0" name="椭圆 9"/>
          <p:cNvSpPr/>
          <p:nvPr/>
        </p:nvSpPr>
        <p:spPr>
          <a:xfrm>
            <a:off x="4176861" y="1800250"/>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1" name="椭圆 10"/>
          <p:cNvSpPr/>
          <p:nvPr/>
        </p:nvSpPr>
        <p:spPr>
          <a:xfrm>
            <a:off x="4536901" y="302438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2" name="椭圆 11"/>
          <p:cNvSpPr/>
          <p:nvPr/>
        </p:nvSpPr>
        <p:spPr>
          <a:xfrm>
            <a:off x="4176861" y="4248522"/>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7" name="椭圆 16"/>
          <p:cNvSpPr/>
          <p:nvPr/>
        </p:nvSpPr>
        <p:spPr>
          <a:xfrm>
            <a:off x="3312765" y="518462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620253" y="3221171"/>
            <a:ext cx="3453152" cy="541634"/>
          </a:xfrm>
          <a:prstGeom prst="rect">
            <a:avLst/>
          </a:prstGeom>
          <a:noFill/>
          <a:ln w="9525" algn="ctr">
            <a:noFill/>
            <a:miter lim="800000"/>
            <a:headEnd/>
            <a:tailEnd/>
          </a:ln>
        </p:spPr>
        <p:txBody>
          <a:bodyPr wrap="none" lIns="109678" tIns="54838" rIns="109678" bIns="54838">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学习教育的具体内容</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1" name="Rectangle 44"/>
          <p:cNvSpPr>
            <a:spLocks noChangeArrowheads="1"/>
          </p:cNvSpPr>
          <p:nvPr/>
        </p:nvSpPr>
        <p:spPr bwMode="auto">
          <a:xfrm>
            <a:off x="5207255" y="4479926"/>
            <a:ext cx="3453152" cy="541634"/>
          </a:xfrm>
          <a:prstGeom prst="rect">
            <a:avLst/>
          </a:prstGeom>
          <a:noFill/>
          <a:ln w="9525" algn="ctr">
            <a:noFill/>
            <a:miter lim="800000"/>
            <a:headEnd/>
            <a:tailEnd/>
          </a:ln>
        </p:spPr>
        <p:txBody>
          <a:bodyPr wrap="none" lIns="109678" tIns="54838" rIns="109678" bIns="54838">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学习教育的主要措施</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3" name="Rectangle 55"/>
          <p:cNvSpPr>
            <a:spLocks noChangeArrowheads="1"/>
          </p:cNvSpPr>
          <p:nvPr/>
        </p:nvSpPr>
        <p:spPr bwMode="auto">
          <a:xfrm>
            <a:off x="4377067" y="5416030"/>
            <a:ext cx="3453152" cy="541634"/>
          </a:xfrm>
          <a:prstGeom prst="rect">
            <a:avLst/>
          </a:prstGeom>
          <a:noFill/>
          <a:ln w="9525" algn="ctr">
            <a:noFill/>
            <a:miter lim="800000"/>
            <a:headEnd/>
            <a:tailEnd/>
          </a:ln>
        </p:spPr>
        <p:txBody>
          <a:bodyPr wrap="none" lIns="109678" tIns="54838" rIns="109678" bIns="54838">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学习教育的组织领导</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5" name="Rectangle 44"/>
          <p:cNvSpPr>
            <a:spLocks noChangeArrowheads="1"/>
          </p:cNvSpPr>
          <p:nvPr/>
        </p:nvSpPr>
        <p:spPr bwMode="auto">
          <a:xfrm>
            <a:off x="4396117" y="1023542"/>
            <a:ext cx="4253728" cy="541634"/>
          </a:xfrm>
          <a:prstGeom prst="rect">
            <a:avLst/>
          </a:prstGeom>
          <a:noFill/>
          <a:ln w="9525" algn="ctr">
            <a:noFill/>
            <a:miter lim="800000"/>
            <a:headEnd/>
            <a:tailEnd/>
          </a:ln>
        </p:spPr>
        <p:txBody>
          <a:bodyPr wrap="square" lIns="109678" tIns="54838" rIns="109678" bIns="54838">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学习教育的背景</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7" name="Rectangle 55"/>
          <p:cNvSpPr>
            <a:spLocks noChangeArrowheads="1"/>
          </p:cNvSpPr>
          <p:nvPr/>
        </p:nvSpPr>
        <p:spPr bwMode="auto">
          <a:xfrm>
            <a:off x="5188205" y="2017549"/>
            <a:ext cx="3453152" cy="541634"/>
          </a:xfrm>
          <a:prstGeom prst="rect">
            <a:avLst/>
          </a:prstGeom>
          <a:noFill/>
          <a:ln w="9525" algn="ctr">
            <a:noFill/>
            <a:miter lim="800000"/>
            <a:headEnd/>
            <a:tailEnd/>
          </a:ln>
        </p:spPr>
        <p:txBody>
          <a:bodyPr wrap="none" lIns="109678" tIns="54838" rIns="109678" bIns="54838">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学习教育的总体要求</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Tree>
    <p:extLst>
      <p:ext uri="{BB962C8B-B14F-4D97-AF65-F5344CB8AC3E}">
        <p14:creationId xmlns:p14="http://schemas.microsoft.com/office/powerpoint/2010/main" val="1460130019"/>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66667">
                                          <p:cBhvr additive="base">
                                            <p:cTn id="19" dur="500" fill="hold"/>
                                            <p:tgtEl>
                                              <p:spTgt spid="8"/>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14:presetBounceEnd="66667">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14:bounceEnd="66667">
                                          <p:cBhvr additive="base">
                                            <p:cTn id="24" dur="500" fill="hold"/>
                                            <p:tgtEl>
                                              <p:spTgt spid="10"/>
                                            </p:tgtEl>
                                            <p:attrNameLst>
                                              <p:attrName>ppt_x</p:attrName>
                                            </p:attrNameLst>
                                          </p:cBhvr>
                                          <p:tavLst>
                                            <p:tav tm="0">
                                              <p:val>
                                                <p:strVal val="0-#ppt_w/2"/>
                                              </p:val>
                                            </p:tav>
                                            <p:tav tm="100000">
                                              <p:val>
                                                <p:strVal val="#ppt_x"/>
                                              </p:val>
                                            </p:tav>
                                          </p:tavLst>
                                        </p:anim>
                                        <p:anim calcmode="lin" valueType="num" p14:bounceEnd="66667">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8" fill="hold" grpId="0" nodeType="afterEffect" p14:presetBounceEnd="66667">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66667">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14:presetBounceEnd="66667">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66667">
                                          <p:cBhvr additive="base">
                                            <p:cTn id="34" dur="500" fill="hold"/>
                                            <p:tgtEl>
                                              <p:spTgt spid="12"/>
                                            </p:tgtEl>
                                            <p:attrNameLst>
                                              <p:attrName>ppt_x</p:attrName>
                                            </p:attrNameLst>
                                          </p:cBhvr>
                                          <p:tavLst>
                                            <p:tav tm="0">
                                              <p:val>
                                                <p:strVal val="0-#ppt_w/2"/>
                                              </p:val>
                                            </p:tav>
                                            <p:tav tm="100000">
                                              <p:val>
                                                <p:strVal val="#ppt_x"/>
                                              </p:val>
                                            </p:tav>
                                          </p:tavLst>
                                        </p:anim>
                                        <p:anim calcmode="lin" valueType="num" p14:bounceEnd="66667">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14:presetBounceEnd="66667">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6667">
                                          <p:cBhvr additive="base">
                                            <p:cTn id="39" dur="500" fill="hold"/>
                                            <p:tgtEl>
                                              <p:spTgt spid="17"/>
                                            </p:tgtEl>
                                            <p:attrNameLst>
                                              <p:attrName>ppt_x</p:attrName>
                                            </p:attrNameLst>
                                          </p:cBhvr>
                                          <p:tavLst>
                                            <p:tav tm="0">
                                              <p:val>
                                                <p:strVal val="0-#ppt_w/2"/>
                                              </p:val>
                                            </p:tav>
                                            <p:tav tm="100000">
                                              <p:val>
                                                <p:strVal val="#ppt_x"/>
                                              </p:val>
                                            </p:tav>
                                          </p:tavLst>
                                        </p:anim>
                                        <p:anim calcmode="lin" valueType="num" p14:bounceEnd="66667">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5000"/>
                                </p:stCondLst>
                                <p:childTnLst>
                                  <p:par>
                                    <p:cTn id="58" presetID="2" presetClass="entr" presetSubtype="2" fill="hold" grpId="0" nodeType="afterEffect" p14:presetBounceEnd="52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52000">
                                          <p:cBhvr additive="base">
                                            <p:cTn id="60"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52000">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14:bounceEnd="52000">
                                          <p:cBhvr additive="base">
                                            <p:cTn id="64"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65" dur="500" fill="hold"/>
                                            <p:tgtEl>
                                              <p:spTgt spid="27"/>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14:presetBounceEnd="52000">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14:bounceEnd="52000">
                                          <p:cBhvr additive="base">
                                            <p:cTn id="68"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69" dur="500" fill="hold"/>
                                            <p:tgtEl>
                                              <p:spTgt spid="1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14:presetBounceEnd="52000">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14:bounceEnd="52000">
                                          <p:cBhvr additive="base">
                                            <p:cTn id="72" dur="5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73" dur="500" fill="hold"/>
                                            <p:tgtEl>
                                              <p:spTgt spid="2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14:presetBounceEnd="52000">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14:bounceEnd="52000">
                                          <p:cBhvr additive="base">
                                            <p:cTn id="76"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77" dur="500" fill="hold"/>
                                            <p:tgtEl>
                                              <p:spTgt spid="23"/>
                                            </p:tgtEl>
                                            <p:attrNameLst>
                                              <p:attrName>ppt_y</p:attrName>
                                            </p:attrNameLst>
                                          </p:cBhvr>
                                          <p:tavLst>
                                            <p:tav tm="0">
                                              <p:val>
                                                <p:strVal val="#ppt_y"/>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P spid="9" grpId="0" animBg="1"/>
          <p:bldP spid="8" grpId="0" animBg="1"/>
          <p:bldP spid="10" grpId="0" animBg="1"/>
          <p:bldP spid="11" grpId="0" animBg="1"/>
          <p:bldP spid="12" grpId="0" animBg="1"/>
          <p:bldP spid="17" grpId="0" animBg="1"/>
          <p:bldP spid="19" grpId="0"/>
          <p:bldP spid="21" grpId="0"/>
          <p:bldP spid="23" grpId="0"/>
          <p:bldP spid="25"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1+#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1+#ppt_w/2"/>
                                              </p:val>
                                            </p:tav>
                                            <p:tav tm="100000">
                                              <p:val>
                                                <p:strVal val="#ppt_x"/>
                                              </p:val>
                                            </p:tav>
                                          </p:tavLst>
                                        </p:anim>
                                        <p:anim calcmode="lin" valueType="num">
                                          <p:cBhvr additive="base">
                                            <p:cTn id="69" dur="500" fill="hold"/>
                                            <p:tgtEl>
                                              <p:spTgt spid="1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1+#ppt_w/2"/>
                                              </p:val>
                                            </p:tav>
                                            <p:tav tm="100000">
                                              <p:val>
                                                <p:strVal val="#ppt_x"/>
                                              </p:val>
                                            </p:tav>
                                          </p:tavLst>
                                        </p:anim>
                                        <p:anim calcmode="lin" valueType="num">
                                          <p:cBhvr additive="base">
                                            <p:cTn id="73" dur="500" fill="hold"/>
                                            <p:tgtEl>
                                              <p:spTgt spid="2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1+#ppt_w/2"/>
                                              </p:val>
                                            </p:tav>
                                            <p:tav tm="100000">
                                              <p:val>
                                                <p:strVal val="#ppt_x"/>
                                              </p:val>
                                            </p:tav>
                                          </p:tavLst>
                                        </p:anim>
                                        <p:anim calcmode="lin" valueType="num">
                                          <p:cBhvr additive="base">
                                            <p:cTn id="77" dur="500" fill="hold"/>
                                            <p:tgtEl>
                                              <p:spTgt spid="23"/>
                                            </p:tgtEl>
                                            <p:attrNameLst>
                                              <p:attrName>ppt_y</p:attrName>
                                            </p:attrNameLst>
                                          </p:cBhvr>
                                          <p:tavLst>
                                            <p:tav tm="0">
                                              <p:val>
                                                <p:strVal val="#ppt_y"/>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P spid="9" grpId="0" animBg="1"/>
          <p:bldP spid="8" grpId="0" animBg="1"/>
          <p:bldP spid="10" grpId="0" animBg="1"/>
          <p:bldP spid="11" grpId="0" animBg="1"/>
          <p:bldP spid="12" grpId="0" animBg="1"/>
          <p:bldP spid="17" grpId="0" animBg="1"/>
          <p:bldP spid="19" grpId="0"/>
          <p:bldP spid="21" grpId="0"/>
          <p:bldP spid="23" grpId="0"/>
          <p:bldP spid="25"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2448669" y="308140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方正超粗黑_GBK" panose="03000509000000000000" pitchFamily="65" charset="-122"/>
                <a:ea typeface="方正超粗黑_GBK" panose="03000509000000000000" pitchFamily="65" charset="-122"/>
              </a:rPr>
              <a:t>1</a:t>
            </a:r>
            <a:endParaRPr lang="zh-CN" altLang="en-US" sz="3200"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80717" y="1224186"/>
            <a:ext cx="7455599" cy="4142807"/>
          </a:xfrm>
          <a:prstGeom prst="rect">
            <a:avLst/>
          </a:prstGeom>
        </p:spPr>
      </p:pic>
      <p:sp>
        <p:nvSpPr>
          <p:cNvPr id="2" name="矩形 1"/>
          <p:cNvSpPr/>
          <p:nvPr/>
        </p:nvSpPr>
        <p:spPr>
          <a:xfrm>
            <a:off x="4771023" y="3320079"/>
            <a:ext cx="4086358" cy="707886"/>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学习教育的背景</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4276809"/>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25" name="Rectangle 44"/>
          <p:cNvSpPr>
            <a:spLocks noChangeArrowheads="1"/>
          </p:cNvSpPr>
          <p:nvPr/>
        </p:nvSpPr>
        <p:spPr bwMode="auto">
          <a:xfrm>
            <a:off x="1296541" y="77182"/>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什么是“两学一做”</a:t>
            </a:r>
          </a:p>
        </p:txBody>
      </p:sp>
      <p:grpSp>
        <p:nvGrpSpPr>
          <p:cNvPr id="29" name="组合 28"/>
          <p:cNvGrpSpPr/>
          <p:nvPr/>
        </p:nvGrpSpPr>
        <p:grpSpPr>
          <a:xfrm>
            <a:off x="5361048" y="3127028"/>
            <a:ext cx="3702050" cy="1066800"/>
            <a:chOff x="6808340" y="2994373"/>
            <a:chExt cx="3702050" cy="1066800"/>
          </a:xfrm>
          <a:solidFill>
            <a:srgbClr val="FFC000"/>
          </a:solidFill>
        </p:grpSpPr>
        <p:sp>
          <p:nvSpPr>
            <p:cNvPr id="30" name="AutoShape 3"/>
            <p:cNvSpPr>
              <a:spLocks noChangeArrowheads="1"/>
            </p:cNvSpPr>
            <p:nvPr/>
          </p:nvSpPr>
          <p:spPr bwMode="ltGray">
            <a:xfrm>
              <a:off x="6808340" y="2994373"/>
              <a:ext cx="3702050" cy="1066800"/>
            </a:xfrm>
            <a:prstGeom prst="roundRect">
              <a:avLst>
                <a:gd name="adj" fmla="val 11921"/>
              </a:avLst>
            </a:prstGeom>
            <a:solidFill>
              <a:srgbClr val="FCA304"/>
            </a:solidFill>
            <a:ln w="25400">
              <a:solidFill>
                <a:srgbClr val="FEFFFF"/>
              </a:solidFill>
              <a:round/>
              <a:headEnd/>
              <a:tailEnd/>
            </a:ln>
            <a:effectLst/>
          </p:spPr>
          <p:txBody>
            <a:bodyPr wrap="none" anchor="ctr"/>
            <a:lstStyle/>
            <a:p>
              <a:endParaRPr lang="zh-CN" altLang="en-US">
                <a:ea typeface="宋体" charset="-122"/>
              </a:endParaRPr>
            </a:p>
          </p:txBody>
        </p:sp>
        <p:sp>
          <p:nvSpPr>
            <p:cNvPr id="31" name="Rectangle 38"/>
            <p:cNvSpPr>
              <a:spLocks noChangeArrowheads="1"/>
            </p:cNvSpPr>
            <p:nvPr/>
          </p:nvSpPr>
          <p:spPr bwMode="black">
            <a:xfrm>
              <a:off x="6940103" y="3064221"/>
              <a:ext cx="3425825" cy="903645"/>
            </a:xfrm>
            <a:prstGeom prst="rect">
              <a:avLst/>
            </a:prstGeom>
            <a:solidFill>
              <a:srgbClr val="FCA30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4800" b="1" dirty="0" smtClean="0">
                  <a:solidFill>
                    <a:srgbClr val="C00000"/>
                  </a:solidFill>
                  <a:latin typeface="微软雅黑" pitchFamily="34" charset="-122"/>
                  <a:ea typeface="微软雅黑" pitchFamily="34" charset="-122"/>
                </a:rPr>
                <a:t>合格党员</a:t>
              </a:r>
              <a:endParaRPr lang="en-US" altLang="zh-CN" sz="4800" b="1" dirty="0">
                <a:solidFill>
                  <a:srgbClr val="C00000"/>
                </a:solidFill>
                <a:latin typeface="微软雅黑" pitchFamily="34" charset="-122"/>
                <a:ea typeface="微软雅黑" pitchFamily="34" charset="-122"/>
              </a:endParaRPr>
            </a:p>
          </p:txBody>
        </p:sp>
      </p:grpSp>
      <p:grpSp>
        <p:nvGrpSpPr>
          <p:cNvPr id="32" name="组合 31"/>
          <p:cNvGrpSpPr/>
          <p:nvPr/>
        </p:nvGrpSpPr>
        <p:grpSpPr>
          <a:xfrm>
            <a:off x="5357874" y="1799877"/>
            <a:ext cx="3702050" cy="1066800"/>
            <a:chOff x="6805165" y="1667223"/>
            <a:chExt cx="3702050" cy="1066800"/>
          </a:xfrm>
          <a:solidFill>
            <a:srgbClr val="C00000"/>
          </a:solidFill>
        </p:grpSpPr>
        <p:sp>
          <p:nvSpPr>
            <p:cNvPr id="33" name="AutoShape 2"/>
            <p:cNvSpPr>
              <a:spLocks noChangeArrowheads="1"/>
            </p:cNvSpPr>
            <p:nvPr/>
          </p:nvSpPr>
          <p:spPr bwMode="ltGray">
            <a:xfrm>
              <a:off x="6805165" y="1667223"/>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4" name="Rectangle 39"/>
            <p:cNvSpPr>
              <a:spLocks noChangeArrowheads="1"/>
            </p:cNvSpPr>
            <p:nvPr/>
          </p:nvSpPr>
          <p:spPr bwMode="black">
            <a:xfrm>
              <a:off x="6940102" y="179104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itchFamily="34" charset="-122"/>
                  <a:ea typeface="微软雅黑" pitchFamily="34" charset="-122"/>
                </a:rPr>
                <a:t>党章党规</a:t>
              </a:r>
            </a:p>
          </p:txBody>
        </p:sp>
      </p:grpSp>
      <p:grpSp>
        <p:nvGrpSpPr>
          <p:cNvPr id="35" name="组合 34"/>
          <p:cNvGrpSpPr/>
          <p:nvPr/>
        </p:nvGrpSpPr>
        <p:grpSpPr>
          <a:xfrm>
            <a:off x="5364223" y="4457352"/>
            <a:ext cx="3702050" cy="1066800"/>
            <a:chOff x="6811515" y="4324698"/>
            <a:chExt cx="3702050" cy="1066800"/>
          </a:xfrm>
          <a:solidFill>
            <a:srgbClr val="C00000"/>
          </a:solidFill>
        </p:grpSpPr>
        <p:sp>
          <p:nvSpPr>
            <p:cNvPr id="36" name="AutoShape 4"/>
            <p:cNvSpPr>
              <a:spLocks noChangeArrowheads="1"/>
            </p:cNvSpPr>
            <p:nvPr/>
          </p:nvSpPr>
          <p:spPr bwMode="ltGray">
            <a:xfrm>
              <a:off x="6811515" y="4324698"/>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7" name="Rectangle 40"/>
            <p:cNvSpPr>
              <a:spLocks noChangeArrowheads="1"/>
            </p:cNvSpPr>
            <p:nvPr/>
          </p:nvSpPr>
          <p:spPr bwMode="black">
            <a:xfrm>
              <a:off x="6940103" y="443899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chemeClr val="bg1"/>
                  </a:solidFill>
                  <a:latin typeface="微软雅黑" pitchFamily="34" charset="-122"/>
                  <a:ea typeface="微软雅黑" pitchFamily="34" charset="-122"/>
                </a:rPr>
                <a:t>系列讲话</a:t>
              </a:r>
              <a:endParaRPr lang="en-US" altLang="zh-CN" sz="4800" b="1" dirty="0">
                <a:solidFill>
                  <a:schemeClr val="bg1"/>
                </a:solidFill>
                <a:latin typeface="微软雅黑" pitchFamily="34" charset="-122"/>
                <a:ea typeface="微软雅黑" pitchFamily="34" charset="-122"/>
              </a:endParaRPr>
            </a:p>
          </p:txBody>
        </p:sp>
      </p:grpSp>
      <p:grpSp>
        <p:nvGrpSpPr>
          <p:cNvPr id="38" name="组合 37"/>
          <p:cNvGrpSpPr/>
          <p:nvPr/>
        </p:nvGrpSpPr>
        <p:grpSpPr>
          <a:xfrm>
            <a:off x="2248691" y="1171189"/>
            <a:ext cx="1905001" cy="1505025"/>
            <a:chOff x="3679937" y="1512218"/>
            <a:chExt cx="1905000" cy="1505025"/>
          </a:xfrm>
        </p:grpSpPr>
        <p:sp>
          <p:nvSpPr>
            <p:cNvPr id="39" name="椭圆 38"/>
            <p:cNvSpPr/>
            <p:nvPr/>
          </p:nvSpPr>
          <p:spPr>
            <a:xfrm>
              <a:off x="3895972" y="1512218"/>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7200" b="1" dirty="0"/>
                <a:t>学</a:t>
              </a:r>
              <a:endParaRPr lang="zh-CN" altLang="en-US" sz="7200" b="1" dirty="0"/>
            </a:p>
          </p:txBody>
        </p:sp>
      </p:grpSp>
      <p:grpSp>
        <p:nvGrpSpPr>
          <p:cNvPr id="41" name="组合 40"/>
          <p:cNvGrpSpPr/>
          <p:nvPr/>
        </p:nvGrpSpPr>
        <p:grpSpPr>
          <a:xfrm>
            <a:off x="2232644" y="4650136"/>
            <a:ext cx="1905001" cy="1505025"/>
            <a:chOff x="3700182" y="3975596"/>
            <a:chExt cx="1905000" cy="1505025"/>
          </a:xfrm>
        </p:grpSpPr>
        <p:sp>
          <p:nvSpPr>
            <p:cNvPr id="42" name="椭圆 41"/>
            <p:cNvSpPr/>
            <p:nvPr/>
          </p:nvSpPr>
          <p:spPr>
            <a:xfrm>
              <a:off x="3919854" y="3975596"/>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3" name="Text Box 42"/>
            <p:cNvSpPr txBox="1">
              <a:spLocks noChangeArrowheads="1"/>
            </p:cNvSpPr>
            <p:nvPr/>
          </p:nvSpPr>
          <p:spPr bwMode="auto">
            <a:xfrm>
              <a:off x="3700182" y="4411864"/>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600" b="1" dirty="0" smtClean="0"/>
                <a:t>学</a:t>
              </a:r>
              <a:endParaRPr lang="zh-CN" altLang="en-US" sz="6600" b="1" dirty="0"/>
            </a:p>
          </p:txBody>
        </p:sp>
      </p:grpSp>
      <p:sp>
        <p:nvSpPr>
          <p:cNvPr id="44" name="Freeform 43"/>
          <p:cNvSpPr>
            <a:spLocks/>
          </p:cNvSpPr>
          <p:nvPr/>
        </p:nvSpPr>
        <p:spPr bwMode="gray">
          <a:xfrm rot="16200000">
            <a:off x="3969604" y="4464496"/>
            <a:ext cx="1624013"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sp>
        <p:nvSpPr>
          <p:cNvPr id="45" name="Freeform 44"/>
          <p:cNvSpPr>
            <a:spLocks/>
          </p:cNvSpPr>
          <p:nvPr/>
        </p:nvSpPr>
        <p:spPr bwMode="gray">
          <a:xfrm rot="16200000">
            <a:off x="4536344" y="3116707"/>
            <a:ext cx="314325" cy="1096963"/>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sp>
        <p:nvSpPr>
          <p:cNvPr id="46" name="Freeform 45"/>
          <p:cNvSpPr>
            <a:spLocks/>
          </p:cNvSpPr>
          <p:nvPr/>
        </p:nvSpPr>
        <p:spPr bwMode="gray">
          <a:xfrm rot="16200000" flipH="1">
            <a:off x="3929919" y="1900683"/>
            <a:ext cx="1624012"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grpSp>
        <p:nvGrpSpPr>
          <p:cNvPr id="48" name="组合 47"/>
          <p:cNvGrpSpPr/>
          <p:nvPr/>
        </p:nvGrpSpPr>
        <p:grpSpPr>
          <a:xfrm>
            <a:off x="2271860" y="2952327"/>
            <a:ext cx="1905001" cy="1505025"/>
            <a:chOff x="3679937" y="1512218"/>
            <a:chExt cx="1905000" cy="1505025"/>
          </a:xfrm>
          <a:solidFill>
            <a:schemeClr val="accent6">
              <a:lumMod val="75000"/>
            </a:schemeClr>
          </a:solidFill>
        </p:grpSpPr>
        <p:sp>
          <p:nvSpPr>
            <p:cNvPr id="49" name="椭圆 48"/>
            <p:cNvSpPr/>
            <p:nvPr/>
          </p:nvSpPr>
          <p:spPr>
            <a:xfrm>
              <a:off x="3895972" y="1512218"/>
              <a:ext cx="1505025" cy="1505025"/>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5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600" b="1" dirty="0" smtClean="0"/>
                <a:t>做</a:t>
              </a:r>
              <a:endParaRPr lang="zh-CN" altLang="en-US" sz="6600" b="1" dirty="0"/>
            </a:p>
          </p:txBody>
        </p:sp>
      </p:grpSp>
    </p:spTree>
    <p:extLst>
      <p:ext uri="{BB962C8B-B14F-4D97-AF65-F5344CB8AC3E}">
        <p14:creationId xmlns:p14="http://schemas.microsoft.com/office/powerpoint/2010/main" val="1988978838"/>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2000">
                                          <p:cBhvr additive="base">
                                            <p:cTn id="19"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0-#ppt_w/2"/>
                                              </p:val>
                                            </p:tav>
                                            <p:tav tm="100000">
                                              <p:val>
                                                <p:strVal val="#ppt_x"/>
                                              </p:val>
                                            </p:tav>
                                          </p:tavLst>
                                        </p:anim>
                                        <p:anim calcmode="lin" valueType="num">
                                          <p:cBhvr additive="base">
                                            <p:cTn id="43" dur="500" fill="hold"/>
                                            <p:tgtEl>
                                              <p:spTgt spid="4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0-#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2" presetClass="entr" presetSubtype="2"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0-#ppt_w/2"/>
                                              </p:val>
                                            </p:tav>
                                            <p:tav tm="100000">
                                              <p:val>
                                                <p:strVal val="#ppt_x"/>
                                              </p:val>
                                            </p:tav>
                                          </p:tavLst>
                                        </p:anim>
                                        <p:anim calcmode="lin" valueType="num">
                                          <p:cBhvr additive="base">
                                            <p:cTn id="43" dur="500" fill="hold"/>
                                            <p:tgtEl>
                                              <p:spTgt spid="4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0-#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2" presetClass="entr" presetSubtype="2"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4"/>
          <p:cNvSpPr>
            <a:spLocks noChangeArrowheads="1"/>
          </p:cNvSpPr>
          <p:nvPr/>
        </p:nvSpPr>
        <p:spPr bwMode="gray">
          <a:xfrm>
            <a:off x="1440557" y="1512218"/>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4" name="AutoShape 5"/>
          <p:cNvSpPr>
            <a:spLocks noChangeArrowheads="1"/>
          </p:cNvSpPr>
          <p:nvPr/>
        </p:nvSpPr>
        <p:spPr bwMode="gray">
          <a:xfrm>
            <a:off x="5933858" y="1512218"/>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7" name="AutoShape 6"/>
          <p:cNvSpPr>
            <a:spLocks noChangeArrowheads="1"/>
          </p:cNvSpPr>
          <p:nvPr/>
        </p:nvSpPr>
        <p:spPr bwMode="gray">
          <a:xfrm>
            <a:off x="1440557" y="3908425"/>
            <a:ext cx="4262874" cy="2308204"/>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8" name="AutoShape 7"/>
          <p:cNvSpPr>
            <a:spLocks noChangeArrowheads="1"/>
          </p:cNvSpPr>
          <p:nvPr/>
        </p:nvSpPr>
        <p:spPr bwMode="gray">
          <a:xfrm>
            <a:off x="5933858" y="3908424"/>
            <a:ext cx="4262874" cy="2546599"/>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grpSp>
        <p:nvGrpSpPr>
          <p:cNvPr id="47" name="组合 46"/>
          <p:cNvGrpSpPr/>
          <p:nvPr/>
        </p:nvGrpSpPr>
        <p:grpSpPr>
          <a:xfrm>
            <a:off x="3073677" y="1029176"/>
            <a:ext cx="2649895" cy="966086"/>
            <a:chOff x="4721294" y="1109669"/>
            <a:chExt cx="2208398" cy="805101"/>
          </a:xfrm>
          <a:solidFill>
            <a:srgbClr val="C00000"/>
          </a:solidFill>
        </p:grpSpPr>
        <p:sp>
          <p:nvSpPr>
            <p:cNvPr id="48" name="AutoShape 8"/>
            <p:cNvSpPr>
              <a:spLocks noChangeArrowheads="1"/>
            </p:cNvSpPr>
            <p:nvPr/>
          </p:nvSpPr>
          <p:spPr bwMode="gray">
            <a:xfrm>
              <a:off x="4721294" y="1109669"/>
              <a:ext cx="2208398" cy="80510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49" name="Text Box 13"/>
            <p:cNvSpPr txBox="1">
              <a:spLocks noChangeArrowheads="1"/>
            </p:cNvSpPr>
            <p:nvPr/>
          </p:nvSpPr>
          <p:spPr bwMode="gray">
            <a:xfrm>
              <a:off x="4839317" y="117223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stStyle>
            <a:p>
              <a:r>
                <a:rPr lang="en-US" altLang="zh-CN" sz="2400" dirty="0" smtClean="0"/>
                <a:t>01 </a:t>
              </a:r>
              <a:r>
                <a:rPr lang="zh-CN" altLang="en-US" sz="2400" dirty="0" smtClean="0"/>
                <a:t>两学一做</a:t>
              </a:r>
              <a:endParaRPr lang="zh-CN" altLang="en-US" sz="2400" dirty="0"/>
            </a:p>
          </p:txBody>
        </p:sp>
      </p:grpSp>
      <p:grpSp>
        <p:nvGrpSpPr>
          <p:cNvPr id="50" name="组合 49"/>
          <p:cNvGrpSpPr/>
          <p:nvPr/>
        </p:nvGrpSpPr>
        <p:grpSpPr>
          <a:xfrm>
            <a:off x="5895453" y="1042123"/>
            <a:ext cx="2649895" cy="966086"/>
            <a:chOff x="7092938" y="2722677"/>
            <a:chExt cx="2208398" cy="805101"/>
          </a:xfrm>
          <a:solidFill>
            <a:srgbClr val="C00000"/>
          </a:solidFill>
        </p:grpSpPr>
        <p:sp>
          <p:nvSpPr>
            <p:cNvPr id="51" name="AutoShape 9"/>
            <p:cNvSpPr>
              <a:spLocks noChangeArrowheads="1"/>
            </p:cNvSpPr>
            <p:nvPr/>
          </p:nvSpPr>
          <p:spPr bwMode="gray">
            <a:xfrm>
              <a:off x="7092938" y="2722677"/>
              <a:ext cx="2208398" cy="80510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2" name="Text Box 14"/>
            <p:cNvSpPr txBox="1">
              <a:spLocks noChangeArrowheads="1"/>
            </p:cNvSpPr>
            <p:nvPr/>
          </p:nvSpPr>
          <p:spPr bwMode="gray">
            <a:xfrm>
              <a:off x="7182956"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smtClean="0"/>
                <a:t>02 </a:t>
              </a:r>
              <a:r>
                <a:rPr lang="zh-CN" altLang="en-US" sz="2400" dirty="0" smtClean="0"/>
                <a:t>两学一做</a:t>
              </a:r>
              <a:endParaRPr lang="zh-CN" altLang="en-US" sz="2400" dirty="0"/>
            </a:p>
          </p:txBody>
        </p:sp>
      </p:grpSp>
      <p:grpSp>
        <p:nvGrpSpPr>
          <p:cNvPr id="53" name="组合 52"/>
          <p:cNvGrpSpPr/>
          <p:nvPr/>
        </p:nvGrpSpPr>
        <p:grpSpPr>
          <a:xfrm>
            <a:off x="3055936" y="3896431"/>
            <a:ext cx="2649895" cy="940083"/>
            <a:chOff x="4706509" y="3499133"/>
            <a:chExt cx="2208398" cy="783431"/>
          </a:xfrm>
          <a:solidFill>
            <a:srgbClr val="C00000"/>
          </a:solidFill>
        </p:grpSpPr>
        <p:sp>
          <p:nvSpPr>
            <p:cNvPr id="54" name="AutoShape 10"/>
            <p:cNvSpPr>
              <a:spLocks noChangeArrowheads="1"/>
            </p:cNvSpPr>
            <p:nvPr/>
          </p:nvSpPr>
          <p:spPr bwMode="gray">
            <a:xfrm>
              <a:off x="4706509" y="3499133"/>
              <a:ext cx="2208398" cy="78343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5" name="Text Box 15"/>
            <p:cNvSpPr txBox="1">
              <a:spLocks noChangeArrowheads="1"/>
            </p:cNvSpPr>
            <p:nvPr/>
          </p:nvSpPr>
          <p:spPr bwMode="gray">
            <a:xfrm>
              <a:off x="4824532" y="3684156"/>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smtClean="0"/>
                <a:t>03 </a:t>
              </a:r>
              <a:r>
                <a:rPr lang="zh-CN" altLang="en-US" sz="2400" dirty="0" smtClean="0"/>
                <a:t>两学一做</a:t>
              </a:r>
              <a:endParaRPr lang="zh-CN" altLang="en-US" sz="2400" dirty="0"/>
            </a:p>
          </p:txBody>
        </p:sp>
      </p:grpSp>
      <p:grpSp>
        <p:nvGrpSpPr>
          <p:cNvPr id="56" name="组合 55"/>
          <p:cNvGrpSpPr/>
          <p:nvPr/>
        </p:nvGrpSpPr>
        <p:grpSpPr>
          <a:xfrm>
            <a:off x="5919455" y="3896431"/>
            <a:ext cx="2649895" cy="940083"/>
            <a:chOff x="7092938" y="3499133"/>
            <a:chExt cx="2208398" cy="783431"/>
          </a:xfrm>
          <a:solidFill>
            <a:srgbClr val="FCA304"/>
          </a:solidFill>
        </p:grpSpPr>
        <p:sp>
          <p:nvSpPr>
            <p:cNvPr id="57" name="AutoShape 11"/>
            <p:cNvSpPr>
              <a:spLocks noChangeArrowheads="1"/>
            </p:cNvSpPr>
            <p:nvPr/>
          </p:nvSpPr>
          <p:spPr bwMode="gray">
            <a:xfrm>
              <a:off x="7092938" y="3499133"/>
              <a:ext cx="2208398" cy="78343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8" name="Text Box 16"/>
            <p:cNvSpPr txBox="1">
              <a:spLocks noChangeArrowheads="1"/>
            </p:cNvSpPr>
            <p:nvPr/>
          </p:nvSpPr>
          <p:spPr bwMode="gray">
            <a:xfrm>
              <a:off x="7182956" y="3672488"/>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dirty="0" smtClean="0">
                  <a:solidFill>
                    <a:schemeClr val="accent2">
                      <a:lumMod val="50000"/>
                    </a:schemeClr>
                  </a:solidFill>
                </a:rPr>
                <a:t>04 </a:t>
              </a:r>
              <a:r>
                <a:rPr lang="zh-CN" altLang="en-US" sz="2400" dirty="0" smtClean="0">
                  <a:solidFill>
                    <a:schemeClr val="accent2">
                      <a:lumMod val="50000"/>
                    </a:schemeClr>
                  </a:solidFill>
                </a:rPr>
                <a:t>两学一做</a:t>
              </a:r>
              <a:endParaRPr lang="zh-CN" altLang="en-US" sz="2400" dirty="0">
                <a:solidFill>
                  <a:schemeClr val="accent2">
                    <a:lumMod val="50000"/>
                  </a:schemeClr>
                </a:solidFill>
              </a:endParaRPr>
            </a:p>
          </p:txBody>
        </p:sp>
      </p:grpSp>
      <p:sp>
        <p:nvSpPr>
          <p:cNvPr id="59" name="Text Box 17"/>
          <p:cNvSpPr txBox="1">
            <a:spLocks noChangeArrowheads="1"/>
          </p:cNvSpPr>
          <p:nvPr/>
        </p:nvSpPr>
        <p:spPr bwMode="gray">
          <a:xfrm>
            <a:off x="1554212" y="2141544"/>
            <a:ext cx="4027643" cy="123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400" b="1" dirty="0"/>
              <a:t>习近平总书记在中央纪委六次全会上明确指出，要推动全面从严治党向基层延伸。</a:t>
            </a:r>
            <a:endParaRPr lang="zh-CN" altLang="en-US" sz="2400" b="1" dirty="0"/>
          </a:p>
        </p:txBody>
      </p:sp>
      <p:sp>
        <p:nvSpPr>
          <p:cNvPr id="60" name="Text Box 18"/>
          <p:cNvSpPr txBox="1">
            <a:spLocks noChangeArrowheads="1"/>
          </p:cNvSpPr>
          <p:nvPr/>
        </p:nvSpPr>
        <p:spPr bwMode="gray">
          <a:xfrm>
            <a:off x="1551780" y="4979066"/>
            <a:ext cx="4149219" cy="123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zh-CN" altLang="en-US" sz="2400" b="1" dirty="0"/>
              <a:t>专题教育取得明显成效基础上，今年在全体党员中开展“两学一做”学习教育，</a:t>
            </a:r>
            <a:endParaRPr lang="zh-CN" altLang="en-US" sz="2400" dirty="0">
              <a:solidFill>
                <a:srgbClr val="000000"/>
              </a:solidFill>
              <a:latin typeface="微软雅黑" pitchFamily="34" charset="-122"/>
              <a:ea typeface="微软雅黑" pitchFamily="34" charset="-122"/>
            </a:endParaRPr>
          </a:p>
        </p:txBody>
      </p:sp>
      <p:sp>
        <p:nvSpPr>
          <p:cNvPr id="61" name="Text Box 19"/>
          <p:cNvSpPr txBox="1">
            <a:spLocks noChangeArrowheads="1"/>
          </p:cNvSpPr>
          <p:nvPr/>
        </p:nvSpPr>
        <p:spPr bwMode="gray">
          <a:xfrm>
            <a:off x="6027470" y="1956879"/>
            <a:ext cx="4054054" cy="160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400" b="1" dirty="0"/>
              <a:t>党员是党的肌体的细胞，党员合格，党的组织才坚强有力。在党的群众路线教育实践活动和“三严三实”</a:t>
            </a:r>
            <a:endParaRPr lang="zh-CN" altLang="en-US" sz="2400" b="1" dirty="0"/>
          </a:p>
        </p:txBody>
      </p:sp>
      <p:sp>
        <p:nvSpPr>
          <p:cNvPr id="62" name="Text Box 20"/>
          <p:cNvSpPr txBox="1">
            <a:spLocks noChangeArrowheads="1"/>
          </p:cNvSpPr>
          <p:nvPr/>
        </p:nvSpPr>
        <p:spPr bwMode="gray">
          <a:xfrm>
            <a:off x="6121078" y="4848129"/>
            <a:ext cx="4075654" cy="160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400" b="1" dirty="0"/>
              <a:t>从集中性教育向经常性教育延伸，把全面从严治党要求落实到每个</a:t>
            </a:r>
            <a:r>
              <a:rPr lang="zh-CN" altLang="en-US" sz="2400" b="1" dirty="0" smtClean="0"/>
              <a:t>支部、落实</a:t>
            </a:r>
            <a:r>
              <a:rPr lang="zh-CN" altLang="en-US" sz="2400" b="1" dirty="0"/>
              <a:t>到每名党员。</a:t>
            </a:r>
            <a:endParaRPr lang="zh-CN" altLang="en-US" sz="2400" b="1" dirty="0"/>
          </a:p>
        </p:txBody>
      </p:sp>
      <p:pic>
        <p:nvPicPr>
          <p:cNvPr id="29" name="图片 28"/>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32" name="Rectangle 44"/>
          <p:cNvSpPr>
            <a:spLocks noChangeArrowheads="1"/>
          </p:cNvSpPr>
          <p:nvPr/>
        </p:nvSpPr>
        <p:spPr bwMode="auto">
          <a:xfrm>
            <a:off x="1296541" y="77182"/>
            <a:ext cx="6120680"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推动全面从严治党向基层延伸</a:t>
            </a:r>
          </a:p>
        </p:txBody>
      </p:sp>
    </p:spTree>
    <p:extLst>
      <p:ext uri="{BB962C8B-B14F-4D97-AF65-F5344CB8AC3E}">
        <p14:creationId xmlns:p14="http://schemas.microsoft.com/office/powerpoint/2010/main" val="298654501"/>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1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p:tgtEl>
                                              <p:spTgt spid="23"/>
                                            </p:tgtEl>
                                            <p:attrNameLst>
                                              <p:attrName>ppt_x</p:attrName>
                                            </p:attrNameLst>
                                          </p:cBhvr>
                                          <p:tavLst>
                                            <p:tav tm="0">
                                              <p:val>
                                                <p:strVal val="#ppt_x+#ppt_w*1.125000"/>
                                              </p:val>
                                            </p:tav>
                                            <p:tav tm="100000">
                                              <p:val>
                                                <p:strVal val="#ppt_x"/>
                                              </p:val>
                                            </p:tav>
                                          </p:tavLst>
                                        </p:anim>
                                        <p:animEffect transition="in" filter="wipe(left)">
                                          <p:cBhvr>
                                            <p:cTn id="43" dur="500"/>
                                            <p:tgtEl>
                                              <p:spTgt spid="23"/>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p:tgtEl>
                                              <p:spTgt spid="27"/>
                                            </p:tgtEl>
                                            <p:attrNameLst>
                                              <p:attrName>ppt_x</p:attrName>
                                            </p:attrNameLst>
                                          </p:cBhvr>
                                          <p:tavLst>
                                            <p:tav tm="0">
                                              <p:val>
                                                <p:strVal val="#ppt_x+#ppt_w*1.125000"/>
                                              </p:val>
                                            </p:tav>
                                            <p:tav tm="100000">
                                              <p:val>
                                                <p:strVal val="#ppt_x"/>
                                              </p:val>
                                            </p:tav>
                                          </p:tavLst>
                                        </p:anim>
                                        <p:animEffect transition="in" filter="wipe(left)">
                                          <p:cBhvr>
                                            <p:cTn id="47" dur="500"/>
                                            <p:tgtEl>
                                              <p:spTgt spid="2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ppt_x</p:attrName>
                                            </p:attrNameLst>
                                          </p:cBhvr>
                                          <p:tavLst>
                                            <p:tav tm="0">
                                              <p:val>
                                                <p:strVal val="#ppt_x-#ppt_w*1.125000"/>
                                              </p:val>
                                            </p:tav>
                                            <p:tav tm="100000">
                                              <p:val>
                                                <p:strVal val="#ppt_x"/>
                                              </p:val>
                                            </p:tav>
                                          </p:tavLst>
                                        </p:anim>
                                        <p:animEffect transition="in" filter="wipe(right)">
                                          <p:cBhvr>
                                            <p:cTn id="55" dur="500"/>
                                            <p:tgtEl>
                                              <p:spTgt spid="28"/>
                                            </p:tgtEl>
                                          </p:cBhvr>
                                        </p:animEffect>
                                      </p:childTnLst>
                                    </p:cTn>
                                  </p:par>
                                </p:childTnLst>
                              </p:cTn>
                            </p:par>
                            <p:par>
                              <p:cTn id="56" fill="hold">
                                <p:stCondLst>
                                  <p:cond delay="1000"/>
                                </p:stCondLst>
                                <p:childTnLst>
                                  <p:par>
                                    <p:cTn id="57" presetID="2" presetClass="entr" presetSubtype="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ppt_x"/>
                                              </p:val>
                                            </p:tav>
                                            <p:tav tm="100000">
                                              <p:val>
                                                <p:strVal val="#ppt_x"/>
                                              </p:val>
                                            </p:tav>
                                          </p:tavLst>
                                        </p:anim>
                                        <p:anim calcmode="lin" valueType="num">
                                          <p:cBhvr additive="base">
                                            <p:cTn id="60" dur="500" fill="hold"/>
                                            <p:tgtEl>
                                              <p:spTgt spid="5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ppt_x"/>
                                              </p:val>
                                            </p:tav>
                                            <p:tav tm="100000">
                                              <p:val>
                                                <p:strVal val="#ppt_x"/>
                                              </p:val>
                                            </p:tav>
                                          </p:tavLst>
                                        </p:anim>
                                        <p:anim calcmode="lin" valueType="num">
                                          <p:cBhvr additive="base">
                                            <p:cTn id="68" dur="500" fill="hold"/>
                                            <p:tgtEl>
                                              <p:spTgt spid="6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animBg="1"/>
          <p:bldP spid="59" grpId="0"/>
          <p:bldP spid="60" grpId="0"/>
          <p:bldP spid="61" grpId="0"/>
          <p:bldP spid="62"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1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p:tgtEl>
                                              <p:spTgt spid="23"/>
                                            </p:tgtEl>
                                            <p:attrNameLst>
                                              <p:attrName>ppt_x</p:attrName>
                                            </p:attrNameLst>
                                          </p:cBhvr>
                                          <p:tavLst>
                                            <p:tav tm="0">
                                              <p:val>
                                                <p:strVal val="#ppt_x+#ppt_w*1.125000"/>
                                              </p:val>
                                            </p:tav>
                                            <p:tav tm="100000">
                                              <p:val>
                                                <p:strVal val="#ppt_x"/>
                                              </p:val>
                                            </p:tav>
                                          </p:tavLst>
                                        </p:anim>
                                        <p:animEffect transition="in" filter="wipe(left)">
                                          <p:cBhvr>
                                            <p:cTn id="43" dur="500"/>
                                            <p:tgtEl>
                                              <p:spTgt spid="23"/>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p:tgtEl>
                                              <p:spTgt spid="27"/>
                                            </p:tgtEl>
                                            <p:attrNameLst>
                                              <p:attrName>ppt_x</p:attrName>
                                            </p:attrNameLst>
                                          </p:cBhvr>
                                          <p:tavLst>
                                            <p:tav tm="0">
                                              <p:val>
                                                <p:strVal val="#ppt_x+#ppt_w*1.125000"/>
                                              </p:val>
                                            </p:tav>
                                            <p:tav tm="100000">
                                              <p:val>
                                                <p:strVal val="#ppt_x"/>
                                              </p:val>
                                            </p:tav>
                                          </p:tavLst>
                                        </p:anim>
                                        <p:animEffect transition="in" filter="wipe(left)">
                                          <p:cBhvr>
                                            <p:cTn id="47" dur="500"/>
                                            <p:tgtEl>
                                              <p:spTgt spid="2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ppt_x</p:attrName>
                                            </p:attrNameLst>
                                          </p:cBhvr>
                                          <p:tavLst>
                                            <p:tav tm="0">
                                              <p:val>
                                                <p:strVal val="#ppt_x-#ppt_w*1.125000"/>
                                              </p:val>
                                            </p:tav>
                                            <p:tav tm="100000">
                                              <p:val>
                                                <p:strVal val="#ppt_x"/>
                                              </p:val>
                                            </p:tav>
                                          </p:tavLst>
                                        </p:anim>
                                        <p:animEffect transition="in" filter="wipe(right)">
                                          <p:cBhvr>
                                            <p:cTn id="55" dur="500"/>
                                            <p:tgtEl>
                                              <p:spTgt spid="28"/>
                                            </p:tgtEl>
                                          </p:cBhvr>
                                        </p:animEffect>
                                      </p:childTnLst>
                                    </p:cTn>
                                  </p:par>
                                </p:childTnLst>
                              </p:cTn>
                            </p:par>
                            <p:par>
                              <p:cTn id="56" fill="hold">
                                <p:stCondLst>
                                  <p:cond delay="1000"/>
                                </p:stCondLst>
                                <p:childTnLst>
                                  <p:par>
                                    <p:cTn id="57" presetID="2" presetClass="entr" presetSubtype="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ppt_x"/>
                                              </p:val>
                                            </p:tav>
                                            <p:tav tm="100000">
                                              <p:val>
                                                <p:strVal val="#ppt_x"/>
                                              </p:val>
                                            </p:tav>
                                          </p:tavLst>
                                        </p:anim>
                                        <p:anim calcmode="lin" valueType="num">
                                          <p:cBhvr additive="base">
                                            <p:cTn id="60" dur="500" fill="hold"/>
                                            <p:tgtEl>
                                              <p:spTgt spid="5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ppt_x"/>
                                              </p:val>
                                            </p:tav>
                                            <p:tav tm="100000">
                                              <p:val>
                                                <p:strVal val="#ppt_x"/>
                                              </p:val>
                                            </p:tav>
                                          </p:tavLst>
                                        </p:anim>
                                        <p:anim calcmode="lin" valueType="num">
                                          <p:cBhvr additive="base">
                                            <p:cTn id="68" dur="500" fill="hold"/>
                                            <p:tgtEl>
                                              <p:spTgt spid="6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animBg="1"/>
          <p:bldP spid="59" grpId="0"/>
          <p:bldP spid="60" grpId="0"/>
          <p:bldP spid="61" grpId="0"/>
          <p:bldP spid="62"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p:cNvSpPr/>
          <p:nvPr/>
        </p:nvSpPr>
        <p:spPr>
          <a:xfrm>
            <a:off x="930893" y="222585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01</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0" name="矩形 69"/>
          <p:cNvSpPr/>
          <p:nvPr/>
        </p:nvSpPr>
        <p:spPr>
          <a:xfrm>
            <a:off x="-18653" y="3408265"/>
            <a:ext cx="1615844"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1" name="同心圆 70"/>
          <p:cNvSpPr/>
          <p:nvPr/>
        </p:nvSpPr>
        <p:spPr>
          <a:xfrm>
            <a:off x="703526" y="2016274"/>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2" name="TextBox 71"/>
          <p:cNvSpPr txBox="1"/>
          <p:nvPr/>
        </p:nvSpPr>
        <p:spPr>
          <a:xfrm>
            <a:off x="2353640" y="2265202"/>
            <a:ext cx="2759326" cy="2029916"/>
          </a:xfrm>
          <a:prstGeom prst="rect">
            <a:avLst/>
          </a:prstGeom>
          <a:noFill/>
        </p:spPr>
        <p:txBody>
          <a:bodyPr wrap="square" lIns="105283" tIns="52642" rIns="105283" bIns="52642" rtlCol="0">
            <a:spAutoFit/>
          </a:bodyPr>
          <a:lstStyle/>
          <a:p>
            <a:r>
              <a:rPr lang="zh-CN" altLang="en-US" b="1" dirty="0" smtClean="0">
                <a:solidFill>
                  <a:srgbClr val="760000"/>
                </a:solidFill>
                <a:latin typeface="微软雅黑" pitchFamily="34" charset="-122"/>
                <a:ea typeface="微软雅黑" pitchFamily="34" charset="-122"/>
              </a:rPr>
              <a:t>关键少数广大党员</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
        <p:nvSpPr>
          <p:cNvPr id="73" name="椭圆 72"/>
          <p:cNvSpPr/>
          <p:nvPr/>
        </p:nvSpPr>
        <p:spPr>
          <a:xfrm>
            <a:off x="5635042" y="2895033"/>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02</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4" name="矩形 73"/>
          <p:cNvSpPr/>
          <p:nvPr/>
        </p:nvSpPr>
        <p:spPr>
          <a:xfrm>
            <a:off x="-18653" y="4077448"/>
            <a:ext cx="6253014"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5" name="同心圆 74"/>
          <p:cNvSpPr/>
          <p:nvPr/>
        </p:nvSpPr>
        <p:spPr>
          <a:xfrm>
            <a:off x="5414238" y="2685457"/>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6" name="椭圆 75"/>
          <p:cNvSpPr/>
          <p:nvPr/>
        </p:nvSpPr>
        <p:spPr>
          <a:xfrm>
            <a:off x="4397296" y="489969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03</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7" name="矩形 76"/>
          <p:cNvSpPr/>
          <p:nvPr/>
        </p:nvSpPr>
        <p:spPr>
          <a:xfrm>
            <a:off x="-18649" y="4682953"/>
            <a:ext cx="5018118"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8" name="同心圆 77"/>
          <p:cNvSpPr/>
          <p:nvPr/>
        </p:nvSpPr>
        <p:spPr>
          <a:xfrm flipV="1">
            <a:off x="4169936" y="4682948"/>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9" name="TextBox 78"/>
          <p:cNvSpPr txBox="1"/>
          <p:nvPr/>
        </p:nvSpPr>
        <p:spPr>
          <a:xfrm>
            <a:off x="7032424" y="3026705"/>
            <a:ext cx="3841182" cy="1629806"/>
          </a:xfrm>
          <a:prstGeom prst="rect">
            <a:avLst/>
          </a:prstGeom>
          <a:noFill/>
        </p:spPr>
        <p:txBody>
          <a:bodyPr wrap="square" lIns="105283" tIns="52642" rIns="105283" bIns="52642" rtlCol="0">
            <a:spAutoFit/>
          </a:bodyPr>
          <a:lstStyle/>
          <a:p>
            <a:r>
              <a:rPr lang="zh-CN" altLang="en-US" b="1" dirty="0" smtClean="0">
                <a:solidFill>
                  <a:srgbClr val="760000"/>
                </a:solidFill>
                <a:latin typeface="微软雅黑" pitchFamily="34" charset="-122"/>
                <a:ea typeface="微软雅黑" pitchFamily="34" charset="-122"/>
              </a:rPr>
              <a:t>经常性党员教育</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endParaRPr lang="zh-CN" altLang="en-US" sz="1300" dirty="0">
              <a:solidFill>
                <a:schemeClr val="bg2">
                  <a:lumMod val="10000"/>
                </a:schemeClr>
              </a:solidFill>
              <a:latin typeface="微软雅黑" pitchFamily="34" charset="-122"/>
              <a:ea typeface="微软雅黑" pitchFamily="34" charset="-122"/>
            </a:endParaRPr>
          </a:p>
        </p:txBody>
      </p:sp>
      <p:sp>
        <p:nvSpPr>
          <p:cNvPr id="80" name="TextBox 79"/>
          <p:cNvSpPr txBox="1"/>
          <p:nvPr/>
        </p:nvSpPr>
        <p:spPr>
          <a:xfrm>
            <a:off x="5994913" y="4920436"/>
            <a:ext cx="4374635" cy="1429751"/>
          </a:xfrm>
          <a:prstGeom prst="rect">
            <a:avLst/>
          </a:prstGeom>
          <a:noFill/>
        </p:spPr>
        <p:txBody>
          <a:bodyPr wrap="square" lIns="105283" tIns="52642" rIns="105283" bIns="52642" rtlCol="0">
            <a:spAutoFit/>
          </a:bodyPr>
          <a:lstStyle/>
          <a:p>
            <a:r>
              <a:rPr lang="zh-CN" altLang="en-US" b="1" dirty="0" smtClean="0">
                <a:solidFill>
                  <a:srgbClr val="760000"/>
                </a:solidFill>
                <a:latin typeface="微软雅黑" pitchFamily="34" charset="-122"/>
                <a:ea typeface="微软雅黑" pitchFamily="34" charset="-122"/>
              </a:rPr>
              <a:t>学习对象面向全部党员</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endParaRPr lang="zh-CN" altLang="en-US" sz="1300" dirty="0">
              <a:solidFill>
                <a:schemeClr val="bg2">
                  <a:lumMod val="10000"/>
                </a:schemeClr>
              </a:solidFill>
              <a:latin typeface="微软雅黑" pitchFamily="34" charset="-122"/>
              <a:ea typeface="微软雅黑" pitchFamily="34" charset="-122"/>
            </a:endParaRPr>
          </a:p>
        </p:txBody>
      </p:sp>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21" name="Rectangle 44"/>
          <p:cNvSpPr>
            <a:spLocks noChangeArrowheads="1"/>
          </p:cNvSpPr>
          <p:nvPr/>
        </p:nvSpPr>
        <p:spPr bwMode="auto">
          <a:xfrm>
            <a:off x="1296541" y="77182"/>
            <a:ext cx="6120680"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两学一做学习教育的对象</a:t>
            </a:r>
          </a:p>
        </p:txBody>
      </p:sp>
    </p:spTree>
    <p:extLst>
      <p:ext uri="{BB962C8B-B14F-4D97-AF65-F5344CB8AC3E}">
        <p14:creationId xmlns:p14="http://schemas.microsoft.com/office/powerpoint/2010/main" val="2072368672"/>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500" fill="hold"/>
                                            <p:tgtEl>
                                              <p:spTgt spid="21"/>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down)">
                                          <p:cBhvr>
                                            <p:cTn id="29" dur="500"/>
                                            <p:tgtEl>
                                              <p:spTgt spid="71"/>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1300"/>
                                </p:stCondLst>
                                <p:childTnLst>
                                  <p:par>
                                    <p:cTn id="34" presetID="22" presetClass="entr" presetSubtype="1"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500"/>
                                            <p:tgtEl>
                                              <p:spTgt spid="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1800"/>
                                </p:stCondLst>
                                <p:childTnLst>
                                  <p:par>
                                    <p:cTn id="41" presetID="22" presetClass="entr" presetSubtype="4"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down)">
                                          <p:cBhvr>
                                            <p:cTn id="43" dur="500"/>
                                            <p:tgtEl>
                                              <p:spTgt spid="75"/>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childTnLst>
                              </p:cTn>
                            </p:par>
                            <p:par>
                              <p:cTn id="47" fill="hold">
                                <p:stCondLst>
                                  <p:cond delay="2600"/>
                                </p:stCondLst>
                                <p:childTnLst>
                                  <p:par>
                                    <p:cTn id="48" presetID="22" presetClass="entr" presetSubtype="1"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up)">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up)">
                                          <p:cBhvr>
                                            <p:cTn id="57" dur="500"/>
                                            <p:tgtEl>
                                              <p:spTgt spid="78"/>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500"/>
                                            <p:tgtEl>
                                              <p:spTgt spid="76"/>
                                            </p:tgtEl>
                                          </p:cBhvr>
                                        </p:animEffect>
                                      </p:childTnLst>
                                    </p:cTn>
                                  </p:par>
                                </p:childTnLst>
                              </p:cTn>
                            </p:par>
                            <p:par>
                              <p:cTn id="61" fill="hold">
                                <p:stCondLst>
                                  <p:cond delay="3900"/>
                                </p:stCondLst>
                                <p:childTnLst>
                                  <p:par>
                                    <p:cTn id="62" presetID="22" presetClass="entr" presetSubtype="1"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wipe(up)">
                                          <p:cBhvr>
                                            <p:cTn id="6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down)">
                                          <p:cBhvr>
                                            <p:cTn id="29" dur="500"/>
                                            <p:tgtEl>
                                              <p:spTgt spid="71"/>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1300"/>
                                </p:stCondLst>
                                <p:childTnLst>
                                  <p:par>
                                    <p:cTn id="34" presetID="22" presetClass="entr" presetSubtype="1"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500"/>
                                            <p:tgtEl>
                                              <p:spTgt spid="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1800"/>
                                </p:stCondLst>
                                <p:childTnLst>
                                  <p:par>
                                    <p:cTn id="41" presetID="22" presetClass="entr" presetSubtype="4"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down)">
                                          <p:cBhvr>
                                            <p:cTn id="43" dur="500"/>
                                            <p:tgtEl>
                                              <p:spTgt spid="75"/>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childTnLst>
                              </p:cTn>
                            </p:par>
                            <p:par>
                              <p:cTn id="47" fill="hold">
                                <p:stCondLst>
                                  <p:cond delay="2600"/>
                                </p:stCondLst>
                                <p:childTnLst>
                                  <p:par>
                                    <p:cTn id="48" presetID="22" presetClass="entr" presetSubtype="1"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up)">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up)">
                                          <p:cBhvr>
                                            <p:cTn id="57" dur="500"/>
                                            <p:tgtEl>
                                              <p:spTgt spid="78"/>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500"/>
                                            <p:tgtEl>
                                              <p:spTgt spid="76"/>
                                            </p:tgtEl>
                                          </p:cBhvr>
                                        </p:animEffect>
                                      </p:childTnLst>
                                    </p:cTn>
                                  </p:par>
                                </p:childTnLst>
                              </p:cTn>
                            </p:par>
                            <p:par>
                              <p:cTn id="61" fill="hold">
                                <p:stCondLst>
                                  <p:cond delay="3900"/>
                                </p:stCondLst>
                                <p:childTnLst>
                                  <p:par>
                                    <p:cTn id="62" presetID="22" presetClass="entr" presetSubtype="1"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wipe(up)">
                                          <p:cBhvr>
                                            <p:cTn id="6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2448669" y="308140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方正超粗黑_GBK" panose="03000509000000000000" pitchFamily="65" charset="-122"/>
                <a:ea typeface="方正超粗黑_GBK" panose="03000509000000000000" pitchFamily="65" charset="-122"/>
              </a:rPr>
              <a:t>2</a:t>
            </a:r>
            <a:endParaRPr lang="zh-CN" altLang="en-US" sz="3200"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80717" y="1224186"/>
            <a:ext cx="7455599" cy="4142807"/>
          </a:xfrm>
          <a:prstGeom prst="rect">
            <a:avLst/>
          </a:prstGeom>
        </p:spPr>
      </p:pic>
      <p:sp>
        <p:nvSpPr>
          <p:cNvPr id="2" name="矩形 1"/>
          <p:cNvSpPr/>
          <p:nvPr/>
        </p:nvSpPr>
        <p:spPr>
          <a:xfrm>
            <a:off x="4379137" y="3349108"/>
            <a:ext cx="5310494" cy="707886"/>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学习教育的总体要求</a:t>
            </a:r>
          </a:p>
        </p:txBody>
      </p:sp>
    </p:spTree>
    <p:extLst>
      <p:ext uri="{BB962C8B-B14F-4D97-AF65-F5344CB8AC3E}">
        <p14:creationId xmlns:p14="http://schemas.microsoft.com/office/powerpoint/2010/main" val="663118024"/>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uzzle3"/>
          <p:cNvSpPr>
            <a:spLocks noEditPoints="1" noChangeArrowheads="1"/>
          </p:cNvSpPr>
          <p:nvPr/>
        </p:nvSpPr>
        <p:spPr bwMode="gray">
          <a:xfrm>
            <a:off x="5775750" y="1724811"/>
            <a:ext cx="1938862" cy="2303329"/>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CA304"/>
          </a:solidFill>
          <a:ln w="57150">
            <a:solidFill>
              <a:srgbClr val="FFFFFF"/>
            </a:solid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0" name="Puzzle2"/>
          <p:cNvSpPr>
            <a:spLocks noEditPoints="1" noChangeArrowheads="1"/>
          </p:cNvSpPr>
          <p:nvPr/>
        </p:nvSpPr>
        <p:spPr bwMode="gray">
          <a:xfrm>
            <a:off x="5211844" y="3402864"/>
            <a:ext cx="3094522" cy="2097946"/>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1" name="Puzzle4"/>
          <p:cNvSpPr>
            <a:spLocks noEditPoints="1" noChangeArrowheads="1"/>
          </p:cNvSpPr>
          <p:nvPr/>
        </p:nvSpPr>
        <p:spPr bwMode="gray">
          <a:xfrm>
            <a:off x="4014414" y="3377001"/>
            <a:ext cx="1865763" cy="2682146"/>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CA304"/>
          </a:solidFill>
          <a:ln w="57150">
            <a:no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2" name="Puzzle1"/>
          <p:cNvSpPr>
            <a:spLocks noEditPoints="1" noChangeArrowheads="1"/>
          </p:cNvSpPr>
          <p:nvPr/>
        </p:nvSpPr>
        <p:spPr bwMode="gray">
          <a:xfrm>
            <a:off x="3373928" y="2382036"/>
            <a:ext cx="3132812" cy="1598942"/>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23" name="Text Box 16"/>
          <p:cNvSpPr txBox="1">
            <a:spLocks noChangeArrowheads="1"/>
          </p:cNvSpPr>
          <p:nvPr/>
        </p:nvSpPr>
        <p:spPr bwMode="auto">
          <a:xfrm>
            <a:off x="7714612" y="2417282"/>
            <a:ext cx="2457588" cy="1627461"/>
          </a:xfrm>
          <a:prstGeom prst="rect">
            <a:avLst/>
          </a:prstGeom>
          <a:noFill/>
          <a:ln w="9525">
            <a:noFill/>
            <a:miter lim="800000"/>
            <a:headEnd/>
            <a:tailEnd/>
          </a:ln>
          <a:effectLst/>
        </p:spPr>
        <p:txBody>
          <a:bodyPr wrap="square" lIns="87722" tIns="43861" rIns="87722" bIns="43861">
            <a:spAutoFit/>
          </a:bodyPr>
          <a:lstStyle/>
          <a:p>
            <a:pPr algn="just" defTabSz="729417">
              <a:defRPr/>
            </a:pPr>
            <a:r>
              <a:rPr lang="zh-CN" altLang="en-US" sz="2000" b="1" dirty="0" smtClean="0">
                <a:solidFill>
                  <a:srgbClr val="760000"/>
                </a:solidFill>
                <a:latin typeface="微软雅黑" pitchFamily="34" charset="-122"/>
                <a:ea typeface="微软雅黑" pitchFamily="34" charset="-122"/>
              </a:rPr>
              <a:t>进一步强化</a:t>
            </a:r>
            <a:r>
              <a:rPr lang="zh-CN" altLang="en-US" sz="2000" b="1" dirty="0">
                <a:solidFill>
                  <a:srgbClr val="760000"/>
                </a:solidFill>
                <a:latin typeface="微软雅黑" pitchFamily="34" charset="-122"/>
                <a:ea typeface="微软雅黑" pitchFamily="34" charset="-122"/>
              </a:rPr>
              <a:t>宗旨观念，勇于担当作为，在生产、工作、学习和社会生活中起先锋模范作用</a:t>
            </a:r>
            <a:endParaRPr lang="zh-CN" altLang="en-US" sz="2000" b="1" kern="0" dirty="0">
              <a:solidFill>
                <a:srgbClr val="760000"/>
              </a:solidFill>
              <a:latin typeface="微软雅黑" pitchFamily="34" charset="-122"/>
              <a:ea typeface="微软雅黑" pitchFamily="34" charset="-122"/>
            </a:endParaRPr>
          </a:p>
        </p:txBody>
      </p:sp>
      <p:sp>
        <p:nvSpPr>
          <p:cNvPr id="24" name="Text Box 17"/>
          <p:cNvSpPr txBox="1">
            <a:spLocks noChangeArrowheads="1"/>
          </p:cNvSpPr>
          <p:nvPr/>
        </p:nvSpPr>
        <p:spPr bwMode="auto">
          <a:xfrm>
            <a:off x="1728589" y="4044743"/>
            <a:ext cx="2062805" cy="1011908"/>
          </a:xfrm>
          <a:prstGeom prst="rect">
            <a:avLst/>
          </a:prstGeom>
          <a:noFill/>
          <a:ln w="9525">
            <a:noFill/>
            <a:miter lim="800000"/>
            <a:headEnd/>
            <a:tailEnd/>
          </a:ln>
          <a:effectLst/>
        </p:spPr>
        <p:txBody>
          <a:bodyPr wrap="square" lIns="87722" tIns="43861" rIns="87722" bIns="43861">
            <a:spAutoFit/>
          </a:bodyPr>
          <a:lstStyle/>
          <a:p>
            <a:pPr algn="just" defTabSz="729417">
              <a:defRPr/>
            </a:pPr>
            <a:r>
              <a:rPr lang="zh-CN" altLang="en-US" sz="2000" b="1" dirty="0" smtClean="0">
                <a:solidFill>
                  <a:srgbClr val="760000"/>
                </a:solidFill>
                <a:latin typeface="微软雅黑" pitchFamily="34" charset="-122"/>
                <a:ea typeface="微软雅黑" pitchFamily="34" charset="-122"/>
              </a:rPr>
              <a:t>进一步坚定</a:t>
            </a:r>
            <a:r>
              <a:rPr lang="zh-CN" altLang="en-US" sz="2000" b="1" dirty="0">
                <a:solidFill>
                  <a:srgbClr val="760000"/>
                </a:solidFill>
                <a:latin typeface="微软雅黑" pitchFamily="34" charset="-122"/>
                <a:ea typeface="微软雅黑" pitchFamily="34" charset="-122"/>
              </a:rPr>
              <a:t>理想信念，提高党性觉悟</a:t>
            </a:r>
            <a:endParaRPr lang="zh-CN" altLang="en-US" sz="2000" b="1" kern="0" dirty="0">
              <a:solidFill>
                <a:srgbClr val="760000"/>
              </a:solidFill>
              <a:latin typeface="微软雅黑" pitchFamily="34" charset="-122"/>
              <a:ea typeface="微软雅黑" pitchFamily="34" charset="-122"/>
            </a:endParaRPr>
          </a:p>
        </p:txBody>
      </p:sp>
      <p:sp>
        <p:nvSpPr>
          <p:cNvPr id="27" name="Text Box 18"/>
          <p:cNvSpPr txBox="1">
            <a:spLocks noChangeArrowheads="1"/>
          </p:cNvSpPr>
          <p:nvPr/>
        </p:nvSpPr>
        <p:spPr bwMode="auto">
          <a:xfrm>
            <a:off x="1188122" y="1386248"/>
            <a:ext cx="4371612" cy="1011908"/>
          </a:xfrm>
          <a:prstGeom prst="rect">
            <a:avLst/>
          </a:prstGeom>
          <a:noFill/>
          <a:ln w="9525">
            <a:noFill/>
            <a:miter lim="800000"/>
            <a:headEnd/>
            <a:tailEnd/>
          </a:ln>
          <a:effectLst/>
        </p:spPr>
        <p:txBody>
          <a:bodyPr wrap="square" lIns="87722" tIns="43861" rIns="87722" bIns="43861">
            <a:spAutoFit/>
          </a:bodyPr>
          <a:lstStyle/>
          <a:p>
            <a:pPr algn="just" defTabSz="729417">
              <a:defRPr/>
            </a:pPr>
            <a:r>
              <a:rPr lang="zh-CN" altLang="en-US" sz="2000" b="1" dirty="0" smtClean="0">
                <a:solidFill>
                  <a:srgbClr val="C00000"/>
                </a:solidFill>
                <a:latin typeface="微软雅黑" pitchFamily="34" charset="-122"/>
                <a:ea typeface="微软雅黑" pitchFamily="34" charset="-122"/>
              </a:rPr>
              <a:t>进一步增强</a:t>
            </a:r>
            <a:r>
              <a:rPr lang="zh-CN" altLang="en-US" sz="2000" b="1" dirty="0">
                <a:solidFill>
                  <a:srgbClr val="C00000"/>
                </a:solidFill>
                <a:latin typeface="微软雅黑" pitchFamily="34" charset="-122"/>
                <a:ea typeface="微软雅黑" pitchFamily="34" charset="-122"/>
              </a:rPr>
              <a:t>政治意识、大局意识、核心意识、看齐意识，坚定正确政治方向</a:t>
            </a:r>
            <a:endParaRPr lang="zh-CN" altLang="en-US" sz="2000" b="1" kern="0" dirty="0">
              <a:solidFill>
                <a:srgbClr val="C00000"/>
              </a:solidFill>
              <a:latin typeface="微软雅黑" pitchFamily="34" charset="-122"/>
              <a:ea typeface="微软雅黑" pitchFamily="34" charset="-122"/>
            </a:endParaRPr>
          </a:p>
        </p:txBody>
      </p:sp>
      <p:sp>
        <p:nvSpPr>
          <p:cNvPr id="28" name="Text Box 19"/>
          <p:cNvSpPr txBox="1">
            <a:spLocks noChangeArrowheads="1"/>
          </p:cNvSpPr>
          <p:nvPr/>
        </p:nvSpPr>
        <p:spPr bwMode="auto">
          <a:xfrm>
            <a:off x="5556255" y="5690336"/>
            <a:ext cx="5461366" cy="396355"/>
          </a:xfrm>
          <a:prstGeom prst="rect">
            <a:avLst/>
          </a:prstGeom>
          <a:noFill/>
          <a:ln w="9525">
            <a:noFill/>
            <a:miter lim="800000"/>
            <a:headEnd/>
            <a:tailEnd/>
          </a:ln>
          <a:effectLst/>
        </p:spPr>
        <p:txBody>
          <a:bodyPr wrap="square" lIns="87722" tIns="43861" rIns="87722" bIns="43861">
            <a:spAutoFit/>
          </a:bodyPr>
          <a:lstStyle/>
          <a:p>
            <a:pPr algn="just" defTabSz="729417">
              <a:defRPr/>
            </a:pPr>
            <a:r>
              <a:rPr lang="zh-CN" altLang="en-US" sz="2000" b="1" dirty="0" smtClean="0">
                <a:solidFill>
                  <a:srgbClr val="C00000"/>
                </a:solidFill>
                <a:latin typeface="微软雅黑" pitchFamily="34" charset="-122"/>
                <a:ea typeface="微软雅黑" pitchFamily="34" charset="-122"/>
              </a:rPr>
              <a:t>进一步树立</a:t>
            </a:r>
            <a:r>
              <a:rPr lang="zh-CN" altLang="en-US" sz="2000" b="1" dirty="0">
                <a:solidFill>
                  <a:srgbClr val="C00000"/>
                </a:solidFill>
                <a:latin typeface="微软雅黑" pitchFamily="34" charset="-122"/>
                <a:ea typeface="微软雅黑" pitchFamily="34" charset="-122"/>
              </a:rPr>
              <a:t>清风正气，严守政治纪律政治规矩</a:t>
            </a:r>
            <a:endParaRPr lang="zh-CN" altLang="en-US" sz="2000" b="1" kern="0" dirty="0">
              <a:solidFill>
                <a:srgbClr val="C00000"/>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3" cstate="email">
            <a:extLst>
              <a:ext uri="{28A0092B-C50C-407E-A947-70E740481C1C}">
                <a14:useLocalDpi xmlns:a14="http://schemas.microsoft.com/office/drawing/2010/main"/>
              </a:ext>
            </a:extLst>
          </a:blip>
          <a:srcRect l="33177"/>
          <a:stretch/>
        </p:blipFill>
        <p:spPr>
          <a:xfrm>
            <a:off x="-28477" y="-64450"/>
            <a:ext cx="11550552" cy="824899"/>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7" y="6192738"/>
            <a:ext cx="11521038" cy="1149028"/>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9642" y="-166968"/>
            <a:ext cx="1944216" cy="1487747"/>
          </a:xfrm>
          <a:prstGeom prst="rect">
            <a:avLst/>
          </a:prstGeom>
        </p:spPr>
      </p:pic>
      <p:sp>
        <p:nvSpPr>
          <p:cNvPr id="16" name="Rectangle 44"/>
          <p:cNvSpPr>
            <a:spLocks noChangeArrowheads="1"/>
          </p:cNvSpPr>
          <p:nvPr/>
        </p:nvSpPr>
        <p:spPr bwMode="auto">
          <a:xfrm>
            <a:off x="1296541" y="77182"/>
            <a:ext cx="9289032"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a:solidFill>
                  <a:schemeClr val="bg1"/>
                </a:solidFill>
                <a:latin typeface="微软雅黑" pitchFamily="34" charset="-122"/>
                <a:ea typeface="微软雅黑" pitchFamily="34" charset="-122"/>
              </a:rPr>
              <a:t>基础在学 关键在做 实现四个“进一步”</a:t>
            </a:r>
          </a:p>
        </p:txBody>
      </p:sp>
    </p:spTree>
    <p:extLst>
      <p:ext uri="{BB962C8B-B14F-4D97-AF65-F5344CB8AC3E}">
        <p14:creationId xmlns:p14="http://schemas.microsoft.com/office/powerpoint/2010/main" val="2134455609"/>
      </p:ext>
    </p:extLst>
  </p:cSld>
  <p:clrMapOvr>
    <a:masterClrMapping/>
  </p:clrMapOvr>
  <mc:AlternateContent xmlns:mc="http://schemas.openxmlformats.org/markup-compatibility/2006">
    <mc:Choice xmlns:p14="http://schemas.microsoft.com/office/powerpoint/2010/main" Requires="p14">
      <p:transition spd="slow" p14:dur="2000" advClick="0" advTm="8000"/>
    </mc:Choice>
    <mc:Fallback>
      <p:transition spd="slow" advClick="0" advTm="8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42"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52000">
                                          <p:cBhvr additive="base">
                                            <p:cTn id="19" dur="500" fill="hold"/>
                                            <p:tgtEl>
                                              <p:spTgt spid="16"/>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 calcmode="lin" valueType="num">
                                          <p:cBhvr>
                                            <p:cTn id="27" dur="500" fill="hold"/>
                                            <p:tgtEl>
                                              <p:spTgt spid="22"/>
                                            </p:tgtEl>
                                            <p:attrNameLst>
                                              <p:attrName>style.rotation</p:attrName>
                                            </p:attrNameLst>
                                          </p:cBhvr>
                                          <p:tavLst>
                                            <p:tav tm="0">
                                              <p:val>
                                                <p:fltVal val="360"/>
                                              </p:val>
                                            </p:tav>
                                            <p:tav tm="100000">
                                              <p:val>
                                                <p:fltVal val="0"/>
                                              </p:val>
                                            </p:tav>
                                          </p:tavLst>
                                        </p:anim>
                                        <p:animEffect transition="in" filter="fade">
                                          <p:cBhvr>
                                            <p:cTn id="28" dur="500"/>
                                            <p:tgtEl>
                                              <p:spTgt spid="2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360"/>
                                              </p:val>
                                            </p:tav>
                                            <p:tav tm="100000">
                                              <p:val>
                                                <p:fltVal val="0"/>
                                              </p:val>
                                            </p:tav>
                                          </p:tavLst>
                                        </p:anim>
                                        <p:animEffect transition="in" filter="fade">
                                          <p:cBhvr>
                                            <p:cTn id="40" dur="500"/>
                                            <p:tgtEl>
                                              <p:spTgt spid="2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 calcmode="lin" valueType="num">
                                          <p:cBhvr>
                                            <p:cTn id="45" dur="500" fill="hold"/>
                                            <p:tgtEl>
                                              <p:spTgt spid="21"/>
                                            </p:tgtEl>
                                            <p:attrNameLst>
                                              <p:attrName>style.rotation</p:attrName>
                                            </p:attrNameLst>
                                          </p:cBhvr>
                                          <p:tavLst>
                                            <p:tav tm="0">
                                              <p:val>
                                                <p:fltVal val="360"/>
                                              </p:val>
                                            </p:tav>
                                            <p:tav tm="100000">
                                              <p:val>
                                                <p:fltVal val="0"/>
                                              </p:val>
                                            </p:tav>
                                          </p:tavLst>
                                        </p:anim>
                                        <p:animEffect transition="in" filter="fade">
                                          <p:cBhvr>
                                            <p:cTn id="46" dur="500"/>
                                            <p:tgtEl>
                                              <p:spTgt spid="21"/>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fade">
                                          <p:cBhvr>
                                            <p:cTn id="50" dur="500"/>
                                            <p:tgtEl>
                                              <p:spTgt spid="27">
                                                <p:txEl>
                                                  <p:pRg st="0" end="0"/>
                                                </p:txEl>
                                              </p:spTgt>
                                            </p:tgtEl>
                                          </p:cBhvr>
                                        </p:animEffect>
                                        <p:anim calcmode="lin" valueType="num">
                                          <p:cBhvr>
                                            <p:cTn id="51"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anim calcmode="lin" valueType="num">
                                          <p:cBhvr>
                                            <p:cTn id="6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28">
                                                <p:txEl>
                                                  <p:pRg st="0" end="0"/>
                                                </p:txEl>
                                              </p:spTgt>
                                            </p:tgtEl>
                                            <p:attrNameLst>
                                              <p:attrName>style.visibility</p:attrName>
                                            </p:attrNameLst>
                                          </p:cBhvr>
                                          <p:to>
                                            <p:strVal val="visible"/>
                                          </p:to>
                                        </p:set>
                                        <p:animEffect transition="in" filter="fade">
                                          <p:cBhvr>
                                            <p:cTn id="68" dur="500"/>
                                            <p:tgtEl>
                                              <p:spTgt spid="28">
                                                <p:txEl>
                                                  <p:pRg st="0" end="0"/>
                                                </p:txEl>
                                              </p:spTgt>
                                            </p:tgtEl>
                                          </p:cBhvr>
                                        </p:animEffect>
                                        <p:anim calcmode="lin" valueType="num">
                                          <p:cBhvr>
                                            <p:cTn id="6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0"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42"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 calcmode="lin" valueType="num">
                                          <p:cBhvr>
                                            <p:cTn id="27" dur="500" fill="hold"/>
                                            <p:tgtEl>
                                              <p:spTgt spid="22"/>
                                            </p:tgtEl>
                                            <p:attrNameLst>
                                              <p:attrName>style.rotation</p:attrName>
                                            </p:attrNameLst>
                                          </p:cBhvr>
                                          <p:tavLst>
                                            <p:tav tm="0">
                                              <p:val>
                                                <p:fltVal val="360"/>
                                              </p:val>
                                            </p:tav>
                                            <p:tav tm="100000">
                                              <p:val>
                                                <p:fltVal val="0"/>
                                              </p:val>
                                            </p:tav>
                                          </p:tavLst>
                                        </p:anim>
                                        <p:animEffect transition="in" filter="fade">
                                          <p:cBhvr>
                                            <p:cTn id="28" dur="500"/>
                                            <p:tgtEl>
                                              <p:spTgt spid="2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360"/>
                                              </p:val>
                                            </p:tav>
                                            <p:tav tm="100000">
                                              <p:val>
                                                <p:fltVal val="0"/>
                                              </p:val>
                                            </p:tav>
                                          </p:tavLst>
                                        </p:anim>
                                        <p:animEffect transition="in" filter="fade">
                                          <p:cBhvr>
                                            <p:cTn id="40" dur="500"/>
                                            <p:tgtEl>
                                              <p:spTgt spid="2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 calcmode="lin" valueType="num">
                                          <p:cBhvr>
                                            <p:cTn id="45" dur="500" fill="hold"/>
                                            <p:tgtEl>
                                              <p:spTgt spid="21"/>
                                            </p:tgtEl>
                                            <p:attrNameLst>
                                              <p:attrName>style.rotation</p:attrName>
                                            </p:attrNameLst>
                                          </p:cBhvr>
                                          <p:tavLst>
                                            <p:tav tm="0">
                                              <p:val>
                                                <p:fltVal val="360"/>
                                              </p:val>
                                            </p:tav>
                                            <p:tav tm="100000">
                                              <p:val>
                                                <p:fltVal val="0"/>
                                              </p:val>
                                            </p:tav>
                                          </p:tavLst>
                                        </p:anim>
                                        <p:animEffect transition="in" filter="fade">
                                          <p:cBhvr>
                                            <p:cTn id="46" dur="500"/>
                                            <p:tgtEl>
                                              <p:spTgt spid="21"/>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fade">
                                          <p:cBhvr>
                                            <p:cTn id="50" dur="500"/>
                                            <p:tgtEl>
                                              <p:spTgt spid="27">
                                                <p:txEl>
                                                  <p:pRg st="0" end="0"/>
                                                </p:txEl>
                                              </p:spTgt>
                                            </p:tgtEl>
                                          </p:cBhvr>
                                        </p:animEffect>
                                        <p:anim calcmode="lin" valueType="num">
                                          <p:cBhvr>
                                            <p:cTn id="51"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anim calcmode="lin" valueType="num">
                                          <p:cBhvr>
                                            <p:cTn id="6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28">
                                                <p:txEl>
                                                  <p:pRg st="0" end="0"/>
                                                </p:txEl>
                                              </p:spTgt>
                                            </p:tgtEl>
                                            <p:attrNameLst>
                                              <p:attrName>style.visibility</p:attrName>
                                            </p:attrNameLst>
                                          </p:cBhvr>
                                          <p:to>
                                            <p:strVal val="visible"/>
                                          </p:to>
                                        </p:set>
                                        <p:animEffect transition="in" filter="fade">
                                          <p:cBhvr>
                                            <p:cTn id="68" dur="500"/>
                                            <p:tgtEl>
                                              <p:spTgt spid="28">
                                                <p:txEl>
                                                  <p:pRg st="0" end="0"/>
                                                </p:txEl>
                                              </p:spTgt>
                                            </p:tgtEl>
                                          </p:cBhvr>
                                        </p:animEffect>
                                        <p:anim calcmode="lin" valueType="num">
                                          <p:cBhvr>
                                            <p:cTn id="6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0"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1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TotalTime>
  <Words>1850</Words>
  <PresentationFormat>自定义</PresentationFormat>
  <Paragraphs>191</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2015-10-28T12:59:19Z</dcterms:created>
  <dcterms:modified xsi:type="dcterms:W3CDTF">2016-06-27T07:58:12Z</dcterms:modified>
</cp:coreProperties>
</file>