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38" r:id="rId1"/>
  </p:sldMasterIdLst>
  <p:notesMasterIdLst>
    <p:notesMasterId r:id="rId26"/>
  </p:notesMasterIdLst>
  <p:handoutMasterIdLst>
    <p:handoutMasterId r:id="rId27"/>
  </p:handoutMasterIdLst>
  <p:sldIdLst>
    <p:sldId id="10651" r:id="rId2"/>
    <p:sldId id="10627" r:id="rId3"/>
    <p:sldId id="10653" r:id="rId4"/>
    <p:sldId id="10657" r:id="rId5"/>
    <p:sldId id="10674" r:id="rId6"/>
    <p:sldId id="10664" r:id="rId7"/>
    <p:sldId id="10665" r:id="rId8"/>
    <p:sldId id="10670" r:id="rId9"/>
    <p:sldId id="10654" r:id="rId10"/>
    <p:sldId id="10663" r:id="rId11"/>
    <p:sldId id="10666" r:id="rId12"/>
    <p:sldId id="10667" r:id="rId13"/>
    <p:sldId id="10668" r:id="rId14"/>
    <p:sldId id="10655" r:id="rId15"/>
    <p:sldId id="10659" r:id="rId16"/>
    <p:sldId id="10661" r:id="rId17"/>
    <p:sldId id="10669" r:id="rId18"/>
    <p:sldId id="10671" r:id="rId19"/>
    <p:sldId id="10656" r:id="rId20"/>
    <p:sldId id="10658" r:id="rId21"/>
    <p:sldId id="10660" r:id="rId22"/>
    <p:sldId id="10662" r:id="rId23"/>
    <p:sldId id="10672" r:id="rId24"/>
    <p:sldId id="10652" r:id="rId25"/>
  </p:sldIdLst>
  <p:sldSz cx="12858750" cy="7232650"/>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9A016C"/>
    <a:srgbClr val="AE002B"/>
    <a:srgbClr val="C00000"/>
    <a:srgbClr val="3AB7D1"/>
    <a:srgbClr val="336699"/>
    <a:srgbClr val="CA8F45"/>
    <a:srgbClr val="FDA98B"/>
    <a:srgbClr val="EA57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04" autoAdjust="0"/>
    <p:restoredTop sz="95274" autoAdjust="0"/>
  </p:normalViewPr>
  <p:slideViewPr>
    <p:cSldViewPr>
      <p:cViewPr varScale="1">
        <p:scale>
          <a:sx n="83" d="100"/>
          <a:sy n="83" d="100"/>
        </p:scale>
        <p:origin x="390" y="138"/>
      </p:cViewPr>
      <p:guideLst>
        <p:guide orient="horz" pos="328"/>
        <p:guide pos="4050"/>
        <p:guide pos="557"/>
        <p:guide orient="horz" pos="4183"/>
        <p:guide pos="7497"/>
        <p:guide pos="6908"/>
      </p:guideLst>
    </p:cSldViewPr>
  </p:slideViewPr>
  <p:outlineViewPr>
    <p:cViewPr>
      <p:scale>
        <a:sx n="100" d="100"/>
        <a:sy n="100" d="100"/>
      </p:scale>
      <p:origin x="0" y="-14814"/>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9" d="100"/>
          <a:sy n="69" d="100"/>
        </p:scale>
        <p:origin x="2826"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4CB-4584-8543-7CED0CCE336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4CB-4584-8543-7CED0CCE3366}"/>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4CB-4584-8543-7CED0CCE3366}"/>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04CB-4584-8543-7CED0CCE3366}"/>
              </c:ext>
            </c:extLst>
          </c:dPt>
          <c:dPt>
            <c:idx val="4"/>
            <c:bubble3D val="0"/>
            <c:spPr>
              <a:solidFill>
                <a:schemeClr val="tx2"/>
              </a:solidFill>
              <a:ln w="19050">
                <a:solidFill>
                  <a:schemeClr val="lt1"/>
                </a:solidFill>
              </a:ln>
              <a:effectLst/>
            </c:spPr>
            <c:extLst>
              <c:ext xmlns:c16="http://schemas.microsoft.com/office/drawing/2014/chart" uri="{C3380CC4-5D6E-409C-BE32-E72D297353CC}">
                <c16:uniqueId val="{00000009-04CB-4584-8543-7CED0CCE3366}"/>
              </c:ext>
            </c:extLst>
          </c:dPt>
          <c:val>
            <c:numRef>
              <c:f>Sheet1!$B$2:$B$6</c:f>
              <c:numCache>
                <c:formatCode>General</c:formatCode>
                <c:ptCount val="5"/>
                <c:pt idx="0">
                  <c:v>8.1999999999999993</c:v>
                </c:pt>
                <c:pt idx="1">
                  <c:v>3.2</c:v>
                </c:pt>
                <c:pt idx="2">
                  <c:v>2.6</c:v>
                </c:pt>
                <c:pt idx="3">
                  <c:v>2.2000000000000002</c:v>
                </c:pt>
                <c:pt idx="4">
                  <c:v>2.2999999999999998</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Sheet1!$A$2:$A$6</c15:sqref>
                        </c15:formulaRef>
                      </c:ext>
                    </c:extLst>
                    <c:strCache>
                      <c:ptCount val="5"/>
                      <c:pt idx="0">
                        <c:v>1st Qtr</c:v>
                      </c:pt>
                      <c:pt idx="1">
                        <c:v>2nd Qtr</c:v>
                      </c:pt>
                      <c:pt idx="2">
                        <c:v>3rd Qtr</c:v>
                      </c:pt>
                      <c:pt idx="3">
                        <c:v>4th Qtr</c:v>
                      </c:pt>
                      <c:pt idx="4">
                        <c:v>5th Qtr</c:v>
                      </c:pt>
                    </c:strCache>
                  </c:strRef>
                </c15:cat>
              </c15:filteredCategoryTitle>
            </c:ext>
            <c:ext xmlns:c16="http://schemas.microsoft.com/office/drawing/2014/chart" uri="{C3380CC4-5D6E-409C-BE32-E72D297353CC}">
              <c16:uniqueId val="{0000000A-04CB-4584-8543-7CED0CCE3366}"/>
            </c:ext>
          </c:extLst>
        </c:ser>
        <c:dLbls>
          <c:showLegendKey val="0"/>
          <c:showVal val="0"/>
          <c:showCatName val="0"/>
          <c:showSerName val="0"/>
          <c:showPercent val="0"/>
          <c:showBubbleSize val="0"/>
          <c:showLeaderLines val="1"/>
        </c:dLbls>
        <c:firstSliceAng val="0"/>
        <c:holeSize val="56"/>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bar"/>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F7B9-4199-A13F-34A4801E5C7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F7B9-4199-A13F-34A4801E5C78}"/>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5-F7B9-4199-A13F-34A4801E5C78}"/>
              </c:ext>
            </c:extLst>
          </c:dPt>
          <c:dPt>
            <c:idx val="3"/>
            <c:bubble3D val="0"/>
            <c:spPr>
              <a:solidFill>
                <a:schemeClr val="tx2"/>
              </a:solidFill>
              <a:ln w="19050">
                <a:solidFill>
                  <a:schemeClr val="lt1"/>
                </a:solidFill>
              </a:ln>
              <a:effectLst/>
            </c:spPr>
            <c:extLst>
              <c:ext xmlns:c16="http://schemas.microsoft.com/office/drawing/2014/chart" uri="{C3380CC4-5D6E-409C-BE32-E72D297353CC}">
                <c16:uniqueId val="{00000007-F7B9-4199-A13F-34A4801E5C78}"/>
              </c:ext>
            </c:extLst>
          </c:dPt>
          <c:dPt>
            <c:idx val="4"/>
            <c:bubble3D val="0"/>
            <c:spPr>
              <a:solidFill>
                <a:schemeClr val="accent3"/>
              </a:solidFill>
              <a:ln w="19050">
                <a:solidFill>
                  <a:schemeClr val="lt1"/>
                </a:solidFill>
              </a:ln>
              <a:effectLst/>
            </c:spPr>
            <c:extLst>
              <c:ext xmlns:c16="http://schemas.microsoft.com/office/drawing/2014/chart" uri="{C3380CC4-5D6E-409C-BE32-E72D297353CC}">
                <c16:uniqueId val="{00000009-F7B9-4199-A13F-34A4801E5C78}"/>
              </c:ext>
            </c:extLst>
          </c:dPt>
          <c:val>
            <c:numRef>
              <c:f>Sheet1!$B$2:$B$5</c:f>
              <c:numCache>
                <c:formatCode>General</c:formatCode>
                <c:ptCount val="4"/>
                <c:pt idx="0">
                  <c:v>8.1999999999999993</c:v>
                </c:pt>
                <c:pt idx="1">
                  <c:v>3.2</c:v>
                </c:pt>
                <c:pt idx="2">
                  <c:v>1.4</c:v>
                </c:pt>
                <c:pt idx="3">
                  <c:v>1.2</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1st Qtr</c:v>
                      </c:pt>
                      <c:pt idx="1">
                        <c:v>2nd Qtr</c:v>
                      </c:pt>
                      <c:pt idx="2">
                        <c:v>3rd Qtr</c:v>
                      </c:pt>
                      <c:pt idx="3">
                        <c:v>4th Qtr</c:v>
                      </c:pt>
                    </c:strCache>
                  </c:strRef>
                </c15:cat>
              </c15:filteredCategoryTitle>
            </c:ext>
            <c:ext xmlns:c16="http://schemas.microsoft.com/office/drawing/2014/chart" uri="{C3380CC4-5D6E-409C-BE32-E72D297353CC}">
              <c16:uniqueId val="{0000000A-F7B9-4199-A13F-34A4801E5C78}"/>
            </c:ext>
          </c:extLst>
        </c:ser>
        <c:dLbls>
          <c:showLegendKey val="0"/>
          <c:showVal val="0"/>
          <c:showCatName val="0"/>
          <c:showSerName val="0"/>
          <c:showPercent val="0"/>
          <c:showBubbleSize val="0"/>
          <c:showLeaderLines val="1"/>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2018/7/24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2018/7/24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1910197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10</a:t>
            </a:fld>
            <a:endParaRPr lang="en-GB"/>
          </a:p>
        </p:txBody>
      </p:sp>
    </p:spTree>
    <p:extLst>
      <p:ext uri="{BB962C8B-B14F-4D97-AF65-F5344CB8AC3E}">
        <p14:creationId xmlns:p14="http://schemas.microsoft.com/office/powerpoint/2010/main" val="23150291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11</a:t>
            </a:fld>
            <a:endParaRPr lang="en-GB"/>
          </a:p>
        </p:txBody>
      </p:sp>
    </p:spTree>
    <p:extLst>
      <p:ext uri="{BB962C8B-B14F-4D97-AF65-F5344CB8AC3E}">
        <p14:creationId xmlns:p14="http://schemas.microsoft.com/office/powerpoint/2010/main" val="3209515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12</a:t>
            </a:fld>
            <a:endParaRPr lang="en-GB"/>
          </a:p>
        </p:txBody>
      </p:sp>
    </p:spTree>
    <p:extLst>
      <p:ext uri="{BB962C8B-B14F-4D97-AF65-F5344CB8AC3E}">
        <p14:creationId xmlns:p14="http://schemas.microsoft.com/office/powerpoint/2010/main" val="29016135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13</a:t>
            </a:fld>
            <a:endParaRPr lang="en-GB"/>
          </a:p>
        </p:txBody>
      </p:sp>
    </p:spTree>
    <p:extLst>
      <p:ext uri="{BB962C8B-B14F-4D97-AF65-F5344CB8AC3E}">
        <p14:creationId xmlns:p14="http://schemas.microsoft.com/office/powerpoint/2010/main" val="39760945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8562889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20827132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16</a:t>
            </a:fld>
            <a:endParaRPr lang="en-GB"/>
          </a:p>
        </p:txBody>
      </p:sp>
    </p:spTree>
    <p:extLst>
      <p:ext uri="{BB962C8B-B14F-4D97-AF65-F5344CB8AC3E}">
        <p14:creationId xmlns:p14="http://schemas.microsoft.com/office/powerpoint/2010/main" val="19345269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17</a:t>
            </a:fld>
            <a:endParaRPr lang="en-GB"/>
          </a:p>
        </p:txBody>
      </p:sp>
    </p:spTree>
    <p:extLst>
      <p:ext uri="{BB962C8B-B14F-4D97-AF65-F5344CB8AC3E}">
        <p14:creationId xmlns:p14="http://schemas.microsoft.com/office/powerpoint/2010/main" val="39267036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18</a:t>
            </a:fld>
            <a:endParaRPr lang="en-GB"/>
          </a:p>
        </p:txBody>
      </p:sp>
    </p:spTree>
    <p:extLst>
      <p:ext uri="{BB962C8B-B14F-4D97-AF65-F5344CB8AC3E}">
        <p14:creationId xmlns:p14="http://schemas.microsoft.com/office/powerpoint/2010/main" val="6615829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343658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33826485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1459206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15845933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22</a:t>
            </a:fld>
            <a:endParaRPr lang="en-GB"/>
          </a:p>
        </p:txBody>
      </p:sp>
    </p:spTree>
    <p:extLst>
      <p:ext uri="{BB962C8B-B14F-4D97-AF65-F5344CB8AC3E}">
        <p14:creationId xmlns:p14="http://schemas.microsoft.com/office/powerpoint/2010/main" val="10229498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23</a:t>
            </a:fld>
            <a:endParaRPr lang="en-GB"/>
          </a:p>
        </p:txBody>
      </p:sp>
    </p:spTree>
    <p:extLst>
      <p:ext uri="{BB962C8B-B14F-4D97-AF65-F5344CB8AC3E}">
        <p14:creationId xmlns:p14="http://schemas.microsoft.com/office/powerpoint/2010/main" val="25425061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2900275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5823257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2827769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5</a:t>
            </a:fld>
            <a:endParaRPr lang="en-GB"/>
          </a:p>
        </p:txBody>
      </p:sp>
    </p:spTree>
    <p:extLst>
      <p:ext uri="{BB962C8B-B14F-4D97-AF65-F5344CB8AC3E}">
        <p14:creationId xmlns:p14="http://schemas.microsoft.com/office/powerpoint/2010/main" val="6148301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6</a:t>
            </a:fld>
            <a:endParaRPr lang="en-GB"/>
          </a:p>
        </p:txBody>
      </p:sp>
    </p:spTree>
    <p:extLst>
      <p:ext uri="{BB962C8B-B14F-4D97-AF65-F5344CB8AC3E}">
        <p14:creationId xmlns:p14="http://schemas.microsoft.com/office/powerpoint/2010/main" val="1799931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7</a:t>
            </a:fld>
            <a:endParaRPr lang="en-GB"/>
          </a:p>
        </p:txBody>
      </p:sp>
    </p:spTree>
    <p:extLst>
      <p:ext uri="{BB962C8B-B14F-4D97-AF65-F5344CB8AC3E}">
        <p14:creationId xmlns:p14="http://schemas.microsoft.com/office/powerpoint/2010/main" val="4154821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8</a:t>
            </a:fld>
            <a:endParaRPr lang="en-GB"/>
          </a:p>
        </p:txBody>
      </p:sp>
    </p:spTree>
    <p:extLst>
      <p:ext uri="{BB962C8B-B14F-4D97-AF65-F5344CB8AC3E}">
        <p14:creationId xmlns:p14="http://schemas.microsoft.com/office/powerpoint/2010/main" val="3626251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1688514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615DFD-8505-4C7B-90FE-F45A3565472F}" type="datetimeFigureOut">
              <a:rPr lang="zh-CN" altLang="en-US" smtClean="0"/>
              <a:t>2018/7/24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406F3C-FA24-4A80-8CD4-EE5698C541FD}" type="slidenum">
              <a:rPr lang="zh-CN" altLang="en-US" smtClean="0"/>
              <a:t>‹#›</a:t>
            </a:fld>
            <a:endParaRPr lang="zh-CN" altLang="en-US"/>
          </a:p>
        </p:txBody>
      </p:sp>
    </p:spTree>
    <p:extLst>
      <p:ext uri="{BB962C8B-B14F-4D97-AF65-F5344CB8AC3E}">
        <p14:creationId xmlns:p14="http://schemas.microsoft.com/office/powerpoint/2010/main" val="21854497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8555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DD615DFD-8505-4C7B-90FE-F45A3565472F}" type="datetimeFigureOut">
              <a:rPr lang="zh-CN" altLang="en-US" smtClean="0"/>
              <a:t>2018/7/24</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27406F3C-FA24-4A80-8CD4-EE5698C541FD}" type="slidenum">
              <a:rPr lang="zh-CN" altLang="en-US" smtClean="0"/>
              <a:t>‹#›</a:t>
            </a:fld>
            <a:endParaRPr lang="zh-CN" altLang="en-US"/>
          </a:p>
        </p:txBody>
      </p:sp>
    </p:spTree>
    <p:extLst>
      <p:ext uri="{BB962C8B-B14F-4D97-AF65-F5344CB8AC3E}">
        <p14:creationId xmlns:p14="http://schemas.microsoft.com/office/powerpoint/2010/main" val="3332929234"/>
      </p:ext>
    </p:extLst>
  </p:cSld>
  <p:clrMap bg1="lt1" tx1="dk1" bg2="lt2" tx2="dk2" accent1="accent1" accent2="accent2" accent3="accent3" accent4="accent4" accent5="accent5" accent6="accent6" hlink="hlink" folHlink="folHlink"/>
  <p:sldLayoutIdLst>
    <p:sldLayoutId id="2147483945" r:id="rId1"/>
    <p:sldLayoutId id="2147483946" r:id="rId2"/>
  </p:sldLayoutIdLst>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77" y="0"/>
            <a:ext cx="12858396" cy="7232253"/>
          </a:xfrm>
          <a:prstGeom prst="rect">
            <a:avLst/>
          </a:prstGeom>
          <a:blipFill dpi="0" rotWithShape="1">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t="-9283" b="-92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ffectLst>
                <a:outerShdw blurRad="38100" dist="38100" dir="2700000" algn="tl">
                  <a:srgbClr val="000000">
                    <a:alpha val="43137"/>
                  </a:srgbClr>
                </a:outerShdw>
              </a:effectLst>
            </a:endParaRPr>
          </a:p>
        </p:txBody>
      </p:sp>
      <p:sp>
        <p:nvSpPr>
          <p:cNvPr id="14" name="矩形 13"/>
          <p:cNvSpPr/>
          <p:nvPr/>
        </p:nvSpPr>
        <p:spPr>
          <a:xfrm>
            <a:off x="666927" y="929189"/>
            <a:ext cx="7418632" cy="5355312"/>
          </a:xfrm>
          <a:prstGeom prst="rect">
            <a:avLst/>
          </a:prstGeom>
          <a:solidFill>
            <a:schemeClr val="bg1"/>
          </a:solidFill>
          <a:ln>
            <a:noFill/>
          </a:ln>
          <a:effectLst>
            <a:outerShdw blurRad="3810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51886" y="314723"/>
            <a:ext cx="2980845" cy="2381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600">
              <a:solidFill>
                <a:schemeClr val="bg1"/>
              </a:solidFill>
              <a:latin typeface="Arial Narrow" panose="020B0606020202030204" pitchFamily="34" charset="0"/>
            </a:endParaRPr>
          </a:p>
        </p:txBody>
      </p:sp>
      <p:sp>
        <p:nvSpPr>
          <p:cNvPr id="10" name="TextBox 84"/>
          <p:cNvSpPr txBox="1"/>
          <p:nvPr/>
        </p:nvSpPr>
        <p:spPr>
          <a:xfrm>
            <a:off x="1295400" y="2926169"/>
            <a:ext cx="6214095" cy="677108"/>
          </a:xfrm>
          <a:prstGeom prst="rect">
            <a:avLst/>
          </a:prstGeom>
          <a:noFill/>
          <a:ln>
            <a:noFill/>
          </a:ln>
        </p:spPr>
        <p:txBody>
          <a:bodyPr vert="horz" wrap="square" lIns="0" tIns="0" rIns="0" bIns="0" rtlCol="0">
            <a:spAutoFit/>
          </a:bodyPr>
          <a:lstStyle/>
          <a:p>
            <a:r>
              <a:rPr lang="zh-CN" altLang="en-US" sz="4400" spc="1000">
                <a:solidFill>
                  <a:schemeClr val="tx1">
                    <a:lumMod val="75000"/>
                    <a:lumOff val="25000"/>
                  </a:schemeClr>
                </a:solidFill>
                <a:latin typeface="微软雅黑" panose="020B0503020204020204" pitchFamily="34" charset="-122"/>
                <a:ea typeface="微软雅黑" panose="020B0503020204020204" pitchFamily="34" charset="-122"/>
              </a:rPr>
              <a:t>人事部年中总结</a:t>
            </a:r>
            <a:r>
              <a:rPr lang="en-US" altLang="zh-CN" sz="4400" spc="1000">
                <a:solidFill>
                  <a:schemeClr val="tx1">
                    <a:lumMod val="75000"/>
                    <a:lumOff val="25000"/>
                  </a:schemeClr>
                </a:solidFill>
                <a:latin typeface="微软雅黑" panose="020B0503020204020204" pitchFamily="34" charset="-122"/>
                <a:ea typeface="微软雅黑" panose="020B0503020204020204" pitchFamily="34" charset="-122"/>
              </a:rPr>
              <a:t>PPT</a:t>
            </a:r>
            <a:endParaRPr lang="en-US" altLang="zh-CN" sz="4400" spc="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84"/>
          <p:cNvSpPr txBox="1"/>
          <p:nvPr/>
        </p:nvSpPr>
        <p:spPr>
          <a:xfrm>
            <a:off x="1295400" y="3662809"/>
            <a:ext cx="6877009" cy="215444"/>
          </a:xfrm>
          <a:prstGeom prst="rect">
            <a:avLst/>
          </a:prstGeom>
          <a:noFill/>
          <a:ln>
            <a:noFill/>
          </a:ln>
        </p:spPr>
        <p:txBody>
          <a:bodyPr vert="horz" wrap="square" lIns="0" tIns="0" rIns="0" bIns="0" rtlCol="0">
            <a:spAutoFit/>
          </a:bodyPr>
          <a:lstStyle/>
          <a:p>
            <a:r>
              <a:rPr lang="en-US" altLang="zh-CN" sz="1400" spc="600">
                <a:solidFill>
                  <a:schemeClr val="tx1">
                    <a:lumMod val="75000"/>
                    <a:lumOff val="25000"/>
                  </a:schemeClr>
                </a:solidFill>
                <a:latin typeface="微软雅黑" panose="020B0503020204020204" pitchFamily="34" charset="-122"/>
                <a:ea typeface="微软雅黑" panose="020B0503020204020204" pitchFamily="34" charset="-122"/>
              </a:rPr>
              <a:t>THE PERSONNEL YEAR SUMMARY PPT</a:t>
            </a:r>
            <a:endParaRPr lang="en-US" altLang="zh-CN" sz="1400" spc="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84"/>
          <p:cNvSpPr txBox="1"/>
          <p:nvPr/>
        </p:nvSpPr>
        <p:spPr>
          <a:xfrm>
            <a:off x="1161183" y="995430"/>
            <a:ext cx="2762250" cy="1354217"/>
          </a:xfrm>
          <a:prstGeom prst="rect">
            <a:avLst/>
          </a:prstGeom>
          <a:noFill/>
          <a:ln>
            <a:noFill/>
          </a:ln>
        </p:spPr>
        <p:txBody>
          <a:bodyPr vert="horz" wrap="square" lIns="0" tIns="0" rIns="0" bIns="0" rtlCol="0">
            <a:spAutoFit/>
          </a:bodyPr>
          <a:lstStyle/>
          <a:p>
            <a:pPr algn="ctr"/>
            <a:r>
              <a:rPr lang="en-US" altLang="zh-CN" sz="8800" spc="600">
                <a:solidFill>
                  <a:schemeClr val="bg1"/>
                </a:solidFill>
                <a:latin typeface="Agency FB" panose="020B0503020202020204" pitchFamily="34" charset="0"/>
                <a:ea typeface="+mn-ea"/>
              </a:rPr>
              <a:t>202X</a:t>
            </a:r>
            <a:endParaRPr lang="en-US" altLang="zh-CN" sz="8800" spc="600" dirty="0">
              <a:solidFill>
                <a:schemeClr val="bg1"/>
              </a:solidFill>
              <a:latin typeface="Agency FB" panose="020B0503020202020204" pitchFamily="34" charset="0"/>
              <a:ea typeface="+mn-ea"/>
            </a:endParaRPr>
          </a:p>
        </p:txBody>
      </p:sp>
      <p:sp>
        <p:nvSpPr>
          <p:cNvPr id="13" name="TextBox 84"/>
          <p:cNvSpPr txBox="1"/>
          <p:nvPr/>
        </p:nvSpPr>
        <p:spPr>
          <a:xfrm>
            <a:off x="1295400" y="4270232"/>
            <a:ext cx="5998071" cy="347596"/>
          </a:xfrm>
          <a:prstGeom prst="rect">
            <a:avLst/>
          </a:prstGeom>
          <a:noFill/>
          <a:ln>
            <a:noFill/>
          </a:ln>
        </p:spPr>
        <p:txBody>
          <a:bodyPr vert="horz" wrap="square" lIns="0" tIns="0" rIns="0" bIns="0" rtlCol="0">
            <a:spAutoFit/>
          </a:bodyPr>
          <a:lstStyle/>
          <a:p>
            <a:pPr>
              <a:lnSpc>
                <a:spcPct val="150000"/>
              </a:lnSpc>
            </a:pPr>
            <a:r>
              <a:rPr lang="en-US" altLang="zh-CN" sz="800">
                <a:solidFill>
                  <a:schemeClr val="tx1">
                    <a:lumMod val="75000"/>
                    <a:lumOff val="25000"/>
                  </a:schemeClr>
                </a:solidFill>
                <a:latin typeface="+mn-ea"/>
                <a:ea typeface="+mn-ea"/>
              </a:rPr>
              <a:t>PLEASE REPLACE THE TEXT, MODIFY THE TEXT, YOU CAN ALSO COPY YOUR CONTENT DIRECTLY TO THIS. PLEASE REPLACE THE TEXT, MODIFY THE TEXT, YOU CAN ALSO COPY YOUR CONTENT DIRECTLY TO THIS.</a:t>
            </a:r>
            <a:endParaRPr lang="zh-CN" altLang="en-US" sz="800" dirty="0">
              <a:solidFill>
                <a:schemeClr val="tx1">
                  <a:lumMod val="75000"/>
                  <a:lumOff val="25000"/>
                </a:schemeClr>
              </a:solidFill>
              <a:latin typeface="+mn-ea"/>
              <a:ea typeface="+mn-ea"/>
            </a:endParaRPr>
          </a:p>
        </p:txBody>
      </p:sp>
      <p:sp>
        <p:nvSpPr>
          <p:cNvPr id="17" name="TextBox 84"/>
          <p:cNvSpPr txBox="1"/>
          <p:nvPr/>
        </p:nvSpPr>
        <p:spPr>
          <a:xfrm>
            <a:off x="1295400" y="5492535"/>
            <a:ext cx="5772150" cy="215444"/>
          </a:xfrm>
          <a:prstGeom prst="rect">
            <a:avLst/>
          </a:prstGeom>
          <a:noFill/>
          <a:ln>
            <a:noFill/>
          </a:ln>
        </p:spPr>
        <p:txBody>
          <a:bodyPr vert="horz" wrap="square" lIns="0" tIns="0" rIns="0" bIns="0" rtlCol="0">
            <a:spAutoFit/>
          </a:bodyPr>
          <a:lstStyle/>
          <a:p>
            <a:r>
              <a:rPr lang="zh-CN" altLang="en-US" sz="1400" spc="600" dirty="0">
                <a:solidFill>
                  <a:schemeClr val="tx1">
                    <a:lumMod val="75000"/>
                    <a:lumOff val="25000"/>
                  </a:schemeClr>
                </a:solidFill>
                <a:latin typeface="+mn-ea"/>
                <a:ea typeface="+mn-ea"/>
              </a:rPr>
              <a:t>汇报人：博龙图     汇报时间：</a:t>
            </a:r>
            <a:r>
              <a:rPr lang="en-US" altLang="zh-CN" sz="1400" spc="600" dirty="0">
                <a:solidFill>
                  <a:schemeClr val="tx1">
                    <a:lumMod val="75000"/>
                    <a:lumOff val="25000"/>
                  </a:schemeClr>
                </a:solidFill>
                <a:latin typeface="+mn-ea"/>
                <a:ea typeface="+mn-ea"/>
              </a:rPr>
              <a:t>xx</a:t>
            </a:r>
            <a:r>
              <a:rPr lang="zh-CN" altLang="en-US" sz="1400" spc="600" dirty="0">
                <a:solidFill>
                  <a:schemeClr val="tx1">
                    <a:lumMod val="75000"/>
                    <a:lumOff val="25000"/>
                  </a:schemeClr>
                </a:solidFill>
                <a:latin typeface="+mn-ea"/>
                <a:ea typeface="+mn-ea"/>
              </a:rPr>
              <a:t>年</a:t>
            </a:r>
            <a:r>
              <a:rPr lang="en-US" altLang="zh-CN" sz="1400" spc="600" dirty="0">
                <a:solidFill>
                  <a:schemeClr val="tx1">
                    <a:lumMod val="75000"/>
                    <a:lumOff val="25000"/>
                  </a:schemeClr>
                </a:solidFill>
                <a:latin typeface="+mn-ea"/>
                <a:ea typeface="+mn-ea"/>
              </a:rPr>
              <a:t>xx</a:t>
            </a:r>
            <a:r>
              <a:rPr lang="zh-CN" altLang="en-US" sz="1400" spc="600" dirty="0">
                <a:solidFill>
                  <a:schemeClr val="tx1">
                    <a:lumMod val="75000"/>
                    <a:lumOff val="25000"/>
                  </a:schemeClr>
                </a:solidFill>
                <a:latin typeface="+mn-ea"/>
                <a:ea typeface="+mn-ea"/>
              </a:rPr>
              <a:t>月</a:t>
            </a:r>
            <a:endParaRPr lang="en-US" altLang="zh-CN" sz="1400" spc="600" dirty="0">
              <a:solidFill>
                <a:schemeClr val="tx1">
                  <a:lumMod val="75000"/>
                  <a:lumOff val="25000"/>
                </a:schemeClr>
              </a:solidFill>
              <a:latin typeface="+mn-ea"/>
              <a:ea typeface="+mn-ea"/>
            </a:endParaRPr>
          </a:p>
        </p:txBody>
      </p:sp>
      <p:pic>
        <p:nvPicPr>
          <p:cNvPr id="2" name="Audio Machine - Breath and Lif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124575" y="-805589"/>
            <a:ext cx="609600" cy="609600"/>
          </a:xfrm>
          <a:prstGeom prst="rect">
            <a:avLst/>
          </a:prstGeom>
        </p:spPr>
      </p:pic>
    </p:spTree>
    <p:extLst>
      <p:ext uri="{BB962C8B-B14F-4D97-AF65-F5344CB8AC3E}">
        <p14:creationId xmlns:p14="http://schemas.microsoft.com/office/powerpoint/2010/main" val="9149271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12" presetClass="entr" presetSubtype="4" fill="hold" grpId="0" nodeType="afterEffect">
                                  <p:stCondLst>
                                    <p:cond delay="0"/>
                                  </p:stCondLst>
                                  <p:iterate type="lt">
                                    <p:tmPct val="10000"/>
                                  </p:iterate>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750"/>
                                        <p:tgtEl>
                                          <p:spTgt spid="10"/>
                                        </p:tgtEl>
                                        <p:attrNameLst>
                                          <p:attrName>ppt_y</p:attrName>
                                        </p:attrNameLst>
                                      </p:cBhvr>
                                      <p:tavLst>
                                        <p:tav tm="0">
                                          <p:val>
                                            <p:strVal val="#ppt_y+#ppt_h*1.125000"/>
                                          </p:val>
                                        </p:tav>
                                        <p:tav tm="100000">
                                          <p:val>
                                            <p:strVal val="#ppt_y"/>
                                          </p:val>
                                        </p:tav>
                                      </p:tavLst>
                                    </p:anim>
                                    <p:animEffect transition="in" filter="wipe(up)">
                                      <p:cBhvr>
                                        <p:cTn id="21" dur="750"/>
                                        <p:tgtEl>
                                          <p:spTgt spid="10"/>
                                        </p:tgtEl>
                                      </p:cBhvr>
                                    </p:animEffect>
                                  </p:childTnLst>
                                </p:cTn>
                              </p:par>
                            </p:childTnLst>
                          </p:cTn>
                        </p:par>
                        <p:par>
                          <p:cTn id="22" fill="hold">
                            <p:stCondLst>
                              <p:cond delay="1925"/>
                            </p:stCondLst>
                            <p:childTnLst>
                              <p:par>
                                <p:cTn id="23" presetID="12" presetClass="entr" presetSubtype="4" fill="hold" grpId="0" nodeType="afterEffect">
                                  <p:stCondLst>
                                    <p:cond delay="0"/>
                                  </p:stCondLst>
                                  <p:iterate type="lt">
                                    <p:tmPct val="10000"/>
                                  </p:iterate>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750"/>
                                        <p:tgtEl>
                                          <p:spTgt spid="11"/>
                                        </p:tgtEl>
                                        <p:attrNameLst>
                                          <p:attrName>ppt_y</p:attrName>
                                        </p:attrNameLst>
                                      </p:cBhvr>
                                      <p:tavLst>
                                        <p:tav tm="0">
                                          <p:val>
                                            <p:strVal val="#ppt_y+#ppt_h*1.125000"/>
                                          </p:val>
                                        </p:tav>
                                        <p:tav tm="100000">
                                          <p:val>
                                            <p:strVal val="#ppt_y"/>
                                          </p:val>
                                        </p:tav>
                                      </p:tavLst>
                                    </p:anim>
                                    <p:animEffect transition="in" filter="wipe(up)">
                                      <p:cBhvr>
                                        <p:cTn id="26" dur="750"/>
                                        <p:tgtEl>
                                          <p:spTgt spid="11"/>
                                        </p:tgtEl>
                                      </p:cBhvr>
                                    </p:animEffect>
                                  </p:childTnLst>
                                </p:cTn>
                              </p:par>
                            </p:childTnLst>
                          </p:cTn>
                        </p:par>
                        <p:par>
                          <p:cTn id="27" fill="hold">
                            <p:stCondLst>
                              <p:cond delay="4550"/>
                            </p:stCondLst>
                            <p:childTnLst>
                              <p:par>
                                <p:cTn id="28" presetID="12" presetClass="entr" presetSubtype="4"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750"/>
                                        <p:tgtEl>
                                          <p:spTgt spid="12"/>
                                        </p:tgtEl>
                                        <p:attrNameLst>
                                          <p:attrName>ppt_y</p:attrName>
                                        </p:attrNameLst>
                                      </p:cBhvr>
                                      <p:tavLst>
                                        <p:tav tm="0">
                                          <p:val>
                                            <p:strVal val="#ppt_y+#ppt_h*1.125000"/>
                                          </p:val>
                                        </p:tav>
                                        <p:tav tm="100000">
                                          <p:val>
                                            <p:strVal val="#ppt_y"/>
                                          </p:val>
                                        </p:tav>
                                      </p:tavLst>
                                    </p:anim>
                                    <p:animEffect transition="in" filter="wipe(up)">
                                      <p:cBhvr>
                                        <p:cTn id="31" dur="750"/>
                                        <p:tgtEl>
                                          <p:spTgt spid="12"/>
                                        </p:tgtEl>
                                      </p:cBhvr>
                                    </p:animEffect>
                                  </p:childTnLst>
                                </p:cTn>
                              </p:par>
                            </p:childTnLst>
                          </p:cTn>
                        </p:par>
                        <p:par>
                          <p:cTn id="32" fill="hold">
                            <p:stCondLst>
                              <p:cond delay="5525"/>
                            </p:stCondLst>
                            <p:childTnLst>
                              <p:par>
                                <p:cTn id="33" presetID="12" presetClass="entr" presetSubtype="4" fill="hold" grpId="0" nodeType="afterEffect">
                                  <p:stCondLst>
                                    <p:cond delay="0"/>
                                  </p:stCondLst>
                                  <p:iterate type="lt">
                                    <p:tmPct val="10000"/>
                                  </p:iterate>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750"/>
                                        <p:tgtEl>
                                          <p:spTgt spid="13"/>
                                        </p:tgtEl>
                                        <p:attrNameLst>
                                          <p:attrName>ppt_y</p:attrName>
                                        </p:attrNameLst>
                                      </p:cBhvr>
                                      <p:tavLst>
                                        <p:tav tm="0">
                                          <p:val>
                                            <p:strVal val="#ppt_y+#ppt_h*1.125000"/>
                                          </p:val>
                                        </p:tav>
                                        <p:tav tm="100000">
                                          <p:val>
                                            <p:strVal val="#ppt_y"/>
                                          </p:val>
                                        </p:tav>
                                      </p:tavLst>
                                    </p:anim>
                                    <p:animEffect transition="in" filter="wipe(up)">
                                      <p:cBhvr>
                                        <p:cTn id="36" dur="750"/>
                                        <p:tgtEl>
                                          <p:spTgt spid="13"/>
                                        </p:tgtEl>
                                      </p:cBhvr>
                                    </p:animEffect>
                                  </p:childTnLst>
                                </p:cTn>
                              </p:par>
                            </p:childTnLst>
                          </p:cTn>
                        </p:par>
                        <p:par>
                          <p:cTn id="37" fill="hold">
                            <p:stCondLst>
                              <p:cond delay="17450"/>
                            </p:stCondLst>
                            <p:childTnLst>
                              <p:par>
                                <p:cTn id="38" presetID="12" presetClass="entr" presetSubtype="4" fill="hold" grpId="0" nodeType="afterEffect">
                                  <p:stCondLst>
                                    <p:cond delay="0"/>
                                  </p:stCondLst>
                                  <p:iterate type="lt">
                                    <p:tmPct val="10000"/>
                                  </p:iterate>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750"/>
                                        <p:tgtEl>
                                          <p:spTgt spid="17"/>
                                        </p:tgtEl>
                                        <p:attrNameLst>
                                          <p:attrName>ppt_y</p:attrName>
                                        </p:attrNameLst>
                                      </p:cBhvr>
                                      <p:tavLst>
                                        <p:tav tm="0">
                                          <p:val>
                                            <p:strVal val="#ppt_y+#ppt_h*1.125000"/>
                                          </p:val>
                                        </p:tav>
                                        <p:tav tm="100000">
                                          <p:val>
                                            <p:strVal val="#ppt_y"/>
                                          </p:val>
                                        </p:tav>
                                      </p:tavLst>
                                    </p:anim>
                                    <p:animEffect transition="in" filter="wipe(up)">
                                      <p:cBhvr>
                                        <p:cTn id="41"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2" repeatCount="indefinite" fill="remove" display="0">
                  <p:stCondLst>
                    <p:cond delay="indefinite"/>
                  </p:stCondLst>
                  <p:endCondLst>
                    <p:cond evt="onStopAudio" delay="0">
                      <p:tgtEl>
                        <p:sldTgt/>
                      </p:tgtEl>
                    </p:cond>
                  </p:endCondLst>
                </p:cTn>
                <p:tgtEl>
                  <p:spTgt spid="2"/>
                </p:tgtEl>
              </p:cMediaNode>
            </p:audio>
          </p:childTnLst>
        </p:cTn>
      </p:par>
    </p:tnLst>
    <p:bldLst>
      <p:bldP spid="14" grpId="0" animBg="1"/>
      <p:bldP spid="15" grpId="0" animBg="1"/>
      <p:bldP spid="10" grpId="0"/>
      <p:bldP spid="11" grpId="0"/>
      <p:bldP spid="12" grpId="0"/>
      <p:bldP spid="13"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60300" y="2429493"/>
            <a:ext cx="9430363" cy="18395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Isosceles Triangle 5"/>
          <p:cNvSpPr/>
          <p:nvPr/>
        </p:nvSpPr>
        <p:spPr>
          <a:xfrm rot="5400000">
            <a:off x="9819836" y="2314776"/>
            <a:ext cx="2953568" cy="2069021"/>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Group 6"/>
          <p:cNvGrpSpPr/>
          <p:nvPr/>
        </p:nvGrpSpPr>
        <p:grpSpPr>
          <a:xfrm>
            <a:off x="8759772" y="2972839"/>
            <a:ext cx="2536851" cy="752897"/>
            <a:chOff x="8305802" y="2818812"/>
            <a:chExt cx="2405575" cy="713936"/>
          </a:xfrm>
        </p:grpSpPr>
        <p:sp>
          <p:nvSpPr>
            <p:cNvPr id="11" name="Rectangle 10"/>
            <p:cNvSpPr/>
            <p:nvPr/>
          </p:nvSpPr>
          <p:spPr>
            <a:xfrm>
              <a:off x="8305802" y="2818812"/>
              <a:ext cx="2405575" cy="71393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p:nvSpPr>
          <p:spPr>
            <a:xfrm>
              <a:off x="8907408" y="3038502"/>
              <a:ext cx="1366830" cy="311549"/>
            </a:xfrm>
            <a:prstGeom prst="rect">
              <a:avLst/>
            </a:prstGeom>
            <a:noFill/>
          </p:spPr>
          <p:txBody>
            <a:bodyPr wrap="none"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8513920" y="2995442"/>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905664" y="2972838"/>
            <a:ext cx="2536851" cy="752897"/>
            <a:chOff x="858128" y="2818811"/>
            <a:chExt cx="2405575" cy="713936"/>
          </a:xfrm>
        </p:grpSpPr>
        <p:sp>
          <p:nvSpPr>
            <p:cNvPr id="8" name="Rectangle 7"/>
            <p:cNvSpPr/>
            <p:nvPr/>
          </p:nvSpPr>
          <p:spPr>
            <a:xfrm>
              <a:off x="858128" y="2818811"/>
              <a:ext cx="2405575" cy="7139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15"/>
            <p:cNvSpPr txBox="1"/>
            <p:nvPr/>
          </p:nvSpPr>
          <p:spPr>
            <a:xfrm>
              <a:off x="1388148" y="3038502"/>
              <a:ext cx="1366830" cy="311549"/>
            </a:xfrm>
            <a:prstGeom prst="rect">
              <a:avLst/>
            </a:prstGeom>
            <a:noFill/>
          </p:spPr>
          <p:txBody>
            <a:bodyPr wrap="none"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0"/>
            <p:cNvSpPr>
              <a:spLocks noEditPoints="1"/>
            </p:cNvSpPr>
            <p:nvPr/>
          </p:nvSpPr>
          <p:spPr bwMode="auto">
            <a:xfrm>
              <a:off x="1076472" y="2957279"/>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3523701" y="2972839"/>
            <a:ext cx="2536851" cy="752897"/>
            <a:chOff x="3340686" y="2818812"/>
            <a:chExt cx="2405575" cy="713936"/>
          </a:xfrm>
        </p:grpSpPr>
        <p:sp>
          <p:nvSpPr>
            <p:cNvPr id="9" name="Rectangle 8"/>
            <p:cNvSpPr/>
            <p:nvPr/>
          </p:nvSpPr>
          <p:spPr>
            <a:xfrm>
              <a:off x="3340686" y="2818812"/>
              <a:ext cx="2405575" cy="7139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16"/>
            <p:cNvSpPr txBox="1"/>
            <p:nvPr/>
          </p:nvSpPr>
          <p:spPr>
            <a:xfrm>
              <a:off x="4026980" y="3066168"/>
              <a:ext cx="1366830" cy="311549"/>
            </a:xfrm>
            <a:prstGeom prst="rect">
              <a:avLst/>
            </a:prstGeom>
            <a:noFill/>
          </p:spPr>
          <p:txBody>
            <a:bodyPr wrap="none"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noEditPoints="1"/>
            </p:cNvSpPr>
            <p:nvPr/>
          </p:nvSpPr>
          <p:spPr bwMode="auto">
            <a:xfrm>
              <a:off x="3514700" y="3021208"/>
              <a:ext cx="478982" cy="30914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1"/>
          <p:cNvGrpSpPr/>
          <p:nvPr/>
        </p:nvGrpSpPr>
        <p:grpSpPr>
          <a:xfrm>
            <a:off x="6141736" y="2972839"/>
            <a:ext cx="2536851" cy="752897"/>
            <a:chOff x="5823244" y="2818812"/>
            <a:chExt cx="2405575" cy="713936"/>
          </a:xfrm>
        </p:grpSpPr>
        <p:sp>
          <p:nvSpPr>
            <p:cNvPr id="10" name="Rectangle 9"/>
            <p:cNvSpPr/>
            <p:nvPr/>
          </p:nvSpPr>
          <p:spPr>
            <a:xfrm>
              <a:off x="5823244" y="2818812"/>
              <a:ext cx="2405575" cy="7139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p:nvSpPr>
          <p:spPr>
            <a:xfrm>
              <a:off x="6337979" y="3058814"/>
              <a:ext cx="1366830" cy="311549"/>
            </a:xfrm>
            <a:prstGeom prst="rect">
              <a:avLst/>
            </a:prstGeom>
            <a:noFill/>
          </p:spPr>
          <p:txBody>
            <a:bodyPr wrap="none"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noEditPoints="1"/>
            </p:cNvSpPr>
            <p:nvPr/>
          </p:nvSpPr>
          <p:spPr bwMode="auto">
            <a:xfrm>
              <a:off x="5973742" y="2983041"/>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4" name="Rectangle 23"/>
          <p:cNvSpPr/>
          <p:nvPr/>
        </p:nvSpPr>
        <p:spPr>
          <a:xfrm>
            <a:off x="924327" y="5314186"/>
            <a:ext cx="1899415" cy="674031"/>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3542362" y="5314186"/>
            <a:ext cx="1899415" cy="674031"/>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6160397" y="5314186"/>
            <a:ext cx="1899415" cy="674031"/>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26"/>
          <p:cNvSpPr/>
          <p:nvPr/>
        </p:nvSpPr>
        <p:spPr>
          <a:xfrm>
            <a:off x="8778432" y="5314186"/>
            <a:ext cx="1899415" cy="674031"/>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924327" y="4984477"/>
            <a:ext cx="1800493" cy="396134"/>
          </a:xfrm>
          <a:prstGeom prst="rect">
            <a:avLst/>
          </a:prstGeom>
          <a:noFill/>
        </p:spPr>
        <p:txBody>
          <a:bodyPr wrap="none" rtlCol="0">
            <a:spAutoFit/>
          </a:bodyPr>
          <a:lstStyle/>
          <a:p>
            <a:pPr>
              <a:lnSpc>
                <a:spcPct val="120000"/>
              </a:lnSpc>
            </a:pPr>
            <a:r>
              <a:rPr lang="zh-CN" alt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a:off x="3542363" y="4984477"/>
            <a:ext cx="1800493" cy="396134"/>
          </a:xfrm>
          <a:prstGeom prst="rect">
            <a:avLst/>
          </a:prstGeom>
          <a:noFill/>
        </p:spPr>
        <p:txBody>
          <a:bodyPr wrap="none" rtlCol="0">
            <a:spAutoFit/>
          </a:bodyPr>
          <a:lstStyle/>
          <a:p>
            <a:pPr>
              <a:lnSpc>
                <a:spcPct val="120000"/>
              </a:lnSpc>
            </a:pPr>
            <a:r>
              <a:rPr lang="zh-CN" alt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6160398" y="4984477"/>
            <a:ext cx="1800493" cy="396134"/>
          </a:xfrm>
          <a:prstGeom prst="rect">
            <a:avLst/>
          </a:prstGeom>
          <a:noFill/>
        </p:spPr>
        <p:txBody>
          <a:bodyPr wrap="none" rtlCol="0">
            <a:spAutoFit/>
          </a:bodyPr>
          <a:lstStyle/>
          <a:p>
            <a:pPr>
              <a:lnSpc>
                <a:spcPct val="120000"/>
              </a:lnSpc>
            </a:pPr>
            <a:r>
              <a:rPr lang="zh-CN" alt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8778433" y="4984477"/>
            <a:ext cx="1800493" cy="396134"/>
          </a:xfrm>
          <a:prstGeom prst="rect">
            <a:avLst/>
          </a:prstGeom>
          <a:noFill/>
        </p:spPr>
        <p:txBody>
          <a:bodyPr wrap="none" rtlCol="0">
            <a:spAutoFit/>
          </a:bodyPr>
          <a:lstStyle/>
          <a:p>
            <a:pPr>
              <a:lnSpc>
                <a:spcPct val="120000"/>
              </a:lnSpc>
            </a:pPr>
            <a:r>
              <a:rPr lang="zh-CN" alt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Content Placeholder 2"/>
          <p:cNvSpPr txBox="1">
            <a:spLocks/>
          </p:cNvSpPr>
          <p:nvPr/>
        </p:nvSpPr>
        <p:spPr>
          <a:xfrm>
            <a:off x="547179" y="159941"/>
            <a:ext cx="454384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基本工作概述报告</a:t>
            </a:r>
            <a:endParaRPr 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3" name="矩形 32"/>
          <p:cNvSpPr/>
          <p:nvPr/>
        </p:nvSpPr>
        <p:spPr>
          <a:xfrm>
            <a:off x="0" y="159941"/>
            <a:ext cx="226467"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642584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8" presetClass="entr" presetSubtype="1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par>
                          <p:cTn id="18" fill="hold">
                            <p:stCondLst>
                              <p:cond delay="1500"/>
                            </p:stCondLst>
                            <p:childTnLst>
                              <p:par>
                                <p:cTn id="19" presetID="18" presetClass="entr" presetSubtype="12"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downLeft)">
                                      <p:cBhvr>
                                        <p:cTn id="21" dur="500"/>
                                        <p:tgtEl>
                                          <p:spTgt spid="12"/>
                                        </p:tgtEl>
                                      </p:cBhvr>
                                    </p:animEffect>
                                  </p:childTnLst>
                                </p:cTn>
                              </p:par>
                            </p:childTnLst>
                          </p:cTn>
                        </p:par>
                        <p:par>
                          <p:cTn id="22" fill="hold">
                            <p:stCondLst>
                              <p:cond delay="2000"/>
                            </p:stCondLst>
                            <p:childTnLst>
                              <p:par>
                                <p:cTn id="23" presetID="18" presetClass="entr" presetSubtype="12"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strips(downLeft)">
                                      <p:cBhvr>
                                        <p:cTn id="25" dur="500"/>
                                        <p:tgtEl>
                                          <p:spTgt spid="13"/>
                                        </p:tgtEl>
                                      </p:cBhvr>
                                    </p:animEffect>
                                  </p:childTnLst>
                                </p:cTn>
                              </p:par>
                            </p:childTnLst>
                          </p:cTn>
                        </p:par>
                        <p:par>
                          <p:cTn id="26" fill="hold">
                            <p:stCondLst>
                              <p:cond delay="2500"/>
                            </p:stCondLst>
                            <p:childTnLst>
                              <p:par>
                                <p:cTn id="27" presetID="18" presetClass="entr" presetSubtype="12"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strips(downLeft)">
                                      <p:cBhvr>
                                        <p:cTn id="29" dur="500"/>
                                        <p:tgtEl>
                                          <p:spTgt spid="14"/>
                                        </p:tgtEl>
                                      </p:cBhvr>
                                    </p:animEffect>
                                  </p:childTnLst>
                                </p:cTn>
                              </p:par>
                            </p:childTnLst>
                          </p:cTn>
                        </p:par>
                        <p:par>
                          <p:cTn id="30" fill="hold">
                            <p:stCondLst>
                              <p:cond delay="3000"/>
                            </p:stCondLst>
                            <p:childTnLst>
                              <p:par>
                                <p:cTn id="31" presetID="12" presetClass="entr" presetSubtype="4"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p:tgtEl>
                                          <p:spTgt spid="28"/>
                                        </p:tgtEl>
                                        <p:attrNameLst>
                                          <p:attrName>ppt_y</p:attrName>
                                        </p:attrNameLst>
                                      </p:cBhvr>
                                      <p:tavLst>
                                        <p:tav tm="0">
                                          <p:val>
                                            <p:strVal val="#ppt_y+#ppt_h*1.125000"/>
                                          </p:val>
                                        </p:tav>
                                        <p:tav tm="100000">
                                          <p:val>
                                            <p:strVal val="#ppt_y"/>
                                          </p:val>
                                        </p:tav>
                                      </p:tavLst>
                                    </p:anim>
                                    <p:animEffect transition="in" filter="wipe(up)">
                                      <p:cBhvr>
                                        <p:cTn id="34" dur="500"/>
                                        <p:tgtEl>
                                          <p:spTgt spid="28"/>
                                        </p:tgtEl>
                                      </p:cBhvr>
                                    </p:animEffect>
                                  </p:childTnLst>
                                </p:cTn>
                              </p:par>
                              <p:par>
                                <p:cTn id="35" presetID="12" presetClass="entr" presetSubtype="1"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p:tgtEl>
                                          <p:spTgt spid="24"/>
                                        </p:tgtEl>
                                        <p:attrNameLst>
                                          <p:attrName>ppt_y</p:attrName>
                                        </p:attrNameLst>
                                      </p:cBhvr>
                                      <p:tavLst>
                                        <p:tav tm="0">
                                          <p:val>
                                            <p:strVal val="#ppt_y-#ppt_h*1.125000"/>
                                          </p:val>
                                        </p:tav>
                                        <p:tav tm="100000">
                                          <p:val>
                                            <p:strVal val="#ppt_y"/>
                                          </p:val>
                                        </p:tav>
                                      </p:tavLst>
                                    </p:anim>
                                    <p:animEffect transition="in" filter="wipe(down)">
                                      <p:cBhvr>
                                        <p:cTn id="38" dur="500"/>
                                        <p:tgtEl>
                                          <p:spTgt spid="24"/>
                                        </p:tgtEl>
                                      </p:cBhvr>
                                    </p:animEffect>
                                  </p:childTnLst>
                                </p:cTn>
                              </p:par>
                            </p:childTnLst>
                          </p:cTn>
                        </p:par>
                        <p:par>
                          <p:cTn id="39" fill="hold">
                            <p:stCondLst>
                              <p:cond delay="3500"/>
                            </p:stCondLst>
                            <p:childTnLst>
                              <p:par>
                                <p:cTn id="40" presetID="12" presetClass="entr" presetSubtype="4"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p:tgtEl>
                                          <p:spTgt spid="29"/>
                                        </p:tgtEl>
                                        <p:attrNameLst>
                                          <p:attrName>ppt_y</p:attrName>
                                        </p:attrNameLst>
                                      </p:cBhvr>
                                      <p:tavLst>
                                        <p:tav tm="0">
                                          <p:val>
                                            <p:strVal val="#ppt_y+#ppt_h*1.125000"/>
                                          </p:val>
                                        </p:tav>
                                        <p:tav tm="100000">
                                          <p:val>
                                            <p:strVal val="#ppt_y"/>
                                          </p:val>
                                        </p:tav>
                                      </p:tavLst>
                                    </p:anim>
                                    <p:animEffect transition="in" filter="wipe(up)">
                                      <p:cBhvr>
                                        <p:cTn id="43" dur="500"/>
                                        <p:tgtEl>
                                          <p:spTgt spid="29"/>
                                        </p:tgtEl>
                                      </p:cBhvr>
                                    </p:animEffect>
                                  </p:childTnLst>
                                </p:cTn>
                              </p:par>
                              <p:par>
                                <p:cTn id="44" presetID="12" presetClass="entr" presetSubtype="1"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p:tgtEl>
                                          <p:spTgt spid="25"/>
                                        </p:tgtEl>
                                        <p:attrNameLst>
                                          <p:attrName>ppt_y</p:attrName>
                                        </p:attrNameLst>
                                      </p:cBhvr>
                                      <p:tavLst>
                                        <p:tav tm="0">
                                          <p:val>
                                            <p:strVal val="#ppt_y-#ppt_h*1.125000"/>
                                          </p:val>
                                        </p:tav>
                                        <p:tav tm="100000">
                                          <p:val>
                                            <p:strVal val="#ppt_y"/>
                                          </p:val>
                                        </p:tav>
                                      </p:tavLst>
                                    </p:anim>
                                    <p:animEffect transition="in" filter="wipe(down)">
                                      <p:cBhvr>
                                        <p:cTn id="47" dur="500"/>
                                        <p:tgtEl>
                                          <p:spTgt spid="25"/>
                                        </p:tgtEl>
                                      </p:cBhvr>
                                    </p:animEffect>
                                  </p:childTnLst>
                                </p:cTn>
                              </p:par>
                            </p:childTnLst>
                          </p:cTn>
                        </p:par>
                        <p:par>
                          <p:cTn id="48" fill="hold">
                            <p:stCondLst>
                              <p:cond delay="4000"/>
                            </p:stCondLst>
                            <p:childTnLst>
                              <p:par>
                                <p:cTn id="49" presetID="12" presetClass="entr" presetSubtype="4"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500"/>
                                        <p:tgtEl>
                                          <p:spTgt spid="30"/>
                                        </p:tgtEl>
                                        <p:attrNameLst>
                                          <p:attrName>ppt_y</p:attrName>
                                        </p:attrNameLst>
                                      </p:cBhvr>
                                      <p:tavLst>
                                        <p:tav tm="0">
                                          <p:val>
                                            <p:strVal val="#ppt_y+#ppt_h*1.125000"/>
                                          </p:val>
                                        </p:tav>
                                        <p:tav tm="100000">
                                          <p:val>
                                            <p:strVal val="#ppt_y"/>
                                          </p:val>
                                        </p:tav>
                                      </p:tavLst>
                                    </p:anim>
                                    <p:animEffect transition="in" filter="wipe(up)">
                                      <p:cBhvr>
                                        <p:cTn id="52" dur="500"/>
                                        <p:tgtEl>
                                          <p:spTgt spid="30"/>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p:tgtEl>
                                          <p:spTgt spid="26"/>
                                        </p:tgtEl>
                                        <p:attrNameLst>
                                          <p:attrName>ppt_y</p:attrName>
                                        </p:attrNameLst>
                                      </p:cBhvr>
                                      <p:tavLst>
                                        <p:tav tm="0">
                                          <p:val>
                                            <p:strVal val="#ppt_y-#ppt_h*1.125000"/>
                                          </p:val>
                                        </p:tav>
                                        <p:tav tm="100000">
                                          <p:val>
                                            <p:strVal val="#ppt_y"/>
                                          </p:val>
                                        </p:tav>
                                      </p:tavLst>
                                    </p:anim>
                                    <p:animEffect transition="in" filter="wipe(down)">
                                      <p:cBhvr>
                                        <p:cTn id="56" dur="500"/>
                                        <p:tgtEl>
                                          <p:spTgt spid="26"/>
                                        </p:tgtEl>
                                      </p:cBhvr>
                                    </p:animEffect>
                                  </p:childTnLst>
                                </p:cTn>
                              </p:par>
                            </p:childTnLst>
                          </p:cTn>
                        </p:par>
                        <p:par>
                          <p:cTn id="57" fill="hold">
                            <p:stCondLst>
                              <p:cond delay="4500"/>
                            </p:stCondLst>
                            <p:childTnLst>
                              <p:par>
                                <p:cTn id="58" presetID="12" presetClass="entr" presetSubtype="4"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500"/>
                                        <p:tgtEl>
                                          <p:spTgt spid="31"/>
                                        </p:tgtEl>
                                        <p:attrNameLst>
                                          <p:attrName>ppt_y</p:attrName>
                                        </p:attrNameLst>
                                      </p:cBhvr>
                                      <p:tavLst>
                                        <p:tav tm="0">
                                          <p:val>
                                            <p:strVal val="#ppt_y+#ppt_h*1.125000"/>
                                          </p:val>
                                        </p:tav>
                                        <p:tav tm="100000">
                                          <p:val>
                                            <p:strVal val="#ppt_y"/>
                                          </p:val>
                                        </p:tav>
                                      </p:tavLst>
                                    </p:anim>
                                    <p:animEffect transition="in" filter="wipe(up)">
                                      <p:cBhvr>
                                        <p:cTn id="61" dur="500"/>
                                        <p:tgtEl>
                                          <p:spTgt spid="31"/>
                                        </p:tgtEl>
                                      </p:cBhvr>
                                    </p:animEffect>
                                  </p:childTnLst>
                                </p:cTn>
                              </p:par>
                              <p:par>
                                <p:cTn id="62" presetID="12" presetClass="entr" presetSubtype="1"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additive="base">
                                        <p:cTn id="64" dur="500"/>
                                        <p:tgtEl>
                                          <p:spTgt spid="27"/>
                                        </p:tgtEl>
                                        <p:attrNameLst>
                                          <p:attrName>ppt_y</p:attrName>
                                        </p:attrNameLst>
                                      </p:cBhvr>
                                      <p:tavLst>
                                        <p:tav tm="0">
                                          <p:val>
                                            <p:strVal val="#ppt_y-#ppt_h*1.125000"/>
                                          </p:val>
                                        </p:tav>
                                        <p:tav tm="100000">
                                          <p:val>
                                            <p:strVal val="#ppt_y"/>
                                          </p:val>
                                        </p:tav>
                                      </p:tavLst>
                                    </p:anim>
                                    <p:animEffect transition="in" filter="wipe(down)">
                                      <p:cBhvr>
                                        <p:cTn id="6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4" grpId="0"/>
      <p:bldP spid="25" grpId="0"/>
      <p:bldP spid="26" grpId="0"/>
      <p:bldP spid="27" grpId="0"/>
      <p:bldP spid="28" grpId="0"/>
      <p:bldP spid="29" grpId="0"/>
      <p:bldP spid="30"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7" y="5088738"/>
            <a:ext cx="12858043" cy="21439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1798989" y="5653690"/>
            <a:ext cx="1232392" cy="1013810"/>
            <a:chOff x="5329238" y="1931988"/>
            <a:chExt cx="550862" cy="498475"/>
          </a:xfrm>
          <a:solidFill>
            <a:schemeClr val="bg2"/>
          </a:solidFill>
        </p:grpSpPr>
        <p:sp>
          <p:nvSpPr>
            <p:cNvPr id="6"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3" name="Rectangle 12"/>
          <p:cNvSpPr/>
          <p:nvPr/>
        </p:nvSpPr>
        <p:spPr>
          <a:xfrm>
            <a:off x="3279346" y="5745097"/>
            <a:ext cx="8126954" cy="757130"/>
          </a:xfrm>
          <a:prstGeom prst="rect">
            <a:avLst/>
          </a:prstGeom>
        </p:spPr>
        <p:txBody>
          <a:bodyPr wrap="square">
            <a:spAutoFit/>
          </a:bodyPr>
          <a:lstStyle/>
          <a:p>
            <a:pPr algn="just">
              <a:lnSpc>
                <a:spcPct val="120000"/>
              </a:lnSpc>
            </a:pPr>
            <a:r>
              <a:rPr lang="zh-CN" altLang="en-US" sz="120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120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3" name="Group 22"/>
          <p:cNvGrpSpPr/>
          <p:nvPr/>
        </p:nvGrpSpPr>
        <p:grpSpPr>
          <a:xfrm>
            <a:off x="10041793" y="1909062"/>
            <a:ext cx="964301" cy="964301"/>
            <a:chOff x="9521484" y="1810084"/>
            <a:chExt cx="914400" cy="914400"/>
          </a:xfrm>
        </p:grpSpPr>
        <p:sp>
          <p:nvSpPr>
            <p:cNvPr id="22" name="Oval 21"/>
            <p:cNvSpPr/>
            <p:nvPr/>
          </p:nvSpPr>
          <p:spPr>
            <a:xfrm>
              <a:off x="9521484" y="1810084"/>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9818387" y="2085996"/>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
          <p:cNvGrpSpPr/>
          <p:nvPr/>
        </p:nvGrpSpPr>
        <p:grpSpPr>
          <a:xfrm>
            <a:off x="7312082" y="1909062"/>
            <a:ext cx="964301" cy="964301"/>
            <a:chOff x="6933028" y="1810084"/>
            <a:chExt cx="914400" cy="914400"/>
          </a:xfrm>
        </p:grpSpPr>
        <p:sp>
          <p:nvSpPr>
            <p:cNvPr id="21" name="Oval 20"/>
            <p:cNvSpPr/>
            <p:nvPr/>
          </p:nvSpPr>
          <p:spPr>
            <a:xfrm>
              <a:off x="6933028" y="1810084"/>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7217527" y="2069775"/>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1852657" y="1909062"/>
            <a:ext cx="964301" cy="964301"/>
            <a:chOff x="1756116" y="1810084"/>
            <a:chExt cx="914400" cy="914400"/>
          </a:xfrm>
        </p:grpSpPr>
        <p:sp>
          <p:nvSpPr>
            <p:cNvPr id="19" name="Oval 18"/>
            <p:cNvSpPr/>
            <p:nvPr/>
          </p:nvSpPr>
          <p:spPr>
            <a:xfrm>
              <a:off x="1756116" y="1810084"/>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noEditPoints="1"/>
            </p:cNvSpPr>
            <p:nvPr/>
          </p:nvSpPr>
          <p:spPr bwMode="auto">
            <a:xfrm>
              <a:off x="2074965" y="2048784"/>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16"/>
          <p:cNvGrpSpPr/>
          <p:nvPr/>
        </p:nvGrpSpPr>
        <p:grpSpPr>
          <a:xfrm>
            <a:off x="4582368" y="1909062"/>
            <a:ext cx="964301" cy="964301"/>
            <a:chOff x="4344572" y="1810084"/>
            <a:chExt cx="914400" cy="914400"/>
          </a:xfrm>
        </p:grpSpPr>
        <p:sp>
          <p:nvSpPr>
            <p:cNvPr id="20" name="Oval 19"/>
            <p:cNvSpPr/>
            <p:nvPr/>
          </p:nvSpPr>
          <p:spPr>
            <a:xfrm>
              <a:off x="4344572" y="1810084"/>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noEditPoints="1"/>
            </p:cNvSpPr>
            <p:nvPr/>
          </p:nvSpPr>
          <p:spPr bwMode="auto">
            <a:xfrm>
              <a:off x="4618575" y="2072638"/>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1203781" y="3234980"/>
            <a:ext cx="2262052" cy="842737"/>
            <a:chOff x="1041864" y="2875510"/>
            <a:chExt cx="2342903" cy="799129"/>
          </a:xfrm>
        </p:grpSpPr>
        <p:sp>
          <p:nvSpPr>
            <p:cNvPr id="28" name="TextBox 27"/>
            <p:cNvSpPr txBox="1"/>
            <p:nvPr/>
          </p:nvSpPr>
          <p:spPr>
            <a:xfrm>
              <a:off x="1616634" y="2875510"/>
              <a:ext cx="1214010" cy="280177"/>
            </a:xfrm>
            <a:prstGeom prst="rect">
              <a:avLst/>
            </a:prstGeom>
            <a:noFill/>
          </p:spPr>
          <p:txBody>
            <a:bodyPr wrap="none" rtlCol="0">
              <a:spAutoFit/>
            </a:bodyPr>
            <a:lstStyle/>
            <a:p>
              <a:pPr algn="ct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a:off x="1041864" y="3201841"/>
              <a:ext cx="2342903" cy="472798"/>
            </a:xfrm>
            <a:prstGeom prst="rect">
              <a:avLst/>
            </a:prstGeom>
            <a:noFill/>
          </p:spPr>
          <p:txBody>
            <a:bodyPr wrap="square" rtlCol="0">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3933493" y="3216755"/>
            <a:ext cx="2262052" cy="860967"/>
            <a:chOff x="3630319" y="2858224"/>
            <a:chExt cx="2342903" cy="816414"/>
          </a:xfrm>
        </p:grpSpPr>
        <p:sp>
          <p:nvSpPr>
            <p:cNvPr id="30" name="TextBox 29"/>
            <p:cNvSpPr txBox="1"/>
            <p:nvPr/>
          </p:nvSpPr>
          <p:spPr>
            <a:xfrm>
              <a:off x="4242692" y="2858224"/>
              <a:ext cx="1214010" cy="280176"/>
            </a:xfrm>
            <a:prstGeom prst="rect">
              <a:avLst/>
            </a:prstGeom>
            <a:noFill/>
          </p:spPr>
          <p:txBody>
            <a:bodyPr wrap="none" rtlCol="0">
              <a:spAutoFit/>
            </a:bodyPr>
            <a:lstStyle/>
            <a:p>
              <a:pPr algn="ct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3630319" y="3201842"/>
              <a:ext cx="2342903" cy="472796"/>
            </a:xfrm>
            <a:prstGeom prst="rect">
              <a:avLst/>
            </a:prstGeom>
            <a:noFill/>
          </p:spPr>
          <p:txBody>
            <a:bodyPr wrap="square" rtlCol="0">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40"/>
          <p:cNvGrpSpPr/>
          <p:nvPr/>
        </p:nvGrpSpPr>
        <p:grpSpPr>
          <a:xfrm>
            <a:off x="6663205" y="3216755"/>
            <a:ext cx="2262052" cy="860967"/>
            <a:chOff x="6218775" y="2858224"/>
            <a:chExt cx="2342903" cy="816414"/>
          </a:xfrm>
        </p:grpSpPr>
        <p:sp>
          <p:nvSpPr>
            <p:cNvPr id="31" name="TextBox 30"/>
            <p:cNvSpPr txBox="1"/>
            <p:nvPr/>
          </p:nvSpPr>
          <p:spPr>
            <a:xfrm>
              <a:off x="6781618" y="2858224"/>
              <a:ext cx="1214010" cy="280176"/>
            </a:xfrm>
            <a:prstGeom prst="rect">
              <a:avLst/>
            </a:prstGeom>
            <a:noFill/>
          </p:spPr>
          <p:txBody>
            <a:bodyPr wrap="none" rtlCol="0">
              <a:spAutoFit/>
            </a:bodyPr>
            <a:lstStyle/>
            <a:p>
              <a:pPr algn="ct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33"/>
            <p:cNvSpPr txBox="1"/>
            <p:nvPr/>
          </p:nvSpPr>
          <p:spPr>
            <a:xfrm>
              <a:off x="6218775" y="3201842"/>
              <a:ext cx="2342903" cy="472796"/>
            </a:xfrm>
            <a:prstGeom prst="rect">
              <a:avLst/>
            </a:prstGeom>
            <a:noFill/>
          </p:spPr>
          <p:txBody>
            <a:bodyPr wrap="square" rtlCol="0">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9392919" y="3216755"/>
            <a:ext cx="2262052" cy="860967"/>
            <a:chOff x="8807232" y="2858224"/>
            <a:chExt cx="2342903" cy="816414"/>
          </a:xfrm>
        </p:grpSpPr>
        <p:sp>
          <p:nvSpPr>
            <p:cNvPr id="32" name="TextBox 31"/>
            <p:cNvSpPr txBox="1"/>
            <p:nvPr/>
          </p:nvSpPr>
          <p:spPr>
            <a:xfrm>
              <a:off x="9371676" y="2858224"/>
              <a:ext cx="1214010" cy="280176"/>
            </a:xfrm>
            <a:prstGeom prst="rect">
              <a:avLst/>
            </a:prstGeom>
            <a:noFill/>
          </p:spPr>
          <p:txBody>
            <a:bodyPr wrap="none" rtlCol="0">
              <a:spAutoFit/>
            </a:bodyPr>
            <a:lstStyle/>
            <a:p>
              <a:pPr algn="ct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8807232" y="3201842"/>
              <a:ext cx="2342903" cy="472796"/>
            </a:xfrm>
            <a:prstGeom prst="rect">
              <a:avLst/>
            </a:prstGeom>
            <a:noFill/>
          </p:spPr>
          <p:txBody>
            <a:bodyPr wrap="square" rtlCol="0">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37" name="Straight Connector 36"/>
          <p:cNvCxnSpPr/>
          <p:nvPr/>
        </p:nvCxnSpPr>
        <p:spPr>
          <a:xfrm>
            <a:off x="3710454" y="2303303"/>
            <a:ext cx="0" cy="2146937"/>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429375" y="2303303"/>
            <a:ext cx="0" cy="2146937"/>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9173923" y="2303303"/>
            <a:ext cx="0" cy="2146937"/>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3" name="Content Placeholder 2"/>
          <p:cNvSpPr txBox="1">
            <a:spLocks/>
          </p:cNvSpPr>
          <p:nvPr/>
        </p:nvSpPr>
        <p:spPr>
          <a:xfrm>
            <a:off x="547179" y="159941"/>
            <a:ext cx="454384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基本工作概述报告</a:t>
            </a:r>
            <a:endParaRPr 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4" name="矩形 43"/>
          <p:cNvSpPr/>
          <p:nvPr/>
        </p:nvSpPr>
        <p:spPr>
          <a:xfrm>
            <a:off x="0" y="159941"/>
            <a:ext cx="226467"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32480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12" presetClass="entr" presetSubtype="1"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p:tgtEl>
                                          <p:spTgt spid="36"/>
                                        </p:tgtEl>
                                        <p:attrNameLst>
                                          <p:attrName>ppt_y</p:attrName>
                                        </p:attrNameLst>
                                      </p:cBhvr>
                                      <p:tavLst>
                                        <p:tav tm="0">
                                          <p:val>
                                            <p:strVal val="#ppt_y-#ppt_h*1.125000"/>
                                          </p:val>
                                        </p:tav>
                                        <p:tav tm="100000">
                                          <p:val>
                                            <p:strVal val="#ppt_y"/>
                                          </p:val>
                                        </p:tav>
                                      </p:tavLst>
                                    </p:anim>
                                    <p:animEffect transition="in" filter="wipe(down)">
                                      <p:cBhvr>
                                        <p:cTn id="12" dur="500"/>
                                        <p:tgtEl>
                                          <p:spTgt spid="36"/>
                                        </p:tgtEl>
                                      </p:cBhvr>
                                    </p:animEffect>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par>
                                <p:cTn id="18" presetID="12" presetClass="entr" presetSubtype="1"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500"/>
                                        <p:tgtEl>
                                          <p:spTgt spid="40"/>
                                        </p:tgtEl>
                                        <p:attrNameLst>
                                          <p:attrName>ppt_y</p:attrName>
                                        </p:attrNameLst>
                                      </p:cBhvr>
                                      <p:tavLst>
                                        <p:tav tm="0">
                                          <p:val>
                                            <p:strVal val="#ppt_y-#ppt_h*1.125000"/>
                                          </p:val>
                                        </p:tav>
                                        <p:tav tm="100000">
                                          <p:val>
                                            <p:strVal val="#ppt_y"/>
                                          </p:val>
                                        </p:tav>
                                      </p:tavLst>
                                    </p:anim>
                                    <p:animEffect transition="in" filter="wipe(down)">
                                      <p:cBhvr>
                                        <p:cTn id="21" dur="500"/>
                                        <p:tgtEl>
                                          <p:spTgt spid="40"/>
                                        </p:tgtEl>
                                      </p:cBhvr>
                                    </p:animEffect>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par>
                                <p:cTn id="27" presetID="12" presetClass="entr" presetSubtype="1"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p:tgtEl>
                                          <p:spTgt spid="41"/>
                                        </p:tgtEl>
                                        <p:attrNameLst>
                                          <p:attrName>ppt_y</p:attrName>
                                        </p:attrNameLst>
                                      </p:cBhvr>
                                      <p:tavLst>
                                        <p:tav tm="0">
                                          <p:val>
                                            <p:strVal val="#ppt_y-#ppt_h*1.125000"/>
                                          </p:val>
                                        </p:tav>
                                        <p:tav tm="100000">
                                          <p:val>
                                            <p:strVal val="#ppt_y"/>
                                          </p:val>
                                        </p:tav>
                                      </p:tavLst>
                                    </p:anim>
                                    <p:animEffect transition="in" filter="wipe(down)">
                                      <p:cBhvr>
                                        <p:cTn id="30" dur="500"/>
                                        <p:tgtEl>
                                          <p:spTgt spid="41"/>
                                        </p:tgtEl>
                                      </p:cBhvr>
                                    </p:animEffect>
                                  </p:childTnLst>
                                </p:cTn>
                              </p:par>
                            </p:childTnLst>
                          </p:cTn>
                        </p:par>
                        <p:par>
                          <p:cTn id="31" fill="hold">
                            <p:stCondLst>
                              <p:cond delay="1500"/>
                            </p:stCondLst>
                            <p:childTnLst>
                              <p:par>
                                <p:cTn id="32" presetID="2" presetClass="entr" presetSubtype="4"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ppt_x"/>
                                          </p:val>
                                        </p:tav>
                                        <p:tav tm="100000">
                                          <p:val>
                                            <p:strVal val="#ppt_x"/>
                                          </p:val>
                                        </p:tav>
                                      </p:tavLst>
                                    </p:anim>
                                    <p:anim calcmode="lin" valueType="num">
                                      <p:cBhvr additive="base">
                                        <p:cTn id="35" dur="500" fill="hold"/>
                                        <p:tgtEl>
                                          <p:spTgt spid="23"/>
                                        </p:tgtEl>
                                        <p:attrNameLst>
                                          <p:attrName>ppt_y</p:attrName>
                                        </p:attrNameLst>
                                      </p:cBhvr>
                                      <p:tavLst>
                                        <p:tav tm="0">
                                          <p:val>
                                            <p:strVal val="1+#ppt_h/2"/>
                                          </p:val>
                                        </p:tav>
                                        <p:tav tm="100000">
                                          <p:val>
                                            <p:strVal val="#ppt_y"/>
                                          </p:val>
                                        </p:tav>
                                      </p:tavLst>
                                    </p:anim>
                                  </p:childTnLst>
                                </p:cTn>
                              </p:par>
                              <p:par>
                                <p:cTn id="36" presetID="12" presetClass="entr" presetSubtype="1" fill="hold" nodeType="with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500"/>
                                        <p:tgtEl>
                                          <p:spTgt spid="42"/>
                                        </p:tgtEl>
                                        <p:attrNameLst>
                                          <p:attrName>ppt_y</p:attrName>
                                        </p:attrNameLst>
                                      </p:cBhvr>
                                      <p:tavLst>
                                        <p:tav tm="0">
                                          <p:val>
                                            <p:strVal val="#ppt_y-#ppt_h*1.125000"/>
                                          </p:val>
                                        </p:tav>
                                        <p:tav tm="100000">
                                          <p:val>
                                            <p:strVal val="#ppt_y"/>
                                          </p:val>
                                        </p:tav>
                                      </p:tavLst>
                                    </p:anim>
                                    <p:animEffect transition="in" filter="wipe(down)">
                                      <p:cBhvr>
                                        <p:cTn id="39" dur="500"/>
                                        <p:tgtEl>
                                          <p:spTgt spid="42"/>
                                        </p:tgtEl>
                                      </p:cBhvr>
                                    </p:animEffect>
                                  </p:childTnLst>
                                </p:cTn>
                              </p:par>
                            </p:childTnLst>
                          </p:cTn>
                        </p:par>
                        <p:par>
                          <p:cTn id="40" fill="hold">
                            <p:stCondLst>
                              <p:cond delay="2000"/>
                            </p:stCondLst>
                            <p:childTnLst>
                              <p:par>
                                <p:cTn id="41" presetID="53" presetClass="entr" presetSubtype="16"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Effect transition="in" filter="fade">
                                      <p:cBhvr>
                                        <p:cTn id="4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rot="2686389">
            <a:off x="4518694" y="2369091"/>
            <a:ext cx="3821365" cy="3829652"/>
            <a:chOff x="4095409" y="3126757"/>
            <a:chExt cx="2045437" cy="2049874"/>
          </a:xfrm>
        </p:grpSpPr>
        <p:sp>
          <p:nvSpPr>
            <p:cNvPr id="5" name="Freeform 4"/>
            <p:cNvSpPr>
              <a:spLocks/>
            </p:cNvSpPr>
            <p:nvPr/>
          </p:nvSpPr>
          <p:spPr bwMode="auto">
            <a:xfrm>
              <a:off x="4494735" y="3126757"/>
              <a:ext cx="1231256" cy="437041"/>
            </a:xfrm>
            <a:custGeom>
              <a:avLst/>
              <a:gdLst>
                <a:gd name="T0" fmla="*/ 17 w 234"/>
                <a:gd name="T1" fmla="*/ 44 h 83"/>
                <a:gd name="T2" fmla="*/ 234 w 234"/>
                <a:gd name="T3" fmla="*/ 54 h 83"/>
                <a:gd name="T4" fmla="*/ 209 w 234"/>
                <a:gd name="T5" fmla="*/ 78 h 83"/>
                <a:gd name="T6" fmla="*/ 41 w 234"/>
                <a:gd name="T7" fmla="*/ 69 h 83"/>
                <a:gd name="T8" fmla="*/ 55 w 234"/>
                <a:gd name="T9" fmla="*/ 83 h 83"/>
                <a:gd name="T10" fmla="*/ 0 w 234"/>
                <a:gd name="T11" fmla="*/ 82 h 83"/>
                <a:gd name="T12" fmla="*/ 0 w 234"/>
                <a:gd name="T13" fmla="*/ 27 h 83"/>
                <a:gd name="T14" fmla="*/ 17 w 234"/>
                <a:gd name="T15" fmla="*/ 44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83">
                  <a:moveTo>
                    <a:pt x="17" y="44"/>
                  </a:moveTo>
                  <a:cubicBezTo>
                    <a:pt x="83" y="0"/>
                    <a:pt x="171" y="3"/>
                    <a:pt x="234" y="54"/>
                  </a:cubicBezTo>
                  <a:cubicBezTo>
                    <a:pt x="209" y="78"/>
                    <a:pt x="209" y="78"/>
                    <a:pt x="209" y="78"/>
                  </a:cubicBezTo>
                  <a:cubicBezTo>
                    <a:pt x="161" y="40"/>
                    <a:pt x="93" y="37"/>
                    <a:pt x="41" y="69"/>
                  </a:cubicBezTo>
                  <a:cubicBezTo>
                    <a:pt x="55" y="83"/>
                    <a:pt x="55" y="83"/>
                    <a:pt x="55" y="83"/>
                  </a:cubicBezTo>
                  <a:cubicBezTo>
                    <a:pt x="0" y="82"/>
                    <a:pt x="0" y="82"/>
                    <a:pt x="0" y="82"/>
                  </a:cubicBezTo>
                  <a:cubicBezTo>
                    <a:pt x="0" y="27"/>
                    <a:pt x="0" y="27"/>
                    <a:pt x="0" y="27"/>
                  </a:cubicBezTo>
                  <a:cubicBezTo>
                    <a:pt x="17" y="44"/>
                    <a:pt x="17" y="44"/>
                    <a:pt x="17" y="44"/>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5"/>
            <p:cNvSpPr>
              <a:spLocks/>
            </p:cNvSpPr>
            <p:nvPr/>
          </p:nvSpPr>
          <p:spPr bwMode="auto">
            <a:xfrm>
              <a:off x="5721553" y="3548268"/>
              <a:ext cx="419293" cy="1202416"/>
            </a:xfrm>
            <a:custGeom>
              <a:avLst/>
              <a:gdLst>
                <a:gd name="T0" fmla="*/ 0 w 80"/>
                <a:gd name="T1" fmla="*/ 56 h 228"/>
                <a:gd name="T2" fmla="*/ 14 w 80"/>
                <a:gd name="T3" fmla="*/ 42 h 228"/>
                <a:gd name="T4" fmla="*/ 3 w 80"/>
                <a:gd name="T5" fmla="*/ 204 h 228"/>
                <a:gd name="T6" fmla="*/ 28 w 80"/>
                <a:gd name="T7" fmla="*/ 228 h 228"/>
                <a:gd name="T8" fmla="*/ 39 w 80"/>
                <a:gd name="T9" fmla="*/ 17 h 228"/>
                <a:gd name="T10" fmla="*/ 56 w 80"/>
                <a:gd name="T11" fmla="*/ 0 h 228"/>
                <a:gd name="T12" fmla="*/ 0 w 80"/>
                <a:gd name="T13" fmla="*/ 0 h 228"/>
                <a:gd name="T14" fmla="*/ 0 w 80"/>
                <a:gd name="T15" fmla="*/ 56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228">
                  <a:moveTo>
                    <a:pt x="0" y="56"/>
                  </a:moveTo>
                  <a:cubicBezTo>
                    <a:pt x="14" y="42"/>
                    <a:pt x="14" y="42"/>
                    <a:pt x="14" y="42"/>
                  </a:cubicBezTo>
                  <a:cubicBezTo>
                    <a:pt x="43" y="93"/>
                    <a:pt x="39" y="157"/>
                    <a:pt x="3" y="204"/>
                  </a:cubicBezTo>
                  <a:cubicBezTo>
                    <a:pt x="28" y="228"/>
                    <a:pt x="28" y="228"/>
                    <a:pt x="28" y="228"/>
                  </a:cubicBezTo>
                  <a:cubicBezTo>
                    <a:pt x="76" y="167"/>
                    <a:pt x="80" y="82"/>
                    <a:pt x="39" y="17"/>
                  </a:cubicBezTo>
                  <a:cubicBezTo>
                    <a:pt x="56" y="0"/>
                    <a:pt x="56" y="0"/>
                    <a:pt x="56" y="0"/>
                  </a:cubicBezTo>
                  <a:cubicBezTo>
                    <a:pt x="0" y="0"/>
                    <a:pt x="0" y="0"/>
                    <a:pt x="0" y="0"/>
                  </a:cubicBezTo>
                  <a:cubicBezTo>
                    <a:pt x="0" y="56"/>
                    <a:pt x="0" y="56"/>
                    <a:pt x="0" y="56"/>
                  </a:cubicBezTo>
                  <a:close/>
                </a:path>
              </a:pathLst>
            </a:custGeom>
            <a:solidFill>
              <a:schemeClr val="accent4"/>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4528011" y="4755120"/>
              <a:ext cx="1202416" cy="421511"/>
            </a:xfrm>
            <a:custGeom>
              <a:avLst/>
              <a:gdLst>
                <a:gd name="T0" fmla="*/ 229 w 229"/>
                <a:gd name="T1" fmla="*/ 56 h 80"/>
                <a:gd name="T2" fmla="*/ 211 w 229"/>
                <a:gd name="T3" fmla="*/ 38 h 80"/>
                <a:gd name="T4" fmla="*/ 0 w 229"/>
                <a:gd name="T5" fmla="*/ 29 h 80"/>
                <a:gd name="T6" fmla="*/ 24 w 229"/>
                <a:gd name="T7" fmla="*/ 4 h 80"/>
                <a:gd name="T8" fmla="*/ 187 w 229"/>
                <a:gd name="T9" fmla="*/ 13 h 80"/>
                <a:gd name="T10" fmla="*/ 174 w 229"/>
                <a:gd name="T11" fmla="*/ 0 h 80"/>
                <a:gd name="T12" fmla="*/ 229 w 229"/>
                <a:gd name="T13" fmla="*/ 0 h 80"/>
                <a:gd name="T14" fmla="*/ 229 w 229"/>
                <a:gd name="T15" fmla="*/ 56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80">
                  <a:moveTo>
                    <a:pt x="229" y="56"/>
                  </a:moveTo>
                  <a:cubicBezTo>
                    <a:pt x="211" y="38"/>
                    <a:pt x="211" y="38"/>
                    <a:pt x="211" y="38"/>
                  </a:cubicBezTo>
                  <a:cubicBezTo>
                    <a:pt x="147" y="80"/>
                    <a:pt x="62" y="77"/>
                    <a:pt x="0" y="29"/>
                  </a:cubicBezTo>
                  <a:cubicBezTo>
                    <a:pt x="24" y="4"/>
                    <a:pt x="24" y="4"/>
                    <a:pt x="24" y="4"/>
                  </a:cubicBezTo>
                  <a:cubicBezTo>
                    <a:pt x="72" y="40"/>
                    <a:pt x="136" y="43"/>
                    <a:pt x="187" y="13"/>
                  </a:cubicBezTo>
                  <a:cubicBezTo>
                    <a:pt x="174" y="0"/>
                    <a:pt x="174" y="0"/>
                    <a:pt x="174" y="0"/>
                  </a:cubicBezTo>
                  <a:cubicBezTo>
                    <a:pt x="229" y="0"/>
                    <a:pt x="229" y="0"/>
                    <a:pt x="229" y="0"/>
                  </a:cubicBezTo>
                  <a:cubicBezTo>
                    <a:pt x="229" y="56"/>
                    <a:pt x="229" y="56"/>
                    <a:pt x="229" y="56"/>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4095409" y="3559359"/>
              <a:ext cx="425948" cy="1217946"/>
            </a:xfrm>
            <a:custGeom>
              <a:avLst/>
              <a:gdLst>
                <a:gd name="T0" fmla="*/ 26 w 81"/>
                <a:gd name="T1" fmla="*/ 231 h 231"/>
                <a:gd name="T2" fmla="*/ 43 w 81"/>
                <a:gd name="T3" fmla="*/ 213 h 231"/>
                <a:gd name="T4" fmla="*/ 52 w 81"/>
                <a:gd name="T5" fmla="*/ 0 h 231"/>
                <a:gd name="T6" fmla="*/ 77 w 81"/>
                <a:gd name="T7" fmla="*/ 24 h 231"/>
                <a:gd name="T8" fmla="*/ 68 w 81"/>
                <a:gd name="T9" fmla="*/ 189 h 231"/>
                <a:gd name="T10" fmla="*/ 81 w 81"/>
                <a:gd name="T11" fmla="*/ 175 h 231"/>
                <a:gd name="T12" fmla="*/ 81 w 81"/>
                <a:gd name="T13" fmla="*/ 231 h 231"/>
                <a:gd name="T14" fmla="*/ 26 w 81"/>
                <a:gd name="T15" fmla="*/ 231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231">
                  <a:moveTo>
                    <a:pt x="26" y="231"/>
                  </a:moveTo>
                  <a:cubicBezTo>
                    <a:pt x="43" y="213"/>
                    <a:pt x="43" y="213"/>
                    <a:pt x="43" y="213"/>
                  </a:cubicBezTo>
                  <a:cubicBezTo>
                    <a:pt x="0" y="148"/>
                    <a:pt x="3" y="62"/>
                    <a:pt x="52" y="0"/>
                  </a:cubicBezTo>
                  <a:cubicBezTo>
                    <a:pt x="77" y="24"/>
                    <a:pt x="77" y="24"/>
                    <a:pt x="77" y="24"/>
                  </a:cubicBezTo>
                  <a:cubicBezTo>
                    <a:pt x="40" y="72"/>
                    <a:pt x="37" y="138"/>
                    <a:pt x="68" y="189"/>
                  </a:cubicBezTo>
                  <a:cubicBezTo>
                    <a:pt x="81" y="175"/>
                    <a:pt x="81" y="175"/>
                    <a:pt x="81" y="175"/>
                  </a:cubicBezTo>
                  <a:cubicBezTo>
                    <a:pt x="81" y="231"/>
                    <a:pt x="81" y="231"/>
                    <a:pt x="81" y="231"/>
                  </a:cubicBezTo>
                  <a:lnTo>
                    <a:pt x="26" y="231"/>
                  </a:ln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Freeform 33"/>
          <p:cNvSpPr>
            <a:spLocks noEditPoints="1"/>
          </p:cNvSpPr>
          <p:nvPr/>
        </p:nvSpPr>
        <p:spPr bwMode="auto">
          <a:xfrm>
            <a:off x="5886762" y="3534678"/>
            <a:ext cx="1061068" cy="1200019"/>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tx2"/>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5953870" y="4793051"/>
            <a:ext cx="926857" cy="293607"/>
          </a:xfrm>
          <a:prstGeom prst="rect">
            <a:avLst/>
          </a:prstGeom>
          <a:noFill/>
        </p:spPr>
        <p:txBody>
          <a:bodyPr wrap="none" rtlCol="0">
            <a:spAutoFit/>
          </a:bodyPr>
          <a:lstStyle/>
          <a:p>
            <a:pPr algn="just">
              <a:lnSpc>
                <a:spcPct val="120000"/>
              </a:lnSpc>
            </a:pPr>
            <a:r>
              <a:rPr 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SUCCESS</a:t>
            </a:r>
            <a:endParaRPr lang="en-GB" sz="12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2" name="Group 41"/>
          <p:cNvGrpSpPr/>
          <p:nvPr/>
        </p:nvGrpSpPr>
        <p:grpSpPr>
          <a:xfrm>
            <a:off x="1892872" y="2631042"/>
            <a:ext cx="2416350" cy="725260"/>
            <a:chOff x="1753214" y="2748563"/>
            <a:chExt cx="2321808" cy="687729"/>
          </a:xfrm>
        </p:grpSpPr>
        <p:sp>
          <p:nvSpPr>
            <p:cNvPr id="40" name="TextBox 39"/>
            <p:cNvSpPr txBox="1"/>
            <p:nvPr/>
          </p:nvSpPr>
          <p:spPr>
            <a:xfrm>
              <a:off x="1760542" y="2748563"/>
              <a:ext cx="1126256" cy="280176"/>
            </a:xfrm>
            <a:prstGeom prst="rect">
              <a:avLst/>
            </a:prstGeom>
            <a:noFill/>
          </p:spPr>
          <p:txBody>
            <a:bodyPr wrap="none" rtlCol="0">
              <a:spAutoFit/>
            </a:bodyPr>
            <a:lstStyle/>
            <a:p>
              <a:pP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1753214" y="2980094"/>
              <a:ext cx="2321808" cy="456198"/>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1892872" y="5207937"/>
            <a:ext cx="2416350" cy="762063"/>
            <a:chOff x="1753214" y="2730263"/>
            <a:chExt cx="2321808" cy="722627"/>
          </a:xfrm>
        </p:grpSpPr>
        <p:sp>
          <p:nvSpPr>
            <p:cNvPr id="44" name="TextBox 43"/>
            <p:cNvSpPr txBox="1"/>
            <p:nvPr/>
          </p:nvSpPr>
          <p:spPr>
            <a:xfrm>
              <a:off x="1760542" y="2730263"/>
              <a:ext cx="1126256" cy="280176"/>
            </a:xfrm>
            <a:prstGeom prst="rect">
              <a:avLst/>
            </a:prstGeom>
            <a:noFill/>
          </p:spPr>
          <p:txBody>
            <a:bodyPr wrap="none" rtlCol="0">
              <a:spAutoFit/>
            </a:bodyPr>
            <a:lstStyle/>
            <a:p>
              <a:pP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Rectangle 44"/>
            <p:cNvSpPr/>
            <p:nvPr/>
          </p:nvSpPr>
          <p:spPr>
            <a:xfrm>
              <a:off x="1753214" y="2980094"/>
              <a:ext cx="2321808" cy="472796"/>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6" name="Group 45"/>
          <p:cNvGrpSpPr/>
          <p:nvPr/>
        </p:nvGrpSpPr>
        <p:grpSpPr>
          <a:xfrm flipH="1">
            <a:off x="8301583" y="5157495"/>
            <a:ext cx="2349427" cy="806375"/>
            <a:chOff x="1753214" y="2688244"/>
            <a:chExt cx="2321808" cy="764646"/>
          </a:xfrm>
        </p:grpSpPr>
        <p:sp>
          <p:nvSpPr>
            <p:cNvPr id="47" name="TextBox 46"/>
            <p:cNvSpPr txBox="1"/>
            <p:nvPr/>
          </p:nvSpPr>
          <p:spPr>
            <a:xfrm>
              <a:off x="1825346" y="2688244"/>
              <a:ext cx="1158337" cy="280176"/>
            </a:xfrm>
            <a:prstGeom prst="rect">
              <a:avLst/>
            </a:prstGeom>
            <a:noFill/>
          </p:spPr>
          <p:txBody>
            <a:bodyPr wrap="none" rtlCol="0">
              <a:spAutoFit/>
            </a:bodyPr>
            <a:lstStyle/>
            <a:p>
              <a:pPr algn="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ctangle 47"/>
            <p:cNvSpPr/>
            <p:nvPr/>
          </p:nvSpPr>
          <p:spPr>
            <a:xfrm>
              <a:off x="1753214" y="2980094"/>
              <a:ext cx="2321808" cy="472796"/>
            </a:xfrm>
            <a:prstGeom prst="rect">
              <a:avLst/>
            </a:prstGeom>
          </p:spPr>
          <p:txBody>
            <a:bodyPr wrap="square">
              <a:spAutoFit/>
            </a:bodyPr>
            <a:lstStyle/>
            <a:p>
              <a:pPr algn="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9" name="Group 48"/>
          <p:cNvGrpSpPr/>
          <p:nvPr/>
        </p:nvGrpSpPr>
        <p:grpSpPr>
          <a:xfrm flipH="1">
            <a:off x="8301583" y="2631042"/>
            <a:ext cx="2349427" cy="742764"/>
            <a:chOff x="1753214" y="2748563"/>
            <a:chExt cx="2321808" cy="704327"/>
          </a:xfrm>
        </p:grpSpPr>
        <p:sp>
          <p:nvSpPr>
            <p:cNvPr id="50" name="TextBox 49"/>
            <p:cNvSpPr txBox="1"/>
            <p:nvPr/>
          </p:nvSpPr>
          <p:spPr>
            <a:xfrm>
              <a:off x="1753214" y="2748563"/>
              <a:ext cx="1158337" cy="280176"/>
            </a:xfrm>
            <a:prstGeom prst="rect">
              <a:avLst/>
            </a:prstGeom>
            <a:noFill/>
          </p:spPr>
          <p:txBody>
            <a:bodyPr wrap="none" rtlCol="0">
              <a:spAutoFit/>
            </a:bodyPr>
            <a:lstStyle/>
            <a:p>
              <a:pPr algn="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50"/>
            <p:cNvSpPr/>
            <p:nvPr/>
          </p:nvSpPr>
          <p:spPr>
            <a:xfrm>
              <a:off x="1753214" y="2980094"/>
              <a:ext cx="2321808" cy="472796"/>
            </a:xfrm>
            <a:prstGeom prst="rect">
              <a:avLst/>
            </a:prstGeom>
          </p:spPr>
          <p:txBody>
            <a:bodyPr wrap="square">
              <a:spAutoFit/>
            </a:bodyPr>
            <a:lstStyle/>
            <a:p>
              <a:pPr algn="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 name="Content Placeholder 2"/>
          <p:cNvSpPr txBox="1">
            <a:spLocks/>
          </p:cNvSpPr>
          <p:nvPr/>
        </p:nvSpPr>
        <p:spPr>
          <a:xfrm>
            <a:off x="547179" y="159941"/>
            <a:ext cx="454384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基本工作概述报告</a:t>
            </a:r>
            <a:endParaRPr 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矩形 21"/>
          <p:cNvSpPr/>
          <p:nvPr/>
        </p:nvSpPr>
        <p:spPr>
          <a:xfrm>
            <a:off x="0" y="159941"/>
            <a:ext cx="226467"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4094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2000" fill="hold"/>
                                        <p:tgtEl>
                                          <p:spTgt spid="4"/>
                                        </p:tgtEl>
                                        <p:attrNameLst>
                                          <p:attrName>r</p:attrName>
                                        </p:attrNameLst>
                                      </p:cBhvr>
                                    </p:animRot>
                                  </p:childTnLst>
                                </p:cTn>
                              </p:par>
                            </p:childTnLst>
                          </p:cTn>
                        </p:par>
                        <p:par>
                          <p:cTn id="11" fill="hold">
                            <p:stCondLst>
                              <p:cond delay="2500"/>
                            </p:stCondLst>
                            <p:childTnLst>
                              <p:par>
                                <p:cTn id="12" presetID="53" presetClass="entr" presetSubtype="16" fill="hold" grpId="0" nodeType="afterEffect">
                                  <p:stCondLst>
                                    <p:cond delay="0"/>
                                  </p:stCondLst>
                                  <p:childTnLst>
                                    <p:set>
                                      <p:cBhvr>
                                        <p:cTn id="13" dur="1" fill="hold">
                                          <p:stCondLst>
                                            <p:cond delay="0"/>
                                          </p:stCondLst>
                                        </p:cTn>
                                        <p:tgtEl>
                                          <p:spTgt spid="34"/>
                                        </p:tgtEl>
                                        <p:attrNameLst>
                                          <p:attrName>style.visibility</p:attrName>
                                        </p:attrNameLst>
                                      </p:cBhvr>
                                      <p:to>
                                        <p:strVal val="visible"/>
                                      </p:to>
                                    </p:set>
                                    <p:anim calcmode="lin" valueType="num">
                                      <p:cBhvr>
                                        <p:cTn id="14" dur="500" fill="hold"/>
                                        <p:tgtEl>
                                          <p:spTgt spid="34"/>
                                        </p:tgtEl>
                                        <p:attrNameLst>
                                          <p:attrName>ppt_w</p:attrName>
                                        </p:attrNameLst>
                                      </p:cBhvr>
                                      <p:tavLst>
                                        <p:tav tm="0">
                                          <p:val>
                                            <p:fltVal val="0"/>
                                          </p:val>
                                        </p:tav>
                                        <p:tav tm="100000">
                                          <p:val>
                                            <p:strVal val="#ppt_w"/>
                                          </p:val>
                                        </p:tav>
                                      </p:tavLst>
                                    </p:anim>
                                    <p:anim calcmode="lin" valueType="num">
                                      <p:cBhvr>
                                        <p:cTn id="15" dur="500" fill="hold"/>
                                        <p:tgtEl>
                                          <p:spTgt spid="34"/>
                                        </p:tgtEl>
                                        <p:attrNameLst>
                                          <p:attrName>ppt_h</p:attrName>
                                        </p:attrNameLst>
                                      </p:cBhvr>
                                      <p:tavLst>
                                        <p:tav tm="0">
                                          <p:val>
                                            <p:fltVal val="0"/>
                                          </p:val>
                                        </p:tav>
                                        <p:tav tm="100000">
                                          <p:val>
                                            <p:strVal val="#ppt_h"/>
                                          </p:val>
                                        </p:tav>
                                      </p:tavLst>
                                    </p:anim>
                                    <p:animEffect transition="in" filter="fade">
                                      <p:cBhvr>
                                        <p:cTn id="16" dur="500"/>
                                        <p:tgtEl>
                                          <p:spTgt spid="34"/>
                                        </p:tgtEl>
                                      </p:cBhvr>
                                    </p:animEffect>
                                  </p:childTnLst>
                                </p:cTn>
                              </p:par>
                            </p:childTnLst>
                          </p:cTn>
                        </p:par>
                        <p:par>
                          <p:cTn id="17" fill="hold">
                            <p:stCondLst>
                              <p:cond delay="3000"/>
                            </p:stCondLst>
                            <p:childTnLst>
                              <p:par>
                                <p:cTn id="18" presetID="53" presetClass="entr" presetSubtype="16"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500" fill="hold"/>
                                        <p:tgtEl>
                                          <p:spTgt spid="35"/>
                                        </p:tgtEl>
                                        <p:attrNameLst>
                                          <p:attrName>ppt_w</p:attrName>
                                        </p:attrNameLst>
                                      </p:cBhvr>
                                      <p:tavLst>
                                        <p:tav tm="0">
                                          <p:val>
                                            <p:fltVal val="0"/>
                                          </p:val>
                                        </p:tav>
                                        <p:tav tm="100000">
                                          <p:val>
                                            <p:strVal val="#ppt_w"/>
                                          </p:val>
                                        </p:tav>
                                      </p:tavLst>
                                    </p:anim>
                                    <p:anim calcmode="lin" valueType="num">
                                      <p:cBhvr>
                                        <p:cTn id="21" dur="500" fill="hold"/>
                                        <p:tgtEl>
                                          <p:spTgt spid="35"/>
                                        </p:tgtEl>
                                        <p:attrNameLst>
                                          <p:attrName>ppt_h</p:attrName>
                                        </p:attrNameLst>
                                      </p:cBhvr>
                                      <p:tavLst>
                                        <p:tav tm="0">
                                          <p:val>
                                            <p:fltVal val="0"/>
                                          </p:val>
                                        </p:tav>
                                        <p:tav tm="100000">
                                          <p:val>
                                            <p:strVal val="#ppt_h"/>
                                          </p:val>
                                        </p:tav>
                                      </p:tavLst>
                                    </p:anim>
                                    <p:animEffect transition="in" filter="fade">
                                      <p:cBhvr>
                                        <p:cTn id="22" dur="500"/>
                                        <p:tgtEl>
                                          <p:spTgt spid="35"/>
                                        </p:tgtEl>
                                      </p:cBhvr>
                                    </p:animEffect>
                                  </p:childTnLst>
                                </p:cTn>
                              </p:par>
                            </p:childTnLst>
                          </p:cTn>
                        </p:par>
                        <p:par>
                          <p:cTn id="23" fill="hold">
                            <p:stCondLst>
                              <p:cond delay="3500"/>
                            </p:stCondLst>
                            <p:childTnLst>
                              <p:par>
                                <p:cTn id="24" presetID="10" presetClass="entr" presetSubtype="0"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childTnLst>
                          </p:cTn>
                        </p:par>
                        <p:par>
                          <p:cTn id="27" fill="hold">
                            <p:stCondLst>
                              <p:cond delay="4000"/>
                            </p:stCondLst>
                            <p:childTnLst>
                              <p:par>
                                <p:cTn id="28" presetID="10" presetClass="entr" presetSubtype="0" fill="hold"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500"/>
                                        <p:tgtEl>
                                          <p:spTgt spid="49"/>
                                        </p:tgtEl>
                                      </p:cBhvr>
                                    </p:animEffect>
                                  </p:childTnLst>
                                </p:cTn>
                              </p:par>
                            </p:childTnLst>
                          </p:cTn>
                        </p:par>
                        <p:par>
                          <p:cTn id="31" fill="hold">
                            <p:stCondLst>
                              <p:cond delay="4500"/>
                            </p:stCondLst>
                            <p:childTnLst>
                              <p:par>
                                <p:cTn id="32" presetID="10" presetClass="entr" presetSubtype="0" fill="hold"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500"/>
                                        <p:tgtEl>
                                          <p:spTgt spid="43"/>
                                        </p:tgtEl>
                                      </p:cBhvr>
                                    </p:animEffect>
                                  </p:childTnLst>
                                </p:cTn>
                              </p:par>
                            </p:childTnLst>
                          </p:cTn>
                        </p:par>
                        <p:par>
                          <p:cTn id="35" fill="hold">
                            <p:stCondLst>
                              <p:cond delay="5000"/>
                            </p:stCondLst>
                            <p:childTnLst>
                              <p:par>
                                <p:cTn id="36" presetID="10" presetClass="entr" presetSubtype="0"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809506" y="5672467"/>
            <a:ext cx="595035" cy="387798"/>
          </a:xfrm>
          <a:prstGeom prst="rect">
            <a:avLst/>
          </a:prstGeom>
          <a:noFill/>
        </p:spPr>
        <p:txBody>
          <a:bodyPr wrap="none" rtlCol="0">
            <a:spAutoFit/>
          </a:bodyPr>
          <a:lstStyle/>
          <a:p>
            <a:pPr algn="just">
              <a:lnSpc>
                <a:spcPct val="120000"/>
              </a:lnSpc>
            </a:pPr>
            <a:r>
              <a:rPr lang="en-US"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10%</a:t>
            </a:r>
            <a:endParaRPr lang="en-GB"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2131984" y="5667330"/>
            <a:ext cx="595035" cy="387798"/>
          </a:xfrm>
          <a:prstGeom prst="rect">
            <a:avLst/>
          </a:prstGeom>
          <a:noFill/>
        </p:spPr>
        <p:txBody>
          <a:bodyPr wrap="none" rtlCol="0">
            <a:spAutoFit/>
          </a:bodyPr>
          <a:lstStyle/>
          <a:p>
            <a:pPr algn="just">
              <a:lnSpc>
                <a:spcPct val="120000"/>
              </a:lnSpc>
            </a:pPr>
            <a:r>
              <a:rPr lang="en-US"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3454462" y="5672467"/>
            <a:ext cx="595035" cy="387798"/>
          </a:xfrm>
          <a:prstGeom prst="rect">
            <a:avLst/>
          </a:prstGeom>
          <a:noFill/>
        </p:spPr>
        <p:txBody>
          <a:bodyPr wrap="none" rtlCol="0">
            <a:spAutoFit/>
          </a:bodyPr>
          <a:lstStyle/>
          <a:p>
            <a:pPr algn="just">
              <a:lnSpc>
                <a:spcPct val="120000"/>
              </a:lnSpc>
            </a:pPr>
            <a:r>
              <a:rPr lang="en-US"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30%</a:t>
            </a:r>
            <a:endParaRPr lang="en-GB"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4776940" y="5671262"/>
            <a:ext cx="595035" cy="387798"/>
          </a:xfrm>
          <a:prstGeom prst="rect">
            <a:avLst/>
          </a:prstGeom>
          <a:noFill/>
        </p:spPr>
        <p:txBody>
          <a:bodyPr wrap="none" rtlCol="0">
            <a:spAutoFit/>
          </a:bodyPr>
          <a:lstStyle/>
          <a:p>
            <a:pPr algn="just">
              <a:lnSpc>
                <a:spcPct val="120000"/>
              </a:lnSpc>
            </a:pPr>
            <a:r>
              <a:rPr lang="en-US"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40%</a:t>
            </a:r>
            <a:endParaRPr lang="en-GB"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6099418" y="5672467"/>
            <a:ext cx="595035" cy="387798"/>
          </a:xfrm>
          <a:prstGeom prst="rect">
            <a:avLst/>
          </a:prstGeom>
          <a:noFill/>
        </p:spPr>
        <p:txBody>
          <a:bodyPr wrap="none" rtlCol="0">
            <a:spAutoFit/>
          </a:bodyPr>
          <a:lstStyle/>
          <a:p>
            <a:pPr algn="just">
              <a:lnSpc>
                <a:spcPct val="120000"/>
              </a:lnSpc>
            </a:pPr>
            <a:r>
              <a:rPr lang="en-US"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50%</a:t>
            </a:r>
            <a:endParaRPr lang="en-GB"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15"/>
          <p:cNvSpPr txBox="1"/>
          <p:nvPr/>
        </p:nvSpPr>
        <p:spPr>
          <a:xfrm>
            <a:off x="7421896" y="5667330"/>
            <a:ext cx="595035" cy="387798"/>
          </a:xfrm>
          <a:prstGeom prst="rect">
            <a:avLst/>
          </a:prstGeom>
          <a:noFill/>
        </p:spPr>
        <p:txBody>
          <a:bodyPr wrap="none" rtlCol="0">
            <a:spAutoFit/>
          </a:bodyPr>
          <a:lstStyle/>
          <a:p>
            <a:pPr algn="just">
              <a:lnSpc>
                <a:spcPct val="120000"/>
              </a:lnSpc>
            </a:pPr>
            <a:r>
              <a:rPr lang="en-US"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16"/>
          <p:cNvSpPr txBox="1"/>
          <p:nvPr/>
        </p:nvSpPr>
        <p:spPr>
          <a:xfrm>
            <a:off x="8744374" y="5667330"/>
            <a:ext cx="595035" cy="387798"/>
          </a:xfrm>
          <a:prstGeom prst="rect">
            <a:avLst/>
          </a:prstGeom>
          <a:noFill/>
        </p:spPr>
        <p:txBody>
          <a:bodyPr wrap="none" rtlCol="0">
            <a:spAutoFit/>
          </a:bodyPr>
          <a:lstStyle/>
          <a:p>
            <a:pPr algn="just">
              <a:lnSpc>
                <a:spcPct val="120000"/>
              </a:lnSpc>
            </a:pPr>
            <a:r>
              <a:rPr lang="en-US"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p:nvSpPr>
        <p:spPr>
          <a:xfrm>
            <a:off x="10066852" y="5667330"/>
            <a:ext cx="595035" cy="387798"/>
          </a:xfrm>
          <a:prstGeom prst="rect">
            <a:avLst/>
          </a:prstGeom>
          <a:noFill/>
        </p:spPr>
        <p:txBody>
          <a:bodyPr wrap="none" rtlCol="0">
            <a:spAutoFit/>
          </a:bodyPr>
          <a:lstStyle/>
          <a:p>
            <a:pPr algn="just">
              <a:lnSpc>
                <a:spcPct val="120000"/>
              </a:lnSpc>
            </a:pPr>
            <a:r>
              <a:rPr lang="en-US"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p:nvSpPr>
        <p:spPr>
          <a:xfrm>
            <a:off x="11389334" y="5667330"/>
            <a:ext cx="595035" cy="387798"/>
          </a:xfrm>
          <a:prstGeom prst="rect">
            <a:avLst/>
          </a:prstGeom>
          <a:noFill/>
        </p:spPr>
        <p:txBody>
          <a:bodyPr wrap="none" rtlCol="0">
            <a:spAutoFit/>
          </a:bodyPr>
          <a:lstStyle/>
          <a:p>
            <a:pPr algn="just">
              <a:lnSpc>
                <a:spcPct val="120000"/>
              </a:lnSpc>
            </a:pPr>
            <a:r>
              <a:rPr lang="en-US"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90%</a:t>
            </a:r>
            <a:endParaRPr lang="en-GB" sz="16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984787" y="4993808"/>
            <a:ext cx="2225309" cy="5785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a:latin typeface="Arial" panose="020B0604020202020204" pitchFamily="34" charset="0"/>
                <a:ea typeface="微软雅黑" panose="020B0503020204020204" pitchFamily="34" charset="-122"/>
                <a:cs typeface="+mn-ea"/>
                <a:sym typeface="Arial" panose="020B0604020202020204" pitchFamily="34" charset="0"/>
              </a:rPr>
              <a:t>2013</a:t>
            </a:r>
            <a:endParaRPr lang="en-GB"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3210095" y="4993808"/>
            <a:ext cx="3619836" cy="5785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a:latin typeface="Arial" panose="020B0604020202020204" pitchFamily="34" charset="0"/>
                <a:ea typeface="微软雅黑" panose="020B0503020204020204" pitchFamily="34" charset="-122"/>
                <a:cs typeface="+mn-ea"/>
                <a:sym typeface="Arial" panose="020B0604020202020204" pitchFamily="34" charset="0"/>
              </a:rPr>
              <a:t>2014</a:t>
            </a:r>
            <a:endParaRPr lang="en-GB"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6829932" y="4993808"/>
            <a:ext cx="5044032" cy="5785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a:latin typeface="Arial" panose="020B0604020202020204" pitchFamily="34" charset="0"/>
                <a:ea typeface="微软雅黑" panose="020B0503020204020204" pitchFamily="34" charset="-122"/>
                <a:cs typeface="+mn-ea"/>
                <a:sym typeface="Arial" panose="020B0604020202020204" pitchFamily="34" charset="0"/>
              </a:rPr>
              <a:t>2015</a:t>
            </a:r>
            <a:endParaRPr lang="en-GB"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noEditPoints="1"/>
          </p:cNvSpPr>
          <p:nvPr/>
        </p:nvSpPr>
        <p:spPr bwMode="auto">
          <a:xfrm>
            <a:off x="9786124" y="2591918"/>
            <a:ext cx="565710" cy="601066"/>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6083173" y="2612543"/>
            <a:ext cx="692404" cy="5598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2553095" y="2553615"/>
            <a:ext cx="462585" cy="677673"/>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1624696" y="3425752"/>
            <a:ext cx="2319384" cy="788914"/>
            <a:chOff x="1469669" y="2631524"/>
            <a:chExt cx="2339926" cy="815712"/>
          </a:xfrm>
        </p:grpSpPr>
        <p:sp>
          <p:nvSpPr>
            <p:cNvPr id="26" name="TextBox 25"/>
            <p:cNvSpPr txBox="1"/>
            <p:nvPr/>
          </p:nvSpPr>
          <p:spPr>
            <a:xfrm>
              <a:off x="2048380" y="2631524"/>
              <a:ext cx="1182497" cy="305503"/>
            </a:xfrm>
            <a:prstGeom prst="rect">
              <a:avLst/>
            </a:prstGeom>
            <a:noFill/>
          </p:spPr>
          <p:txBody>
            <a:bodyPr wrap="none" rtlCol="0">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26"/>
            <p:cNvSpPr/>
            <p:nvPr/>
          </p:nvSpPr>
          <p:spPr>
            <a:xfrm>
              <a:off x="1469669" y="2931701"/>
              <a:ext cx="2339926" cy="515535"/>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5269685" y="3425756"/>
            <a:ext cx="2319384" cy="788914"/>
            <a:chOff x="4926037" y="2631524"/>
            <a:chExt cx="2339926" cy="815711"/>
          </a:xfrm>
        </p:grpSpPr>
        <p:sp>
          <p:nvSpPr>
            <p:cNvPr id="28" name="TextBox 27"/>
            <p:cNvSpPr txBox="1"/>
            <p:nvPr/>
          </p:nvSpPr>
          <p:spPr>
            <a:xfrm>
              <a:off x="5504748" y="2631524"/>
              <a:ext cx="1182497" cy="305502"/>
            </a:xfrm>
            <a:prstGeom prst="rect">
              <a:avLst/>
            </a:prstGeom>
            <a:noFill/>
          </p:spPr>
          <p:txBody>
            <a:bodyPr wrap="none" rtlCol="0">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4926037" y="2931701"/>
              <a:ext cx="2339926" cy="515534"/>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8914673" y="3425756"/>
            <a:ext cx="2319384" cy="788914"/>
            <a:chOff x="8382405" y="2631524"/>
            <a:chExt cx="2339926" cy="815711"/>
          </a:xfrm>
        </p:grpSpPr>
        <p:sp>
          <p:nvSpPr>
            <p:cNvPr id="32" name="TextBox 31"/>
            <p:cNvSpPr txBox="1"/>
            <p:nvPr/>
          </p:nvSpPr>
          <p:spPr>
            <a:xfrm>
              <a:off x="8961116" y="2631524"/>
              <a:ext cx="1182497" cy="305502"/>
            </a:xfrm>
            <a:prstGeom prst="rect">
              <a:avLst/>
            </a:prstGeom>
            <a:noFill/>
          </p:spPr>
          <p:txBody>
            <a:bodyPr wrap="none" rtlCol="0">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8382405" y="2931701"/>
              <a:ext cx="2339926" cy="515534"/>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Content Placeholder 2"/>
          <p:cNvSpPr txBox="1">
            <a:spLocks/>
          </p:cNvSpPr>
          <p:nvPr/>
        </p:nvSpPr>
        <p:spPr>
          <a:xfrm>
            <a:off x="547179" y="159941"/>
            <a:ext cx="454384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基本工作概述报告</a:t>
            </a:r>
            <a:endParaRPr 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1" name="矩形 30"/>
          <p:cNvSpPr/>
          <p:nvPr/>
        </p:nvSpPr>
        <p:spPr>
          <a:xfrm>
            <a:off x="0" y="159941"/>
            <a:ext cx="226467"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254924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par>
                                <p:cTn id="9" presetID="1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down)">
                                      <p:cBhvr>
                                        <p:cTn id="12" dur="500"/>
                                        <p:tgtEl>
                                          <p:spTgt spid="4"/>
                                        </p:tgtEl>
                                      </p:cBhvr>
                                    </p:animEffect>
                                  </p:childTnLst>
                                </p:cTn>
                              </p:par>
                            </p:childTnLst>
                          </p:cTn>
                        </p:par>
                        <p:par>
                          <p:cTn id="13" fill="hold">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p:tgtEl>
                                          <p:spTgt spid="24"/>
                                        </p:tgtEl>
                                        <p:attrNameLst>
                                          <p:attrName>ppt_y</p:attrName>
                                        </p:attrNameLst>
                                      </p:cBhvr>
                                      <p:tavLst>
                                        <p:tav tm="0">
                                          <p:val>
                                            <p:strVal val="#ppt_y+#ppt_h*1.125000"/>
                                          </p:val>
                                        </p:tav>
                                        <p:tav tm="100000">
                                          <p:val>
                                            <p:strVal val="#ppt_y"/>
                                          </p:val>
                                        </p:tav>
                                      </p:tavLst>
                                    </p:anim>
                                    <p:animEffect transition="in" filter="wipe(up)">
                                      <p:cBhvr>
                                        <p:cTn id="17" dur="500"/>
                                        <p:tgtEl>
                                          <p:spTgt spid="24"/>
                                        </p:tgtEl>
                                      </p:cBhvr>
                                    </p:animEffect>
                                  </p:childTnLst>
                                </p:cTn>
                              </p:par>
                              <p:par>
                                <p:cTn id="18" presetID="12" presetClass="entr" presetSubtype="1"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p:tgtEl>
                                          <p:spTgt spid="5"/>
                                        </p:tgtEl>
                                        <p:attrNameLst>
                                          <p:attrName>ppt_y</p:attrName>
                                        </p:attrNameLst>
                                      </p:cBhvr>
                                      <p:tavLst>
                                        <p:tav tm="0">
                                          <p:val>
                                            <p:strVal val="#ppt_y-#ppt_h*1.125000"/>
                                          </p:val>
                                        </p:tav>
                                        <p:tav tm="100000">
                                          <p:val>
                                            <p:strVal val="#ppt_y"/>
                                          </p:val>
                                        </p:tav>
                                      </p:tavLst>
                                    </p:anim>
                                    <p:animEffect transition="in" filter="wipe(down)">
                                      <p:cBhvr>
                                        <p:cTn id="21" dur="500"/>
                                        <p:tgtEl>
                                          <p:spTgt spid="5"/>
                                        </p:tgtEl>
                                      </p:cBhvr>
                                    </p:animEffect>
                                  </p:childTnLst>
                                </p:cTn>
                              </p:par>
                            </p:childTnLst>
                          </p:cTn>
                        </p:par>
                        <p:par>
                          <p:cTn id="22" fill="hold">
                            <p:stCondLst>
                              <p:cond delay="1000"/>
                            </p:stCondLst>
                            <p:childTnLst>
                              <p:par>
                                <p:cTn id="23" presetID="1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p:tgtEl>
                                          <p:spTgt spid="23"/>
                                        </p:tgtEl>
                                        <p:attrNameLst>
                                          <p:attrName>ppt_y</p:attrName>
                                        </p:attrNameLst>
                                      </p:cBhvr>
                                      <p:tavLst>
                                        <p:tav tm="0">
                                          <p:val>
                                            <p:strVal val="#ppt_y+#ppt_h*1.125000"/>
                                          </p:val>
                                        </p:tav>
                                        <p:tav tm="100000">
                                          <p:val>
                                            <p:strVal val="#ppt_y"/>
                                          </p:val>
                                        </p:tav>
                                      </p:tavLst>
                                    </p:anim>
                                    <p:animEffect transition="in" filter="wipe(up)">
                                      <p:cBhvr>
                                        <p:cTn id="26" dur="500"/>
                                        <p:tgtEl>
                                          <p:spTgt spid="23"/>
                                        </p:tgtEl>
                                      </p:cBhvr>
                                    </p:animEffect>
                                  </p:childTnLst>
                                </p:cTn>
                              </p:par>
                              <p:par>
                                <p:cTn id="27" presetID="12" presetClass="entr" presetSubtype="1"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p:tgtEl>
                                          <p:spTgt spid="6"/>
                                        </p:tgtEl>
                                        <p:attrNameLst>
                                          <p:attrName>ppt_y</p:attrName>
                                        </p:attrNameLst>
                                      </p:cBhvr>
                                      <p:tavLst>
                                        <p:tav tm="0">
                                          <p:val>
                                            <p:strVal val="#ppt_y-#ppt_h*1.125000"/>
                                          </p:val>
                                        </p:tav>
                                        <p:tav tm="100000">
                                          <p:val>
                                            <p:strVal val="#ppt_y"/>
                                          </p:val>
                                        </p:tav>
                                      </p:tavLst>
                                    </p:anim>
                                    <p:animEffect transition="in" filter="wipe(down)">
                                      <p:cBhvr>
                                        <p:cTn id="30" dur="500"/>
                                        <p:tgtEl>
                                          <p:spTgt spid="6"/>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childTnLst>
                          </p:cTn>
                        </p:par>
                        <p:par>
                          <p:cTn id="55" fill="hold">
                            <p:stCondLst>
                              <p:cond delay="4500"/>
                            </p:stCondLst>
                            <p:childTnLst>
                              <p:par>
                                <p:cTn id="56" presetID="10"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par>
                          <p:cTn id="63" fill="hold">
                            <p:stCondLst>
                              <p:cond delay="5500"/>
                            </p:stCondLst>
                            <p:childTnLst>
                              <p:par>
                                <p:cTn id="64" presetID="10" presetClass="entr" presetSubtype="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childTnLst>
                          </p:cTn>
                        </p:par>
                        <p:par>
                          <p:cTn id="67" fill="hold">
                            <p:stCondLst>
                              <p:cond delay="6000"/>
                            </p:stCondLst>
                            <p:childTnLst>
                              <p:par>
                                <p:cTn id="68" presetID="10"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500"/>
                                        <p:tgtEl>
                                          <p:spTgt spid="17"/>
                                        </p:tgtEl>
                                      </p:cBhvr>
                                    </p:animEffect>
                                  </p:childTnLst>
                                </p:cTn>
                              </p:par>
                            </p:childTnLst>
                          </p:cTn>
                        </p:par>
                        <p:par>
                          <p:cTn id="71" fill="hold">
                            <p:stCondLst>
                              <p:cond delay="6500"/>
                            </p:stCondLst>
                            <p:childTnLst>
                              <p:par>
                                <p:cTn id="72" presetID="10" presetClass="entr" presetSubtype="0"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500"/>
                                        <p:tgtEl>
                                          <p:spTgt spid="18"/>
                                        </p:tgtEl>
                                      </p:cBhvr>
                                    </p:animEffect>
                                  </p:childTnLst>
                                </p:cTn>
                              </p:par>
                            </p:childTnLst>
                          </p:cTn>
                        </p:par>
                        <p:par>
                          <p:cTn id="75" fill="hold">
                            <p:stCondLst>
                              <p:cond delay="7000"/>
                            </p:stCondLst>
                            <p:childTnLst>
                              <p:par>
                                <p:cTn id="76" presetID="10"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P spid="20" grpId="0" animBg="1"/>
      <p:bldP spid="21" grpId="0" animBg="1"/>
      <p:bldP spid="22" grpId="0" animBg="1"/>
      <p:bldP spid="23" grpId="0" animBg="1"/>
      <p:bldP spid="24" grpId="0" animBg="1"/>
      <p:bldP spid="2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3622871" y="929189"/>
            <a:ext cx="7418632" cy="5355312"/>
          </a:xfrm>
          <a:prstGeom prst="rect">
            <a:avLst/>
          </a:prstGeom>
          <a:solidFill>
            <a:schemeClr val="bg1"/>
          </a:solidFill>
          <a:ln>
            <a:noFill/>
          </a:ln>
          <a:effectLst>
            <a:outerShdw blurRad="3810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388815" y="314723"/>
            <a:ext cx="2980845" cy="2381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600">
              <a:solidFill>
                <a:schemeClr val="bg1"/>
              </a:solidFill>
              <a:latin typeface="Arial Narrow" panose="020B0606020202030204" pitchFamily="34" charset="0"/>
            </a:endParaRPr>
          </a:p>
        </p:txBody>
      </p:sp>
      <p:sp>
        <p:nvSpPr>
          <p:cNvPr id="16" name="TextBox 84"/>
          <p:cNvSpPr txBox="1"/>
          <p:nvPr/>
        </p:nvSpPr>
        <p:spPr>
          <a:xfrm>
            <a:off x="1569739" y="951476"/>
            <a:ext cx="2618997" cy="1107996"/>
          </a:xfrm>
          <a:prstGeom prst="rect">
            <a:avLst/>
          </a:prstGeom>
          <a:noFill/>
          <a:ln>
            <a:noFill/>
          </a:ln>
        </p:spPr>
        <p:txBody>
          <a:bodyPr vert="horz" wrap="square" lIns="0" tIns="0" rIns="0" bIns="0" rtlCol="0">
            <a:spAutoFit/>
          </a:bodyPr>
          <a:lstStyle/>
          <a:p>
            <a:pPr algn="ctr"/>
            <a:r>
              <a:rPr lang="zh-CN" altLang="en-US" sz="7200" spc="600">
                <a:solidFill>
                  <a:schemeClr val="bg1"/>
                </a:solidFill>
                <a:latin typeface="微软雅黑" panose="020B0503020204020204" pitchFamily="34" charset="-122"/>
                <a:ea typeface="微软雅黑" panose="020B0503020204020204" pitchFamily="34" charset="-122"/>
              </a:rPr>
              <a:t>章节</a:t>
            </a:r>
            <a:endParaRPr lang="en-US" altLang="zh-CN" sz="7200" spc="600" dirty="0">
              <a:solidFill>
                <a:schemeClr val="bg1"/>
              </a:solidFill>
              <a:latin typeface="微软雅黑" panose="020B0503020204020204" pitchFamily="34" charset="-122"/>
              <a:ea typeface="微软雅黑" panose="020B0503020204020204" pitchFamily="34" charset="-122"/>
            </a:endParaRPr>
          </a:p>
        </p:txBody>
      </p:sp>
      <p:sp>
        <p:nvSpPr>
          <p:cNvPr id="18" name="TextBox 48"/>
          <p:cNvSpPr txBox="1"/>
          <p:nvPr/>
        </p:nvSpPr>
        <p:spPr>
          <a:xfrm>
            <a:off x="5566947" y="4952235"/>
            <a:ext cx="4742030" cy="677108"/>
          </a:xfrm>
          <a:prstGeom prst="rect">
            <a:avLst/>
          </a:prstGeom>
          <a:noFill/>
        </p:spPr>
        <p:txBody>
          <a:bodyPr wrap="square" lIns="0" tIns="0" rIns="0" bIns="0" rtlCol="0">
            <a:spAutoFit/>
          </a:bodyPr>
          <a:lstStyle/>
          <a:p>
            <a:pPr algn="r"/>
            <a:r>
              <a:rPr lang="zh-CN" altLang="en-US" sz="4400" spc="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请替换文字内容</a:t>
            </a:r>
            <a:endParaRPr lang="en-GB" altLang="zh-CN" sz="4400" spc="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9" name="矩形 259"/>
          <p:cNvSpPr>
            <a:spLocks noChangeArrowheads="1"/>
          </p:cNvSpPr>
          <p:nvPr/>
        </p:nvSpPr>
        <p:spPr bwMode="auto">
          <a:xfrm>
            <a:off x="8112535" y="3401899"/>
            <a:ext cx="2196442"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en-US" altLang="zh-CN" sz="11500" cap="all" spc="300">
                <a:solidFill>
                  <a:schemeClr val="tx1">
                    <a:lumMod val="75000"/>
                    <a:lumOff val="25000"/>
                  </a:schemeClr>
                </a:solidFill>
                <a:latin typeface="Trajan Pro" panose="02020502050506020301" pitchFamily="18" charset="0"/>
                <a:cs typeface="Arial" panose="020B0604020202020204" pitchFamily="34" charset="0"/>
              </a:rPr>
              <a:t>03</a:t>
            </a:r>
            <a:endParaRPr lang="zh-CN" altLang="en-US" sz="11500" cap="all" spc="300" dirty="0">
              <a:solidFill>
                <a:schemeClr val="tx1">
                  <a:lumMod val="75000"/>
                  <a:lumOff val="25000"/>
                </a:schemeClr>
              </a:solidFill>
              <a:latin typeface="Trajan Pro" panose="02020502050506020301" pitchFamily="18" charset="0"/>
              <a:cs typeface="Arial" panose="020B0604020202020204" pitchFamily="34" charset="0"/>
            </a:endParaRPr>
          </a:p>
        </p:txBody>
      </p:sp>
    </p:spTree>
    <p:extLst>
      <p:ext uri="{BB962C8B-B14F-4D97-AF65-F5344CB8AC3E}">
        <p14:creationId xmlns:p14="http://schemas.microsoft.com/office/powerpoint/2010/main" val="21546152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2" presetClass="entr" presetSubtype="4" fill="hold" grpId="0" nodeType="afterEffect">
                                  <p:stCondLst>
                                    <p:cond delay="0"/>
                                  </p:stCondLst>
                                  <p:iterate type="lt">
                                    <p:tmPct val="10000"/>
                                  </p:iterate>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750"/>
                                        <p:tgtEl>
                                          <p:spTgt spid="16"/>
                                        </p:tgtEl>
                                        <p:attrNameLst>
                                          <p:attrName>ppt_y</p:attrName>
                                        </p:attrNameLst>
                                      </p:cBhvr>
                                      <p:tavLst>
                                        <p:tav tm="0">
                                          <p:val>
                                            <p:strVal val="#ppt_y+#ppt_h*1.125000"/>
                                          </p:val>
                                        </p:tav>
                                        <p:tav tm="100000">
                                          <p:val>
                                            <p:strVal val="#ppt_y"/>
                                          </p:val>
                                        </p:tav>
                                      </p:tavLst>
                                    </p:anim>
                                    <p:animEffect transition="in" filter="wipe(up)">
                                      <p:cBhvr>
                                        <p:cTn id="17" dur="750"/>
                                        <p:tgtEl>
                                          <p:spTgt spid="16"/>
                                        </p:tgtEl>
                                      </p:cBhvr>
                                    </p:animEffect>
                                  </p:childTnLst>
                                </p:cTn>
                              </p:par>
                            </p:childTnLst>
                          </p:cTn>
                        </p:par>
                        <p:par>
                          <p:cTn id="18" fill="hold">
                            <p:stCondLst>
                              <p:cond delay="1325"/>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8"/>
                                        </p:tgtEl>
                                        <p:attrNameLst>
                                          <p:attrName>style.visibility</p:attrName>
                                        </p:attrNameLst>
                                      </p:cBhvr>
                                      <p:to>
                                        <p:strVal val="visible"/>
                                      </p:to>
                                    </p:set>
                                    <p:animEffect transition="in" filter="wipe(left)">
                                      <p:cBhvr>
                                        <p:cTn id="21" dur="200"/>
                                        <p:tgtEl>
                                          <p:spTgt spid="18"/>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8"/>
                                        </p:tgtEl>
                                      </p:cBhvr>
                                      <p:to x="80000" y="100000"/>
                                    </p:animScale>
                                    <p:anim by="(#ppt_w*0.10)" calcmode="lin" valueType="num">
                                      <p:cBhvr>
                                        <p:cTn id="24" dur="50" autoRev="1" fill="hold">
                                          <p:stCondLst>
                                            <p:cond delay="0"/>
                                          </p:stCondLst>
                                        </p:cTn>
                                        <p:tgtEl>
                                          <p:spTgt spid="18"/>
                                        </p:tgtEl>
                                        <p:attrNameLst>
                                          <p:attrName>ppt_x</p:attrName>
                                        </p:attrNameLst>
                                      </p:cBhvr>
                                    </p:anim>
                                    <p:anim by="(-#ppt_w*0.10)" calcmode="lin" valueType="num">
                                      <p:cBhvr>
                                        <p:cTn id="25" dur="50" autoRev="1" fill="hold">
                                          <p:stCondLst>
                                            <p:cond delay="0"/>
                                          </p:stCondLst>
                                        </p:cTn>
                                        <p:tgtEl>
                                          <p:spTgt spid="18"/>
                                        </p:tgtEl>
                                        <p:attrNameLst>
                                          <p:attrName>ppt_y</p:attrName>
                                        </p:attrNameLst>
                                      </p:cBhvr>
                                    </p:anim>
                                    <p:animRot by="-480000">
                                      <p:cBhvr>
                                        <p:cTn id="26" dur="50" autoRev="1" fill="hold">
                                          <p:stCondLst>
                                            <p:cond delay="0"/>
                                          </p:stCondLst>
                                        </p:cTn>
                                        <p:tgtEl>
                                          <p:spTgt spid="18"/>
                                        </p:tgtEl>
                                        <p:attrNameLst>
                                          <p:attrName>r</p:attrName>
                                        </p:attrNameLst>
                                      </p:cBhvr>
                                    </p:animRot>
                                  </p:childTnLst>
                                </p:cTn>
                              </p:par>
                            </p:childTnLst>
                          </p:cTn>
                        </p:par>
                        <p:par>
                          <p:cTn id="27" fill="hold">
                            <p:stCondLst>
                              <p:cond delay="1885"/>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9"/>
                                        </p:tgtEl>
                                        <p:attrNameLst>
                                          <p:attrName>ppt_y</p:attrName>
                                        </p:attrNameLst>
                                      </p:cBhvr>
                                      <p:tavLst>
                                        <p:tav tm="0">
                                          <p:val>
                                            <p:strVal val="#ppt_y"/>
                                          </p:val>
                                        </p:tav>
                                        <p:tav tm="100000">
                                          <p:val>
                                            <p:strVal val="#ppt_y"/>
                                          </p:val>
                                        </p:tav>
                                      </p:tavLst>
                                    </p:anim>
                                    <p:anim calcmode="lin" valueType="num">
                                      <p:cBhvr>
                                        <p:cTn id="3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9"/>
                                        </p:tgtEl>
                                      </p:cBhvr>
                                    </p:animEffect>
                                  </p:childTnLst>
                                </p:cTn>
                              </p:par>
                            </p:childTnLst>
                          </p:cTn>
                        </p:par>
                        <p:par>
                          <p:cTn id="35" fill="hold">
                            <p:stCondLst>
                              <p:cond delay="2435"/>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19"/>
                                        </p:tgtEl>
                                      </p:cBhvr>
                                    </p:animEffect>
                                    <p:animScale>
                                      <p:cBhvr>
                                        <p:cTn id="38"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8" grpId="0"/>
      <p:bldP spid="18" grpId="1"/>
      <p:bldP spid="19" grpId="0"/>
      <p:bldP spid="1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6463470" y="2370411"/>
            <a:ext cx="1" cy="1437958"/>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Shape 1785"/>
          <p:cNvSpPr/>
          <p:nvPr/>
        </p:nvSpPr>
        <p:spPr>
          <a:xfrm>
            <a:off x="6463468" y="2370413"/>
            <a:ext cx="4364259" cy="1430195"/>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Shape 1786"/>
          <p:cNvSpPr/>
          <p:nvPr/>
        </p:nvSpPr>
        <p:spPr>
          <a:xfrm>
            <a:off x="6469727" y="2370411"/>
            <a:ext cx="2195274" cy="1430197"/>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Shape 1788"/>
          <p:cNvSpPr/>
          <p:nvPr/>
        </p:nvSpPr>
        <p:spPr>
          <a:xfrm flipH="1">
            <a:off x="4277458" y="2370411"/>
            <a:ext cx="2186813" cy="1422435"/>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1789"/>
          <p:cNvSpPr/>
          <p:nvPr/>
        </p:nvSpPr>
        <p:spPr>
          <a:xfrm flipH="1">
            <a:off x="2091449" y="2370411"/>
            <a:ext cx="4372020" cy="1437958"/>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Shape 1794"/>
          <p:cNvSpPr/>
          <p:nvPr/>
        </p:nvSpPr>
        <p:spPr>
          <a:xfrm>
            <a:off x="1106512" y="3538660"/>
            <a:ext cx="1995392" cy="621146"/>
          </a:xfrm>
          <a:prstGeom prst="roundRect">
            <a:avLst>
              <a:gd name="adj" fmla="val 50000"/>
            </a:avLst>
          </a:prstGeom>
          <a:solidFill>
            <a:schemeClr val="accent2"/>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796"/>
          <p:cNvSpPr/>
          <p:nvPr/>
        </p:nvSpPr>
        <p:spPr>
          <a:xfrm>
            <a:off x="3281581" y="3538660"/>
            <a:ext cx="1995392" cy="621146"/>
          </a:xfrm>
          <a:prstGeom prst="roundRect">
            <a:avLst>
              <a:gd name="adj" fmla="val 50000"/>
            </a:avLst>
          </a:prstGeom>
          <a:solidFill>
            <a:schemeClr val="accent3"/>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1798"/>
          <p:cNvSpPr/>
          <p:nvPr/>
        </p:nvSpPr>
        <p:spPr>
          <a:xfrm>
            <a:off x="5441358" y="3538660"/>
            <a:ext cx="1995392" cy="621146"/>
          </a:xfrm>
          <a:prstGeom prst="roundRect">
            <a:avLst>
              <a:gd name="adj" fmla="val 50000"/>
            </a:avLst>
          </a:prstGeom>
          <a:solidFill>
            <a:schemeClr val="accent1"/>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1800"/>
          <p:cNvSpPr/>
          <p:nvPr/>
        </p:nvSpPr>
        <p:spPr>
          <a:xfrm>
            <a:off x="7573757" y="3538660"/>
            <a:ext cx="1995392" cy="621146"/>
          </a:xfrm>
          <a:prstGeom prst="roundRect">
            <a:avLst>
              <a:gd name="adj" fmla="val 50000"/>
            </a:avLst>
          </a:prstGeom>
          <a:solidFill>
            <a:schemeClr val="accent4"/>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802"/>
          <p:cNvSpPr/>
          <p:nvPr/>
        </p:nvSpPr>
        <p:spPr>
          <a:xfrm>
            <a:off x="9731885" y="3538660"/>
            <a:ext cx="1995392" cy="621146"/>
          </a:xfrm>
          <a:prstGeom prst="roundRect">
            <a:avLst>
              <a:gd name="adj" fmla="val 50000"/>
            </a:avLst>
          </a:prstGeom>
          <a:solidFill>
            <a:schemeClr val="accent5"/>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805"/>
          <p:cNvSpPr/>
          <p:nvPr/>
        </p:nvSpPr>
        <p:spPr>
          <a:xfrm>
            <a:off x="2374853" y="4601534"/>
            <a:ext cx="8163837" cy="1424565"/>
          </a:xfrm>
          <a:prstGeom prst="roundRect">
            <a:avLst>
              <a:gd name="adj" fmla="val 50000"/>
            </a:avLst>
          </a:prstGeom>
          <a:solidFill>
            <a:schemeClr val="accent1"/>
          </a:solidFill>
          <a:ln w="12700">
            <a:solidFill>
              <a:srgbClr val="A6AAA9"/>
            </a:solidFill>
            <a:miter lim="400000"/>
          </a:ln>
        </p:spPr>
        <p:txBody>
          <a:bodyPr lIns="20090" tIns="20090" rIns="20090" bIns="20090" anchor="ctr"/>
          <a:lstStyle/>
          <a:p>
            <a:pPr lvl="0">
              <a:lnSpc>
                <a:spcPct val="120000"/>
              </a:lnSpc>
            </a:pPr>
            <a:endParaRPr sz="12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 name="Group 33"/>
          <p:cNvGrpSpPr/>
          <p:nvPr/>
        </p:nvGrpSpPr>
        <p:grpSpPr>
          <a:xfrm>
            <a:off x="5828699" y="1789613"/>
            <a:ext cx="1256144" cy="1256144"/>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26787" tIns="26787" rIns="26787" bIns="26787" anchor="ctr"/>
            <a:lstStyle/>
            <a:p>
              <a:pPr lvl="0">
                <a:lnSpc>
                  <a:spcPct val="120000"/>
                </a:lnSpc>
              </a:pPr>
              <a:endParaRPr>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lnSpc>
                  <a:spcPct val="120000"/>
                </a:lnSpc>
              </a:pPr>
              <a:endParaRPr>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6" name="Text Placeholder 3"/>
          <p:cNvSpPr txBox="1">
            <a:spLocks/>
          </p:cNvSpPr>
          <p:nvPr/>
        </p:nvSpPr>
        <p:spPr>
          <a:xfrm>
            <a:off x="3046979" y="4914755"/>
            <a:ext cx="6745012" cy="79812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en-GB"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 Placeholder 3"/>
          <p:cNvSpPr txBox="1">
            <a:spLocks/>
          </p:cNvSpPr>
          <p:nvPr/>
        </p:nvSpPr>
        <p:spPr>
          <a:xfrm>
            <a:off x="3289756" y="3633709"/>
            <a:ext cx="1979038" cy="431051"/>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buNone/>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 Placeholder 3"/>
          <p:cNvSpPr txBox="1">
            <a:spLocks/>
          </p:cNvSpPr>
          <p:nvPr/>
        </p:nvSpPr>
        <p:spPr>
          <a:xfrm>
            <a:off x="5449531" y="3633709"/>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 Placeholder 3"/>
          <p:cNvSpPr txBox="1">
            <a:spLocks/>
          </p:cNvSpPr>
          <p:nvPr/>
        </p:nvSpPr>
        <p:spPr>
          <a:xfrm>
            <a:off x="7581931" y="3633709"/>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 Placeholder 3"/>
          <p:cNvSpPr txBox="1">
            <a:spLocks/>
          </p:cNvSpPr>
          <p:nvPr/>
        </p:nvSpPr>
        <p:spPr>
          <a:xfrm>
            <a:off x="1131246" y="3633709"/>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 Placeholder 3"/>
          <p:cNvSpPr txBox="1">
            <a:spLocks/>
          </p:cNvSpPr>
          <p:nvPr/>
        </p:nvSpPr>
        <p:spPr>
          <a:xfrm>
            <a:off x="9746756" y="3632697"/>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Content Placeholder 2"/>
          <p:cNvSpPr txBox="1">
            <a:spLocks/>
          </p:cNvSpPr>
          <p:nvPr/>
        </p:nvSpPr>
        <p:spPr>
          <a:xfrm>
            <a:off x="547179" y="159941"/>
            <a:ext cx="454384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基本工作概述报告</a:t>
            </a:r>
            <a:endParaRPr 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矩形 24"/>
          <p:cNvSpPr/>
          <p:nvPr/>
        </p:nvSpPr>
        <p:spPr>
          <a:xfrm>
            <a:off x="0" y="159941"/>
            <a:ext cx="226467"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21024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300"/>
                                        <p:tgtEl>
                                          <p:spTgt spid="6"/>
                                        </p:tgtEl>
                                      </p:cBhvr>
                                    </p:animEffect>
                                  </p:childTnLst>
                                </p:cTn>
                              </p:par>
                            </p:childTnLst>
                          </p:cTn>
                        </p:par>
                        <p:par>
                          <p:cTn id="14" fill="hold">
                            <p:stCondLst>
                              <p:cond delay="8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300"/>
                            </p:stCondLst>
                            <p:childTnLst>
                              <p:par>
                                <p:cTn id="22" presetID="22"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300"/>
                                        <p:tgtEl>
                                          <p:spTgt spid="5"/>
                                        </p:tgtEl>
                                      </p:cBhvr>
                                    </p:animEffect>
                                  </p:childTnLst>
                                </p:cTn>
                              </p:par>
                            </p:childTnLst>
                          </p:cTn>
                        </p:par>
                        <p:par>
                          <p:cTn id="25" fill="hold">
                            <p:stCondLst>
                              <p:cond delay="16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animEffect transition="in" filter="fade">
                                      <p:cBhvr>
                                        <p:cTn id="31" dur="500"/>
                                        <p:tgtEl>
                                          <p:spTgt spid="17">
                                            <p:txEl>
                                              <p:pRg st="0" end="0"/>
                                            </p:txEl>
                                          </p:spTgt>
                                        </p:tgtEl>
                                      </p:cBhvr>
                                    </p:animEffect>
                                  </p:childTnLst>
                                </p:cTn>
                              </p:par>
                            </p:childTnLst>
                          </p:cTn>
                        </p:par>
                        <p:par>
                          <p:cTn id="32" fill="hold">
                            <p:stCondLst>
                              <p:cond delay="2100"/>
                            </p:stCondLst>
                            <p:childTnLst>
                              <p:par>
                                <p:cTn id="33" presetID="22" presetClass="entr" presetSubtype="1"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up)">
                                      <p:cBhvr>
                                        <p:cTn id="35" dur="300"/>
                                        <p:tgtEl>
                                          <p:spTgt spid="2"/>
                                        </p:tgtEl>
                                      </p:cBhvr>
                                    </p:animEffect>
                                  </p:childTnLst>
                                </p:cTn>
                              </p:par>
                            </p:childTnLst>
                          </p:cTn>
                        </p:par>
                        <p:par>
                          <p:cTn id="36" fill="hold">
                            <p:stCondLst>
                              <p:cond delay="24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2900"/>
                            </p:stCondLst>
                            <p:childTnLst>
                              <p:par>
                                <p:cTn id="44" presetID="22" presetClass="entr" presetSubtype="1"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up)">
                                      <p:cBhvr>
                                        <p:cTn id="46" dur="300"/>
                                        <p:tgtEl>
                                          <p:spTgt spid="4"/>
                                        </p:tgtEl>
                                      </p:cBhvr>
                                    </p:animEffect>
                                  </p:childTnLst>
                                </p:cTn>
                              </p:par>
                            </p:childTnLst>
                          </p:cTn>
                        </p:par>
                        <p:par>
                          <p:cTn id="47" fill="hold">
                            <p:stCondLst>
                              <p:cond delay="3200"/>
                            </p:stCondLst>
                            <p:childTnLst>
                              <p:par>
                                <p:cTn id="48" presetID="10"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par>
                          <p:cTn id="54" fill="hold">
                            <p:stCondLst>
                              <p:cond delay="3700"/>
                            </p:stCondLst>
                            <p:childTnLst>
                              <p:par>
                                <p:cTn id="55" presetID="22" presetClass="entr" presetSubtype="1" fill="hold" grpId="0"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up)">
                                      <p:cBhvr>
                                        <p:cTn id="57" dur="300"/>
                                        <p:tgtEl>
                                          <p:spTgt spid="3"/>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childTnLst>
                          </p:cTn>
                        </p:par>
                        <p:par>
                          <p:cTn id="65" fill="hold">
                            <p:stCondLst>
                              <p:cond delay="4500"/>
                            </p:stCondLst>
                            <p:childTnLst>
                              <p:par>
                                <p:cTn id="66" presetID="53" presetClass="entr" presetSubtype="528"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Effect transition="in" filter="fade">
                                      <p:cBhvr>
                                        <p:cTn id="70" dur="500"/>
                                        <p:tgtEl>
                                          <p:spTgt spid="12"/>
                                        </p:tgtEl>
                                      </p:cBhvr>
                                    </p:animEffect>
                                    <p:anim calcmode="lin" valueType="num">
                                      <p:cBhvr>
                                        <p:cTn id="71" dur="500" fill="hold"/>
                                        <p:tgtEl>
                                          <p:spTgt spid="12"/>
                                        </p:tgtEl>
                                        <p:attrNameLst>
                                          <p:attrName>ppt_x</p:attrName>
                                        </p:attrNameLst>
                                      </p:cBhvr>
                                      <p:tavLst>
                                        <p:tav tm="0">
                                          <p:val>
                                            <p:fltVal val="0.5"/>
                                          </p:val>
                                        </p:tav>
                                        <p:tav tm="100000">
                                          <p:val>
                                            <p:strVal val="#ppt_x"/>
                                          </p:val>
                                        </p:tav>
                                      </p:tavLst>
                                    </p:anim>
                                    <p:anim calcmode="lin" valueType="num">
                                      <p:cBhvr>
                                        <p:cTn id="72" dur="500" fill="hold"/>
                                        <p:tgtEl>
                                          <p:spTgt spid="12"/>
                                        </p:tgtEl>
                                        <p:attrNameLst>
                                          <p:attrName>ppt_y</p:attrName>
                                        </p:attrNameLst>
                                      </p:cBhvr>
                                      <p:tavLst>
                                        <p:tav tm="0">
                                          <p:val>
                                            <p:fltVal val="0.5"/>
                                          </p:val>
                                        </p:tav>
                                        <p:tav tm="100000">
                                          <p:val>
                                            <p:strVal val="#ppt_y"/>
                                          </p:val>
                                        </p:tav>
                                      </p:tavLst>
                                    </p:anim>
                                  </p:childTnLst>
                                </p:cTn>
                              </p:par>
                              <p:par>
                                <p:cTn id="73" presetID="53" presetClass="entr" presetSubtype="52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anim calcmode="lin" valueType="num">
                                      <p:cBhvr>
                                        <p:cTn id="78" dur="500" fill="hold"/>
                                        <p:tgtEl>
                                          <p:spTgt spid="16"/>
                                        </p:tgtEl>
                                        <p:attrNameLst>
                                          <p:attrName>ppt_x</p:attrName>
                                        </p:attrNameLst>
                                      </p:cBhvr>
                                      <p:tavLst>
                                        <p:tav tm="0">
                                          <p:val>
                                            <p:fltVal val="0.5"/>
                                          </p:val>
                                        </p:tav>
                                        <p:tav tm="100000">
                                          <p:val>
                                            <p:strVal val="#ppt_x"/>
                                          </p:val>
                                        </p:tav>
                                      </p:tavLst>
                                    </p:anim>
                                    <p:anim calcmode="lin" valueType="num">
                                      <p:cBhvr>
                                        <p:cTn id="79"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440439" y="2642326"/>
            <a:ext cx="755335" cy="763094"/>
          </a:xfrm>
          <a:prstGeom prst="rect">
            <a:avLst/>
          </a:prstGeom>
          <a:noFill/>
        </p:spPr>
        <p:txBody>
          <a:bodyPr wrap="none" rtlCol="0">
            <a:spAutoFit/>
          </a:bodyPr>
          <a:lstStyle/>
          <a:p>
            <a:pPr algn="just">
              <a:lnSpc>
                <a:spcPct val="120000"/>
              </a:lnSpc>
            </a:pPr>
            <a:r>
              <a:rPr lang="en-US" sz="40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01</a:t>
            </a:r>
            <a:endParaRPr lang="en-GB" sz="40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8" name="Group 17"/>
          <p:cNvGrpSpPr/>
          <p:nvPr/>
        </p:nvGrpSpPr>
        <p:grpSpPr>
          <a:xfrm>
            <a:off x="2082709" y="2642319"/>
            <a:ext cx="2382218" cy="799572"/>
            <a:chOff x="509993" y="4146958"/>
            <a:chExt cx="2041329" cy="758198"/>
          </a:xfrm>
        </p:grpSpPr>
        <p:sp>
          <p:nvSpPr>
            <p:cNvPr id="19" name="TextBox 18"/>
            <p:cNvSpPr txBox="1"/>
            <p:nvPr/>
          </p:nvSpPr>
          <p:spPr>
            <a:xfrm>
              <a:off x="515135" y="4146958"/>
              <a:ext cx="997521" cy="255613"/>
            </a:xfrm>
            <a:prstGeom prst="rect">
              <a:avLst/>
            </a:prstGeom>
            <a:noFill/>
          </p:spPr>
          <p:txBody>
            <a:bodyPr wrap="none" rtlCol="0">
              <a:spAutoFit/>
            </a:bodyPr>
            <a:lstStyle/>
            <a:p>
              <a:pP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509993" y="4448956"/>
              <a:ext cx="2041329" cy="456200"/>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 name="TextBox 20"/>
          <p:cNvSpPr txBox="1"/>
          <p:nvPr/>
        </p:nvSpPr>
        <p:spPr>
          <a:xfrm>
            <a:off x="1440439" y="3827485"/>
            <a:ext cx="755335" cy="763094"/>
          </a:xfrm>
          <a:prstGeom prst="rect">
            <a:avLst/>
          </a:prstGeom>
          <a:noFill/>
        </p:spPr>
        <p:txBody>
          <a:bodyPr wrap="none" rtlCol="0">
            <a:spAutoFit/>
          </a:bodyPr>
          <a:lstStyle/>
          <a:p>
            <a:pPr algn="just">
              <a:lnSpc>
                <a:spcPct val="120000"/>
              </a:lnSpc>
            </a:pPr>
            <a:r>
              <a:rPr lang="en-US" sz="40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02</a:t>
            </a:r>
            <a:endParaRPr lang="en-GB" sz="40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24"/>
          <p:cNvSpPr txBox="1"/>
          <p:nvPr/>
        </p:nvSpPr>
        <p:spPr>
          <a:xfrm>
            <a:off x="1440439" y="5012644"/>
            <a:ext cx="755335" cy="763094"/>
          </a:xfrm>
          <a:prstGeom prst="rect">
            <a:avLst/>
          </a:prstGeom>
          <a:noFill/>
        </p:spPr>
        <p:txBody>
          <a:bodyPr wrap="none" rtlCol="0">
            <a:spAutoFit/>
          </a:bodyPr>
          <a:lstStyle/>
          <a:p>
            <a:pPr algn="just">
              <a:lnSpc>
                <a:spcPct val="120000"/>
              </a:lnSpc>
            </a:pPr>
            <a:r>
              <a:rPr lang="en-US" sz="40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03</a:t>
            </a:r>
            <a:endParaRPr lang="en-GB" sz="40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3" name="Group 32"/>
          <p:cNvGrpSpPr/>
          <p:nvPr/>
        </p:nvGrpSpPr>
        <p:grpSpPr>
          <a:xfrm>
            <a:off x="2082709" y="5012636"/>
            <a:ext cx="2382218" cy="798609"/>
            <a:chOff x="509993" y="4146958"/>
            <a:chExt cx="2041329" cy="757285"/>
          </a:xfrm>
        </p:grpSpPr>
        <p:sp>
          <p:nvSpPr>
            <p:cNvPr id="34" name="TextBox 33"/>
            <p:cNvSpPr txBox="1"/>
            <p:nvPr/>
          </p:nvSpPr>
          <p:spPr>
            <a:xfrm>
              <a:off x="515135" y="4146958"/>
              <a:ext cx="997521" cy="255613"/>
            </a:xfrm>
            <a:prstGeom prst="rect">
              <a:avLst/>
            </a:prstGeom>
            <a:noFill/>
          </p:spPr>
          <p:txBody>
            <a:bodyPr wrap="none" rtlCol="0">
              <a:spAutoFit/>
            </a:bodyPr>
            <a:lstStyle/>
            <a:p>
              <a:pP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34"/>
            <p:cNvSpPr/>
            <p:nvPr/>
          </p:nvSpPr>
          <p:spPr>
            <a:xfrm>
              <a:off x="509993" y="4448956"/>
              <a:ext cx="2041329" cy="455287"/>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2082709" y="3827477"/>
            <a:ext cx="2382218" cy="798609"/>
            <a:chOff x="509993" y="4146958"/>
            <a:chExt cx="2041329" cy="757285"/>
          </a:xfrm>
        </p:grpSpPr>
        <p:sp>
          <p:nvSpPr>
            <p:cNvPr id="37" name="TextBox 36"/>
            <p:cNvSpPr txBox="1"/>
            <p:nvPr/>
          </p:nvSpPr>
          <p:spPr>
            <a:xfrm>
              <a:off x="515135" y="4146958"/>
              <a:ext cx="997521" cy="255613"/>
            </a:xfrm>
            <a:prstGeom prst="rect">
              <a:avLst/>
            </a:prstGeom>
            <a:noFill/>
          </p:spPr>
          <p:txBody>
            <a:bodyPr wrap="none" rtlCol="0">
              <a:spAutoFit/>
            </a:bodyPr>
            <a:lstStyle/>
            <a:p>
              <a:pP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509993" y="4448956"/>
              <a:ext cx="2041329" cy="455287"/>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4315671" y="2290278"/>
            <a:ext cx="4202009" cy="4181440"/>
            <a:chOff x="3685337" y="1514384"/>
            <a:chExt cx="4821324" cy="4797721"/>
          </a:xfrm>
        </p:grpSpPr>
        <p:sp>
          <p:nvSpPr>
            <p:cNvPr id="40" name="Freeform 39"/>
            <p:cNvSpPr/>
            <p:nvPr/>
          </p:nvSpPr>
          <p:spPr>
            <a:xfrm>
              <a:off x="4112274" y="1770540"/>
              <a:ext cx="4137890" cy="4137892"/>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99397" tIns="1086802" rIns="625652" bIns="2423966" numCol="1" spcCol="1270" anchor="ctr" anchorCtr="0">
              <a:noAutofit/>
            </a:bodyPr>
            <a:lstStyle/>
            <a:p>
              <a:pPr algn="just" defTabSz="2437276">
                <a:lnSpc>
                  <a:spcPct val="120000"/>
                </a:lnSpc>
                <a:spcAft>
                  <a:spcPct val="35000"/>
                </a:spcAft>
              </a:pPr>
              <a:endParaRPr lang="en-GB"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0"/>
            <p:cNvSpPr/>
            <p:nvPr/>
          </p:nvSpPr>
          <p:spPr>
            <a:xfrm>
              <a:off x="4027053" y="1918321"/>
              <a:ext cx="4137890" cy="4137892"/>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29930" tIns="3201387" rIns="1172785" bIns="515634" numCol="1" spcCol="1270" anchor="ctr" anchorCtr="0">
              <a:noAutofit/>
            </a:bodyPr>
            <a:lstStyle/>
            <a:p>
              <a:pPr algn="just" defTabSz="3046596">
                <a:lnSpc>
                  <a:spcPct val="120000"/>
                </a:lnSpc>
                <a:spcAft>
                  <a:spcPct val="35000"/>
                </a:spcAft>
              </a:pPr>
              <a:endParaRPr lang="en-GB"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1"/>
            <p:cNvSpPr/>
            <p:nvPr/>
          </p:nvSpPr>
          <p:spPr>
            <a:xfrm>
              <a:off x="3941832" y="1770540"/>
              <a:ext cx="4137890" cy="4137892"/>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25654" tIns="1086802" rIns="2599396" bIns="2423966" numCol="1" spcCol="1270" anchor="ctr" anchorCtr="0">
              <a:noAutofit/>
            </a:bodyPr>
            <a:lstStyle/>
            <a:p>
              <a:pPr algn="just" defTabSz="2437276">
                <a:lnSpc>
                  <a:spcPct val="120000"/>
                </a:lnSpc>
                <a:spcAft>
                  <a:spcPct val="35000"/>
                </a:spcAft>
              </a:pPr>
              <a:endParaRPr lang="en-GB"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Circular Arrow 42"/>
            <p:cNvSpPr/>
            <p:nvPr/>
          </p:nvSpPr>
          <p:spPr>
            <a:xfrm>
              <a:off x="3856462" y="1514384"/>
              <a:ext cx="4650199" cy="4650202"/>
            </a:xfrm>
            <a:prstGeom prst="circularArrow">
              <a:avLst>
                <a:gd name="adj1" fmla="val 5085"/>
                <a:gd name="adj2" fmla="val 327528"/>
                <a:gd name="adj3" fmla="val 1472472"/>
                <a:gd name="adj4" fmla="val 16199432"/>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ircular Arrow 43"/>
            <p:cNvSpPr/>
            <p:nvPr/>
          </p:nvSpPr>
          <p:spPr>
            <a:xfrm>
              <a:off x="3770899" y="1661904"/>
              <a:ext cx="4650199" cy="4650201"/>
            </a:xfrm>
            <a:prstGeom prst="circularArrow">
              <a:avLst>
                <a:gd name="adj1" fmla="val 5085"/>
                <a:gd name="adj2" fmla="val 327528"/>
                <a:gd name="adj3" fmla="val 8671970"/>
                <a:gd name="adj4" fmla="val 1800502"/>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Circular Arrow 44"/>
            <p:cNvSpPr/>
            <p:nvPr/>
          </p:nvSpPr>
          <p:spPr>
            <a:xfrm>
              <a:off x="3685337" y="1514384"/>
              <a:ext cx="4650199" cy="4650202"/>
            </a:xfrm>
            <a:prstGeom prst="circularArrow">
              <a:avLst>
                <a:gd name="adj1" fmla="val 5085"/>
                <a:gd name="adj2" fmla="val 327528"/>
                <a:gd name="adj3" fmla="val 15873039"/>
                <a:gd name="adj4" fmla="val 9000000"/>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6" name="Freeform 45"/>
          <p:cNvSpPr>
            <a:spLocks noEditPoints="1"/>
          </p:cNvSpPr>
          <p:nvPr/>
        </p:nvSpPr>
        <p:spPr bwMode="auto">
          <a:xfrm>
            <a:off x="6022321" y="5222090"/>
            <a:ext cx="788708" cy="46104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7" name="Group 46"/>
          <p:cNvGrpSpPr/>
          <p:nvPr/>
        </p:nvGrpSpPr>
        <p:grpSpPr>
          <a:xfrm>
            <a:off x="5145581" y="3597723"/>
            <a:ext cx="693683" cy="543732"/>
            <a:chOff x="7200839" y="1790292"/>
            <a:chExt cx="795921" cy="623870"/>
          </a:xfrm>
          <a:solidFill>
            <a:schemeClr val="bg1"/>
          </a:solidFill>
        </p:grpSpPr>
        <p:sp>
          <p:nvSpPr>
            <p:cNvPr id="48" name="Freeform 47"/>
            <p:cNvSpPr>
              <a:spLocks/>
            </p:cNvSpPr>
            <p:nvPr/>
          </p:nvSpPr>
          <p:spPr bwMode="auto">
            <a:xfrm>
              <a:off x="7235971" y="1790292"/>
              <a:ext cx="760789" cy="434110"/>
            </a:xfrm>
            <a:custGeom>
              <a:avLst/>
              <a:gdLst>
                <a:gd name="T0" fmla="*/ 295 w 628"/>
                <a:gd name="T1" fmla="*/ 232 h 334"/>
                <a:gd name="T2" fmla="*/ 295 w 628"/>
                <a:gd name="T3" fmla="*/ 232 h 334"/>
                <a:gd name="T4" fmla="*/ 295 w 628"/>
                <a:gd name="T5" fmla="*/ 232 h 334"/>
                <a:gd name="T6" fmla="*/ 295 w 628"/>
                <a:gd name="T7" fmla="*/ 232 h 334"/>
                <a:gd name="T8" fmla="*/ 430 w 628"/>
                <a:gd name="T9" fmla="*/ 334 h 334"/>
                <a:gd name="T10" fmla="*/ 628 w 628"/>
                <a:gd name="T11" fmla="*/ 218 h 334"/>
                <a:gd name="T12" fmla="*/ 494 w 628"/>
                <a:gd name="T13" fmla="*/ 114 h 334"/>
                <a:gd name="T14" fmla="*/ 305 w 628"/>
                <a:gd name="T15" fmla="*/ 225 h 334"/>
                <a:gd name="T16" fmla="*/ 305 w 628"/>
                <a:gd name="T17" fmla="*/ 3 h 334"/>
                <a:gd name="T18" fmla="*/ 494 w 628"/>
                <a:gd name="T19" fmla="*/ 114 h 334"/>
                <a:gd name="T20" fmla="*/ 600 w 628"/>
                <a:gd name="T21" fmla="*/ 102 h 334"/>
                <a:gd name="T22" fmla="*/ 437 w 628"/>
                <a:gd name="T23" fmla="*/ 7 h 334"/>
                <a:gd name="T24" fmla="*/ 305 w 628"/>
                <a:gd name="T25" fmla="*/ 0 h 334"/>
                <a:gd name="T26" fmla="*/ 305 w 628"/>
                <a:gd name="T27" fmla="*/ 0 h 334"/>
                <a:gd name="T28" fmla="*/ 302 w 628"/>
                <a:gd name="T29" fmla="*/ 0 h 334"/>
                <a:gd name="T30" fmla="*/ 300 w 628"/>
                <a:gd name="T31" fmla="*/ 0 h 334"/>
                <a:gd name="T32" fmla="*/ 295 w 628"/>
                <a:gd name="T33" fmla="*/ 0 h 334"/>
                <a:gd name="T34" fmla="*/ 295 w 628"/>
                <a:gd name="T35" fmla="*/ 0 h 334"/>
                <a:gd name="T36" fmla="*/ 165 w 628"/>
                <a:gd name="T37" fmla="*/ 7 h 334"/>
                <a:gd name="T38" fmla="*/ 0 w 628"/>
                <a:gd name="T39" fmla="*/ 102 h 334"/>
                <a:gd name="T40" fmla="*/ 108 w 628"/>
                <a:gd name="T41" fmla="*/ 114 h 334"/>
                <a:gd name="T42" fmla="*/ 295 w 628"/>
                <a:gd name="T43" fmla="*/ 3 h 334"/>
                <a:gd name="T44" fmla="*/ 295 w 628"/>
                <a:gd name="T45" fmla="*/ 232 h 334"/>
                <a:gd name="T46" fmla="*/ 295 w 628"/>
                <a:gd name="T47" fmla="*/ 23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8" h="334">
                  <a:moveTo>
                    <a:pt x="295" y="232"/>
                  </a:moveTo>
                  <a:lnTo>
                    <a:pt x="295" y="232"/>
                  </a:lnTo>
                  <a:lnTo>
                    <a:pt x="295" y="232"/>
                  </a:lnTo>
                  <a:lnTo>
                    <a:pt x="295" y="232"/>
                  </a:lnTo>
                  <a:lnTo>
                    <a:pt x="430" y="334"/>
                  </a:lnTo>
                  <a:lnTo>
                    <a:pt x="628" y="218"/>
                  </a:lnTo>
                  <a:lnTo>
                    <a:pt x="494" y="114"/>
                  </a:lnTo>
                  <a:lnTo>
                    <a:pt x="305" y="225"/>
                  </a:lnTo>
                  <a:lnTo>
                    <a:pt x="305" y="3"/>
                  </a:lnTo>
                  <a:lnTo>
                    <a:pt x="494" y="114"/>
                  </a:lnTo>
                  <a:lnTo>
                    <a:pt x="600" y="102"/>
                  </a:lnTo>
                  <a:lnTo>
                    <a:pt x="437" y="7"/>
                  </a:lnTo>
                  <a:lnTo>
                    <a:pt x="305" y="0"/>
                  </a:lnTo>
                  <a:lnTo>
                    <a:pt x="305" y="0"/>
                  </a:lnTo>
                  <a:lnTo>
                    <a:pt x="302" y="0"/>
                  </a:lnTo>
                  <a:lnTo>
                    <a:pt x="300" y="0"/>
                  </a:lnTo>
                  <a:lnTo>
                    <a:pt x="295" y="0"/>
                  </a:lnTo>
                  <a:lnTo>
                    <a:pt x="295" y="0"/>
                  </a:lnTo>
                  <a:lnTo>
                    <a:pt x="165" y="7"/>
                  </a:lnTo>
                  <a:lnTo>
                    <a:pt x="0" y="102"/>
                  </a:lnTo>
                  <a:lnTo>
                    <a:pt x="108" y="114"/>
                  </a:lnTo>
                  <a:lnTo>
                    <a:pt x="295" y="3"/>
                  </a:lnTo>
                  <a:lnTo>
                    <a:pt x="295" y="232"/>
                  </a:lnTo>
                  <a:lnTo>
                    <a:pt x="295"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1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8"/>
            <p:cNvSpPr>
              <a:spLocks/>
            </p:cNvSpPr>
            <p:nvPr/>
          </p:nvSpPr>
          <p:spPr bwMode="auto">
            <a:xfrm>
              <a:off x="7200839" y="1941061"/>
              <a:ext cx="392509" cy="289840"/>
            </a:xfrm>
            <a:custGeom>
              <a:avLst/>
              <a:gdLst>
                <a:gd name="T0" fmla="*/ 0 w 324"/>
                <a:gd name="T1" fmla="*/ 100 h 223"/>
                <a:gd name="T2" fmla="*/ 187 w 324"/>
                <a:gd name="T3" fmla="*/ 223 h 223"/>
                <a:gd name="T4" fmla="*/ 324 w 324"/>
                <a:gd name="T5" fmla="*/ 116 h 223"/>
                <a:gd name="T6" fmla="*/ 130 w 324"/>
                <a:gd name="T7" fmla="*/ 0 h 223"/>
                <a:gd name="T8" fmla="*/ 0 w 324"/>
                <a:gd name="T9" fmla="*/ 100 h 223"/>
              </a:gdLst>
              <a:ahLst/>
              <a:cxnLst>
                <a:cxn ang="0">
                  <a:pos x="T0" y="T1"/>
                </a:cxn>
                <a:cxn ang="0">
                  <a:pos x="T2" y="T3"/>
                </a:cxn>
                <a:cxn ang="0">
                  <a:pos x="T4" y="T5"/>
                </a:cxn>
                <a:cxn ang="0">
                  <a:pos x="T6" y="T7"/>
                </a:cxn>
                <a:cxn ang="0">
                  <a:pos x="T8" y="T9"/>
                </a:cxn>
              </a:cxnLst>
              <a:rect l="0" t="0" r="r" b="b"/>
              <a:pathLst>
                <a:path w="324" h="223">
                  <a:moveTo>
                    <a:pt x="0" y="100"/>
                  </a:moveTo>
                  <a:lnTo>
                    <a:pt x="187" y="223"/>
                  </a:lnTo>
                  <a:lnTo>
                    <a:pt x="324" y="116"/>
                  </a:lnTo>
                  <a:lnTo>
                    <a:pt x="130" y="0"/>
                  </a:lnTo>
                  <a:lnTo>
                    <a:pt x="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1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49"/>
            <p:cNvSpPr>
              <a:spLocks/>
            </p:cNvSpPr>
            <p:nvPr/>
          </p:nvSpPr>
          <p:spPr bwMode="auto">
            <a:xfrm>
              <a:off x="7353482" y="2116524"/>
              <a:ext cx="477310" cy="297638"/>
            </a:xfrm>
            <a:custGeom>
              <a:avLst/>
              <a:gdLst>
                <a:gd name="T0" fmla="*/ 198 w 394"/>
                <a:gd name="T1" fmla="*/ 0 h 229"/>
                <a:gd name="T2" fmla="*/ 61 w 394"/>
                <a:gd name="T3" fmla="*/ 109 h 229"/>
                <a:gd name="T4" fmla="*/ 0 w 394"/>
                <a:gd name="T5" fmla="*/ 71 h 229"/>
                <a:gd name="T6" fmla="*/ 0 w 394"/>
                <a:gd name="T7" fmla="*/ 114 h 229"/>
                <a:gd name="T8" fmla="*/ 198 w 394"/>
                <a:gd name="T9" fmla="*/ 229 h 229"/>
                <a:gd name="T10" fmla="*/ 394 w 394"/>
                <a:gd name="T11" fmla="*/ 116 h 229"/>
                <a:gd name="T12" fmla="*/ 394 w 394"/>
                <a:gd name="T13" fmla="*/ 64 h 229"/>
                <a:gd name="T14" fmla="*/ 335 w 394"/>
                <a:gd name="T15" fmla="*/ 104 h 229"/>
                <a:gd name="T16" fmla="*/ 198 w 394"/>
                <a:gd name="T1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229">
                  <a:moveTo>
                    <a:pt x="198" y="0"/>
                  </a:moveTo>
                  <a:lnTo>
                    <a:pt x="61" y="109"/>
                  </a:lnTo>
                  <a:lnTo>
                    <a:pt x="0" y="71"/>
                  </a:lnTo>
                  <a:lnTo>
                    <a:pt x="0" y="114"/>
                  </a:lnTo>
                  <a:lnTo>
                    <a:pt x="198" y="229"/>
                  </a:lnTo>
                  <a:lnTo>
                    <a:pt x="394" y="116"/>
                  </a:lnTo>
                  <a:lnTo>
                    <a:pt x="394" y="64"/>
                  </a:lnTo>
                  <a:lnTo>
                    <a:pt x="335" y="104"/>
                  </a:lnTo>
                  <a:lnTo>
                    <a:pt x="1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1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1" name="Freeform 50"/>
          <p:cNvSpPr>
            <a:spLocks/>
          </p:cNvSpPr>
          <p:nvPr/>
        </p:nvSpPr>
        <p:spPr bwMode="auto">
          <a:xfrm>
            <a:off x="6990762" y="3459044"/>
            <a:ext cx="514191" cy="761226"/>
          </a:xfrm>
          <a:custGeom>
            <a:avLst/>
            <a:gdLst>
              <a:gd name="T0" fmla="*/ 25 w 206"/>
              <a:gd name="T1" fmla="*/ 112 h 284"/>
              <a:gd name="T2" fmla="*/ 25 w 206"/>
              <a:gd name="T3" fmla="*/ 64 h 284"/>
              <a:gd name="T4" fmla="*/ 5 w 206"/>
              <a:gd name="T5" fmla="*/ 64 h 284"/>
              <a:gd name="T6" fmla="*/ 4 w 206"/>
              <a:gd name="T7" fmla="*/ 60 h 284"/>
              <a:gd name="T8" fmla="*/ 104 w 206"/>
              <a:gd name="T9" fmla="*/ 2 h 284"/>
              <a:gd name="T10" fmla="*/ 117 w 206"/>
              <a:gd name="T11" fmla="*/ 2 h 284"/>
              <a:gd name="T12" fmla="*/ 145 w 206"/>
              <a:gd name="T13" fmla="*/ 25 h 284"/>
              <a:gd name="T14" fmla="*/ 145 w 206"/>
              <a:gd name="T15" fmla="*/ 2 h 284"/>
              <a:gd name="T16" fmla="*/ 168 w 206"/>
              <a:gd name="T17" fmla="*/ 2 h 284"/>
              <a:gd name="T18" fmla="*/ 168 w 206"/>
              <a:gd name="T19" fmla="*/ 40 h 284"/>
              <a:gd name="T20" fmla="*/ 184 w 206"/>
              <a:gd name="T21" fmla="*/ 49 h 284"/>
              <a:gd name="T22" fmla="*/ 184 w 206"/>
              <a:gd name="T23" fmla="*/ 49 h 284"/>
              <a:gd name="T24" fmla="*/ 184 w 206"/>
              <a:gd name="T25" fmla="*/ 49 h 284"/>
              <a:gd name="T26" fmla="*/ 202 w 206"/>
              <a:gd name="T27" fmla="*/ 60 h 284"/>
              <a:gd name="T28" fmla="*/ 201 w 206"/>
              <a:gd name="T29" fmla="*/ 64 h 284"/>
              <a:gd name="T30" fmla="*/ 184 w 206"/>
              <a:gd name="T31" fmla="*/ 64 h 284"/>
              <a:gd name="T32" fmla="*/ 184 w 206"/>
              <a:gd name="T33" fmla="*/ 117 h 284"/>
              <a:gd name="T34" fmla="*/ 169 w 206"/>
              <a:gd name="T35" fmla="*/ 134 h 284"/>
              <a:gd name="T36" fmla="*/ 136 w 206"/>
              <a:gd name="T37" fmla="*/ 134 h 284"/>
              <a:gd name="T38" fmla="*/ 129 w 206"/>
              <a:gd name="T39" fmla="*/ 137 h 284"/>
              <a:gd name="T40" fmla="*/ 140 w 206"/>
              <a:gd name="T41" fmla="*/ 155 h 284"/>
              <a:gd name="T42" fmla="*/ 139 w 206"/>
              <a:gd name="T43" fmla="*/ 160 h 284"/>
              <a:gd name="T44" fmla="*/ 118 w 206"/>
              <a:gd name="T45" fmla="*/ 161 h 284"/>
              <a:gd name="T46" fmla="*/ 119 w 206"/>
              <a:gd name="T47" fmla="*/ 168 h 284"/>
              <a:gd name="T48" fmla="*/ 130 w 206"/>
              <a:gd name="T49" fmla="*/ 179 h 284"/>
              <a:gd name="T50" fmla="*/ 115 w 206"/>
              <a:gd name="T51" fmla="*/ 195 h 284"/>
              <a:gd name="T52" fmla="*/ 129 w 206"/>
              <a:gd name="T53" fmla="*/ 211 h 284"/>
              <a:gd name="T54" fmla="*/ 129 w 206"/>
              <a:gd name="T55" fmla="*/ 220 h 284"/>
              <a:gd name="T56" fmla="*/ 115 w 206"/>
              <a:gd name="T57" fmla="*/ 235 h 284"/>
              <a:gd name="T58" fmla="*/ 124 w 206"/>
              <a:gd name="T59" fmla="*/ 248 h 284"/>
              <a:gd name="T60" fmla="*/ 124 w 206"/>
              <a:gd name="T61" fmla="*/ 260 h 284"/>
              <a:gd name="T62" fmla="*/ 102 w 206"/>
              <a:gd name="T63" fmla="*/ 284 h 284"/>
              <a:gd name="T64" fmla="*/ 86 w 206"/>
              <a:gd name="T65" fmla="*/ 264 h 284"/>
              <a:gd name="T66" fmla="*/ 85 w 206"/>
              <a:gd name="T67" fmla="*/ 163 h 284"/>
              <a:gd name="T68" fmla="*/ 83 w 206"/>
              <a:gd name="T69" fmla="*/ 160 h 284"/>
              <a:gd name="T70" fmla="*/ 71 w 206"/>
              <a:gd name="T71" fmla="*/ 159 h 284"/>
              <a:gd name="T72" fmla="*/ 68 w 206"/>
              <a:gd name="T73" fmla="*/ 152 h 284"/>
              <a:gd name="T74" fmla="*/ 77 w 206"/>
              <a:gd name="T75" fmla="*/ 140 h 284"/>
              <a:gd name="T76" fmla="*/ 78 w 206"/>
              <a:gd name="T77" fmla="*/ 136 h 284"/>
              <a:gd name="T78" fmla="*/ 73 w 206"/>
              <a:gd name="T79" fmla="*/ 134 h 284"/>
              <a:gd name="T80" fmla="*/ 40 w 206"/>
              <a:gd name="T81" fmla="*/ 134 h 284"/>
              <a:gd name="T82" fmla="*/ 25 w 206"/>
              <a:gd name="T83" fmla="*/ 11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84">
                <a:moveTo>
                  <a:pt x="25" y="112"/>
                </a:moveTo>
                <a:cubicBezTo>
                  <a:pt x="25" y="64"/>
                  <a:pt x="25" y="64"/>
                  <a:pt x="25" y="64"/>
                </a:cubicBezTo>
                <a:cubicBezTo>
                  <a:pt x="5" y="64"/>
                  <a:pt x="5" y="64"/>
                  <a:pt x="5" y="64"/>
                </a:cubicBezTo>
                <a:cubicBezTo>
                  <a:pt x="1" y="64"/>
                  <a:pt x="0" y="62"/>
                  <a:pt x="4" y="60"/>
                </a:cubicBezTo>
                <a:cubicBezTo>
                  <a:pt x="104" y="2"/>
                  <a:pt x="104" y="2"/>
                  <a:pt x="104" y="2"/>
                </a:cubicBezTo>
                <a:cubicBezTo>
                  <a:pt x="107" y="0"/>
                  <a:pt x="113" y="0"/>
                  <a:pt x="117" y="2"/>
                </a:cubicBezTo>
                <a:cubicBezTo>
                  <a:pt x="145" y="25"/>
                  <a:pt x="145" y="25"/>
                  <a:pt x="145" y="25"/>
                </a:cubicBezTo>
                <a:cubicBezTo>
                  <a:pt x="145" y="2"/>
                  <a:pt x="145" y="2"/>
                  <a:pt x="145" y="2"/>
                </a:cubicBezTo>
                <a:cubicBezTo>
                  <a:pt x="168" y="2"/>
                  <a:pt x="168" y="2"/>
                  <a:pt x="168" y="2"/>
                </a:cubicBezTo>
                <a:cubicBezTo>
                  <a:pt x="168" y="40"/>
                  <a:pt x="168" y="40"/>
                  <a:pt x="168" y="40"/>
                </a:cubicBezTo>
                <a:cubicBezTo>
                  <a:pt x="184" y="49"/>
                  <a:pt x="184" y="49"/>
                  <a:pt x="184" y="49"/>
                </a:cubicBezTo>
                <a:cubicBezTo>
                  <a:pt x="184" y="49"/>
                  <a:pt x="184" y="49"/>
                  <a:pt x="184" y="49"/>
                </a:cubicBezTo>
                <a:cubicBezTo>
                  <a:pt x="184" y="49"/>
                  <a:pt x="184" y="49"/>
                  <a:pt x="184" y="49"/>
                </a:cubicBezTo>
                <a:cubicBezTo>
                  <a:pt x="202" y="60"/>
                  <a:pt x="202" y="60"/>
                  <a:pt x="202" y="60"/>
                </a:cubicBezTo>
                <a:cubicBezTo>
                  <a:pt x="206" y="62"/>
                  <a:pt x="205" y="64"/>
                  <a:pt x="201" y="64"/>
                </a:cubicBezTo>
                <a:cubicBezTo>
                  <a:pt x="184" y="64"/>
                  <a:pt x="184" y="64"/>
                  <a:pt x="184" y="64"/>
                </a:cubicBezTo>
                <a:cubicBezTo>
                  <a:pt x="184" y="117"/>
                  <a:pt x="184" y="117"/>
                  <a:pt x="184" y="117"/>
                </a:cubicBezTo>
                <a:cubicBezTo>
                  <a:pt x="184" y="117"/>
                  <a:pt x="185" y="134"/>
                  <a:pt x="169" y="134"/>
                </a:cubicBezTo>
                <a:cubicBezTo>
                  <a:pt x="136" y="134"/>
                  <a:pt x="136" y="134"/>
                  <a:pt x="136" y="134"/>
                </a:cubicBezTo>
                <a:cubicBezTo>
                  <a:pt x="134" y="135"/>
                  <a:pt x="131" y="136"/>
                  <a:pt x="129" y="137"/>
                </a:cubicBezTo>
                <a:cubicBezTo>
                  <a:pt x="140" y="155"/>
                  <a:pt x="140" y="155"/>
                  <a:pt x="140" y="155"/>
                </a:cubicBezTo>
                <a:cubicBezTo>
                  <a:pt x="142" y="159"/>
                  <a:pt x="139" y="160"/>
                  <a:pt x="139" y="160"/>
                </a:cubicBezTo>
                <a:cubicBezTo>
                  <a:pt x="118" y="161"/>
                  <a:pt x="118" y="161"/>
                  <a:pt x="118" y="161"/>
                </a:cubicBezTo>
                <a:cubicBezTo>
                  <a:pt x="119" y="168"/>
                  <a:pt x="119" y="168"/>
                  <a:pt x="119" y="168"/>
                </a:cubicBezTo>
                <a:cubicBezTo>
                  <a:pt x="130" y="179"/>
                  <a:pt x="130" y="179"/>
                  <a:pt x="130" y="179"/>
                </a:cubicBezTo>
                <a:cubicBezTo>
                  <a:pt x="115" y="195"/>
                  <a:pt x="115" y="195"/>
                  <a:pt x="115" y="195"/>
                </a:cubicBezTo>
                <a:cubicBezTo>
                  <a:pt x="129" y="211"/>
                  <a:pt x="129" y="211"/>
                  <a:pt x="129" y="211"/>
                </a:cubicBezTo>
                <a:cubicBezTo>
                  <a:pt x="129" y="220"/>
                  <a:pt x="129" y="220"/>
                  <a:pt x="129" y="220"/>
                </a:cubicBezTo>
                <a:cubicBezTo>
                  <a:pt x="115" y="235"/>
                  <a:pt x="115" y="235"/>
                  <a:pt x="115" y="235"/>
                </a:cubicBezTo>
                <a:cubicBezTo>
                  <a:pt x="124" y="248"/>
                  <a:pt x="124" y="248"/>
                  <a:pt x="124" y="248"/>
                </a:cubicBezTo>
                <a:cubicBezTo>
                  <a:pt x="124" y="260"/>
                  <a:pt x="124" y="260"/>
                  <a:pt x="124" y="260"/>
                </a:cubicBezTo>
                <a:cubicBezTo>
                  <a:pt x="102" y="284"/>
                  <a:pt x="102" y="284"/>
                  <a:pt x="102" y="284"/>
                </a:cubicBezTo>
                <a:cubicBezTo>
                  <a:pt x="94" y="283"/>
                  <a:pt x="86" y="264"/>
                  <a:pt x="86" y="264"/>
                </a:cubicBezTo>
                <a:cubicBezTo>
                  <a:pt x="85" y="163"/>
                  <a:pt x="85" y="163"/>
                  <a:pt x="85" y="163"/>
                </a:cubicBezTo>
                <a:cubicBezTo>
                  <a:pt x="85" y="160"/>
                  <a:pt x="83" y="160"/>
                  <a:pt x="83" y="160"/>
                </a:cubicBezTo>
                <a:cubicBezTo>
                  <a:pt x="71" y="159"/>
                  <a:pt x="71" y="159"/>
                  <a:pt x="71" y="159"/>
                </a:cubicBezTo>
                <a:cubicBezTo>
                  <a:pt x="64" y="159"/>
                  <a:pt x="68" y="152"/>
                  <a:pt x="68" y="152"/>
                </a:cubicBezTo>
                <a:cubicBezTo>
                  <a:pt x="77" y="140"/>
                  <a:pt x="77" y="140"/>
                  <a:pt x="77" y="140"/>
                </a:cubicBezTo>
                <a:cubicBezTo>
                  <a:pt x="78" y="139"/>
                  <a:pt x="78" y="137"/>
                  <a:pt x="78" y="136"/>
                </a:cubicBezTo>
                <a:cubicBezTo>
                  <a:pt x="76" y="136"/>
                  <a:pt x="74" y="135"/>
                  <a:pt x="73" y="134"/>
                </a:cubicBezTo>
                <a:cubicBezTo>
                  <a:pt x="40" y="134"/>
                  <a:pt x="40" y="134"/>
                  <a:pt x="40" y="134"/>
                </a:cubicBezTo>
                <a:cubicBezTo>
                  <a:pt x="40" y="134"/>
                  <a:pt x="25" y="133"/>
                  <a:pt x="25" y="112"/>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8551597" y="2607649"/>
            <a:ext cx="3073704" cy="1702790"/>
            <a:chOff x="8461641" y="1680432"/>
            <a:chExt cx="2914647" cy="1614675"/>
          </a:xfrm>
        </p:grpSpPr>
        <p:sp>
          <p:nvSpPr>
            <p:cNvPr id="60" name="Rectangle 59"/>
            <p:cNvSpPr/>
            <p:nvPr/>
          </p:nvSpPr>
          <p:spPr>
            <a:xfrm>
              <a:off x="8461641" y="1680432"/>
              <a:ext cx="2914647" cy="1614675"/>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60"/>
            <p:cNvSpPr txBox="1"/>
            <p:nvPr/>
          </p:nvSpPr>
          <p:spPr>
            <a:xfrm>
              <a:off x="8706534" y="1768033"/>
              <a:ext cx="1944449" cy="407617"/>
            </a:xfrm>
            <a:prstGeom prst="rect">
              <a:avLst/>
            </a:prstGeom>
            <a:noFill/>
          </p:spPr>
          <p:txBody>
            <a:bodyPr wrap="none" rtlCol="0">
              <a:spAutoFit/>
            </a:bodyPr>
            <a:lstStyle/>
            <a:p>
              <a:pPr>
                <a:lnSpc>
                  <a:spcPct val="120000"/>
                </a:lnSpc>
              </a:pPr>
              <a:r>
                <a:rPr lang="zh-CN" altLang="en-US" sz="20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20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8701390" y="2281878"/>
              <a:ext cx="2482639" cy="456199"/>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62"/>
          <p:cNvGrpSpPr/>
          <p:nvPr/>
        </p:nvGrpSpPr>
        <p:grpSpPr>
          <a:xfrm>
            <a:off x="8910113" y="5469167"/>
            <a:ext cx="796944" cy="796944"/>
            <a:chOff x="6895745" y="6076124"/>
            <a:chExt cx="755703" cy="755703"/>
          </a:xfrm>
        </p:grpSpPr>
        <p:sp>
          <p:nvSpPr>
            <p:cNvPr id="64" name="Oval 63"/>
            <p:cNvSpPr/>
            <p:nvPr/>
          </p:nvSpPr>
          <p:spPr>
            <a:xfrm>
              <a:off x="6895745" y="607612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5" name="Group 64"/>
            <p:cNvGrpSpPr/>
            <p:nvPr/>
          </p:nvGrpSpPr>
          <p:grpSpPr>
            <a:xfrm>
              <a:off x="7162147" y="6226696"/>
              <a:ext cx="212181" cy="457727"/>
              <a:chOff x="4395788" y="2198688"/>
              <a:chExt cx="344488" cy="742951"/>
            </a:xfrm>
            <a:solidFill>
              <a:schemeClr val="bg2"/>
            </a:solidFill>
          </p:grpSpPr>
          <p:sp>
            <p:nvSpPr>
              <p:cNvPr id="66" name="Oval 65"/>
              <p:cNvSpPr>
                <a:spLocks noChangeArrowheads="1"/>
              </p:cNvSpPr>
              <p:nvPr/>
            </p:nvSpPr>
            <p:spPr bwMode="auto">
              <a:xfrm>
                <a:off x="4511675" y="2198688"/>
                <a:ext cx="109538" cy="1127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14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7"/>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14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68" name="Group 67"/>
          <p:cNvGrpSpPr/>
          <p:nvPr/>
        </p:nvGrpSpPr>
        <p:grpSpPr>
          <a:xfrm>
            <a:off x="8900231" y="4526943"/>
            <a:ext cx="796944" cy="796944"/>
            <a:chOff x="1354194" y="5911456"/>
            <a:chExt cx="755703" cy="755703"/>
          </a:xfrm>
        </p:grpSpPr>
        <p:sp>
          <p:nvSpPr>
            <p:cNvPr id="69" name="Oval 68"/>
            <p:cNvSpPr/>
            <p:nvPr/>
          </p:nvSpPr>
          <p:spPr>
            <a:xfrm>
              <a:off x="1354194" y="5911456"/>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0" name="Group 69"/>
            <p:cNvGrpSpPr/>
            <p:nvPr/>
          </p:nvGrpSpPr>
          <p:grpSpPr>
            <a:xfrm>
              <a:off x="1639245" y="6058413"/>
              <a:ext cx="185600" cy="472193"/>
              <a:chOff x="4422775" y="2198688"/>
              <a:chExt cx="292100" cy="742950"/>
            </a:xfrm>
            <a:solidFill>
              <a:schemeClr val="bg2"/>
            </a:solidFill>
          </p:grpSpPr>
          <p:sp>
            <p:nvSpPr>
              <p:cNvPr id="71" name="Freeform 12"/>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14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Oval 13"/>
              <p:cNvSpPr>
                <a:spLocks noChangeArrowheads="1"/>
              </p:cNvSpPr>
              <p:nvPr/>
            </p:nvSpPr>
            <p:spPr bwMode="auto">
              <a:xfrm>
                <a:off x="4511675" y="2198688"/>
                <a:ext cx="115888" cy="1158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14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73" name="TextBox 72"/>
          <p:cNvSpPr txBox="1"/>
          <p:nvPr/>
        </p:nvSpPr>
        <p:spPr>
          <a:xfrm>
            <a:off x="9758138" y="4672206"/>
            <a:ext cx="1178528" cy="494751"/>
          </a:xfrm>
          <a:prstGeom prst="rect">
            <a:avLst/>
          </a:prstGeom>
          <a:noFill/>
        </p:spPr>
        <p:txBody>
          <a:bodyPr wrap="none" rtlCol="0">
            <a:spAutoFit/>
          </a:bodyPr>
          <a:lstStyle/>
          <a:p>
            <a:pPr>
              <a:lnSpc>
                <a:spcPct val="120000"/>
              </a:lnSpc>
            </a:pPr>
            <a:r>
              <a:rPr lang="en-US" sz="2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1.234K</a:t>
            </a:r>
            <a:endParaRPr lang="en-GB" sz="2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9758533" y="4934399"/>
            <a:ext cx="1742785" cy="494751"/>
          </a:xfrm>
          <a:prstGeom prst="rect">
            <a:avLst/>
          </a:prstGeom>
          <a:noFill/>
        </p:spPr>
        <p:txBody>
          <a:bodyPr wrap="none" rtlCol="0">
            <a:spAutoFit/>
          </a:bodyPr>
          <a:lstStyle/>
          <a:p>
            <a:pPr>
              <a:lnSpc>
                <a:spcPct val="120000"/>
              </a:lnSpc>
            </a:pPr>
            <a:r>
              <a:rPr lang="en-US" sz="2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Male Users</a:t>
            </a:r>
            <a:endParaRPr lang="en-GB" sz="2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9776385" y="5614431"/>
            <a:ext cx="1178528" cy="494751"/>
          </a:xfrm>
          <a:prstGeom prst="rect">
            <a:avLst/>
          </a:prstGeom>
          <a:noFill/>
        </p:spPr>
        <p:txBody>
          <a:bodyPr wrap="none" rtlCol="0">
            <a:spAutoFit/>
          </a:bodyPr>
          <a:lstStyle/>
          <a:p>
            <a:pPr>
              <a:lnSpc>
                <a:spcPct val="120000"/>
              </a:lnSpc>
            </a:pPr>
            <a:r>
              <a:rPr lang="en-US" sz="2400"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1.234K</a:t>
            </a:r>
            <a:endParaRPr lang="en-GB" sz="2400"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9777250" y="5876624"/>
            <a:ext cx="2101857" cy="494751"/>
          </a:xfrm>
          <a:prstGeom prst="rect">
            <a:avLst/>
          </a:prstGeom>
          <a:noFill/>
        </p:spPr>
        <p:txBody>
          <a:bodyPr wrap="none" rtlCol="0">
            <a:spAutoFit/>
          </a:bodyPr>
          <a:lstStyle/>
          <a:p>
            <a:pPr>
              <a:lnSpc>
                <a:spcPct val="120000"/>
              </a:lnSpc>
            </a:pPr>
            <a:r>
              <a:rPr lang="en-US" sz="2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Female Users</a:t>
            </a:r>
            <a:endParaRPr lang="en-GB" sz="2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Content Placeholder 2"/>
          <p:cNvSpPr txBox="1">
            <a:spLocks/>
          </p:cNvSpPr>
          <p:nvPr/>
        </p:nvSpPr>
        <p:spPr>
          <a:xfrm>
            <a:off x="547179" y="159941"/>
            <a:ext cx="454384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基本工作概述报告</a:t>
            </a:r>
            <a:endParaRPr 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3" name="矩形 52"/>
          <p:cNvSpPr/>
          <p:nvPr/>
        </p:nvSpPr>
        <p:spPr>
          <a:xfrm>
            <a:off x="0" y="159941"/>
            <a:ext cx="226467"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31963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left)">
                                      <p:cBhvr>
                                        <p:cTn id="33" dur="500"/>
                                        <p:tgtEl>
                                          <p:spTgt spid="36"/>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 calcmode="lin" valueType="num">
                                      <p:cBhvr>
                                        <p:cTn id="39" dur="500" fill="hold"/>
                                        <p:tgtEl>
                                          <p:spTgt spid="39"/>
                                        </p:tgtEl>
                                        <p:attrNameLst>
                                          <p:attrName>style.rotation</p:attrName>
                                        </p:attrNameLst>
                                      </p:cBhvr>
                                      <p:tavLst>
                                        <p:tav tm="0">
                                          <p:val>
                                            <p:fltVal val="360"/>
                                          </p:val>
                                        </p:tav>
                                        <p:tav tm="100000">
                                          <p:val>
                                            <p:fltVal val="0"/>
                                          </p:val>
                                        </p:tav>
                                      </p:tavLst>
                                    </p:anim>
                                    <p:animEffect transition="in" filter="fade">
                                      <p:cBhvr>
                                        <p:cTn id="40" dur="500"/>
                                        <p:tgtEl>
                                          <p:spTgt spid="39"/>
                                        </p:tgtEl>
                                      </p:cBhvr>
                                    </p:animEffect>
                                  </p:childTnLst>
                                </p:cTn>
                              </p:par>
                            </p:childTnLst>
                          </p:cTn>
                        </p:par>
                        <p:par>
                          <p:cTn id="41" fill="hold">
                            <p:stCondLst>
                              <p:cond delay="3500"/>
                            </p:stCondLst>
                            <p:childTnLst>
                              <p:par>
                                <p:cTn id="42" presetID="49" presetClass="entr" presetSubtype="0" decel="100000" fill="hold" nodeType="after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ppt_w</p:attrName>
                                        </p:attrNameLst>
                                      </p:cBhvr>
                                      <p:tavLst>
                                        <p:tav tm="0">
                                          <p:val>
                                            <p:fltVal val="0"/>
                                          </p:val>
                                        </p:tav>
                                        <p:tav tm="100000">
                                          <p:val>
                                            <p:strVal val="#ppt_w"/>
                                          </p:val>
                                        </p:tav>
                                      </p:tavLst>
                                    </p:anim>
                                    <p:anim calcmode="lin" valueType="num">
                                      <p:cBhvr>
                                        <p:cTn id="45" dur="500" fill="hold"/>
                                        <p:tgtEl>
                                          <p:spTgt spid="47"/>
                                        </p:tgtEl>
                                        <p:attrNameLst>
                                          <p:attrName>ppt_h</p:attrName>
                                        </p:attrNameLst>
                                      </p:cBhvr>
                                      <p:tavLst>
                                        <p:tav tm="0">
                                          <p:val>
                                            <p:fltVal val="0"/>
                                          </p:val>
                                        </p:tav>
                                        <p:tav tm="100000">
                                          <p:val>
                                            <p:strVal val="#ppt_h"/>
                                          </p:val>
                                        </p:tav>
                                      </p:tavLst>
                                    </p:anim>
                                    <p:anim calcmode="lin" valueType="num">
                                      <p:cBhvr>
                                        <p:cTn id="46" dur="500" fill="hold"/>
                                        <p:tgtEl>
                                          <p:spTgt spid="47"/>
                                        </p:tgtEl>
                                        <p:attrNameLst>
                                          <p:attrName>style.rotation</p:attrName>
                                        </p:attrNameLst>
                                      </p:cBhvr>
                                      <p:tavLst>
                                        <p:tav tm="0">
                                          <p:val>
                                            <p:fltVal val="360"/>
                                          </p:val>
                                        </p:tav>
                                        <p:tav tm="100000">
                                          <p:val>
                                            <p:fltVal val="0"/>
                                          </p:val>
                                        </p:tav>
                                      </p:tavLst>
                                    </p:anim>
                                    <p:animEffect transition="in" filter="fade">
                                      <p:cBhvr>
                                        <p:cTn id="47" dur="500"/>
                                        <p:tgtEl>
                                          <p:spTgt spid="47"/>
                                        </p:tgtEl>
                                      </p:cBhvr>
                                    </p:animEffect>
                                  </p:childTnLst>
                                </p:cTn>
                              </p:par>
                            </p:childTnLst>
                          </p:cTn>
                        </p:par>
                        <p:par>
                          <p:cTn id="48" fill="hold">
                            <p:stCondLst>
                              <p:cond delay="4000"/>
                            </p:stCondLst>
                            <p:childTnLst>
                              <p:par>
                                <p:cTn id="49" presetID="49" presetClass="entr" presetSubtype="0" decel="100000" fill="hold" grpId="0" nodeType="afterEffect">
                                  <p:stCondLst>
                                    <p:cond delay="0"/>
                                  </p:stCondLst>
                                  <p:childTnLst>
                                    <p:set>
                                      <p:cBhvr>
                                        <p:cTn id="50" dur="1" fill="hold">
                                          <p:stCondLst>
                                            <p:cond delay="0"/>
                                          </p:stCondLst>
                                        </p:cTn>
                                        <p:tgtEl>
                                          <p:spTgt spid="51"/>
                                        </p:tgtEl>
                                        <p:attrNameLst>
                                          <p:attrName>style.visibility</p:attrName>
                                        </p:attrNameLst>
                                      </p:cBhvr>
                                      <p:to>
                                        <p:strVal val="visible"/>
                                      </p:to>
                                    </p:set>
                                    <p:anim calcmode="lin" valueType="num">
                                      <p:cBhvr>
                                        <p:cTn id="51" dur="500" fill="hold"/>
                                        <p:tgtEl>
                                          <p:spTgt spid="51"/>
                                        </p:tgtEl>
                                        <p:attrNameLst>
                                          <p:attrName>ppt_w</p:attrName>
                                        </p:attrNameLst>
                                      </p:cBhvr>
                                      <p:tavLst>
                                        <p:tav tm="0">
                                          <p:val>
                                            <p:fltVal val="0"/>
                                          </p:val>
                                        </p:tav>
                                        <p:tav tm="100000">
                                          <p:val>
                                            <p:strVal val="#ppt_w"/>
                                          </p:val>
                                        </p:tav>
                                      </p:tavLst>
                                    </p:anim>
                                    <p:anim calcmode="lin" valueType="num">
                                      <p:cBhvr>
                                        <p:cTn id="52" dur="500" fill="hold"/>
                                        <p:tgtEl>
                                          <p:spTgt spid="51"/>
                                        </p:tgtEl>
                                        <p:attrNameLst>
                                          <p:attrName>ppt_h</p:attrName>
                                        </p:attrNameLst>
                                      </p:cBhvr>
                                      <p:tavLst>
                                        <p:tav tm="0">
                                          <p:val>
                                            <p:fltVal val="0"/>
                                          </p:val>
                                        </p:tav>
                                        <p:tav tm="100000">
                                          <p:val>
                                            <p:strVal val="#ppt_h"/>
                                          </p:val>
                                        </p:tav>
                                      </p:tavLst>
                                    </p:anim>
                                    <p:anim calcmode="lin" valueType="num">
                                      <p:cBhvr>
                                        <p:cTn id="53" dur="500" fill="hold"/>
                                        <p:tgtEl>
                                          <p:spTgt spid="51"/>
                                        </p:tgtEl>
                                        <p:attrNameLst>
                                          <p:attrName>style.rotation</p:attrName>
                                        </p:attrNameLst>
                                      </p:cBhvr>
                                      <p:tavLst>
                                        <p:tav tm="0">
                                          <p:val>
                                            <p:fltVal val="360"/>
                                          </p:val>
                                        </p:tav>
                                        <p:tav tm="100000">
                                          <p:val>
                                            <p:fltVal val="0"/>
                                          </p:val>
                                        </p:tav>
                                      </p:tavLst>
                                    </p:anim>
                                    <p:animEffect transition="in" filter="fade">
                                      <p:cBhvr>
                                        <p:cTn id="54" dur="500"/>
                                        <p:tgtEl>
                                          <p:spTgt spid="51"/>
                                        </p:tgtEl>
                                      </p:cBhvr>
                                    </p:animEffect>
                                  </p:childTnLst>
                                </p:cTn>
                              </p:par>
                            </p:childTnLst>
                          </p:cTn>
                        </p:par>
                        <p:par>
                          <p:cTn id="55" fill="hold">
                            <p:stCondLst>
                              <p:cond delay="4500"/>
                            </p:stCondLst>
                            <p:childTnLst>
                              <p:par>
                                <p:cTn id="56" presetID="49" presetClass="entr" presetSubtype="0" decel="100000"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p:cTn id="58" dur="500" fill="hold"/>
                                        <p:tgtEl>
                                          <p:spTgt spid="46"/>
                                        </p:tgtEl>
                                        <p:attrNameLst>
                                          <p:attrName>ppt_w</p:attrName>
                                        </p:attrNameLst>
                                      </p:cBhvr>
                                      <p:tavLst>
                                        <p:tav tm="0">
                                          <p:val>
                                            <p:fltVal val="0"/>
                                          </p:val>
                                        </p:tav>
                                        <p:tav tm="100000">
                                          <p:val>
                                            <p:strVal val="#ppt_w"/>
                                          </p:val>
                                        </p:tav>
                                      </p:tavLst>
                                    </p:anim>
                                    <p:anim calcmode="lin" valueType="num">
                                      <p:cBhvr>
                                        <p:cTn id="59" dur="500" fill="hold"/>
                                        <p:tgtEl>
                                          <p:spTgt spid="46"/>
                                        </p:tgtEl>
                                        <p:attrNameLst>
                                          <p:attrName>ppt_h</p:attrName>
                                        </p:attrNameLst>
                                      </p:cBhvr>
                                      <p:tavLst>
                                        <p:tav tm="0">
                                          <p:val>
                                            <p:fltVal val="0"/>
                                          </p:val>
                                        </p:tav>
                                        <p:tav tm="100000">
                                          <p:val>
                                            <p:strVal val="#ppt_h"/>
                                          </p:val>
                                        </p:tav>
                                      </p:tavLst>
                                    </p:anim>
                                    <p:anim calcmode="lin" valueType="num">
                                      <p:cBhvr>
                                        <p:cTn id="60" dur="500" fill="hold"/>
                                        <p:tgtEl>
                                          <p:spTgt spid="46"/>
                                        </p:tgtEl>
                                        <p:attrNameLst>
                                          <p:attrName>style.rotation</p:attrName>
                                        </p:attrNameLst>
                                      </p:cBhvr>
                                      <p:tavLst>
                                        <p:tav tm="0">
                                          <p:val>
                                            <p:fltVal val="360"/>
                                          </p:val>
                                        </p:tav>
                                        <p:tav tm="100000">
                                          <p:val>
                                            <p:fltVal val="0"/>
                                          </p:val>
                                        </p:tav>
                                      </p:tavLst>
                                    </p:anim>
                                    <p:animEffect transition="in" filter="fade">
                                      <p:cBhvr>
                                        <p:cTn id="61" dur="500"/>
                                        <p:tgtEl>
                                          <p:spTgt spid="46"/>
                                        </p:tgtEl>
                                      </p:cBhvr>
                                    </p:animEffect>
                                  </p:childTnLst>
                                </p:cTn>
                              </p:par>
                            </p:childTnLst>
                          </p:cTn>
                        </p:par>
                        <p:par>
                          <p:cTn id="62" fill="hold">
                            <p:stCondLst>
                              <p:cond delay="5000"/>
                            </p:stCondLst>
                            <p:childTnLst>
                              <p:par>
                                <p:cTn id="63" presetID="42" presetClass="entr" presetSubtype="0" fill="hold"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fade">
                                      <p:cBhvr>
                                        <p:cTn id="65" dur="1000"/>
                                        <p:tgtEl>
                                          <p:spTgt spid="4"/>
                                        </p:tgtEl>
                                      </p:cBhvr>
                                    </p:animEffect>
                                    <p:anim calcmode="lin" valueType="num">
                                      <p:cBhvr>
                                        <p:cTn id="66" dur="1000" fill="hold"/>
                                        <p:tgtEl>
                                          <p:spTgt spid="4"/>
                                        </p:tgtEl>
                                        <p:attrNameLst>
                                          <p:attrName>ppt_x</p:attrName>
                                        </p:attrNameLst>
                                      </p:cBhvr>
                                      <p:tavLst>
                                        <p:tav tm="0">
                                          <p:val>
                                            <p:strVal val="#ppt_x"/>
                                          </p:val>
                                        </p:tav>
                                        <p:tav tm="100000">
                                          <p:val>
                                            <p:strVal val="#ppt_x"/>
                                          </p:val>
                                        </p:tav>
                                      </p:tavLst>
                                    </p:anim>
                                    <p:anim calcmode="lin" valueType="num">
                                      <p:cBhvr>
                                        <p:cTn id="67" dur="1000" fill="hold"/>
                                        <p:tgtEl>
                                          <p:spTgt spid="4"/>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10" presetClass="entr" presetSubtype="0" fill="hold" nodeType="after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fade">
                                      <p:cBhvr>
                                        <p:cTn id="71" dur="500"/>
                                        <p:tgtEl>
                                          <p:spTgt spid="68"/>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fade">
                                      <p:cBhvr>
                                        <p:cTn id="75" dur="500"/>
                                        <p:tgtEl>
                                          <p:spTgt spid="73"/>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fade">
                                      <p:cBhvr>
                                        <p:cTn id="79" dur="500"/>
                                        <p:tgtEl>
                                          <p:spTgt spid="74"/>
                                        </p:tgtEl>
                                      </p:cBhvr>
                                    </p:animEffect>
                                  </p:childTnLst>
                                </p:cTn>
                              </p:par>
                            </p:childTnLst>
                          </p:cTn>
                        </p:par>
                        <p:par>
                          <p:cTn id="80" fill="hold">
                            <p:stCondLst>
                              <p:cond delay="7500"/>
                            </p:stCondLst>
                            <p:childTnLst>
                              <p:par>
                                <p:cTn id="81" presetID="10" presetClass="entr" presetSubtype="0" fill="hold" nodeType="afterEffect">
                                  <p:stCondLst>
                                    <p:cond delay="0"/>
                                  </p:stCondLst>
                                  <p:childTnLst>
                                    <p:set>
                                      <p:cBhvr>
                                        <p:cTn id="82" dur="1" fill="hold">
                                          <p:stCondLst>
                                            <p:cond delay="0"/>
                                          </p:stCondLst>
                                        </p:cTn>
                                        <p:tgtEl>
                                          <p:spTgt spid="63"/>
                                        </p:tgtEl>
                                        <p:attrNameLst>
                                          <p:attrName>style.visibility</p:attrName>
                                        </p:attrNameLst>
                                      </p:cBhvr>
                                      <p:to>
                                        <p:strVal val="visible"/>
                                      </p:to>
                                    </p:set>
                                    <p:animEffect transition="in" filter="fade">
                                      <p:cBhvr>
                                        <p:cTn id="83" dur="500"/>
                                        <p:tgtEl>
                                          <p:spTgt spid="63"/>
                                        </p:tgtEl>
                                      </p:cBhvr>
                                    </p:animEffect>
                                  </p:childTnLst>
                                </p:cTn>
                              </p:par>
                            </p:childTnLst>
                          </p:cTn>
                        </p:par>
                        <p:par>
                          <p:cTn id="84" fill="hold">
                            <p:stCondLst>
                              <p:cond delay="8000"/>
                            </p:stCondLst>
                            <p:childTnLst>
                              <p:par>
                                <p:cTn id="85" presetID="10" presetClass="entr" presetSubtype="0" fill="hold" grpId="0" nodeType="afterEffect">
                                  <p:stCondLst>
                                    <p:cond delay="0"/>
                                  </p:stCondLst>
                                  <p:childTnLst>
                                    <p:set>
                                      <p:cBhvr>
                                        <p:cTn id="86" dur="1" fill="hold">
                                          <p:stCondLst>
                                            <p:cond delay="0"/>
                                          </p:stCondLst>
                                        </p:cTn>
                                        <p:tgtEl>
                                          <p:spTgt spid="75"/>
                                        </p:tgtEl>
                                        <p:attrNameLst>
                                          <p:attrName>style.visibility</p:attrName>
                                        </p:attrNameLst>
                                      </p:cBhvr>
                                      <p:to>
                                        <p:strVal val="visible"/>
                                      </p:to>
                                    </p:set>
                                    <p:animEffect transition="in" filter="fade">
                                      <p:cBhvr>
                                        <p:cTn id="87" dur="500"/>
                                        <p:tgtEl>
                                          <p:spTgt spid="75"/>
                                        </p:tgtEl>
                                      </p:cBhvr>
                                    </p:animEffect>
                                  </p:childTnLst>
                                </p:cTn>
                              </p:par>
                            </p:childTnLst>
                          </p:cTn>
                        </p:par>
                        <p:par>
                          <p:cTn id="88" fill="hold">
                            <p:stCondLst>
                              <p:cond delay="8500"/>
                            </p:stCondLst>
                            <p:childTnLst>
                              <p:par>
                                <p:cTn id="89" presetID="10" presetClass="entr" presetSubtype="0" fill="hold" grpId="0" nodeType="after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5" grpId="0"/>
      <p:bldP spid="46" grpId="0" animBg="1"/>
      <p:bldP spid="51" grpId="0" animBg="1"/>
      <p:bldP spid="73" grpId="0"/>
      <p:bldP spid="74" grpId="0"/>
      <p:bldP spid="75" grpId="0"/>
      <p:bldP spid="7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8549393" y="3290317"/>
            <a:ext cx="1801497" cy="1553016"/>
            <a:chOff x="8476198" y="3141240"/>
            <a:chExt cx="1708274" cy="1472651"/>
          </a:xfrm>
        </p:grpSpPr>
        <p:sp>
          <p:nvSpPr>
            <p:cNvPr id="5" name="Isosceles Triangle 4"/>
            <p:cNvSpPr/>
            <p:nvPr/>
          </p:nvSpPr>
          <p:spPr>
            <a:xfrm flipV="1">
              <a:off x="8476198" y="3141240"/>
              <a:ext cx="1708274" cy="14726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noEditPoints="1"/>
            </p:cNvSpPr>
            <p:nvPr/>
          </p:nvSpPr>
          <p:spPr bwMode="auto">
            <a:xfrm>
              <a:off x="9142723" y="3462849"/>
              <a:ext cx="387918" cy="438719"/>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8549393" y="1649433"/>
            <a:ext cx="1801497" cy="1553016"/>
            <a:chOff x="8476198" y="1585268"/>
            <a:chExt cx="1708274" cy="1472651"/>
          </a:xfrm>
        </p:grpSpPr>
        <p:sp>
          <p:nvSpPr>
            <p:cNvPr id="4" name="Isosceles Triangle 3"/>
            <p:cNvSpPr/>
            <p:nvPr/>
          </p:nvSpPr>
          <p:spPr>
            <a:xfrm>
              <a:off x="8476198" y="1585268"/>
              <a:ext cx="1708274" cy="147265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noEditPoints="1"/>
            </p:cNvSpPr>
            <p:nvPr/>
          </p:nvSpPr>
          <p:spPr bwMode="auto">
            <a:xfrm>
              <a:off x="9147137" y="2296328"/>
              <a:ext cx="366395"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9544549" y="3334824"/>
            <a:ext cx="1801497" cy="1553016"/>
            <a:chOff x="9419857" y="3183444"/>
            <a:chExt cx="1708274" cy="1472651"/>
          </a:xfrm>
        </p:grpSpPr>
        <p:sp>
          <p:nvSpPr>
            <p:cNvPr id="7" name="Isosceles Triangle 6"/>
            <p:cNvSpPr/>
            <p:nvPr/>
          </p:nvSpPr>
          <p:spPr>
            <a:xfrm>
              <a:off x="9419857" y="3183444"/>
              <a:ext cx="1708274" cy="147265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noEditPoints="1"/>
            </p:cNvSpPr>
            <p:nvPr/>
          </p:nvSpPr>
          <p:spPr bwMode="auto">
            <a:xfrm>
              <a:off x="10049769" y="3919769"/>
              <a:ext cx="448449" cy="36257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7554236" y="3334824"/>
            <a:ext cx="1801497" cy="1553016"/>
            <a:chOff x="7532538" y="3183444"/>
            <a:chExt cx="1708274" cy="1472651"/>
          </a:xfrm>
        </p:grpSpPr>
        <p:sp>
          <p:nvSpPr>
            <p:cNvPr id="6" name="Isosceles Triangle 5"/>
            <p:cNvSpPr/>
            <p:nvPr/>
          </p:nvSpPr>
          <p:spPr>
            <a:xfrm>
              <a:off x="7532538" y="3183444"/>
              <a:ext cx="1708274" cy="147265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noEditPoints="1"/>
            </p:cNvSpPr>
            <p:nvPr/>
          </p:nvSpPr>
          <p:spPr bwMode="auto">
            <a:xfrm>
              <a:off x="8248324" y="3965852"/>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Isosceles Triangle 18"/>
          <p:cNvSpPr/>
          <p:nvPr/>
        </p:nvSpPr>
        <p:spPr>
          <a:xfrm>
            <a:off x="1945759" y="5212744"/>
            <a:ext cx="474391" cy="33798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Isosceles Triangle 19"/>
          <p:cNvSpPr/>
          <p:nvPr/>
        </p:nvSpPr>
        <p:spPr>
          <a:xfrm>
            <a:off x="4637360" y="5212744"/>
            <a:ext cx="474391" cy="33798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Isosceles Triangle 20"/>
          <p:cNvSpPr/>
          <p:nvPr/>
        </p:nvSpPr>
        <p:spPr>
          <a:xfrm>
            <a:off x="7328961" y="5212744"/>
            <a:ext cx="474391" cy="33798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Isosceles Triangle 21"/>
          <p:cNvSpPr/>
          <p:nvPr/>
        </p:nvSpPr>
        <p:spPr>
          <a:xfrm>
            <a:off x="10020563" y="5212744"/>
            <a:ext cx="474391" cy="33798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1293903" y="5595234"/>
            <a:ext cx="1915064" cy="674031"/>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3979214" y="5595234"/>
            <a:ext cx="1915064" cy="674031"/>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6664525" y="5595234"/>
            <a:ext cx="1915064" cy="674031"/>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27"/>
          <p:cNvSpPr/>
          <p:nvPr/>
        </p:nvSpPr>
        <p:spPr>
          <a:xfrm>
            <a:off x="9349837" y="5595234"/>
            <a:ext cx="1915064" cy="674031"/>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a:off x="1374936" y="3189546"/>
            <a:ext cx="1261884" cy="294824"/>
          </a:xfrm>
          <a:prstGeom prst="rect">
            <a:avLst/>
          </a:prstGeom>
          <a:noFill/>
        </p:spPr>
        <p:txBody>
          <a:bodyPr wrap="none" rtlCol="0">
            <a:spAutoFit/>
          </a:bodyPr>
          <a:lstStyle/>
          <a:p>
            <a:pPr>
              <a:lnSpc>
                <a:spcPct val="120000"/>
              </a:lnSpc>
            </a:pPr>
            <a:r>
              <a:rPr lang="zh-CN" altLang="en-US" sz="12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2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1374936" y="3564320"/>
            <a:ext cx="6510169" cy="481094"/>
          </a:xfrm>
          <a:prstGeom prst="rect">
            <a:avLst/>
          </a:prstGeom>
        </p:spPr>
        <p:txBody>
          <a:bodyPr wrap="square">
            <a:spAutoFit/>
          </a:bodyPr>
          <a:lstStyle/>
          <a:p>
            <a:pP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endParaRPr lang="en-GB" altLang="zh-CN"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ontent Placeholder 2"/>
          <p:cNvSpPr txBox="1">
            <a:spLocks/>
          </p:cNvSpPr>
          <p:nvPr/>
        </p:nvSpPr>
        <p:spPr>
          <a:xfrm>
            <a:off x="547179" y="159941"/>
            <a:ext cx="454384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基本工作概述报告</a:t>
            </a:r>
            <a:endParaRPr 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1" name="矩形 30"/>
          <p:cNvSpPr/>
          <p:nvPr/>
        </p:nvSpPr>
        <p:spPr>
          <a:xfrm>
            <a:off x="0" y="159941"/>
            <a:ext cx="226467"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526402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900" decel="100000" fill="hold"/>
                                        <p:tgtEl>
                                          <p:spTgt spid="15"/>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childTnLst>
                          </p:cTn>
                        </p:par>
                        <p:par>
                          <p:cTn id="40" fill="hold">
                            <p:stCondLst>
                              <p:cond delay="5000"/>
                            </p:stCondLst>
                            <p:childTnLst>
                              <p:par>
                                <p:cTn id="41" presetID="2" presetClass="entr" presetSubtype="4"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12" presetClass="entr" presetSubtype="1"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p:tgtEl>
                                          <p:spTgt spid="24"/>
                                        </p:tgtEl>
                                        <p:attrNameLst>
                                          <p:attrName>ppt_y</p:attrName>
                                        </p:attrNameLst>
                                      </p:cBhvr>
                                      <p:tavLst>
                                        <p:tav tm="0">
                                          <p:val>
                                            <p:strVal val="#ppt_y-#ppt_h*1.125000"/>
                                          </p:val>
                                        </p:tav>
                                        <p:tav tm="100000">
                                          <p:val>
                                            <p:strVal val="#ppt_y"/>
                                          </p:val>
                                        </p:tav>
                                      </p:tavLst>
                                    </p:anim>
                                    <p:animEffect transition="in" filter="wipe(down)">
                                      <p:cBhvr>
                                        <p:cTn id="48" dur="500"/>
                                        <p:tgtEl>
                                          <p:spTgt spid="24"/>
                                        </p:tgtEl>
                                      </p:cBhvr>
                                    </p:animEffect>
                                  </p:childTnLst>
                                </p:cTn>
                              </p:par>
                            </p:childTnLst>
                          </p:cTn>
                        </p:par>
                        <p:par>
                          <p:cTn id="49" fill="hold">
                            <p:stCondLst>
                              <p:cond delay="5500"/>
                            </p:stCondLst>
                            <p:childTnLst>
                              <p:par>
                                <p:cTn id="50" presetID="2" presetClass="entr" presetSubtype="4"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par>
                                <p:cTn id="54" presetID="12" presetClass="entr" presetSubtype="1"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p:tgtEl>
                                          <p:spTgt spid="25"/>
                                        </p:tgtEl>
                                        <p:attrNameLst>
                                          <p:attrName>ppt_y</p:attrName>
                                        </p:attrNameLst>
                                      </p:cBhvr>
                                      <p:tavLst>
                                        <p:tav tm="0">
                                          <p:val>
                                            <p:strVal val="#ppt_y-#ppt_h*1.125000"/>
                                          </p:val>
                                        </p:tav>
                                        <p:tav tm="100000">
                                          <p:val>
                                            <p:strVal val="#ppt_y"/>
                                          </p:val>
                                        </p:tav>
                                      </p:tavLst>
                                    </p:anim>
                                    <p:animEffect transition="in" filter="wipe(down)">
                                      <p:cBhvr>
                                        <p:cTn id="57" dur="500"/>
                                        <p:tgtEl>
                                          <p:spTgt spid="25"/>
                                        </p:tgtEl>
                                      </p:cBhvr>
                                    </p:animEffect>
                                  </p:childTnLst>
                                </p:cTn>
                              </p:par>
                            </p:childTnLst>
                          </p:cTn>
                        </p:par>
                        <p:par>
                          <p:cTn id="58" fill="hold">
                            <p:stCondLst>
                              <p:cond delay="6000"/>
                            </p:stCondLst>
                            <p:childTnLst>
                              <p:par>
                                <p:cTn id="59" presetID="2" presetClass="entr" presetSubtype="4"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500" fill="hold"/>
                                        <p:tgtEl>
                                          <p:spTgt spid="21"/>
                                        </p:tgtEl>
                                        <p:attrNameLst>
                                          <p:attrName>ppt_x</p:attrName>
                                        </p:attrNameLst>
                                      </p:cBhvr>
                                      <p:tavLst>
                                        <p:tav tm="0">
                                          <p:val>
                                            <p:strVal val="#ppt_x"/>
                                          </p:val>
                                        </p:tav>
                                        <p:tav tm="100000">
                                          <p:val>
                                            <p:strVal val="#ppt_x"/>
                                          </p:val>
                                        </p:tav>
                                      </p:tavLst>
                                    </p:anim>
                                    <p:anim calcmode="lin" valueType="num">
                                      <p:cBhvr additive="base">
                                        <p:cTn id="62" dur="500" fill="hold"/>
                                        <p:tgtEl>
                                          <p:spTgt spid="21"/>
                                        </p:tgtEl>
                                        <p:attrNameLst>
                                          <p:attrName>ppt_y</p:attrName>
                                        </p:attrNameLst>
                                      </p:cBhvr>
                                      <p:tavLst>
                                        <p:tav tm="0">
                                          <p:val>
                                            <p:strVal val="1+#ppt_h/2"/>
                                          </p:val>
                                        </p:tav>
                                        <p:tav tm="100000">
                                          <p:val>
                                            <p:strVal val="#ppt_y"/>
                                          </p:val>
                                        </p:tav>
                                      </p:tavLst>
                                    </p:anim>
                                  </p:childTnLst>
                                </p:cTn>
                              </p:par>
                              <p:par>
                                <p:cTn id="63" presetID="12" presetClass="entr" presetSubtype="1"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p:tgtEl>
                                          <p:spTgt spid="26"/>
                                        </p:tgtEl>
                                        <p:attrNameLst>
                                          <p:attrName>ppt_y</p:attrName>
                                        </p:attrNameLst>
                                      </p:cBhvr>
                                      <p:tavLst>
                                        <p:tav tm="0">
                                          <p:val>
                                            <p:strVal val="#ppt_y-#ppt_h*1.125000"/>
                                          </p:val>
                                        </p:tav>
                                        <p:tav tm="100000">
                                          <p:val>
                                            <p:strVal val="#ppt_y"/>
                                          </p:val>
                                        </p:tav>
                                      </p:tavLst>
                                    </p:anim>
                                    <p:animEffect transition="in" filter="wipe(down)">
                                      <p:cBhvr>
                                        <p:cTn id="66" dur="500"/>
                                        <p:tgtEl>
                                          <p:spTgt spid="26"/>
                                        </p:tgtEl>
                                      </p:cBhvr>
                                    </p:animEffect>
                                  </p:childTnLst>
                                </p:cTn>
                              </p:par>
                            </p:childTnLst>
                          </p:cTn>
                        </p:par>
                        <p:par>
                          <p:cTn id="67" fill="hold">
                            <p:stCondLst>
                              <p:cond delay="6500"/>
                            </p:stCondLst>
                            <p:childTnLst>
                              <p:par>
                                <p:cTn id="68" presetID="2" presetClass="entr" presetSubtype="4"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additive="base">
                                        <p:cTn id="70" dur="500" fill="hold"/>
                                        <p:tgtEl>
                                          <p:spTgt spid="22"/>
                                        </p:tgtEl>
                                        <p:attrNameLst>
                                          <p:attrName>ppt_x</p:attrName>
                                        </p:attrNameLst>
                                      </p:cBhvr>
                                      <p:tavLst>
                                        <p:tav tm="0">
                                          <p:val>
                                            <p:strVal val="#ppt_x"/>
                                          </p:val>
                                        </p:tav>
                                        <p:tav tm="100000">
                                          <p:val>
                                            <p:strVal val="#ppt_x"/>
                                          </p:val>
                                        </p:tav>
                                      </p:tavLst>
                                    </p:anim>
                                    <p:anim calcmode="lin" valueType="num">
                                      <p:cBhvr additive="base">
                                        <p:cTn id="71" dur="500" fill="hold"/>
                                        <p:tgtEl>
                                          <p:spTgt spid="22"/>
                                        </p:tgtEl>
                                        <p:attrNameLst>
                                          <p:attrName>ppt_y</p:attrName>
                                        </p:attrNameLst>
                                      </p:cBhvr>
                                      <p:tavLst>
                                        <p:tav tm="0">
                                          <p:val>
                                            <p:strVal val="1+#ppt_h/2"/>
                                          </p:val>
                                        </p:tav>
                                        <p:tav tm="100000">
                                          <p:val>
                                            <p:strVal val="#ppt_y"/>
                                          </p:val>
                                        </p:tav>
                                      </p:tavLst>
                                    </p:anim>
                                  </p:childTnLst>
                                </p:cTn>
                              </p:par>
                              <p:par>
                                <p:cTn id="72" presetID="12" presetClass="entr" presetSubtype="1"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p:tgtEl>
                                          <p:spTgt spid="28"/>
                                        </p:tgtEl>
                                        <p:attrNameLst>
                                          <p:attrName>ppt_y</p:attrName>
                                        </p:attrNameLst>
                                      </p:cBhvr>
                                      <p:tavLst>
                                        <p:tav tm="0">
                                          <p:val>
                                            <p:strVal val="#ppt_y-#ppt_h*1.125000"/>
                                          </p:val>
                                        </p:tav>
                                        <p:tav tm="100000">
                                          <p:val>
                                            <p:strVal val="#ppt_y"/>
                                          </p:val>
                                        </p:tav>
                                      </p:tavLst>
                                    </p:anim>
                                    <p:animEffect transition="in" filter="wipe(down)">
                                      <p:cBhvr>
                                        <p:cTn id="7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4" grpId="0"/>
      <p:bldP spid="25" grpId="0"/>
      <p:bldP spid="26"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219728" y="2061977"/>
            <a:ext cx="2901142" cy="4331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p:nvPr/>
        </p:nvSpPr>
        <p:spPr>
          <a:xfrm>
            <a:off x="9120871" y="2061977"/>
            <a:ext cx="2901142" cy="43319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Rectangle 7"/>
          <p:cNvSpPr/>
          <p:nvPr/>
        </p:nvSpPr>
        <p:spPr>
          <a:xfrm>
            <a:off x="3318585" y="2061977"/>
            <a:ext cx="2901142" cy="43319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组合 4165"/>
          <p:cNvGrpSpPr/>
          <p:nvPr/>
        </p:nvGrpSpPr>
        <p:grpSpPr>
          <a:xfrm>
            <a:off x="4330537" y="3165703"/>
            <a:ext cx="877238" cy="716831"/>
            <a:chOff x="7107238" y="1501775"/>
            <a:chExt cx="555625" cy="454026"/>
          </a:xfrm>
          <a:solidFill>
            <a:schemeClr val="bg1"/>
          </a:solidFill>
        </p:grpSpPr>
        <p:sp>
          <p:nvSpPr>
            <p:cNvPr id="11" name="Freeform 1430"/>
            <p:cNvSpPr>
              <a:spLocks noEditPoints="1"/>
            </p:cNvSpPr>
            <p:nvPr/>
          </p:nvSpPr>
          <p:spPr bwMode="auto">
            <a:xfrm>
              <a:off x="7107238" y="1504950"/>
              <a:ext cx="555625" cy="450850"/>
            </a:xfrm>
            <a:custGeom>
              <a:avLst/>
              <a:gdLst>
                <a:gd name="T0" fmla="*/ 30 w 148"/>
                <a:gd name="T1" fmla="*/ 120 h 120"/>
                <a:gd name="T2" fmla="*/ 18 w 148"/>
                <a:gd name="T3" fmla="*/ 111 h 120"/>
                <a:gd name="T4" fmla="*/ 1 w 148"/>
                <a:gd name="T5" fmla="*/ 42 h 120"/>
                <a:gd name="T6" fmla="*/ 2 w 148"/>
                <a:gd name="T7" fmla="*/ 33 h 120"/>
                <a:gd name="T8" fmla="*/ 9 w 148"/>
                <a:gd name="T9" fmla="*/ 27 h 120"/>
                <a:gd name="T10" fmla="*/ 114 w 148"/>
                <a:gd name="T11" fmla="*/ 0 h 120"/>
                <a:gd name="T12" fmla="*/ 117 w 148"/>
                <a:gd name="T13" fmla="*/ 0 h 120"/>
                <a:gd name="T14" fmla="*/ 129 w 148"/>
                <a:gd name="T15" fmla="*/ 9 h 120"/>
                <a:gd name="T16" fmla="*/ 147 w 148"/>
                <a:gd name="T17" fmla="*/ 77 h 120"/>
                <a:gd name="T18" fmla="*/ 146 w 148"/>
                <a:gd name="T19" fmla="*/ 87 h 120"/>
                <a:gd name="T20" fmla="*/ 138 w 148"/>
                <a:gd name="T21" fmla="*/ 92 h 120"/>
                <a:gd name="T22" fmla="*/ 33 w 148"/>
                <a:gd name="T23" fmla="*/ 119 h 120"/>
                <a:gd name="T24" fmla="*/ 30 w 148"/>
                <a:gd name="T25" fmla="*/ 120 h 120"/>
                <a:gd name="T26" fmla="*/ 117 w 148"/>
                <a:gd name="T27" fmla="*/ 8 h 120"/>
                <a:gd name="T28" fmla="*/ 116 w 148"/>
                <a:gd name="T29" fmla="*/ 8 h 120"/>
                <a:gd name="T30" fmla="*/ 11 w 148"/>
                <a:gd name="T31" fmla="*/ 35 h 120"/>
                <a:gd name="T32" fmla="*/ 9 w 148"/>
                <a:gd name="T33" fmla="*/ 37 h 120"/>
                <a:gd name="T34" fmla="*/ 8 w 148"/>
                <a:gd name="T35" fmla="*/ 40 h 120"/>
                <a:gd name="T36" fmla="*/ 26 w 148"/>
                <a:gd name="T37" fmla="*/ 109 h 120"/>
                <a:gd name="T38" fmla="*/ 31 w 148"/>
                <a:gd name="T39" fmla="*/ 111 h 120"/>
                <a:gd name="T40" fmla="*/ 136 w 148"/>
                <a:gd name="T41" fmla="*/ 84 h 120"/>
                <a:gd name="T42" fmla="*/ 139 w 148"/>
                <a:gd name="T43" fmla="*/ 83 h 120"/>
                <a:gd name="T44" fmla="*/ 139 w 148"/>
                <a:gd name="T45" fmla="*/ 79 h 120"/>
                <a:gd name="T46" fmla="*/ 121 w 148"/>
                <a:gd name="T47" fmla="*/ 11 h 120"/>
                <a:gd name="T48" fmla="*/ 117 w 148"/>
                <a:gd name="T49" fmla="*/ 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8" h="120">
                  <a:moveTo>
                    <a:pt x="30" y="120"/>
                  </a:moveTo>
                  <a:cubicBezTo>
                    <a:pt x="25" y="120"/>
                    <a:pt x="20" y="116"/>
                    <a:pt x="18" y="111"/>
                  </a:cubicBezTo>
                  <a:cubicBezTo>
                    <a:pt x="1" y="42"/>
                    <a:pt x="1" y="42"/>
                    <a:pt x="1" y="42"/>
                  </a:cubicBezTo>
                  <a:cubicBezTo>
                    <a:pt x="0" y="39"/>
                    <a:pt x="0" y="35"/>
                    <a:pt x="2" y="33"/>
                  </a:cubicBezTo>
                  <a:cubicBezTo>
                    <a:pt x="4" y="30"/>
                    <a:pt x="6" y="28"/>
                    <a:pt x="9" y="27"/>
                  </a:cubicBezTo>
                  <a:cubicBezTo>
                    <a:pt x="114" y="0"/>
                    <a:pt x="114" y="0"/>
                    <a:pt x="114" y="0"/>
                  </a:cubicBezTo>
                  <a:cubicBezTo>
                    <a:pt x="115" y="0"/>
                    <a:pt x="116" y="0"/>
                    <a:pt x="117" y="0"/>
                  </a:cubicBezTo>
                  <a:cubicBezTo>
                    <a:pt x="123" y="0"/>
                    <a:pt x="128" y="3"/>
                    <a:pt x="129" y="9"/>
                  </a:cubicBezTo>
                  <a:cubicBezTo>
                    <a:pt x="147" y="77"/>
                    <a:pt x="147" y="77"/>
                    <a:pt x="147" y="77"/>
                  </a:cubicBezTo>
                  <a:cubicBezTo>
                    <a:pt x="148" y="81"/>
                    <a:pt x="147" y="84"/>
                    <a:pt x="146" y="87"/>
                  </a:cubicBezTo>
                  <a:cubicBezTo>
                    <a:pt x="144" y="89"/>
                    <a:pt x="141" y="91"/>
                    <a:pt x="138" y="92"/>
                  </a:cubicBezTo>
                  <a:cubicBezTo>
                    <a:pt x="33" y="119"/>
                    <a:pt x="33" y="119"/>
                    <a:pt x="33" y="119"/>
                  </a:cubicBezTo>
                  <a:cubicBezTo>
                    <a:pt x="32" y="120"/>
                    <a:pt x="31" y="120"/>
                    <a:pt x="30" y="120"/>
                  </a:cubicBezTo>
                  <a:close/>
                  <a:moveTo>
                    <a:pt x="117" y="8"/>
                  </a:moveTo>
                  <a:cubicBezTo>
                    <a:pt x="116" y="8"/>
                    <a:pt x="116" y="8"/>
                    <a:pt x="116" y="8"/>
                  </a:cubicBezTo>
                  <a:cubicBezTo>
                    <a:pt x="11" y="35"/>
                    <a:pt x="11" y="35"/>
                    <a:pt x="11" y="35"/>
                  </a:cubicBezTo>
                  <a:cubicBezTo>
                    <a:pt x="10" y="35"/>
                    <a:pt x="9" y="36"/>
                    <a:pt x="9" y="37"/>
                  </a:cubicBezTo>
                  <a:cubicBezTo>
                    <a:pt x="8" y="38"/>
                    <a:pt x="8" y="39"/>
                    <a:pt x="8" y="40"/>
                  </a:cubicBezTo>
                  <a:cubicBezTo>
                    <a:pt x="26" y="109"/>
                    <a:pt x="26" y="109"/>
                    <a:pt x="26" y="109"/>
                  </a:cubicBezTo>
                  <a:cubicBezTo>
                    <a:pt x="27" y="111"/>
                    <a:pt x="29" y="112"/>
                    <a:pt x="31" y="111"/>
                  </a:cubicBezTo>
                  <a:cubicBezTo>
                    <a:pt x="136" y="84"/>
                    <a:pt x="136" y="84"/>
                    <a:pt x="136" y="84"/>
                  </a:cubicBezTo>
                  <a:cubicBezTo>
                    <a:pt x="137" y="84"/>
                    <a:pt x="138" y="84"/>
                    <a:pt x="139" y="83"/>
                  </a:cubicBezTo>
                  <a:cubicBezTo>
                    <a:pt x="139" y="82"/>
                    <a:pt x="139" y="81"/>
                    <a:pt x="139" y="79"/>
                  </a:cubicBezTo>
                  <a:cubicBezTo>
                    <a:pt x="121" y="11"/>
                    <a:pt x="121" y="11"/>
                    <a:pt x="121" y="11"/>
                  </a:cubicBezTo>
                  <a:cubicBezTo>
                    <a:pt x="121" y="9"/>
                    <a:pt x="119" y="8"/>
                    <a:pt x="1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zh-CN" altLang="en-US" sz="94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431"/>
            <p:cNvSpPr>
              <a:spLocks/>
            </p:cNvSpPr>
            <p:nvPr/>
          </p:nvSpPr>
          <p:spPr bwMode="auto">
            <a:xfrm>
              <a:off x="7178676" y="1700213"/>
              <a:ext cx="481013" cy="255588"/>
            </a:xfrm>
            <a:custGeom>
              <a:avLst/>
              <a:gdLst>
                <a:gd name="T0" fmla="*/ 11 w 128"/>
                <a:gd name="T1" fmla="*/ 68 h 68"/>
                <a:gd name="T2" fmla="*/ 1 w 128"/>
                <a:gd name="T3" fmla="*/ 62 h 68"/>
                <a:gd name="T4" fmla="*/ 0 w 128"/>
                <a:gd name="T5" fmla="*/ 60 h 68"/>
                <a:gd name="T6" fmla="*/ 33 w 128"/>
                <a:gd name="T7" fmla="*/ 11 h 68"/>
                <a:gd name="T8" fmla="*/ 39 w 128"/>
                <a:gd name="T9" fmla="*/ 15 h 68"/>
                <a:gd name="T10" fmla="*/ 10 w 128"/>
                <a:gd name="T11" fmla="*/ 59 h 68"/>
                <a:gd name="T12" fmla="*/ 12 w 128"/>
                <a:gd name="T13" fmla="*/ 59 h 68"/>
                <a:gd name="T14" fmla="*/ 117 w 128"/>
                <a:gd name="T15" fmla="*/ 32 h 68"/>
                <a:gd name="T16" fmla="*/ 119 w 128"/>
                <a:gd name="T17" fmla="*/ 31 h 68"/>
                <a:gd name="T18" fmla="*/ 71 w 128"/>
                <a:gd name="T19" fmla="*/ 7 h 68"/>
                <a:gd name="T20" fmla="*/ 75 w 128"/>
                <a:gd name="T21" fmla="*/ 0 h 68"/>
                <a:gd name="T22" fmla="*/ 128 w 128"/>
                <a:gd name="T23" fmla="*/ 27 h 68"/>
                <a:gd name="T24" fmla="*/ 128 w 128"/>
                <a:gd name="T25" fmla="*/ 30 h 68"/>
                <a:gd name="T26" fmla="*/ 119 w 128"/>
                <a:gd name="T27" fmla="*/ 40 h 68"/>
                <a:gd name="T28" fmla="*/ 14 w 128"/>
                <a:gd name="T29" fmla="*/ 67 h 68"/>
                <a:gd name="T30" fmla="*/ 11 w 128"/>
                <a:gd name="T3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68">
                  <a:moveTo>
                    <a:pt x="11" y="68"/>
                  </a:moveTo>
                  <a:cubicBezTo>
                    <a:pt x="7" y="68"/>
                    <a:pt x="3" y="66"/>
                    <a:pt x="1" y="62"/>
                  </a:cubicBezTo>
                  <a:cubicBezTo>
                    <a:pt x="0" y="60"/>
                    <a:pt x="0" y="60"/>
                    <a:pt x="0" y="60"/>
                  </a:cubicBezTo>
                  <a:cubicBezTo>
                    <a:pt x="33" y="11"/>
                    <a:pt x="33" y="11"/>
                    <a:pt x="33" y="11"/>
                  </a:cubicBezTo>
                  <a:cubicBezTo>
                    <a:pt x="39" y="15"/>
                    <a:pt x="39" y="15"/>
                    <a:pt x="39" y="15"/>
                  </a:cubicBezTo>
                  <a:cubicBezTo>
                    <a:pt x="10" y="59"/>
                    <a:pt x="10" y="59"/>
                    <a:pt x="10" y="59"/>
                  </a:cubicBezTo>
                  <a:cubicBezTo>
                    <a:pt x="11" y="60"/>
                    <a:pt x="11" y="60"/>
                    <a:pt x="12" y="59"/>
                  </a:cubicBezTo>
                  <a:cubicBezTo>
                    <a:pt x="117" y="32"/>
                    <a:pt x="117" y="32"/>
                    <a:pt x="117" y="32"/>
                  </a:cubicBezTo>
                  <a:cubicBezTo>
                    <a:pt x="118" y="32"/>
                    <a:pt x="119" y="32"/>
                    <a:pt x="119" y="31"/>
                  </a:cubicBezTo>
                  <a:cubicBezTo>
                    <a:pt x="71" y="7"/>
                    <a:pt x="71" y="7"/>
                    <a:pt x="71" y="7"/>
                  </a:cubicBezTo>
                  <a:cubicBezTo>
                    <a:pt x="75" y="0"/>
                    <a:pt x="75" y="0"/>
                    <a:pt x="75" y="0"/>
                  </a:cubicBezTo>
                  <a:cubicBezTo>
                    <a:pt x="128" y="27"/>
                    <a:pt x="128" y="27"/>
                    <a:pt x="128" y="27"/>
                  </a:cubicBezTo>
                  <a:cubicBezTo>
                    <a:pt x="128" y="30"/>
                    <a:pt x="128" y="30"/>
                    <a:pt x="128" y="30"/>
                  </a:cubicBezTo>
                  <a:cubicBezTo>
                    <a:pt x="128" y="35"/>
                    <a:pt x="124" y="39"/>
                    <a:pt x="119" y="40"/>
                  </a:cubicBezTo>
                  <a:cubicBezTo>
                    <a:pt x="14" y="67"/>
                    <a:pt x="14" y="67"/>
                    <a:pt x="14" y="67"/>
                  </a:cubicBezTo>
                  <a:cubicBezTo>
                    <a:pt x="13" y="67"/>
                    <a:pt x="12" y="68"/>
                    <a:pt x="11"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zh-CN" altLang="en-US" sz="94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432"/>
            <p:cNvSpPr>
              <a:spLocks noEditPoints="1"/>
            </p:cNvSpPr>
            <p:nvPr/>
          </p:nvSpPr>
          <p:spPr bwMode="auto">
            <a:xfrm>
              <a:off x="7107238" y="1501775"/>
              <a:ext cx="484188" cy="307975"/>
            </a:xfrm>
            <a:custGeom>
              <a:avLst/>
              <a:gdLst>
                <a:gd name="T0" fmla="*/ 79 w 129"/>
                <a:gd name="T1" fmla="*/ 82 h 82"/>
                <a:gd name="T2" fmla="*/ 0 w 129"/>
                <a:gd name="T3" fmla="*/ 41 h 82"/>
                <a:gd name="T4" fmla="*/ 0 w 129"/>
                <a:gd name="T5" fmla="*/ 38 h 82"/>
                <a:gd name="T6" fmla="*/ 9 w 129"/>
                <a:gd name="T7" fmla="*/ 28 h 82"/>
                <a:gd name="T8" fmla="*/ 114 w 129"/>
                <a:gd name="T9" fmla="*/ 1 h 82"/>
                <a:gd name="T10" fmla="*/ 127 w 129"/>
                <a:gd name="T11" fmla="*/ 6 h 82"/>
                <a:gd name="T12" fmla="*/ 129 w 129"/>
                <a:gd name="T13" fmla="*/ 8 h 82"/>
                <a:gd name="T14" fmla="*/ 79 w 129"/>
                <a:gd name="T15" fmla="*/ 82 h 82"/>
                <a:gd name="T16" fmla="*/ 9 w 129"/>
                <a:gd name="T17" fmla="*/ 37 h 82"/>
                <a:gd name="T18" fmla="*/ 77 w 129"/>
                <a:gd name="T19" fmla="*/ 72 h 82"/>
                <a:gd name="T20" fmla="*/ 119 w 129"/>
                <a:gd name="T21" fmla="*/ 9 h 82"/>
                <a:gd name="T22" fmla="*/ 116 w 129"/>
                <a:gd name="T23" fmla="*/ 9 h 82"/>
                <a:gd name="T24" fmla="*/ 11 w 129"/>
                <a:gd name="T25" fmla="*/ 36 h 82"/>
                <a:gd name="T26" fmla="*/ 9 w 129"/>
                <a:gd name="T27" fmla="*/ 3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82">
                  <a:moveTo>
                    <a:pt x="79" y="82"/>
                  </a:moveTo>
                  <a:cubicBezTo>
                    <a:pt x="0" y="41"/>
                    <a:pt x="0" y="41"/>
                    <a:pt x="0" y="41"/>
                  </a:cubicBezTo>
                  <a:cubicBezTo>
                    <a:pt x="0" y="38"/>
                    <a:pt x="0" y="38"/>
                    <a:pt x="0" y="38"/>
                  </a:cubicBezTo>
                  <a:cubicBezTo>
                    <a:pt x="1" y="33"/>
                    <a:pt x="5" y="29"/>
                    <a:pt x="9" y="28"/>
                  </a:cubicBezTo>
                  <a:cubicBezTo>
                    <a:pt x="114" y="1"/>
                    <a:pt x="114" y="1"/>
                    <a:pt x="114" y="1"/>
                  </a:cubicBezTo>
                  <a:cubicBezTo>
                    <a:pt x="119" y="0"/>
                    <a:pt x="124" y="2"/>
                    <a:pt x="127" y="6"/>
                  </a:cubicBezTo>
                  <a:cubicBezTo>
                    <a:pt x="129" y="8"/>
                    <a:pt x="129" y="8"/>
                    <a:pt x="129" y="8"/>
                  </a:cubicBezTo>
                  <a:lnTo>
                    <a:pt x="79" y="82"/>
                  </a:lnTo>
                  <a:close/>
                  <a:moveTo>
                    <a:pt x="9" y="37"/>
                  </a:moveTo>
                  <a:cubicBezTo>
                    <a:pt x="77" y="72"/>
                    <a:pt x="77" y="72"/>
                    <a:pt x="77" y="72"/>
                  </a:cubicBezTo>
                  <a:cubicBezTo>
                    <a:pt x="119" y="9"/>
                    <a:pt x="119" y="9"/>
                    <a:pt x="119" y="9"/>
                  </a:cubicBezTo>
                  <a:cubicBezTo>
                    <a:pt x="118" y="9"/>
                    <a:pt x="117" y="9"/>
                    <a:pt x="116" y="9"/>
                  </a:cubicBezTo>
                  <a:cubicBezTo>
                    <a:pt x="11" y="36"/>
                    <a:pt x="11" y="36"/>
                    <a:pt x="11" y="36"/>
                  </a:cubicBezTo>
                  <a:cubicBezTo>
                    <a:pt x="11" y="36"/>
                    <a:pt x="10" y="36"/>
                    <a:pt x="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zh-CN" altLang="en-US" sz="94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组合 4161"/>
          <p:cNvGrpSpPr/>
          <p:nvPr/>
        </p:nvGrpSpPr>
        <p:grpSpPr>
          <a:xfrm>
            <a:off x="7298332" y="3041863"/>
            <a:ext cx="743932" cy="733923"/>
            <a:chOff x="7264401" y="4192588"/>
            <a:chExt cx="354013" cy="349250"/>
          </a:xfrm>
          <a:solidFill>
            <a:schemeClr val="bg1"/>
          </a:solidFill>
        </p:grpSpPr>
        <p:sp>
          <p:nvSpPr>
            <p:cNvPr id="15" name="Freeform 1531"/>
            <p:cNvSpPr>
              <a:spLocks noEditPoints="1"/>
            </p:cNvSpPr>
            <p:nvPr/>
          </p:nvSpPr>
          <p:spPr bwMode="auto">
            <a:xfrm>
              <a:off x="7264401" y="4192588"/>
              <a:ext cx="354013" cy="349250"/>
            </a:xfrm>
            <a:custGeom>
              <a:avLst/>
              <a:gdLst>
                <a:gd name="T0" fmla="*/ 74 w 94"/>
                <a:gd name="T1" fmla="*/ 93 h 93"/>
                <a:gd name="T2" fmla="*/ 23 w 94"/>
                <a:gd name="T3" fmla="*/ 71 h 93"/>
                <a:gd name="T4" fmla="*/ 23 w 94"/>
                <a:gd name="T5" fmla="*/ 70 h 93"/>
                <a:gd name="T6" fmla="*/ 1 w 94"/>
                <a:gd name="T7" fmla="*/ 18 h 93"/>
                <a:gd name="T8" fmla="*/ 1 w 94"/>
                <a:gd name="T9" fmla="*/ 17 h 93"/>
                <a:gd name="T10" fmla="*/ 1 w 94"/>
                <a:gd name="T11" fmla="*/ 16 h 93"/>
                <a:gd name="T12" fmla="*/ 5 w 94"/>
                <a:gd name="T13" fmla="*/ 12 h 93"/>
                <a:gd name="T14" fmla="*/ 22 w 94"/>
                <a:gd name="T15" fmla="*/ 1 h 93"/>
                <a:gd name="T16" fmla="*/ 25 w 94"/>
                <a:gd name="T17" fmla="*/ 0 h 93"/>
                <a:gd name="T18" fmla="*/ 33 w 94"/>
                <a:gd name="T19" fmla="*/ 5 h 93"/>
                <a:gd name="T20" fmla="*/ 40 w 94"/>
                <a:gd name="T21" fmla="*/ 26 h 93"/>
                <a:gd name="T22" fmla="*/ 37 w 94"/>
                <a:gd name="T23" fmla="*/ 35 h 93"/>
                <a:gd name="T24" fmla="*/ 30 w 94"/>
                <a:gd name="T25" fmla="*/ 40 h 93"/>
                <a:gd name="T26" fmla="*/ 31 w 94"/>
                <a:gd name="T27" fmla="*/ 42 h 93"/>
                <a:gd name="T28" fmla="*/ 40 w 94"/>
                <a:gd name="T29" fmla="*/ 53 h 93"/>
                <a:gd name="T30" fmla="*/ 51 w 94"/>
                <a:gd name="T31" fmla="*/ 63 h 93"/>
                <a:gd name="T32" fmla="*/ 54 w 94"/>
                <a:gd name="T33" fmla="*/ 63 h 93"/>
                <a:gd name="T34" fmla="*/ 54 w 94"/>
                <a:gd name="T35" fmla="*/ 63 h 93"/>
                <a:gd name="T36" fmla="*/ 58 w 94"/>
                <a:gd name="T37" fmla="*/ 57 h 93"/>
                <a:gd name="T38" fmla="*/ 66 w 94"/>
                <a:gd name="T39" fmla="*/ 53 h 93"/>
                <a:gd name="T40" fmla="*/ 67 w 94"/>
                <a:gd name="T41" fmla="*/ 54 h 93"/>
                <a:gd name="T42" fmla="*/ 89 w 94"/>
                <a:gd name="T43" fmla="*/ 61 h 93"/>
                <a:gd name="T44" fmla="*/ 93 w 94"/>
                <a:gd name="T45" fmla="*/ 71 h 93"/>
                <a:gd name="T46" fmla="*/ 82 w 94"/>
                <a:gd name="T47" fmla="*/ 88 h 93"/>
                <a:gd name="T48" fmla="*/ 78 w 94"/>
                <a:gd name="T49" fmla="*/ 92 h 93"/>
                <a:gd name="T50" fmla="*/ 76 w 94"/>
                <a:gd name="T51" fmla="*/ 93 h 93"/>
                <a:gd name="T52" fmla="*/ 74 w 94"/>
                <a:gd name="T53" fmla="*/ 93 h 93"/>
                <a:gd name="T54" fmla="*/ 29 w 94"/>
                <a:gd name="T55" fmla="*/ 65 h 93"/>
                <a:gd name="T56" fmla="*/ 29 w 94"/>
                <a:gd name="T57" fmla="*/ 65 h 93"/>
                <a:gd name="T58" fmla="*/ 74 w 94"/>
                <a:gd name="T59" fmla="*/ 85 h 93"/>
                <a:gd name="T60" fmla="*/ 76 w 94"/>
                <a:gd name="T61" fmla="*/ 83 h 93"/>
                <a:gd name="T62" fmla="*/ 86 w 94"/>
                <a:gd name="T63" fmla="*/ 69 h 93"/>
                <a:gd name="T64" fmla="*/ 85 w 94"/>
                <a:gd name="T65" fmla="*/ 68 h 93"/>
                <a:gd name="T66" fmla="*/ 66 w 94"/>
                <a:gd name="T67" fmla="*/ 61 h 93"/>
                <a:gd name="T68" fmla="*/ 65 w 94"/>
                <a:gd name="T69" fmla="*/ 62 h 93"/>
                <a:gd name="T70" fmla="*/ 61 w 94"/>
                <a:gd name="T71" fmla="*/ 68 h 93"/>
                <a:gd name="T72" fmla="*/ 47 w 94"/>
                <a:gd name="T73" fmla="*/ 69 h 93"/>
                <a:gd name="T74" fmla="*/ 35 w 94"/>
                <a:gd name="T75" fmla="*/ 59 h 93"/>
                <a:gd name="T76" fmla="*/ 24 w 94"/>
                <a:gd name="T77" fmla="*/ 47 h 93"/>
                <a:gd name="T78" fmla="*/ 22 w 94"/>
                <a:gd name="T79" fmla="*/ 38 h 93"/>
                <a:gd name="T80" fmla="*/ 26 w 94"/>
                <a:gd name="T81" fmla="*/ 33 h 93"/>
                <a:gd name="T82" fmla="*/ 32 w 94"/>
                <a:gd name="T83" fmla="*/ 29 h 93"/>
                <a:gd name="T84" fmla="*/ 32 w 94"/>
                <a:gd name="T85" fmla="*/ 28 h 93"/>
                <a:gd name="T86" fmla="*/ 26 w 94"/>
                <a:gd name="T87" fmla="*/ 8 h 93"/>
                <a:gd name="T88" fmla="*/ 25 w 94"/>
                <a:gd name="T89" fmla="*/ 8 h 93"/>
                <a:gd name="T90" fmla="*/ 11 w 94"/>
                <a:gd name="T91" fmla="*/ 17 h 93"/>
                <a:gd name="T92" fmla="*/ 9 w 94"/>
                <a:gd name="T93" fmla="*/ 20 h 93"/>
                <a:gd name="T94" fmla="*/ 29 w 94"/>
                <a:gd name="T95" fmla="*/ 6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 h="93">
                  <a:moveTo>
                    <a:pt x="74" y="93"/>
                  </a:moveTo>
                  <a:cubicBezTo>
                    <a:pt x="56" y="93"/>
                    <a:pt x="38" y="85"/>
                    <a:pt x="23" y="71"/>
                  </a:cubicBezTo>
                  <a:cubicBezTo>
                    <a:pt x="23" y="70"/>
                    <a:pt x="23" y="70"/>
                    <a:pt x="23" y="70"/>
                  </a:cubicBezTo>
                  <a:cubicBezTo>
                    <a:pt x="8" y="55"/>
                    <a:pt x="0" y="37"/>
                    <a:pt x="1" y="18"/>
                  </a:cubicBezTo>
                  <a:cubicBezTo>
                    <a:pt x="1" y="17"/>
                    <a:pt x="1" y="17"/>
                    <a:pt x="1" y="17"/>
                  </a:cubicBezTo>
                  <a:cubicBezTo>
                    <a:pt x="1" y="16"/>
                    <a:pt x="1" y="16"/>
                    <a:pt x="1" y="16"/>
                  </a:cubicBezTo>
                  <a:cubicBezTo>
                    <a:pt x="3" y="14"/>
                    <a:pt x="4" y="13"/>
                    <a:pt x="5" y="12"/>
                  </a:cubicBezTo>
                  <a:cubicBezTo>
                    <a:pt x="10" y="7"/>
                    <a:pt x="16" y="3"/>
                    <a:pt x="22" y="1"/>
                  </a:cubicBezTo>
                  <a:cubicBezTo>
                    <a:pt x="23" y="0"/>
                    <a:pt x="24" y="0"/>
                    <a:pt x="25" y="0"/>
                  </a:cubicBezTo>
                  <a:cubicBezTo>
                    <a:pt x="27" y="0"/>
                    <a:pt x="32" y="1"/>
                    <a:pt x="33" y="5"/>
                  </a:cubicBezTo>
                  <a:cubicBezTo>
                    <a:pt x="35" y="11"/>
                    <a:pt x="38" y="19"/>
                    <a:pt x="40" y="26"/>
                  </a:cubicBezTo>
                  <a:cubicBezTo>
                    <a:pt x="41" y="28"/>
                    <a:pt x="40" y="34"/>
                    <a:pt x="37" y="35"/>
                  </a:cubicBezTo>
                  <a:cubicBezTo>
                    <a:pt x="30" y="40"/>
                    <a:pt x="30" y="40"/>
                    <a:pt x="30" y="40"/>
                  </a:cubicBezTo>
                  <a:cubicBezTo>
                    <a:pt x="30" y="40"/>
                    <a:pt x="30" y="41"/>
                    <a:pt x="31" y="42"/>
                  </a:cubicBezTo>
                  <a:cubicBezTo>
                    <a:pt x="34" y="46"/>
                    <a:pt x="37" y="50"/>
                    <a:pt x="40" y="53"/>
                  </a:cubicBezTo>
                  <a:cubicBezTo>
                    <a:pt x="44" y="57"/>
                    <a:pt x="48" y="60"/>
                    <a:pt x="51" y="63"/>
                  </a:cubicBezTo>
                  <a:cubicBezTo>
                    <a:pt x="52" y="63"/>
                    <a:pt x="53" y="63"/>
                    <a:pt x="54" y="63"/>
                  </a:cubicBezTo>
                  <a:cubicBezTo>
                    <a:pt x="54" y="63"/>
                    <a:pt x="54" y="63"/>
                    <a:pt x="54" y="63"/>
                  </a:cubicBezTo>
                  <a:cubicBezTo>
                    <a:pt x="58" y="57"/>
                    <a:pt x="58" y="57"/>
                    <a:pt x="58" y="57"/>
                  </a:cubicBezTo>
                  <a:cubicBezTo>
                    <a:pt x="60" y="53"/>
                    <a:pt x="65" y="53"/>
                    <a:pt x="66" y="53"/>
                  </a:cubicBezTo>
                  <a:cubicBezTo>
                    <a:pt x="66" y="53"/>
                    <a:pt x="67" y="53"/>
                    <a:pt x="67" y="54"/>
                  </a:cubicBezTo>
                  <a:cubicBezTo>
                    <a:pt x="77" y="56"/>
                    <a:pt x="82" y="57"/>
                    <a:pt x="89" y="61"/>
                  </a:cubicBezTo>
                  <a:cubicBezTo>
                    <a:pt x="92" y="62"/>
                    <a:pt x="94" y="68"/>
                    <a:pt x="93" y="71"/>
                  </a:cubicBezTo>
                  <a:cubicBezTo>
                    <a:pt x="91" y="78"/>
                    <a:pt x="87" y="83"/>
                    <a:pt x="82" y="88"/>
                  </a:cubicBezTo>
                  <a:cubicBezTo>
                    <a:pt x="81" y="90"/>
                    <a:pt x="79" y="91"/>
                    <a:pt x="78" y="92"/>
                  </a:cubicBezTo>
                  <a:cubicBezTo>
                    <a:pt x="76" y="93"/>
                    <a:pt x="76" y="93"/>
                    <a:pt x="76" y="93"/>
                  </a:cubicBezTo>
                  <a:lnTo>
                    <a:pt x="74" y="93"/>
                  </a:lnTo>
                  <a:close/>
                  <a:moveTo>
                    <a:pt x="29" y="65"/>
                  </a:moveTo>
                  <a:cubicBezTo>
                    <a:pt x="29" y="65"/>
                    <a:pt x="29" y="65"/>
                    <a:pt x="29" y="65"/>
                  </a:cubicBezTo>
                  <a:cubicBezTo>
                    <a:pt x="42" y="78"/>
                    <a:pt x="58" y="85"/>
                    <a:pt x="74" y="85"/>
                  </a:cubicBezTo>
                  <a:cubicBezTo>
                    <a:pt x="75" y="84"/>
                    <a:pt x="75" y="83"/>
                    <a:pt x="76" y="83"/>
                  </a:cubicBezTo>
                  <a:cubicBezTo>
                    <a:pt x="80" y="79"/>
                    <a:pt x="83" y="74"/>
                    <a:pt x="86" y="69"/>
                  </a:cubicBezTo>
                  <a:cubicBezTo>
                    <a:pt x="85" y="68"/>
                    <a:pt x="85" y="68"/>
                    <a:pt x="85" y="68"/>
                  </a:cubicBezTo>
                  <a:cubicBezTo>
                    <a:pt x="79" y="65"/>
                    <a:pt x="74" y="63"/>
                    <a:pt x="66" y="61"/>
                  </a:cubicBezTo>
                  <a:cubicBezTo>
                    <a:pt x="65" y="62"/>
                    <a:pt x="65" y="62"/>
                    <a:pt x="65" y="62"/>
                  </a:cubicBezTo>
                  <a:cubicBezTo>
                    <a:pt x="61" y="68"/>
                    <a:pt x="61" y="68"/>
                    <a:pt x="61" y="68"/>
                  </a:cubicBezTo>
                  <a:cubicBezTo>
                    <a:pt x="58" y="72"/>
                    <a:pt x="51" y="73"/>
                    <a:pt x="47" y="69"/>
                  </a:cubicBezTo>
                  <a:cubicBezTo>
                    <a:pt x="43" y="66"/>
                    <a:pt x="39" y="63"/>
                    <a:pt x="35" y="59"/>
                  </a:cubicBezTo>
                  <a:cubicBezTo>
                    <a:pt x="31" y="55"/>
                    <a:pt x="27" y="51"/>
                    <a:pt x="24" y="47"/>
                  </a:cubicBezTo>
                  <a:cubicBezTo>
                    <a:pt x="23" y="44"/>
                    <a:pt x="22" y="41"/>
                    <a:pt x="22" y="38"/>
                  </a:cubicBezTo>
                  <a:cubicBezTo>
                    <a:pt x="23" y="36"/>
                    <a:pt x="24" y="34"/>
                    <a:pt x="26" y="33"/>
                  </a:cubicBezTo>
                  <a:cubicBezTo>
                    <a:pt x="32" y="29"/>
                    <a:pt x="32" y="29"/>
                    <a:pt x="32" y="29"/>
                  </a:cubicBezTo>
                  <a:cubicBezTo>
                    <a:pt x="32" y="29"/>
                    <a:pt x="32" y="28"/>
                    <a:pt x="32" y="28"/>
                  </a:cubicBezTo>
                  <a:cubicBezTo>
                    <a:pt x="30" y="21"/>
                    <a:pt x="28" y="14"/>
                    <a:pt x="26" y="8"/>
                  </a:cubicBezTo>
                  <a:cubicBezTo>
                    <a:pt x="25" y="8"/>
                    <a:pt x="25" y="8"/>
                    <a:pt x="25" y="8"/>
                  </a:cubicBezTo>
                  <a:cubicBezTo>
                    <a:pt x="20" y="10"/>
                    <a:pt x="15" y="13"/>
                    <a:pt x="11" y="17"/>
                  </a:cubicBezTo>
                  <a:cubicBezTo>
                    <a:pt x="10" y="18"/>
                    <a:pt x="9" y="19"/>
                    <a:pt x="9" y="20"/>
                  </a:cubicBezTo>
                  <a:cubicBezTo>
                    <a:pt x="9" y="35"/>
                    <a:pt x="16" y="52"/>
                    <a:pt x="29"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zh-CN" altLang="en-US" sz="94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32"/>
            <p:cNvSpPr>
              <a:spLocks/>
            </p:cNvSpPr>
            <p:nvPr/>
          </p:nvSpPr>
          <p:spPr bwMode="auto">
            <a:xfrm>
              <a:off x="7486651" y="4225925"/>
              <a:ext cx="93663" cy="93663"/>
            </a:xfrm>
            <a:custGeom>
              <a:avLst/>
              <a:gdLst>
                <a:gd name="T0" fmla="*/ 40 w 59"/>
                <a:gd name="T1" fmla="*/ 59 h 59"/>
                <a:gd name="T2" fmla="*/ 38 w 59"/>
                <a:gd name="T3" fmla="*/ 21 h 59"/>
                <a:gd name="T4" fmla="*/ 0 w 59"/>
                <a:gd name="T5" fmla="*/ 19 h 59"/>
                <a:gd name="T6" fmla="*/ 2 w 59"/>
                <a:gd name="T7" fmla="*/ 0 h 59"/>
                <a:gd name="T8" fmla="*/ 57 w 59"/>
                <a:gd name="T9" fmla="*/ 2 h 59"/>
                <a:gd name="T10" fmla="*/ 59 w 59"/>
                <a:gd name="T11" fmla="*/ 57 h 59"/>
                <a:gd name="T12" fmla="*/ 40 w 59"/>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59" h="59">
                  <a:moveTo>
                    <a:pt x="40" y="59"/>
                  </a:moveTo>
                  <a:lnTo>
                    <a:pt x="38" y="21"/>
                  </a:lnTo>
                  <a:lnTo>
                    <a:pt x="0" y="19"/>
                  </a:lnTo>
                  <a:lnTo>
                    <a:pt x="2" y="0"/>
                  </a:lnTo>
                  <a:lnTo>
                    <a:pt x="57" y="2"/>
                  </a:lnTo>
                  <a:lnTo>
                    <a:pt x="59" y="57"/>
                  </a:lnTo>
                  <a:lnTo>
                    <a:pt x="4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zh-CN" altLang="en-US" sz="94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533"/>
            <p:cNvSpPr>
              <a:spLocks/>
            </p:cNvSpPr>
            <p:nvPr/>
          </p:nvSpPr>
          <p:spPr bwMode="auto">
            <a:xfrm>
              <a:off x="7461251" y="4240213"/>
              <a:ext cx="104775" cy="106363"/>
            </a:xfrm>
            <a:custGeom>
              <a:avLst/>
              <a:gdLst>
                <a:gd name="T0" fmla="*/ 14 w 66"/>
                <a:gd name="T1" fmla="*/ 67 h 67"/>
                <a:gd name="T2" fmla="*/ 0 w 66"/>
                <a:gd name="T3" fmla="*/ 52 h 67"/>
                <a:gd name="T4" fmla="*/ 52 w 66"/>
                <a:gd name="T5" fmla="*/ 0 h 67"/>
                <a:gd name="T6" fmla="*/ 66 w 66"/>
                <a:gd name="T7" fmla="*/ 15 h 67"/>
                <a:gd name="T8" fmla="*/ 14 w 66"/>
                <a:gd name="T9" fmla="*/ 67 h 67"/>
              </a:gdLst>
              <a:ahLst/>
              <a:cxnLst>
                <a:cxn ang="0">
                  <a:pos x="T0" y="T1"/>
                </a:cxn>
                <a:cxn ang="0">
                  <a:pos x="T2" y="T3"/>
                </a:cxn>
                <a:cxn ang="0">
                  <a:pos x="T4" y="T5"/>
                </a:cxn>
                <a:cxn ang="0">
                  <a:pos x="T6" y="T7"/>
                </a:cxn>
                <a:cxn ang="0">
                  <a:pos x="T8" y="T9"/>
                </a:cxn>
              </a:cxnLst>
              <a:rect l="0" t="0" r="r" b="b"/>
              <a:pathLst>
                <a:path w="66" h="67">
                  <a:moveTo>
                    <a:pt x="14" y="67"/>
                  </a:moveTo>
                  <a:lnTo>
                    <a:pt x="0" y="52"/>
                  </a:lnTo>
                  <a:lnTo>
                    <a:pt x="52" y="0"/>
                  </a:lnTo>
                  <a:lnTo>
                    <a:pt x="66" y="15"/>
                  </a:lnTo>
                  <a:lnTo>
                    <a:pt x="14"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zh-CN" altLang="en-US" sz="94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8" name="Freeform 17"/>
          <p:cNvSpPr>
            <a:spLocks noEditPoints="1"/>
          </p:cNvSpPr>
          <p:nvPr/>
        </p:nvSpPr>
        <p:spPr bwMode="auto">
          <a:xfrm>
            <a:off x="10130033" y="3015891"/>
            <a:ext cx="882817" cy="785865"/>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US" sz="94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3656499" y="4527737"/>
            <a:ext cx="2225309" cy="481094"/>
          </a:xfrm>
          <a:prstGeom prst="rect">
            <a:avLst/>
          </a:prstGeom>
        </p:spPr>
        <p:txBody>
          <a:bodyPr wrap="square">
            <a:spAutoFit/>
          </a:bodyPr>
          <a:lstStyle/>
          <a:p>
            <a:pPr>
              <a:lnSpc>
                <a:spcPct val="120000"/>
              </a:lnSpc>
            </a:pPr>
            <a:r>
              <a:rPr lang="zh-CN" alt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2"/>
          <p:cNvSpPr/>
          <p:nvPr/>
        </p:nvSpPr>
        <p:spPr>
          <a:xfrm>
            <a:off x="6557642" y="4527737"/>
            <a:ext cx="2225309" cy="481094"/>
          </a:xfrm>
          <a:prstGeom prst="rect">
            <a:avLst/>
          </a:prstGeom>
        </p:spPr>
        <p:txBody>
          <a:bodyPr wrap="square">
            <a:spAutoFit/>
          </a:bodyPr>
          <a:lstStyle/>
          <a:p>
            <a:pPr>
              <a:lnSpc>
                <a:spcPct val="120000"/>
              </a:lnSpc>
            </a:pPr>
            <a:r>
              <a:rPr lang="zh-CN" alt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9458785" y="4527737"/>
            <a:ext cx="2225309" cy="481094"/>
          </a:xfrm>
          <a:prstGeom prst="rect">
            <a:avLst/>
          </a:prstGeom>
        </p:spPr>
        <p:txBody>
          <a:bodyPr wrap="square">
            <a:spAutoFit/>
          </a:bodyPr>
          <a:lstStyle/>
          <a:p>
            <a:pPr>
              <a:lnSpc>
                <a:spcPct val="120000"/>
              </a:lnSpc>
            </a:pPr>
            <a:r>
              <a:rPr lang="zh-CN" alt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4183098" y="4254790"/>
            <a:ext cx="1172116" cy="295466"/>
          </a:xfrm>
          <a:prstGeom prst="rect">
            <a:avLst/>
          </a:prstGeom>
          <a:noFill/>
        </p:spPr>
        <p:txBody>
          <a:bodyPr wrap="none" rtlCol="0">
            <a:spAutoFit/>
          </a:bodyPr>
          <a:lstStyle/>
          <a:p>
            <a:pPr algn="just">
              <a:lnSpc>
                <a:spcPct val="120000"/>
              </a:lnSpc>
            </a:pPr>
            <a:r>
              <a:rPr lang="zh-CN" altLang="en-US" sz="11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7084243" y="4254790"/>
            <a:ext cx="1172116" cy="277961"/>
          </a:xfrm>
          <a:prstGeom prst="rect">
            <a:avLst/>
          </a:prstGeom>
          <a:noFill/>
        </p:spPr>
        <p:txBody>
          <a:bodyPr wrap="none" rtlCol="0">
            <a:spAutoFit/>
          </a:bodyPr>
          <a:lstStyle/>
          <a:p>
            <a:pPr algn="just">
              <a:lnSpc>
                <a:spcPct val="120000"/>
              </a:lnSpc>
            </a:pPr>
            <a:r>
              <a:rPr lang="zh-CN" altLang="en-US" sz="11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9985386" y="4254790"/>
            <a:ext cx="1172116" cy="277961"/>
          </a:xfrm>
          <a:prstGeom prst="rect">
            <a:avLst/>
          </a:prstGeom>
          <a:noFill/>
        </p:spPr>
        <p:txBody>
          <a:bodyPr wrap="none" rtlCol="0">
            <a:spAutoFit/>
          </a:bodyPr>
          <a:lstStyle/>
          <a:p>
            <a:pPr algn="just">
              <a:lnSpc>
                <a:spcPct val="120000"/>
              </a:lnSpc>
            </a:pPr>
            <a:r>
              <a:rPr lang="zh-CN" altLang="en-US" sz="11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8"/>
          <p:cNvSpPr/>
          <p:nvPr/>
        </p:nvSpPr>
        <p:spPr>
          <a:xfrm>
            <a:off x="2169" y="2061976"/>
            <a:ext cx="3319204" cy="434169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Content Placeholder 2"/>
          <p:cNvSpPr txBox="1">
            <a:spLocks/>
          </p:cNvSpPr>
          <p:nvPr/>
        </p:nvSpPr>
        <p:spPr>
          <a:xfrm>
            <a:off x="547179" y="159941"/>
            <a:ext cx="454384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基本工作概述报告</a:t>
            </a:r>
            <a:endParaRPr 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矩形 24"/>
          <p:cNvSpPr/>
          <p:nvPr/>
        </p:nvSpPr>
        <p:spPr>
          <a:xfrm>
            <a:off x="0" y="159941"/>
            <a:ext cx="226467"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97909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fill="hold"/>
                                        <p:tgtEl>
                                          <p:spTgt spid="22"/>
                                        </p:tgtEl>
                                        <p:attrNameLst>
                                          <p:attrName>ppt_x</p:attrName>
                                        </p:attrNameLst>
                                      </p:cBhvr>
                                      <p:tavLst>
                                        <p:tav tm="0">
                                          <p:val>
                                            <p:strVal val="#ppt_x"/>
                                          </p:val>
                                        </p:tav>
                                        <p:tav tm="100000">
                                          <p:val>
                                            <p:strVal val="#ppt_x"/>
                                          </p:val>
                                        </p:tav>
                                      </p:tavLst>
                                    </p:anim>
                                    <p:anim calcmode="lin" valueType="num">
                                      <p:cBhvr additive="base">
                                        <p:cTn id="31" dur="500" fill="hold"/>
                                        <p:tgtEl>
                                          <p:spTgt spid="22"/>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4"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 presetClass="entr" presetSubtype="4"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ppt_x"/>
                                          </p:val>
                                        </p:tav>
                                        <p:tav tm="100000">
                                          <p:val>
                                            <p:strVal val="#ppt_x"/>
                                          </p:val>
                                        </p:tav>
                                      </p:tavLst>
                                    </p:anim>
                                    <p:anim calcmode="lin" valueType="num">
                                      <p:cBhvr additive="base">
                                        <p:cTn id="46" dur="500" fill="hold"/>
                                        <p:tgtEl>
                                          <p:spTgt spid="28"/>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2" presetClass="entr" presetSubtype="4"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ppt_x"/>
                                          </p:val>
                                        </p:tav>
                                        <p:tav tm="100000">
                                          <p:val>
                                            <p:strVal val="#ppt_x"/>
                                          </p:val>
                                        </p:tav>
                                      </p:tavLst>
                                    </p:anim>
                                    <p:anim calcmode="lin" valueType="num">
                                      <p:cBhvr additive="base">
                                        <p:cTn id="5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2" grpId="0"/>
      <p:bldP spid="23" grpId="0"/>
      <p:bldP spid="24" grpId="0"/>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3622871" y="929189"/>
            <a:ext cx="7418632" cy="5355312"/>
          </a:xfrm>
          <a:prstGeom prst="rect">
            <a:avLst/>
          </a:prstGeom>
          <a:solidFill>
            <a:schemeClr val="bg1"/>
          </a:solidFill>
          <a:ln>
            <a:noFill/>
          </a:ln>
          <a:effectLst>
            <a:outerShdw blurRad="3810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388815" y="314723"/>
            <a:ext cx="2980845" cy="2381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600">
              <a:solidFill>
                <a:schemeClr val="bg1"/>
              </a:solidFill>
              <a:latin typeface="Arial Narrow" panose="020B0606020202030204" pitchFamily="34" charset="0"/>
            </a:endParaRPr>
          </a:p>
        </p:txBody>
      </p:sp>
      <p:sp>
        <p:nvSpPr>
          <p:cNvPr id="16" name="TextBox 84"/>
          <p:cNvSpPr txBox="1"/>
          <p:nvPr/>
        </p:nvSpPr>
        <p:spPr>
          <a:xfrm>
            <a:off x="1569739" y="951476"/>
            <a:ext cx="2618997" cy="1107996"/>
          </a:xfrm>
          <a:prstGeom prst="rect">
            <a:avLst/>
          </a:prstGeom>
          <a:noFill/>
          <a:ln>
            <a:noFill/>
          </a:ln>
        </p:spPr>
        <p:txBody>
          <a:bodyPr vert="horz" wrap="square" lIns="0" tIns="0" rIns="0" bIns="0" rtlCol="0">
            <a:spAutoFit/>
          </a:bodyPr>
          <a:lstStyle/>
          <a:p>
            <a:pPr algn="ctr"/>
            <a:r>
              <a:rPr lang="zh-CN" altLang="en-US" sz="7200" spc="600">
                <a:solidFill>
                  <a:schemeClr val="bg1"/>
                </a:solidFill>
                <a:latin typeface="微软雅黑" panose="020B0503020204020204" pitchFamily="34" charset="-122"/>
                <a:ea typeface="微软雅黑" panose="020B0503020204020204" pitchFamily="34" charset="-122"/>
              </a:rPr>
              <a:t>章节</a:t>
            </a:r>
            <a:endParaRPr lang="en-US" altLang="zh-CN" sz="7200" spc="600" dirty="0">
              <a:solidFill>
                <a:schemeClr val="bg1"/>
              </a:solidFill>
              <a:latin typeface="微软雅黑" panose="020B0503020204020204" pitchFamily="34" charset="-122"/>
              <a:ea typeface="微软雅黑" panose="020B0503020204020204" pitchFamily="34" charset="-122"/>
            </a:endParaRPr>
          </a:p>
        </p:txBody>
      </p:sp>
      <p:sp>
        <p:nvSpPr>
          <p:cNvPr id="18" name="TextBox 48"/>
          <p:cNvSpPr txBox="1"/>
          <p:nvPr/>
        </p:nvSpPr>
        <p:spPr>
          <a:xfrm>
            <a:off x="5566947" y="4952235"/>
            <a:ext cx="4742030" cy="677108"/>
          </a:xfrm>
          <a:prstGeom prst="rect">
            <a:avLst/>
          </a:prstGeom>
          <a:noFill/>
        </p:spPr>
        <p:txBody>
          <a:bodyPr wrap="square" lIns="0" tIns="0" rIns="0" bIns="0" rtlCol="0">
            <a:spAutoFit/>
          </a:bodyPr>
          <a:lstStyle/>
          <a:p>
            <a:pPr algn="r"/>
            <a:r>
              <a:rPr lang="zh-CN" altLang="en-US" sz="4400" spc="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请替换文字内容</a:t>
            </a:r>
            <a:endParaRPr lang="en-GB" altLang="zh-CN" sz="4400" spc="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9" name="矩形 259"/>
          <p:cNvSpPr>
            <a:spLocks noChangeArrowheads="1"/>
          </p:cNvSpPr>
          <p:nvPr/>
        </p:nvSpPr>
        <p:spPr bwMode="auto">
          <a:xfrm>
            <a:off x="8112535" y="3401899"/>
            <a:ext cx="2196442"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en-US" altLang="zh-CN" sz="11500" cap="all" spc="300">
                <a:solidFill>
                  <a:schemeClr val="tx1">
                    <a:lumMod val="75000"/>
                    <a:lumOff val="25000"/>
                  </a:schemeClr>
                </a:solidFill>
                <a:latin typeface="Trajan Pro" panose="02020502050506020301" pitchFamily="18" charset="0"/>
                <a:cs typeface="Arial" panose="020B0604020202020204" pitchFamily="34" charset="0"/>
              </a:rPr>
              <a:t>04</a:t>
            </a:r>
            <a:endParaRPr lang="zh-CN" altLang="en-US" sz="11500" cap="all" spc="300" dirty="0">
              <a:solidFill>
                <a:schemeClr val="tx1">
                  <a:lumMod val="75000"/>
                  <a:lumOff val="25000"/>
                </a:schemeClr>
              </a:solidFill>
              <a:latin typeface="Trajan Pro" panose="02020502050506020301" pitchFamily="18" charset="0"/>
              <a:cs typeface="Arial" panose="020B0604020202020204" pitchFamily="34" charset="0"/>
            </a:endParaRPr>
          </a:p>
        </p:txBody>
      </p:sp>
    </p:spTree>
    <p:extLst>
      <p:ext uri="{BB962C8B-B14F-4D97-AF65-F5344CB8AC3E}">
        <p14:creationId xmlns:p14="http://schemas.microsoft.com/office/powerpoint/2010/main" val="12867256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2" presetClass="entr" presetSubtype="4" fill="hold" grpId="0" nodeType="afterEffect">
                                  <p:stCondLst>
                                    <p:cond delay="0"/>
                                  </p:stCondLst>
                                  <p:iterate type="lt">
                                    <p:tmPct val="10000"/>
                                  </p:iterate>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750"/>
                                        <p:tgtEl>
                                          <p:spTgt spid="16"/>
                                        </p:tgtEl>
                                        <p:attrNameLst>
                                          <p:attrName>ppt_y</p:attrName>
                                        </p:attrNameLst>
                                      </p:cBhvr>
                                      <p:tavLst>
                                        <p:tav tm="0">
                                          <p:val>
                                            <p:strVal val="#ppt_y+#ppt_h*1.125000"/>
                                          </p:val>
                                        </p:tav>
                                        <p:tav tm="100000">
                                          <p:val>
                                            <p:strVal val="#ppt_y"/>
                                          </p:val>
                                        </p:tav>
                                      </p:tavLst>
                                    </p:anim>
                                    <p:animEffect transition="in" filter="wipe(up)">
                                      <p:cBhvr>
                                        <p:cTn id="17" dur="750"/>
                                        <p:tgtEl>
                                          <p:spTgt spid="16"/>
                                        </p:tgtEl>
                                      </p:cBhvr>
                                    </p:animEffect>
                                  </p:childTnLst>
                                </p:cTn>
                              </p:par>
                            </p:childTnLst>
                          </p:cTn>
                        </p:par>
                        <p:par>
                          <p:cTn id="18" fill="hold">
                            <p:stCondLst>
                              <p:cond delay="1325"/>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8"/>
                                        </p:tgtEl>
                                        <p:attrNameLst>
                                          <p:attrName>style.visibility</p:attrName>
                                        </p:attrNameLst>
                                      </p:cBhvr>
                                      <p:to>
                                        <p:strVal val="visible"/>
                                      </p:to>
                                    </p:set>
                                    <p:animEffect transition="in" filter="wipe(left)">
                                      <p:cBhvr>
                                        <p:cTn id="21" dur="200"/>
                                        <p:tgtEl>
                                          <p:spTgt spid="18"/>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8"/>
                                        </p:tgtEl>
                                      </p:cBhvr>
                                      <p:to x="80000" y="100000"/>
                                    </p:animScale>
                                    <p:anim by="(#ppt_w*0.10)" calcmode="lin" valueType="num">
                                      <p:cBhvr>
                                        <p:cTn id="24" dur="50" autoRev="1" fill="hold">
                                          <p:stCondLst>
                                            <p:cond delay="0"/>
                                          </p:stCondLst>
                                        </p:cTn>
                                        <p:tgtEl>
                                          <p:spTgt spid="18"/>
                                        </p:tgtEl>
                                        <p:attrNameLst>
                                          <p:attrName>ppt_x</p:attrName>
                                        </p:attrNameLst>
                                      </p:cBhvr>
                                    </p:anim>
                                    <p:anim by="(-#ppt_w*0.10)" calcmode="lin" valueType="num">
                                      <p:cBhvr>
                                        <p:cTn id="25" dur="50" autoRev="1" fill="hold">
                                          <p:stCondLst>
                                            <p:cond delay="0"/>
                                          </p:stCondLst>
                                        </p:cTn>
                                        <p:tgtEl>
                                          <p:spTgt spid="18"/>
                                        </p:tgtEl>
                                        <p:attrNameLst>
                                          <p:attrName>ppt_y</p:attrName>
                                        </p:attrNameLst>
                                      </p:cBhvr>
                                    </p:anim>
                                    <p:animRot by="-480000">
                                      <p:cBhvr>
                                        <p:cTn id="26" dur="50" autoRev="1" fill="hold">
                                          <p:stCondLst>
                                            <p:cond delay="0"/>
                                          </p:stCondLst>
                                        </p:cTn>
                                        <p:tgtEl>
                                          <p:spTgt spid="18"/>
                                        </p:tgtEl>
                                        <p:attrNameLst>
                                          <p:attrName>r</p:attrName>
                                        </p:attrNameLst>
                                      </p:cBhvr>
                                    </p:animRot>
                                  </p:childTnLst>
                                </p:cTn>
                              </p:par>
                            </p:childTnLst>
                          </p:cTn>
                        </p:par>
                        <p:par>
                          <p:cTn id="27" fill="hold">
                            <p:stCondLst>
                              <p:cond delay="1885"/>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9"/>
                                        </p:tgtEl>
                                        <p:attrNameLst>
                                          <p:attrName>ppt_y</p:attrName>
                                        </p:attrNameLst>
                                      </p:cBhvr>
                                      <p:tavLst>
                                        <p:tav tm="0">
                                          <p:val>
                                            <p:strVal val="#ppt_y"/>
                                          </p:val>
                                        </p:tav>
                                        <p:tav tm="100000">
                                          <p:val>
                                            <p:strVal val="#ppt_y"/>
                                          </p:val>
                                        </p:tav>
                                      </p:tavLst>
                                    </p:anim>
                                    <p:anim calcmode="lin" valueType="num">
                                      <p:cBhvr>
                                        <p:cTn id="3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9"/>
                                        </p:tgtEl>
                                      </p:cBhvr>
                                    </p:animEffect>
                                  </p:childTnLst>
                                </p:cTn>
                              </p:par>
                            </p:childTnLst>
                          </p:cTn>
                        </p:par>
                        <p:par>
                          <p:cTn id="35" fill="hold">
                            <p:stCondLst>
                              <p:cond delay="2435"/>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19"/>
                                        </p:tgtEl>
                                      </p:cBhvr>
                                    </p:animEffect>
                                    <p:animScale>
                                      <p:cBhvr>
                                        <p:cTn id="38"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8" grpId="0"/>
      <p:bldP spid="18" grpId="1"/>
      <p:bldP spid="19" grpId="0"/>
      <p:bldP spid="1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812206" y="1352184"/>
            <a:ext cx="8856985" cy="4512350"/>
          </a:xfrm>
          <a:prstGeom prst="rect">
            <a:avLst/>
          </a:prstGeom>
          <a:solidFill>
            <a:schemeClr val="bg1"/>
          </a:solidFill>
          <a:ln>
            <a:no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9"/>
          <p:cNvSpPr/>
          <p:nvPr/>
        </p:nvSpPr>
        <p:spPr>
          <a:xfrm>
            <a:off x="1084015" y="830047"/>
            <a:ext cx="3883843" cy="2381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600">
              <a:solidFill>
                <a:schemeClr val="bg1"/>
              </a:solidFill>
              <a:latin typeface="Arial Narrow" panose="020B0606020202030204" pitchFamily="34" charset="0"/>
            </a:endParaRPr>
          </a:p>
        </p:txBody>
      </p:sp>
      <p:sp>
        <p:nvSpPr>
          <p:cNvPr id="13" name="MH_Others_1"/>
          <p:cNvSpPr txBox="1"/>
          <p:nvPr>
            <p:custDataLst>
              <p:tags r:id="rId1"/>
            </p:custDataLst>
          </p:nvPr>
        </p:nvSpPr>
        <p:spPr>
          <a:xfrm>
            <a:off x="2419572" y="1453644"/>
            <a:ext cx="3078072" cy="677108"/>
          </a:xfrm>
          <a:prstGeom prst="rect">
            <a:avLst/>
          </a:prstGeom>
          <a:noFill/>
        </p:spPr>
        <p:txBody>
          <a:bodyPr vert="horz" wrap="square" lIns="0" tIns="0" rIns="0" bIns="0" rtlCol="0" anchor="ctr" anchorCtr="0">
            <a:spAutoFit/>
          </a:bodyPr>
          <a:lstStyle/>
          <a:p>
            <a:r>
              <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4" name="MH_Others_2"/>
          <p:cNvSpPr txBox="1"/>
          <p:nvPr>
            <p:custDataLst>
              <p:tags r:id="rId2"/>
            </p:custDataLst>
          </p:nvPr>
        </p:nvSpPr>
        <p:spPr>
          <a:xfrm>
            <a:off x="1391097" y="1087756"/>
            <a:ext cx="3595811" cy="1769715"/>
          </a:xfrm>
          <a:prstGeom prst="rect">
            <a:avLst/>
          </a:prstGeom>
          <a:noFill/>
        </p:spPr>
        <p:txBody>
          <a:bodyPr wrap="square" lIns="0" tIns="0" rIns="0" bIns="0">
            <a:spAutoFit/>
          </a:bodyPr>
          <a:lstStyle/>
          <a:p>
            <a:pPr>
              <a:defRPr/>
            </a:pPr>
            <a:r>
              <a:rPr lang="en-US" altLang="zh-CN" sz="11500">
                <a:solidFill>
                  <a:schemeClr val="bg1"/>
                </a:solidFill>
                <a:latin typeface="Arial" panose="020B0604020202020204" pitchFamily="34" charset="0"/>
                <a:ea typeface="微软雅黑" panose="020B0503020204020204" pitchFamily="34" charset="-122"/>
                <a:sym typeface="Arial" panose="020B0604020202020204" pitchFamily="34" charset="0"/>
              </a:rPr>
              <a:t>C</a:t>
            </a:r>
            <a:r>
              <a:rPr lang="en-US" altLang="zh-CN" sz="3600">
                <a:solidFill>
                  <a:schemeClr val="bg1"/>
                </a:solidFill>
                <a:latin typeface="Arial" panose="020B0604020202020204" pitchFamily="34" charset="0"/>
                <a:ea typeface="微软雅黑" panose="020B0503020204020204" pitchFamily="34" charset="-122"/>
                <a:sym typeface="Arial" panose="020B0604020202020204" pitchFamily="34" charset="0"/>
              </a:rPr>
              <a:t>ONTENTS</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Entry_1"/>
          <p:cNvSpPr/>
          <p:nvPr>
            <p:custDataLst>
              <p:tags r:id="rId3"/>
            </p:custDataLst>
          </p:nvPr>
        </p:nvSpPr>
        <p:spPr>
          <a:xfrm>
            <a:off x="8154060" y="2036850"/>
            <a:ext cx="2466542"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年度</a:t>
            </a:r>
            <a:r>
              <a:rPr lang="zh-CN" altLang="en-US" sz="3200">
                <a:solidFill>
                  <a:schemeClr val="accent1"/>
                </a:solidFill>
                <a:latin typeface="Arial" panose="020B0604020202020204" pitchFamily="34" charset="0"/>
                <a:ea typeface="微软雅黑" panose="020B0503020204020204" pitchFamily="34" charset="-122"/>
                <a:sym typeface="Arial" panose="020B0604020202020204" pitchFamily="34" charset="0"/>
              </a:rPr>
              <a:t>工作概述</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MH_Entry_2"/>
          <p:cNvSpPr/>
          <p:nvPr>
            <p:custDataLst>
              <p:tags r:id="rId4"/>
            </p:custDataLst>
          </p:nvPr>
        </p:nvSpPr>
        <p:spPr>
          <a:xfrm>
            <a:off x="8154060" y="2906366"/>
            <a:ext cx="2466542"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工作</a:t>
            </a:r>
            <a:r>
              <a:rPr lang="zh-CN" altLang="en-US" sz="3200">
                <a:solidFill>
                  <a:schemeClr val="accent1"/>
                </a:solidFill>
                <a:latin typeface="Arial" panose="020B0604020202020204" pitchFamily="34" charset="0"/>
                <a:ea typeface="微软雅黑" panose="020B0503020204020204" pitchFamily="34" charset="-122"/>
                <a:sym typeface="Arial" panose="020B0604020202020204" pitchFamily="34" charset="0"/>
              </a:rPr>
              <a:t>完成情况</a:t>
            </a:r>
            <a:endParaRPr lang="zh-CN" altLang="en-US" sz="14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MH_Entry_3"/>
          <p:cNvSpPr/>
          <p:nvPr>
            <p:custDataLst>
              <p:tags r:id="rId5"/>
            </p:custDataLst>
          </p:nvPr>
        </p:nvSpPr>
        <p:spPr>
          <a:xfrm>
            <a:off x="8154060" y="3775882"/>
            <a:ext cx="2466542"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成功</a:t>
            </a:r>
            <a:r>
              <a:rPr lang="zh-CN" altLang="en-US" sz="3200">
                <a:solidFill>
                  <a:schemeClr val="accent1"/>
                </a:solidFill>
                <a:latin typeface="Arial" panose="020B0604020202020204" pitchFamily="34" charset="0"/>
                <a:ea typeface="微软雅黑" panose="020B0503020204020204" pitchFamily="34" charset="-122"/>
                <a:sym typeface="Arial" panose="020B0604020202020204" pitchFamily="34" charset="0"/>
              </a:rPr>
              <a:t>项目展示</a:t>
            </a:r>
            <a:endParaRPr lang="zh-CN" altLang="en-US" sz="14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MH_Entry_4"/>
          <p:cNvSpPr/>
          <p:nvPr>
            <p:custDataLst>
              <p:tags r:id="rId6"/>
            </p:custDataLst>
          </p:nvPr>
        </p:nvSpPr>
        <p:spPr>
          <a:xfrm>
            <a:off x="8154060" y="4645398"/>
            <a:ext cx="2466542"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明年</a:t>
            </a:r>
            <a:r>
              <a:rPr lang="zh-CN" altLang="en-US" sz="3200">
                <a:solidFill>
                  <a:schemeClr val="accent1"/>
                </a:solidFill>
                <a:latin typeface="Arial" panose="020B0604020202020204" pitchFamily="34" charset="0"/>
                <a:ea typeface="微软雅黑" panose="020B0503020204020204" pitchFamily="34" charset="-122"/>
                <a:sym typeface="Arial" panose="020B0604020202020204" pitchFamily="34" charset="0"/>
              </a:rPr>
              <a:t>工作计划</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511319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by="(-#ppt_w*2)" calcmode="lin" valueType="num">
                                      <p:cBhvr rctx="PPT">
                                        <p:cTn id="17" dur="500" autoRev="1" fill="hold">
                                          <p:stCondLst>
                                            <p:cond delay="0"/>
                                          </p:stCondLst>
                                        </p:cTn>
                                        <p:tgtEl>
                                          <p:spTgt spid="13"/>
                                        </p:tgtEl>
                                        <p:attrNameLst>
                                          <p:attrName>ppt_w</p:attrName>
                                        </p:attrNameLst>
                                      </p:cBhvr>
                                    </p:anim>
                                    <p:anim by="(#ppt_w*0.50)" calcmode="lin" valueType="num">
                                      <p:cBhvr>
                                        <p:cTn id="18" dur="500" decel="50000" autoRev="1" fill="hold">
                                          <p:stCondLst>
                                            <p:cond delay="0"/>
                                          </p:stCondLst>
                                        </p:cTn>
                                        <p:tgtEl>
                                          <p:spTgt spid="13"/>
                                        </p:tgtEl>
                                        <p:attrNameLst>
                                          <p:attrName>ppt_x</p:attrName>
                                        </p:attrNameLst>
                                      </p:cBhvr>
                                    </p:anim>
                                    <p:anim from="(-#ppt_h/2)" to="(#ppt_y)" calcmode="lin" valueType="num">
                                      <p:cBhvr>
                                        <p:cTn id="19" dur="1000" fill="hold">
                                          <p:stCondLst>
                                            <p:cond delay="0"/>
                                          </p:stCondLst>
                                        </p:cTn>
                                        <p:tgtEl>
                                          <p:spTgt spid="13"/>
                                        </p:tgtEl>
                                        <p:attrNameLst>
                                          <p:attrName>ppt_y</p:attrName>
                                        </p:attrNameLst>
                                      </p:cBhvr>
                                    </p:anim>
                                    <p:animRot by="21600000">
                                      <p:cBhvr>
                                        <p:cTn id="20" dur="1000" fill="hold">
                                          <p:stCondLst>
                                            <p:cond delay="0"/>
                                          </p:stCondLst>
                                        </p:cTn>
                                        <p:tgtEl>
                                          <p:spTgt spid="13"/>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14"/>
                                        </p:tgtEl>
                                        <p:attrNameLst>
                                          <p:attrName>style.visibility</p:attrName>
                                        </p:attrNameLst>
                                      </p:cBhvr>
                                      <p:to>
                                        <p:strVal val="visible"/>
                                      </p:to>
                                    </p:set>
                                    <p:anim by="(-#ppt_w*2)" calcmode="lin" valueType="num">
                                      <p:cBhvr rctx="PPT">
                                        <p:cTn id="23" dur="500" autoRev="1" fill="hold">
                                          <p:stCondLst>
                                            <p:cond delay="0"/>
                                          </p:stCondLst>
                                        </p:cTn>
                                        <p:tgtEl>
                                          <p:spTgt spid="14"/>
                                        </p:tgtEl>
                                        <p:attrNameLst>
                                          <p:attrName>ppt_w</p:attrName>
                                        </p:attrNameLst>
                                      </p:cBhvr>
                                    </p:anim>
                                    <p:anim by="(#ppt_w*0.50)" calcmode="lin" valueType="num">
                                      <p:cBhvr>
                                        <p:cTn id="24" dur="500" decel="50000" autoRev="1" fill="hold">
                                          <p:stCondLst>
                                            <p:cond delay="0"/>
                                          </p:stCondLst>
                                        </p:cTn>
                                        <p:tgtEl>
                                          <p:spTgt spid="14"/>
                                        </p:tgtEl>
                                        <p:attrNameLst>
                                          <p:attrName>ppt_x</p:attrName>
                                        </p:attrNameLst>
                                      </p:cBhvr>
                                    </p:anim>
                                    <p:anim from="(-#ppt_h/2)" to="(#ppt_y)" calcmode="lin" valueType="num">
                                      <p:cBhvr>
                                        <p:cTn id="25" dur="1000" fill="hold">
                                          <p:stCondLst>
                                            <p:cond delay="0"/>
                                          </p:stCondLst>
                                        </p:cTn>
                                        <p:tgtEl>
                                          <p:spTgt spid="14"/>
                                        </p:tgtEl>
                                        <p:attrNameLst>
                                          <p:attrName>ppt_y</p:attrName>
                                        </p:attrNameLst>
                                      </p:cBhvr>
                                    </p:anim>
                                    <p:animRot by="21600000">
                                      <p:cBhvr>
                                        <p:cTn id="26" dur="1000" fill="hold">
                                          <p:stCondLst>
                                            <p:cond delay="0"/>
                                          </p:stCondLst>
                                        </p:cTn>
                                        <p:tgtEl>
                                          <p:spTgt spid="14"/>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down)">
                                      <p:cBhvr>
                                        <p:cTn id="41" dur="5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P spid="13" grpId="0"/>
      <p:bldP spid="14" grpId="0"/>
      <p:bldP spid="17"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4003522" y="1889567"/>
            <a:ext cx="7174885" cy="1179903"/>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6435" tIns="48217" rIns="96435" bIns="48217"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矩形 28"/>
          <p:cNvSpPr/>
          <p:nvPr/>
        </p:nvSpPr>
        <p:spPr>
          <a:xfrm>
            <a:off x="5137532" y="1660159"/>
            <a:ext cx="4942684" cy="46044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35" tIns="48217" rIns="96435" bIns="48217"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sp>
        <p:nvSpPr>
          <p:cNvPr id="30" name="六边形 29"/>
          <p:cNvSpPr/>
          <p:nvPr/>
        </p:nvSpPr>
        <p:spPr>
          <a:xfrm>
            <a:off x="1271295" y="3410959"/>
            <a:ext cx="1673882" cy="1442815"/>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6435" tIns="48217" rIns="96435" bIns="48217" rtlCol="0" anchor="ctr"/>
          <a:lstStyle/>
          <a:p>
            <a:pPr algn="ctr">
              <a:lnSpc>
                <a:spcPct val="120000"/>
              </a:lnSpc>
            </a:pPr>
            <a:r>
              <a:rPr lang="zh-CN" altLang="en-US" sz="2800">
                <a:latin typeface="Arial" panose="020B0604020202020204" pitchFamily="34" charset="0"/>
                <a:ea typeface="微软雅黑" panose="020B0503020204020204" pitchFamily="34" charset="-122"/>
                <a:cs typeface="+mn-ea"/>
                <a:sym typeface="Arial" panose="020B0604020202020204" pitchFamily="34" charset="0"/>
              </a:rPr>
              <a:t>添加内容</a:t>
            </a:r>
            <a:endParaRPr lang="zh-CN" altLang="en-US" sz="28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1" name="直接箭头连接符 30"/>
          <p:cNvCxnSpPr>
            <a:stCxn id="30" idx="5"/>
            <a:endCxn id="28" idx="1"/>
          </p:cNvCxnSpPr>
          <p:nvPr/>
        </p:nvCxnSpPr>
        <p:spPr>
          <a:xfrm flipV="1">
            <a:off x="2584473" y="2479519"/>
            <a:ext cx="1419050" cy="931440"/>
          </a:xfrm>
          <a:prstGeom prst="straightConnector1">
            <a:avLst/>
          </a:prstGeom>
          <a:ln w="63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30" idx="0"/>
            <a:endCxn id="35" idx="1"/>
          </p:cNvCxnSpPr>
          <p:nvPr/>
        </p:nvCxnSpPr>
        <p:spPr>
          <a:xfrm flipV="1">
            <a:off x="2945175" y="4129321"/>
            <a:ext cx="1058346" cy="3046"/>
          </a:xfrm>
          <a:prstGeom prst="straightConnector1">
            <a:avLst/>
          </a:prstGeom>
          <a:ln w="63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30" idx="1"/>
            <a:endCxn id="38" idx="1"/>
          </p:cNvCxnSpPr>
          <p:nvPr/>
        </p:nvCxnSpPr>
        <p:spPr>
          <a:xfrm>
            <a:off x="2584473" y="4853775"/>
            <a:ext cx="1419050" cy="954793"/>
          </a:xfrm>
          <a:prstGeom prst="straightConnector1">
            <a:avLst/>
          </a:prstGeom>
          <a:ln w="63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4419079" y="2271675"/>
            <a:ext cx="6379590" cy="486137"/>
          </a:xfrm>
          <a:prstGeom prst="rect">
            <a:avLst/>
          </a:prstGeom>
          <a:noFill/>
        </p:spPr>
        <p:txBody>
          <a:bodyPr wrap="square" lIns="96435" tIns="48217" rIns="96435" bIns="48217" rtlCol="0">
            <a:spAutoFit/>
          </a:bodyPr>
          <a:lstStyle/>
          <a:p>
            <a:pPr algn="just">
              <a:lnSpc>
                <a:spcPct val="120000"/>
              </a:lnSpc>
            </a:pPr>
            <a:r>
              <a:rPr lang="zh-CN" alt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矩形 34"/>
          <p:cNvSpPr/>
          <p:nvPr/>
        </p:nvSpPr>
        <p:spPr>
          <a:xfrm>
            <a:off x="4003522" y="3539370"/>
            <a:ext cx="7174885" cy="1179903"/>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6435" tIns="48217" rIns="96435" bIns="48217"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矩形 35"/>
          <p:cNvSpPr/>
          <p:nvPr/>
        </p:nvSpPr>
        <p:spPr>
          <a:xfrm>
            <a:off x="5137532" y="3320763"/>
            <a:ext cx="4942684" cy="46044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35" tIns="48217" rIns="96435" bIns="48217"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sp>
        <p:nvSpPr>
          <p:cNvPr id="37" name="TextBox 36"/>
          <p:cNvSpPr txBox="1"/>
          <p:nvPr/>
        </p:nvSpPr>
        <p:spPr>
          <a:xfrm>
            <a:off x="4419079" y="3946789"/>
            <a:ext cx="6379590" cy="486137"/>
          </a:xfrm>
          <a:prstGeom prst="rect">
            <a:avLst/>
          </a:prstGeom>
          <a:noFill/>
        </p:spPr>
        <p:txBody>
          <a:bodyPr wrap="square" lIns="96435" tIns="48217" rIns="96435" bIns="48217" rtlCol="0">
            <a:spAutoFit/>
          </a:bodyPr>
          <a:lstStyle/>
          <a:p>
            <a:pPr algn="just">
              <a:lnSpc>
                <a:spcPct val="120000"/>
              </a:lnSpc>
            </a:pPr>
            <a:r>
              <a:rPr lang="zh-CN" alt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矩形 37"/>
          <p:cNvSpPr/>
          <p:nvPr/>
        </p:nvSpPr>
        <p:spPr>
          <a:xfrm>
            <a:off x="4003522" y="5218616"/>
            <a:ext cx="7174885" cy="1179903"/>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6435" tIns="48217" rIns="96435" bIns="48217"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矩形 38"/>
          <p:cNvSpPr/>
          <p:nvPr/>
        </p:nvSpPr>
        <p:spPr>
          <a:xfrm>
            <a:off x="5137532" y="5000012"/>
            <a:ext cx="4942684" cy="460449"/>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35" tIns="48217" rIns="96435" bIns="48217"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sp>
        <p:nvSpPr>
          <p:cNvPr id="40" name="TextBox 39"/>
          <p:cNvSpPr txBox="1"/>
          <p:nvPr/>
        </p:nvSpPr>
        <p:spPr>
          <a:xfrm>
            <a:off x="4419079" y="5626034"/>
            <a:ext cx="6379590" cy="486137"/>
          </a:xfrm>
          <a:prstGeom prst="rect">
            <a:avLst/>
          </a:prstGeom>
          <a:noFill/>
        </p:spPr>
        <p:txBody>
          <a:bodyPr wrap="square" lIns="96435" tIns="48217" rIns="96435" bIns="48217" rtlCol="0">
            <a:spAutoFit/>
          </a:bodyPr>
          <a:lstStyle/>
          <a:p>
            <a:pPr algn="just">
              <a:lnSpc>
                <a:spcPct val="120000"/>
              </a:lnSpc>
            </a:pPr>
            <a:r>
              <a:rPr lang="zh-CN" alt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Content Placeholder 2"/>
          <p:cNvSpPr txBox="1">
            <a:spLocks/>
          </p:cNvSpPr>
          <p:nvPr/>
        </p:nvSpPr>
        <p:spPr>
          <a:xfrm>
            <a:off x="547179" y="159941"/>
            <a:ext cx="454384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基本工作概述报告</a:t>
            </a:r>
            <a:endParaRPr 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6" name="矩形 15"/>
          <p:cNvSpPr/>
          <p:nvPr/>
        </p:nvSpPr>
        <p:spPr>
          <a:xfrm>
            <a:off x="0" y="159941"/>
            <a:ext cx="226467"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155921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par>
                                    <p:cTn id="12" presetID="22" presetClass="entr" presetSubtype="8"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left)">
                                          <p:cBhvr>
                                            <p:cTn id="14" dur="500"/>
                                            <p:tgtEl>
                                              <p:spTgt spid="32"/>
                                            </p:tgtEl>
                                          </p:cBhvr>
                                        </p:animEffect>
                                      </p:childTnLst>
                                    </p:cTn>
                                  </p:par>
                                  <p:par>
                                    <p:cTn id="15" presetID="22" presetClass="entr" presetSubtype="8"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barn(outVertical)">
                                          <p:cBhvr>
                                            <p:cTn id="21" dur="500"/>
                                            <p:tgtEl>
                                              <p:spTgt spid="29"/>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14:bounceEnd="50000">
                                          <p:cBhvr additive="base">
                                            <p:cTn id="25"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8"/>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4"/>
                                            </p:tgtEl>
                                            <p:attrNameLst>
                                              <p:attrName>style.visibility</p:attrName>
                                            </p:attrNameLst>
                                          </p:cBhvr>
                                          <p:to>
                                            <p:strVal val="visible"/>
                                          </p:to>
                                        </p:set>
                                        <p:animEffect transition="in" filter="wipe(left)">
                                          <p:cBhvr>
                                            <p:cTn id="30" dur="100"/>
                                            <p:tgtEl>
                                              <p:spTgt spid="34"/>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4"/>
                                            </p:tgtEl>
                                          </p:cBhvr>
                                          <p:to x="80000" y="100000"/>
                                        </p:animScale>
                                        <p:anim by="(#ppt_w*0.10)" calcmode="lin" valueType="num">
                                          <p:cBhvr>
                                            <p:cTn id="33" dur="50" autoRev="1" fill="hold">
                                              <p:stCondLst>
                                                <p:cond delay="0"/>
                                              </p:stCondLst>
                                            </p:cTn>
                                            <p:tgtEl>
                                              <p:spTgt spid="34"/>
                                            </p:tgtEl>
                                            <p:attrNameLst>
                                              <p:attrName>ppt_x</p:attrName>
                                            </p:attrNameLst>
                                          </p:cBhvr>
                                        </p:anim>
                                        <p:anim by="(-#ppt_w*0.10)" calcmode="lin" valueType="num">
                                          <p:cBhvr>
                                            <p:cTn id="34" dur="50" autoRev="1" fill="hold">
                                              <p:stCondLst>
                                                <p:cond delay="0"/>
                                              </p:stCondLst>
                                            </p:cTn>
                                            <p:tgtEl>
                                              <p:spTgt spid="34"/>
                                            </p:tgtEl>
                                            <p:attrNameLst>
                                              <p:attrName>ppt_y</p:attrName>
                                            </p:attrNameLst>
                                          </p:cBhvr>
                                        </p:anim>
                                        <p:animRot by="-480000">
                                          <p:cBhvr>
                                            <p:cTn id="35" dur="50" autoRev="1" fill="hold">
                                              <p:stCondLst>
                                                <p:cond delay="0"/>
                                              </p:stCondLst>
                                            </p:cTn>
                                            <p:tgtEl>
                                              <p:spTgt spid="34"/>
                                            </p:tgtEl>
                                            <p:attrNameLst>
                                              <p:attrName>r</p:attrName>
                                            </p:attrNameLst>
                                          </p:cBhvr>
                                        </p:animRot>
                                      </p:childTnLst>
                                    </p:cTn>
                                  </p:par>
                                </p:childTnLst>
                              </p:cTn>
                            </p:par>
                            <p:par>
                              <p:cTn id="36" fill="hold">
                                <p:stCondLst>
                                  <p:cond delay="3810"/>
                                </p:stCondLst>
                                <p:childTnLst>
                                  <p:par>
                                    <p:cTn id="37" presetID="16" presetClass="entr" presetSubtype="37"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barn(outVertical)">
                                          <p:cBhvr>
                                            <p:cTn id="39" dur="500"/>
                                            <p:tgtEl>
                                              <p:spTgt spid="36"/>
                                            </p:tgtEl>
                                          </p:cBhvr>
                                        </p:animEffect>
                                      </p:childTnLst>
                                    </p:cTn>
                                  </p:par>
                                </p:childTnLst>
                              </p:cTn>
                            </p:par>
                            <p:par>
                              <p:cTn id="40" fill="hold">
                                <p:stCondLst>
                                  <p:cond delay="43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14:bounceEnd="50000">
                                          <p:cBhvr additive="base">
                                            <p:cTn id="43"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35"/>
                                            </p:tgtEl>
                                            <p:attrNameLst>
                                              <p:attrName>ppt_y</p:attrName>
                                            </p:attrNameLst>
                                          </p:cBhvr>
                                          <p:tavLst>
                                            <p:tav tm="0">
                                              <p:val>
                                                <p:strVal val="0-#ppt_h/2"/>
                                              </p:val>
                                            </p:tav>
                                            <p:tav tm="100000">
                                              <p:val>
                                                <p:strVal val="#ppt_y"/>
                                              </p:val>
                                            </p:tav>
                                          </p:tavLst>
                                        </p:anim>
                                      </p:childTnLst>
                                    </p:cTn>
                                  </p:par>
                                </p:childTnLst>
                              </p:cTn>
                            </p:par>
                            <p:par>
                              <p:cTn id="45" fill="hold">
                                <p:stCondLst>
                                  <p:cond delay="48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7"/>
                                            </p:tgtEl>
                                            <p:attrNameLst>
                                              <p:attrName>style.visibility</p:attrName>
                                            </p:attrNameLst>
                                          </p:cBhvr>
                                          <p:to>
                                            <p:strVal val="visible"/>
                                          </p:to>
                                        </p:set>
                                        <p:animEffect transition="in" filter="wipe(left)">
                                          <p:cBhvr>
                                            <p:cTn id="48" dur="100"/>
                                            <p:tgtEl>
                                              <p:spTgt spid="37"/>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7"/>
                                            </p:tgtEl>
                                          </p:cBhvr>
                                          <p:to x="80000" y="100000"/>
                                        </p:animScale>
                                        <p:anim by="(#ppt_w*0.10)" calcmode="lin" valueType="num">
                                          <p:cBhvr>
                                            <p:cTn id="51" dur="50" autoRev="1" fill="hold">
                                              <p:stCondLst>
                                                <p:cond delay="0"/>
                                              </p:stCondLst>
                                            </p:cTn>
                                            <p:tgtEl>
                                              <p:spTgt spid="37"/>
                                            </p:tgtEl>
                                            <p:attrNameLst>
                                              <p:attrName>ppt_x</p:attrName>
                                            </p:attrNameLst>
                                          </p:cBhvr>
                                        </p:anim>
                                        <p:anim by="(-#ppt_w*0.10)" calcmode="lin" valueType="num">
                                          <p:cBhvr>
                                            <p:cTn id="52" dur="50" autoRev="1" fill="hold">
                                              <p:stCondLst>
                                                <p:cond delay="0"/>
                                              </p:stCondLst>
                                            </p:cTn>
                                            <p:tgtEl>
                                              <p:spTgt spid="37"/>
                                            </p:tgtEl>
                                            <p:attrNameLst>
                                              <p:attrName>ppt_y</p:attrName>
                                            </p:attrNameLst>
                                          </p:cBhvr>
                                        </p:anim>
                                        <p:animRot by="-480000">
                                          <p:cBhvr>
                                            <p:cTn id="53" dur="50" autoRev="1" fill="hold">
                                              <p:stCondLst>
                                                <p:cond delay="0"/>
                                              </p:stCondLst>
                                            </p:cTn>
                                            <p:tgtEl>
                                              <p:spTgt spid="37"/>
                                            </p:tgtEl>
                                            <p:attrNameLst>
                                              <p:attrName>r</p:attrName>
                                            </p:attrNameLst>
                                          </p:cBhvr>
                                        </p:animRot>
                                      </p:childTnLst>
                                    </p:cTn>
                                  </p:par>
                                </p:childTnLst>
                              </p:cTn>
                            </p:par>
                            <p:par>
                              <p:cTn id="54" fill="hold">
                                <p:stCondLst>
                                  <p:cond delay="6620"/>
                                </p:stCondLst>
                                <p:childTnLst>
                                  <p:par>
                                    <p:cTn id="55" presetID="16" presetClass="entr" presetSubtype="37"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barn(outVertical)">
                                          <p:cBhvr>
                                            <p:cTn id="57" dur="500"/>
                                            <p:tgtEl>
                                              <p:spTgt spid="39"/>
                                            </p:tgtEl>
                                          </p:cBhvr>
                                        </p:animEffect>
                                      </p:childTnLst>
                                    </p:cTn>
                                  </p:par>
                                </p:childTnLst>
                              </p:cTn>
                            </p:par>
                            <p:par>
                              <p:cTn id="58" fill="hold">
                                <p:stCondLst>
                                  <p:cond delay="71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14:bounceEnd="50000">
                                          <p:cBhvr additive="base">
                                            <p:cTn id="61"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38"/>
                                            </p:tgtEl>
                                            <p:attrNameLst>
                                              <p:attrName>ppt_y</p:attrName>
                                            </p:attrNameLst>
                                          </p:cBhvr>
                                          <p:tavLst>
                                            <p:tav tm="0">
                                              <p:val>
                                                <p:strVal val="0-#ppt_h/2"/>
                                              </p:val>
                                            </p:tav>
                                            <p:tav tm="100000">
                                              <p:val>
                                                <p:strVal val="#ppt_y"/>
                                              </p:val>
                                            </p:tav>
                                          </p:tavLst>
                                        </p:anim>
                                      </p:childTnLst>
                                    </p:cTn>
                                  </p:par>
                                </p:childTnLst>
                              </p:cTn>
                            </p:par>
                            <p:par>
                              <p:cTn id="63" fill="hold">
                                <p:stCondLst>
                                  <p:cond delay="76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40"/>
                                            </p:tgtEl>
                                            <p:attrNameLst>
                                              <p:attrName>style.visibility</p:attrName>
                                            </p:attrNameLst>
                                          </p:cBhvr>
                                          <p:to>
                                            <p:strVal val="visible"/>
                                          </p:to>
                                        </p:set>
                                        <p:animEffect transition="in" filter="wipe(left)">
                                          <p:cBhvr>
                                            <p:cTn id="66" dur="100"/>
                                            <p:tgtEl>
                                              <p:spTgt spid="40"/>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40"/>
                                            </p:tgtEl>
                                          </p:cBhvr>
                                          <p:to x="80000" y="100000"/>
                                        </p:animScale>
                                        <p:anim by="(#ppt_w*0.10)" calcmode="lin" valueType="num">
                                          <p:cBhvr>
                                            <p:cTn id="69" dur="50" autoRev="1" fill="hold">
                                              <p:stCondLst>
                                                <p:cond delay="0"/>
                                              </p:stCondLst>
                                            </p:cTn>
                                            <p:tgtEl>
                                              <p:spTgt spid="40"/>
                                            </p:tgtEl>
                                            <p:attrNameLst>
                                              <p:attrName>ppt_x</p:attrName>
                                            </p:attrNameLst>
                                          </p:cBhvr>
                                        </p:anim>
                                        <p:anim by="(-#ppt_w*0.10)" calcmode="lin" valueType="num">
                                          <p:cBhvr>
                                            <p:cTn id="70" dur="50" autoRev="1" fill="hold">
                                              <p:stCondLst>
                                                <p:cond delay="0"/>
                                              </p:stCondLst>
                                            </p:cTn>
                                            <p:tgtEl>
                                              <p:spTgt spid="40"/>
                                            </p:tgtEl>
                                            <p:attrNameLst>
                                              <p:attrName>ppt_y</p:attrName>
                                            </p:attrNameLst>
                                          </p:cBhvr>
                                        </p:anim>
                                        <p:animRot by="-480000">
                                          <p:cBhvr>
                                            <p:cTn id="71"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par>
                                    <p:cTn id="12" presetID="22" presetClass="entr" presetSubtype="8"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left)">
                                          <p:cBhvr>
                                            <p:cTn id="14" dur="500"/>
                                            <p:tgtEl>
                                              <p:spTgt spid="32"/>
                                            </p:tgtEl>
                                          </p:cBhvr>
                                        </p:animEffect>
                                      </p:childTnLst>
                                    </p:cTn>
                                  </p:par>
                                  <p:par>
                                    <p:cTn id="15" presetID="22" presetClass="entr" presetSubtype="8"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barn(outVertical)">
                                          <p:cBhvr>
                                            <p:cTn id="21" dur="500"/>
                                            <p:tgtEl>
                                              <p:spTgt spid="29"/>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ppt_x"/>
                                              </p:val>
                                            </p:tav>
                                            <p:tav tm="100000">
                                              <p:val>
                                                <p:strVal val="#ppt_x"/>
                                              </p:val>
                                            </p:tav>
                                          </p:tavLst>
                                        </p:anim>
                                        <p:anim calcmode="lin" valueType="num">
                                          <p:cBhvr additive="base">
                                            <p:cTn id="26" dur="500" fill="hold"/>
                                            <p:tgtEl>
                                              <p:spTgt spid="28"/>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4"/>
                                            </p:tgtEl>
                                            <p:attrNameLst>
                                              <p:attrName>style.visibility</p:attrName>
                                            </p:attrNameLst>
                                          </p:cBhvr>
                                          <p:to>
                                            <p:strVal val="visible"/>
                                          </p:to>
                                        </p:set>
                                        <p:animEffect transition="in" filter="wipe(left)">
                                          <p:cBhvr>
                                            <p:cTn id="30" dur="100"/>
                                            <p:tgtEl>
                                              <p:spTgt spid="34"/>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4"/>
                                            </p:tgtEl>
                                          </p:cBhvr>
                                          <p:to x="80000" y="100000"/>
                                        </p:animScale>
                                        <p:anim by="(#ppt_w*0.10)" calcmode="lin" valueType="num">
                                          <p:cBhvr>
                                            <p:cTn id="33" dur="50" autoRev="1" fill="hold">
                                              <p:stCondLst>
                                                <p:cond delay="0"/>
                                              </p:stCondLst>
                                            </p:cTn>
                                            <p:tgtEl>
                                              <p:spTgt spid="34"/>
                                            </p:tgtEl>
                                            <p:attrNameLst>
                                              <p:attrName>ppt_x</p:attrName>
                                            </p:attrNameLst>
                                          </p:cBhvr>
                                        </p:anim>
                                        <p:anim by="(-#ppt_w*0.10)" calcmode="lin" valueType="num">
                                          <p:cBhvr>
                                            <p:cTn id="34" dur="50" autoRev="1" fill="hold">
                                              <p:stCondLst>
                                                <p:cond delay="0"/>
                                              </p:stCondLst>
                                            </p:cTn>
                                            <p:tgtEl>
                                              <p:spTgt spid="34"/>
                                            </p:tgtEl>
                                            <p:attrNameLst>
                                              <p:attrName>ppt_y</p:attrName>
                                            </p:attrNameLst>
                                          </p:cBhvr>
                                        </p:anim>
                                        <p:animRot by="-480000">
                                          <p:cBhvr>
                                            <p:cTn id="35" dur="50" autoRev="1" fill="hold">
                                              <p:stCondLst>
                                                <p:cond delay="0"/>
                                              </p:stCondLst>
                                            </p:cTn>
                                            <p:tgtEl>
                                              <p:spTgt spid="34"/>
                                            </p:tgtEl>
                                            <p:attrNameLst>
                                              <p:attrName>r</p:attrName>
                                            </p:attrNameLst>
                                          </p:cBhvr>
                                        </p:animRot>
                                      </p:childTnLst>
                                    </p:cTn>
                                  </p:par>
                                </p:childTnLst>
                              </p:cTn>
                            </p:par>
                            <p:par>
                              <p:cTn id="36" fill="hold">
                                <p:stCondLst>
                                  <p:cond delay="3810"/>
                                </p:stCondLst>
                                <p:childTnLst>
                                  <p:par>
                                    <p:cTn id="37" presetID="16" presetClass="entr" presetSubtype="37"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barn(outVertical)">
                                          <p:cBhvr>
                                            <p:cTn id="39" dur="500"/>
                                            <p:tgtEl>
                                              <p:spTgt spid="36"/>
                                            </p:tgtEl>
                                          </p:cBhvr>
                                        </p:animEffect>
                                      </p:childTnLst>
                                    </p:cTn>
                                  </p:par>
                                </p:childTnLst>
                              </p:cTn>
                            </p:par>
                            <p:par>
                              <p:cTn id="40" fill="hold">
                                <p:stCondLst>
                                  <p:cond delay="4310"/>
                                </p:stCondLst>
                                <p:childTnLst>
                                  <p:par>
                                    <p:cTn id="41" presetID="2" presetClass="entr" presetSubtype="1"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0-#ppt_h/2"/>
                                              </p:val>
                                            </p:tav>
                                            <p:tav tm="100000">
                                              <p:val>
                                                <p:strVal val="#ppt_y"/>
                                              </p:val>
                                            </p:tav>
                                          </p:tavLst>
                                        </p:anim>
                                      </p:childTnLst>
                                    </p:cTn>
                                  </p:par>
                                </p:childTnLst>
                              </p:cTn>
                            </p:par>
                            <p:par>
                              <p:cTn id="45" fill="hold">
                                <p:stCondLst>
                                  <p:cond delay="48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7"/>
                                            </p:tgtEl>
                                            <p:attrNameLst>
                                              <p:attrName>style.visibility</p:attrName>
                                            </p:attrNameLst>
                                          </p:cBhvr>
                                          <p:to>
                                            <p:strVal val="visible"/>
                                          </p:to>
                                        </p:set>
                                        <p:animEffect transition="in" filter="wipe(left)">
                                          <p:cBhvr>
                                            <p:cTn id="48" dur="100"/>
                                            <p:tgtEl>
                                              <p:spTgt spid="37"/>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7"/>
                                            </p:tgtEl>
                                          </p:cBhvr>
                                          <p:to x="80000" y="100000"/>
                                        </p:animScale>
                                        <p:anim by="(#ppt_w*0.10)" calcmode="lin" valueType="num">
                                          <p:cBhvr>
                                            <p:cTn id="51" dur="50" autoRev="1" fill="hold">
                                              <p:stCondLst>
                                                <p:cond delay="0"/>
                                              </p:stCondLst>
                                            </p:cTn>
                                            <p:tgtEl>
                                              <p:spTgt spid="37"/>
                                            </p:tgtEl>
                                            <p:attrNameLst>
                                              <p:attrName>ppt_x</p:attrName>
                                            </p:attrNameLst>
                                          </p:cBhvr>
                                        </p:anim>
                                        <p:anim by="(-#ppt_w*0.10)" calcmode="lin" valueType="num">
                                          <p:cBhvr>
                                            <p:cTn id="52" dur="50" autoRev="1" fill="hold">
                                              <p:stCondLst>
                                                <p:cond delay="0"/>
                                              </p:stCondLst>
                                            </p:cTn>
                                            <p:tgtEl>
                                              <p:spTgt spid="37"/>
                                            </p:tgtEl>
                                            <p:attrNameLst>
                                              <p:attrName>ppt_y</p:attrName>
                                            </p:attrNameLst>
                                          </p:cBhvr>
                                        </p:anim>
                                        <p:animRot by="-480000">
                                          <p:cBhvr>
                                            <p:cTn id="53" dur="50" autoRev="1" fill="hold">
                                              <p:stCondLst>
                                                <p:cond delay="0"/>
                                              </p:stCondLst>
                                            </p:cTn>
                                            <p:tgtEl>
                                              <p:spTgt spid="37"/>
                                            </p:tgtEl>
                                            <p:attrNameLst>
                                              <p:attrName>r</p:attrName>
                                            </p:attrNameLst>
                                          </p:cBhvr>
                                        </p:animRot>
                                      </p:childTnLst>
                                    </p:cTn>
                                  </p:par>
                                </p:childTnLst>
                              </p:cTn>
                            </p:par>
                            <p:par>
                              <p:cTn id="54" fill="hold">
                                <p:stCondLst>
                                  <p:cond delay="6620"/>
                                </p:stCondLst>
                                <p:childTnLst>
                                  <p:par>
                                    <p:cTn id="55" presetID="16" presetClass="entr" presetSubtype="37"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barn(outVertical)">
                                          <p:cBhvr>
                                            <p:cTn id="57" dur="500"/>
                                            <p:tgtEl>
                                              <p:spTgt spid="39"/>
                                            </p:tgtEl>
                                          </p:cBhvr>
                                        </p:animEffect>
                                      </p:childTnLst>
                                    </p:cTn>
                                  </p:par>
                                </p:childTnLst>
                              </p:cTn>
                            </p:par>
                            <p:par>
                              <p:cTn id="58" fill="hold">
                                <p:stCondLst>
                                  <p:cond delay="7120"/>
                                </p:stCondLst>
                                <p:childTnLst>
                                  <p:par>
                                    <p:cTn id="59" presetID="2" presetClass="entr" presetSubtype="1"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500" fill="hold"/>
                                            <p:tgtEl>
                                              <p:spTgt spid="38"/>
                                            </p:tgtEl>
                                            <p:attrNameLst>
                                              <p:attrName>ppt_x</p:attrName>
                                            </p:attrNameLst>
                                          </p:cBhvr>
                                          <p:tavLst>
                                            <p:tav tm="0">
                                              <p:val>
                                                <p:strVal val="#ppt_x"/>
                                              </p:val>
                                            </p:tav>
                                            <p:tav tm="100000">
                                              <p:val>
                                                <p:strVal val="#ppt_x"/>
                                              </p:val>
                                            </p:tav>
                                          </p:tavLst>
                                        </p:anim>
                                        <p:anim calcmode="lin" valueType="num">
                                          <p:cBhvr additive="base">
                                            <p:cTn id="62" dur="500" fill="hold"/>
                                            <p:tgtEl>
                                              <p:spTgt spid="38"/>
                                            </p:tgtEl>
                                            <p:attrNameLst>
                                              <p:attrName>ppt_y</p:attrName>
                                            </p:attrNameLst>
                                          </p:cBhvr>
                                          <p:tavLst>
                                            <p:tav tm="0">
                                              <p:val>
                                                <p:strVal val="0-#ppt_h/2"/>
                                              </p:val>
                                            </p:tav>
                                            <p:tav tm="100000">
                                              <p:val>
                                                <p:strVal val="#ppt_y"/>
                                              </p:val>
                                            </p:tav>
                                          </p:tavLst>
                                        </p:anim>
                                      </p:childTnLst>
                                    </p:cTn>
                                  </p:par>
                                </p:childTnLst>
                              </p:cTn>
                            </p:par>
                            <p:par>
                              <p:cTn id="63" fill="hold">
                                <p:stCondLst>
                                  <p:cond delay="76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40"/>
                                            </p:tgtEl>
                                            <p:attrNameLst>
                                              <p:attrName>style.visibility</p:attrName>
                                            </p:attrNameLst>
                                          </p:cBhvr>
                                          <p:to>
                                            <p:strVal val="visible"/>
                                          </p:to>
                                        </p:set>
                                        <p:animEffect transition="in" filter="wipe(left)">
                                          <p:cBhvr>
                                            <p:cTn id="66" dur="100"/>
                                            <p:tgtEl>
                                              <p:spTgt spid="40"/>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40"/>
                                            </p:tgtEl>
                                          </p:cBhvr>
                                          <p:to x="80000" y="100000"/>
                                        </p:animScale>
                                        <p:anim by="(#ppt_w*0.10)" calcmode="lin" valueType="num">
                                          <p:cBhvr>
                                            <p:cTn id="69" dur="50" autoRev="1" fill="hold">
                                              <p:stCondLst>
                                                <p:cond delay="0"/>
                                              </p:stCondLst>
                                            </p:cTn>
                                            <p:tgtEl>
                                              <p:spTgt spid="40"/>
                                            </p:tgtEl>
                                            <p:attrNameLst>
                                              <p:attrName>ppt_x</p:attrName>
                                            </p:attrNameLst>
                                          </p:cBhvr>
                                        </p:anim>
                                        <p:anim by="(-#ppt_w*0.10)" calcmode="lin" valueType="num">
                                          <p:cBhvr>
                                            <p:cTn id="70" dur="50" autoRev="1" fill="hold">
                                              <p:stCondLst>
                                                <p:cond delay="0"/>
                                              </p:stCondLst>
                                            </p:cTn>
                                            <p:tgtEl>
                                              <p:spTgt spid="40"/>
                                            </p:tgtEl>
                                            <p:attrNameLst>
                                              <p:attrName>ppt_y</p:attrName>
                                            </p:attrNameLst>
                                          </p:cBhvr>
                                        </p:anim>
                                        <p:animRot by="-480000">
                                          <p:cBhvr>
                                            <p:cTn id="71"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1443300" y="4487689"/>
            <a:ext cx="1184516" cy="614384"/>
          </a:xfrm>
          <a:prstGeom prst="rect">
            <a:avLst/>
          </a:prstGeom>
          <a:noFill/>
        </p:spPr>
        <p:txBody>
          <a:bodyPr wrap="square" lIns="96377" tIns="48189" rIns="96377" bIns="48189"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a:lnSpc>
                <a:spcPct val="120000"/>
              </a:lnSpc>
            </a:pPr>
            <a:r>
              <a:rPr lang="zh-CN" altLang="en-US" sz="1400" dirty="0">
                <a:solidFill>
                  <a:schemeClr val="tx1">
                    <a:lumMod val="75000"/>
                    <a:lumOff val="25000"/>
                  </a:schemeClr>
                </a:solidFill>
                <a:latin typeface="Arial" panose="020B0604020202020204" pitchFamily="34" charset="0"/>
                <a:cs typeface="+mn-ea"/>
                <a:sym typeface="Arial" panose="020B0604020202020204" pitchFamily="34" charset="0"/>
              </a:rPr>
              <a:t>点击添加</a:t>
            </a:r>
            <a:endParaRPr lang="en-US" altLang="zh-CN" sz="1400" dirty="0">
              <a:solidFill>
                <a:schemeClr val="tx1">
                  <a:lumMod val="75000"/>
                  <a:lumOff val="25000"/>
                </a:schemeClr>
              </a:solidFill>
              <a:latin typeface="Arial" panose="020B0604020202020204" pitchFamily="34" charset="0"/>
              <a:cs typeface="+mn-ea"/>
              <a:sym typeface="Arial" panose="020B0604020202020204" pitchFamily="34" charset="0"/>
            </a:endParaRPr>
          </a:p>
          <a:p>
            <a:pPr>
              <a:lnSpc>
                <a:spcPct val="120000"/>
              </a:lnSpc>
            </a:pPr>
            <a:r>
              <a:rPr lang="zh-CN" altLang="en-US" sz="1400" dirty="0">
                <a:solidFill>
                  <a:schemeClr val="tx1">
                    <a:lumMod val="75000"/>
                    <a:lumOff val="25000"/>
                  </a:schemeClr>
                </a:solidFill>
                <a:latin typeface="Arial" panose="020B0604020202020204" pitchFamily="34" charset="0"/>
                <a:cs typeface="+mn-ea"/>
                <a:sym typeface="Arial" panose="020B0604020202020204" pitchFamily="34" charset="0"/>
              </a:rPr>
              <a:t>文字点击</a:t>
            </a:r>
          </a:p>
        </p:txBody>
      </p:sp>
      <p:sp>
        <p:nvSpPr>
          <p:cNvPr id="32" name="TextBox 31"/>
          <p:cNvSpPr txBox="1"/>
          <p:nvPr/>
        </p:nvSpPr>
        <p:spPr>
          <a:xfrm>
            <a:off x="3370151" y="3065276"/>
            <a:ext cx="911564" cy="614384"/>
          </a:xfrm>
          <a:prstGeom prst="rect">
            <a:avLst/>
          </a:prstGeom>
          <a:noFill/>
        </p:spPr>
        <p:txBody>
          <a:bodyPr wrap="square" lIns="96377" tIns="48189" rIns="96377" bIns="48189" rtlCol="0" anchor="ctr">
            <a:spAutoFit/>
          </a:bodyPr>
          <a:lstStyle/>
          <a:p>
            <a:pPr algn="ctr">
              <a:lnSpc>
                <a:spcPct val="120000"/>
              </a:lnSpc>
            </a:pPr>
            <a:r>
              <a:rPr lang="zh-CN" altLang="en-US" sz="14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a:t>
            </a:r>
            <a:endParaRPr lang="en-US" altLang="zh-CN" sz="14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文字点击</a:t>
            </a:r>
          </a:p>
        </p:txBody>
      </p:sp>
      <p:sp>
        <p:nvSpPr>
          <p:cNvPr id="34" name="TextBox 33"/>
          <p:cNvSpPr txBox="1"/>
          <p:nvPr/>
        </p:nvSpPr>
        <p:spPr>
          <a:xfrm>
            <a:off x="5073778" y="4241095"/>
            <a:ext cx="1184516" cy="614384"/>
          </a:xfrm>
          <a:prstGeom prst="rect">
            <a:avLst/>
          </a:prstGeom>
          <a:noFill/>
        </p:spPr>
        <p:txBody>
          <a:bodyPr wrap="square" lIns="96377" tIns="48189" rIns="96377" bIns="48189"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a:lnSpc>
                <a:spcPct val="120000"/>
              </a:lnSpc>
            </a:pPr>
            <a:r>
              <a:rPr lang="zh-CN" altLang="en-US" sz="1400" dirty="0">
                <a:solidFill>
                  <a:schemeClr val="tx1">
                    <a:lumMod val="75000"/>
                    <a:lumOff val="25000"/>
                  </a:schemeClr>
                </a:solidFill>
                <a:latin typeface="Arial" panose="020B0604020202020204" pitchFamily="34" charset="0"/>
                <a:cs typeface="+mn-ea"/>
                <a:sym typeface="Arial" panose="020B0604020202020204" pitchFamily="34" charset="0"/>
              </a:rPr>
              <a:t>点击添加</a:t>
            </a:r>
            <a:endParaRPr lang="en-US" altLang="zh-CN" sz="1400" dirty="0">
              <a:solidFill>
                <a:schemeClr val="tx1">
                  <a:lumMod val="75000"/>
                  <a:lumOff val="25000"/>
                </a:schemeClr>
              </a:solidFill>
              <a:latin typeface="Arial" panose="020B0604020202020204" pitchFamily="34" charset="0"/>
              <a:cs typeface="+mn-ea"/>
              <a:sym typeface="Arial" panose="020B0604020202020204" pitchFamily="34" charset="0"/>
            </a:endParaRPr>
          </a:p>
          <a:p>
            <a:pPr>
              <a:lnSpc>
                <a:spcPct val="120000"/>
              </a:lnSpc>
            </a:pPr>
            <a:r>
              <a:rPr lang="zh-CN" altLang="en-US" sz="1400" dirty="0">
                <a:solidFill>
                  <a:schemeClr val="tx1">
                    <a:lumMod val="75000"/>
                    <a:lumOff val="25000"/>
                  </a:schemeClr>
                </a:solidFill>
                <a:latin typeface="Arial" panose="020B0604020202020204" pitchFamily="34" charset="0"/>
                <a:cs typeface="+mn-ea"/>
                <a:sym typeface="Arial" panose="020B0604020202020204" pitchFamily="34" charset="0"/>
              </a:rPr>
              <a:t>文字点击</a:t>
            </a:r>
          </a:p>
        </p:txBody>
      </p:sp>
      <p:sp>
        <p:nvSpPr>
          <p:cNvPr id="35" name="TextBox 34"/>
          <p:cNvSpPr txBox="1"/>
          <p:nvPr/>
        </p:nvSpPr>
        <p:spPr>
          <a:xfrm>
            <a:off x="6594491" y="3100852"/>
            <a:ext cx="1678063" cy="614384"/>
          </a:xfrm>
          <a:prstGeom prst="rect">
            <a:avLst/>
          </a:prstGeom>
          <a:noFill/>
        </p:spPr>
        <p:txBody>
          <a:bodyPr wrap="square" lIns="96377" tIns="48189" rIns="96377" bIns="48189" rtlCol="0" anchor="ctr">
            <a:spAutoFit/>
          </a:bodyPr>
          <a:lstStyle/>
          <a:p>
            <a:pPr algn="ctr">
              <a:lnSpc>
                <a:spcPct val="120000"/>
              </a:lnSpc>
            </a:pPr>
            <a:r>
              <a:rPr lang="zh-CN" altLang="en-US" sz="14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a:t>
            </a:r>
            <a:endParaRPr lang="en-US" altLang="zh-CN" sz="14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文字点击</a:t>
            </a:r>
          </a:p>
        </p:txBody>
      </p:sp>
      <p:sp>
        <p:nvSpPr>
          <p:cNvPr id="36" name="矩形 35"/>
          <p:cNvSpPr/>
          <p:nvPr/>
        </p:nvSpPr>
        <p:spPr>
          <a:xfrm>
            <a:off x="8834095" y="4990685"/>
            <a:ext cx="2916435" cy="856245"/>
          </a:xfrm>
          <a:prstGeom prst="rect">
            <a:avLst/>
          </a:prstGeom>
        </p:spPr>
        <p:txBody>
          <a:bodyPr wrap="square" lIns="96377" tIns="48189" rIns="96377" bIns="48189">
            <a:spAutoFit/>
          </a:bodyPr>
          <a:lstStyle/>
          <a:p>
            <a:pPr>
              <a:lnSpc>
                <a:spcPct val="120000"/>
              </a:lnSpc>
            </a:pPr>
            <a:r>
              <a:rPr lang="zh-CN" altLang="en-US"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altLang="zh-CN" sz="105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20000"/>
              </a:lnSpc>
            </a:pPr>
            <a:r>
              <a:rPr lang="zh-CN" altLang="en-US"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a:t>
            </a: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，修改请替换文字内容，修改文字内容，也可以直接复制你的内容到此。</a:t>
            </a:r>
            <a:endParaRPr lang="en-US"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4"/>
          <p:cNvSpPr>
            <a:spLocks/>
          </p:cNvSpPr>
          <p:nvPr/>
        </p:nvSpPr>
        <p:spPr bwMode="auto">
          <a:xfrm>
            <a:off x="2585947" y="2155888"/>
            <a:ext cx="2456175" cy="2456975"/>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3175" cap="flat" cmpd="sng" algn="ctr">
            <a:noFill/>
            <a:prstDash val="solid"/>
          </a:ln>
          <a:effectLst/>
          <a:extLst/>
        </p:spPr>
        <p:txBody>
          <a:bodyPr lIns="0" tIns="48189" rIns="0" bIns="48189" anchor="ctr"/>
          <a:lstStyle/>
          <a:p>
            <a:pPr algn="ctr" defTabSz="963728">
              <a:lnSpc>
                <a:spcPct val="120000"/>
              </a:lnSpc>
              <a:spcBef>
                <a:spcPts val="633"/>
              </a:spcBef>
              <a:spcAft>
                <a:spcPts val="633"/>
              </a:spcAft>
              <a:defRPr/>
            </a:pPr>
            <a:endParaRPr lang="en-US" sz="2000" kern="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6"/>
          <p:cNvSpPr>
            <a:spLocks/>
          </p:cNvSpPr>
          <p:nvPr/>
        </p:nvSpPr>
        <p:spPr bwMode="auto">
          <a:xfrm>
            <a:off x="4683435" y="3495041"/>
            <a:ext cx="1941401" cy="1942037"/>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3175" cap="flat" cmpd="sng" algn="ctr">
            <a:noFill/>
            <a:prstDash val="solid"/>
          </a:ln>
          <a:effectLst/>
          <a:extLst/>
        </p:spPr>
        <p:txBody>
          <a:bodyPr lIns="0" tIns="48189" rIns="0" bIns="48189" anchor="ctr"/>
          <a:lstStyle/>
          <a:p>
            <a:pPr algn="ctr" defTabSz="963728">
              <a:lnSpc>
                <a:spcPct val="120000"/>
              </a:lnSpc>
              <a:spcBef>
                <a:spcPts val="633"/>
              </a:spcBef>
              <a:spcAft>
                <a:spcPts val="633"/>
              </a:spcAft>
              <a:defRPr/>
            </a:pPr>
            <a:endParaRPr lang="en-US" sz="2000" kern="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8"/>
          <p:cNvSpPr>
            <a:spLocks/>
          </p:cNvSpPr>
          <p:nvPr/>
        </p:nvSpPr>
        <p:spPr bwMode="auto">
          <a:xfrm>
            <a:off x="964715" y="3682767"/>
            <a:ext cx="2142760" cy="2142187"/>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a:extLst/>
        </p:spPr>
        <p:txBody>
          <a:bodyPr lIns="0" tIns="48189" rIns="0" bIns="48189" anchor="ctr"/>
          <a:lstStyle/>
          <a:p>
            <a:pPr algn="ctr" defTabSz="963728">
              <a:lnSpc>
                <a:spcPct val="120000"/>
              </a:lnSpc>
              <a:spcBef>
                <a:spcPts val="633"/>
              </a:spcBef>
              <a:spcAft>
                <a:spcPts val="633"/>
              </a:spcAft>
              <a:defRPr/>
            </a:pPr>
            <a:endParaRPr lang="en-US" sz="2000" kern="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6"/>
          <p:cNvSpPr>
            <a:spLocks/>
          </p:cNvSpPr>
          <p:nvPr/>
        </p:nvSpPr>
        <p:spPr bwMode="auto">
          <a:xfrm>
            <a:off x="6249070" y="2233263"/>
            <a:ext cx="2345106" cy="2345875"/>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3175" cap="flat" cmpd="sng" algn="ctr">
            <a:noFill/>
            <a:prstDash val="solid"/>
          </a:ln>
          <a:effectLst/>
          <a:extLst/>
        </p:spPr>
        <p:txBody>
          <a:bodyPr lIns="0" tIns="48189" rIns="0" bIns="48189" anchor="ctr"/>
          <a:lstStyle/>
          <a:p>
            <a:pPr algn="ctr" defTabSz="963728">
              <a:lnSpc>
                <a:spcPct val="120000"/>
              </a:lnSpc>
              <a:spcBef>
                <a:spcPts val="633"/>
              </a:spcBef>
              <a:spcAft>
                <a:spcPts val="633"/>
              </a:spcAft>
            </a:pPr>
            <a:endParaRPr lang="en-US" sz="2000" kern="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矩形 1"/>
          <p:cNvSpPr/>
          <p:nvPr/>
        </p:nvSpPr>
        <p:spPr>
          <a:xfrm>
            <a:off x="8939597" y="2146430"/>
            <a:ext cx="2792216" cy="250653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7" rIns="91435" bIns="45717" numCol="1" spcCol="0" rtlCol="0" fromWordArt="0" anchor="ctr" anchorCtr="0" forceAA="0" compatLnSpc="1">
            <a:prstTxWarp prst="textNoShape">
              <a:avLst/>
            </a:prstTxWarp>
            <a:noAutofit/>
          </a:bodyP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Content Placeholder 2"/>
          <p:cNvSpPr txBox="1">
            <a:spLocks/>
          </p:cNvSpPr>
          <p:nvPr/>
        </p:nvSpPr>
        <p:spPr>
          <a:xfrm>
            <a:off x="547179" y="159941"/>
            <a:ext cx="454384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基本工作概述报告</a:t>
            </a:r>
            <a:endParaRPr 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3" name="矩形 12"/>
          <p:cNvSpPr/>
          <p:nvPr/>
        </p:nvSpPr>
        <p:spPr>
          <a:xfrm>
            <a:off x="0" y="159941"/>
            <a:ext cx="226467"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58572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8" presetClass="emph" presetSubtype="0" repeatCount="indefinite" fill="hold" grpId="1" nodeType="withEffect">
                                  <p:stCondLst>
                                    <p:cond delay="0"/>
                                  </p:stCondLst>
                                  <p:childTnLst>
                                    <p:animRot by="-86400000">
                                      <p:cBhvr>
                                        <p:cTn id="9" dur="8000" fill="hold"/>
                                        <p:tgtEl>
                                          <p:spTgt spid="39"/>
                                        </p:tgtEl>
                                        <p:attrNameLst>
                                          <p:attrName>r</p:attrName>
                                        </p:attrNameLst>
                                      </p:cBhvr>
                                    </p:animRot>
                                  </p:childTnLst>
                                </p:cTn>
                              </p:par>
                              <p:par>
                                <p:cTn id="10" presetID="53" presetClass="entr" presetSubtype="16" fill="hold" grpId="0" nodeType="withEffect">
                                  <p:stCondLst>
                                    <p:cond delay="50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10" presetClass="entr" presetSubtype="0" fill="hold" grpId="0" nodeType="withEffect">
                                  <p:stCondLst>
                                    <p:cond delay="150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par>
                                <p:cTn id="18" presetID="8" presetClass="emph" presetSubtype="0" repeatCount="indefinite" fill="hold" grpId="1" nodeType="withEffect">
                                  <p:stCondLst>
                                    <p:cond delay="1500"/>
                                  </p:stCondLst>
                                  <p:childTnLst>
                                    <p:animRot by="64800000">
                                      <p:cBhvr>
                                        <p:cTn id="19" dur="7500" fill="hold"/>
                                        <p:tgtEl>
                                          <p:spTgt spid="37"/>
                                        </p:tgtEl>
                                        <p:attrNameLst>
                                          <p:attrName>r</p:attrName>
                                        </p:attrNameLst>
                                      </p:cBhvr>
                                    </p:animRot>
                                  </p:childTnLst>
                                </p:cTn>
                              </p:par>
                              <p:par>
                                <p:cTn id="20" presetID="53" presetClass="entr" presetSubtype="16" fill="hold" grpId="0" nodeType="withEffect">
                                  <p:stCondLst>
                                    <p:cond delay="200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10" presetClass="entr" presetSubtype="0" fill="hold" grpId="0" nodeType="withEffect">
                                  <p:stCondLst>
                                    <p:cond delay="300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par>
                                <p:cTn id="28" presetID="8" presetClass="emph" presetSubtype="0" repeatCount="indefinite" fill="hold" grpId="1" nodeType="withEffect">
                                  <p:stCondLst>
                                    <p:cond delay="3000"/>
                                  </p:stCondLst>
                                  <p:childTnLst>
                                    <p:animRot by="-108000000">
                                      <p:cBhvr>
                                        <p:cTn id="29" dur="7500" fill="hold"/>
                                        <p:tgtEl>
                                          <p:spTgt spid="38"/>
                                        </p:tgtEl>
                                        <p:attrNameLst>
                                          <p:attrName>r</p:attrName>
                                        </p:attrNameLst>
                                      </p:cBhvr>
                                    </p:animRot>
                                  </p:childTnLst>
                                </p:cTn>
                              </p:par>
                              <p:par>
                                <p:cTn id="30" presetID="53" presetClass="entr" presetSubtype="16" fill="hold" grpId="0" nodeType="withEffect">
                                  <p:stCondLst>
                                    <p:cond delay="400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animEffect transition="in" filter="fade">
                                      <p:cBhvr>
                                        <p:cTn id="34" dur="500"/>
                                        <p:tgtEl>
                                          <p:spTgt spid="34"/>
                                        </p:tgtEl>
                                      </p:cBhvr>
                                    </p:animEffect>
                                  </p:childTnLst>
                                </p:cTn>
                              </p:par>
                              <p:par>
                                <p:cTn id="35" presetID="10" presetClass="entr" presetSubtype="0" fill="hold" grpId="0" nodeType="withEffect">
                                  <p:stCondLst>
                                    <p:cond delay="450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8" presetClass="emph" presetSubtype="0" repeatCount="indefinite" fill="hold" grpId="1" nodeType="withEffect">
                                  <p:stCondLst>
                                    <p:cond delay="4500"/>
                                  </p:stCondLst>
                                  <p:childTnLst>
                                    <p:animRot by="86400000">
                                      <p:cBhvr>
                                        <p:cTn id="39" dur="7000" fill="hold"/>
                                        <p:tgtEl>
                                          <p:spTgt spid="40"/>
                                        </p:tgtEl>
                                        <p:attrNameLst>
                                          <p:attrName>r</p:attrName>
                                        </p:attrNameLst>
                                      </p:cBhvr>
                                    </p:animRot>
                                  </p:childTnLst>
                                </p:cTn>
                              </p:par>
                              <p:par>
                                <p:cTn id="40" presetID="53" presetClass="entr" presetSubtype="16" fill="hold" grpId="0" nodeType="withEffect">
                                  <p:stCondLst>
                                    <p:cond delay="500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par>
                                <p:cTn id="45" presetID="22" presetClass="entr" presetSubtype="8" fill="hold" grpId="0" nodeType="withEffect">
                                  <p:stCondLst>
                                    <p:cond delay="6500"/>
                                  </p:stCondLst>
                                  <p:childTnLst>
                                    <p:set>
                                      <p:cBhvr>
                                        <p:cTn id="46" dur="1" fill="hold">
                                          <p:stCondLst>
                                            <p:cond delay="0"/>
                                          </p:stCondLst>
                                        </p:cTn>
                                        <p:tgtEl>
                                          <p:spTgt spid="36"/>
                                        </p:tgtEl>
                                        <p:attrNameLst>
                                          <p:attrName>style.visibility</p:attrName>
                                        </p:attrNameLst>
                                      </p:cBhvr>
                                      <p:to>
                                        <p:strVal val="visible"/>
                                      </p:to>
                                    </p:set>
                                    <p:animEffect transition="in" filter="wipe(left)">
                                      <p:cBhvr>
                                        <p:cTn id="4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4" grpId="0"/>
      <p:bldP spid="35" grpId="0"/>
      <p:bldP spid="36" grpId="0"/>
      <p:bldP spid="37" grpId="0" animBg="1"/>
      <p:bldP spid="37" grpId="1" animBg="1"/>
      <p:bldP spid="38" grpId="0" animBg="1"/>
      <p:bldP spid="38" grpId="1" animBg="1"/>
      <p:bldP spid="39" grpId="0" animBg="1"/>
      <p:bldP spid="39" grpId="1" animBg="1"/>
      <p:bldP spid="40" grpId="0" animBg="1"/>
      <p:bldP spid="40"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37554" y="1672400"/>
            <a:ext cx="6062171" cy="3887853"/>
            <a:chOff x="763170" y="1585667"/>
            <a:chExt cx="5748467" cy="3686665"/>
          </a:xfrm>
        </p:grpSpPr>
        <p:graphicFrame>
          <p:nvGraphicFramePr>
            <p:cNvPr id="11" name="Chart 10"/>
            <p:cNvGraphicFramePr/>
            <p:nvPr>
              <p:extLst/>
            </p:nvPr>
          </p:nvGraphicFramePr>
          <p:xfrm>
            <a:off x="763170" y="1585667"/>
            <a:ext cx="5748467" cy="3686665"/>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2129618" y="2166128"/>
              <a:ext cx="1366830" cy="555306"/>
            </a:xfrm>
            <a:prstGeom prst="rect">
              <a:avLst/>
            </a:prstGeom>
            <a:noFill/>
          </p:spPr>
          <p:txBody>
            <a:bodyPr wrap="none"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3002454" y="3149801"/>
              <a:ext cx="1366830" cy="555306"/>
            </a:xfrm>
            <a:prstGeom prst="rect">
              <a:avLst/>
            </a:prstGeom>
            <a:noFill/>
          </p:spPr>
          <p:txBody>
            <a:bodyPr wrap="none"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1203171" y="3665314"/>
              <a:ext cx="1366830" cy="555306"/>
            </a:xfrm>
            <a:prstGeom prst="rect">
              <a:avLst/>
            </a:prstGeom>
            <a:noFill/>
          </p:spPr>
          <p:txBody>
            <a:bodyPr wrap="none"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 name="Group 14"/>
            <p:cNvGrpSpPr/>
            <p:nvPr/>
          </p:nvGrpSpPr>
          <p:grpSpPr>
            <a:xfrm>
              <a:off x="5520531" y="3883595"/>
              <a:ext cx="465138" cy="435769"/>
              <a:chOff x="5368132" y="3540125"/>
              <a:chExt cx="465138" cy="435769"/>
            </a:xfrm>
            <a:solidFill>
              <a:schemeClr val="bg2"/>
            </a:solidFill>
          </p:grpSpPr>
          <p:sp>
            <p:nvSpPr>
              <p:cNvPr id="16"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ctr" defTabSz="241050" hangingPunct="0">
                  <a:lnSpc>
                    <a:spcPct val="120000"/>
                  </a:lnSpc>
                </a:pPr>
                <a:endParaRPr lang="en-US" sz="14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ctr" defTabSz="241050" hangingPunct="0">
                  <a:lnSpc>
                    <a:spcPct val="120000"/>
                  </a:lnSpc>
                </a:pPr>
                <a:endParaRPr lang="en-US" sz="14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
            <p:cNvGrpSpPr/>
            <p:nvPr/>
          </p:nvGrpSpPr>
          <p:grpSpPr>
            <a:xfrm>
              <a:off x="5520532" y="2636674"/>
              <a:ext cx="465138" cy="391319"/>
              <a:chOff x="5368132" y="2625725"/>
              <a:chExt cx="465138" cy="391319"/>
            </a:xfrm>
            <a:solidFill>
              <a:schemeClr val="bg2"/>
            </a:solidFill>
          </p:grpSpPr>
          <p:sp>
            <p:nvSpPr>
              <p:cNvPr id="19"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ctr" defTabSz="241050" hangingPunct="0">
                  <a:lnSpc>
                    <a:spcPct val="120000"/>
                  </a:lnSpc>
                </a:pPr>
                <a:endParaRPr lang="en-US" sz="14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ctr" defTabSz="241050" hangingPunct="0">
                  <a:lnSpc>
                    <a:spcPct val="120000"/>
                  </a:lnSpc>
                </a:pPr>
                <a:endParaRPr lang="en-US" sz="14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ctr" defTabSz="241050" hangingPunct="0">
                  <a:lnSpc>
                    <a:spcPct val="120000"/>
                  </a:lnSpc>
                </a:pPr>
                <a:endParaRPr lang="en-US" sz="14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2" name="TextBox 21"/>
          <p:cNvSpPr txBox="1"/>
          <p:nvPr/>
        </p:nvSpPr>
        <p:spPr>
          <a:xfrm>
            <a:off x="2781095" y="5646209"/>
            <a:ext cx="1864613" cy="396134"/>
          </a:xfrm>
          <a:prstGeom prst="rect">
            <a:avLst/>
          </a:prstGeom>
          <a:noFill/>
        </p:spPr>
        <p:txBody>
          <a:bodyPr wrap="none" rtlCol="0">
            <a:spAutoFit/>
          </a:bodyPr>
          <a:lstStyle/>
          <a:p>
            <a:pPr>
              <a:lnSpc>
                <a:spcPct val="120000"/>
              </a:lnSpc>
            </a:pPr>
            <a:r>
              <a:rPr lang="zh-CN" alt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2"/>
          <p:cNvSpPr/>
          <p:nvPr/>
        </p:nvSpPr>
        <p:spPr>
          <a:xfrm>
            <a:off x="2781095" y="5966057"/>
            <a:ext cx="3609595" cy="535531"/>
          </a:xfrm>
          <a:prstGeom prst="rect">
            <a:avLst/>
          </a:prstGeom>
        </p:spPr>
        <p:txBody>
          <a:bodyPr wrap="square">
            <a:spAutoFit/>
          </a:bodyPr>
          <a:lstStyle/>
          <a:p>
            <a:pPr algn="just">
              <a:lnSpc>
                <a:spcPct val="120000"/>
              </a:lnSpc>
            </a:pPr>
            <a:r>
              <a:rPr lang="zh-CN" altLang="en-US" sz="12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7350400" y="2284538"/>
            <a:ext cx="4176464" cy="2653214"/>
            <a:chOff x="7500839" y="1971109"/>
            <a:chExt cx="3960341" cy="2618680"/>
          </a:xfrm>
        </p:grpSpPr>
        <p:sp>
          <p:nvSpPr>
            <p:cNvPr id="24" name="Rectangle 23"/>
            <p:cNvSpPr/>
            <p:nvPr/>
          </p:nvSpPr>
          <p:spPr>
            <a:xfrm>
              <a:off x="7500839" y="1971109"/>
              <a:ext cx="3960341" cy="2618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2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24"/>
            <p:cNvSpPr txBox="1"/>
            <p:nvPr/>
          </p:nvSpPr>
          <p:spPr>
            <a:xfrm>
              <a:off x="7684311" y="2463974"/>
              <a:ext cx="2652793" cy="557545"/>
            </a:xfrm>
            <a:prstGeom prst="rect">
              <a:avLst/>
            </a:prstGeom>
            <a:noFill/>
          </p:spPr>
          <p:txBody>
            <a:bodyPr wrap="none" rtlCol="0">
              <a:spAutoFit/>
            </a:bodyPr>
            <a:lstStyle/>
            <a:p>
              <a:pPr>
                <a:lnSpc>
                  <a:spcPct val="120000"/>
                </a:lnSpc>
              </a:pPr>
              <a:r>
                <a:rPr lang="zh-CN" altLang="en-US" sz="2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2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7684866" y="3044388"/>
              <a:ext cx="3670521" cy="528561"/>
            </a:xfrm>
            <a:prstGeom prst="rect">
              <a:avLst/>
            </a:prstGeom>
          </p:spPr>
          <p:txBody>
            <a:bodyPr wrap="square">
              <a:spAutoFit/>
            </a:bodyPr>
            <a:lstStyle/>
            <a:p>
              <a:pPr algn="just">
                <a:lnSpc>
                  <a:spcPct val="120000"/>
                </a:lnSpc>
              </a:pPr>
              <a:r>
                <a:rPr lang="zh-CN" altLang="en-US" sz="12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sz="12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26"/>
            <p:cNvSpPr/>
            <p:nvPr/>
          </p:nvSpPr>
          <p:spPr>
            <a:xfrm>
              <a:off x="7684866" y="3673005"/>
              <a:ext cx="3670521" cy="528561"/>
            </a:xfrm>
            <a:prstGeom prst="rect">
              <a:avLst/>
            </a:prstGeom>
          </p:spPr>
          <p:txBody>
            <a:bodyPr wrap="square">
              <a:spAutoFit/>
            </a:bodyPr>
            <a:lstStyle/>
            <a:p>
              <a:pPr algn="just">
                <a:lnSpc>
                  <a:spcPct val="120000"/>
                </a:lnSpc>
              </a:pPr>
              <a:r>
                <a:rPr lang="zh-CN" altLang="en-US" sz="12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sz="12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8" name="TextBox 27"/>
          <p:cNvSpPr txBox="1"/>
          <p:nvPr/>
        </p:nvSpPr>
        <p:spPr>
          <a:xfrm>
            <a:off x="7350401" y="5458434"/>
            <a:ext cx="1864613" cy="396134"/>
          </a:xfrm>
          <a:prstGeom prst="rect">
            <a:avLst/>
          </a:prstGeom>
          <a:noFill/>
        </p:spPr>
        <p:txBody>
          <a:bodyPr wrap="none" rtlCol="0">
            <a:spAutoFit/>
          </a:bodyPr>
          <a:lstStyle/>
          <a:p>
            <a:pPr>
              <a:lnSpc>
                <a:spcPct val="120000"/>
              </a:lnSpc>
            </a:pPr>
            <a:r>
              <a:rPr lang="zh-CN" alt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7344978" y="5778282"/>
            <a:ext cx="4070321" cy="535531"/>
          </a:xfrm>
          <a:prstGeom prst="rect">
            <a:avLst/>
          </a:prstGeom>
        </p:spPr>
        <p:txBody>
          <a:bodyPr wrap="square">
            <a:spAutoFit/>
          </a:bodyPr>
          <a:lstStyle/>
          <a:p>
            <a:pPr algn="just">
              <a:lnSpc>
                <a:spcPct val="120000"/>
              </a:lnSpc>
            </a:pPr>
            <a:r>
              <a:rPr lang="zh-CN" altLang="en-US" sz="12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Content Placeholder 2"/>
          <p:cNvSpPr txBox="1">
            <a:spLocks/>
          </p:cNvSpPr>
          <p:nvPr/>
        </p:nvSpPr>
        <p:spPr>
          <a:xfrm>
            <a:off x="547179" y="159941"/>
            <a:ext cx="454384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基本工作概述报告</a:t>
            </a:r>
            <a:endParaRPr 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1" name="矩形 30"/>
          <p:cNvSpPr/>
          <p:nvPr/>
        </p:nvSpPr>
        <p:spPr>
          <a:xfrm>
            <a:off x="0" y="159941"/>
            <a:ext cx="226467"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87044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inVertical)">
                                      <p:cBhvr>
                                        <p:cTn id="19" dur="500"/>
                                        <p:tgtEl>
                                          <p:spTgt spid="22"/>
                                        </p:tgtEl>
                                      </p:cBhvr>
                                    </p:animEffect>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par>
                          <p:cTn id="24" fill="hold">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arn(inVertical)">
                                      <p:cBhvr>
                                        <p:cTn id="27" dur="500"/>
                                        <p:tgtEl>
                                          <p:spTgt spid="28"/>
                                        </p:tgtEl>
                                      </p:cBhvr>
                                    </p:animEffect>
                                  </p:childTnLst>
                                </p:cTn>
                              </p:par>
                            </p:childTnLst>
                          </p:cTn>
                        </p:par>
                        <p:par>
                          <p:cTn id="28" fill="hold">
                            <p:stCondLst>
                              <p:cond delay="3500"/>
                            </p:stCondLst>
                            <p:childTnLst>
                              <p:par>
                                <p:cTn id="29" presetID="16" presetClass="entr" presetSubtype="21"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barn(inVertical)">
                                      <p:cBhvr>
                                        <p:cTn id="3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09724" y="2135103"/>
            <a:ext cx="2439306" cy="4405374"/>
            <a:chOff x="4665731" y="1530069"/>
            <a:chExt cx="2860538" cy="5166121"/>
          </a:xfrm>
        </p:grpSpPr>
        <p:sp>
          <p:nvSpPr>
            <p:cNvPr id="6" name="Freeform 5"/>
            <p:cNvSpPr>
              <a:spLocks/>
            </p:cNvSpPr>
            <p:nvPr/>
          </p:nvSpPr>
          <p:spPr bwMode="auto">
            <a:xfrm>
              <a:off x="4766273" y="3343781"/>
              <a:ext cx="1694440" cy="1760483"/>
            </a:xfrm>
            <a:custGeom>
              <a:avLst/>
              <a:gdLst>
                <a:gd name="T0" fmla="*/ 727 w 727"/>
                <a:gd name="T1" fmla="*/ 559 h 755"/>
                <a:gd name="T2" fmla="*/ 553 w 727"/>
                <a:gd name="T3" fmla="*/ 525 h 755"/>
                <a:gd name="T4" fmla="*/ 326 w 727"/>
                <a:gd name="T5" fmla="*/ 313 h 755"/>
                <a:gd name="T6" fmla="*/ 403 w 727"/>
                <a:gd name="T7" fmla="*/ 310 h 755"/>
                <a:gd name="T8" fmla="*/ 413 w 727"/>
                <a:gd name="T9" fmla="*/ 274 h 755"/>
                <a:gd name="T10" fmla="*/ 245 w 727"/>
                <a:gd name="T11" fmla="*/ 26 h 755"/>
                <a:gd name="T12" fmla="*/ 203 w 727"/>
                <a:gd name="T13" fmla="*/ 26 h 755"/>
                <a:gd name="T14" fmla="*/ 15 w 727"/>
                <a:gd name="T15" fmla="*/ 280 h 755"/>
                <a:gd name="T16" fmla="*/ 24 w 727"/>
                <a:gd name="T17" fmla="*/ 310 h 755"/>
                <a:gd name="T18" fmla="*/ 114 w 727"/>
                <a:gd name="T19" fmla="*/ 315 h 755"/>
                <a:gd name="T20" fmla="*/ 567 w 727"/>
                <a:gd name="T21" fmla="*/ 747 h 755"/>
                <a:gd name="T22" fmla="*/ 727 w 727"/>
                <a:gd name="T23" fmla="*/ 559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5">
                  <a:moveTo>
                    <a:pt x="727" y="559"/>
                  </a:moveTo>
                  <a:cubicBezTo>
                    <a:pt x="715" y="515"/>
                    <a:pt x="651" y="517"/>
                    <a:pt x="553" y="525"/>
                  </a:cubicBezTo>
                  <a:cubicBezTo>
                    <a:pt x="479" y="533"/>
                    <a:pt x="309" y="547"/>
                    <a:pt x="326" y="313"/>
                  </a:cubicBezTo>
                  <a:cubicBezTo>
                    <a:pt x="403" y="310"/>
                    <a:pt x="403" y="310"/>
                    <a:pt x="403" y="310"/>
                  </a:cubicBezTo>
                  <a:cubicBezTo>
                    <a:pt x="429" y="310"/>
                    <a:pt x="428" y="295"/>
                    <a:pt x="413" y="274"/>
                  </a:cubicBezTo>
                  <a:cubicBezTo>
                    <a:pt x="413" y="274"/>
                    <a:pt x="297" y="101"/>
                    <a:pt x="245" y="26"/>
                  </a:cubicBezTo>
                  <a:cubicBezTo>
                    <a:pt x="231" y="6"/>
                    <a:pt x="220" y="0"/>
                    <a:pt x="203" y="26"/>
                  </a:cubicBezTo>
                  <a:cubicBezTo>
                    <a:pt x="144" y="97"/>
                    <a:pt x="55" y="225"/>
                    <a:pt x="15" y="280"/>
                  </a:cubicBezTo>
                  <a:cubicBezTo>
                    <a:pt x="12" y="284"/>
                    <a:pt x="0" y="307"/>
                    <a:pt x="24" y="310"/>
                  </a:cubicBezTo>
                  <a:cubicBezTo>
                    <a:pt x="52" y="313"/>
                    <a:pt x="114" y="315"/>
                    <a:pt x="114" y="315"/>
                  </a:cubicBezTo>
                  <a:cubicBezTo>
                    <a:pt x="93" y="749"/>
                    <a:pt x="350" y="749"/>
                    <a:pt x="567" y="747"/>
                  </a:cubicBezTo>
                  <a:cubicBezTo>
                    <a:pt x="606" y="755"/>
                    <a:pt x="723" y="704"/>
                    <a:pt x="727" y="559"/>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5831829" y="2495082"/>
              <a:ext cx="1694440" cy="1762454"/>
            </a:xfrm>
            <a:custGeom>
              <a:avLst/>
              <a:gdLst>
                <a:gd name="T0" fmla="*/ 0 w 727"/>
                <a:gd name="T1" fmla="*/ 559 h 756"/>
                <a:gd name="T2" fmla="*/ 173 w 727"/>
                <a:gd name="T3" fmla="*/ 526 h 756"/>
                <a:gd name="T4" fmla="*/ 401 w 727"/>
                <a:gd name="T5" fmla="*/ 314 h 756"/>
                <a:gd name="T6" fmla="*/ 324 w 727"/>
                <a:gd name="T7" fmla="*/ 311 h 756"/>
                <a:gd name="T8" fmla="*/ 314 w 727"/>
                <a:gd name="T9" fmla="*/ 275 h 756"/>
                <a:gd name="T10" fmla="*/ 482 w 727"/>
                <a:gd name="T11" fmla="*/ 27 h 756"/>
                <a:gd name="T12" fmla="*/ 524 w 727"/>
                <a:gd name="T13" fmla="*/ 27 h 756"/>
                <a:gd name="T14" fmla="*/ 712 w 727"/>
                <a:gd name="T15" fmla="*/ 280 h 756"/>
                <a:gd name="T16" fmla="*/ 703 w 727"/>
                <a:gd name="T17" fmla="*/ 311 h 756"/>
                <a:gd name="T18" fmla="*/ 613 w 727"/>
                <a:gd name="T19" fmla="*/ 316 h 756"/>
                <a:gd name="T20" fmla="*/ 160 w 727"/>
                <a:gd name="T21" fmla="*/ 748 h 756"/>
                <a:gd name="T22" fmla="*/ 0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0" y="559"/>
                  </a:moveTo>
                  <a:cubicBezTo>
                    <a:pt x="11" y="516"/>
                    <a:pt x="76" y="518"/>
                    <a:pt x="173" y="526"/>
                  </a:cubicBezTo>
                  <a:cubicBezTo>
                    <a:pt x="248" y="534"/>
                    <a:pt x="418" y="548"/>
                    <a:pt x="401" y="314"/>
                  </a:cubicBezTo>
                  <a:cubicBezTo>
                    <a:pt x="324" y="311"/>
                    <a:pt x="324" y="311"/>
                    <a:pt x="324" y="311"/>
                  </a:cubicBezTo>
                  <a:cubicBezTo>
                    <a:pt x="297" y="311"/>
                    <a:pt x="298" y="296"/>
                    <a:pt x="314" y="275"/>
                  </a:cubicBezTo>
                  <a:cubicBezTo>
                    <a:pt x="314" y="275"/>
                    <a:pt x="429" y="102"/>
                    <a:pt x="482" y="27"/>
                  </a:cubicBezTo>
                  <a:cubicBezTo>
                    <a:pt x="496" y="7"/>
                    <a:pt x="507" y="0"/>
                    <a:pt x="524" y="27"/>
                  </a:cubicBezTo>
                  <a:cubicBezTo>
                    <a:pt x="583" y="98"/>
                    <a:pt x="672" y="225"/>
                    <a:pt x="712" y="280"/>
                  </a:cubicBezTo>
                  <a:cubicBezTo>
                    <a:pt x="714" y="285"/>
                    <a:pt x="727" y="308"/>
                    <a:pt x="703" y="311"/>
                  </a:cubicBezTo>
                  <a:cubicBezTo>
                    <a:pt x="675" y="314"/>
                    <a:pt x="613" y="316"/>
                    <a:pt x="613" y="316"/>
                  </a:cubicBezTo>
                  <a:cubicBezTo>
                    <a:pt x="634" y="750"/>
                    <a:pt x="376" y="750"/>
                    <a:pt x="160" y="748"/>
                  </a:cubicBezTo>
                  <a:cubicBezTo>
                    <a:pt x="121" y="756"/>
                    <a:pt x="4" y="705"/>
                    <a:pt x="0" y="559"/>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4665731" y="1530069"/>
              <a:ext cx="1695426" cy="1762454"/>
            </a:xfrm>
            <a:custGeom>
              <a:avLst/>
              <a:gdLst>
                <a:gd name="T0" fmla="*/ 727 w 727"/>
                <a:gd name="T1" fmla="*/ 559 h 756"/>
                <a:gd name="T2" fmla="*/ 554 w 727"/>
                <a:gd name="T3" fmla="*/ 526 h 756"/>
                <a:gd name="T4" fmla="*/ 326 w 727"/>
                <a:gd name="T5" fmla="*/ 314 h 756"/>
                <a:gd name="T6" fmla="*/ 403 w 727"/>
                <a:gd name="T7" fmla="*/ 311 h 756"/>
                <a:gd name="T8" fmla="*/ 413 w 727"/>
                <a:gd name="T9" fmla="*/ 275 h 756"/>
                <a:gd name="T10" fmla="*/ 245 w 727"/>
                <a:gd name="T11" fmla="*/ 27 h 756"/>
                <a:gd name="T12" fmla="*/ 203 w 727"/>
                <a:gd name="T13" fmla="*/ 27 h 756"/>
                <a:gd name="T14" fmla="*/ 15 w 727"/>
                <a:gd name="T15" fmla="*/ 280 h 756"/>
                <a:gd name="T16" fmla="*/ 24 w 727"/>
                <a:gd name="T17" fmla="*/ 311 h 756"/>
                <a:gd name="T18" fmla="*/ 114 w 727"/>
                <a:gd name="T19" fmla="*/ 316 h 756"/>
                <a:gd name="T20" fmla="*/ 567 w 727"/>
                <a:gd name="T21" fmla="*/ 748 h 756"/>
                <a:gd name="T22" fmla="*/ 727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727" y="559"/>
                  </a:moveTo>
                  <a:cubicBezTo>
                    <a:pt x="716" y="516"/>
                    <a:pt x="651" y="518"/>
                    <a:pt x="554" y="526"/>
                  </a:cubicBezTo>
                  <a:cubicBezTo>
                    <a:pt x="479" y="534"/>
                    <a:pt x="309" y="548"/>
                    <a:pt x="326" y="314"/>
                  </a:cubicBezTo>
                  <a:cubicBezTo>
                    <a:pt x="403" y="311"/>
                    <a:pt x="403" y="311"/>
                    <a:pt x="403" y="311"/>
                  </a:cubicBezTo>
                  <a:cubicBezTo>
                    <a:pt x="430" y="311"/>
                    <a:pt x="429" y="296"/>
                    <a:pt x="413" y="275"/>
                  </a:cubicBezTo>
                  <a:cubicBezTo>
                    <a:pt x="413" y="275"/>
                    <a:pt x="298" y="102"/>
                    <a:pt x="245" y="27"/>
                  </a:cubicBezTo>
                  <a:cubicBezTo>
                    <a:pt x="231" y="7"/>
                    <a:pt x="220" y="0"/>
                    <a:pt x="203" y="27"/>
                  </a:cubicBezTo>
                  <a:cubicBezTo>
                    <a:pt x="144" y="98"/>
                    <a:pt x="55" y="226"/>
                    <a:pt x="15" y="280"/>
                  </a:cubicBezTo>
                  <a:cubicBezTo>
                    <a:pt x="13" y="285"/>
                    <a:pt x="0" y="308"/>
                    <a:pt x="24" y="311"/>
                  </a:cubicBezTo>
                  <a:cubicBezTo>
                    <a:pt x="52" y="314"/>
                    <a:pt x="114" y="316"/>
                    <a:pt x="114" y="316"/>
                  </a:cubicBezTo>
                  <a:cubicBezTo>
                    <a:pt x="93" y="750"/>
                    <a:pt x="351" y="750"/>
                    <a:pt x="567" y="748"/>
                  </a:cubicBezTo>
                  <a:cubicBezTo>
                    <a:pt x="606" y="756"/>
                    <a:pt x="723" y="705"/>
                    <a:pt x="727" y="559"/>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5927443" y="1632584"/>
              <a:ext cx="104486" cy="4464293"/>
            </a:xfrm>
            <a:custGeom>
              <a:avLst/>
              <a:gdLst>
                <a:gd name="T0" fmla="*/ 94 w 106"/>
                <a:gd name="T1" fmla="*/ 4529 h 4529"/>
                <a:gd name="T2" fmla="*/ 0 w 106"/>
                <a:gd name="T3" fmla="*/ 4484 h 4529"/>
                <a:gd name="T4" fmla="*/ 12 w 106"/>
                <a:gd name="T5" fmla="*/ 0 h 4529"/>
                <a:gd name="T6" fmla="*/ 106 w 106"/>
                <a:gd name="T7" fmla="*/ 0 h 4529"/>
                <a:gd name="T8" fmla="*/ 94 w 106"/>
                <a:gd name="T9" fmla="*/ 4529 h 4529"/>
              </a:gdLst>
              <a:ahLst/>
              <a:cxnLst>
                <a:cxn ang="0">
                  <a:pos x="T0" y="T1"/>
                </a:cxn>
                <a:cxn ang="0">
                  <a:pos x="T2" y="T3"/>
                </a:cxn>
                <a:cxn ang="0">
                  <a:pos x="T4" y="T5"/>
                </a:cxn>
                <a:cxn ang="0">
                  <a:pos x="T6" y="T7"/>
                </a:cxn>
                <a:cxn ang="0">
                  <a:pos x="T8" y="T9"/>
                </a:cxn>
              </a:cxnLst>
              <a:rect l="0" t="0" r="r" b="b"/>
              <a:pathLst>
                <a:path w="106" h="4529">
                  <a:moveTo>
                    <a:pt x="94" y="4529"/>
                  </a:moveTo>
                  <a:lnTo>
                    <a:pt x="0" y="4484"/>
                  </a:lnTo>
                  <a:lnTo>
                    <a:pt x="12" y="0"/>
                  </a:lnTo>
                  <a:lnTo>
                    <a:pt x="106" y="0"/>
                  </a:lnTo>
                  <a:lnTo>
                    <a:pt x="94" y="4529"/>
                  </a:ln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p:cNvSpPr>
            <p:nvPr/>
          </p:nvSpPr>
          <p:spPr bwMode="auto">
            <a:xfrm>
              <a:off x="6181757" y="1632584"/>
              <a:ext cx="102514" cy="4467250"/>
            </a:xfrm>
            <a:custGeom>
              <a:avLst/>
              <a:gdLst>
                <a:gd name="T0" fmla="*/ 87 w 104"/>
                <a:gd name="T1" fmla="*/ 4498 h 4532"/>
                <a:gd name="T2" fmla="*/ 0 w 104"/>
                <a:gd name="T3" fmla="*/ 4532 h 4532"/>
                <a:gd name="T4" fmla="*/ 11 w 104"/>
                <a:gd name="T5" fmla="*/ 0 h 4532"/>
                <a:gd name="T6" fmla="*/ 104 w 104"/>
                <a:gd name="T7" fmla="*/ 3 h 4532"/>
                <a:gd name="T8" fmla="*/ 87 w 104"/>
                <a:gd name="T9" fmla="*/ 4498 h 4532"/>
              </a:gdLst>
              <a:ahLst/>
              <a:cxnLst>
                <a:cxn ang="0">
                  <a:pos x="T0" y="T1"/>
                </a:cxn>
                <a:cxn ang="0">
                  <a:pos x="T2" y="T3"/>
                </a:cxn>
                <a:cxn ang="0">
                  <a:pos x="T4" y="T5"/>
                </a:cxn>
                <a:cxn ang="0">
                  <a:pos x="T6" y="T7"/>
                </a:cxn>
                <a:cxn ang="0">
                  <a:pos x="T8" y="T9"/>
                </a:cxn>
              </a:cxnLst>
              <a:rect l="0" t="0" r="r" b="b"/>
              <a:pathLst>
                <a:path w="104" h="4532">
                  <a:moveTo>
                    <a:pt x="87" y="4498"/>
                  </a:moveTo>
                  <a:lnTo>
                    <a:pt x="0" y="4532"/>
                  </a:lnTo>
                  <a:lnTo>
                    <a:pt x="11" y="0"/>
                  </a:lnTo>
                  <a:lnTo>
                    <a:pt x="104" y="3"/>
                  </a:lnTo>
                  <a:lnTo>
                    <a:pt x="87" y="4498"/>
                  </a:ln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p:cNvSpPr>
            <p:nvPr/>
          </p:nvSpPr>
          <p:spPr bwMode="auto">
            <a:xfrm>
              <a:off x="6016157" y="1632584"/>
              <a:ext cx="181371" cy="4467250"/>
            </a:xfrm>
            <a:custGeom>
              <a:avLst/>
              <a:gdLst>
                <a:gd name="T0" fmla="*/ 172 w 184"/>
                <a:gd name="T1" fmla="*/ 4532 h 4532"/>
                <a:gd name="T2" fmla="*/ 0 w 184"/>
                <a:gd name="T3" fmla="*/ 4529 h 4532"/>
                <a:gd name="T4" fmla="*/ 11 w 184"/>
                <a:gd name="T5" fmla="*/ 0 h 4532"/>
                <a:gd name="T6" fmla="*/ 184 w 184"/>
                <a:gd name="T7" fmla="*/ 0 h 4532"/>
                <a:gd name="T8" fmla="*/ 172 w 184"/>
                <a:gd name="T9" fmla="*/ 4532 h 4532"/>
              </a:gdLst>
              <a:ahLst/>
              <a:cxnLst>
                <a:cxn ang="0">
                  <a:pos x="T0" y="T1"/>
                </a:cxn>
                <a:cxn ang="0">
                  <a:pos x="T2" y="T3"/>
                </a:cxn>
                <a:cxn ang="0">
                  <a:pos x="T4" y="T5"/>
                </a:cxn>
                <a:cxn ang="0">
                  <a:pos x="T6" y="T7"/>
                </a:cxn>
                <a:cxn ang="0">
                  <a:pos x="T8" y="T9"/>
                </a:cxn>
              </a:cxnLst>
              <a:rect l="0" t="0" r="r" b="b"/>
              <a:pathLst>
                <a:path w="184" h="4532">
                  <a:moveTo>
                    <a:pt x="172" y="4532"/>
                  </a:moveTo>
                  <a:lnTo>
                    <a:pt x="0" y="4529"/>
                  </a:lnTo>
                  <a:lnTo>
                    <a:pt x="11" y="0"/>
                  </a:lnTo>
                  <a:lnTo>
                    <a:pt x="184" y="0"/>
                  </a:lnTo>
                  <a:lnTo>
                    <a:pt x="172" y="453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p:cNvSpPr>
            <p:nvPr/>
          </p:nvSpPr>
          <p:spPr bwMode="auto">
            <a:xfrm>
              <a:off x="5927443" y="5975634"/>
              <a:ext cx="344999" cy="720556"/>
            </a:xfrm>
            <a:custGeom>
              <a:avLst/>
              <a:gdLst>
                <a:gd name="T0" fmla="*/ 38 w 148"/>
                <a:gd name="T1" fmla="*/ 52 h 309"/>
                <a:gd name="T2" fmla="*/ 70 w 148"/>
                <a:gd name="T3" fmla="*/ 17 h 309"/>
                <a:gd name="T4" fmla="*/ 107 w 148"/>
                <a:gd name="T5" fmla="*/ 45 h 309"/>
                <a:gd name="T6" fmla="*/ 134 w 148"/>
                <a:gd name="T7" fmla="*/ 18 h 309"/>
                <a:gd name="T8" fmla="*/ 148 w 148"/>
                <a:gd name="T9" fmla="*/ 34 h 309"/>
                <a:gd name="T10" fmla="*/ 78 w 148"/>
                <a:gd name="T11" fmla="*/ 309 h 309"/>
                <a:gd name="T12" fmla="*/ 0 w 148"/>
                <a:gd name="T13" fmla="*/ 33 h 309"/>
                <a:gd name="T14" fmla="*/ 38 w 148"/>
                <a:gd name="T15" fmla="*/ 52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09">
                  <a:moveTo>
                    <a:pt x="38" y="52"/>
                  </a:moveTo>
                  <a:cubicBezTo>
                    <a:pt x="38" y="52"/>
                    <a:pt x="57" y="13"/>
                    <a:pt x="70" y="17"/>
                  </a:cubicBezTo>
                  <a:cubicBezTo>
                    <a:pt x="84" y="21"/>
                    <a:pt x="103" y="15"/>
                    <a:pt x="107" y="45"/>
                  </a:cubicBezTo>
                  <a:cubicBezTo>
                    <a:pt x="111" y="42"/>
                    <a:pt x="122" y="19"/>
                    <a:pt x="134" y="18"/>
                  </a:cubicBezTo>
                  <a:cubicBezTo>
                    <a:pt x="145" y="18"/>
                    <a:pt x="148" y="34"/>
                    <a:pt x="148" y="34"/>
                  </a:cubicBezTo>
                  <a:cubicBezTo>
                    <a:pt x="78" y="309"/>
                    <a:pt x="78" y="309"/>
                    <a:pt x="78" y="309"/>
                  </a:cubicBezTo>
                  <a:cubicBezTo>
                    <a:pt x="0" y="33"/>
                    <a:pt x="0" y="33"/>
                    <a:pt x="0" y="33"/>
                  </a:cubicBezTo>
                  <a:cubicBezTo>
                    <a:pt x="0" y="33"/>
                    <a:pt x="24" y="0"/>
                    <a:pt x="38" y="52"/>
                  </a:cubicBezTo>
                  <a:close/>
                </a:path>
              </a:pathLst>
            </a:custGeom>
            <a:solidFill>
              <a:srgbClr val="F3E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2"/>
            <p:cNvSpPr>
              <a:spLocks/>
            </p:cNvSpPr>
            <p:nvPr/>
          </p:nvSpPr>
          <p:spPr bwMode="auto">
            <a:xfrm>
              <a:off x="6043757" y="6409348"/>
              <a:ext cx="126171" cy="286842"/>
            </a:xfrm>
            <a:custGeom>
              <a:avLst/>
              <a:gdLst>
                <a:gd name="T0" fmla="*/ 0 w 54"/>
                <a:gd name="T1" fmla="*/ 23 h 123"/>
                <a:gd name="T2" fmla="*/ 28 w 54"/>
                <a:gd name="T3" fmla="*/ 123 h 123"/>
                <a:gd name="T4" fmla="*/ 54 w 54"/>
                <a:gd name="T5" fmla="*/ 23 h 123"/>
                <a:gd name="T6" fmla="*/ 0 w 54"/>
                <a:gd name="T7" fmla="*/ 23 h 123"/>
              </a:gdLst>
              <a:ahLst/>
              <a:cxnLst>
                <a:cxn ang="0">
                  <a:pos x="T0" y="T1"/>
                </a:cxn>
                <a:cxn ang="0">
                  <a:pos x="T2" y="T3"/>
                </a:cxn>
                <a:cxn ang="0">
                  <a:pos x="T4" y="T5"/>
                </a:cxn>
                <a:cxn ang="0">
                  <a:pos x="T6" y="T7"/>
                </a:cxn>
              </a:cxnLst>
              <a:rect l="0" t="0" r="r" b="b"/>
              <a:pathLst>
                <a:path w="54" h="123">
                  <a:moveTo>
                    <a:pt x="0" y="23"/>
                  </a:moveTo>
                  <a:cubicBezTo>
                    <a:pt x="28" y="123"/>
                    <a:pt x="28" y="123"/>
                    <a:pt x="28" y="123"/>
                  </a:cubicBezTo>
                  <a:cubicBezTo>
                    <a:pt x="54" y="23"/>
                    <a:pt x="54" y="23"/>
                    <a:pt x="54" y="23"/>
                  </a:cubicBezTo>
                  <a:cubicBezTo>
                    <a:pt x="54" y="23"/>
                    <a:pt x="27" y="0"/>
                    <a:pt x="0" y="2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5939271" y="1632584"/>
              <a:ext cx="348942" cy="314442"/>
            </a:xfrm>
            <a:prstGeom prst="rect">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p:cNvSpPr>
            <p:nvPr/>
          </p:nvSpPr>
          <p:spPr bwMode="auto">
            <a:xfrm>
              <a:off x="5927443" y="2833182"/>
              <a:ext cx="437656" cy="3266652"/>
            </a:xfrm>
            <a:custGeom>
              <a:avLst/>
              <a:gdLst>
                <a:gd name="T0" fmla="*/ 38 w 188"/>
                <a:gd name="T1" fmla="*/ 1401 h 1401"/>
                <a:gd name="T2" fmla="*/ 40 w 188"/>
                <a:gd name="T3" fmla="*/ 246 h 1401"/>
                <a:gd name="T4" fmla="*/ 188 w 188"/>
                <a:gd name="T5" fmla="*/ 187 h 1401"/>
                <a:gd name="T6" fmla="*/ 186 w 188"/>
                <a:gd name="T7" fmla="*/ 0 h 1401"/>
                <a:gd name="T8" fmla="*/ 3 w 188"/>
                <a:gd name="T9" fmla="*/ 226 h 1401"/>
                <a:gd name="T10" fmla="*/ 0 w 188"/>
                <a:gd name="T11" fmla="*/ 1381 h 1401"/>
                <a:gd name="T12" fmla="*/ 38 w 188"/>
                <a:gd name="T13" fmla="*/ 1401 h 1401"/>
              </a:gdLst>
              <a:ahLst/>
              <a:cxnLst>
                <a:cxn ang="0">
                  <a:pos x="T0" y="T1"/>
                </a:cxn>
                <a:cxn ang="0">
                  <a:pos x="T2" y="T3"/>
                </a:cxn>
                <a:cxn ang="0">
                  <a:pos x="T4" y="T5"/>
                </a:cxn>
                <a:cxn ang="0">
                  <a:pos x="T6" y="T7"/>
                </a:cxn>
                <a:cxn ang="0">
                  <a:pos x="T8" y="T9"/>
                </a:cxn>
                <a:cxn ang="0">
                  <a:pos x="T10" y="T11"/>
                </a:cxn>
                <a:cxn ang="0">
                  <a:pos x="T12" y="T13"/>
                </a:cxn>
              </a:cxnLst>
              <a:rect l="0" t="0" r="r" b="b"/>
              <a:pathLst>
                <a:path w="188" h="1401">
                  <a:moveTo>
                    <a:pt x="38" y="1401"/>
                  </a:moveTo>
                  <a:cubicBezTo>
                    <a:pt x="40" y="246"/>
                    <a:pt x="40" y="246"/>
                    <a:pt x="40" y="246"/>
                  </a:cubicBezTo>
                  <a:cubicBezTo>
                    <a:pt x="131" y="218"/>
                    <a:pt x="182" y="213"/>
                    <a:pt x="188" y="187"/>
                  </a:cubicBezTo>
                  <a:cubicBezTo>
                    <a:pt x="186" y="0"/>
                    <a:pt x="186" y="0"/>
                    <a:pt x="186" y="0"/>
                  </a:cubicBezTo>
                  <a:cubicBezTo>
                    <a:pt x="171" y="93"/>
                    <a:pt x="3" y="184"/>
                    <a:pt x="3" y="226"/>
                  </a:cubicBezTo>
                  <a:cubicBezTo>
                    <a:pt x="0" y="1381"/>
                    <a:pt x="0" y="1381"/>
                    <a:pt x="0" y="1381"/>
                  </a:cubicBezTo>
                  <a:cubicBezTo>
                    <a:pt x="14" y="1364"/>
                    <a:pt x="30" y="1368"/>
                    <a:pt x="38" y="1401"/>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p:cNvSpPr>
            <p:nvPr/>
          </p:nvSpPr>
          <p:spPr bwMode="auto">
            <a:xfrm>
              <a:off x="5826900" y="3798195"/>
              <a:ext cx="447513" cy="2294739"/>
            </a:xfrm>
            <a:custGeom>
              <a:avLst/>
              <a:gdLst>
                <a:gd name="T0" fmla="*/ 151 w 192"/>
                <a:gd name="T1" fmla="*/ 984 h 984"/>
                <a:gd name="T2" fmla="*/ 154 w 192"/>
                <a:gd name="T3" fmla="*/ 256 h 984"/>
                <a:gd name="T4" fmla="*/ 0 w 192"/>
                <a:gd name="T5" fmla="*/ 195 h 984"/>
                <a:gd name="T6" fmla="*/ 2 w 192"/>
                <a:gd name="T7" fmla="*/ 0 h 984"/>
                <a:gd name="T8" fmla="*/ 192 w 192"/>
                <a:gd name="T9" fmla="*/ 235 h 984"/>
                <a:gd name="T10" fmla="*/ 191 w 192"/>
                <a:gd name="T11" fmla="*/ 968 h 984"/>
                <a:gd name="T12" fmla="*/ 151 w 192"/>
                <a:gd name="T13" fmla="*/ 984 h 984"/>
              </a:gdLst>
              <a:ahLst/>
              <a:cxnLst>
                <a:cxn ang="0">
                  <a:pos x="T0" y="T1"/>
                </a:cxn>
                <a:cxn ang="0">
                  <a:pos x="T2" y="T3"/>
                </a:cxn>
                <a:cxn ang="0">
                  <a:pos x="T4" y="T5"/>
                </a:cxn>
                <a:cxn ang="0">
                  <a:pos x="T6" y="T7"/>
                </a:cxn>
                <a:cxn ang="0">
                  <a:pos x="T8" y="T9"/>
                </a:cxn>
                <a:cxn ang="0">
                  <a:pos x="T10" y="T11"/>
                </a:cxn>
                <a:cxn ang="0">
                  <a:pos x="T12" y="T13"/>
                </a:cxn>
              </a:cxnLst>
              <a:rect l="0" t="0" r="r" b="b"/>
              <a:pathLst>
                <a:path w="192" h="984">
                  <a:moveTo>
                    <a:pt x="151" y="984"/>
                  </a:moveTo>
                  <a:cubicBezTo>
                    <a:pt x="154" y="256"/>
                    <a:pt x="154" y="256"/>
                    <a:pt x="154" y="256"/>
                  </a:cubicBezTo>
                  <a:cubicBezTo>
                    <a:pt x="59" y="227"/>
                    <a:pt x="6" y="221"/>
                    <a:pt x="0" y="195"/>
                  </a:cubicBezTo>
                  <a:cubicBezTo>
                    <a:pt x="2" y="0"/>
                    <a:pt x="2" y="0"/>
                    <a:pt x="2" y="0"/>
                  </a:cubicBezTo>
                  <a:cubicBezTo>
                    <a:pt x="18" y="97"/>
                    <a:pt x="192" y="192"/>
                    <a:pt x="192" y="235"/>
                  </a:cubicBezTo>
                  <a:cubicBezTo>
                    <a:pt x="191" y="968"/>
                    <a:pt x="191" y="968"/>
                    <a:pt x="191" y="968"/>
                  </a:cubicBezTo>
                  <a:cubicBezTo>
                    <a:pt x="186" y="945"/>
                    <a:pt x="164" y="947"/>
                    <a:pt x="151" y="984"/>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6013200" y="4646893"/>
              <a:ext cx="452442" cy="1449983"/>
            </a:xfrm>
            <a:custGeom>
              <a:avLst/>
              <a:gdLst>
                <a:gd name="T0" fmla="*/ 71 w 194"/>
                <a:gd name="T1" fmla="*/ 620 h 622"/>
                <a:gd name="T2" fmla="*/ 74 w 194"/>
                <a:gd name="T3" fmla="*/ 246 h 622"/>
                <a:gd name="T4" fmla="*/ 194 w 194"/>
                <a:gd name="T5" fmla="*/ 194 h 622"/>
                <a:gd name="T6" fmla="*/ 192 w 194"/>
                <a:gd name="T7" fmla="*/ 0 h 622"/>
                <a:gd name="T8" fmla="*/ 0 w 194"/>
                <a:gd name="T9" fmla="*/ 234 h 622"/>
                <a:gd name="T10" fmla="*/ 1 w 194"/>
                <a:gd name="T11" fmla="*/ 622 h 622"/>
                <a:gd name="T12" fmla="*/ 71 w 194"/>
                <a:gd name="T13" fmla="*/ 620 h 622"/>
              </a:gdLst>
              <a:ahLst/>
              <a:cxnLst>
                <a:cxn ang="0">
                  <a:pos x="T0" y="T1"/>
                </a:cxn>
                <a:cxn ang="0">
                  <a:pos x="T2" y="T3"/>
                </a:cxn>
                <a:cxn ang="0">
                  <a:pos x="T4" y="T5"/>
                </a:cxn>
                <a:cxn ang="0">
                  <a:pos x="T6" y="T7"/>
                </a:cxn>
                <a:cxn ang="0">
                  <a:pos x="T8" y="T9"/>
                </a:cxn>
                <a:cxn ang="0">
                  <a:pos x="T10" y="T11"/>
                </a:cxn>
                <a:cxn ang="0">
                  <a:pos x="T12" y="T13"/>
                </a:cxn>
              </a:cxnLst>
              <a:rect l="0" t="0" r="r" b="b"/>
              <a:pathLst>
                <a:path w="194" h="622">
                  <a:moveTo>
                    <a:pt x="71" y="620"/>
                  </a:moveTo>
                  <a:cubicBezTo>
                    <a:pt x="74" y="246"/>
                    <a:pt x="74" y="246"/>
                    <a:pt x="74" y="246"/>
                  </a:cubicBezTo>
                  <a:cubicBezTo>
                    <a:pt x="169" y="217"/>
                    <a:pt x="188" y="221"/>
                    <a:pt x="194" y="194"/>
                  </a:cubicBezTo>
                  <a:cubicBezTo>
                    <a:pt x="192" y="0"/>
                    <a:pt x="192" y="0"/>
                    <a:pt x="192" y="0"/>
                  </a:cubicBezTo>
                  <a:cubicBezTo>
                    <a:pt x="176" y="96"/>
                    <a:pt x="0" y="191"/>
                    <a:pt x="0" y="234"/>
                  </a:cubicBezTo>
                  <a:cubicBezTo>
                    <a:pt x="1" y="622"/>
                    <a:pt x="1" y="622"/>
                    <a:pt x="1" y="622"/>
                  </a:cubicBezTo>
                  <a:cubicBezTo>
                    <a:pt x="21" y="582"/>
                    <a:pt x="59" y="583"/>
                    <a:pt x="71" y="620"/>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56"/>
            <p:cNvSpPr>
              <a:spLocks/>
            </p:cNvSpPr>
            <p:nvPr/>
          </p:nvSpPr>
          <p:spPr bwMode="auto">
            <a:xfrm>
              <a:off x="6071357" y="2754325"/>
              <a:ext cx="91671" cy="60128"/>
            </a:xfrm>
            <a:custGeom>
              <a:avLst/>
              <a:gdLst>
                <a:gd name="T0" fmla="*/ 10 w 39"/>
                <a:gd name="T1" fmla="*/ 6 h 26"/>
                <a:gd name="T2" fmla="*/ 3 w 39"/>
                <a:gd name="T3" fmla="*/ 14 h 26"/>
                <a:gd name="T4" fmla="*/ 9 w 39"/>
                <a:gd name="T5" fmla="*/ 21 h 26"/>
                <a:gd name="T6" fmla="*/ 27 w 39"/>
                <a:gd name="T7" fmla="*/ 0 h 26"/>
                <a:gd name="T8" fmla="*/ 39 w 39"/>
                <a:gd name="T9" fmla="*/ 13 h 26"/>
                <a:gd name="T10" fmla="*/ 29 w 39"/>
                <a:gd name="T11" fmla="*/ 26 h 26"/>
                <a:gd name="T12" fmla="*/ 27 w 39"/>
                <a:gd name="T13" fmla="*/ 23 h 26"/>
                <a:gd name="T14" fmla="*/ 35 w 39"/>
                <a:gd name="T15" fmla="*/ 13 h 26"/>
                <a:gd name="T16" fmla="*/ 28 w 39"/>
                <a:gd name="T17" fmla="*/ 4 h 26"/>
                <a:gd name="T18" fmla="*/ 10 w 39"/>
                <a:gd name="T19" fmla="*/ 26 h 26"/>
                <a:gd name="T20" fmla="*/ 0 w 39"/>
                <a:gd name="T21" fmla="*/ 14 h 26"/>
                <a:gd name="T22" fmla="*/ 9 w 39"/>
                <a:gd name="T23" fmla="*/ 2 h 26"/>
                <a:gd name="T24" fmla="*/ 10 w 39"/>
                <a:gd name="T2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6">
                  <a:moveTo>
                    <a:pt x="10" y="6"/>
                  </a:moveTo>
                  <a:cubicBezTo>
                    <a:pt x="6" y="7"/>
                    <a:pt x="3" y="10"/>
                    <a:pt x="3" y="14"/>
                  </a:cubicBezTo>
                  <a:cubicBezTo>
                    <a:pt x="3" y="19"/>
                    <a:pt x="5" y="21"/>
                    <a:pt x="9" y="21"/>
                  </a:cubicBezTo>
                  <a:cubicBezTo>
                    <a:pt x="17" y="22"/>
                    <a:pt x="15" y="0"/>
                    <a:pt x="27" y="0"/>
                  </a:cubicBezTo>
                  <a:cubicBezTo>
                    <a:pt x="33" y="0"/>
                    <a:pt x="39" y="3"/>
                    <a:pt x="39" y="13"/>
                  </a:cubicBezTo>
                  <a:cubicBezTo>
                    <a:pt x="39" y="21"/>
                    <a:pt x="33" y="24"/>
                    <a:pt x="29" y="26"/>
                  </a:cubicBezTo>
                  <a:cubicBezTo>
                    <a:pt x="27" y="23"/>
                    <a:pt x="27" y="23"/>
                    <a:pt x="27" y="23"/>
                  </a:cubicBezTo>
                  <a:cubicBezTo>
                    <a:pt x="31" y="21"/>
                    <a:pt x="35" y="18"/>
                    <a:pt x="35" y="13"/>
                  </a:cubicBezTo>
                  <a:cubicBezTo>
                    <a:pt x="35" y="7"/>
                    <a:pt x="32" y="4"/>
                    <a:pt x="28" y="4"/>
                  </a:cubicBezTo>
                  <a:cubicBezTo>
                    <a:pt x="19" y="4"/>
                    <a:pt x="21" y="26"/>
                    <a:pt x="10" y="26"/>
                  </a:cubicBezTo>
                  <a:cubicBezTo>
                    <a:pt x="4" y="26"/>
                    <a:pt x="0" y="21"/>
                    <a:pt x="0" y="14"/>
                  </a:cubicBezTo>
                  <a:cubicBezTo>
                    <a:pt x="0" y="8"/>
                    <a:pt x="3" y="4"/>
                    <a:pt x="9" y="2"/>
                  </a:cubicBezTo>
                  <a:lnTo>
                    <a:pt x="10" y="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7"/>
            <p:cNvSpPr>
              <a:spLocks noEditPoints="1"/>
            </p:cNvSpPr>
            <p:nvPr/>
          </p:nvSpPr>
          <p:spPr bwMode="auto">
            <a:xfrm>
              <a:off x="6071357" y="2674482"/>
              <a:ext cx="88714" cy="69986"/>
            </a:xfrm>
            <a:custGeom>
              <a:avLst/>
              <a:gdLst>
                <a:gd name="T0" fmla="*/ 90 w 90"/>
                <a:gd name="T1" fmla="*/ 71 h 71"/>
                <a:gd name="T2" fmla="*/ 0 w 90"/>
                <a:gd name="T3" fmla="*/ 43 h 71"/>
                <a:gd name="T4" fmla="*/ 0 w 90"/>
                <a:gd name="T5" fmla="*/ 29 h 71"/>
                <a:gd name="T6" fmla="*/ 90 w 90"/>
                <a:gd name="T7" fmla="*/ 0 h 71"/>
                <a:gd name="T8" fmla="*/ 90 w 90"/>
                <a:gd name="T9" fmla="*/ 12 h 71"/>
                <a:gd name="T10" fmla="*/ 62 w 90"/>
                <a:gd name="T11" fmla="*/ 19 h 71"/>
                <a:gd name="T12" fmla="*/ 62 w 90"/>
                <a:gd name="T13" fmla="*/ 52 h 71"/>
                <a:gd name="T14" fmla="*/ 90 w 90"/>
                <a:gd name="T15" fmla="*/ 59 h 71"/>
                <a:gd name="T16" fmla="*/ 90 w 90"/>
                <a:gd name="T17" fmla="*/ 71 h 71"/>
                <a:gd name="T18" fmla="*/ 55 w 90"/>
                <a:gd name="T19" fmla="*/ 50 h 71"/>
                <a:gd name="T20" fmla="*/ 55 w 90"/>
                <a:gd name="T21" fmla="*/ 22 h 71"/>
                <a:gd name="T22" fmla="*/ 7 w 90"/>
                <a:gd name="T23" fmla="*/ 36 h 71"/>
                <a:gd name="T24" fmla="*/ 7 w 90"/>
                <a:gd name="T25" fmla="*/ 36 h 71"/>
                <a:gd name="T26" fmla="*/ 55 w 90"/>
                <a:gd name="T27"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1">
                  <a:moveTo>
                    <a:pt x="90" y="71"/>
                  </a:moveTo>
                  <a:lnTo>
                    <a:pt x="0" y="43"/>
                  </a:lnTo>
                  <a:lnTo>
                    <a:pt x="0" y="29"/>
                  </a:lnTo>
                  <a:lnTo>
                    <a:pt x="90" y="0"/>
                  </a:lnTo>
                  <a:lnTo>
                    <a:pt x="90" y="12"/>
                  </a:lnTo>
                  <a:lnTo>
                    <a:pt x="62" y="19"/>
                  </a:lnTo>
                  <a:lnTo>
                    <a:pt x="62" y="52"/>
                  </a:lnTo>
                  <a:lnTo>
                    <a:pt x="90" y="59"/>
                  </a:lnTo>
                  <a:lnTo>
                    <a:pt x="90" y="71"/>
                  </a:lnTo>
                  <a:close/>
                  <a:moveTo>
                    <a:pt x="55" y="50"/>
                  </a:moveTo>
                  <a:lnTo>
                    <a:pt x="55" y="22"/>
                  </a:lnTo>
                  <a:lnTo>
                    <a:pt x="7" y="36"/>
                  </a:lnTo>
                  <a:lnTo>
                    <a:pt x="7" y="36"/>
                  </a:lnTo>
                  <a:lnTo>
                    <a:pt x="55" y="5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58"/>
            <p:cNvSpPr>
              <a:spLocks/>
            </p:cNvSpPr>
            <p:nvPr/>
          </p:nvSpPr>
          <p:spPr bwMode="auto">
            <a:xfrm>
              <a:off x="6071357" y="2583796"/>
              <a:ext cx="88714" cy="74914"/>
            </a:xfrm>
            <a:custGeom>
              <a:avLst/>
              <a:gdLst>
                <a:gd name="T0" fmla="*/ 90 w 90"/>
                <a:gd name="T1" fmla="*/ 10 h 76"/>
                <a:gd name="T2" fmla="*/ 10 w 90"/>
                <a:gd name="T3" fmla="*/ 10 h 76"/>
                <a:gd name="T4" fmla="*/ 10 w 90"/>
                <a:gd name="T5" fmla="*/ 10 h 76"/>
                <a:gd name="T6" fmla="*/ 90 w 90"/>
                <a:gd name="T7" fmla="*/ 36 h 76"/>
                <a:gd name="T8" fmla="*/ 90 w 90"/>
                <a:gd name="T9" fmla="*/ 43 h 76"/>
                <a:gd name="T10" fmla="*/ 10 w 90"/>
                <a:gd name="T11" fmla="*/ 69 h 76"/>
                <a:gd name="T12" fmla="*/ 10 w 90"/>
                <a:gd name="T13" fmla="*/ 69 h 76"/>
                <a:gd name="T14" fmla="*/ 90 w 90"/>
                <a:gd name="T15" fmla="*/ 69 h 76"/>
                <a:gd name="T16" fmla="*/ 90 w 90"/>
                <a:gd name="T17" fmla="*/ 76 h 76"/>
                <a:gd name="T18" fmla="*/ 0 w 90"/>
                <a:gd name="T19" fmla="*/ 76 h 76"/>
                <a:gd name="T20" fmla="*/ 0 w 90"/>
                <a:gd name="T21" fmla="*/ 62 h 76"/>
                <a:gd name="T22" fmla="*/ 74 w 90"/>
                <a:gd name="T23" fmla="*/ 38 h 76"/>
                <a:gd name="T24" fmla="*/ 74 w 90"/>
                <a:gd name="T25" fmla="*/ 38 h 76"/>
                <a:gd name="T26" fmla="*/ 0 w 90"/>
                <a:gd name="T27" fmla="*/ 17 h 76"/>
                <a:gd name="T28" fmla="*/ 0 w 90"/>
                <a:gd name="T29" fmla="*/ 0 h 76"/>
                <a:gd name="T30" fmla="*/ 90 w 90"/>
                <a:gd name="T31" fmla="*/ 0 h 76"/>
                <a:gd name="T32" fmla="*/ 90 w 90"/>
                <a:gd name="T33"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76">
                  <a:moveTo>
                    <a:pt x="90" y="10"/>
                  </a:moveTo>
                  <a:lnTo>
                    <a:pt x="10" y="10"/>
                  </a:lnTo>
                  <a:lnTo>
                    <a:pt x="10" y="10"/>
                  </a:lnTo>
                  <a:lnTo>
                    <a:pt x="90" y="36"/>
                  </a:lnTo>
                  <a:lnTo>
                    <a:pt x="90" y="43"/>
                  </a:lnTo>
                  <a:lnTo>
                    <a:pt x="10" y="69"/>
                  </a:lnTo>
                  <a:lnTo>
                    <a:pt x="10" y="69"/>
                  </a:lnTo>
                  <a:lnTo>
                    <a:pt x="90" y="69"/>
                  </a:lnTo>
                  <a:lnTo>
                    <a:pt x="90" y="76"/>
                  </a:lnTo>
                  <a:lnTo>
                    <a:pt x="0" y="76"/>
                  </a:lnTo>
                  <a:lnTo>
                    <a:pt x="0" y="62"/>
                  </a:lnTo>
                  <a:lnTo>
                    <a:pt x="74" y="38"/>
                  </a:lnTo>
                  <a:lnTo>
                    <a:pt x="74" y="38"/>
                  </a:lnTo>
                  <a:lnTo>
                    <a:pt x="0" y="17"/>
                  </a:lnTo>
                  <a:lnTo>
                    <a:pt x="0" y="0"/>
                  </a:lnTo>
                  <a:lnTo>
                    <a:pt x="90" y="0"/>
                  </a:lnTo>
                  <a:lnTo>
                    <a:pt x="90" y="1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59"/>
            <p:cNvSpPr>
              <a:spLocks noEditPoints="1"/>
            </p:cNvSpPr>
            <p:nvPr/>
          </p:nvSpPr>
          <p:spPr bwMode="auto">
            <a:xfrm>
              <a:off x="6071357" y="2501982"/>
              <a:ext cx="88714" cy="56186"/>
            </a:xfrm>
            <a:custGeom>
              <a:avLst/>
              <a:gdLst>
                <a:gd name="T0" fmla="*/ 38 w 38"/>
                <a:gd name="T1" fmla="*/ 24 h 24"/>
                <a:gd name="T2" fmla="*/ 0 w 38"/>
                <a:gd name="T3" fmla="*/ 24 h 24"/>
                <a:gd name="T4" fmla="*/ 0 w 38"/>
                <a:gd name="T5" fmla="*/ 11 h 24"/>
                <a:gd name="T6" fmla="*/ 11 w 38"/>
                <a:gd name="T7" fmla="*/ 0 h 24"/>
                <a:gd name="T8" fmla="*/ 21 w 38"/>
                <a:gd name="T9" fmla="*/ 13 h 24"/>
                <a:gd name="T10" fmla="*/ 21 w 38"/>
                <a:gd name="T11" fmla="*/ 20 h 24"/>
                <a:gd name="T12" fmla="*/ 38 w 38"/>
                <a:gd name="T13" fmla="*/ 20 h 24"/>
                <a:gd name="T14" fmla="*/ 38 w 38"/>
                <a:gd name="T15" fmla="*/ 24 h 24"/>
                <a:gd name="T16" fmla="*/ 18 w 38"/>
                <a:gd name="T17" fmla="*/ 20 h 24"/>
                <a:gd name="T18" fmla="*/ 18 w 38"/>
                <a:gd name="T19" fmla="*/ 13 h 24"/>
                <a:gd name="T20" fmla="*/ 11 w 38"/>
                <a:gd name="T21" fmla="*/ 4 h 24"/>
                <a:gd name="T22" fmla="*/ 4 w 38"/>
                <a:gd name="T23" fmla="*/ 12 h 24"/>
                <a:gd name="T24" fmla="*/ 4 w 38"/>
                <a:gd name="T25" fmla="*/ 20 h 24"/>
                <a:gd name="T26" fmla="*/ 18 w 38"/>
                <a:gd name="T2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4">
                  <a:moveTo>
                    <a:pt x="38" y="24"/>
                  </a:moveTo>
                  <a:cubicBezTo>
                    <a:pt x="0" y="24"/>
                    <a:pt x="0" y="24"/>
                    <a:pt x="0" y="24"/>
                  </a:cubicBezTo>
                  <a:cubicBezTo>
                    <a:pt x="0" y="11"/>
                    <a:pt x="0" y="11"/>
                    <a:pt x="0" y="11"/>
                  </a:cubicBezTo>
                  <a:cubicBezTo>
                    <a:pt x="0" y="3"/>
                    <a:pt x="5" y="0"/>
                    <a:pt x="11" y="0"/>
                  </a:cubicBezTo>
                  <a:cubicBezTo>
                    <a:pt x="17" y="0"/>
                    <a:pt x="21" y="4"/>
                    <a:pt x="21" y="13"/>
                  </a:cubicBezTo>
                  <a:cubicBezTo>
                    <a:pt x="21" y="20"/>
                    <a:pt x="21" y="20"/>
                    <a:pt x="21" y="20"/>
                  </a:cubicBezTo>
                  <a:cubicBezTo>
                    <a:pt x="38" y="20"/>
                    <a:pt x="38" y="20"/>
                    <a:pt x="38" y="20"/>
                  </a:cubicBezTo>
                  <a:lnTo>
                    <a:pt x="38" y="24"/>
                  </a:lnTo>
                  <a:close/>
                  <a:moveTo>
                    <a:pt x="18" y="20"/>
                  </a:moveTo>
                  <a:cubicBezTo>
                    <a:pt x="18" y="13"/>
                    <a:pt x="18" y="13"/>
                    <a:pt x="18" y="13"/>
                  </a:cubicBezTo>
                  <a:cubicBezTo>
                    <a:pt x="18" y="6"/>
                    <a:pt x="15" y="4"/>
                    <a:pt x="11" y="4"/>
                  </a:cubicBezTo>
                  <a:cubicBezTo>
                    <a:pt x="6" y="4"/>
                    <a:pt x="4" y="6"/>
                    <a:pt x="4" y="12"/>
                  </a:cubicBezTo>
                  <a:cubicBezTo>
                    <a:pt x="4" y="20"/>
                    <a:pt x="4" y="20"/>
                    <a:pt x="4" y="20"/>
                  </a:cubicBezTo>
                  <a:lnTo>
                    <a:pt x="18" y="2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60"/>
            <p:cNvSpPr>
              <a:spLocks/>
            </p:cNvSpPr>
            <p:nvPr/>
          </p:nvSpPr>
          <p:spPr bwMode="auto">
            <a:xfrm>
              <a:off x="6071357" y="2431997"/>
              <a:ext cx="88714" cy="51257"/>
            </a:xfrm>
            <a:custGeom>
              <a:avLst/>
              <a:gdLst>
                <a:gd name="T0" fmla="*/ 90 w 90"/>
                <a:gd name="T1" fmla="*/ 52 h 52"/>
                <a:gd name="T2" fmla="*/ 0 w 90"/>
                <a:gd name="T3" fmla="*/ 52 h 52"/>
                <a:gd name="T4" fmla="*/ 0 w 90"/>
                <a:gd name="T5" fmla="*/ 43 h 52"/>
                <a:gd name="T6" fmla="*/ 81 w 90"/>
                <a:gd name="T7" fmla="*/ 43 h 52"/>
                <a:gd name="T8" fmla="*/ 81 w 90"/>
                <a:gd name="T9" fmla="*/ 0 h 52"/>
                <a:gd name="T10" fmla="*/ 90 w 90"/>
                <a:gd name="T11" fmla="*/ 0 h 52"/>
                <a:gd name="T12" fmla="*/ 90 w 90"/>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90" h="52">
                  <a:moveTo>
                    <a:pt x="90" y="52"/>
                  </a:moveTo>
                  <a:lnTo>
                    <a:pt x="0" y="52"/>
                  </a:lnTo>
                  <a:lnTo>
                    <a:pt x="0" y="43"/>
                  </a:lnTo>
                  <a:lnTo>
                    <a:pt x="81" y="43"/>
                  </a:lnTo>
                  <a:lnTo>
                    <a:pt x="81" y="0"/>
                  </a:lnTo>
                  <a:lnTo>
                    <a:pt x="90" y="0"/>
                  </a:lnTo>
                  <a:lnTo>
                    <a:pt x="90" y="5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61"/>
            <p:cNvSpPr>
              <a:spLocks/>
            </p:cNvSpPr>
            <p:nvPr/>
          </p:nvSpPr>
          <p:spPr bwMode="auto">
            <a:xfrm>
              <a:off x="6071357" y="23600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62"/>
            <p:cNvSpPr>
              <a:spLocks/>
            </p:cNvSpPr>
            <p:nvPr/>
          </p:nvSpPr>
          <p:spPr bwMode="auto">
            <a:xfrm>
              <a:off x="6071357" y="2252597"/>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63"/>
            <p:cNvSpPr>
              <a:spLocks/>
            </p:cNvSpPr>
            <p:nvPr/>
          </p:nvSpPr>
          <p:spPr bwMode="auto">
            <a:xfrm>
              <a:off x="6071357" y="21806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64"/>
            <p:cNvSpPr>
              <a:spLocks/>
            </p:cNvSpPr>
            <p:nvPr/>
          </p:nvSpPr>
          <p:spPr bwMode="auto">
            <a:xfrm>
              <a:off x="6071357" y="2108683"/>
              <a:ext cx="88714" cy="65057"/>
            </a:xfrm>
            <a:custGeom>
              <a:avLst/>
              <a:gdLst>
                <a:gd name="T0" fmla="*/ 90 w 90"/>
                <a:gd name="T1" fmla="*/ 54 h 66"/>
                <a:gd name="T2" fmla="*/ 90 w 90"/>
                <a:gd name="T3" fmla="*/ 66 h 66"/>
                <a:gd name="T4" fmla="*/ 43 w 90"/>
                <a:gd name="T5" fmla="*/ 40 h 66"/>
                <a:gd name="T6" fmla="*/ 0 w 90"/>
                <a:gd name="T7" fmla="*/ 64 h 66"/>
                <a:gd name="T8" fmla="*/ 0 w 90"/>
                <a:gd name="T9" fmla="*/ 52 h 66"/>
                <a:gd name="T10" fmla="*/ 33 w 90"/>
                <a:gd name="T11" fmla="*/ 33 h 66"/>
                <a:gd name="T12" fmla="*/ 0 w 90"/>
                <a:gd name="T13" fmla="*/ 14 h 66"/>
                <a:gd name="T14" fmla="*/ 0 w 90"/>
                <a:gd name="T15" fmla="*/ 4 h 66"/>
                <a:gd name="T16" fmla="*/ 43 w 90"/>
                <a:gd name="T17" fmla="*/ 28 h 66"/>
                <a:gd name="T18" fmla="*/ 90 w 90"/>
                <a:gd name="T19" fmla="*/ 0 h 66"/>
                <a:gd name="T20" fmla="*/ 90 w 90"/>
                <a:gd name="T21" fmla="*/ 11 h 66"/>
                <a:gd name="T22" fmla="*/ 52 w 90"/>
                <a:gd name="T23" fmla="*/ 33 h 66"/>
                <a:gd name="T24" fmla="*/ 90 w 90"/>
                <a:gd name="T25"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6">
                  <a:moveTo>
                    <a:pt x="90" y="54"/>
                  </a:moveTo>
                  <a:lnTo>
                    <a:pt x="90" y="66"/>
                  </a:lnTo>
                  <a:lnTo>
                    <a:pt x="43" y="40"/>
                  </a:lnTo>
                  <a:lnTo>
                    <a:pt x="0" y="64"/>
                  </a:lnTo>
                  <a:lnTo>
                    <a:pt x="0" y="52"/>
                  </a:lnTo>
                  <a:lnTo>
                    <a:pt x="33" y="33"/>
                  </a:lnTo>
                  <a:lnTo>
                    <a:pt x="0" y="14"/>
                  </a:lnTo>
                  <a:lnTo>
                    <a:pt x="0" y="4"/>
                  </a:lnTo>
                  <a:lnTo>
                    <a:pt x="43" y="28"/>
                  </a:lnTo>
                  <a:lnTo>
                    <a:pt x="90" y="0"/>
                  </a:lnTo>
                  <a:lnTo>
                    <a:pt x="90" y="11"/>
                  </a:lnTo>
                  <a:lnTo>
                    <a:pt x="52" y="33"/>
                  </a:lnTo>
                  <a:lnTo>
                    <a:pt x="90" y="54"/>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65"/>
            <p:cNvSpPr>
              <a:spLocks/>
            </p:cNvSpPr>
            <p:nvPr/>
          </p:nvSpPr>
          <p:spPr bwMode="auto">
            <a:xfrm>
              <a:off x="6071357" y="2042640"/>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78"/>
            <p:cNvSpPr>
              <a:spLocks/>
            </p:cNvSpPr>
            <p:nvPr/>
          </p:nvSpPr>
          <p:spPr bwMode="auto">
            <a:xfrm>
              <a:off x="5188158" y="3751866"/>
              <a:ext cx="196157" cy="428785"/>
            </a:xfrm>
            <a:custGeom>
              <a:avLst/>
              <a:gdLst>
                <a:gd name="T0" fmla="*/ 4 w 84"/>
                <a:gd name="T1" fmla="*/ 184 h 184"/>
                <a:gd name="T2" fmla="*/ 4 w 84"/>
                <a:gd name="T3" fmla="*/ 168 h 184"/>
                <a:gd name="T4" fmla="*/ 35 w 84"/>
                <a:gd name="T5" fmla="*/ 168 h 184"/>
                <a:gd name="T6" fmla="*/ 35 w 84"/>
                <a:gd name="T7" fmla="*/ 21 h 184"/>
                <a:gd name="T8" fmla="*/ 0 w 84"/>
                <a:gd name="T9" fmla="*/ 25 h 184"/>
                <a:gd name="T10" fmla="*/ 0 w 84"/>
                <a:gd name="T11" fmla="*/ 13 h 184"/>
                <a:gd name="T12" fmla="*/ 35 w 84"/>
                <a:gd name="T13" fmla="*/ 0 h 184"/>
                <a:gd name="T14" fmla="*/ 53 w 84"/>
                <a:gd name="T15" fmla="*/ 0 h 184"/>
                <a:gd name="T16" fmla="*/ 53 w 84"/>
                <a:gd name="T17" fmla="*/ 168 h 184"/>
                <a:gd name="T18" fmla="*/ 84 w 84"/>
                <a:gd name="T19" fmla="*/ 168 h 184"/>
                <a:gd name="T20" fmla="*/ 84 w 84"/>
                <a:gd name="T21" fmla="*/ 184 h 184"/>
                <a:gd name="T22" fmla="*/ 4 w 84"/>
                <a:gd name="T2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84">
                  <a:moveTo>
                    <a:pt x="4" y="184"/>
                  </a:moveTo>
                  <a:cubicBezTo>
                    <a:pt x="4" y="168"/>
                    <a:pt x="4" y="168"/>
                    <a:pt x="4" y="168"/>
                  </a:cubicBezTo>
                  <a:cubicBezTo>
                    <a:pt x="35" y="168"/>
                    <a:pt x="35" y="168"/>
                    <a:pt x="35" y="168"/>
                  </a:cubicBezTo>
                  <a:cubicBezTo>
                    <a:pt x="35" y="21"/>
                    <a:pt x="35" y="21"/>
                    <a:pt x="35" y="21"/>
                  </a:cubicBezTo>
                  <a:cubicBezTo>
                    <a:pt x="0" y="25"/>
                    <a:pt x="0" y="25"/>
                    <a:pt x="0" y="25"/>
                  </a:cubicBezTo>
                  <a:cubicBezTo>
                    <a:pt x="0" y="13"/>
                    <a:pt x="0" y="13"/>
                    <a:pt x="0" y="13"/>
                  </a:cubicBezTo>
                  <a:cubicBezTo>
                    <a:pt x="13" y="9"/>
                    <a:pt x="27" y="5"/>
                    <a:pt x="35" y="0"/>
                  </a:cubicBezTo>
                  <a:cubicBezTo>
                    <a:pt x="53" y="0"/>
                    <a:pt x="53" y="0"/>
                    <a:pt x="53" y="0"/>
                  </a:cubicBezTo>
                  <a:cubicBezTo>
                    <a:pt x="53" y="168"/>
                    <a:pt x="53" y="168"/>
                    <a:pt x="53" y="168"/>
                  </a:cubicBezTo>
                  <a:cubicBezTo>
                    <a:pt x="84" y="168"/>
                    <a:pt x="84" y="168"/>
                    <a:pt x="84" y="168"/>
                  </a:cubicBezTo>
                  <a:cubicBezTo>
                    <a:pt x="84" y="184"/>
                    <a:pt x="84" y="184"/>
                    <a:pt x="84" y="184"/>
                  </a:cubicBezTo>
                  <a:lnTo>
                    <a:pt x="4" y="184"/>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79"/>
            <p:cNvSpPr>
              <a:spLocks/>
            </p:cNvSpPr>
            <p:nvPr/>
          </p:nvSpPr>
          <p:spPr bwMode="auto">
            <a:xfrm>
              <a:off x="6878655" y="2903167"/>
              <a:ext cx="273042" cy="426814"/>
            </a:xfrm>
            <a:custGeom>
              <a:avLst/>
              <a:gdLst>
                <a:gd name="T0" fmla="*/ 117 w 117"/>
                <a:gd name="T1" fmla="*/ 183 h 183"/>
                <a:gd name="T2" fmla="*/ 0 w 117"/>
                <a:gd name="T3" fmla="*/ 183 h 183"/>
                <a:gd name="T4" fmla="*/ 0 w 117"/>
                <a:gd name="T5" fmla="*/ 164 h 183"/>
                <a:gd name="T6" fmla="*/ 98 w 117"/>
                <a:gd name="T7" fmla="*/ 48 h 183"/>
                <a:gd name="T8" fmla="*/ 62 w 117"/>
                <a:gd name="T9" fmla="*/ 15 h 183"/>
                <a:gd name="T10" fmla="*/ 19 w 117"/>
                <a:gd name="T11" fmla="*/ 54 h 183"/>
                <a:gd name="T12" fmla="*/ 1 w 117"/>
                <a:gd name="T13" fmla="*/ 50 h 183"/>
                <a:gd name="T14" fmla="*/ 62 w 117"/>
                <a:gd name="T15" fmla="*/ 0 h 183"/>
                <a:gd name="T16" fmla="*/ 117 w 117"/>
                <a:gd name="T17" fmla="*/ 48 h 183"/>
                <a:gd name="T18" fmla="*/ 19 w 117"/>
                <a:gd name="T19" fmla="*/ 167 h 183"/>
                <a:gd name="T20" fmla="*/ 117 w 117"/>
                <a:gd name="T21" fmla="*/ 167 h 183"/>
                <a:gd name="T22" fmla="*/ 117 w 117"/>
                <a:gd name="T23"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183">
                  <a:moveTo>
                    <a:pt x="117" y="183"/>
                  </a:moveTo>
                  <a:cubicBezTo>
                    <a:pt x="0" y="183"/>
                    <a:pt x="0" y="183"/>
                    <a:pt x="0" y="183"/>
                  </a:cubicBezTo>
                  <a:cubicBezTo>
                    <a:pt x="0" y="164"/>
                    <a:pt x="0" y="164"/>
                    <a:pt x="0" y="164"/>
                  </a:cubicBezTo>
                  <a:cubicBezTo>
                    <a:pt x="31" y="100"/>
                    <a:pt x="98" y="97"/>
                    <a:pt x="98" y="48"/>
                  </a:cubicBezTo>
                  <a:cubicBezTo>
                    <a:pt x="98" y="27"/>
                    <a:pt x="85" y="15"/>
                    <a:pt x="62" y="15"/>
                  </a:cubicBezTo>
                  <a:cubicBezTo>
                    <a:pt x="36" y="15"/>
                    <a:pt x="22" y="36"/>
                    <a:pt x="19" y="54"/>
                  </a:cubicBezTo>
                  <a:cubicBezTo>
                    <a:pt x="1" y="50"/>
                    <a:pt x="1" y="50"/>
                    <a:pt x="1" y="50"/>
                  </a:cubicBezTo>
                  <a:cubicBezTo>
                    <a:pt x="7" y="25"/>
                    <a:pt x="22" y="0"/>
                    <a:pt x="62" y="0"/>
                  </a:cubicBezTo>
                  <a:cubicBezTo>
                    <a:pt x="92" y="0"/>
                    <a:pt x="117" y="17"/>
                    <a:pt x="117" y="48"/>
                  </a:cubicBezTo>
                  <a:cubicBezTo>
                    <a:pt x="117" y="103"/>
                    <a:pt x="38" y="118"/>
                    <a:pt x="19" y="167"/>
                  </a:cubicBezTo>
                  <a:cubicBezTo>
                    <a:pt x="117" y="167"/>
                    <a:pt x="117" y="167"/>
                    <a:pt x="117" y="167"/>
                  </a:cubicBezTo>
                  <a:lnTo>
                    <a:pt x="117" y="183"/>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80"/>
            <p:cNvSpPr>
              <a:spLocks/>
            </p:cNvSpPr>
            <p:nvPr/>
          </p:nvSpPr>
          <p:spPr bwMode="auto">
            <a:xfrm>
              <a:off x="5029459" y="1938155"/>
              <a:ext cx="291771" cy="433714"/>
            </a:xfrm>
            <a:custGeom>
              <a:avLst/>
              <a:gdLst>
                <a:gd name="T0" fmla="*/ 14 w 125"/>
                <a:gd name="T1" fmla="*/ 140 h 186"/>
                <a:gd name="T2" fmla="*/ 64 w 125"/>
                <a:gd name="T3" fmla="*/ 170 h 186"/>
                <a:gd name="T4" fmla="*/ 106 w 125"/>
                <a:gd name="T5" fmla="*/ 135 h 186"/>
                <a:gd name="T6" fmla="*/ 55 w 125"/>
                <a:gd name="T7" fmla="*/ 94 h 186"/>
                <a:gd name="T8" fmla="*/ 38 w 125"/>
                <a:gd name="T9" fmla="*/ 94 h 186"/>
                <a:gd name="T10" fmla="*/ 38 w 125"/>
                <a:gd name="T11" fmla="*/ 79 h 186"/>
                <a:gd name="T12" fmla="*/ 48 w 125"/>
                <a:gd name="T13" fmla="*/ 79 h 186"/>
                <a:gd name="T14" fmla="*/ 100 w 125"/>
                <a:gd name="T15" fmla="*/ 45 h 186"/>
                <a:gd name="T16" fmla="*/ 67 w 125"/>
                <a:gd name="T17" fmla="*/ 15 h 186"/>
                <a:gd name="T18" fmla="*/ 23 w 125"/>
                <a:gd name="T19" fmla="*/ 40 h 186"/>
                <a:gd name="T20" fmla="*/ 9 w 125"/>
                <a:gd name="T21" fmla="*/ 30 h 186"/>
                <a:gd name="T22" fmla="*/ 67 w 125"/>
                <a:gd name="T23" fmla="*/ 0 h 186"/>
                <a:gd name="T24" fmla="*/ 119 w 125"/>
                <a:gd name="T25" fmla="*/ 45 h 186"/>
                <a:gd name="T26" fmla="*/ 91 w 125"/>
                <a:gd name="T27" fmla="*/ 85 h 186"/>
                <a:gd name="T28" fmla="*/ 125 w 125"/>
                <a:gd name="T29" fmla="*/ 133 h 186"/>
                <a:gd name="T30" fmla="*/ 64 w 125"/>
                <a:gd name="T31" fmla="*/ 186 h 186"/>
                <a:gd name="T32" fmla="*/ 0 w 125"/>
                <a:gd name="T33" fmla="*/ 150 h 186"/>
                <a:gd name="T34" fmla="*/ 14 w 125"/>
                <a:gd name="T35" fmla="*/ 14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186">
                  <a:moveTo>
                    <a:pt x="14" y="140"/>
                  </a:moveTo>
                  <a:cubicBezTo>
                    <a:pt x="28" y="159"/>
                    <a:pt x="45" y="170"/>
                    <a:pt x="64" y="170"/>
                  </a:cubicBezTo>
                  <a:cubicBezTo>
                    <a:pt x="90" y="170"/>
                    <a:pt x="106" y="157"/>
                    <a:pt x="106" y="135"/>
                  </a:cubicBezTo>
                  <a:cubicBezTo>
                    <a:pt x="106" y="110"/>
                    <a:pt x="91" y="94"/>
                    <a:pt x="55" y="94"/>
                  </a:cubicBezTo>
                  <a:cubicBezTo>
                    <a:pt x="38" y="94"/>
                    <a:pt x="38" y="94"/>
                    <a:pt x="38" y="94"/>
                  </a:cubicBezTo>
                  <a:cubicBezTo>
                    <a:pt x="38" y="79"/>
                    <a:pt x="38" y="79"/>
                    <a:pt x="38" y="79"/>
                  </a:cubicBezTo>
                  <a:cubicBezTo>
                    <a:pt x="48" y="79"/>
                    <a:pt x="48" y="79"/>
                    <a:pt x="48" y="79"/>
                  </a:cubicBezTo>
                  <a:cubicBezTo>
                    <a:pt x="84" y="79"/>
                    <a:pt x="100" y="67"/>
                    <a:pt x="100" y="45"/>
                  </a:cubicBezTo>
                  <a:cubicBezTo>
                    <a:pt x="100" y="27"/>
                    <a:pt x="84" y="15"/>
                    <a:pt x="67" y="15"/>
                  </a:cubicBezTo>
                  <a:cubicBezTo>
                    <a:pt x="45" y="15"/>
                    <a:pt x="35" y="25"/>
                    <a:pt x="23" y="40"/>
                  </a:cubicBezTo>
                  <a:cubicBezTo>
                    <a:pt x="9" y="30"/>
                    <a:pt x="9" y="30"/>
                    <a:pt x="9" y="30"/>
                  </a:cubicBezTo>
                  <a:cubicBezTo>
                    <a:pt x="21" y="13"/>
                    <a:pt x="38" y="0"/>
                    <a:pt x="67" y="0"/>
                  </a:cubicBezTo>
                  <a:cubicBezTo>
                    <a:pt x="99" y="0"/>
                    <a:pt x="119" y="16"/>
                    <a:pt x="119" y="45"/>
                  </a:cubicBezTo>
                  <a:cubicBezTo>
                    <a:pt x="119" y="67"/>
                    <a:pt x="105" y="79"/>
                    <a:pt x="91" y="85"/>
                  </a:cubicBezTo>
                  <a:cubicBezTo>
                    <a:pt x="119" y="96"/>
                    <a:pt x="125" y="116"/>
                    <a:pt x="125" y="133"/>
                  </a:cubicBezTo>
                  <a:cubicBezTo>
                    <a:pt x="125" y="164"/>
                    <a:pt x="102" y="186"/>
                    <a:pt x="64" y="186"/>
                  </a:cubicBezTo>
                  <a:cubicBezTo>
                    <a:pt x="29" y="186"/>
                    <a:pt x="8" y="164"/>
                    <a:pt x="0" y="150"/>
                  </a:cubicBezTo>
                  <a:lnTo>
                    <a:pt x="14" y="140"/>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7866730" y="3139444"/>
            <a:ext cx="3198741" cy="723483"/>
            <a:chOff x="7665253" y="2591639"/>
            <a:chExt cx="3033214" cy="686043"/>
          </a:xfrm>
        </p:grpSpPr>
        <p:sp>
          <p:nvSpPr>
            <p:cNvPr id="83" name="TextBox 82"/>
            <p:cNvSpPr txBox="1"/>
            <p:nvPr/>
          </p:nvSpPr>
          <p:spPr>
            <a:xfrm>
              <a:off x="7665253" y="2591639"/>
              <a:ext cx="1111462" cy="263577"/>
            </a:xfrm>
            <a:prstGeom prst="rect">
              <a:avLst/>
            </a:prstGeom>
            <a:noFill/>
          </p:spPr>
          <p:txBody>
            <a:bodyPr wrap="none" rtlCol="0">
              <a:spAutoFit/>
            </a:bodyPr>
            <a:lstStyle/>
            <a:p>
              <a:pPr>
                <a:lnSpc>
                  <a:spcPct val="120000"/>
                </a:lnSpc>
              </a:pPr>
              <a:r>
                <a:rPr lang="zh-CN" altLang="en-US" sz="11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83"/>
            <p:cNvSpPr/>
            <p:nvPr/>
          </p:nvSpPr>
          <p:spPr>
            <a:xfrm>
              <a:off x="7665253" y="2821484"/>
              <a:ext cx="3033214" cy="456198"/>
            </a:xfrm>
            <a:prstGeom prst="rect">
              <a:avLst/>
            </a:prstGeom>
          </p:spPr>
          <p:txBody>
            <a:bodyPr wrap="square">
              <a:spAutoFit/>
            </a:bodyPr>
            <a:lstStyle/>
            <a:p>
              <a:pPr>
                <a:lnSpc>
                  <a:spcPct val="120000"/>
                </a:lnSpc>
              </a:pPr>
              <a:r>
                <a:rPr lang="zh-CN" altLang="en-US" sz="11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
          <p:cNvGrpSpPr/>
          <p:nvPr/>
        </p:nvGrpSpPr>
        <p:grpSpPr>
          <a:xfrm>
            <a:off x="1970757" y="2273120"/>
            <a:ext cx="3198741" cy="718455"/>
            <a:chOff x="1358936" y="1745737"/>
            <a:chExt cx="3033214" cy="681275"/>
          </a:xfrm>
        </p:grpSpPr>
        <p:sp>
          <p:nvSpPr>
            <p:cNvPr id="85" name="TextBox 84"/>
            <p:cNvSpPr txBox="1"/>
            <p:nvPr/>
          </p:nvSpPr>
          <p:spPr>
            <a:xfrm>
              <a:off x="3251161" y="1745737"/>
              <a:ext cx="1111462" cy="263577"/>
            </a:xfrm>
            <a:prstGeom prst="rect">
              <a:avLst/>
            </a:prstGeom>
            <a:noFill/>
          </p:spPr>
          <p:txBody>
            <a:bodyPr wrap="none" rtlCol="0">
              <a:spAutoFit/>
            </a:bodyPr>
            <a:lstStyle/>
            <a:p>
              <a:pPr algn="r">
                <a:lnSpc>
                  <a:spcPct val="120000"/>
                </a:lnSpc>
              </a:pPr>
              <a:r>
                <a:rPr lang="zh-CN" altLang="en-US" sz="11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85"/>
            <p:cNvSpPr/>
            <p:nvPr/>
          </p:nvSpPr>
          <p:spPr>
            <a:xfrm>
              <a:off x="1358936" y="1970814"/>
              <a:ext cx="3033214" cy="456198"/>
            </a:xfrm>
            <a:prstGeom prst="rect">
              <a:avLst/>
            </a:prstGeom>
          </p:spPr>
          <p:txBody>
            <a:bodyPr wrap="square">
              <a:spAutoFit/>
            </a:bodyPr>
            <a:lstStyle/>
            <a:p>
              <a:pPr algn="r">
                <a:lnSpc>
                  <a:spcPct val="120000"/>
                </a:lnSpc>
              </a:pPr>
              <a:r>
                <a:rPr lang="zh-CN" altLang="en-US" sz="11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1970757" y="3649035"/>
            <a:ext cx="3198741" cy="732716"/>
            <a:chOff x="1358936" y="3460009"/>
            <a:chExt cx="3033214" cy="694798"/>
          </a:xfrm>
        </p:grpSpPr>
        <p:sp>
          <p:nvSpPr>
            <p:cNvPr id="87" name="TextBox 86"/>
            <p:cNvSpPr txBox="1"/>
            <p:nvPr/>
          </p:nvSpPr>
          <p:spPr>
            <a:xfrm>
              <a:off x="3251161" y="3460009"/>
              <a:ext cx="1111462" cy="263577"/>
            </a:xfrm>
            <a:prstGeom prst="rect">
              <a:avLst/>
            </a:prstGeom>
            <a:noFill/>
          </p:spPr>
          <p:txBody>
            <a:bodyPr wrap="none" rtlCol="0">
              <a:spAutoFit/>
            </a:bodyPr>
            <a:lstStyle/>
            <a:p>
              <a:pPr algn="r">
                <a:lnSpc>
                  <a:spcPct val="120000"/>
                </a:lnSpc>
              </a:pPr>
              <a:r>
                <a:rPr lang="zh-CN" altLang="en-US" sz="11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Rectangle 87"/>
            <p:cNvSpPr/>
            <p:nvPr/>
          </p:nvSpPr>
          <p:spPr>
            <a:xfrm>
              <a:off x="1358936" y="3682011"/>
              <a:ext cx="3033214" cy="472796"/>
            </a:xfrm>
            <a:prstGeom prst="rect">
              <a:avLst/>
            </a:prstGeom>
          </p:spPr>
          <p:txBody>
            <a:bodyPr wrap="square">
              <a:spAutoFit/>
            </a:bodyPr>
            <a:lstStyle/>
            <a:p>
              <a:pPr algn="r">
                <a:lnSpc>
                  <a:spcPct val="120000"/>
                </a:lnSpc>
              </a:pPr>
              <a:r>
                <a:rPr lang="zh-CN" altLang="en-US" sz="11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1387723" y="5021699"/>
            <a:ext cx="4105471" cy="1297103"/>
            <a:chOff x="873251" y="5128108"/>
            <a:chExt cx="3893022" cy="1229981"/>
          </a:xfrm>
        </p:grpSpPr>
        <p:sp>
          <p:nvSpPr>
            <p:cNvPr id="89" name="Rectangle 88"/>
            <p:cNvSpPr/>
            <p:nvPr/>
          </p:nvSpPr>
          <p:spPr>
            <a:xfrm>
              <a:off x="873251" y="5128108"/>
              <a:ext cx="3893022" cy="1229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GB"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Rectangle 89"/>
            <p:cNvSpPr/>
            <p:nvPr/>
          </p:nvSpPr>
          <p:spPr>
            <a:xfrm>
              <a:off x="1083372" y="5440700"/>
              <a:ext cx="3478696" cy="456199"/>
            </a:xfrm>
            <a:prstGeom prst="rect">
              <a:avLst/>
            </a:prstGeom>
          </p:spPr>
          <p:txBody>
            <a:bodyPr wrap="square">
              <a:spAutoFit/>
            </a:bodyPr>
            <a:lstStyle/>
            <a:p>
              <a:pPr algn="r">
                <a:lnSpc>
                  <a:spcPct val="120000"/>
                </a:lnSpc>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93" name="Freeform 92"/>
          <p:cNvSpPr>
            <a:spLocks noEditPoints="1"/>
          </p:cNvSpPr>
          <p:nvPr/>
        </p:nvSpPr>
        <p:spPr bwMode="auto">
          <a:xfrm>
            <a:off x="10386639" y="4601197"/>
            <a:ext cx="416574" cy="4387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93"/>
          <p:cNvSpPr>
            <a:spLocks noEditPoints="1"/>
          </p:cNvSpPr>
          <p:nvPr/>
        </p:nvSpPr>
        <p:spPr bwMode="auto">
          <a:xfrm>
            <a:off x="8188864" y="4601196"/>
            <a:ext cx="396449" cy="404500"/>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94"/>
          <p:cNvSpPr>
            <a:spLocks noEditPoints="1"/>
          </p:cNvSpPr>
          <p:nvPr/>
        </p:nvSpPr>
        <p:spPr bwMode="auto">
          <a:xfrm>
            <a:off x="9330158" y="4538414"/>
            <a:ext cx="401292" cy="46728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Rectangle 95"/>
          <p:cNvSpPr/>
          <p:nvPr/>
        </p:nvSpPr>
        <p:spPr>
          <a:xfrm>
            <a:off x="8034986" y="5137485"/>
            <a:ext cx="831018" cy="294824"/>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96"/>
          <p:cNvSpPr/>
          <p:nvPr/>
        </p:nvSpPr>
        <p:spPr>
          <a:xfrm>
            <a:off x="9164712" y="5137485"/>
            <a:ext cx="831018" cy="294824"/>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Rectangle 97"/>
          <p:cNvSpPr/>
          <p:nvPr/>
        </p:nvSpPr>
        <p:spPr>
          <a:xfrm>
            <a:off x="10234453" y="5137485"/>
            <a:ext cx="831018" cy="294824"/>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Content Placeholder 2"/>
          <p:cNvSpPr txBox="1">
            <a:spLocks/>
          </p:cNvSpPr>
          <p:nvPr/>
        </p:nvSpPr>
        <p:spPr>
          <a:xfrm>
            <a:off x="547179" y="159941"/>
            <a:ext cx="454384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基本工作概述报告</a:t>
            </a:r>
            <a:endParaRPr 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7" name="矩形 46"/>
          <p:cNvSpPr/>
          <p:nvPr/>
        </p:nvSpPr>
        <p:spPr>
          <a:xfrm>
            <a:off x="0" y="159941"/>
            <a:ext cx="226467"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20678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p:cTn id="25" dur="500" fill="hold"/>
                                        <p:tgtEl>
                                          <p:spTgt spid="94"/>
                                        </p:tgtEl>
                                        <p:attrNameLst>
                                          <p:attrName>ppt_w</p:attrName>
                                        </p:attrNameLst>
                                      </p:cBhvr>
                                      <p:tavLst>
                                        <p:tav tm="0">
                                          <p:val>
                                            <p:fltVal val="0"/>
                                          </p:val>
                                        </p:tav>
                                        <p:tav tm="100000">
                                          <p:val>
                                            <p:strVal val="#ppt_w"/>
                                          </p:val>
                                        </p:tav>
                                      </p:tavLst>
                                    </p:anim>
                                    <p:anim calcmode="lin" valueType="num">
                                      <p:cBhvr>
                                        <p:cTn id="26" dur="500" fill="hold"/>
                                        <p:tgtEl>
                                          <p:spTgt spid="94"/>
                                        </p:tgtEl>
                                        <p:attrNameLst>
                                          <p:attrName>ppt_h</p:attrName>
                                        </p:attrNameLst>
                                      </p:cBhvr>
                                      <p:tavLst>
                                        <p:tav tm="0">
                                          <p:val>
                                            <p:fltVal val="0"/>
                                          </p:val>
                                        </p:tav>
                                        <p:tav tm="100000">
                                          <p:val>
                                            <p:strVal val="#ppt_h"/>
                                          </p:val>
                                        </p:tav>
                                      </p:tavLst>
                                    </p:anim>
                                    <p:animEffect transition="in" filter="fade">
                                      <p:cBhvr>
                                        <p:cTn id="27" dur="500"/>
                                        <p:tgtEl>
                                          <p:spTgt spid="94"/>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96"/>
                                        </p:tgtEl>
                                        <p:attrNameLst>
                                          <p:attrName>style.visibility</p:attrName>
                                        </p:attrNameLst>
                                      </p:cBhvr>
                                      <p:to>
                                        <p:strVal val="visible"/>
                                      </p:to>
                                    </p:set>
                                    <p:anim calcmode="lin" valueType="num">
                                      <p:cBhvr additive="base">
                                        <p:cTn id="30" dur="500"/>
                                        <p:tgtEl>
                                          <p:spTgt spid="96"/>
                                        </p:tgtEl>
                                        <p:attrNameLst>
                                          <p:attrName>ppt_y</p:attrName>
                                        </p:attrNameLst>
                                      </p:cBhvr>
                                      <p:tavLst>
                                        <p:tav tm="0">
                                          <p:val>
                                            <p:strVal val="#ppt_y-#ppt_h*1.125000"/>
                                          </p:val>
                                        </p:tav>
                                        <p:tav tm="100000">
                                          <p:val>
                                            <p:strVal val="#ppt_y"/>
                                          </p:val>
                                        </p:tav>
                                      </p:tavLst>
                                    </p:anim>
                                    <p:animEffect transition="in" filter="wipe(down)">
                                      <p:cBhvr>
                                        <p:cTn id="31" dur="500"/>
                                        <p:tgtEl>
                                          <p:spTgt spid="96"/>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500" fill="hold"/>
                                        <p:tgtEl>
                                          <p:spTgt spid="95"/>
                                        </p:tgtEl>
                                        <p:attrNameLst>
                                          <p:attrName>ppt_w</p:attrName>
                                        </p:attrNameLst>
                                      </p:cBhvr>
                                      <p:tavLst>
                                        <p:tav tm="0">
                                          <p:val>
                                            <p:fltVal val="0"/>
                                          </p:val>
                                        </p:tav>
                                        <p:tav tm="100000">
                                          <p:val>
                                            <p:strVal val="#ppt_w"/>
                                          </p:val>
                                        </p:tav>
                                      </p:tavLst>
                                    </p:anim>
                                    <p:anim calcmode="lin" valueType="num">
                                      <p:cBhvr>
                                        <p:cTn id="36" dur="500" fill="hold"/>
                                        <p:tgtEl>
                                          <p:spTgt spid="95"/>
                                        </p:tgtEl>
                                        <p:attrNameLst>
                                          <p:attrName>ppt_h</p:attrName>
                                        </p:attrNameLst>
                                      </p:cBhvr>
                                      <p:tavLst>
                                        <p:tav tm="0">
                                          <p:val>
                                            <p:fltVal val="0"/>
                                          </p:val>
                                        </p:tav>
                                        <p:tav tm="100000">
                                          <p:val>
                                            <p:strVal val="#ppt_h"/>
                                          </p:val>
                                        </p:tav>
                                      </p:tavLst>
                                    </p:anim>
                                    <p:animEffect transition="in" filter="fade">
                                      <p:cBhvr>
                                        <p:cTn id="37" dur="500"/>
                                        <p:tgtEl>
                                          <p:spTgt spid="95"/>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97"/>
                                        </p:tgtEl>
                                        <p:attrNameLst>
                                          <p:attrName>style.visibility</p:attrName>
                                        </p:attrNameLst>
                                      </p:cBhvr>
                                      <p:to>
                                        <p:strVal val="visible"/>
                                      </p:to>
                                    </p:set>
                                    <p:anim calcmode="lin" valueType="num">
                                      <p:cBhvr additive="base">
                                        <p:cTn id="40" dur="500"/>
                                        <p:tgtEl>
                                          <p:spTgt spid="97"/>
                                        </p:tgtEl>
                                        <p:attrNameLst>
                                          <p:attrName>ppt_y</p:attrName>
                                        </p:attrNameLst>
                                      </p:cBhvr>
                                      <p:tavLst>
                                        <p:tav tm="0">
                                          <p:val>
                                            <p:strVal val="#ppt_y-#ppt_h*1.125000"/>
                                          </p:val>
                                        </p:tav>
                                        <p:tav tm="100000">
                                          <p:val>
                                            <p:strVal val="#ppt_y"/>
                                          </p:val>
                                        </p:tav>
                                      </p:tavLst>
                                    </p:anim>
                                    <p:animEffect transition="in" filter="wipe(down)">
                                      <p:cBhvr>
                                        <p:cTn id="41" dur="500"/>
                                        <p:tgtEl>
                                          <p:spTgt spid="9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93"/>
                                        </p:tgtEl>
                                        <p:attrNameLst>
                                          <p:attrName>style.visibility</p:attrName>
                                        </p:attrNameLst>
                                      </p:cBhvr>
                                      <p:to>
                                        <p:strVal val="visible"/>
                                      </p:to>
                                    </p:set>
                                    <p:anim calcmode="lin" valueType="num">
                                      <p:cBhvr>
                                        <p:cTn id="45" dur="500" fill="hold"/>
                                        <p:tgtEl>
                                          <p:spTgt spid="93"/>
                                        </p:tgtEl>
                                        <p:attrNameLst>
                                          <p:attrName>ppt_w</p:attrName>
                                        </p:attrNameLst>
                                      </p:cBhvr>
                                      <p:tavLst>
                                        <p:tav tm="0">
                                          <p:val>
                                            <p:fltVal val="0"/>
                                          </p:val>
                                        </p:tav>
                                        <p:tav tm="100000">
                                          <p:val>
                                            <p:strVal val="#ppt_w"/>
                                          </p:val>
                                        </p:tav>
                                      </p:tavLst>
                                    </p:anim>
                                    <p:anim calcmode="lin" valueType="num">
                                      <p:cBhvr>
                                        <p:cTn id="46" dur="500" fill="hold"/>
                                        <p:tgtEl>
                                          <p:spTgt spid="93"/>
                                        </p:tgtEl>
                                        <p:attrNameLst>
                                          <p:attrName>ppt_h</p:attrName>
                                        </p:attrNameLst>
                                      </p:cBhvr>
                                      <p:tavLst>
                                        <p:tav tm="0">
                                          <p:val>
                                            <p:fltVal val="0"/>
                                          </p:val>
                                        </p:tav>
                                        <p:tav tm="100000">
                                          <p:val>
                                            <p:strVal val="#ppt_h"/>
                                          </p:val>
                                        </p:tav>
                                      </p:tavLst>
                                    </p:anim>
                                    <p:animEffect transition="in" filter="fade">
                                      <p:cBhvr>
                                        <p:cTn id="47" dur="500"/>
                                        <p:tgtEl>
                                          <p:spTgt spid="93"/>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98"/>
                                        </p:tgtEl>
                                        <p:attrNameLst>
                                          <p:attrName>style.visibility</p:attrName>
                                        </p:attrNameLst>
                                      </p:cBhvr>
                                      <p:to>
                                        <p:strVal val="visible"/>
                                      </p:to>
                                    </p:set>
                                    <p:anim calcmode="lin" valueType="num">
                                      <p:cBhvr additive="base">
                                        <p:cTn id="50" dur="500"/>
                                        <p:tgtEl>
                                          <p:spTgt spid="98"/>
                                        </p:tgtEl>
                                        <p:attrNameLst>
                                          <p:attrName>ppt_y</p:attrName>
                                        </p:attrNameLst>
                                      </p:cBhvr>
                                      <p:tavLst>
                                        <p:tav tm="0">
                                          <p:val>
                                            <p:strVal val="#ppt_y-#ppt_h*1.125000"/>
                                          </p:val>
                                        </p:tav>
                                        <p:tav tm="100000">
                                          <p:val>
                                            <p:strVal val="#ppt_y"/>
                                          </p:val>
                                        </p:tav>
                                      </p:tavLst>
                                    </p:anim>
                                    <p:animEffect transition="in" filter="wipe(down)">
                                      <p:cBhvr>
                                        <p:cTn id="51" dur="500"/>
                                        <p:tgtEl>
                                          <p:spTgt spid="98"/>
                                        </p:tgtEl>
                                      </p:cBhvr>
                                    </p:animEffect>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anim calcmode="lin" valueType="num">
                                      <p:cBhvr>
                                        <p:cTn id="56" dur="1000" fill="hold"/>
                                        <p:tgtEl>
                                          <p:spTgt spid="20"/>
                                        </p:tgtEl>
                                        <p:attrNameLst>
                                          <p:attrName>ppt_x</p:attrName>
                                        </p:attrNameLst>
                                      </p:cBhvr>
                                      <p:tavLst>
                                        <p:tav tm="0">
                                          <p:val>
                                            <p:strVal val="#ppt_x"/>
                                          </p:val>
                                        </p:tav>
                                        <p:tav tm="100000">
                                          <p:val>
                                            <p:strVal val="#ppt_x"/>
                                          </p:val>
                                        </p:tav>
                                      </p:tavLst>
                                    </p:anim>
                                    <p:anim calcmode="lin" valueType="num">
                                      <p:cBhvr>
                                        <p:cTn id="5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6" grpId="0"/>
      <p:bldP spid="97" grpId="0"/>
      <p:bldP spid="9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77" y="0"/>
            <a:ext cx="12858396" cy="7232253"/>
          </a:xfrm>
          <a:prstGeom prst="rect">
            <a:avLst/>
          </a:prstGeom>
          <a:blipFill dpi="0"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t="-9283" b="-92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ffectLst>
                <a:outerShdw blurRad="38100" dist="38100" dir="2700000" algn="tl">
                  <a:srgbClr val="000000">
                    <a:alpha val="43137"/>
                  </a:srgbClr>
                </a:outerShdw>
              </a:effectLst>
            </a:endParaRPr>
          </a:p>
        </p:txBody>
      </p:sp>
      <p:sp>
        <p:nvSpPr>
          <p:cNvPr id="14" name="矩形 13"/>
          <p:cNvSpPr/>
          <p:nvPr/>
        </p:nvSpPr>
        <p:spPr>
          <a:xfrm>
            <a:off x="666927" y="929189"/>
            <a:ext cx="7418632" cy="5355312"/>
          </a:xfrm>
          <a:prstGeom prst="rect">
            <a:avLst/>
          </a:prstGeom>
          <a:solidFill>
            <a:schemeClr val="bg1"/>
          </a:solidFill>
          <a:ln>
            <a:noFill/>
          </a:ln>
          <a:effectLst>
            <a:outerShdw blurRad="3810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51886" y="314723"/>
            <a:ext cx="2980845" cy="2381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600">
              <a:solidFill>
                <a:schemeClr val="bg1"/>
              </a:solidFill>
              <a:latin typeface="Arial Narrow" panose="020B0606020202030204" pitchFamily="34" charset="0"/>
            </a:endParaRPr>
          </a:p>
        </p:txBody>
      </p:sp>
      <p:sp>
        <p:nvSpPr>
          <p:cNvPr id="10" name="TextBox 84"/>
          <p:cNvSpPr txBox="1"/>
          <p:nvPr/>
        </p:nvSpPr>
        <p:spPr>
          <a:xfrm>
            <a:off x="1295400" y="2926169"/>
            <a:ext cx="6214095" cy="677108"/>
          </a:xfrm>
          <a:prstGeom prst="rect">
            <a:avLst/>
          </a:prstGeom>
          <a:noFill/>
          <a:ln>
            <a:noFill/>
          </a:ln>
        </p:spPr>
        <p:txBody>
          <a:bodyPr vert="horz" wrap="square" lIns="0" tIns="0" rIns="0" bIns="0" rtlCol="0">
            <a:spAutoFit/>
          </a:bodyPr>
          <a:lstStyle/>
          <a:p>
            <a:r>
              <a:rPr lang="zh-CN" altLang="en-US" sz="4400" spc="1000">
                <a:solidFill>
                  <a:schemeClr val="tx1">
                    <a:lumMod val="75000"/>
                    <a:lumOff val="25000"/>
                  </a:schemeClr>
                </a:solidFill>
                <a:latin typeface="微软雅黑" panose="020B0503020204020204" pitchFamily="34" charset="-122"/>
                <a:ea typeface="微软雅黑" panose="020B0503020204020204" pitchFamily="34" charset="-122"/>
              </a:rPr>
              <a:t>感谢聆听</a:t>
            </a:r>
            <a:r>
              <a:rPr lang="en-US" altLang="zh-CN" sz="4400" spc="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400" spc="1000">
                <a:solidFill>
                  <a:schemeClr val="tx1">
                    <a:lumMod val="75000"/>
                    <a:lumOff val="25000"/>
                  </a:schemeClr>
                </a:solidFill>
                <a:latin typeface="微软雅黑" panose="020B0503020204020204" pitchFamily="34" charset="-122"/>
                <a:ea typeface="微软雅黑" panose="020B0503020204020204" pitchFamily="34" charset="-122"/>
              </a:rPr>
              <a:t>批评指导</a:t>
            </a:r>
            <a:endParaRPr lang="en-US" altLang="zh-CN" sz="4400" spc="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84"/>
          <p:cNvSpPr txBox="1"/>
          <p:nvPr/>
        </p:nvSpPr>
        <p:spPr>
          <a:xfrm>
            <a:off x="1295400" y="3662809"/>
            <a:ext cx="6877009" cy="215444"/>
          </a:xfrm>
          <a:prstGeom prst="rect">
            <a:avLst/>
          </a:prstGeom>
          <a:noFill/>
          <a:ln>
            <a:noFill/>
          </a:ln>
        </p:spPr>
        <p:txBody>
          <a:bodyPr vert="horz" wrap="square" lIns="0" tIns="0" rIns="0" bIns="0" rtlCol="0">
            <a:spAutoFit/>
          </a:bodyPr>
          <a:lstStyle/>
          <a:p>
            <a:r>
              <a:rPr lang="en-US" altLang="zh-CN" sz="1400" spc="600">
                <a:solidFill>
                  <a:schemeClr val="tx1">
                    <a:lumMod val="75000"/>
                    <a:lumOff val="25000"/>
                  </a:schemeClr>
                </a:solidFill>
                <a:latin typeface="微软雅黑" panose="020B0503020204020204" pitchFamily="34" charset="-122"/>
                <a:ea typeface="微软雅黑" panose="020B0503020204020204" pitchFamily="34" charset="-122"/>
              </a:rPr>
              <a:t>THE PERSONNEL YEAR SUMMARY PPT</a:t>
            </a:r>
            <a:endParaRPr lang="en-US" altLang="zh-CN" sz="1400" spc="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84"/>
          <p:cNvSpPr txBox="1"/>
          <p:nvPr/>
        </p:nvSpPr>
        <p:spPr>
          <a:xfrm>
            <a:off x="1161183" y="995430"/>
            <a:ext cx="2762250" cy="1354217"/>
          </a:xfrm>
          <a:prstGeom prst="rect">
            <a:avLst/>
          </a:prstGeom>
          <a:noFill/>
          <a:ln>
            <a:noFill/>
          </a:ln>
        </p:spPr>
        <p:txBody>
          <a:bodyPr vert="horz" wrap="square" lIns="0" tIns="0" rIns="0" bIns="0" rtlCol="0">
            <a:spAutoFit/>
          </a:bodyPr>
          <a:lstStyle/>
          <a:p>
            <a:pPr algn="ctr"/>
            <a:r>
              <a:rPr lang="en-US" altLang="zh-CN" sz="8800" spc="600" dirty="0">
                <a:solidFill>
                  <a:schemeClr val="bg1"/>
                </a:solidFill>
                <a:latin typeface="Agency FB" panose="020B0503020202020204" pitchFamily="34" charset="0"/>
                <a:ea typeface="+mn-ea"/>
              </a:rPr>
              <a:t>201X</a:t>
            </a:r>
          </a:p>
        </p:txBody>
      </p:sp>
      <p:sp>
        <p:nvSpPr>
          <p:cNvPr id="13" name="TextBox 84"/>
          <p:cNvSpPr txBox="1"/>
          <p:nvPr/>
        </p:nvSpPr>
        <p:spPr>
          <a:xfrm>
            <a:off x="1295400" y="4270232"/>
            <a:ext cx="5998071" cy="347596"/>
          </a:xfrm>
          <a:prstGeom prst="rect">
            <a:avLst/>
          </a:prstGeom>
          <a:noFill/>
          <a:ln>
            <a:noFill/>
          </a:ln>
        </p:spPr>
        <p:txBody>
          <a:bodyPr vert="horz" wrap="square" lIns="0" tIns="0" rIns="0" bIns="0" rtlCol="0">
            <a:spAutoFit/>
          </a:bodyPr>
          <a:lstStyle/>
          <a:p>
            <a:pPr>
              <a:lnSpc>
                <a:spcPct val="150000"/>
              </a:lnSpc>
            </a:pPr>
            <a:r>
              <a:rPr lang="en-US" altLang="zh-CN" sz="800">
                <a:solidFill>
                  <a:schemeClr val="tx1">
                    <a:lumMod val="75000"/>
                    <a:lumOff val="25000"/>
                  </a:schemeClr>
                </a:solidFill>
                <a:latin typeface="+mn-ea"/>
                <a:ea typeface="+mn-ea"/>
              </a:rPr>
              <a:t>PLEASE REPLACE THE TEXT, MODIFY THE TEXT, YOU CAN ALSO COPY YOUR CONTENT DIRECTLY TO THIS. PLEASE REPLACE THE TEXT, MODIFY THE TEXT, YOU CAN ALSO COPY YOUR CONTENT DIRECTLY TO THIS.</a:t>
            </a:r>
            <a:endParaRPr lang="zh-CN" altLang="en-US" sz="800" dirty="0">
              <a:solidFill>
                <a:schemeClr val="tx1">
                  <a:lumMod val="75000"/>
                  <a:lumOff val="25000"/>
                </a:schemeClr>
              </a:solidFill>
              <a:latin typeface="+mn-ea"/>
              <a:ea typeface="+mn-ea"/>
            </a:endParaRPr>
          </a:p>
        </p:txBody>
      </p:sp>
      <p:sp>
        <p:nvSpPr>
          <p:cNvPr id="17" name="TextBox 84"/>
          <p:cNvSpPr txBox="1"/>
          <p:nvPr/>
        </p:nvSpPr>
        <p:spPr>
          <a:xfrm>
            <a:off x="1295400" y="5492535"/>
            <a:ext cx="5772150" cy="215444"/>
          </a:xfrm>
          <a:prstGeom prst="rect">
            <a:avLst/>
          </a:prstGeom>
          <a:noFill/>
          <a:ln>
            <a:noFill/>
          </a:ln>
        </p:spPr>
        <p:txBody>
          <a:bodyPr vert="horz" wrap="square" lIns="0" tIns="0" rIns="0" bIns="0" rtlCol="0">
            <a:spAutoFit/>
          </a:bodyPr>
          <a:lstStyle/>
          <a:p>
            <a:r>
              <a:rPr lang="zh-CN" altLang="en-US" sz="1400" spc="600" dirty="0">
                <a:solidFill>
                  <a:schemeClr val="tx1">
                    <a:lumMod val="75000"/>
                    <a:lumOff val="25000"/>
                  </a:schemeClr>
                </a:solidFill>
                <a:latin typeface="+mn-ea"/>
                <a:ea typeface="+mn-ea"/>
              </a:rPr>
              <a:t>汇报</a:t>
            </a:r>
            <a:r>
              <a:rPr lang="zh-CN" altLang="en-US" sz="1400" spc="600">
                <a:solidFill>
                  <a:schemeClr val="tx1">
                    <a:lumMod val="75000"/>
                    <a:lumOff val="25000"/>
                  </a:schemeClr>
                </a:solidFill>
                <a:latin typeface="+mn-ea"/>
                <a:ea typeface="+mn-ea"/>
              </a:rPr>
              <a:t>人：梦梦的素材小铺 汇报</a:t>
            </a:r>
            <a:r>
              <a:rPr lang="zh-CN" altLang="en-US" sz="1400" spc="600" dirty="0">
                <a:solidFill>
                  <a:schemeClr val="tx1">
                    <a:lumMod val="75000"/>
                    <a:lumOff val="25000"/>
                  </a:schemeClr>
                </a:solidFill>
                <a:latin typeface="+mn-ea"/>
                <a:ea typeface="+mn-ea"/>
              </a:rPr>
              <a:t>时间：</a:t>
            </a:r>
            <a:r>
              <a:rPr lang="en-US" altLang="zh-CN" sz="1400" spc="600" dirty="0">
                <a:solidFill>
                  <a:schemeClr val="tx1">
                    <a:lumMod val="75000"/>
                    <a:lumOff val="25000"/>
                  </a:schemeClr>
                </a:solidFill>
                <a:latin typeface="+mn-ea"/>
                <a:ea typeface="+mn-ea"/>
              </a:rPr>
              <a:t>xx</a:t>
            </a:r>
            <a:r>
              <a:rPr lang="zh-CN" altLang="en-US" sz="1400" spc="600" dirty="0">
                <a:solidFill>
                  <a:schemeClr val="tx1">
                    <a:lumMod val="75000"/>
                    <a:lumOff val="25000"/>
                  </a:schemeClr>
                </a:solidFill>
                <a:latin typeface="+mn-ea"/>
                <a:ea typeface="+mn-ea"/>
              </a:rPr>
              <a:t>年</a:t>
            </a:r>
            <a:r>
              <a:rPr lang="en-US" altLang="zh-CN" sz="1400" spc="600" dirty="0">
                <a:solidFill>
                  <a:schemeClr val="tx1">
                    <a:lumMod val="75000"/>
                    <a:lumOff val="25000"/>
                  </a:schemeClr>
                </a:solidFill>
                <a:latin typeface="+mn-ea"/>
                <a:ea typeface="+mn-ea"/>
              </a:rPr>
              <a:t>xx</a:t>
            </a:r>
            <a:r>
              <a:rPr lang="zh-CN" altLang="en-US" sz="1400" spc="600" dirty="0">
                <a:solidFill>
                  <a:schemeClr val="tx1">
                    <a:lumMod val="75000"/>
                    <a:lumOff val="25000"/>
                  </a:schemeClr>
                </a:solidFill>
                <a:latin typeface="+mn-ea"/>
                <a:ea typeface="+mn-ea"/>
              </a:rPr>
              <a:t>月</a:t>
            </a:r>
            <a:endParaRPr lang="en-US" altLang="zh-CN" sz="1400" spc="600" dirty="0">
              <a:solidFill>
                <a:schemeClr val="tx1">
                  <a:lumMod val="75000"/>
                  <a:lumOff val="25000"/>
                </a:schemeClr>
              </a:solidFill>
              <a:latin typeface="+mn-ea"/>
              <a:ea typeface="+mn-ea"/>
            </a:endParaRPr>
          </a:p>
        </p:txBody>
      </p:sp>
    </p:spTree>
    <p:extLst>
      <p:ext uri="{BB962C8B-B14F-4D97-AF65-F5344CB8AC3E}">
        <p14:creationId xmlns:p14="http://schemas.microsoft.com/office/powerpoint/2010/main" val="2234611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2" presetClass="entr" presetSubtype="4" fill="hold" grpId="0" nodeType="afterEffect">
                                  <p:stCondLst>
                                    <p:cond delay="0"/>
                                  </p:stCondLst>
                                  <p:iterate type="lt">
                                    <p:tmPct val="10000"/>
                                  </p:iterate>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750"/>
                                        <p:tgtEl>
                                          <p:spTgt spid="10"/>
                                        </p:tgtEl>
                                        <p:attrNameLst>
                                          <p:attrName>ppt_y</p:attrName>
                                        </p:attrNameLst>
                                      </p:cBhvr>
                                      <p:tavLst>
                                        <p:tav tm="0">
                                          <p:val>
                                            <p:strVal val="#ppt_y+#ppt_h*1.125000"/>
                                          </p:val>
                                        </p:tav>
                                        <p:tav tm="100000">
                                          <p:val>
                                            <p:strVal val="#ppt_y"/>
                                          </p:val>
                                        </p:tav>
                                      </p:tavLst>
                                    </p:anim>
                                    <p:animEffect transition="in" filter="wipe(up)">
                                      <p:cBhvr>
                                        <p:cTn id="17" dur="750"/>
                                        <p:tgtEl>
                                          <p:spTgt spid="10"/>
                                        </p:tgtEl>
                                      </p:cBhvr>
                                    </p:animEffect>
                                  </p:childTnLst>
                                </p:cTn>
                              </p:par>
                            </p:childTnLst>
                          </p:cTn>
                        </p:par>
                        <p:par>
                          <p:cTn id="18" fill="hold">
                            <p:stCondLst>
                              <p:cond delay="1850"/>
                            </p:stCondLst>
                            <p:childTnLst>
                              <p:par>
                                <p:cTn id="19" presetID="12" presetClass="entr" presetSubtype="4" fill="hold" grpId="0" nodeType="afterEffect">
                                  <p:stCondLst>
                                    <p:cond delay="0"/>
                                  </p:stCondLst>
                                  <p:iterate type="lt">
                                    <p:tmPct val="10000"/>
                                  </p:iterate>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750"/>
                                        <p:tgtEl>
                                          <p:spTgt spid="11"/>
                                        </p:tgtEl>
                                        <p:attrNameLst>
                                          <p:attrName>ppt_y</p:attrName>
                                        </p:attrNameLst>
                                      </p:cBhvr>
                                      <p:tavLst>
                                        <p:tav tm="0">
                                          <p:val>
                                            <p:strVal val="#ppt_y+#ppt_h*1.125000"/>
                                          </p:val>
                                        </p:tav>
                                        <p:tav tm="100000">
                                          <p:val>
                                            <p:strVal val="#ppt_y"/>
                                          </p:val>
                                        </p:tav>
                                      </p:tavLst>
                                    </p:anim>
                                    <p:animEffect transition="in" filter="wipe(up)">
                                      <p:cBhvr>
                                        <p:cTn id="22" dur="750"/>
                                        <p:tgtEl>
                                          <p:spTgt spid="11"/>
                                        </p:tgtEl>
                                      </p:cBhvr>
                                    </p:animEffect>
                                  </p:childTnLst>
                                </p:cTn>
                              </p:par>
                            </p:childTnLst>
                          </p:cTn>
                        </p:par>
                        <p:par>
                          <p:cTn id="23" fill="hold">
                            <p:stCondLst>
                              <p:cond delay="4475"/>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750"/>
                                        <p:tgtEl>
                                          <p:spTgt spid="12"/>
                                        </p:tgtEl>
                                        <p:attrNameLst>
                                          <p:attrName>ppt_y</p:attrName>
                                        </p:attrNameLst>
                                      </p:cBhvr>
                                      <p:tavLst>
                                        <p:tav tm="0">
                                          <p:val>
                                            <p:strVal val="#ppt_y+#ppt_h*1.125000"/>
                                          </p:val>
                                        </p:tav>
                                        <p:tav tm="100000">
                                          <p:val>
                                            <p:strVal val="#ppt_y"/>
                                          </p:val>
                                        </p:tav>
                                      </p:tavLst>
                                    </p:anim>
                                    <p:animEffect transition="in" filter="wipe(up)">
                                      <p:cBhvr>
                                        <p:cTn id="27" dur="750"/>
                                        <p:tgtEl>
                                          <p:spTgt spid="12"/>
                                        </p:tgtEl>
                                      </p:cBhvr>
                                    </p:animEffect>
                                  </p:childTnLst>
                                </p:cTn>
                              </p:par>
                            </p:childTnLst>
                          </p:cTn>
                        </p:par>
                        <p:par>
                          <p:cTn id="28" fill="hold">
                            <p:stCondLst>
                              <p:cond delay="5450"/>
                            </p:stCondLst>
                            <p:childTnLst>
                              <p:par>
                                <p:cTn id="29" presetID="12" presetClass="entr" presetSubtype="4" fill="hold" grpId="0" nodeType="afterEffect">
                                  <p:stCondLst>
                                    <p:cond delay="0"/>
                                  </p:stCondLst>
                                  <p:iterate type="lt">
                                    <p:tmPct val="10000"/>
                                  </p:iterate>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750"/>
                                        <p:tgtEl>
                                          <p:spTgt spid="13"/>
                                        </p:tgtEl>
                                        <p:attrNameLst>
                                          <p:attrName>ppt_y</p:attrName>
                                        </p:attrNameLst>
                                      </p:cBhvr>
                                      <p:tavLst>
                                        <p:tav tm="0">
                                          <p:val>
                                            <p:strVal val="#ppt_y+#ppt_h*1.125000"/>
                                          </p:val>
                                        </p:tav>
                                        <p:tav tm="100000">
                                          <p:val>
                                            <p:strVal val="#ppt_y"/>
                                          </p:val>
                                        </p:tav>
                                      </p:tavLst>
                                    </p:anim>
                                    <p:animEffect transition="in" filter="wipe(up)">
                                      <p:cBhvr>
                                        <p:cTn id="32" dur="750"/>
                                        <p:tgtEl>
                                          <p:spTgt spid="13"/>
                                        </p:tgtEl>
                                      </p:cBhvr>
                                    </p:animEffect>
                                  </p:childTnLst>
                                </p:cTn>
                              </p:par>
                            </p:childTnLst>
                          </p:cTn>
                        </p:par>
                        <p:par>
                          <p:cTn id="33" fill="hold">
                            <p:stCondLst>
                              <p:cond delay="17375"/>
                            </p:stCondLst>
                            <p:childTnLst>
                              <p:par>
                                <p:cTn id="34" presetID="12" presetClass="entr" presetSubtype="4" fill="hold" grpId="0" nodeType="afterEffect">
                                  <p:stCondLst>
                                    <p:cond delay="0"/>
                                  </p:stCondLst>
                                  <p:iterate type="lt">
                                    <p:tmPct val="10000"/>
                                  </p:iterate>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750"/>
                                        <p:tgtEl>
                                          <p:spTgt spid="17"/>
                                        </p:tgtEl>
                                        <p:attrNameLst>
                                          <p:attrName>ppt_y</p:attrName>
                                        </p:attrNameLst>
                                      </p:cBhvr>
                                      <p:tavLst>
                                        <p:tav tm="0">
                                          <p:val>
                                            <p:strVal val="#ppt_y+#ppt_h*1.125000"/>
                                          </p:val>
                                        </p:tav>
                                        <p:tav tm="100000">
                                          <p:val>
                                            <p:strVal val="#ppt_y"/>
                                          </p:val>
                                        </p:tav>
                                      </p:tavLst>
                                    </p:anim>
                                    <p:animEffect transition="in" filter="wipe(up)">
                                      <p:cBhvr>
                                        <p:cTn id="37"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0" grpId="0"/>
      <p:bldP spid="11" grpId="0"/>
      <p:bldP spid="12" grpId="0"/>
      <p:bldP spid="13"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3622871" y="929189"/>
            <a:ext cx="7418632" cy="5355312"/>
          </a:xfrm>
          <a:prstGeom prst="rect">
            <a:avLst/>
          </a:prstGeom>
          <a:solidFill>
            <a:schemeClr val="bg1"/>
          </a:solidFill>
          <a:ln>
            <a:noFill/>
          </a:ln>
          <a:effectLst>
            <a:outerShdw blurRad="3810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388815" y="314723"/>
            <a:ext cx="2980845" cy="2381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600">
              <a:solidFill>
                <a:schemeClr val="bg1"/>
              </a:solidFill>
              <a:latin typeface="Arial Narrow" panose="020B0606020202030204" pitchFamily="34" charset="0"/>
            </a:endParaRPr>
          </a:p>
        </p:txBody>
      </p:sp>
      <p:sp>
        <p:nvSpPr>
          <p:cNvPr id="16" name="TextBox 84"/>
          <p:cNvSpPr txBox="1"/>
          <p:nvPr/>
        </p:nvSpPr>
        <p:spPr>
          <a:xfrm>
            <a:off x="1569739" y="951476"/>
            <a:ext cx="2618997" cy="1107996"/>
          </a:xfrm>
          <a:prstGeom prst="rect">
            <a:avLst/>
          </a:prstGeom>
          <a:noFill/>
          <a:ln>
            <a:noFill/>
          </a:ln>
        </p:spPr>
        <p:txBody>
          <a:bodyPr vert="horz" wrap="square" lIns="0" tIns="0" rIns="0" bIns="0" rtlCol="0">
            <a:spAutoFit/>
          </a:bodyPr>
          <a:lstStyle/>
          <a:p>
            <a:pPr algn="ctr"/>
            <a:r>
              <a:rPr lang="zh-CN" altLang="en-US" sz="7200" spc="600">
                <a:solidFill>
                  <a:schemeClr val="bg1"/>
                </a:solidFill>
                <a:latin typeface="微软雅黑" panose="020B0503020204020204" pitchFamily="34" charset="-122"/>
                <a:ea typeface="微软雅黑" panose="020B0503020204020204" pitchFamily="34" charset="-122"/>
              </a:rPr>
              <a:t>章节</a:t>
            </a:r>
            <a:endParaRPr lang="en-US" altLang="zh-CN" sz="7200" spc="600" dirty="0">
              <a:solidFill>
                <a:schemeClr val="bg1"/>
              </a:solidFill>
              <a:latin typeface="微软雅黑" panose="020B0503020204020204" pitchFamily="34" charset="-122"/>
              <a:ea typeface="微软雅黑" panose="020B0503020204020204" pitchFamily="34" charset="-122"/>
            </a:endParaRPr>
          </a:p>
        </p:txBody>
      </p:sp>
      <p:sp>
        <p:nvSpPr>
          <p:cNvPr id="18" name="TextBox 48"/>
          <p:cNvSpPr txBox="1"/>
          <p:nvPr/>
        </p:nvSpPr>
        <p:spPr>
          <a:xfrm>
            <a:off x="5566947" y="4952235"/>
            <a:ext cx="4742030" cy="677108"/>
          </a:xfrm>
          <a:prstGeom prst="rect">
            <a:avLst/>
          </a:prstGeom>
          <a:noFill/>
        </p:spPr>
        <p:txBody>
          <a:bodyPr wrap="square" lIns="0" tIns="0" rIns="0" bIns="0" rtlCol="0">
            <a:spAutoFit/>
          </a:bodyPr>
          <a:lstStyle/>
          <a:p>
            <a:pPr algn="r"/>
            <a:r>
              <a:rPr lang="zh-CN" altLang="en-US" sz="4400" spc="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请替换文字内容</a:t>
            </a:r>
            <a:endParaRPr lang="en-GB" altLang="zh-CN" sz="4400" spc="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9" name="矩形 259"/>
          <p:cNvSpPr>
            <a:spLocks noChangeArrowheads="1"/>
          </p:cNvSpPr>
          <p:nvPr/>
        </p:nvSpPr>
        <p:spPr bwMode="auto">
          <a:xfrm>
            <a:off x="8112535" y="3401899"/>
            <a:ext cx="2196442"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en-US" altLang="zh-CN" sz="11500" cap="all" spc="300">
                <a:solidFill>
                  <a:schemeClr val="tx1">
                    <a:lumMod val="75000"/>
                    <a:lumOff val="25000"/>
                  </a:schemeClr>
                </a:solidFill>
                <a:latin typeface="Trajan Pro" panose="02020502050506020301" pitchFamily="18" charset="0"/>
                <a:cs typeface="Arial" panose="020B0604020202020204" pitchFamily="34" charset="0"/>
              </a:rPr>
              <a:t>01</a:t>
            </a:r>
            <a:endParaRPr lang="zh-CN" altLang="en-US" sz="11500" cap="all" spc="300" dirty="0">
              <a:solidFill>
                <a:schemeClr val="tx1">
                  <a:lumMod val="75000"/>
                  <a:lumOff val="25000"/>
                </a:schemeClr>
              </a:solidFill>
              <a:latin typeface="Trajan Pro" panose="02020502050506020301" pitchFamily="18" charset="0"/>
              <a:cs typeface="Arial" panose="020B0604020202020204" pitchFamily="34" charset="0"/>
            </a:endParaRPr>
          </a:p>
        </p:txBody>
      </p:sp>
    </p:spTree>
    <p:extLst>
      <p:ext uri="{BB962C8B-B14F-4D97-AF65-F5344CB8AC3E}">
        <p14:creationId xmlns:p14="http://schemas.microsoft.com/office/powerpoint/2010/main" val="10539671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2" presetClass="entr" presetSubtype="4" fill="hold" grpId="0" nodeType="afterEffect">
                                  <p:stCondLst>
                                    <p:cond delay="0"/>
                                  </p:stCondLst>
                                  <p:iterate type="lt">
                                    <p:tmPct val="10000"/>
                                  </p:iterate>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750"/>
                                        <p:tgtEl>
                                          <p:spTgt spid="16"/>
                                        </p:tgtEl>
                                        <p:attrNameLst>
                                          <p:attrName>ppt_y</p:attrName>
                                        </p:attrNameLst>
                                      </p:cBhvr>
                                      <p:tavLst>
                                        <p:tav tm="0">
                                          <p:val>
                                            <p:strVal val="#ppt_y+#ppt_h*1.125000"/>
                                          </p:val>
                                        </p:tav>
                                        <p:tav tm="100000">
                                          <p:val>
                                            <p:strVal val="#ppt_y"/>
                                          </p:val>
                                        </p:tav>
                                      </p:tavLst>
                                    </p:anim>
                                    <p:animEffect transition="in" filter="wipe(up)">
                                      <p:cBhvr>
                                        <p:cTn id="17" dur="750"/>
                                        <p:tgtEl>
                                          <p:spTgt spid="16"/>
                                        </p:tgtEl>
                                      </p:cBhvr>
                                    </p:animEffect>
                                  </p:childTnLst>
                                </p:cTn>
                              </p:par>
                            </p:childTnLst>
                          </p:cTn>
                        </p:par>
                        <p:par>
                          <p:cTn id="18" fill="hold">
                            <p:stCondLst>
                              <p:cond delay="1325"/>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8"/>
                                        </p:tgtEl>
                                        <p:attrNameLst>
                                          <p:attrName>style.visibility</p:attrName>
                                        </p:attrNameLst>
                                      </p:cBhvr>
                                      <p:to>
                                        <p:strVal val="visible"/>
                                      </p:to>
                                    </p:set>
                                    <p:animEffect transition="in" filter="wipe(left)">
                                      <p:cBhvr>
                                        <p:cTn id="21" dur="200"/>
                                        <p:tgtEl>
                                          <p:spTgt spid="18"/>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8"/>
                                        </p:tgtEl>
                                      </p:cBhvr>
                                      <p:to x="80000" y="100000"/>
                                    </p:animScale>
                                    <p:anim by="(#ppt_w*0.10)" calcmode="lin" valueType="num">
                                      <p:cBhvr>
                                        <p:cTn id="24" dur="50" autoRev="1" fill="hold">
                                          <p:stCondLst>
                                            <p:cond delay="0"/>
                                          </p:stCondLst>
                                        </p:cTn>
                                        <p:tgtEl>
                                          <p:spTgt spid="18"/>
                                        </p:tgtEl>
                                        <p:attrNameLst>
                                          <p:attrName>ppt_x</p:attrName>
                                        </p:attrNameLst>
                                      </p:cBhvr>
                                    </p:anim>
                                    <p:anim by="(-#ppt_w*0.10)" calcmode="lin" valueType="num">
                                      <p:cBhvr>
                                        <p:cTn id="25" dur="50" autoRev="1" fill="hold">
                                          <p:stCondLst>
                                            <p:cond delay="0"/>
                                          </p:stCondLst>
                                        </p:cTn>
                                        <p:tgtEl>
                                          <p:spTgt spid="18"/>
                                        </p:tgtEl>
                                        <p:attrNameLst>
                                          <p:attrName>ppt_y</p:attrName>
                                        </p:attrNameLst>
                                      </p:cBhvr>
                                    </p:anim>
                                    <p:animRot by="-480000">
                                      <p:cBhvr>
                                        <p:cTn id="26" dur="50" autoRev="1" fill="hold">
                                          <p:stCondLst>
                                            <p:cond delay="0"/>
                                          </p:stCondLst>
                                        </p:cTn>
                                        <p:tgtEl>
                                          <p:spTgt spid="18"/>
                                        </p:tgtEl>
                                        <p:attrNameLst>
                                          <p:attrName>r</p:attrName>
                                        </p:attrNameLst>
                                      </p:cBhvr>
                                    </p:animRot>
                                  </p:childTnLst>
                                </p:cTn>
                              </p:par>
                            </p:childTnLst>
                          </p:cTn>
                        </p:par>
                        <p:par>
                          <p:cTn id="27" fill="hold">
                            <p:stCondLst>
                              <p:cond delay="1885"/>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9"/>
                                        </p:tgtEl>
                                        <p:attrNameLst>
                                          <p:attrName>ppt_y</p:attrName>
                                        </p:attrNameLst>
                                      </p:cBhvr>
                                      <p:tavLst>
                                        <p:tav tm="0">
                                          <p:val>
                                            <p:strVal val="#ppt_y"/>
                                          </p:val>
                                        </p:tav>
                                        <p:tav tm="100000">
                                          <p:val>
                                            <p:strVal val="#ppt_y"/>
                                          </p:val>
                                        </p:tav>
                                      </p:tavLst>
                                    </p:anim>
                                    <p:anim calcmode="lin" valueType="num">
                                      <p:cBhvr>
                                        <p:cTn id="3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9"/>
                                        </p:tgtEl>
                                      </p:cBhvr>
                                    </p:animEffect>
                                  </p:childTnLst>
                                </p:cTn>
                              </p:par>
                            </p:childTnLst>
                          </p:cTn>
                        </p:par>
                        <p:par>
                          <p:cTn id="35" fill="hold">
                            <p:stCondLst>
                              <p:cond delay="2435"/>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19"/>
                                        </p:tgtEl>
                                      </p:cBhvr>
                                    </p:animEffect>
                                    <p:animScale>
                                      <p:cBhvr>
                                        <p:cTn id="38"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8" grpId="0"/>
      <p:bldP spid="18" grpId="1"/>
      <p:bldP spid="19" grpId="0"/>
      <p:bldP spid="1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1265012" y="1744219"/>
            <a:ext cx="10328729" cy="1491059"/>
          </a:xfrm>
          <a:prstGeom prst="roundRect">
            <a:avLst>
              <a:gd name="adj" fmla="val 0"/>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1683276" y="2015934"/>
            <a:ext cx="9492200" cy="387798"/>
          </a:xfrm>
          <a:prstGeom prst="rect">
            <a:avLst/>
          </a:prstGeom>
          <a:noFill/>
        </p:spPr>
        <p:txBody>
          <a:bodyPr wrap="square" lIns="0" tIns="0" rIns="0" bIns="0" rtlCol="0">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endParaRPr lang="en-US"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矩形 93"/>
          <p:cNvSpPr/>
          <p:nvPr/>
        </p:nvSpPr>
        <p:spPr>
          <a:xfrm>
            <a:off x="1212045" y="1696754"/>
            <a:ext cx="405001" cy="405001"/>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矩形 93"/>
          <p:cNvSpPr/>
          <p:nvPr/>
        </p:nvSpPr>
        <p:spPr>
          <a:xfrm rot="10800000">
            <a:off x="11244509" y="2877744"/>
            <a:ext cx="405001" cy="405001"/>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5"/>
          <p:cNvSpPr>
            <a:spLocks/>
          </p:cNvSpPr>
          <p:nvPr/>
        </p:nvSpPr>
        <p:spPr bwMode="auto">
          <a:xfrm>
            <a:off x="1984600" y="3764650"/>
            <a:ext cx="2064132" cy="186104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128573" tIns="64286" rIns="128573" bIns="64286" numCol="1" anchor="t" anchorCtr="0" compatLnSpc="1">
            <a:prstTxWarp prst="textNoShape">
              <a:avLst/>
            </a:prstTxWarp>
          </a:bodyPr>
          <a:lstStyle/>
          <a:p>
            <a:pPr>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6"/>
          <p:cNvSpPr txBox="1"/>
          <p:nvPr/>
        </p:nvSpPr>
        <p:spPr>
          <a:xfrm>
            <a:off x="2440653" y="4448951"/>
            <a:ext cx="1152028" cy="56547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1600">
                <a:latin typeface="Arial" panose="020B0604020202020204" pitchFamily="34" charset="0"/>
                <a:cs typeface="+mn-ea"/>
                <a:sym typeface="Arial" panose="020B0604020202020204" pitchFamily="34" charset="0"/>
              </a:rPr>
              <a:t>请替换文字内容</a:t>
            </a:r>
            <a:endParaRPr lang="zh-CN" altLang="en-US" sz="1600" dirty="0">
              <a:latin typeface="Arial" panose="020B0604020202020204" pitchFamily="34" charset="0"/>
              <a:cs typeface="+mn-ea"/>
              <a:sym typeface="Arial" panose="020B0604020202020204" pitchFamily="34" charset="0"/>
            </a:endParaRPr>
          </a:p>
        </p:txBody>
      </p:sp>
      <p:sp>
        <p:nvSpPr>
          <p:cNvPr id="18" name="TextBox 23"/>
          <p:cNvSpPr txBox="1"/>
          <p:nvPr/>
        </p:nvSpPr>
        <p:spPr>
          <a:xfrm>
            <a:off x="2019997" y="5774175"/>
            <a:ext cx="1993336" cy="674031"/>
          </a:xfrm>
          <a:prstGeom prst="rect">
            <a:avLst/>
          </a:prstGeom>
          <a:noFill/>
        </p:spPr>
        <p:txBody>
          <a:bodyPr wrap="square" rtlCol="0">
            <a:spAutoFit/>
          </a:bodyPr>
          <a:lstStyle/>
          <a:p>
            <a:pP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5"/>
          <p:cNvSpPr>
            <a:spLocks/>
          </p:cNvSpPr>
          <p:nvPr/>
        </p:nvSpPr>
        <p:spPr bwMode="auto">
          <a:xfrm>
            <a:off x="4359370" y="3764650"/>
            <a:ext cx="2064132" cy="186104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128573" tIns="64286" rIns="128573" bIns="64286" numCol="1" anchor="t" anchorCtr="0" compatLnSpc="1">
            <a:prstTxWarp prst="textNoShape">
              <a:avLst/>
            </a:prstTxWarp>
          </a:bodyPr>
          <a:lstStyle/>
          <a:p>
            <a:pPr>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46"/>
          <p:cNvSpPr txBox="1"/>
          <p:nvPr/>
        </p:nvSpPr>
        <p:spPr>
          <a:xfrm>
            <a:off x="4815422" y="4448951"/>
            <a:ext cx="1152028" cy="56547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1600">
                <a:latin typeface="Arial" panose="020B0604020202020204" pitchFamily="34" charset="0"/>
                <a:cs typeface="+mn-ea"/>
                <a:sym typeface="Arial" panose="020B0604020202020204" pitchFamily="34" charset="0"/>
              </a:rPr>
              <a:t>请替换文字内容</a:t>
            </a:r>
            <a:endParaRPr lang="zh-CN" altLang="en-US" sz="1600" dirty="0">
              <a:latin typeface="Arial" panose="020B0604020202020204" pitchFamily="34" charset="0"/>
              <a:cs typeface="+mn-ea"/>
              <a:sym typeface="Arial" panose="020B0604020202020204" pitchFamily="34" charset="0"/>
            </a:endParaRPr>
          </a:p>
        </p:txBody>
      </p:sp>
      <p:sp>
        <p:nvSpPr>
          <p:cNvPr id="23" name="TextBox 23"/>
          <p:cNvSpPr txBox="1"/>
          <p:nvPr/>
        </p:nvSpPr>
        <p:spPr>
          <a:xfrm>
            <a:off x="4394767" y="5774175"/>
            <a:ext cx="1993336" cy="674031"/>
          </a:xfrm>
          <a:prstGeom prst="rect">
            <a:avLst/>
          </a:prstGeom>
          <a:noFill/>
        </p:spPr>
        <p:txBody>
          <a:bodyPr wrap="square" rtlCol="0">
            <a:spAutoFit/>
          </a:bodyPr>
          <a:lstStyle/>
          <a:p>
            <a:pP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5"/>
          <p:cNvSpPr>
            <a:spLocks/>
          </p:cNvSpPr>
          <p:nvPr/>
        </p:nvSpPr>
        <p:spPr bwMode="auto">
          <a:xfrm>
            <a:off x="6746839" y="3764650"/>
            <a:ext cx="2064132" cy="186104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headEnd/>
            <a:tailEnd/>
          </a:ln>
          <a:extLst/>
        </p:spPr>
        <p:txBody>
          <a:bodyPr vert="horz" wrap="square" lIns="128573" tIns="64286" rIns="128573" bIns="64286" numCol="1" anchor="t" anchorCtr="0" compatLnSpc="1">
            <a:prstTxWarp prst="textNoShape">
              <a:avLst/>
            </a:prstTxWarp>
          </a:bodyPr>
          <a:lstStyle/>
          <a:p>
            <a:pPr>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46"/>
          <p:cNvSpPr txBox="1"/>
          <p:nvPr/>
        </p:nvSpPr>
        <p:spPr>
          <a:xfrm>
            <a:off x="7202891" y="4448951"/>
            <a:ext cx="1152028" cy="56547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1600">
                <a:latin typeface="Arial" panose="020B0604020202020204" pitchFamily="34" charset="0"/>
                <a:cs typeface="+mn-ea"/>
                <a:sym typeface="Arial" panose="020B0604020202020204" pitchFamily="34" charset="0"/>
              </a:rPr>
              <a:t>请替换文字内容</a:t>
            </a:r>
            <a:endParaRPr lang="zh-CN" altLang="en-US" sz="1600" dirty="0">
              <a:latin typeface="Arial" panose="020B0604020202020204" pitchFamily="34" charset="0"/>
              <a:cs typeface="+mn-ea"/>
              <a:sym typeface="Arial" panose="020B0604020202020204" pitchFamily="34" charset="0"/>
            </a:endParaRPr>
          </a:p>
        </p:txBody>
      </p:sp>
      <p:sp>
        <p:nvSpPr>
          <p:cNvPr id="26" name="TextBox 23"/>
          <p:cNvSpPr txBox="1"/>
          <p:nvPr/>
        </p:nvSpPr>
        <p:spPr>
          <a:xfrm>
            <a:off x="6782236" y="5774175"/>
            <a:ext cx="1993336" cy="674031"/>
          </a:xfrm>
          <a:prstGeom prst="rect">
            <a:avLst/>
          </a:prstGeom>
          <a:noFill/>
        </p:spPr>
        <p:txBody>
          <a:bodyPr wrap="square" rtlCol="0">
            <a:spAutoFit/>
          </a:bodyPr>
          <a:lstStyle/>
          <a:p>
            <a:pP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5"/>
          <p:cNvSpPr>
            <a:spLocks/>
          </p:cNvSpPr>
          <p:nvPr/>
        </p:nvSpPr>
        <p:spPr bwMode="auto">
          <a:xfrm>
            <a:off x="9147008" y="3764650"/>
            <a:ext cx="2064132" cy="186104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9525" cap="flat">
            <a:noFill/>
            <a:prstDash val="solid"/>
            <a:miter lim="800000"/>
            <a:headEnd/>
            <a:tailEnd/>
          </a:ln>
          <a:extLst/>
        </p:spPr>
        <p:txBody>
          <a:bodyPr vert="horz" wrap="square" lIns="128573" tIns="64286" rIns="128573" bIns="64286" numCol="1" anchor="t" anchorCtr="0" compatLnSpc="1">
            <a:prstTxWarp prst="textNoShape">
              <a:avLst/>
            </a:prstTxWarp>
          </a:bodyPr>
          <a:lstStyle/>
          <a:p>
            <a:pPr>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46"/>
          <p:cNvSpPr txBox="1"/>
          <p:nvPr/>
        </p:nvSpPr>
        <p:spPr>
          <a:xfrm>
            <a:off x="9603059" y="4448951"/>
            <a:ext cx="1152028" cy="56547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1600">
                <a:latin typeface="Arial" panose="020B0604020202020204" pitchFamily="34" charset="0"/>
                <a:cs typeface="+mn-ea"/>
                <a:sym typeface="Arial" panose="020B0604020202020204" pitchFamily="34" charset="0"/>
              </a:rPr>
              <a:t>请替换文字内容</a:t>
            </a:r>
            <a:endParaRPr lang="zh-CN" altLang="en-US" sz="1600" dirty="0">
              <a:latin typeface="Arial" panose="020B0604020202020204" pitchFamily="34" charset="0"/>
              <a:cs typeface="+mn-ea"/>
              <a:sym typeface="Arial" panose="020B0604020202020204" pitchFamily="34" charset="0"/>
            </a:endParaRPr>
          </a:p>
        </p:txBody>
      </p:sp>
      <p:sp>
        <p:nvSpPr>
          <p:cNvPr id="30" name="TextBox 23"/>
          <p:cNvSpPr txBox="1"/>
          <p:nvPr/>
        </p:nvSpPr>
        <p:spPr>
          <a:xfrm>
            <a:off x="9182405" y="5774175"/>
            <a:ext cx="1993336" cy="674031"/>
          </a:xfrm>
          <a:prstGeom prst="rect">
            <a:avLst/>
          </a:prstGeom>
          <a:noFill/>
        </p:spPr>
        <p:txBody>
          <a:bodyPr wrap="square" rtlCol="0">
            <a:spAutoFit/>
          </a:bodyPr>
          <a:lstStyle/>
          <a:p>
            <a:pP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Content Placeholder 2"/>
          <p:cNvSpPr txBox="1">
            <a:spLocks/>
          </p:cNvSpPr>
          <p:nvPr/>
        </p:nvSpPr>
        <p:spPr>
          <a:xfrm>
            <a:off x="547179" y="159941"/>
            <a:ext cx="454384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基本工作概述报告</a:t>
            </a:r>
            <a:endParaRPr 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矩形 19"/>
          <p:cNvSpPr/>
          <p:nvPr/>
        </p:nvSpPr>
        <p:spPr>
          <a:xfrm>
            <a:off x="0" y="159941"/>
            <a:ext cx="226467"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871296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anim calcmode="lin" valueType="num">
                                      <p:cBhvr>
                                        <p:cTn id="10" dur="500" fill="hold"/>
                                        <p:tgtEl>
                                          <p:spTgt spid="40"/>
                                        </p:tgtEl>
                                        <p:attrNameLst>
                                          <p:attrName>ppt_x</p:attrName>
                                        </p:attrNameLst>
                                      </p:cBhvr>
                                      <p:tavLst>
                                        <p:tav tm="0">
                                          <p:val>
                                            <p:fltVal val="0.5"/>
                                          </p:val>
                                        </p:tav>
                                        <p:tav tm="100000">
                                          <p:val>
                                            <p:strVal val="#ppt_x"/>
                                          </p:val>
                                        </p:tav>
                                      </p:tavLst>
                                    </p:anim>
                                    <p:anim calcmode="lin" valueType="num">
                                      <p:cBhvr>
                                        <p:cTn id="11" dur="500" fill="hold"/>
                                        <p:tgtEl>
                                          <p:spTgt spid="4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p:cTn id="14" dur="500" fill="hold"/>
                                        <p:tgtEl>
                                          <p:spTgt spid="41"/>
                                        </p:tgtEl>
                                        <p:attrNameLst>
                                          <p:attrName>ppt_w</p:attrName>
                                        </p:attrNameLst>
                                      </p:cBhvr>
                                      <p:tavLst>
                                        <p:tav tm="0">
                                          <p:val>
                                            <p:fltVal val="0"/>
                                          </p:val>
                                        </p:tav>
                                        <p:tav tm="100000">
                                          <p:val>
                                            <p:strVal val="#ppt_w"/>
                                          </p:val>
                                        </p:tav>
                                      </p:tavLst>
                                    </p:anim>
                                    <p:anim calcmode="lin" valueType="num">
                                      <p:cBhvr>
                                        <p:cTn id="15" dur="500" fill="hold"/>
                                        <p:tgtEl>
                                          <p:spTgt spid="41"/>
                                        </p:tgtEl>
                                        <p:attrNameLst>
                                          <p:attrName>ppt_h</p:attrName>
                                        </p:attrNameLst>
                                      </p:cBhvr>
                                      <p:tavLst>
                                        <p:tav tm="0">
                                          <p:val>
                                            <p:fltVal val="0"/>
                                          </p:val>
                                        </p:tav>
                                        <p:tav tm="100000">
                                          <p:val>
                                            <p:strVal val="#ppt_h"/>
                                          </p:val>
                                        </p:tav>
                                      </p:tavLst>
                                    </p:anim>
                                    <p:animEffect transition="in" filter="fade">
                                      <p:cBhvr>
                                        <p:cTn id="16" dur="500"/>
                                        <p:tgtEl>
                                          <p:spTgt spid="41"/>
                                        </p:tgtEl>
                                      </p:cBhvr>
                                    </p:animEffect>
                                    <p:anim calcmode="lin" valueType="num">
                                      <p:cBhvr>
                                        <p:cTn id="17" dur="500" fill="hold"/>
                                        <p:tgtEl>
                                          <p:spTgt spid="41"/>
                                        </p:tgtEl>
                                        <p:attrNameLst>
                                          <p:attrName>ppt_x</p:attrName>
                                        </p:attrNameLst>
                                      </p:cBhvr>
                                      <p:tavLst>
                                        <p:tav tm="0">
                                          <p:val>
                                            <p:fltVal val="0.5"/>
                                          </p:val>
                                        </p:tav>
                                        <p:tav tm="100000">
                                          <p:val>
                                            <p:strVal val="#ppt_x"/>
                                          </p:val>
                                        </p:tav>
                                      </p:tavLst>
                                    </p:anim>
                                    <p:anim calcmode="lin" valueType="num">
                                      <p:cBhvr>
                                        <p:cTn id="18" dur="500" fill="hold"/>
                                        <p:tgtEl>
                                          <p:spTgt spid="41"/>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up)">
                                      <p:cBhvr>
                                        <p:cTn id="26" dur="500"/>
                                        <p:tgtEl>
                                          <p:spTgt spid="39"/>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500"/>
                                        <p:tgtEl>
                                          <p:spTgt spid="47"/>
                                        </p:tgtEl>
                                      </p:cBhvr>
                                    </p:animEffect>
                                  </p:childTnLst>
                                </p:cTn>
                              </p:par>
                            </p:childTnLst>
                          </p:cTn>
                        </p:par>
                        <p:par>
                          <p:cTn id="34" fill="hold">
                            <p:stCondLst>
                              <p:cond delay="2000"/>
                            </p:stCondLst>
                            <p:childTnLst>
                              <p:par>
                                <p:cTn id="35" presetID="1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childTnLst>
                          </p:cTn>
                        </p:par>
                        <p:par>
                          <p:cTn id="46" fill="hold">
                            <p:stCondLst>
                              <p:cond delay="3000"/>
                            </p:stCondLst>
                            <p:childTnLst>
                              <p:par>
                                <p:cTn id="47" presetID="12" presetClass="entr" presetSubtype="4"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p:tgtEl>
                                          <p:spTgt spid="23"/>
                                        </p:tgtEl>
                                        <p:attrNameLst>
                                          <p:attrName>ppt_y</p:attrName>
                                        </p:attrNameLst>
                                      </p:cBhvr>
                                      <p:tavLst>
                                        <p:tav tm="0">
                                          <p:val>
                                            <p:strVal val="#ppt_y+#ppt_h*1.125000"/>
                                          </p:val>
                                        </p:tav>
                                        <p:tav tm="100000">
                                          <p:val>
                                            <p:strVal val="#ppt_y"/>
                                          </p:val>
                                        </p:tav>
                                      </p:tavLst>
                                    </p:anim>
                                    <p:animEffect transition="in" filter="wipe(up)">
                                      <p:cBhvr>
                                        <p:cTn id="50" dur="500"/>
                                        <p:tgtEl>
                                          <p:spTgt spid="23"/>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childTnLst>
                          </p:cTn>
                        </p:par>
                        <p:par>
                          <p:cTn id="58" fill="hold">
                            <p:stCondLst>
                              <p:cond delay="4000"/>
                            </p:stCondLst>
                            <p:childTnLst>
                              <p:par>
                                <p:cTn id="59" presetID="12" presetClass="entr" presetSubtype="4"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p:tgtEl>
                                          <p:spTgt spid="26"/>
                                        </p:tgtEl>
                                        <p:attrNameLst>
                                          <p:attrName>ppt_y</p:attrName>
                                        </p:attrNameLst>
                                      </p:cBhvr>
                                      <p:tavLst>
                                        <p:tav tm="0">
                                          <p:val>
                                            <p:strVal val="#ppt_y+#ppt_h*1.125000"/>
                                          </p:val>
                                        </p:tav>
                                        <p:tav tm="100000">
                                          <p:val>
                                            <p:strVal val="#ppt_y"/>
                                          </p:val>
                                        </p:tav>
                                      </p:tavLst>
                                    </p:anim>
                                    <p:animEffect transition="in" filter="wipe(up)">
                                      <p:cBhvr>
                                        <p:cTn id="62" dur="500"/>
                                        <p:tgtEl>
                                          <p:spTgt spid="26"/>
                                        </p:tgtEl>
                                      </p:cBhvr>
                                    </p:animEffect>
                                  </p:childTnLst>
                                </p:cTn>
                              </p:par>
                            </p:childTnLst>
                          </p:cTn>
                        </p:par>
                        <p:par>
                          <p:cTn id="63" fill="hold">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childTnLst>
                          </p:cTn>
                        </p:par>
                        <p:par>
                          <p:cTn id="70" fill="hold">
                            <p:stCondLst>
                              <p:cond delay="5000"/>
                            </p:stCondLst>
                            <p:childTnLst>
                              <p:par>
                                <p:cTn id="71" presetID="12" presetClass="entr" presetSubtype="4"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additive="base">
                                        <p:cTn id="73" dur="500"/>
                                        <p:tgtEl>
                                          <p:spTgt spid="30"/>
                                        </p:tgtEl>
                                        <p:attrNameLst>
                                          <p:attrName>ppt_y</p:attrName>
                                        </p:attrNameLst>
                                      </p:cBhvr>
                                      <p:tavLst>
                                        <p:tav tm="0">
                                          <p:val>
                                            <p:strVal val="#ppt_y+#ppt_h*1.125000"/>
                                          </p:val>
                                        </p:tav>
                                        <p:tav tm="100000">
                                          <p:val>
                                            <p:strVal val="#ppt_y"/>
                                          </p:val>
                                        </p:tav>
                                      </p:tavLst>
                                    </p:anim>
                                    <p:animEffect transition="in" filter="wipe(up)">
                                      <p:cBhvr>
                                        <p:cTn id="7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9" grpId="0"/>
      <p:bldP spid="40" grpId="0" animBg="1"/>
      <p:bldP spid="41" grpId="0" animBg="1"/>
      <p:bldP spid="44" grpId="0" animBg="1"/>
      <p:bldP spid="47" grpId="0"/>
      <p:bldP spid="18" grpId="0"/>
      <p:bldP spid="21" grpId="0" animBg="1"/>
      <p:bldP spid="22" grpId="0"/>
      <p:bldP spid="23" grpId="0"/>
      <p:bldP spid="24" grpId="0" animBg="1"/>
      <p:bldP spid="25" grpId="0"/>
      <p:bldP spid="26" grpId="0"/>
      <p:bldP spid="28" grpId="0" animBg="1"/>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050513" y="2252821"/>
            <a:ext cx="6757725" cy="3800806"/>
            <a:chOff x="2891986" y="2136053"/>
            <a:chExt cx="6408028" cy="3604123"/>
          </a:xfrm>
        </p:grpSpPr>
        <p:sp>
          <p:nvSpPr>
            <p:cNvPr id="17" name="Rectangle 231"/>
            <p:cNvSpPr>
              <a:spLocks noChangeArrowheads="1"/>
            </p:cNvSpPr>
            <p:nvPr/>
          </p:nvSpPr>
          <p:spPr bwMode="auto">
            <a:xfrm>
              <a:off x="7474653" y="2136053"/>
              <a:ext cx="1620153" cy="735700"/>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ctr">
                <a:lnSpc>
                  <a:spcPct val="120000"/>
                </a:lnSpc>
              </a:pPr>
              <a:endParaRPr lang="en-GB"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232"/>
            <p:cNvSpPr>
              <a:spLocks/>
            </p:cNvSpPr>
            <p:nvPr/>
          </p:nvSpPr>
          <p:spPr bwMode="auto">
            <a:xfrm>
              <a:off x="6885018" y="2136053"/>
              <a:ext cx="589635" cy="981232"/>
            </a:xfrm>
            <a:custGeom>
              <a:avLst/>
              <a:gdLst>
                <a:gd name="T0" fmla="*/ 658 w 658"/>
                <a:gd name="T1" fmla="*/ 0 h 1095"/>
                <a:gd name="T2" fmla="*/ 0 w 658"/>
                <a:gd name="T3" fmla="*/ 1015 h 1095"/>
                <a:gd name="T4" fmla="*/ 85 w 658"/>
                <a:gd name="T5" fmla="*/ 1095 h 1095"/>
                <a:gd name="T6" fmla="*/ 658 w 658"/>
                <a:gd name="T7" fmla="*/ 821 h 1095"/>
                <a:gd name="T8" fmla="*/ 658 w 658"/>
                <a:gd name="T9" fmla="*/ 0 h 1095"/>
              </a:gdLst>
              <a:ahLst/>
              <a:cxnLst>
                <a:cxn ang="0">
                  <a:pos x="T0" y="T1"/>
                </a:cxn>
                <a:cxn ang="0">
                  <a:pos x="T2" y="T3"/>
                </a:cxn>
                <a:cxn ang="0">
                  <a:pos x="T4" y="T5"/>
                </a:cxn>
                <a:cxn ang="0">
                  <a:pos x="T6" y="T7"/>
                </a:cxn>
                <a:cxn ang="0">
                  <a:pos x="T8" y="T9"/>
                </a:cxn>
              </a:cxnLst>
              <a:rect l="0" t="0" r="r" b="b"/>
              <a:pathLst>
                <a:path w="658" h="1095">
                  <a:moveTo>
                    <a:pt x="658" y="0"/>
                  </a:moveTo>
                  <a:lnTo>
                    <a:pt x="0" y="1015"/>
                  </a:lnTo>
                  <a:lnTo>
                    <a:pt x="85" y="1095"/>
                  </a:lnTo>
                  <a:lnTo>
                    <a:pt x="658" y="821"/>
                  </a:lnTo>
                  <a:lnTo>
                    <a:pt x="658" y="0"/>
                  </a:ln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ctr">
                <a:lnSpc>
                  <a:spcPct val="120000"/>
                </a:lnSpc>
              </a:pPr>
              <a:endParaRPr lang="en-GB"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233"/>
            <p:cNvSpPr>
              <a:spLocks noChangeArrowheads="1"/>
            </p:cNvSpPr>
            <p:nvPr/>
          </p:nvSpPr>
          <p:spPr bwMode="auto">
            <a:xfrm>
              <a:off x="3112427" y="2136053"/>
              <a:ext cx="1622841" cy="735700"/>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ctr">
                <a:lnSpc>
                  <a:spcPct val="120000"/>
                </a:lnSpc>
              </a:pPr>
              <a:endParaRPr lang="en-GB"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234"/>
            <p:cNvSpPr>
              <a:spLocks/>
            </p:cNvSpPr>
            <p:nvPr/>
          </p:nvSpPr>
          <p:spPr bwMode="auto">
            <a:xfrm>
              <a:off x="4735268" y="2136053"/>
              <a:ext cx="588739" cy="981232"/>
            </a:xfrm>
            <a:custGeom>
              <a:avLst/>
              <a:gdLst>
                <a:gd name="T0" fmla="*/ 0 w 657"/>
                <a:gd name="T1" fmla="*/ 0 h 1095"/>
                <a:gd name="T2" fmla="*/ 657 w 657"/>
                <a:gd name="T3" fmla="*/ 1015 h 1095"/>
                <a:gd name="T4" fmla="*/ 572 w 657"/>
                <a:gd name="T5" fmla="*/ 1095 h 1095"/>
                <a:gd name="T6" fmla="*/ 0 w 657"/>
                <a:gd name="T7" fmla="*/ 821 h 1095"/>
                <a:gd name="T8" fmla="*/ 0 w 657"/>
                <a:gd name="T9" fmla="*/ 0 h 1095"/>
              </a:gdLst>
              <a:ahLst/>
              <a:cxnLst>
                <a:cxn ang="0">
                  <a:pos x="T0" y="T1"/>
                </a:cxn>
                <a:cxn ang="0">
                  <a:pos x="T2" y="T3"/>
                </a:cxn>
                <a:cxn ang="0">
                  <a:pos x="T4" y="T5"/>
                </a:cxn>
                <a:cxn ang="0">
                  <a:pos x="T6" y="T7"/>
                </a:cxn>
                <a:cxn ang="0">
                  <a:pos x="T8" y="T9"/>
                </a:cxn>
              </a:cxnLst>
              <a:rect l="0" t="0" r="r" b="b"/>
              <a:pathLst>
                <a:path w="657" h="1095">
                  <a:moveTo>
                    <a:pt x="0" y="0"/>
                  </a:moveTo>
                  <a:lnTo>
                    <a:pt x="657" y="1015"/>
                  </a:lnTo>
                  <a:lnTo>
                    <a:pt x="572" y="1095"/>
                  </a:lnTo>
                  <a:lnTo>
                    <a:pt x="0" y="821"/>
                  </a:lnTo>
                  <a:lnTo>
                    <a:pt x="0" y="0"/>
                  </a:ln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ctr">
                <a:lnSpc>
                  <a:spcPct val="120000"/>
                </a:lnSpc>
              </a:pPr>
              <a:endParaRPr lang="en-GB"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35"/>
            <p:cNvSpPr>
              <a:spLocks noChangeArrowheads="1"/>
            </p:cNvSpPr>
            <p:nvPr/>
          </p:nvSpPr>
          <p:spPr bwMode="auto">
            <a:xfrm>
              <a:off x="7461212" y="5005372"/>
              <a:ext cx="1622841" cy="734804"/>
            </a:xfrm>
            <a:prstGeom prst="rect">
              <a:avLst/>
            </a:prstGeom>
            <a:solidFill>
              <a:schemeClr val="accent3"/>
            </a:solidFill>
            <a:ln>
              <a:noFill/>
            </a:ln>
            <a:extLst/>
          </p:spPr>
          <p:txBody>
            <a:bodyPr vert="horz" wrap="square" lIns="96430" tIns="48216" rIns="96430" bIns="48216" numCol="1" anchor="t" anchorCtr="0" compatLnSpc="1">
              <a:prstTxWarp prst="textNoShape">
                <a:avLst/>
              </a:prstTxWarp>
            </a:bodyPr>
            <a:lstStyle/>
            <a:p>
              <a:pPr algn="ctr">
                <a:lnSpc>
                  <a:spcPct val="120000"/>
                </a:lnSpc>
              </a:pPr>
              <a:endParaRPr lang="en-GB"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36"/>
            <p:cNvSpPr>
              <a:spLocks/>
            </p:cNvSpPr>
            <p:nvPr/>
          </p:nvSpPr>
          <p:spPr bwMode="auto">
            <a:xfrm>
              <a:off x="6874265" y="4758944"/>
              <a:ext cx="586947" cy="981232"/>
            </a:xfrm>
            <a:custGeom>
              <a:avLst/>
              <a:gdLst>
                <a:gd name="T0" fmla="*/ 655 w 655"/>
                <a:gd name="T1" fmla="*/ 1095 h 1095"/>
                <a:gd name="T2" fmla="*/ 0 w 655"/>
                <a:gd name="T3" fmla="*/ 83 h 1095"/>
                <a:gd name="T4" fmla="*/ 83 w 655"/>
                <a:gd name="T5" fmla="*/ 0 h 1095"/>
                <a:gd name="T6" fmla="*/ 655 w 655"/>
                <a:gd name="T7" fmla="*/ 275 h 1095"/>
                <a:gd name="T8" fmla="*/ 655 w 655"/>
                <a:gd name="T9" fmla="*/ 1095 h 1095"/>
              </a:gdLst>
              <a:ahLst/>
              <a:cxnLst>
                <a:cxn ang="0">
                  <a:pos x="T0" y="T1"/>
                </a:cxn>
                <a:cxn ang="0">
                  <a:pos x="T2" y="T3"/>
                </a:cxn>
                <a:cxn ang="0">
                  <a:pos x="T4" y="T5"/>
                </a:cxn>
                <a:cxn ang="0">
                  <a:pos x="T6" y="T7"/>
                </a:cxn>
                <a:cxn ang="0">
                  <a:pos x="T8" y="T9"/>
                </a:cxn>
              </a:cxnLst>
              <a:rect l="0" t="0" r="r" b="b"/>
              <a:pathLst>
                <a:path w="655" h="1095">
                  <a:moveTo>
                    <a:pt x="655" y="1095"/>
                  </a:moveTo>
                  <a:lnTo>
                    <a:pt x="0" y="83"/>
                  </a:lnTo>
                  <a:lnTo>
                    <a:pt x="83" y="0"/>
                  </a:lnTo>
                  <a:lnTo>
                    <a:pt x="655" y="275"/>
                  </a:lnTo>
                  <a:lnTo>
                    <a:pt x="655" y="1095"/>
                  </a:lnTo>
                  <a:close/>
                </a:path>
              </a:pathLst>
            </a:custGeom>
            <a:solidFill>
              <a:schemeClr val="accent3">
                <a:lumMod val="75000"/>
              </a:schemeClr>
            </a:solidFill>
            <a:ln>
              <a:noFill/>
            </a:ln>
            <a:extLst/>
          </p:spPr>
          <p:txBody>
            <a:bodyPr vert="horz" wrap="square" lIns="96430" tIns="48216" rIns="96430" bIns="48216" numCol="1" anchor="t" anchorCtr="0" compatLnSpc="1">
              <a:prstTxWarp prst="textNoShape">
                <a:avLst/>
              </a:prstTxWarp>
            </a:bodyPr>
            <a:lstStyle/>
            <a:p>
              <a:pPr algn="ctr">
                <a:lnSpc>
                  <a:spcPct val="120000"/>
                </a:lnSpc>
              </a:pPr>
              <a:endParaRPr lang="en-GB"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37"/>
            <p:cNvSpPr>
              <a:spLocks noChangeArrowheads="1"/>
            </p:cNvSpPr>
            <p:nvPr/>
          </p:nvSpPr>
          <p:spPr bwMode="auto">
            <a:xfrm>
              <a:off x="3101674" y="5005372"/>
              <a:ext cx="1622841" cy="734804"/>
            </a:xfrm>
            <a:prstGeom prst="rect">
              <a:avLst/>
            </a:prstGeom>
            <a:solidFill>
              <a:schemeClr val="accent3"/>
            </a:solidFill>
            <a:ln>
              <a:noFill/>
            </a:ln>
            <a:extLst/>
          </p:spPr>
          <p:txBody>
            <a:bodyPr vert="horz" wrap="square" lIns="96430" tIns="48216" rIns="96430" bIns="48216" numCol="1" anchor="t" anchorCtr="0" compatLnSpc="1">
              <a:prstTxWarp prst="textNoShape">
                <a:avLst/>
              </a:prstTxWarp>
            </a:bodyPr>
            <a:lstStyle/>
            <a:p>
              <a:pPr algn="ctr">
                <a:lnSpc>
                  <a:spcPct val="120000"/>
                </a:lnSpc>
              </a:pPr>
              <a:endParaRPr lang="en-GB"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8"/>
            <p:cNvSpPr>
              <a:spLocks/>
            </p:cNvSpPr>
            <p:nvPr/>
          </p:nvSpPr>
          <p:spPr bwMode="auto">
            <a:xfrm>
              <a:off x="4724515" y="4758944"/>
              <a:ext cx="588739" cy="981232"/>
            </a:xfrm>
            <a:custGeom>
              <a:avLst/>
              <a:gdLst>
                <a:gd name="T0" fmla="*/ 0 w 657"/>
                <a:gd name="T1" fmla="*/ 1095 h 1095"/>
                <a:gd name="T2" fmla="*/ 657 w 657"/>
                <a:gd name="T3" fmla="*/ 83 h 1095"/>
                <a:gd name="T4" fmla="*/ 572 w 657"/>
                <a:gd name="T5" fmla="*/ 0 h 1095"/>
                <a:gd name="T6" fmla="*/ 0 w 657"/>
                <a:gd name="T7" fmla="*/ 275 h 1095"/>
                <a:gd name="T8" fmla="*/ 0 w 657"/>
                <a:gd name="T9" fmla="*/ 1095 h 1095"/>
              </a:gdLst>
              <a:ahLst/>
              <a:cxnLst>
                <a:cxn ang="0">
                  <a:pos x="T0" y="T1"/>
                </a:cxn>
                <a:cxn ang="0">
                  <a:pos x="T2" y="T3"/>
                </a:cxn>
                <a:cxn ang="0">
                  <a:pos x="T4" y="T5"/>
                </a:cxn>
                <a:cxn ang="0">
                  <a:pos x="T6" y="T7"/>
                </a:cxn>
                <a:cxn ang="0">
                  <a:pos x="T8" y="T9"/>
                </a:cxn>
              </a:cxnLst>
              <a:rect l="0" t="0" r="r" b="b"/>
              <a:pathLst>
                <a:path w="657" h="1095">
                  <a:moveTo>
                    <a:pt x="0" y="1095"/>
                  </a:moveTo>
                  <a:lnTo>
                    <a:pt x="657" y="83"/>
                  </a:lnTo>
                  <a:lnTo>
                    <a:pt x="572" y="0"/>
                  </a:lnTo>
                  <a:lnTo>
                    <a:pt x="0" y="275"/>
                  </a:lnTo>
                  <a:lnTo>
                    <a:pt x="0" y="1095"/>
                  </a:lnTo>
                  <a:close/>
                </a:path>
              </a:pathLst>
            </a:custGeom>
            <a:solidFill>
              <a:schemeClr val="accent3">
                <a:lumMod val="75000"/>
              </a:schemeClr>
            </a:solidFill>
            <a:ln>
              <a:noFill/>
            </a:ln>
            <a:extLst/>
          </p:spPr>
          <p:txBody>
            <a:bodyPr vert="horz" wrap="square" lIns="96430" tIns="48216" rIns="96430" bIns="48216" numCol="1" anchor="t" anchorCtr="0" compatLnSpc="1">
              <a:prstTxWarp prst="textNoShape">
                <a:avLst/>
              </a:prstTxWarp>
            </a:bodyPr>
            <a:lstStyle/>
            <a:p>
              <a:pPr algn="ctr">
                <a:lnSpc>
                  <a:spcPct val="120000"/>
                </a:lnSpc>
              </a:pPr>
              <a:endParaRPr lang="en-GB"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Oval 239"/>
            <p:cNvSpPr>
              <a:spLocks noChangeArrowheads="1"/>
            </p:cNvSpPr>
            <p:nvPr/>
          </p:nvSpPr>
          <p:spPr bwMode="auto">
            <a:xfrm>
              <a:off x="4900151" y="2740026"/>
              <a:ext cx="2385425" cy="2385425"/>
            </a:xfrm>
            <a:prstGeom prst="ellipse">
              <a:avLst/>
            </a:prstGeom>
            <a:solidFill>
              <a:schemeClr val="accent4">
                <a:lumMod val="75000"/>
              </a:schemeClr>
            </a:solidFill>
            <a:ln>
              <a:noFill/>
            </a:ln>
            <a:extLst/>
          </p:spPr>
          <p:txBody>
            <a:bodyPr vert="horz" wrap="square" lIns="96430" tIns="48216" rIns="96430" bIns="48216" numCol="1" anchor="t" anchorCtr="0" compatLnSpc="1">
              <a:prstTxWarp prst="textNoShape">
                <a:avLst/>
              </a:prstTxWarp>
            </a:bodyPr>
            <a:lstStyle/>
            <a:p>
              <a:pPr algn="ctr">
                <a:lnSpc>
                  <a:spcPct val="120000"/>
                </a:lnSpc>
              </a:pPr>
              <a:endParaRPr lang="en-GB"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Oval 240"/>
            <p:cNvSpPr>
              <a:spLocks noChangeArrowheads="1"/>
            </p:cNvSpPr>
            <p:nvPr/>
          </p:nvSpPr>
          <p:spPr bwMode="auto">
            <a:xfrm>
              <a:off x="5196761" y="3036635"/>
              <a:ext cx="1793997" cy="1794893"/>
            </a:xfrm>
            <a:prstGeom prst="ellipse">
              <a:avLst/>
            </a:prstGeom>
            <a:solidFill>
              <a:schemeClr val="accent4">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ctr">
                <a:lnSpc>
                  <a:spcPct val="120000"/>
                </a:lnSpc>
              </a:pPr>
              <a:endParaRPr lang="en-GB"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245"/>
            <p:cNvSpPr>
              <a:spLocks/>
            </p:cNvSpPr>
            <p:nvPr/>
          </p:nvSpPr>
          <p:spPr bwMode="auto">
            <a:xfrm>
              <a:off x="5425267" y="3208687"/>
              <a:ext cx="1655101" cy="1711556"/>
            </a:xfrm>
            <a:custGeom>
              <a:avLst/>
              <a:gdLst>
                <a:gd name="T0" fmla="*/ 632 w 781"/>
                <a:gd name="T1" fmla="*/ 0 h 808"/>
                <a:gd name="T2" fmla="*/ 582 w 781"/>
                <a:gd name="T3" fmla="*/ 10 h 808"/>
                <a:gd name="T4" fmla="*/ 741 w 781"/>
                <a:gd name="T5" fmla="*/ 342 h 808"/>
                <a:gd name="T6" fmla="*/ 741 w 781"/>
                <a:gd name="T7" fmla="*/ 342 h 808"/>
                <a:gd name="T8" fmla="*/ 315 w 781"/>
                <a:gd name="T9" fmla="*/ 769 h 808"/>
                <a:gd name="T10" fmla="*/ 50 w 781"/>
                <a:gd name="T11" fmla="*/ 676 h 808"/>
                <a:gd name="T12" fmla="*/ 50 w 781"/>
                <a:gd name="T13" fmla="*/ 676 h 808"/>
                <a:gd name="T14" fmla="*/ 0 w 781"/>
                <a:gd name="T15" fmla="*/ 686 h 808"/>
                <a:gd name="T16" fmla="*/ 18 w 781"/>
                <a:gd name="T17" fmla="*/ 702 h 808"/>
                <a:gd name="T18" fmla="*/ 315 w 781"/>
                <a:gd name="T19" fmla="*/ 808 h 808"/>
                <a:gd name="T20" fmla="*/ 781 w 781"/>
                <a:gd name="T21" fmla="*/ 342 h 808"/>
                <a:gd name="T22" fmla="*/ 632 w 781"/>
                <a:gd name="T23"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1" h="808">
                  <a:moveTo>
                    <a:pt x="632" y="0"/>
                  </a:moveTo>
                  <a:cubicBezTo>
                    <a:pt x="582" y="10"/>
                    <a:pt x="582" y="10"/>
                    <a:pt x="582" y="10"/>
                  </a:cubicBezTo>
                  <a:cubicBezTo>
                    <a:pt x="679" y="88"/>
                    <a:pt x="741" y="208"/>
                    <a:pt x="741" y="342"/>
                  </a:cubicBezTo>
                  <a:cubicBezTo>
                    <a:pt x="741" y="342"/>
                    <a:pt x="741" y="342"/>
                    <a:pt x="741" y="342"/>
                  </a:cubicBezTo>
                  <a:cubicBezTo>
                    <a:pt x="741" y="578"/>
                    <a:pt x="551" y="769"/>
                    <a:pt x="315" y="769"/>
                  </a:cubicBezTo>
                  <a:cubicBezTo>
                    <a:pt x="215" y="769"/>
                    <a:pt x="122" y="734"/>
                    <a:pt x="50" y="676"/>
                  </a:cubicBezTo>
                  <a:cubicBezTo>
                    <a:pt x="50" y="676"/>
                    <a:pt x="50" y="676"/>
                    <a:pt x="50" y="676"/>
                  </a:cubicBezTo>
                  <a:cubicBezTo>
                    <a:pt x="0" y="686"/>
                    <a:pt x="0" y="686"/>
                    <a:pt x="0" y="686"/>
                  </a:cubicBezTo>
                  <a:cubicBezTo>
                    <a:pt x="6" y="691"/>
                    <a:pt x="12" y="696"/>
                    <a:pt x="18" y="702"/>
                  </a:cubicBezTo>
                  <a:cubicBezTo>
                    <a:pt x="99" y="768"/>
                    <a:pt x="202" y="808"/>
                    <a:pt x="315" y="808"/>
                  </a:cubicBezTo>
                  <a:cubicBezTo>
                    <a:pt x="573" y="808"/>
                    <a:pt x="781" y="600"/>
                    <a:pt x="781" y="342"/>
                  </a:cubicBezTo>
                  <a:cubicBezTo>
                    <a:pt x="781" y="207"/>
                    <a:pt x="724" y="85"/>
                    <a:pt x="632" y="0"/>
                  </a:cubicBezTo>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ctr">
                <a:lnSpc>
                  <a:spcPct val="120000"/>
                </a:lnSpc>
              </a:pPr>
              <a:endParaRPr lang="en-GB"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246"/>
            <p:cNvSpPr>
              <a:spLocks/>
            </p:cNvSpPr>
            <p:nvPr/>
          </p:nvSpPr>
          <p:spPr bwMode="auto">
            <a:xfrm>
              <a:off x="5105359" y="2945233"/>
              <a:ext cx="1650621" cy="1707971"/>
            </a:xfrm>
            <a:custGeom>
              <a:avLst/>
              <a:gdLst>
                <a:gd name="T0" fmla="*/ 466 w 779"/>
                <a:gd name="T1" fmla="*/ 0 h 806"/>
                <a:gd name="T2" fmla="*/ 0 w 779"/>
                <a:gd name="T3" fmla="*/ 466 h 806"/>
                <a:gd name="T4" fmla="*/ 126 w 779"/>
                <a:gd name="T5" fmla="*/ 785 h 806"/>
                <a:gd name="T6" fmla="*/ 147 w 779"/>
                <a:gd name="T7" fmla="*/ 806 h 806"/>
                <a:gd name="T8" fmla="*/ 196 w 779"/>
                <a:gd name="T9" fmla="*/ 796 h 806"/>
                <a:gd name="T10" fmla="*/ 158 w 779"/>
                <a:gd name="T11" fmla="*/ 761 h 806"/>
                <a:gd name="T12" fmla="*/ 40 w 779"/>
                <a:gd name="T13" fmla="*/ 466 h 806"/>
                <a:gd name="T14" fmla="*/ 40 w 779"/>
                <a:gd name="T15" fmla="*/ 466 h 806"/>
                <a:gd name="T16" fmla="*/ 466 w 779"/>
                <a:gd name="T17" fmla="*/ 40 h 806"/>
                <a:gd name="T18" fmla="*/ 606 w 779"/>
                <a:gd name="T19" fmla="*/ 64 h 806"/>
                <a:gd name="T20" fmla="*/ 729 w 779"/>
                <a:gd name="T21" fmla="*/ 131 h 806"/>
                <a:gd name="T22" fmla="*/ 729 w 779"/>
                <a:gd name="T23" fmla="*/ 131 h 806"/>
                <a:gd name="T24" fmla="*/ 779 w 779"/>
                <a:gd name="T25" fmla="*/ 121 h 806"/>
                <a:gd name="T26" fmla="*/ 732 w 779"/>
                <a:gd name="T27" fmla="*/ 83 h 806"/>
                <a:gd name="T28" fmla="*/ 676 w 779"/>
                <a:gd name="T29" fmla="*/ 50 h 806"/>
                <a:gd name="T30" fmla="*/ 466 w 779"/>
                <a:gd name="T31" fmla="*/ 0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9" h="806">
                  <a:moveTo>
                    <a:pt x="466" y="0"/>
                  </a:moveTo>
                  <a:cubicBezTo>
                    <a:pt x="209" y="0"/>
                    <a:pt x="0" y="209"/>
                    <a:pt x="0" y="466"/>
                  </a:cubicBezTo>
                  <a:cubicBezTo>
                    <a:pt x="0" y="590"/>
                    <a:pt x="48" y="702"/>
                    <a:pt x="126" y="785"/>
                  </a:cubicBezTo>
                  <a:cubicBezTo>
                    <a:pt x="133" y="792"/>
                    <a:pt x="140" y="799"/>
                    <a:pt x="147" y="806"/>
                  </a:cubicBezTo>
                  <a:cubicBezTo>
                    <a:pt x="196" y="796"/>
                    <a:pt x="196" y="796"/>
                    <a:pt x="196" y="796"/>
                  </a:cubicBezTo>
                  <a:cubicBezTo>
                    <a:pt x="183" y="785"/>
                    <a:pt x="170" y="773"/>
                    <a:pt x="158" y="761"/>
                  </a:cubicBezTo>
                  <a:cubicBezTo>
                    <a:pt x="85" y="684"/>
                    <a:pt x="40" y="581"/>
                    <a:pt x="40" y="466"/>
                  </a:cubicBezTo>
                  <a:cubicBezTo>
                    <a:pt x="40" y="466"/>
                    <a:pt x="40" y="466"/>
                    <a:pt x="40" y="466"/>
                  </a:cubicBezTo>
                  <a:cubicBezTo>
                    <a:pt x="40" y="231"/>
                    <a:pt x="231" y="40"/>
                    <a:pt x="466" y="40"/>
                  </a:cubicBezTo>
                  <a:cubicBezTo>
                    <a:pt x="515" y="40"/>
                    <a:pt x="563" y="48"/>
                    <a:pt x="606" y="64"/>
                  </a:cubicBezTo>
                  <a:cubicBezTo>
                    <a:pt x="651" y="79"/>
                    <a:pt x="693" y="102"/>
                    <a:pt x="729" y="131"/>
                  </a:cubicBezTo>
                  <a:cubicBezTo>
                    <a:pt x="729" y="131"/>
                    <a:pt x="729" y="131"/>
                    <a:pt x="729" y="131"/>
                  </a:cubicBezTo>
                  <a:cubicBezTo>
                    <a:pt x="779" y="121"/>
                    <a:pt x="779" y="121"/>
                    <a:pt x="779" y="121"/>
                  </a:cubicBezTo>
                  <a:cubicBezTo>
                    <a:pt x="764" y="107"/>
                    <a:pt x="748" y="95"/>
                    <a:pt x="732" y="83"/>
                  </a:cubicBezTo>
                  <a:cubicBezTo>
                    <a:pt x="714" y="71"/>
                    <a:pt x="696" y="60"/>
                    <a:pt x="676" y="50"/>
                  </a:cubicBezTo>
                  <a:cubicBezTo>
                    <a:pt x="613" y="18"/>
                    <a:pt x="542" y="0"/>
                    <a:pt x="466" y="0"/>
                  </a:cubicBezTo>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ctr">
                <a:lnSpc>
                  <a:spcPct val="120000"/>
                </a:lnSpc>
              </a:pPr>
              <a:endParaRPr lang="en-GB"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247"/>
            <p:cNvSpPr>
              <a:spLocks noChangeArrowheads="1"/>
            </p:cNvSpPr>
            <p:nvPr/>
          </p:nvSpPr>
          <p:spPr bwMode="auto">
            <a:xfrm>
              <a:off x="7677173" y="3538453"/>
              <a:ext cx="1622841" cy="733908"/>
            </a:xfrm>
            <a:prstGeom prst="rect">
              <a:avLst/>
            </a:prstGeom>
            <a:solidFill>
              <a:schemeClr val="accent2"/>
            </a:solidFill>
            <a:ln>
              <a:noFill/>
            </a:ln>
            <a:extLst/>
          </p:spPr>
          <p:txBody>
            <a:bodyPr vert="horz" wrap="square" lIns="96430" tIns="48216" rIns="96430" bIns="48216" numCol="1" anchor="t" anchorCtr="0" compatLnSpc="1">
              <a:prstTxWarp prst="textNoShape">
                <a:avLst/>
              </a:prstTxWarp>
            </a:bodyPr>
            <a:lstStyle/>
            <a:p>
              <a:pPr algn="ctr">
                <a:lnSpc>
                  <a:spcPct val="120000"/>
                </a:lnSpc>
              </a:pPr>
              <a:endParaRPr lang="en-GB"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248"/>
            <p:cNvSpPr>
              <a:spLocks/>
            </p:cNvSpPr>
            <p:nvPr/>
          </p:nvSpPr>
          <p:spPr bwMode="auto">
            <a:xfrm>
              <a:off x="7285576" y="3538453"/>
              <a:ext cx="391597" cy="733908"/>
            </a:xfrm>
            <a:custGeom>
              <a:avLst/>
              <a:gdLst>
                <a:gd name="T0" fmla="*/ 437 w 437"/>
                <a:gd name="T1" fmla="*/ 0 h 819"/>
                <a:gd name="T2" fmla="*/ 0 w 437"/>
                <a:gd name="T3" fmla="*/ 355 h 819"/>
                <a:gd name="T4" fmla="*/ 0 w 437"/>
                <a:gd name="T5" fmla="*/ 511 h 819"/>
                <a:gd name="T6" fmla="*/ 437 w 437"/>
                <a:gd name="T7" fmla="*/ 819 h 819"/>
                <a:gd name="T8" fmla="*/ 437 w 437"/>
                <a:gd name="T9" fmla="*/ 0 h 819"/>
              </a:gdLst>
              <a:ahLst/>
              <a:cxnLst>
                <a:cxn ang="0">
                  <a:pos x="T0" y="T1"/>
                </a:cxn>
                <a:cxn ang="0">
                  <a:pos x="T2" y="T3"/>
                </a:cxn>
                <a:cxn ang="0">
                  <a:pos x="T4" y="T5"/>
                </a:cxn>
                <a:cxn ang="0">
                  <a:pos x="T6" y="T7"/>
                </a:cxn>
                <a:cxn ang="0">
                  <a:pos x="T8" y="T9"/>
                </a:cxn>
              </a:cxnLst>
              <a:rect l="0" t="0" r="r" b="b"/>
              <a:pathLst>
                <a:path w="437" h="819">
                  <a:moveTo>
                    <a:pt x="437" y="0"/>
                  </a:moveTo>
                  <a:lnTo>
                    <a:pt x="0" y="355"/>
                  </a:lnTo>
                  <a:lnTo>
                    <a:pt x="0" y="511"/>
                  </a:lnTo>
                  <a:lnTo>
                    <a:pt x="437" y="819"/>
                  </a:lnTo>
                  <a:lnTo>
                    <a:pt x="437" y="0"/>
                  </a:lnTo>
                  <a:close/>
                </a:path>
              </a:pathLst>
            </a:custGeom>
            <a:solidFill>
              <a:schemeClr val="accent2">
                <a:lumMod val="75000"/>
              </a:schemeClr>
            </a:solidFill>
            <a:ln>
              <a:noFill/>
            </a:ln>
            <a:extLst/>
          </p:spPr>
          <p:txBody>
            <a:bodyPr vert="horz" wrap="square" lIns="96430" tIns="48216" rIns="96430" bIns="48216" numCol="1" anchor="t" anchorCtr="0" compatLnSpc="1">
              <a:prstTxWarp prst="textNoShape">
                <a:avLst/>
              </a:prstTxWarp>
            </a:bodyPr>
            <a:lstStyle/>
            <a:p>
              <a:pPr algn="ctr">
                <a:lnSpc>
                  <a:spcPct val="120000"/>
                </a:lnSpc>
              </a:pPr>
              <a:endParaRPr lang="en-GB"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249"/>
            <p:cNvSpPr>
              <a:spLocks noChangeArrowheads="1"/>
            </p:cNvSpPr>
            <p:nvPr/>
          </p:nvSpPr>
          <p:spPr bwMode="auto">
            <a:xfrm>
              <a:off x="2891986" y="3538453"/>
              <a:ext cx="1622841" cy="733908"/>
            </a:xfrm>
            <a:prstGeom prst="rect">
              <a:avLst/>
            </a:prstGeom>
            <a:solidFill>
              <a:schemeClr val="accent2"/>
            </a:solidFill>
            <a:ln>
              <a:noFill/>
            </a:ln>
            <a:extLst/>
          </p:spPr>
          <p:txBody>
            <a:bodyPr vert="horz" wrap="square" lIns="96430" tIns="48216" rIns="96430" bIns="48216" numCol="1" anchor="t" anchorCtr="0" compatLnSpc="1">
              <a:prstTxWarp prst="textNoShape">
                <a:avLst/>
              </a:prstTxWarp>
            </a:bodyPr>
            <a:lstStyle/>
            <a:p>
              <a:pPr algn="ctr">
                <a:lnSpc>
                  <a:spcPct val="120000"/>
                </a:lnSpc>
              </a:pPr>
              <a:endParaRPr lang="en-GB"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250"/>
            <p:cNvSpPr>
              <a:spLocks/>
            </p:cNvSpPr>
            <p:nvPr/>
          </p:nvSpPr>
          <p:spPr bwMode="auto">
            <a:xfrm>
              <a:off x="4514827" y="3538453"/>
              <a:ext cx="393389" cy="733908"/>
            </a:xfrm>
            <a:custGeom>
              <a:avLst/>
              <a:gdLst>
                <a:gd name="T0" fmla="*/ 0 w 439"/>
                <a:gd name="T1" fmla="*/ 0 h 819"/>
                <a:gd name="T2" fmla="*/ 439 w 439"/>
                <a:gd name="T3" fmla="*/ 355 h 819"/>
                <a:gd name="T4" fmla="*/ 439 w 439"/>
                <a:gd name="T5" fmla="*/ 511 h 819"/>
                <a:gd name="T6" fmla="*/ 0 w 439"/>
                <a:gd name="T7" fmla="*/ 819 h 819"/>
                <a:gd name="T8" fmla="*/ 0 w 439"/>
                <a:gd name="T9" fmla="*/ 0 h 819"/>
              </a:gdLst>
              <a:ahLst/>
              <a:cxnLst>
                <a:cxn ang="0">
                  <a:pos x="T0" y="T1"/>
                </a:cxn>
                <a:cxn ang="0">
                  <a:pos x="T2" y="T3"/>
                </a:cxn>
                <a:cxn ang="0">
                  <a:pos x="T4" y="T5"/>
                </a:cxn>
                <a:cxn ang="0">
                  <a:pos x="T6" y="T7"/>
                </a:cxn>
                <a:cxn ang="0">
                  <a:pos x="T8" y="T9"/>
                </a:cxn>
              </a:cxnLst>
              <a:rect l="0" t="0" r="r" b="b"/>
              <a:pathLst>
                <a:path w="439" h="819">
                  <a:moveTo>
                    <a:pt x="0" y="0"/>
                  </a:moveTo>
                  <a:lnTo>
                    <a:pt x="439" y="355"/>
                  </a:lnTo>
                  <a:lnTo>
                    <a:pt x="439" y="511"/>
                  </a:lnTo>
                  <a:lnTo>
                    <a:pt x="0" y="819"/>
                  </a:lnTo>
                  <a:lnTo>
                    <a:pt x="0" y="0"/>
                  </a:lnTo>
                  <a:close/>
                </a:path>
              </a:pathLst>
            </a:custGeom>
            <a:solidFill>
              <a:schemeClr val="accent2">
                <a:lumMod val="75000"/>
              </a:schemeClr>
            </a:solidFill>
            <a:ln>
              <a:noFill/>
            </a:ln>
            <a:extLst/>
          </p:spPr>
          <p:txBody>
            <a:bodyPr vert="horz" wrap="square" lIns="96430" tIns="48216" rIns="96430" bIns="48216" numCol="1" anchor="t" anchorCtr="0" compatLnSpc="1">
              <a:prstTxWarp prst="textNoShape">
                <a:avLst/>
              </a:prstTxWarp>
            </a:bodyPr>
            <a:lstStyle/>
            <a:p>
              <a:pPr algn="ctr">
                <a:lnSpc>
                  <a:spcPct val="120000"/>
                </a:lnSpc>
              </a:pPr>
              <a:endParaRPr lang="en-GB"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9" name="Group 48"/>
            <p:cNvGrpSpPr/>
            <p:nvPr/>
          </p:nvGrpSpPr>
          <p:grpSpPr>
            <a:xfrm>
              <a:off x="5565530" y="3640200"/>
              <a:ext cx="1117100" cy="558549"/>
              <a:chOff x="7938232" y="3636521"/>
              <a:chExt cx="1635545" cy="817771"/>
            </a:xfrm>
            <a:solidFill>
              <a:schemeClr val="bg2"/>
            </a:solidFill>
          </p:grpSpPr>
          <p:sp>
            <p:nvSpPr>
              <p:cNvPr id="50" name="Freeform 226"/>
              <p:cNvSpPr>
                <a:spLocks/>
              </p:cNvSpPr>
              <p:nvPr/>
            </p:nvSpPr>
            <p:spPr bwMode="auto">
              <a:xfrm>
                <a:off x="7938232" y="3636521"/>
                <a:ext cx="431783" cy="817771"/>
              </a:xfrm>
              <a:custGeom>
                <a:avLst/>
                <a:gdLst>
                  <a:gd name="T0" fmla="*/ 0 w 66"/>
                  <a:gd name="T1" fmla="*/ 121 h 126"/>
                  <a:gd name="T2" fmla="*/ 0 w 66"/>
                  <a:gd name="T3" fmla="*/ 82 h 126"/>
                  <a:gd name="T4" fmla="*/ 22 w 66"/>
                  <a:gd name="T5" fmla="*/ 96 h 126"/>
                  <a:gd name="T6" fmla="*/ 29 w 66"/>
                  <a:gd name="T7" fmla="*/ 94 h 126"/>
                  <a:gd name="T8" fmla="*/ 32 w 66"/>
                  <a:gd name="T9" fmla="*/ 88 h 126"/>
                  <a:gd name="T10" fmla="*/ 26 w 66"/>
                  <a:gd name="T11" fmla="*/ 78 h 126"/>
                  <a:gd name="T12" fmla="*/ 20 w 66"/>
                  <a:gd name="T13" fmla="*/ 74 h 126"/>
                  <a:gd name="T14" fmla="*/ 11 w 66"/>
                  <a:gd name="T15" fmla="*/ 66 h 126"/>
                  <a:gd name="T16" fmla="*/ 4 w 66"/>
                  <a:gd name="T17" fmla="*/ 58 h 126"/>
                  <a:gd name="T18" fmla="*/ 1 w 66"/>
                  <a:gd name="T19" fmla="*/ 49 h 126"/>
                  <a:gd name="T20" fmla="*/ 0 w 66"/>
                  <a:gd name="T21" fmla="*/ 40 h 126"/>
                  <a:gd name="T22" fmla="*/ 4 w 66"/>
                  <a:gd name="T23" fmla="*/ 22 h 126"/>
                  <a:gd name="T24" fmla="*/ 9 w 66"/>
                  <a:gd name="T25" fmla="*/ 14 h 126"/>
                  <a:gd name="T26" fmla="*/ 15 w 66"/>
                  <a:gd name="T27" fmla="*/ 8 h 126"/>
                  <a:gd name="T28" fmla="*/ 38 w 66"/>
                  <a:gd name="T29" fmla="*/ 0 h 126"/>
                  <a:gd name="T30" fmla="*/ 63 w 66"/>
                  <a:gd name="T31" fmla="*/ 6 h 126"/>
                  <a:gd name="T32" fmla="*/ 63 w 66"/>
                  <a:gd name="T33" fmla="*/ 44 h 126"/>
                  <a:gd name="T34" fmla="*/ 53 w 66"/>
                  <a:gd name="T35" fmla="*/ 34 h 126"/>
                  <a:gd name="T36" fmla="*/ 43 w 66"/>
                  <a:gd name="T37" fmla="*/ 30 h 126"/>
                  <a:gd name="T38" fmla="*/ 36 w 66"/>
                  <a:gd name="T39" fmla="*/ 32 h 126"/>
                  <a:gd name="T40" fmla="*/ 34 w 66"/>
                  <a:gd name="T41" fmla="*/ 37 h 126"/>
                  <a:gd name="T42" fmla="*/ 41 w 66"/>
                  <a:gd name="T43" fmla="*/ 47 h 126"/>
                  <a:gd name="T44" fmla="*/ 46 w 66"/>
                  <a:gd name="T45" fmla="*/ 51 h 126"/>
                  <a:gd name="T46" fmla="*/ 62 w 66"/>
                  <a:gd name="T47" fmla="*/ 66 h 126"/>
                  <a:gd name="T48" fmla="*/ 66 w 66"/>
                  <a:gd name="T49" fmla="*/ 85 h 126"/>
                  <a:gd name="T50" fmla="*/ 55 w 66"/>
                  <a:gd name="T51" fmla="*/ 114 h 126"/>
                  <a:gd name="T52" fmla="*/ 26 w 66"/>
                  <a:gd name="T53" fmla="*/ 126 h 126"/>
                  <a:gd name="T54" fmla="*/ 0 w 66"/>
                  <a:gd name="T55" fmla="*/ 1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126">
                    <a:moveTo>
                      <a:pt x="0" y="121"/>
                    </a:moveTo>
                    <a:cubicBezTo>
                      <a:pt x="0" y="82"/>
                      <a:pt x="0" y="82"/>
                      <a:pt x="0" y="82"/>
                    </a:cubicBezTo>
                    <a:cubicBezTo>
                      <a:pt x="7" y="91"/>
                      <a:pt x="14" y="96"/>
                      <a:pt x="22" y="96"/>
                    </a:cubicBezTo>
                    <a:cubicBezTo>
                      <a:pt x="25" y="96"/>
                      <a:pt x="27" y="95"/>
                      <a:pt x="29" y="94"/>
                    </a:cubicBezTo>
                    <a:cubicBezTo>
                      <a:pt x="31" y="92"/>
                      <a:pt x="32" y="90"/>
                      <a:pt x="32" y="88"/>
                    </a:cubicBezTo>
                    <a:cubicBezTo>
                      <a:pt x="32" y="85"/>
                      <a:pt x="30" y="82"/>
                      <a:pt x="26" y="78"/>
                    </a:cubicBezTo>
                    <a:cubicBezTo>
                      <a:pt x="20" y="74"/>
                      <a:pt x="20" y="74"/>
                      <a:pt x="20" y="74"/>
                    </a:cubicBezTo>
                    <a:cubicBezTo>
                      <a:pt x="17" y="72"/>
                      <a:pt x="14" y="69"/>
                      <a:pt x="11" y="66"/>
                    </a:cubicBezTo>
                    <a:cubicBezTo>
                      <a:pt x="8" y="64"/>
                      <a:pt x="6" y="61"/>
                      <a:pt x="4" y="58"/>
                    </a:cubicBezTo>
                    <a:cubicBezTo>
                      <a:pt x="3" y="55"/>
                      <a:pt x="2" y="52"/>
                      <a:pt x="1" y="49"/>
                    </a:cubicBezTo>
                    <a:cubicBezTo>
                      <a:pt x="0" y="46"/>
                      <a:pt x="0" y="43"/>
                      <a:pt x="0" y="40"/>
                    </a:cubicBezTo>
                    <a:cubicBezTo>
                      <a:pt x="0" y="34"/>
                      <a:pt x="1" y="28"/>
                      <a:pt x="4" y="22"/>
                    </a:cubicBezTo>
                    <a:cubicBezTo>
                      <a:pt x="5" y="19"/>
                      <a:pt x="7" y="16"/>
                      <a:pt x="9" y="14"/>
                    </a:cubicBezTo>
                    <a:cubicBezTo>
                      <a:pt x="10" y="12"/>
                      <a:pt x="12" y="9"/>
                      <a:pt x="15" y="8"/>
                    </a:cubicBezTo>
                    <a:cubicBezTo>
                      <a:pt x="21" y="2"/>
                      <a:pt x="29" y="0"/>
                      <a:pt x="38" y="0"/>
                    </a:cubicBezTo>
                    <a:cubicBezTo>
                      <a:pt x="46" y="0"/>
                      <a:pt x="55" y="2"/>
                      <a:pt x="63" y="6"/>
                    </a:cubicBezTo>
                    <a:cubicBezTo>
                      <a:pt x="63" y="44"/>
                      <a:pt x="63" y="44"/>
                      <a:pt x="63" y="44"/>
                    </a:cubicBezTo>
                    <a:cubicBezTo>
                      <a:pt x="60" y="40"/>
                      <a:pt x="57" y="36"/>
                      <a:pt x="53" y="34"/>
                    </a:cubicBezTo>
                    <a:cubicBezTo>
                      <a:pt x="50" y="31"/>
                      <a:pt x="46" y="30"/>
                      <a:pt x="43" y="30"/>
                    </a:cubicBezTo>
                    <a:cubicBezTo>
                      <a:pt x="40" y="30"/>
                      <a:pt x="38" y="31"/>
                      <a:pt x="36" y="32"/>
                    </a:cubicBezTo>
                    <a:cubicBezTo>
                      <a:pt x="35" y="34"/>
                      <a:pt x="34" y="35"/>
                      <a:pt x="34" y="37"/>
                    </a:cubicBezTo>
                    <a:cubicBezTo>
                      <a:pt x="34" y="41"/>
                      <a:pt x="36" y="44"/>
                      <a:pt x="41" y="47"/>
                    </a:cubicBezTo>
                    <a:cubicBezTo>
                      <a:pt x="46" y="51"/>
                      <a:pt x="46" y="51"/>
                      <a:pt x="46" y="51"/>
                    </a:cubicBezTo>
                    <a:cubicBezTo>
                      <a:pt x="53" y="56"/>
                      <a:pt x="58" y="61"/>
                      <a:pt x="62" y="66"/>
                    </a:cubicBezTo>
                    <a:cubicBezTo>
                      <a:pt x="65" y="72"/>
                      <a:pt x="66" y="78"/>
                      <a:pt x="66" y="85"/>
                    </a:cubicBezTo>
                    <a:cubicBezTo>
                      <a:pt x="66" y="97"/>
                      <a:pt x="62" y="107"/>
                      <a:pt x="55" y="114"/>
                    </a:cubicBezTo>
                    <a:cubicBezTo>
                      <a:pt x="47" y="122"/>
                      <a:pt x="38" y="126"/>
                      <a:pt x="26" y="126"/>
                    </a:cubicBezTo>
                    <a:cubicBezTo>
                      <a:pt x="18" y="126"/>
                      <a:pt x="9" y="124"/>
                      <a:pt x="0" y="121"/>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p>
                <a:pPr algn="ctr">
                  <a:lnSpc>
                    <a:spcPct val="120000"/>
                  </a:lnSpc>
                </a:pPr>
                <a:endParaRPr 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227"/>
              <p:cNvSpPr>
                <a:spLocks/>
              </p:cNvSpPr>
              <p:nvPr/>
            </p:nvSpPr>
            <p:spPr bwMode="auto">
              <a:xfrm>
                <a:off x="8458336" y="3636521"/>
                <a:ext cx="412157" cy="817771"/>
              </a:xfrm>
              <a:custGeom>
                <a:avLst/>
                <a:gdLst>
                  <a:gd name="T0" fmla="*/ 0 w 126"/>
                  <a:gd name="T1" fmla="*/ 250 h 250"/>
                  <a:gd name="T2" fmla="*/ 0 w 126"/>
                  <a:gd name="T3" fmla="*/ 0 h 250"/>
                  <a:gd name="T4" fmla="*/ 126 w 126"/>
                  <a:gd name="T5" fmla="*/ 0 h 250"/>
                  <a:gd name="T6" fmla="*/ 126 w 126"/>
                  <a:gd name="T7" fmla="*/ 59 h 250"/>
                  <a:gd name="T8" fmla="*/ 68 w 126"/>
                  <a:gd name="T9" fmla="*/ 59 h 250"/>
                  <a:gd name="T10" fmla="*/ 68 w 126"/>
                  <a:gd name="T11" fmla="*/ 91 h 250"/>
                  <a:gd name="T12" fmla="*/ 120 w 126"/>
                  <a:gd name="T13" fmla="*/ 91 h 250"/>
                  <a:gd name="T14" fmla="*/ 120 w 126"/>
                  <a:gd name="T15" fmla="*/ 151 h 250"/>
                  <a:gd name="T16" fmla="*/ 68 w 126"/>
                  <a:gd name="T17" fmla="*/ 151 h 250"/>
                  <a:gd name="T18" fmla="*/ 68 w 126"/>
                  <a:gd name="T19" fmla="*/ 191 h 250"/>
                  <a:gd name="T20" fmla="*/ 126 w 126"/>
                  <a:gd name="T21" fmla="*/ 191 h 250"/>
                  <a:gd name="T22" fmla="*/ 126 w 126"/>
                  <a:gd name="T23" fmla="*/ 250 h 250"/>
                  <a:gd name="T24" fmla="*/ 0 w 126"/>
                  <a:gd name="T2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250">
                    <a:moveTo>
                      <a:pt x="0" y="250"/>
                    </a:moveTo>
                    <a:lnTo>
                      <a:pt x="0" y="0"/>
                    </a:lnTo>
                    <a:lnTo>
                      <a:pt x="126" y="0"/>
                    </a:lnTo>
                    <a:lnTo>
                      <a:pt x="126" y="59"/>
                    </a:lnTo>
                    <a:lnTo>
                      <a:pt x="68" y="59"/>
                    </a:lnTo>
                    <a:lnTo>
                      <a:pt x="68" y="91"/>
                    </a:lnTo>
                    <a:lnTo>
                      <a:pt x="120" y="91"/>
                    </a:lnTo>
                    <a:lnTo>
                      <a:pt x="120" y="151"/>
                    </a:lnTo>
                    <a:lnTo>
                      <a:pt x="68" y="151"/>
                    </a:lnTo>
                    <a:lnTo>
                      <a:pt x="68" y="191"/>
                    </a:lnTo>
                    <a:lnTo>
                      <a:pt x="126" y="191"/>
                    </a:lnTo>
                    <a:lnTo>
                      <a:pt x="126" y="250"/>
                    </a:lnTo>
                    <a:lnTo>
                      <a:pt x="0" y="250"/>
                    </a:lnTo>
                    <a:close/>
                  </a:path>
                </a:pathLst>
              </a:custGeom>
              <a:solidFill>
                <a:schemeClr val="bg1"/>
              </a:solidFill>
              <a:ln>
                <a:noFill/>
              </a:ln>
            </p:spPr>
            <p:txBody>
              <a:bodyPr vert="horz" wrap="square" lIns="96430" tIns="48216" rIns="96430" bIns="48216" numCol="1" anchor="t" anchorCtr="0" compatLnSpc="1">
                <a:prstTxWarp prst="textNoShape">
                  <a:avLst/>
                </a:prstTxWarp>
              </a:bodyPr>
              <a:lstStyle/>
              <a:p>
                <a:pPr algn="ctr">
                  <a:lnSpc>
                    <a:spcPct val="120000"/>
                  </a:lnSpc>
                </a:pPr>
                <a:endParaRPr 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228"/>
              <p:cNvSpPr>
                <a:spLocks noEditPoints="1"/>
              </p:cNvSpPr>
              <p:nvPr/>
            </p:nvSpPr>
            <p:spPr bwMode="auto">
              <a:xfrm>
                <a:off x="8948999" y="3636521"/>
                <a:ext cx="624778" cy="817771"/>
              </a:xfrm>
              <a:custGeom>
                <a:avLst/>
                <a:gdLst>
                  <a:gd name="T0" fmla="*/ 96 w 96"/>
                  <a:gd name="T1" fmla="*/ 63 h 126"/>
                  <a:gd name="T2" fmla="*/ 83 w 96"/>
                  <a:gd name="T3" fmla="*/ 109 h 126"/>
                  <a:gd name="T4" fmla="*/ 48 w 96"/>
                  <a:gd name="T5" fmla="*/ 126 h 126"/>
                  <a:gd name="T6" fmla="*/ 16 w 96"/>
                  <a:gd name="T7" fmla="*/ 113 h 126"/>
                  <a:gd name="T8" fmla="*/ 0 w 96"/>
                  <a:gd name="T9" fmla="*/ 62 h 126"/>
                  <a:gd name="T10" fmla="*/ 17 w 96"/>
                  <a:gd name="T11" fmla="*/ 12 h 126"/>
                  <a:gd name="T12" fmla="*/ 48 w 96"/>
                  <a:gd name="T13" fmla="*/ 0 h 126"/>
                  <a:gd name="T14" fmla="*/ 83 w 96"/>
                  <a:gd name="T15" fmla="*/ 17 h 126"/>
                  <a:gd name="T16" fmla="*/ 96 w 96"/>
                  <a:gd name="T17" fmla="*/ 63 h 126"/>
                  <a:gd name="T18" fmla="*/ 60 w 96"/>
                  <a:gd name="T19" fmla="*/ 64 h 126"/>
                  <a:gd name="T20" fmla="*/ 48 w 96"/>
                  <a:gd name="T21" fmla="*/ 30 h 126"/>
                  <a:gd name="T22" fmla="*/ 38 w 96"/>
                  <a:gd name="T23" fmla="*/ 39 h 126"/>
                  <a:gd name="T24" fmla="*/ 35 w 96"/>
                  <a:gd name="T25" fmla="*/ 63 h 126"/>
                  <a:gd name="T26" fmla="*/ 38 w 96"/>
                  <a:gd name="T27" fmla="*/ 87 h 126"/>
                  <a:gd name="T28" fmla="*/ 47 w 96"/>
                  <a:gd name="T29" fmla="*/ 96 h 126"/>
                  <a:gd name="T30" fmla="*/ 57 w 96"/>
                  <a:gd name="T31" fmla="*/ 87 h 126"/>
                  <a:gd name="T32" fmla="*/ 60 w 96"/>
                  <a:gd name="T33" fmla="*/ 6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6">
                    <a:moveTo>
                      <a:pt x="96" y="63"/>
                    </a:moveTo>
                    <a:cubicBezTo>
                      <a:pt x="96" y="82"/>
                      <a:pt x="91" y="97"/>
                      <a:pt x="83" y="109"/>
                    </a:cubicBezTo>
                    <a:cubicBezTo>
                      <a:pt x="74" y="120"/>
                      <a:pt x="62" y="126"/>
                      <a:pt x="48" y="126"/>
                    </a:cubicBezTo>
                    <a:cubicBezTo>
                      <a:pt x="36" y="126"/>
                      <a:pt x="25" y="122"/>
                      <a:pt x="16" y="113"/>
                    </a:cubicBezTo>
                    <a:cubicBezTo>
                      <a:pt x="5" y="102"/>
                      <a:pt x="0" y="85"/>
                      <a:pt x="0" y="62"/>
                    </a:cubicBezTo>
                    <a:cubicBezTo>
                      <a:pt x="0" y="40"/>
                      <a:pt x="5" y="24"/>
                      <a:pt x="17" y="12"/>
                    </a:cubicBezTo>
                    <a:cubicBezTo>
                      <a:pt x="26" y="4"/>
                      <a:pt x="36" y="0"/>
                      <a:pt x="48" y="0"/>
                    </a:cubicBezTo>
                    <a:cubicBezTo>
                      <a:pt x="63" y="0"/>
                      <a:pt x="74" y="5"/>
                      <a:pt x="83" y="17"/>
                    </a:cubicBezTo>
                    <a:cubicBezTo>
                      <a:pt x="91" y="28"/>
                      <a:pt x="96" y="44"/>
                      <a:pt x="96" y="63"/>
                    </a:cubicBezTo>
                    <a:close/>
                    <a:moveTo>
                      <a:pt x="60" y="64"/>
                    </a:moveTo>
                    <a:cubicBezTo>
                      <a:pt x="60" y="41"/>
                      <a:pt x="56" y="30"/>
                      <a:pt x="48" y="30"/>
                    </a:cubicBezTo>
                    <a:cubicBezTo>
                      <a:pt x="44" y="30"/>
                      <a:pt x="41" y="33"/>
                      <a:pt x="38" y="39"/>
                    </a:cubicBezTo>
                    <a:cubicBezTo>
                      <a:pt x="36" y="44"/>
                      <a:pt x="35" y="52"/>
                      <a:pt x="35" y="63"/>
                    </a:cubicBezTo>
                    <a:cubicBezTo>
                      <a:pt x="35" y="73"/>
                      <a:pt x="36" y="81"/>
                      <a:pt x="38" y="87"/>
                    </a:cubicBezTo>
                    <a:cubicBezTo>
                      <a:pt x="40" y="93"/>
                      <a:pt x="44" y="96"/>
                      <a:pt x="47" y="96"/>
                    </a:cubicBezTo>
                    <a:cubicBezTo>
                      <a:pt x="52" y="96"/>
                      <a:pt x="55" y="93"/>
                      <a:pt x="57" y="87"/>
                    </a:cubicBezTo>
                    <a:cubicBezTo>
                      <a:pt x="59" y="82"/>
                      <a:pt x="60" y="74"/>
                      <a:pt x="60" y="64"/>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p>
                <a:pPr algn="ctr">
                  <a:lnSpc>
                    <a:spcPct val="120000"/>
                  </a:lnSpc>
                </a:pPr>
                <a:endParaRPr 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0" name="TextBox 59"/>
            <p:cNvSpPr txBox="1"/>
            <p:nvPr/>
          </p:nvSpPr>
          <p:spPr>
            <a:xfrm>
              <a:off x="7752215" y="2385935"/>
              <a:ext cx="1111462" cy="280176"/>
            </a:xfrm>
            <a:prstGeom prst="rect">
              <a:avLst/>
            </a:prstGeom>
            <a:noFill/>
          </p:spPr>
          <p:txBody>
            <a:bodyPr wrap="none" rtlCol="0">
              <a:spAutoFit/>
            </a:bodyPr>
            <a:lstStyle/>
            <a:p>
              <a:pPr algn="ctr">
                <a:lnSpc>
                  <a:spcPct val="120000"/>
                </a:lnSpc>
              </a:pPr>
              <a:r>
                <a:rPr lang="zh-CN" altLang="en-US" sz="11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60"/>
            <p:cNvSpPr txBox="1"/>
            <p:nvPr/>
          </p:nvSpPr>
          <p:spPr>
            <a:xfrm>
              <a:off x="7752215" y="5254806"/>
              <a:ext cx="1111462" cy="280176"/>
            </a:xfrm>
            <a:prstGeom prst="rect">
              <a:avLst/>
            </a:prstGeom>
            <a:noFill/>
          </p:spPr>
          <p:txBody>
            <a:bodyPr wrap="none" rtlCol="0">
              <a:spAutoFit/>
            </a:bodyPr>
            <a:lstStyle/>
            <a:p>
              <a:pPr algn="ctr">
                <a:lnSpc>
                  <a:spcPct val="120000"/>
                </a:lnSpc>
              </a:pPr>
              <a:r>
                <a:rPr lang="zh-CN" altLang="en-US" sz="11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TextBox 61"/>
            <p:cNvSpPr txBox="1"/>
            <p:nvPr/>
          </p:nvSpPr>
          <p:spPr>
            <a:xfrm>
              <a:off x="3381183" y="2385935"/>
              <a:ext cx="1111462" cy="280176"/>
            </a:xfrm>
            <a:prstGeom prst="rect">
              <a:avLst/>
            </a:prstGeom>
            <a:noFill/>
          </p:spPr>
          <p:txBody>
            <a:bodyPr wrap="none" rtlCol="0">
              <a:spAutoFit/>
            </a:bodyPr>
            <a:lstStyle/>
            <a:p>
              <a:pPr algn="ctr">
                <a:lnSpc>
                  <a:spcPct val="120000"/>
                </a:lnSpc>
              </a:pPr>
              <a:r>
                <a:rPr lang="zh-CN" altLang="en-US" sz="11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TextBox 62"/>
            <p:cNvSpPr txBox="1"/>
            <p:nvPr/>
          </p:nvSpPr>
          <p:spPr>
            <a:xfrm>
              <a:off x="3381183" y="5254806"/>
              <a:ext cx="1111462" cy="280176"/>
            </a:xfrm>
            <a:prstGeom prst="rect">
              <a:avLst/>
            </a:prstGeom>
            <a:noFill/>
          </p:spPr>
          <p:txBody>
            <a:bodyPr wrap="none" rtlCol="0">
              <a:spAutoFit/>
            </a:bodyPr>
            <a:lstStyle/>
            <a:p>
              <a:pPr algn="ctr">
                <a:lnSpc>
                  <a:spcPct val="120000"/>
                </a:lnSpc>
              </a:pPr>
              <a:r>
                <a:rPr lang="zh-CN" altLang="en-US" sz="11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TextBox 63"/>
            <p:cNvSpPr txBox="1"/>
            <p:nvPr/>
          </p:nvSpPr>
          <p:spPr>
            <a:xfrm>
              <a:off x="3142610" y="3821526"/>
              <a:ext cx="1111462" cy="280176"/>
            </a:xfrm>
            <a:prstGeom prst="rect">
              <a:avLst/>
            </a:prstGeom>
            <a:noFill/>
          </p:spPr>
          <p:txBody>
            <a:bodyPr wrap="none" rtlCol="0">
              <a:spAutoFit/>
            </a:bodyPr>
            <a:lstStyle/>
            <a:p>
              <a:pPr algn="ctr">
                <a:lnSpc>
                  <a:spcPct val="120000"/>
                </a:lnSpc>
              </a:pPr>
              <a:r>
                <a:rPr lang="zh-CN" altLang="en-US" sz="11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TextBox 64"/>
            <p:cNvSpPr txBox="1"/>
            <p:nvPr/>
          </p:nvSpPr>
          <p:spPr>
            <a:xfrm>
              <a:off x="7962376" y="3821526"/>
              <a:ext cx="1111462" cy="280176"/>
            </a:xfrm>
            <a:prstGeom prst="rect">
              <a:avLst/>
            </a:prstGeom>
            <a:noFill/>
          </p:spPr>
          <p:txBody>
            <a:bodyPr wrap="none" rtlCol="0">
              <a:spAutoFit/>
            </a:bodyPr>
            <a:lstStyle/>
            <a:p>
              <a:pPr algn="ctr">
                <a:lnSpc>
                  <a:spcPct val="120000"/>
                </a:lnSpc>
              </a:pPr>
              <a:r>
                <a:rPr lang="zh-CN" altLang="en-US" sz="11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6" name="Rectangle 65"/>
          <p:cNvSpPr/>
          <p:nvPr/>
        </p:nvSpPr>
        <p:spPr>
          <a:xfrm>
            <a:off x="9704886" y="2160243"/>
            <a:ext cx="1763214" cy="674031"/>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Rectangle 66"/>
          <p:cNvSpPr/>
          <p:nvPr/>
        </p:nvSpPr>
        <p:spPr>
          <a:xfrm>
            <a:off x="9704886" y="5185673"/>
            <a:ext cx="1763214" cy="674031"/>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ectangle 67"/>
          <p:cNvSpPr/>
          <p:nvPr/>
        </p:nvSpPr>
        <p:spPr>
          <a:xfrm>
            <a:off x="1412151" y="2160243"/>
            <a:ext cx="1786178" cy="674031"/>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Rectangle 68"/>
          <p:cNvSpPr/>
          <p:nvPr/>
        </p:nvSpPr>
        <p:spPr>
          <a:xfrm>
            <a:off x="1412151" y="5185673"/>
            <a:ext cx="1786178" cy="674031"/>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Rectangle 69"/>
          <p:cNvSpPr/>
          <p:nvPr/>
        </p:nvSpPr>
        <p:spPr>
          <a:xfrm>
            <a:off x="1190745" y="3672957"/>
            <a:ext cx="1786178" cy="674031"/>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Rectangle 70"/>
          <p:cNvSpPr/>
          <p:nvPr/>
        </p:nvSpPr>
        <p:spPr>
          <a:xfrm>
            <a:off x="9858823" y="3672957"/>
            <a:ext cx="1763214" cy="674031"/>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Content Placeholder 2"/>
          <p:cNvSpPr txBox="1">
            <a:spLocks/>
          </p:cNvSpPr>
          <p:nvPr/>
        </p:nvSpPr>
        <p:spPr>
          <a:xfrm>
            <a:off x="547179" y="159941"/>
            <a:ext cx="454384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基本工作概述报告</a:t>
            </a:r>
            <a:endParaRPr 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8" name="矩形 37"/>
          <p:cNvSpPr/>
          <p:nvPr/>
        </p:nvSpPr>
        <p:spPr>
          <a:xfrm>
            <a:off x="0" y="159941"/>
            <a:ext cx="226467"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207110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68"/>
                                        </p:tgtEl>
                                        <p:attrNameLst>
                                          <p:attrName>style.visibility</p:attrName>
                                        </p:attrNameLst>
                                      </p:cBhvr>
                                      <p:to>
                                        <p:strVal val="visible"/>
                                      </p:to>
                                    </p:set>
                                    <p:animEffect transition="in" filter="fade">
                                      <p:cBhvr>
                                        <p:cTn id="14" dur="500"/>
                                        <p:tgtEl>
                                          <p:spTgt spid="68"/>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70"/>
                                        </p:tgtEl>
                                        <p:attrNameLst>
                                          <p:attrName>style.visibility</p:attrName>
                                        </p:attrNameLst>
                                      </p:cBhvr>
                                      <p:to>
                                        <p:strVal val="visible"/>
                                      </p:to>
                                    </p:set>
                                    <p:animEffect transition="in" filter="fade">
                                      <p:cBhvr>
                                        <p:cTn id="18" dur="500"/>
                                        <p:tgtEl>
                                          <p:spTgt spid="70"/>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500"/>
                                        <p:tgtEl>
                                          <p:spTgt spid="69"/>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66"/>
                                        </p:tgtEl>
                                        <p:attrNameLst>
                                          <p:attrName>style.visibility</p:attrName>
                                        </p:attrNameLst>
                                      </p:cBhvr>
                                      <p:to>
                                        <p:strVal val="visible"/>
                                      </p:to>
                                    </p:set>
                                    <p:animEffect transition="in" filter="fade">
                                      <p:cBhvr>
                                        <p:cTn id="26" dur="500"/>
                                        <p:tgtEl>
                                          <p:spTgt spid="66"/>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fade">
                                      <p:cBhvr>
                                        <p:cTn id="34"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p:bldP spid="7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430105" y="2447748"/>
            <a:ext cx="3998543" cy="3850364"/>
            <a:chOff x="4200186" y="2320894"/>
            <a:chExt cx="3791627" cy="3651116"/>
          </a:xfrm>
        </p:grpSpPr>
        <p:sp>
          <p:nvSpPr>
            <p:cNvPr id="7" name="Rounded Rectangle 6"/>
            <p:cNvSpPr/>
            <p:nvPr/>
          </p:nvSpPr>
          <p:spPr>
            <a:xfrm flipH="1">
              <a:off x="4214254" y="4850056"/>
              <a:ext cx="3777559"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Rounded Rectangle 5"/>
            <p:cNvSpPr/>
            <p:nvPr/>
          </p:nvSpPr>
          <p:spPr>
            <a:xfrm rot="3492391" flipH="1">
              <a:off x="4991307" y="3689252"/>
              <a:ext cx="3651116" cy="9144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Rounded Rectangle 3"/>
            <p:cNvSpPr/>
            <p:nvPr/>
          </p:nvSpPr>
          <p:spPr>
            <a:xfrm rot="18107609">
              <a:off x="3556490" y="3689252"/>
              <a:ext cx="3651116" cy="9144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ounded Rectangle 9"/>
            <p:cNvSpPr/>
            <p:nvPr/>
          </p:nvSpPr>
          <p:spPr>
            <a:xfrm flipH="1">
              <a:off x="4200186" y="4850056"/>
              <a:ext cx="1948760"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725181" y="2613073"/>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Oval 14"/>
            <p:cNvSpPr/>
            <p:nvPr/>
          </p:nvSpPr>
          <p:spPr>
            <a:xfrm>
              <a:off x="4297730" y="492940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15"/>
            <p:cNvSpPr/>
            <p:nvPr/>
          </p:nvSpPr>
          <p:spPr>
            <a:xfrm>
              <a:off x="7164059" y="493093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5950368" y="2791506"/>
              <a:ext cx="305327" cy="39883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4537230" y="5088755"/>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7348218" y="5147991"/>
              <a:ext cx="387383" cy="33204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23"/>
          <p:cNvGrpSpPr/>
          <p:nvPr/>
        </p:nvGrpSpPr>
        <p:grpSpPr>
          <a:xfrm>
            <a:off x="8657142" y="4998615"/>
            <a:ext cx="2452753" cy="801685"/>
            <a:chOff x="8512415" y="2327889"/>
            <a:chExt cx="3256083" cy="760199"/>
          </a:xfrm>
        </p:grpSpPr>
        <p:sp>
          <p:nvSpPr>
            <p:cNvPr id="25" name="TextBox 24"/>
            <p:cNvSpPr txBox="1"/>
            <p:nvPr/>
          </p:nvSpPr>
          <p:spPr>
            <a:xfrm>
              <a:off x="8512415" y="2327889"/>
              <a:ext cx="1951008" cy="279567"/>
            </a:xfrm>
            <a:prstGeom prst="rect">
              <a:avLst/>
            </a:prstGeom>
            <a:noFill/>
          </p:spPr>
          <p:txBody>
            <a:bodyPr wrap="square" rtlCol="0">
              <a:spAutoFit/>
            </a:bodyPr>
            <a:lstStyle/>
            <a:p>
              <a:pP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8512415" y="2631890"/>
              <a:ext cx="3256083" cy="456198"/>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6"/>
          <p:cNvGrpSpPr/>
          <p:nvPr/>
        </p:nvGrpSpPr>
        <p:grpSpPr>
          <a:xfrm flipH="1">
            <a:off x="3160100" y="2356860"/>
            <a:ext cx="2365966" cy="801686"/>
            <a:chOff x="8512415" y="2327889"/>
            <a:chExt cx="3256083" cy="760200"/>
          </a:xfrm>
        </p:grpSpPr>
        <p:sp>
          <p:nvSpPr>
            <p:cNvPr id="28" name="TextBox 27"/>
            <p:cNvSpPr txBox="1"/>
            <p:nvPr/>
          </p:nvSpPr>
          <p:spPr>
            <a:xfrm>
              <a:off x="8519745" y="2327889"/>
              <a:ext cx="2035173" cy="279567"/>
            </a:xfrm>
            <a:prstGeom prst="rect">
              <a:avLst/>
            </a:prstGeom>
            <a:noFill/>
          </p:spPr>
          <p:txBody>
            <a:bodyPr wrap="square" rtlCol="0">
              <a:spAutoFit/>
            </a:bodyPr>
            <a:lstStyle/>
            <a:p>
              <a:pPr algn="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8512415" y="2631891"/>
              <a:ext cx="3256083" cy="456198"/>
            </a:xfrm>
            <a:prstGeom prst="rect">
              <a:avLst/>
            </a:prstGeom>
          </p:spPr>
          <p:txBody>
            <a:bodyPr wrap="square">
              <a:spAutoFit/>
            </a:bodyPr>
            <a:lstStyle/>
            <a:p>
              <a:pPr algn="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0"/>
          <p:cNvGrpSpPr/>
          <p:nvPr/>
        </p:nvGrpSpPr>
        <p:grpSpPr>
          <a:xfrm flipH="1">
            <a:off x="1892162" y="5166459"/>
            <a:ext cx="2365966" cy="801686"/>
            <a:chOff x="8512415" y="2327889"/>
            <a:chExt cx="3256083" cy="760200"/>
          </a:xfrm>
        </p:grpSpPr>
        <p:sp>
          <p:nvSpPr>
            <p:cNvPr id="32" name="TextBox 31"/>
            <p:cNvSpPr txBox="1"/>
            <p:nvPr/>
          </p:nvSpPr>
          <p:spPr>
            <a:xfrm>
              <a:off x="8519742" y="2327889"/>
              <a:ext cx="2256792" cy="263577"/>
            </a:xfrm>
            <a:prstGeom prst="rect">
              <a:avLst/>
            </a:prstGeom>
            <a:noFill/>
          </p:spPr>
          <p:txBody>
            <a:bodyPr wrap="square" rtlCol="0">
              <a:spAutoFit/>
            </a:bodyPr>
            <a:lstStyle/>
            <a:p>
              <a:pPr algn="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8512415" y="2631891"/>
              <a:ext cx="3256083" cy="456198"/>
            </a:xfrm>
            <a:prstGeom prst="rect">
              <a:avLst/>
            </a:prstGeom>
          </p:spPr>
          <p:txBody>
            <a:bodyPr wrap="square">
              <a:spAutoFit/>
            </a:bodyPr>
            <a:lstStyle/>
            <a:p>
              <a:pPr algn="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Content Placeholder 2"/>
          <p:cNvSpPr txBox="1">
            <a:spLocks/>
          </p:cNvSpPr>
          <p:nvPr/>
        </p:nvSpPr>
        <p:spPr>
          <a:xfrm>
            <a:off x="547179" y="159941"/>
            <a:ext cx="454384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基本工作概述报告</a:t>
            </a:r>
            <a:endParaRPr 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矩形 22"/>
          <p:cNvSpPr/>
          <p:nvPr/>
        </p:nvSpPr>
        <p:spPr>
          <a:xfrm>
            <a:off x="0" y="159941"/>
            <a:ext cx="226467"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357061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61563" y="1636615"/>
            <a:ext cx="10601230" cy="4639424"/>
            <a:chOff x="1100786" y="1551735"/>
            <a:chExt cx="10052640" cy="4399344"/>
          </a:xfrm>
        </p:grpSpPr>
        <p:sp>
          <p:nvSpPr>
            <p:cNvPr id="22"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Rounded Rectangle 4"/>
            <p:cNvSpPr/>
            <p:nvPr/>
          </p:nvSpPr>
          <p:spPr>
            <a:xfrm rot="19805282">
              <a:off x="1100786" y="3962064"/>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ounded Rectangle 17"/>
            <p:cNvSpPr/>
            <p:nvPr/>
          </p:nvSpPr>
          <p:spPr>
            <a:xfrm rot="19805282">
              <a:off x="2976655" y="2907046"/>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ed Rectangle 18"/>
            <p:cNvSpPr/>
            <p:nvPr/>
          </p:nvSpPr>
          <p:spPr>
            <a:xfrm rot="19805282">
              <a:off x="4856481" y="3966200"/>
              <a:ext cx="634909" cy="63423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ed Rectangle 19"/>
            <p:cNvSpPr/>
            <p:nvPr/>
          </p:nvSpPr>
          <p:spPr>
            <a:xfrm rot="19805282">
              <a:off x="6750373" y="2907049"/>
              <a:ext cx="634909" cy="63423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ounded Rectangle 20"/>
            <p:cNvSpPr/>
            <p:nvPr/>
          </p:nvSpPr>
          <p:spPr>
            <a:xfrm rot="19805282">
              <a:off x="10518517" y="2907047"/>
              <a:ext cx="634909" cy="634236"/>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ounded Rectangle 22"/>
            <p:cNvSpPr/>
            <p:nvPr/>
          </p:nvSpPr>
          <p:spPr>
            <a:xfrm rot="19805282">
              <a:off x="8614859" y="3962065"/>
              <a:ext cx="634909" cy="634236"/>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38" name="Straight Arrow Connector 37"/>
          <p:cNvCxnSpPr/>
          <p:nvPr/>
        </p:nvCxnSpPr>
        <p:spPr>
          <a:xfrm>
            <a:off x="3474579" y="3956327"/>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7454235" y="3956327"/>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9440759" y="2943490"/>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5476570" y="2943490"/>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2205729" y="5176355"/>
            <a:ext cx="2537702" cy="801342"/>
            <a:chOff x="1929542" y="4908274"/>
            <a:chExt cx="2729132" cy="759870"/>
          </a:xfrm>
        </p:grpSpPr>
        <p:sp>
          <p:nvSpPr>
            <p:cNvPr id="44" name="TextBox 43"/>
            <p:cNvSpPr txBox="1"/>
            <p:nvPr/>
          </p:nvSpPr>
          <p:spPr>
            <a:xfrm>
              <a:off x="2663840" y="4908274"/>
              <a:ext cx="1260534" cy="280175"/>
            </a:xfrm>
            <a:prstGeom prst="rect">
              <a:avLst/>
            </a:prstGeom>
            <a:noFill/>
          </p:spPr>
          <p:txBody>
            <a:bodyPr wrap="none" rtlCol="0">
              <a:spAutoFit/>
            </a:bodyPr>
            <a:lstStyle/>
            <a:p>
              <a:pPr algn="ctr">
                <a:lnSpc>
                  <a:spcPct val="120000"/>
                </a:lnSpc>
              </a:pPr>
              <a:r>
                <a:rPr lang="zh-CN" altLang="en-US" sz="11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Rectangle 44"/>
            <p:cNvSpPr/>
            <p:nvPr/>
          </p:nvSpPr>
          <p:spPr>
            <a:xfrm>
              <a:off x="1929542" y="5195350"/>
              <a:ext cx="2729132" cy="472794"/>
            </a:xfrm>
            <a:prstGeom prst="rect">
              <a:avLst/>
            </a:prstGeom>
          </p:spPr>
          <p:txBody>
            <a:bodyPr wrap="square">
              <a:spAutoFit/>
            </a:bodyPr>
            <a:lstStyle/>
            <a:p>
              <a:pPr algn="just">
                <a:lnSpc>
                  <a:spcPct val="120000"/>
                </a:lnSpc>
              </a:pPr>
              <a:r>
                <a:rPr lang="zh-CN" altLang="en-US" sz="11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6185385" y="5201380"/>
            <a:ext cx="2537702" cy="776316"/>
            <a:chOff x="5703260" y="4932005"/>
            <a:chExt cx="2729132" cy="736139"/>
          </a:xfrm>
        </p:grpSpPr>
        <p:sp>
          <p:nvSpPr>
            <p:cNvPr id="48" name="TextBox 47"/>
            <p:cNvSpPr txBox="1"/>
            <p:nvPr/>
          </p:nvSpPr>
          <p:spPr>
            <a:xfrm>
              <a:off x="6437559" y="4932005"/>
              <a:ext cx="1260534" cy="280175"/>
            </a:xfrm>
            <a:prstGeom prst="rect">
              <a:avLst/>
            </a:prstGeom>
            <a:noFill/>
          </p:spPr>
          <p:txBody>
            <a:bodyPr wrap="none" rtlCol="0">
              <a:spAutoFit/>
            </a:bodyPr>
            <a:lstStyle/>
            <a:p>
              <a:pPr algn="ctr">
                <a:lnSpc>
                  <a:spcPct val="120000"/>
                </a:lnSpc>
              </a:pPr>
              <a:r>
                <a:rPr lang="zh-CN" altLang="en-US" sz="11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ectangle 48"/>
            <p:cNvSpPr/>
            <p:nvPr/>
          </p:nvSpPr>
          <p:spPr>
            <a:xfrm>
              <a:off x="5703260" y="5195350"/>
              <a:ext cx="2729132" cy="472794"/>
            </a:xfrm>
            <a:prstGeom prst="rect">
              <a:avLst/>
            </a:prstGeom>
          </p:spPr>
          <p:txBody>
            <a:bodyPr wrap="square">
              <a:spAutoFit/>
            </a:bodyPr>
            <a:lstStyle/>
            <a:p>
              <a:pPr algn="just">
                <a:lnSpc>
                  <a:spcPct val="120000"/>
                </a:lnSpc>
              </a:pPr>
              <a:r>
                <a:rPr lang="zh-CN" altLang="en-US" sz="11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4168723" y="1709794"/>
            <a:ext cx="2611174" cy="791676"/>
            <a:chOff x="4038291" y="1621125"/>
            <a:chExt cx="2304129" cy="750708"/>
          </a:xfrm>
        </p:grpSpPr>
        <p:sp>
          <p:nvSpPr>
            <p:cNvPr id="50" name="TextBox 49"/>
            <p:cNvSpPr txBox="1"/>
            <p:nvPr/>
          </p:nvSpPr>
          <p:spPr>
            <a:xfrm>
              <a:off x="4673211" y="1621125"/>
              <a:ext cx="1034288" cy="280176"/>
            </a:xfrm>
            <a:prstGeom prst="rect">
              <a:avLst/>
            </a:prstGeom>
            <a:noFill/>
          </p:spPr>
          <p:txBody>
            <a:bodyPr wrap="none" rtlCol="0">
              <a:spAutoFit/>
            </a:bodyPr>
            <a:lstStyle/>
            <a:p>
              <a:pPr algn="ctr">
                <a:lnSpc>
                  <a:spcPct val="120000"/>
                </a:lnSpc>
              </a:pPr>
              <a:r>
                <a:rPr lang="zh-CN" altLang="en-US" sz="11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50"/>
            <p:cNvSpPr/>
            <p:nvPr/>
          </p:nvSpPr>
          <p:spPr>
            <a:xfrm>
              <a:off x="4038291" y="1899037"/>
              <a:ext cx="2304129" cy="472796"/>
            </a:xfrm>
            <a:prstGeom prst="rect">
              <a:avLst/>
            </a:prstGeom>
          </p:spPr>
          <p:txBody>
            <a:bodyPr wrap="square">
              <a:spAutoFit/>
            </a:bodyPr>
            <a:lstStyle/>
            <a:p>
              <a:pPr algn="just">
                <a:lnSpc>
                  <a:spcPct val="120000"/>
                </a:lnSpc>
              </a:pPr>
              <a:r>
                <a:rPr lang="zh-CN" altLang="en-US" sz="11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8114883" y="1721694"/>
            <a:ext cx="2611174" cy="779771"/>
            <a:chOff x="7780247" y="1632414"/>
            <a:chExt cx="2304129" cy="739421"/>
          </a:xfrm>
        </p:grpSpPr>
        <p:sp>
          <p:nvSpPr>
            <p:cNvPr id="52" name="TextBox 51"/>
            <p:cNvSpPr txBox="1"/>
            <p:nvPr/>
          </p:nvSpPr>
          <p:spPr>
            <a:xfrm>
              <a:off x="8415166" y="1632414"/>
              <a:ext cx="1034288" cy="280177"/>
            </a:xfrm>
            <a:prstGeom prst="rect">
              <a:avLst/>
            </a:prstGeom>
            <a:noFill/>
          </p:spPr>
          <p:txBody>
            <a:bodyPr wrap="none" rtlCol="0">
              <a:spAutoFit/>
            </a:bodyPr>
            <a:lstStyle/>
            <a:p>
              <a:pPr algn="ctr">
                <a:lnSpc>
                  <a:spcPct val="120000"/>
                </a:lnSpc>
              </a:pPr>
              <a:r>
                <a:rPr lang="zh-CN" altLang="en-US" sz="11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7780247" y="1899037"/>
              <a:ext cx="2304129" cy="472798"/>
            </a:xfrm>
            <a:prstGeom prst="rect">
              <a:avLst/>
            </a:prstGeom>
          </p:spPr>
          <p:txBody>
            <a:bodyPr wrap="square">
              <a:spAutoFit/>
            </a:bodyPr>
            <a:lstStyle/>
            <a:p>
              <a:pPr algn="just">
                <a:lnSpc>
                  <a:spcPct val="120000"/>
                </a:lnSpc>
              </a:pPr>
              <a:r>
                <a:rPr lang="zh-CN" altLang="en-US" sz="11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Content Placeholder 2"/>
          <p:cNvSpPr txBox="1">
            <a:spLocks/>
          </p:cNvSpPr>
          <p:nvPr/>
        </p:nvSpPr>
        <p:spPr>
          <a:xfrm>
            <a:off x="547179" y="159941"/>
            <a:ext cx="454384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基本工作概述报告</a:t>
            </a:r>
            <a:endParaRPr 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1" name="矩形 30"/>
          <p:cNvSpPr/>
          <p:nvPr/>
        </p:nvSpPr>
        <p:spPr>
          <a:xfrm>
            <a:off x="0" y="159941"/>
            <a:ext cx="226467"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882138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up)">
                                      <p:cBhvr>
                                        <p:cTn id="11" dur="500"/>
                                        <p:tgtEl>
                                          <p:spTgt spid="3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down)">
                                      <p:cBhvr>
                                        <p:cTn id="19" dur="500"/>
                                        <p:tgtEl>
                                          <p:spTgt spid="4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500"/>
                                        <p:tgtEl>
                                          <p:spTgt spid="4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down)">
                                      <p:cBhvr>
                                        <p:cTn id="35" dur="500"/>
                                        <p:tgtEl>
                                          <p:spTgt spid="4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16"/>
          <p:cNvSpPr>
            <a:spLocks noEditPoints="1"/>
          </p:cNvSpPr>
          <p:nvPr/>
        </p:nvSpPr>
        <p:spPr bwMode="auto">
          <a:xfrm>
            <a:off x="10820290" y="4126054"/>
            <a:ext cx="468897" cy="352177"/>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tx2"/>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7656754" y="4040550"/>
            <a:ext cx="416574" cy="4387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4513341" y="4040551"/>
            <a:ext cx="396449" cy="404500"/>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9246162" y="4094887"/>
            <a:ext cx="408523" cy="350163"/>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0"/>
          <p:cNvSpPr>
            <a:spLocks noEditPoints="1"/>
          </p:cNvSpPr>
          <p:nvPr/>
        </p:nvSpPr>
        <p:spPr bwMode="auto">
          <a:xfrm>
            <a:off x="6082626" y="3977768"/>
            <a:ext cx="401292" cy="46728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4266913" y="4552801"/>
            <a:ext cx="1272242" cy="867930"/>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5824628" y="4552801"/>
            <a:ext cx="1272242" cy="867930"/>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412017" y="4552801"/>
            <a:ext cx="1272242" cy="867930"/>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0"/>
          <p:cNvSpPr/>
          <p:nvPr/>
        </p:nvSpPr>
        <p:spPr>
          <a:xfrm>
            <a:off x="8969733" y="4552801"/>
            <a:ext cx="1272242" cy="867930"/>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1"/>
          <p:cNvSpPr/>
          <p:nvPr/>
        </p:nvSpPr>
        <p:spPr>
          <a:xfrm>
            <a:off x="10557733" y="4552801"/>
            <a:ext cx="1272242" cy="867930"/>
          </a:xfrm>
          <a:prstGeom prst="rect">
            <a:avLst/>
          </a:prstGeom>
        </p:spPr>
        <p:txBody>
          <a:bodyPr wrap="square">
            <a:spAutoFit/>
          </a:bodyPr>
          <a:lstStyle/>
          <a:p>
            <a:pPr algn="just">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484089" y="2809714"/>
            <a:ext cx="4041410" cy="3443938"/>
            <a:chOff x="458370" y="2292267"/>
            <a:chExt cx="3832276" cy="3265722"/>
          </a:xfrm>
        </p:grpSpPr>
        <p:graphicFrame>
          <p:nvGraphicFramePr>
            <p:cNvPr id="16" name="Chart 15"/>
            <p:cNvGraphicFramePr/>
            <p:nvPr>
              <p:extLst/>
            </p:nvPr>
          </p:nvGraphicFramePr>
          <p:xfrm>
            <a:off x="458370" y="2292267"/>
            <a:ext cx="3832276" cy="3265722"/>
          </p:xfrm>
          <a:graphic>
            <a:graphicData uri="http://schemas.openxmlformats.org/drawingml/2006/chart">
              <c:chart xmlns:c="http://schemas.openxmlformats.org/drawingml/2006/chart" xmlns:r="http://schemas.openxmlformats.org/officeDocument/2006/relationships" r:id="rId3"/>
            </a:graphicData>
          </a:graphic>
        </p:graphicFrame>
        <p:sp>
          <p:nvSpPr>
            <p:cNvPr id="33" name="TextBox 32"/>
            <p:cNvSpPr txBox="1"/>
            <p:nvPr/>
          </p:nvSpPr>
          <p:spPr>
            <a:xfrm>
              <a:off x="1876984" y="3744336"/>
              <a:ext cx="1000497" cy="310152"/>
            </a:xfrm>
            <a:prstGeom prst="rect">
              <a:avLst/>
            </a:prstGeom>
            <a:noFill/>
          </p:spPr>
          <p:txBody>
            <a:bodyPr wrap="none" rtlCol="0">
              <a:spAutoFit/>
            </a:bodyPr>
            <a:lstStyle/>
            <a:p>
              <a:pPr algn="ctr">
                <a:lnSpc>
                  <a:spcPct val="120000"/>
                </a:lnSpc>
              </a:pP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SUCCESS</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3227904" y="3736315"/>
              <a:ext cx="564243" cy="341951"/>
            </a:xfrm>
            <a:prstGeom prst="rect">
              <a:avLst/>
            </a:prstGeom>
            <a:noFill/>
          </p:spPr>
          <p:txBody>
            <a:bodyPr wrap="none" rtlCol="0">
              <a:spAutoFit/>
            </a:bodyP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40%</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35"/>
            <p:cNvSpPr txBox="1"/>
            <p:nvPr/>
          </p:nvSpPr>
          <p:spPr>
            <a:xfrm>
              <a:off x="1655514" y="2707379"/>
              <a:ext cx="564243" cy="341951"/>
            </a:xfrm>
            <a:prstGeom prst="rect">
              <a:avLst/>
            </a:prstGeom>
            <a:noFill/>
          </p:spPr>
          <p:txBody>
            <a:bodyPr wrap="none" rtlCol="0">
              <a:spAutoFit/>
            </a:bodyP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15%</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1017254" y="3338633"/>
              <a:ext cx="564243" cy="341951"/>
            </a:xfrm>
            <a:prstGeom prst="rect">
              <a:avLst/>
            </a:prstGeom>
            <a:noFill/>
          </p:spPr>
          <p:txBody>
            <a:bodyPr wrap="none" rtlCol="0">
              <a:spAutoFit/>
            </a:bodyP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15%</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37"/>
            <p:cNvSpPr txBox="1"/>
            <p:nvPr/>
          </p:nvSpPr>
          <p:spPr>
            <a:xfrm>
              <a:off x="1016279" y="4257790"/>
              <a:ext cx="564243" cy="341951"/>
            </a:xfrm>
            <a:prstGeom prst="rect">
              <a:avLst/>
            </a:prstGeom>
            <a:noFill/>
          </p:spPr>
          <p:txBody>
            <a:bodyPr wrap="none" rtlCol="0">
              <a:spAutoFit/>
            </a:bodyP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1876984" y="4885903"/>
              <a:ext cx="564243" cy="341951"/>
            </a:xfrm>
            <a:prstGeom prst="rect">
              <a:avLst/>
            </a:prstGeom>
            <a:noFill/>
          </p:spPr>
          <p:txBody>
            <a:bodyPr wrap="none" rtlCol="0">
              <a:spAutoFit/>
            </a:bodyP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1" name="Rectangle 40"/>
          <p:cNvSpPr/>
          <p:nvPr/>
        </p:nvSpPr>
        <p:spPr>
          <a:xfrm>
            <a:off x="4400436" y="3167799"/>
            <a:ext cx="7341621" cy="498598"/>
          </a:xfrm>
          <a:prstGeom prst="rect">
            <a:avLst/>
          </a:prstGeom>
        </p:spPr>
        <p:txBody>
          <a:bodyPr wrap="square">
            <a:spAutoFit/>
          </a:bodyPr>
          <a:lstStyle/>
          <a:p>
            <a:pPr>
              <a:lnSpc>
                <a:spcPct val="120000"/>
              </a:lnSpc>
            </a:pPr>
            <a:r>
              <a:rPr lang="zh-CN" altLang="en-US" sz="105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ontent Placeholder 2"/>
          <p:cNvSpPr txBox="1">
            <a:spLocks/>
          </p:cNvSpPr>
          <p:nvPr/>
        </p:nvSpPr>
        <p:spPr>
          <a:xfrm>
            <a:off x="547179" y="159941"/>
            <a:ext cx="454384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基本工作概述报告</a:t>
            </a:r>
            <a:endParaRPr lang="en-US" sz="320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矩形 23"/>
          <p:cNvSpPr/>
          <p:nvPr/>
        </p:nvSpPr>
        <p:spPr>
          <a:xfrm>
            <a:off x="0" y="159941"/>
            <a:ext cx="226467"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44129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childTnLst>
                          </p:cTn>
                        </p:par>
                        <p:par>
                          <p:cTn id="14" fill="hold">
                            <p:stCondLst>
                              <p:cond delay="1500"/>
                            </p:stCondLst>
                            <p:childTnLst>
                              <p:par>
                                <p:cTn id="15" presetID="12" presetClass="entr" presetSubtype="1"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p:tgtEl>
                                          <p:spTgt spid="19"/>
                                        </p:tgtEl>
                                        <p:attrNameLst>
                                          <p:attrName>ppt_y</p:attrName>
                                        </p:attrNameLst>
                                      </p:cBhvr>
                                      <p:tavLst>
                                        <p:tav tm="0">
                                          <p:val>
                                            <p:strVal val="#ppt_y-#ppt_h*1.125000"/>
                                          </p:val>
                                        </p:tav>
                                        <p:tav tm="100000">
                                          <p:val>
                                            <p:strVal val="#ppt_y"/>
                                          </p:val>
                                        </p:tav>
                                      </p:tavLst>
                                    </p:anim>
                                    <p:animEffect transition="in" filter="wipe(down)">
                                      <p:cBhvr>
                                        <p:cTn id="18" dur="500"/>
                                        <p:tgtEl>
                                          <p:spTgt spid="19"/>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p:tgtEl>
                                          <p:spTgt spid="22"/>
                                        </p:tgtEl>
                                        <p:attrNameLst>
                                          <p:attrName>ppt_y</p:attrName>
                                        </p:attrNameLst>
                                      </p:cBhvr>
                                      <p:tavLst>
                                        <p:tav tm="0">
                                          <p:val>
                                            <p:strVal val="#ppt_y+#ppt_h*1.125000"/>
                                          </p:val>
                                        </p:tav>
                                        <p:tav tm="100000">
                                          <p:val>
                                            <p:strVal val="#ppt_y"/>
                                          </p:val>
                                        </p:tav>
                                      </p:tavLst>
                                    </p:anim>
                                    <p:animEffect transition="in" filter="wipe(up)">
                                      <p:cBhvr>
                                        <p:cTn id="22" dur="500"/>
                                        <p:tgtEl>
                                          <p:spTgt spid="22"/>
                                        </p:tgtEl>
                                      </p:cBhvr>
                                    </p:animEffect>
                                  </p:childTnLst>
                                </p:cTn>
                              </p:par>
                            </p:childTnLst>
                          </p:cTn>
                        </p:par>
                        <p:par>
                          <p:cTn id="23" fill="hold">
                            <p:stCondLst>
                              <p:cond delay="2000"/>
                            </p:stCondLst>
                            <p:childTnLst>
                              <p:par>
                                <p:cTn id="24" presetID="12" presetClass="entr" presetSubtype="1"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p:tgtEl>
                                          <p:spTgt spid="21"/>
                                        </p:tgtEl>
                                        <p:attrNameLst>
                                          <p:attrName>ppt_y</p:attrName>
                                        </p:attrNameLst>
                                      </p:cBhvr>
                                      <p:tavLst>
                                        <p:tav tm="0">
                                          <p:val>
                                            <p:strVal val="#ppt_y-#ppt_h*1.125000"/>
                                          </p:val>
                                        </p:tav>
                                        <p:tav tm="100000">
                                          <p:val>
                                            <p:strVal val="#ppt_y"/>
                                          </p:val>
                                        </p:tav>
                                      </p:tavLst>
                                    </p:anim>
                                    <p:animEffect transition="in" filter="wipe(down)">
                                      <p:cBhvr>
                                        <p:cTn id="27" dur="500"/>
                                        <p:tgtEl>
                                          <p:spTgt spid="21"/>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p:tgtEl>
                                          <p:spTgt spid="29"/>
                                        </p:tgtEl>
                                        <p:attrNameLst>
                                          <p:attrName>ppt_y</p:attrName>
                                        </p:attrNameLst>
                                      </p:cBhvr>
                                      <p:tavLst>
                                        <p:tav tm="0">
                                          <p:val>
                                            <p:strVal val="#ppt_y+#ppt_h*1.125000"/>
                                          </p:val>
                                        </p:tav>
                                        <p:tav tm="100000">
                                          <p:val>
                                            <p:strVal val="#ppt_y"/>
                                          </p:val>
                                        </p:tav>
                                      </p:tavLst>
                                    </p:anim>
                                    <p:animEffect transition="in" filter="wipe(up)">
                                      <p:cBhvr>
                                        <p:cTn id="31" dur="500"/>
                                        <p:tgtEl>
                                          <p:spTgt spid="29"/>
                                        </p:tgtEl>
                                      </p:cBhvr>
                                    </p:animEffect>
                                  </p:childTnLst>
                                </p:cTn>
                              </p:par>
                            </p:childTnLst>
                          </p:cTn>
                        </p:par>
                        <p:par>
                          <p:cTn id="32" fill="hold">
                            <p:stCondLst>
                              <p:cond delay="2500"/>
                            </p:stCondLst>
                            <p:childTnLst>
                              <p:par>
                                <p:cTn id="33" presetID="12" presetClass="entr" presetSubtype="1"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p:tgtEl>
                                          <p:spTgt spid="18"/>
                                        </p:tgtEl>
                                        <p:attrNameLst>
                                          <p:attrName>ppt_y</p:attrName>
                                        </p:attrNameLst>
                                      </p:cBhvr>
                                      <p:tavLst>
                                        <p:tav tm="0">
                                          <p:val>
                                            <p:strVal val="#ppt_y-#ppt_h*1.125000"/>
                                          </p:val>
                                        </p:tav>
                                        <p:tav tm="100000">
                                          <p:val>
                                            <p:strVal val="#ppt_y"/>
                                          </p:val>
                                        </p:tav>
                                      </p:tavLst>
                                    </p:anim>
                                    <p:animEffect transition="in" filter="wipe(down)">
                                      <p:cBhvr>
                                        <p:cTn id="36" dur="500"/>
                                        <p:tgtEl>
                                          <p:spTgt spid="18"/>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p:tgtEl>
                                          <p:spTgt spid="30"/>
                                        </p:tgtEl>
                                        <p:attrNameLst>
                                          <p:attrName>ppt_y</p:attrName>
                                        </p:attrNameLst>
                                      </p:cBhvr>
                                      <p:tavLst>
                                        <p:tav tm="0">
                                          <p:val>
                                            <p:strVal val="#ppt_y+#ppt_h*1.125000"/>
                                          </p:val>
                                        </p:tav>
                                        <p:tav tm="100000">
                                          <p:val>
                                            <p:strVal val="#ppt_y"/>
                                          </p:val>
                                        </p:tav>
                                      </p:tavLst>
                                    </p:anim>
                                    <p:animEffect transition="in" filter="wipe(up)">
                                      <p:cBhvr>
                                        <p:cTn id="40" dur="500"/>
                                        <p:tgtEl>
                                          <p:spTgt spid="30"/>
                                        </p:tgtEl>
                                      </p:cBhvr>
                                    </p:animEffect>
                                  </p:childTnLst>
                                </p:cTn>
                              </p:par>
                            </p:childTnLst>
                          </p:cTn>
                        </p:par>
                        <p:par>
                          <p:cTn id="41" fill="hold">
                            <p:stCondLst>
                              <p:cond delay="3000"/>
                            </p:stCondLst>
                            <p:childTnLst>
                              <p:par>
                                <p:cTn id="42" presetID="12" presetClass="entr" presetSubtype="1"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ppt_y</p:attrName>
                                        </p:attrNameLst>
                                      </p:cBhvr>
                                      <p:tavLst>
                                        <p:tav tm="0">
                                          <p:val>
                                            <p:strVal val="#ppt_y-#ppt_h*1.125000"/>
                                          </p:val>
                                        </p:tav>
                                        <p:tav tm="100000">
                                          <p:val>
                                            <p:strVal val="#ppt_y"/>
                                          </p:val>
                                        </p:tav>
                                      </p:tavLst>
                                    </p:anim>
                                    <p:animEffect transition="in" filter="wipe(down)">
                                      <p:cBhvr>
                                        <p:cTn id="45" dur="500"/>
                                        <p:tgtEl>
                                          <p:spTgt spid="20"/>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p:tgtEl>
                                          <p:spTgt spid="31"/>
                                        </p:tgtEl>
                                        <p:attrNameLst>
                                          <p:attrName>ppt_y</p:attrName>
                                        </p:attrNameLst>
                                      </p:cBhvr>
                                      <p:tavLst>
                                        <p:tav tm="0">
                                          <p:val>
                                            <p:strVal val="#ppt_y+#ppt_h*1.125000"/>
                                          </p:val>
                                        </p:tav>
                                        <p:tav tm="100000">
                                          <p:val>
                                            <p:strVal val="#ppt_y"/>
                                          </p:val>
                                        </p:tav>
                                      </p:tavLst>
                                    </p:anim>
                                    <p:animEffect transition="in" filter="wipe(up)">
                                      <p:cBhvr>
                                        <p:cTn id="49" dur="500"/>
                                        <p:tgtEl>
                                          <p:spTgt spid="31"/>
                                        </p:tgtEl>
                                      </p:cBhvr>
                                    </p:animEffect>
                                  </p:childTnLst>
                                </p:cTn>
                              </p:par>
                            </p:childTnLst>
                          </p:cTn>
                        </p:par>
                        <p:par>
                          <p:cTn id="50" fill="hold">
                            <p:stCondLst>
                              <p:cond delay="3500"/>
                            </p:stCondLst>
                            <p:childTnLst>
                              <p:par>
                                <p:cTn id="51" presetID="12" presetClass="entr" presetSubtype="1"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ppt_y</p:attrName>
                                        </p:attrNameLst>
                                      </p:cBhvr>
                                      <p:tavLst>
                                        <p:tav tm="0">
                                          <p:val>
                                            <p:strVal val="#ppt_y-#ppt_h*1.125000"/>
                                          </p:val>
                                        </p:tav>
                                        <p:tav tm="100000">
                                          <p:val>
                                            <p:strVal val="#ppt_y"/>
                                          </p:val>
                                        </p:tav>
                                      </p:tavLst>
                                    </p:anim>
                                    <p:animEffect transition="in" filter="wipe(down)">
                                      <p:cBhvr>
                                        <p:cTn id="54" dur="500"/>
                                        <p:tgtEl>
                                          <p:spTgt spid="17"/>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additive="base">
                                        <p:cTn id="57" dur="500"/>
                                        <p:tgtEl>
                                          <p:spTgt spid="32"/>
                                        </p:tgtEl>
                                        <p:attrNameLst>
                                          <p:attrName>ppt_y</p:attrName>
                                        </p:attrNameLst>
                                      </p:cBhvr>
                                      <p:tavLst>
                                        <p:tav tm="0">
                                          <p:val>
                                            <p:strVal val="#ppt_y+#ppt_h*1.125000"/>
                                          </p:val>
                                        </p:tav>
                                        <p:tav tm="100000">
                                          <p:val>
                                            <p:strVal val="#ppt_y"/>
                                          </p:val>
                                        </p:tav>
                                      </p:tavLst>
                                    </p:anim>
                                    <p:animEffect transition="in" filter="wipe(up)">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p:bldP spid="29" grpId="0"/>
      <p:bldP spid="30" grpId="0"/>
      <p:bldP spid="31" grpId="0"/>
      <p:bldP spid="32"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3622871" y="929189"/>
            <a:ext cx="7418632" cy="5355312"/>
          </a:xfrm>
          <a:prstGeom prst="rect">
            <a:avLst/>
          </a:prstGeom>
          <a:solidFill>
            <a:schemeClr val="bg1"/>
          </a:solidFill>
          <a:ln>
            <a:noFill/>
          </a:ln>
          <a:effectLst>
            <a:outerShdw blurRad="3810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388815" y="314723"/>
            <a:ext cx="2980845" cy="2381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600">
              <a:solidFill>
                <a:schemeClr val="bg1"/>
              </a:solidFill>
              <a:latin typeface="Arial Narrow" panose="020B0606020202030204" pitchFamily="34" charset="0"/>
            </a:endParaRPr>
          </a:p>
        </p:txBody>
      </p:sp>
      <p:sp>
        <p:nvSpPr>
          <p:cNvPr id="16" name="TextBox 84"/>
          <p:cNvSpPr txBox="1"/>
          <p:nvPr/>
        </p:nvSpPr>
        <p:spPr>
          <a:xfrm>
            <a:off x="1569739" y="951476"/>
            <a:ext cx="2618997" cy="1107996"/>
          </a:xfrm>
          <a:prstGeom prst="rect">
            <a:avLst/>
          </a:prstGeom>
          <a:noFill/>
          <a:ln>
            <a:noFill/>
          </a:ln>
        </p:spPr>
        <p:txBody>
          <a:bodyPr vert="horz" wrap="square" lIns="0" tIns="0" rIns="0" bIns="0" rtlCol="0">
            <a:spAutoFit/>
          </a:bodyPr>
          <a:lstStyle/>
          <a:p>
            <a:pPr algn="ctr"/>
            <a:r>
              <a:rPr lang="zh-CN" altLang="en-US" sz="7200" spc="600">
                <a:solidFill>
                  <a:schemeClr val="bg1"/>
                </a:solidFill>
                <a:latin typeface="微软雅黑" panose="020B0503020204020204" pitchFamily="34" charset="-122"/>
                <a:ea typeface="微软雅黑" panose="020B0503020204020204" pitchFamily="34" charset="-122"/>
              </a:rPr>
              <a:t>章节</a:t>
            </a:r>
            <a:endParaRPr lang="en-US" altLang="zh-CN" sz="7200" spc="600" dirty="0">
              <a:solidFill>
                <a:schemeClr val="bg1"/>
              </a:solidFill>
              <a:latin typeface="微软雅黑" panose="020B0503020204020204" pitchFamily="34" charset="-122"/>
              <a:ea typeface="微软雅黑" panose="020B0503020204020204" pitchFamily="34" charset="-122"/>
            </a:endParaRPr>
          </a:p>
        </p:txBody>
      </p:sp>
      <p:sp>
        <p:nvSpPr>
          <p:cNvPr id="18" name="TextBox 48"/>
          <p:cNvSpPr txBox="1"/>
          <p:nvPr/>
        </p:nvSpPr>
        <p:spPr>
          <a:xfrm>
            <a:off x="5566947" y="4952235"/>
            <a:ext cx="4742030" cy="677108"/>
          </a:xfrm>
          <a:prstGeom prst="rect">
            <a:avLst/>
          </a:prstGeom>
          <a:noFill/>
        </p:spPr>
        <p:txBody>
          <a:bodyPr wrap="square" lIns="0" tIns="0" rIns="0" bIns="0" rtlCol="0">
            <a:spAutoFit/>
          </a:bodyPr>
          <a:lstStyle/>
          <a:p>
            <a:pPr algn="r"/>
            <a:r>
              <a:rPr lang="zh-CN" altLang="en-US" sz="4400" spc="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请替换文字内容</a:t>
            </a:r>
            <a:endParaRPr lang="en-GB" altLang="zh-CN" sz="4400" spc="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9" name="矩形 259"/>
          <p:cNvSpPr>
            <a:spLocks noChangeArrowheads="1"/>
          </p:cNvSpPr>
          <p:nvPr/>
        </p:nvSpPr>
        <p:spPr bwMode="auto">
          <a:xfrm>
            <a:off x="8112535" y="3401899"/>
            <a:ext cx="2196442"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en-US" altLang="zh-CN" sz="11500" cap="all" spc="300">
                <a:solidFill>
                  <a:schemeClr val="tx1">
                    <a:lumMod val="75000"/>
                    <a:lumOff val="25000"/>
                  </a:schemeClr>
                </a:solidFill>
                <a:latin typeface="Trajan Pro" panose="02020502050506020301" pitchFamily="18" charset="0"/>
                <a:cs typeface="Arial" panose="020B0604020202020204" pitchFamily="34" charset="0"/>
              </a:rPr>
              <a:t>02</a:t>
            </a:r>
            <a:endParaRPr lang="zh-CN" altLang="en-US" sz="11500" cap="all" spc="300" dirty="0">
              <a:solidFill>
                <a:schemeClr val="tx1">
                  <a:lumMod val="75000"/>
                  <a:lumOff val="25000"/>
                </a:schemeClr>
              </a:solidFill>
              <a:latin typeface="Trajan Pro" panose="02020502050506020301" pitchFamily="18" charset="0"/>
              <a:cs typeface="Arial" panose="020B0604020202020204" pitchFamily="34" charset="0"/>
            </a:endParaRPr>
          </a:p>
        </p:txBody>
      </p:sp>
    </p:spTree>
    <p:extLst>
      <p:ext uri="{BB962C8B-B14F-4D97-AF65-F5344CB8AC3E}">
        <p14:creationId xmlns:p14="http://schemas.microsoft.com/office/powerpoint/2010/main" val="29584295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2" presetClass="entr" presetSubtype="4" fill="hold" grpId="0" nodeType="afterEffect">
                                  <p:stCondLst>
                                    <p:cond delay="0"/>
                                  </p:stCondLst>
                                  <p:iterate type="lt">
                                    <p:tmPct val="10000"/>
                                  </p:iterate>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750"/>
                                        <p:tgtEl>
                                          <p:spTgt spid="16"/>
                                        </p:tgtEl>
                                        <p:attrNameLst>
                                          <p:attrName>ppt_y</p:attrName>
                                        </p:attrNameLst>
                                      </p:cBhvr>
                                      <p:tavLst>
                                        <p:tav tm="0">
                                          <p:val>
                                            <p:strVal val="#ppt_y+#ppt_h*1.125000"/>
                                          </p:val>
                                        </p:tav>
                                        <p:tav tm="100000">
                                          <p:val>
                                            <p:strVal val="#ppt_y"/>
                                          </p:val>
                                        </p:tav>
                                      </p:tavLst>
                                    </p:anim>
                                    <p:animEffect transition="in" filter="wipe(up)">
                                      <p:cBhvr>
                                        <p:cTn id="17" dur="750"/>
                                        <p:tgtEl>
                                          <p:spTgt spid="16"/>
                                        </p:tgtEl>
                                      </p:cBhvr>
                                    </p:animEffect>
                                  </p:childTnLst>
                                </p:cTn>
                              </p:par>
                            </p:childTnLst>
                          </p:cTn>
                        </p:par>
                        <p:par>
                          <p:cTn id="18" fill="hold">
                            <p:stCondLst>
                              <p:cond delay="1325"/>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8"/>
                                        </p:tgtEl>
                                        <p:attrNameLst>
                                          <p:attrName>style.visibility</p:attrName>
                                        </p:attrNameLst>
                                      </p:cBhvr>
                                      <p:to>
                                        <p:strVal val="visible"/>
                                      </p:to>
                                    </p:set>
                                    <p:animEffect transition="in" filter="wipe(left)">
                                      <p:cBhvr>
                                        <p:cTn id="21" dur="200"/>
                                        <p:tgtEl>
                                          <p:spTgt spid="18"/>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8"/>
                                        </p:tgtEl>
                                      </p:cBhvr>
                                      <p:to x="80000" y="100000"/>
                                    </p:animScale>
                                    <p:anim by="(#ppt_w*0.10)" calcmode="lin" valueType="num">
                                      <p:cBhvr>
                                        <p:cTn id="24" dur="50" autoRev="1" fill="hold">
                                          <p:stCondLst>
                                            <p:cond delay="0"/>
                                          </p:stCondLst>
                                        </p:cTn>
                                        <p:tgtEl>
                                          <p:spTgt spid="18"/>
                                        </p:tgtEl>
                                        <p:attrNameLst>
                                          <p:attrName>ppt_x</p:attrName>
                                        </p:attrNameLst>
                                      </p:cBhvr>
                                    </p:anim>
                                    <p:anim by="(-#ppt_w*0.10)" calcmode="lin" valueType="num">
                                      <p:cBhvr>
                                        <p:cTn id="25" dur="50" autoRev="1" fill="hold">
                                          <p:stCondLst>
                                            <p:cond delay="0"/>
                                          </p:stCondLst>
                                        </p:cTn>
                                        <p:tgtEl>
                                          <p:spTgt spid="18"/>
                                        </p:tgtEl>
                                        <p:attrNameLst>
                                          <p:attrName>ppt_y</p:attrName>
                                        </p:attrNameLst>
                                      </p:cBhvr>
                                    </p:anim>
                                    <p:animRot by="-480000">
                                      <p:cBhvr>
                                        <p:cTn id="26" dur="50" autoRev="1" fill="hold">
                                          <p:stCondLst>
                                            <p:cond delay="0"/>
                                          </p:stCondLst>
                                        </p:cTn>
                                        <p:tgtEl>
                                          <p:spTgt spid="18"/>
                                        </p:tgtEl>
                                        <p:attrNameLst>
                                          <p:attrName>r</p:attrName>
                                        </p:attrNameLst>
                                      </p:cBhvr>
                                    </p:animRot>
                                  </p:childTnLst>
                                </p:cTn>
                              </p:par>
                            </p:childTnLst>
                          </p:cTn>
                        </p:par>
                        <p:par>
                          <p:cTn id="27" fill="hold">
                            <p:stCondLst>
                              <p:cond delay="1885"/>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9"/>
                                        </p:tgtEl>
                                        <p:attrNameLst>
                                          <p:attrName>ppt_y</p:attrName>
                                        </p:attrNameLst>
                                      </p:cBhvr>
                                      <p:tavLst>
                                        <p:tav tm="0">
                                          <p:val>
                                            <p:strVal val="#ppt_y"/>
                                          </p:val>
                                        </p:tav>
                                        <p:tav tm="100000">
                                          <p:val>
                                            <p:strVal val="#ppt_y"/>
                                          </p:val>
                                        </p:tav>
                                      </p:tavLst>
                                    </p:anim>
                                    <p:anim calcmode="lin" valueType="num">
                                      <p:cBhvr>
                                        <p:cTn id="3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9"/>
                                        </p:tgtEl>
                                      </p:cBhvr>
                                    </p:animEffect>
                                  </p:childTnLst>
                                </p:cTn>
                              </p:par>
                            </p:childTnLst>
                          </p:cTn>
                        </p:par>
                        <p:par>
                          <p:cTn id="35" fill="hold">
                            <p:stCondLst>
                              <p:cond delay="2435"/>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19"/>
                                        </p:tgtEl>
                                      </p:cBhvr>
                                    </p:animEffect>
                                    <p:animScale>
                                      <p:cBhvr>
                                        <p:cTn id="38"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8" grpId="0"/>
      <p:bldP spid="18" grpId="1"/>
      <p:bldP spid="19" grpId="0"/>
      <p:bldP spid="19"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SCORM_ENDPOINT" val="&lt;endpoint&gt;&lt;enable&gt;0&lt;/enable&gt;&lt;lrs&gt;http://&lt;/lrs&gt;&lt;auth&gt;0&lt;/auth&gt;&lt;login&gt;&lt;/login&gt;&lt;password&gt;&lt;/password&gt;&lt;key&gt;&lt;/key&gt;&lt;name&gt;&lt;/name&gt;&lt;email&gt;&lt;/email&gt;&lt;/endpoint&gt;&#10;"/>
  <p:tag name="ISPRING_PRESENTATION_TITLE" val="12"/>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自定义设计方案">
  <a:themeElements>
    <a:clrScheme name="004教育公开课23">
      <a:dk1>
        <a:sysClr val="windowText" lastClr="000000"/>
      </a:dk1>
      <a:lt1>
        <a:sysClr val="window" lastClr="FFFFFF"/>
      </a:lt1>
      <a:dk2>
        <a:srgbClr val="6EAB93"/>
      </a:dk2>
      <a:lt2>
        <a:srgbClr val="F2F2F2"/>
      </a:lt2>
      <a:accent1>
        <a:srgbClr val="4651A1"/>
      </a:accent1>
      <a:accent2>
        <a:srgbClr val="6EAB93"/>
      </a:accent2>
      <a:accent3>
        <a:srgbClr val="4651A1"/>
      </a:accent3>
      <a:accent4>
        <a:srgbClr val="6EAB93"/>
      </a:accent4>
      <a:accent5>
        <a:srgbClr val="4651A1"/>
      </a:accent5>
      <a:accent6>
        <a:srgbClr val="6EAB93"/>
      </a:accent6>
      <a:hlink>
        <a:srgbClr val="4651A1"/>
      </a:hlink>
      <a:folHlink>
        <a:srgbClr val="6EAB9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2049</Words>
  <Application>Microsoft Office PowerPoint</Application>
  <PresentationFormat>自定义</PresentationFormat>
  <Paragraphs>237</Paragraphs>
  <Slides>24</Slides>
  <Notes>24</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Trajan Pro</vt:lpstr>
      <vt:lpstr>宋体</vt:lpstr>
      <vt:lpstr>Agency FB</vt:lpstr>
      <vt:lpstr>Arial</vt:lpstr>
      <vt:lpstr>Arial Narrow</vt:lpstr>
      <vt:lpstr>Calibri</vt:lpstr>
      <vt:lpstr>Calibri Light</vt:lpstr>
      <vt:lpstr>微软雅黑</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creator/>
  <dc:description>小鹿ppt  ； http://pptx.taobao.com</dc:description>
  <cp:lastModifiedBy/>
  <cp:revision>1</cp:revision>
  <dcterms:created xsi:type="dcterms:W3CDTF">2017-04-22T15:13:23Z</dcterms:created>
  <dcterms:modified xsi:type="dcterms:W3CDTF">2018-07-24T15:10:55Z</dcterms:modified>
</cp:coreProperties>
</file>