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9" d="100"/>
          <a:sy n="69" d="100"/>
        </p:scale>
        <p:origin x="55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64EE9A-69CC-4053-A443-40084C177BCD}" type="datetimeFigureOut">
              <a:rPr lang="zh-CN" altLang="en-US" smtClean="0"/>
              <a:t>2017-06-18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6D7EEE-47C2-4351-A4F3-911C07CA70A0}" type="slidenum">
              <a:rPr lang="zh-CN" altLang="en-US" smtClean="0"/>
              <a:t>‹#›</a:t>
            </a:fld>
            <a:endParaRPr lang="zh-CN" altLang="en-US"/>
          </a:p>
        </p:txBody>
      </p:sp>
    </p:spTree>
    <p:extLst>
      <p:ext uri="{BB962C8B-B14F-4D97-AF65-F5344CB8AC3E}">
        <p14:creationId xmlns:p14="http://schemas.microsoft.com/office/powerpoint/2010/main" val="3903322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6D7EEE-47C2-4351-A4F3-911C07CA70A0}" type="slidenum">
              <a:rPr lang="zh-CN" altLang="en-US" smtClean="0"/>
              <a:t>1</a:t>
            </a:fld>
            <a:endParaRPr lang="zh-CN" altLang="en-US"/>
          </a:p>
        </p:txBody>
      </p:sp>
    </p:spTree>
    <p:extLst>
      <p:ext uri="{BB962C8B-B14F-4D97-AF65-F5344CB8AC3E}">
        <p14:creationId xmlns:p14="http://schemas.microsoft.com/office/powerpoint/2010/main" val="3169743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10</a:t>
            </a:fld>
            <a:endParaRPr lang="zh-CN" altLang="en-US"/>
          </a:p>
        </p:txBody>
      </p:sp>
    </p:spTree>
    <p:extLst>
      <p:ext uri="{BB962C8B-B14F-4D97-AF65-F5344CB8AC3E}">
        <p14:creationId xmlns:p14="http://schemas.microsoft.com/office/powerpoint/2010/main" val="512901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11</a:t>
            </a:fld>
            <a:endParaRPr lang="zh-CN" altLang="en-US"/>
          </a:p>
        </p:txBody>
      </p:sp>
    </p:spTree>
    <p:extLst>
      <p:ext uri="{BB962C8B-B14F-4D97-AF65-F5344CB8AC3E}">
        <p14:creationId xmlns:p14="http://schemas.microsoft.com/office/powerpoint/2010/main" val="3446694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更多模板资料</a:t>
            </a:r>
            <a:r>
              <a:rPr lang="en-US" altLang="zh-CN" dirty="0" smtClean="0"/>
              <a:t>-</a:t>
            </a:r>
            <a:r>
              <a:rPr lang="zh-CN" altLang="en-US" dirty="0" smtClean="0"/>
              <a:t>亮亮图文旗舰店 </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12</a:t>
            </a:fld>
            <a:endParaRPr lang="zh-CN" altLang="en-US"/>
          </a:p>
        </p:txBody>
      </p:sp>
    </p:spTree>
    <p:extLst>
      <p:ext uri="{BB962C8B-B14F-4D97-AF65-F5344CB8AC3E}">
        <p14:creationId xmlns:p14="http://schemas.microsoft.com/office/powerpoint/2010/main" val="3147645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13</a:t>
            </a:fld>
            <a:endParaRPr lang="zh-CN" altLang="en-US"/>
          </a:p>
        </p:txBody>
      </p:sp>
    </p:spTree>
    <p:extLst>
      <p:ext uri="{BB962C8B-B14F-4D97-AF65-F5344CB8AC3E}">
        <p14:creationId xmlns:p14="http://schemas.microsoft.com/office/powerpoint/2010/main" val="1510538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14</a:t>
            </a:fld>
            <a:endParaRPr lang="zh-CN" altLang="en-US"/>
          </a:p>
        </p:txBody>
      </p:sp>
    </p:spTree>
    <p:extLst>
      <p:ext uri="{BB962C8B-B14F-4D97-AF65-F5344CB8AC3E}">
        <p14:creationId xmlns:p14="http://schemas.microsoft.com/office/powerpoint/2010/main" val="2038859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15</a:t>
            </a:fld>
            <a:endParaRPr lang="zh-CN" altLang="en-US"/>
          </a:p>
        </p:txBody>
      </p:sp>
    </p:spTree>
    <p:extLst>
      <p:ext uri="{BB962C8B-B14F-4D97-AF65-F5344CB8AC3E}">
        <p14:creationId xmlns:p14="http://schemas.microsoft.com/office/powerpoint/2010/main" val="3736024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16</a:t>
            </a:fld>
            <a:endParaRPr lang="zh-CN" altLang="en-US"/>
          </a:p>
        </p:txBody>
      </p:sp>
    </p:spTree>
    <p:extLst>
      <p:ext uri="{BB962C8B-B14F-4D97-AF65-F5344CB8AC3E}">
        <p14:creationId xmlns:p14="http://schemas.microsoft.com/office/powerpoint/2010/main" val="2068593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17</a:t>
            </a:fld>
            <a:endParaRPr lang="zh-CN" altLang="en-US"/>
          </a:p>
        </p:txBody>
      </p:sp>
    </p:spTree>
    <p:extLst>
      <p:ext uri="{BB962C8B-B14F-4D97-AF65-F5344CB8AC3E}">
        <p14:creationId xmlns:p14="http://schemas.microsoft.com/office/powerpoint/2010/main" val="301416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18</a:t>
            </a:fld>
            <a:endParaRPr lang="zh-CN" altLang="en-US"/>
          </a:p>
        </p:txBody>
      </p:sp>
    </p:spTree>
    <p:extLst>
      <p:ext uri="{BB962C8B-B14F-4D97-AF65-F5344CB8AC3E}">
        <p14:creationId xmlns:p14="http://schemas.microsoft.com/office/powerpoint/2010/main" val="618322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19</a:t>
            </a:fld>
            <a:endParaRPr lang="zh-CN" altLang="en-US"/>
          </a:p>
        </p:txBody>
      </p:sp>
    </p:spTree>
    <p:extLst>
      <p:ext uri="{BB962C8B-B14F-4D97-AF65-F5344CB8AC3E}">
        <p14:creationId xmlns:p14="http://schemas.microsoft.com/office/powerpoint/2010/main" val="4140395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6D7EEE-47C2-4351-A4F3-911C07CA70A0}" type="slidenum">
              <a:rPr lang="zh-CN" altLang="en-US" smtClean="0"/>
              <a:t>2</a:t>
            </a:fld>
            <a:endParaRPr lang="zh-CN" altLang="en-US"/>
          </a:p>
        </p:txBody>
      </p:sp>
    </p:spTree>
    <p:extLst>
      <p:ext uri="{BB962C8B-B14F-4D97-AF65-F5344CB8AC3E}">
        <p14:creationId xmlns:p14="http://schemas.microsoft.com/office/powerpoint/2010/main" val="1703027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20</a:t>
            </a:fld>
            <a:endParaRPr lang="zh-CN" altLang="en-US"/>
          </a:p>
        </p:txBody>
      </p:sp>
    </p:spTree>
    <p:extLst>
      <p:ext uri="{BB962C8B-B14F-4D97-AF65-F5344CB8AC3E}">
        <p14:creationId xmlns:p14="http://schemas.microsoft.com/office/powerpoint/2010/main" val="3509279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21</a:t>
            </a:fld>
            <a:endParaRPr lang="zh-CN" altLang="en-US"/>
          </a:p>
        </p:txBody>
      </p:sp>
    </p:spTree>
    <p:extLst>
      <p:ext uri="{BB962C8B-B14F-4D97-AF65-F5344CB8AC3E}">
        <p14:creationId xmlns:p14="http://schemas.microsoft.com/office/powerpoint/2010/main" val="2425022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更多模板资料</a:t>
            </a:r>
            <a:r>
              <a:rPr lang="en-US" altLang="zh-CN" dirty="0" smtClean="0"/>
              <a:t>-</a:t>
            </a:r>
            <a:r>
              <a:rPr lang="zh-CN" altLang="en-US" dirty="0" smtClean="0"/>
              <a:t>亮亮图文旗舰店 </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22</a:t>
            </a:fld>
            <a:endParaRPr lang="zh-CN" altLang="en-US"/>
          </a:p>
        </p:txBody>
      </p:sp>
    </p:spTree>
    <p:extLst>
      <p:ext uri="{BB962C8B-B14F-4D97-AF65-F5344CB8AC3E}">
        <p14:creationId xmlns:p14="http://schemas.microsoft.com/office/powerpoint/2010/main" val="143253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23</a:t>
            </a:fld>
            <a:endParaRPr lang="zh-CN" altLang="en-US"/>
          </a:p>
        </p:txBody>
      </p:sp>
    </p:spTree>
    <p:extLst>
      <p:ext uri="{BB962C8B-B14F-4D97-AF65-F5344CB8AC3E}">
        <p14:creationId xmlns:p14="http://schemas.microsoft.com/office/powerpoint/2010/main" val="25072539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24</a:t>
            </a:fld>
            <a:endParaRPr lang="zh-CN" altLang="en-US"/>
          </a:p>
        </p:txBody>
      </p:sp>
    </p:spTree>
    <p:extLst>
      <p:ext uri="{BB962C8B-B14F-4D97-AF65-F5344CB8AC3E}">
        <p14:creationId xmlns:p14="http://schemas.microsoft.com/office/powerpoint/2010/main" val="571575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25</a:t>
            </a:fld>
            <a:endParaRPr lang="zh-CN" altLang="en-US"/>
          </a:p>
        </p:txBody>
      </p:sp>
    </p:spTree>
    <p:extLst>
      <p:ext uri="{BB962C8B-B14F-4D97-AF65-F5344CB8AC3E}">
        <p14:creationId xmlns:p14="http://schemas.microsoft.com/office/powerpoint/2010/main" val="2846413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26</a:t>
            </a:fld>
            <a:endParaRPr lang="zh-CN" altLang="en-US"/>
          </a:p>
        </p:txBody>
      </p:sp>
    </p:spTree>
    <p:extLst>
      <p:ext uri="{BB962C8B-B14F-4D97-AF65-F5344CB8AC3E}">
        <p14:creationId xmlns:p14="http://schemas.microsoft.com/office/powerpoint/2010/main" val="3749658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27</a:t>
            </a:fld>
            <a:endParaRPr lang="zh-CN" altLang="en-US"/>
          </a:p>
        </p:txBody>
      </p:sp>
    </p:spTree>
    <p:extLst>
      <p:ext uri="{BB962C8B-B14F-4D97-AF65-F5344CB8AC3E}">
        <p14:creationId xmlns:p14="http://schemas.microsoft.com/office/powerpoint/2010/main" val="24832871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28</a:t>
            </a:fld>
            <a:endParaRPr lang="zh-CN" altLang="en-US"/>
          </a:p>
        </p:txBody>
      </p:sp>
    </p:spTree>
    <p:extLst>
      <p:ext uri="{BB962C8B-B14F-4D97-AF65-F5344CB8AC3E}">
        <p14:creationId xmlns:p14="http://schemas.microsoft.com/office/powerpoint/2010/main" val="39838478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29</a:t>
            </a:fld>
            <a:endParaRPr lang="zh-CN" altLang="en-US"/>
          </a:p>
        </p:txBody>
      </p:sp>
    </p:spTree>
    <p:extLst>
      <p:ext uri="{BB962C8B-B14F-4D97-AF65-F5344CB8AC3E}">
        <p14:creationId xmlns:p14="http://schemas.microsoft.com/office/powerpoint/2010/main" val="3399082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a:t>
            </a:fld>
            <a:endParaRPr lang="zh-CN" altLang="en-US"/>
          </a:p>
        </p:txBody>
      </p:sp>
    </p:spTree>
    <p:extLst>
      <p:ext uri="{BB962C8B-B14F-4D97-AF65-F5344CB8AC3E}">
        <p14:creationId xmlns:p14="http://schemas.microsoft.com/office/powerpoint/2010/main" val="37058349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30</a:t>
            </a:fld>
            <a:endParaRPr lang="zh-CN" altLang="en-US"/>
          </a:p>
        </p:txBody>
      </p:sp>
    </p:spTree>
    <p:extLst>
      <p:ext uri="{BB962C8B-B14F-4D97-AF65-F5344CB8AC3E}">
        <p14:creationId xmlns:p14="http://schemas.microsoft.com/office/powerpoint/2010/main" val="14201565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31</a:t>
            </a:fld>
            <a:endParaRPr lang="zh-CN" altLang="en-US"/>
          </a:p>
        </p:txBody>
      </p:sp>
    </p:spTree>
    <p:extLst>
      <p:ext uri="{BB962C8B-B14F-4D97-AF65-F5344CB8AC3E}">
        <p14:creationId xmlns:p14="http://schemas.microsoft.com/office/powerpoint/2010/main" val="40342372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32</a:t>
            </a:fld>
            <a:endParaRPr lang="zh-CN" altLang="en-US"/>
          </a:p>
        </p:txBody>
      </p:sp>
    </p:spTree>
    <p:extLst>
      <p:ext uri="{BB962C8B-B14F-4D97-AF65-F5344CB8AC3E}">
        <p14:creationId xmlns:p14="http://schemas.microsoft.com/office/powerpoint/2010/main" val="6949148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33</a:t>
            </a:fld>
            <a:endParaRPr lang="zh-CN" altLang="en-US"/>
          </a:p>
        </p:txBody>
      </p:sp>
    </p:spTree>
    <p:extLst>
      <p:ext uri="{BB962C8B-B14F-4D97-AF65-F5344CB8AC3E}">
        <p14:creationId xmlns:p14="http://schemas.microsoft.com/office/powerpoint/2010/main" val="21573171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34</a:t>
            </a:fld>
            <a:endParaRPr lang="zh-CN" altLang="en-US"/>
          </a:p>
        </p:txBody>
      </p:sp>
    </p:spTree>
    <p:extLst>
      <p:ext uri="{BB962C8B-B14F-4D97-AF65-F5344CB8AC3E}">
        <p14:creationId xmlns:p14="http://schemas.microsoft.com/office/powerpoint/2010/main" val="3446639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35</a:t>
            </a:fld>
            <a:endParaRPr lang="zh-CN" altLang="en-US"/>
          </a:p>
        </p:txBody>
      </p:sp>
    </p:spTree>
    <p:extLst>
      <p:ext uri="{BB962C8B-B14F-4D97-AF65-F5344CB8AC3E}">
        <p14:creationId xmlns:p14="http://schemas.microsoft.com/office/powerpoint/2010/main" val="20533295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36</a:t>
            </a:fld>
            <a:endParaRPr lang="zh-CN" altLang="en-US"/>
          </a:p>
        </p:txBody>
      </p:sp>
    </p:spTree>
    <p:extLst>
      <p:ext uri="{BB962C8B-B14F-4D97-AF65-F5344CB8AC3E}">
        <p14:creationId xmlns:p14="http://schemas.microsoft.com/office/powerpoint/2010/main" val="26927842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37</a:t>
            </a:fld>
            <a:endParaRPr lang="zh-CN" altLang="en-US"/>
          </a:p>
        </p:txBody>
      </p:sp>
    </p:spTree>
    <p:extLst>
      <p:ext uri="{BB962C8B-B14F-4D97-AF65-F5344CB8AC3E}">
        <p14:creationId xmlns:p14="http://schemas.microsoft.com/office/powerpoint/2010/main" val="1238631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38</a:t>
            </a:fld>
            <a:endParaRPr lang="zh-CN" altLang="en-US"/>
          </a:p>
        </p:txBody>
      </p:sp>
    </p:spTree>
    <p:extLst>
      <p:ext uri="{BB962C8B-B14F-4D97-AF65-F5344CB8AC3E}">
        <p14:creationId xmlns:p14="http://schemas.microsoft.com/office/powerpoint/2010/main" val="2110102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39</a:t>
            </a:fld>
            <a:endParaRPr lang="zh-CN" altLang="en-US"/>
          </a:p>
        </p:txBody>
      </p:sp>
    </p:spTree>
    <p:extLst>
      <p:ext uri="{BB962C8B-B14F-4D97-AF65-F5344CB8AC3E}">
        <p14:creationId xmlns:p14="http://schemas.microsoft.com/office/powerpoint/2010/main" val="4255775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a:t>
            </a:fld>
            <a:endParaRPr lang="zh-CN" altLang="en-US"/>
          </a:p>
        </p:txBody>
      </p:sp>
    </p:spTree>
    <p:extLst>
      <p:ext uri="{BB962C8B-B14F-4D97-AF65-F5344CB8AC3E}">
        <p14:creationId xmlns:p14="http://schemas.microsoft.com/office/powerpoint/2010/main" val="30257054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40</a:t>
            </a:fld>
            <a:endParaRPr lang="zh-CN" altLang="en-US"/>
          </a:p>
        </p:txBody>
      </p:sp>
    </p:spTree>
    <p:extLst>
      <p:ext uri="{BB962C8B-B14F-4D97-AF65-F5344CB8AC3E}">
        <p14:creationId xmlns:p14="http://schemas.microsoft.com/office/powerpoint/2010/main" val="35196826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41</a:t>
            </a:fld>
            <a:endParaRPr lang="zh-CN" altLang="en-US"/>
          </a:p>
        </p:txBody>
      </p:sp>
    </p:spTree>
    <p:extLst>
      <p:ext uri="{BB962C8B-B14F-4D97-AF65-F5344CB8AC3E}">
        <p14:creationId xmlns:p14="http://schemas.microsoft.com/office/powerpoint/2010/main" val="36529421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42</a:t>
            </a:fld>
            <a:endParaRPr lang="zh-CN" altLang="en-US"/>
          </a:p>
        </p:txBody>
      </p:sp>
    </p:spTree>
    <p:extLst>
      <p:ext uri="{BB962C8B-B14F-4D97-AF65-F5344CB8AC3E}">
        <p14:creationId xmlns:p14="http://schemas.microsoft.com/office/powerpoint/2010/main" val="42024795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43</a:t>
            </a:fld>
            <a:endParaRPr lang="zh-CN" altLang="en-US"/>
          </a:p>
        </p:txBody>
      </p:sp>
    </p:spTree>
    <p:extLst>
      <p:ext uri="{BB962C8B-B14F-4D97-AF65-F5344CB8AC3E}">
        <p14:creationId xmlns:p14="http://schemas.microsoft.com/office/powerpoint/2010/main" val="5174563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44</a:t>
            </a:fld>
            <a:endParaRPr lang="zh-CN" altLang="en-US"/>
          </a:p>
        </p:txBody>
      </p:sp>
    </p:spTree>
    <p:extLst>
      <p:ext uri="{BB962C8B-B14F-4D97-AF65-F5344CB8AC3E}">
        <p14:creationId xmlns:p14="http://schemas.microsoft.com/office/powerpoint/2010/main" val="300218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5</a:t>
            </a:fld>
            <a:endParaRPr lang="zh-CN" altLang="en-US"/>
          </a:p>
        </p:txBody>
      </p:sp>
    </p:spTree>
    <p:extLst>
      <p:ext uri="{BB962C8B-B14F-4D97-AF65-F5344CB8AC3E}">
        <p14:creationId xmlns:p14="http://schemas.microsoft.com/office/powerpoint/2010/main" val="3714229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6</a:t>
            </a:fld>
            <a:endParaRPr lang="zh-CN" altLang="en-US"/>
          </a:p>
        </p:txBody>
      </p:sp>
    </p:spTree>
    <p:extLst>
      <p:ext uri="{BB962C8B-B14F-4D97-AF65-F5344CB8AC3E}">
        <p14:creationId xmlns:p14="http://schemas.microsoft.com/office/powerpoint/2010/main" val="3639222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7</a:t>
            </a:fld>
            <a:endParaRPr lang="zh-CN" altLang="en-US"/>
          </a:p>
        </p:txBody>
      </p:sp>
    </p:spTree>
    <p:extLst>
      <p:ext uri="{BB962C8B-B14F-4D97-AF65-F5344CB8AC3E}">
        <p14:creationId xmlns:p14="http://schemas.microsoft.com/office/powerpoint/2010/main" val="3553767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8</a:t>
            </a:fld>
            <a:endParaRPr lang="zh-CN" altLang="en-US"/>
          </a:p>
        </p:txBody>
      </p:sp>
    </p:spTree>
    <p:extLst>
      <p:ext uri="{BB962C8B-B14F-4D97-AF65-F5344CB8AC3E}">
        <p14:creationId xmlns:p14="http://schemas.microsoft.com/office/powerpoint/2010/main" val="2498007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9</a:t>
            </a:fld>
            <a:endParaRPr lang="zh-CN" altLang="en-US"/>
          </a:p>
        </p:txBody>
      </p:sp>
    </p:spTree>
    <p:extLst>
      <p:ext uri="{BB962C8B-B14F-4D97-AF65-F5344CB8AC3E}">
        <p14:creationId xmlns:p14="http://schemas.microsoft.com/office/powerpoint/2010/main" val="345028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34477783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2827461427"/>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123205748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0178892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648587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6840230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82263503"/>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3266808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388296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5058193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28684546"/>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320944893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5083199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3206910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40066236"/>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2905799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5909637"/>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6854140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9142373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2999843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5174708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
        <p:nvSpPr>
          <p:cNvPr id="7" name="矩形 6"/>
          <p:cNvSpPr/>
          <p:nvPr userDrawn="1"/>
        </p:nvSpPr>
        <p:spPr>
          <a:xfrm>
            <a:off x="2082079" y="476673"/>
            <a:ext cx="4186306"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解</a:t>
            </a:r>
            <a:r>
              <a:rPr lang="zh-CN" altLang="zh-CN" sz="2400" b="1" dirty="0" smtClean="0">
                <a:solidFill>
                  <a:schemeClr val="bg1"/>
                </a:solidFill>
                <a:latin typeface="微软雅黑" pitchFamily="34" charset="-122"/>
                <a:ea typeface="微软雅黑" pitchFamily="34" charset="-122"/>
              </a:rPr>
              <a:t>析</a:t>
            </a:r>
            <a:r>
              <a:rPr lang="zh-CN" altLang="zh-CN" sz="2400" b="1" dirty="0">
                <a:solidFill>
                  <a:schemeClr val="bg1"/>
                </a:solidFill>
                <a:latin typeface="微软雅黑" pitchFamily="34" charset="-122"/>
                <a:ea typeface="微软雅黑" pitchFamily="34" charset="-122"/>
              </a:rPr>
              <a:t>“四讲四有”的深刻内涵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6630764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4909191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1827922" y="476673"/>
            <a:ext cx="54175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做</a:t>
            </a:r>
            <a:r>
              <a:rPr lang="zh-CN" altLang="zh-CN" sz="2400" b="1" dirty="0" smtClean="0">
                <a:solidFill>
                  <a:schemeClr val="bg1"/>
                </a:solidFill>
                <a:latin typeface="微软雅黑" pitchFamily="34" charset="-122"/>
                <a:ea typeface="微软雅黑" pitchFamily="34" charset="-122"/>
              </a:rPr>
              <a:t>“</a:t>
            </a:r>
            <a:r>
              <a:rPr lang="zh-CN" altLang="zh-CN" sz="2400" b="1" dirty="0">
                <a:solidFill>
                  <a:schemeClr val="bg1"/>
                </a:solidFill>
                <a:latin typeface="微软雅黑" pitchFamily="34" charset="-122"/>
                <a:ea typeface="微软雅黑" pitchFamily="34" charset="-122"/>
              </a:rPr>
              <a:t>四讲四有</a:t>
            </a:r>
            <a:r>
              <a:rPr lang="zh-CN"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合格党员</a:t>
            </a:r>
            <a:r>
              <a:rPr lang="zh-CN" altLang="zh-CN" sz="2400" b="1" dirty="0" smtClean="0">
                <a:solidFill>
                  <a:schemeClr val="bg1"/>
                </a:solidFill>
                <a:latin typeface="微软雅黑" pitchFamily="34" charset="-122"/>
                <a:ea typeface="微软雅黑" pitchFamily="34" charset="-122"/>
              </a:rPr>
              <a:t>的</a:t>
            </a:r>
            <a:r>
              <a:rPr lang="zh-CN" altLang="en-US" sz="2400" b="1" dirty="0" smtClean="0">
                <a:solidFill>
                  <a:schemeClr val="bg1"/>
                </a:solidFill>
                <a:latin typeface="微软雅黑" pitchFamily="34" charset="-122"/>
                <a:ea typeface="微软雅黑" pitchFamily="34" charset="-122"/>
              </a:rPr>
              <a:t>标志和特质</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9796133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7" name="矩形 6"/>
          <p:cNvSpPr/>
          <p:nvPr userDrawn="1"/>
        </p:nvSpPr>
        <p:spPr>
          <a:xfrm>
            <a:off x="1827922" y="476673"/>
            <a:ext cx="54175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做</a:t>
            </a:r>
            <a:r>
              <a:rPr lang="zh-CN" altLang="zh-CN" sz="2400" b="1" dirty="0" smtClean="0">
                <a:solidFill>
                  <a:schemeClr val="bg1"/>
                </a:solidFill>
                <a:latin typeface="微软雅黑" pitchFamily="34" charset="-122"/>
                <a:ea typeface="微软雅黑" pitchFamily="34" charset="-122"/>
              </a:rPr>
              <a:t>“</a:t>
            </a:r>
            <a:r>
              <a:rPr lang="zh-CN" altLang="zh-CN" sz="2400" b="1" dirty="0">
                <a:solidFill>
                  <a:schemeClr val="bg1"/>
                </a:solidFill>
                <a:latin typeface="微软雅黑" pitchFamily="34" charset="-122"/>
                <a:ea typeface="微软雅黑" pitchFamily="34" charset="-122"/>
              </a:rPr>
              <a:t>四讲四有</a:t>
            </a:r>
            <a:r>
              <a:rPr lang="zh-CN"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合格党员</a:t>
            </a:r>
            <a:r>
              <a:rPr lang="zh-CN" altLang="zh-CN" sz="2400" b="1" dirty="0" smtClean="0">
                <a:solidFill>
                  <a:schemeClr val="bg1"/>
                </a:solidFill>
                <a:latin typeface="微软雅黑" pitchFamily="34" charset="-122"/>
                <a:ea typeface="微软雅黑" pitchFamily="34" charset="-122"/>
              </a:rPr>
              <a:t>的</a:t>
            </a:r>
            <a:r>
              <a:rPr lang="zh-CN" altLang="en-US" sz="2400" b="1" dirty="0" smtClean="0">
                <a:solidFill>
                  <a:schemeClr val="bg1"/>
                </a:solidFill>
                <a:latin typeface="微软雅黑" pitchFamily="34" charset="-122"/>
                <a:ea typeface="微软雅黑" pitchFamily="34" charset="-122"/>
              </a:rPr>
              <a:t>标志和特质</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07485208"/>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矩形 6"/>
          <p:cNvSpPr/>
          <p:nvPr userDrawn="1"/>
        </p:nvSpPr>
        <p:spPr>
          <a:xfrm>
            <a:off x="1827922" y="476673"/>
            <a:ext cx="54175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做</a:t>
            </a:r>
            <a:r>
              <a:rPr lang="zh-CN" altLang="zh-CN" sz="2400" b="1" dirty="0" smtClean="0">
                <a:solidFill>
                  <a:schemeClr val="bg1"/>
                </a:solidFill>
                <a:latin typeface="微软雅黑" pitchFamily="34" charset="-122"/>
                <a:ea typeface="微软雅黑" pitchFamily="34" charset="-122"/>
              </a:rPr>
              <a:t>“</a:t>
            </a:r>
            <a:r>
              <a:rPr lang="zh-CN" altLang="zh-CN" sz="2400" b="1" dirty="0">
                <a:solidFill>
                  <a:schemeClr val="bg1"/>
                </a:solidFill>
                <a:latin typeface="微软雅黑" pitchFamily="34" charset="-122"/>
                <a:ea typeface="微软雅黑" pitchFamily="34" charset="-122"/>
              </a:rPr>
              <a:t>四讲四有</a:t>
            </a:r>
            <a:r>
              <a:rPr lang="zh-CN"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合格党员</a:t>
            </a:r>
            <a:r>
              <a:rPr lang="zh-CN" altLang="zh-CN" sz="2400" b="1" dirty="0" smtClean="0">
                <a:solidFill>
                  <a:schemeClr val="bg1"/>
                </a:solidFill>
                <a:latin typeface="微软雅黑" pitchFamily="34" charset="-122"/>
                <a:ea typeface="微软雅黑" pitchFamily="34" charset="-122"/>
              </a:rPr>
              <a:t>的</a:t>
            </a:r>
            <a:r>
              <a:rPr lang="zh-CN" altLang="en-US" sz="2400" b="1" dirty="0" smtClean="0">
                <a:solidFill>
                  <a:schemeClr val="bg1"/>
                </a:solidFill>
                <a:latin typeface="微软雅黑" pitchFamily="34" charset="-122"/>
                <a:ea typeface="微软雅黑" pitchFamily="34" charset="-122"/>
              </a:rPr>
              <a:t>标志和特质</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73061736"/>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7" name="矩形 6"/>
          <p:cNvSpPr/>
          <p:nvPr userDrawn="1"/>
        </p:nvSpPr>
        <p:spPr>
          <a:xfrm>
            <a:off x="1827922" y="476673"/>
            <a:ext cx="54175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做</a:t>
            </a:r>
            <a:r>
              <a:rPr lang="zh-CN" altLang="zh-CN" sz="2400" b="1" dirty="0" smtClean="0">
                <a:solidFill>
                  <a:schemeClr val="bg1"/>
                </a:solidFill>
                <a:latin typeface="微软雅黑" pitchFamily="34" charset="-122"/>
                <a:ea typeface="微软雅黑" pitchFamily="34" charset="-122"/>
              </a:rPr>
              <a:t>“</a:t>
            </a:r>
            <a:r>
              <a:rPr lang="zh-CN" altLang="zh-CN" sz="2400" b="1" dirty="0">
                <a:solidFill>
                  <a:schemeClr val="bg1"/>
                </a:solidFill>
                <a:latin typeface="微软雅黑" pitchFamily="34" charset="-122"/>
                <a:ea typeface="微软雅黑" pitchFamily="34" charset="-122"/>
              </a:rPr>
              <a:t>四讲四有</a:t>
            </a:r>
            <a:r>
              <a:rPr lang="zh-CN"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合格党员</a:t>
            </a:r>
            <a:r>
              <a:rPr lang="zh-CN" altLang="zh-CN" sz="2400" b="1" dirty="0" smtClean="0">
                <a:solidFill>
                  <a:schemeClr val="bg1"/>
                </a:solidFill>
                <a:latin typeface="微软雅黑" pitchFamily="34" charset="-122"/>
                <a:ea typeface="微软雅黑" pitchFamily="34" charset="-122"/>
              </a:rPr>
              <a:t>的</a:t>
            </a:r>
            <a:r>
              <a:rPr lang="zh-CN" altLang="en-US" sz="2400" b="1" dirty="0" smtClean="0">
                <a:solidFill>
                  <a:schemeClr val="bg1"/>
                </a:solidFill>
                <a:latin typeface="微软雅黑" pitchFamily="34" charset="-122"/>
                <a:ea typeface="微软雅黑" pitchFamily="34" charset="-122"/>
              </a:rPr>
              <a:t>标志和特质</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81228323"/>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7" name="矩形 6"/>
          <p:cNvSpPr/>
          <p:nvPr userDrawn="1"/>
        </p:nvSpPr>
        <p:spPr>
          <a:xfrm>
            <a:off x="1827922" y="476673"/>
            <a:ext cx="54175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做</a:t>
            </a:r>
            <a:r>
              <a:rPr lang="zh-CN" altLang="zh-CN" sz="2400" b="1" dirty="0" smtClean="0">
                <a:solidFill>
                  <a:schemeClr val="bg1"/>
                </a:solidFill>
                <a:latin typeface="微软雅黑" pitchFamily="34" charset="-122"/>
                <a:ea typeface="微软雅黑" pitchFamily="34" charset="-122"/>
              </a:rPr>
              <a:t>“</a:t>
            </a:r>
            <a:r>
              <a:rPr lang="zh-CN" altLang="zh-CN" sz="2400" b="1" dirty="0">
                <a:solidFill>
                  <a:schemeClr val="bg1"/>
                </a:solidFill>
                <a:latin typeface="微软雅黑" pitchFamily="34" charset="-122"/>
                <a:ea typeface="微软雅黑" pitchFamily="34" charset="-122"/>
              </a:rPr>
              <a:t>四讲四有</a:t>
            </a:r>
            <a:r>
              <a:rPr lang="zh-CN"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合格党员</a:t>
            </a:r>
            <a:r>
              <a:rPr lang="zh-CN" altLang="zh-CN" sz="2400" b="1" dirty="0" smtClean="0">
                <a:solidFill>
                  <a:schemeClr val="bg1"/>
                </a:solidFill>
                <a:latin typeface="微软雅黑" pitchFamily="34" charset="-122"/>
                <a:ea typeface="微软雅黑" pitchFamily="34" charset="-122"/>
              </a:rPr>
              <a:t>的</a:t>
            </a:r>
            <a:r>
              <a:rPr lang="zh-CN" altLang="en-US" sz="2400" b="1" dirty="0" smtClean="0">
                <a:solidFill>
                  <a:schemeClr val="bg1"/>
                </a:solidFill>
                <a:latin typeface="微软雅黑" pitchFamily="34" charset="-122"/>
                <a:ea typeface="微软雅黑" pitchFamily="34" charset="-122"/>
              </a:rPr>
              <a:t>标志和特质</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59785027"/>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7" name="矩形 6"/>
          <p:cNvSpPr/>
          <p:nvPr userDrawn="1"/>
        </p:nvSpPr>
        <p:spPr>
          <a:xfrm>
            <a:off x="1827922" y="476673"/>
            <a:ext cx="54175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做</a:t>
            </a:r>
            <a:r>
              <a:rPr lang="zh-CN" altLang="zh-CN" sz="2400" b="1" dirty="0" smtClean="0">
                <a:solidFill>
                  <a:schemeClr val="bg1"/>
                </a:solidFill>
                <a:latin typeface="微软雅黑" pitchFamily="34" charset="-122"/>
                <a:ea typeface="微软雅黑" pitchFamily="34" charset="-122"/>
              </a:rPr>
              <a:t>“</a:t>
            </a:r>
            <a:r>
              <a:rPr lang="zh-CN" altLang="zh-CN" sz="2400" b="1" dirty="0">
                <a:solidFill>
                  <a:schemeClr val="bg1"/>
                </a:solidFill>
                <a:latin typeface="微软雅黑" pitchFamily="34" charset="-122"/>
                <a:ea typeface="微软雅黑" pitchFamily="34" charset="-122"/>
              </a:rPr>
              <a:t>四讲四有</a:t>
            </a:r>
            <a:r>
              <a:rPr lang="zh-CN"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合格党员</a:t>
            </a:r>
            <a:r>
              <a:rPr lang="zh-CN" altLang="zh-CN" sz="2400" b="1" dirty="0" smtClean="0">
                <a:solidFill>
                  <a:schemeClr val="bg1"/>
                </a:solidFill>
                <a:latin typeface="微软雅黑" pitchFamily="34" charset="-122"/>
                <a:ea typeface="微软雅黑" pitchFamily="34" charset="-122"/>
              </a:rPr>
              <a:t>的</a:t>
            </a:r>
            <a:r>
              <a:rPr lang="zh-CN" altLang="en-US" sz="2400" b="1" dirty="0" smtClean="0">
                <a:solidFill>
                  <a:schemeClr val="bg1"/>
                </a:solidFill>
                <a:latin typeface="微软雅黑" pitchFamily="34" charset="-122"/>
                <a:ea typeface="微软雅黑" pitchFamily="34" charset="-122"/>
              </a:rPr>
              <a:t>标志和特质</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1271421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矩形 7"/>
          <p:cNvSpPr/>
          <p:nvPr userDrawn="1"/>
        </p:nvSpPr>
        <p:spPr>
          <a:xfrm>
            <a:off x="1968934" y="476673"/>
            <a:ext cx="35706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如何做一名合格共产党员</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8830379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8" name="矩形 7"/>
          <p:cNvSpPr/>
          <p:nvPr userDrawn="1"/>
        </p:nvSpPr>
        <p:spPr>
          <a:xfrm>
            <a:off x="1968934" y="476673"/>
            <a:ext cx="35706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如何做一名合格共产党员</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3002830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8" name="矩形 7"/>
          <p:cNvSpPr/>
          <p:nvPr userDrawn="1"/>
        </p:nvSpPr>
        <p:spPr>
          <a:xfrm>
            <a:off x="1968934" y="476673"/>
            <a:ext cx="35706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如何做一名合格共产党员</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1303813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8" name="矩形 7"/>
          <p:cNvSpPr/>
          <p:nvPr userDrawn="1"/>
        </p:nvSpPr>
        <p:spPr>
          <a:xfrm>
            <a:off x="1968934" y="476673"/>
            <a:ext cx="35706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如何做一名合格共产党员</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687250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176828514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8" name="矩形 7"/>
          <p:cNvSpPr/>
          <p:nvPr userDrawn="1"/>
        </p:nvSpPr>
        <p:spPr>
          <a:xfrm>
            <a:off x="1968934" y="476673"/>
            <a:ext cx="3570673" cy="461665"/>
          </a:xfrm>
          <a:prstGeom prst="rect">
            <a:avLst/>
          </a:prstGeom>
        </p:spPr>
        <p:txBody>
          <a:bodyPr wrap="none">
            <a:spAutoFit/>
          </a:bodyPr>
          <a:lstStyle/>
          <a:p>
            <a:r>
              <a:rPr lang="zh-CN" altLang="en-US" sz="2400" b="1" dirty="0" smtClean="0">
                <a:solidFill>
                  <a:schemeClr val="bg1"/>
                </a:solidFill>
                <a:latin typeface="微软雅黑" pitchFamily="34" charset="-122"/>
                <a:ea typeface="微软雅黑" pitchFamily="34" charset="-122"/>
              </a:rPr>
              <a:t>如何做一名合格共产党员</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8503921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380178510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247961660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179156467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379695411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2CE4A0B-F475-4B39-BB61-DC4533A1F1B3}" type="datetimeFigureOut">
              <a:rPr lang="zh-CN" altLang="en-US" smtClean="0"/>
              <a:t>2017-06-18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8715784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CE4A0B-F475-4B39-BB61-DC4533A1F1B3}" type="datetimeFigureOut">
              <a:rPr lang="zh-CN" altLang="en-US" smtClean="0"/>
              <a:t>2017-06-18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1EBFF2-A2E2-49F5-980D-678F7AD1BD86}" type="slidenum">
              <a:rPr lang="zh-CN" altLang="en-US" smtClean="0"/>
              <a:t>‹#›</a:t>
            </a:fld>
            <a:endParaRPr lang="zh-CN" altLang="en-US"/>
          </a:p>
        </p:txBody>
      </p:sp>
    </p:spTree>
    <p:extLst>
      <p:ext uri="{BB962C8B-B14F-4D97-AF65-F5344CB8AC3E}">
        <p14:creationId xmlns:p14="http://schemas.microsoft.com/office/powerpoint/2010/main" val="1581064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p:nvSpPr>
        <p:spPr>
          <a:xfrm>
            <a:off x="1855515" y="2564837"/>
            <a:ext cx="9469259" cy="1107996"/>
          </a:xfrm>
          <a:prstGeom prst="rect">
            <a:avLst/>
          </a:prstGeom>
        </p:spPr>
        <p:txBody>
          <a:bodyPr wrap="none">
            <a:spAutoFit/>
          </a:bodyPr>
          <a:lstStyle/>
          <a:p>
            <a:r>
              <a:rPr lang="zh-CN" altLang="zh-CN" sz="4400" b="1" dirty="0" smtClean="0">
                <a:solidFill>
                  <a:srgbClr val="C00000"/>
                </a:solidFill>
                <a:latin typeface="微软雅黑" pitchFamily="34" charset="-122"/>
                <a:ea typeface="微软雅黑" pitchFamily="34" charset="-122"/>
              </a:rPr>
              <a:t>践行</a:t>
            </a:r>
            <a:r>
              <a:rPr lang="zh-CN" altLang="zh-CN" sz="6600" b="1" dirty="0" smtClean="0">
                <a:solidFill>
                  <a:srgbClr val="C00000"/>
                </a:solidFill>
                <a:latin typeface="微软雅黑" pitchFamily="34" charset="-122"/>
                <a:ea typeface="微软雅黑" pitchFamily="34" charset="-122"/>
              </a:rPr>
              <a:t>“四讲四有”</a:t>
            </a:r>
            <a:r>
              <a:rPr lang="zh-CN" altLang="zh-CN" sz="4400" b="1" dirty="0" smtClean="0">
                <a:solidFill>
                  <a:srgbClr val="C00000"/>
                </a:solidFill>
                <a:latin typeface="微软雅黑" pitchFamily="34" charset="-122"/>
                <a:ea typeface="微软雅黑" pitchFamily="34" charset="-122"/>
              </a:rPr>
              <a:t>做合格党员</a:t>
            </a:r>
            <a:endParaRPr lang="zh-CN" altLang="en-US" sz="4400" b="1" dirty="0">
              <a:solidFill>
                <a:srgbClr val="C00000"/>
              </a:solidFill>
              <a:latin typeface="微软雅黑" pitchFamily="34" charset="-122"/>
              <a:ea typeface="微软雅黑" pitchFamily="34" charset="-122"/>
            </a:endParaRPr>
          </a:p>
        </p:txBody>
      </p:sp>
      <p:sp>
        <p:nvSpPr>
          <p:cNvPr id="6" name="圆角矩形 5"/>
          <p:cNvSpPr/>
          <p:nvPr/>
        </p:nvSpPr>
        <p:spPr>
          <a:xfrm>
            <a:off x="2010253"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讲政治</a:t>
            </a:r>
            <a:endParaRPr lang="zh-CN" altLang="en-US" b="1" dirty="0">
              <a:latin typeface="微软雅黑" pitchFamily="34" charset="-122"/>
              <a:ea typeface="微软雅黑" pitchFamily="34" charset="-122"/>
            </a:endParaRPr>
          </a:p>
        </p:txBody>
      </p:sp>
      <p:sp>
        <p:nvSpPr>
          <p:cNvPr id="7" name="圆角矩形 6"/>
          <p:cNvSpPr/>
          <p:nvPr/>
        </p:nvSpPr>
        <p:spPr>
          <a:xfrm>
            <a:off x="3131520"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有信念</a:t>
            </a:r>
            <a:endParaRPr lang="zh-CN" altLang="en-US" b="1" dirty="0">
              <a:latin typeface="微软雅黑" pitchFamily="34" charset="-122"/>
              <a:ea typeface="微软雅黑" pitchFamily="34" charset="-122"/>
            </a:endParaRPr>
          </a:p>
        </p:txBody>
      </p:sp>
      <p:sp>
        <p:nvSpPr>
          <p:cNvPr id="8" name="圆角矩形 7"/>
          <p:cNvSpPr/>
          <p:nvPr/>
        </p:nvSpPr>
        <p:spPr>
          <a:xfrm>
            <a:off x="4252787"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讲规矩</a:t>
            </a:r>
            <a:endParaRPr lang="zh-CN" altLang="en-US" b="1" dirty="0">
              <a:latin typeface="微软雅黑" pitchFamily="34" charset="-122"/>
              <a:ea typeface="微软雅黑" pitchFamily="34" charset="-122"/>
            </a:endParaRPr>
          </a:p>
        </p:txBody>
      </p:sp>
      <p:sp>
        <p:nvSpPr>
          <p:cNvPr id="9" name="圆角矩形 8"/>
          <p:cNvSpPr/>
          <p:nvPr/>
        </p:nvSpPr>
        <p:spPr>
          <a:xfrm>
            <a:off x="5374054"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有纪律</a:t>
            </a:r>
          </a:p>
        </p:txBody>
      </p:sp>
      <p:sp>
        <p:nvSpPr>
          <p:cNvPr id="10" name="圆角矩形 9"/>
          <p:cNvSpPr/>
          <p:nvPr/>
        </p:nvSpPr>
        <p:spPr>
          <a:xfrm>
            <a:off x="6495321"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讲道德</a:t>
            </a:r>
            <a:endParaRPr lang="zh-CN" altLang="en-US" b="1" dirty="0">
              <a:latin typeface="微软雅黑" pitchFamily="34" charset="-122"/>
              <a:ea typeface="微软雅黑" pitchFamily="34" charset="-122"/>
            </a:endParaRPr>
          </a:p>
        </p:txBody>
      </p:sp>
      <p:sp>
        <p:nvSpPr>
          <p:cNvPr id="11" name="圆角矩形 10"/>
          <p:cNvSpPr/>
          <p:nvPr/>
        </p:nvSpPr>
        <p:spPr>
          <a:xfrm>
            <a:off x="7616588"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有品行</a:t>
            </a:r>
            <a:endParaRPr lang="zh-CN" altLang="en-US" b="1" dirty="0">
              <a:latin typeface="微软雅黑" pitchFamily="34" charset="-122"/>
              <a:ea typeface="微软雅黑" pitchFamily="34" charset="-122"/>
            </a:endParaRPr>
          </a:p>
        </p:txBody>
      </p:sp>
      <p:sp>
        <p:nvSpPr>
          <p:cNvPr id="12" name="圆角矩形 11"/>
          <p:cNvSpPr/>
          <p:nvPr/>
        </p:nvSpPr>
        <p:spPr>
          <a:xfrm>
            <a:off x="8737855"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讲奉献</a:t>
            </a:r>
            <a:endParaRPr lang="zh-CN" altLang="en-US" b="1" dirty="0">
              <a:latin typeface="微软雅黑" pitchFamily="34" charset="-122"/>
              <a:ea typeface="微软雅黑" pitchFamily="34" charset="-122"/>
            </a:endParaRPr>
          </a:p>
        </p:txBody>
      </p:sp>
      <p:sp>
        <p:nvSpPr>
          <p:cNvPr id="13" name="圆角矩形 12"/>
          <p:cNvSpPr/>
          <p:nvPr/>
        </p:nvSpPr>
        <p:spPr>
          <a:xfrm>
            <a:off x="9859125" y="3806857"/>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有作为</a:t>
            </a:r>
            <a:endParaRPr lang="zh-CN" altLang="en-US" b="1" dirty="0">
              <a:latin typeface="微软雅黑" pitchFamily="34" charset="-122"/>
              <a:ea typeface="微软雅黑" pitchFamily="34" charset="-122"/>
            </a:endParaRPr>
          </a:p>
        </p:txBody>
      </p:sp>
      <p:pic>
        <p:nvPicPr>
          <p:cNvPr id="2" name="017工作计划年终总结">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9491" y="0"/>
            <a:ext cx="609600" cy="609600"/>
          </a:xfrm>
          <a:prstGeom prst="rect">
            <a:avLst/>
          </a:prstGeom>
        </p:spPr>
      </p:pic>
    </p:spTree>
    <p:extLst>
      <p:ext uri="{BB962C8B-B14F-4D97-AF65-F5344CB8AC3E}">
        <p14:creationId xmlns:p14="http://schemas.microsoft.com/office/powerpoint/2010/main" val="1890115718"/>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528" fill="hold" grpId="0" nodeType="after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 calcmode="lin" valueType="num">
                                      <p:cBhvr>
                                        <p:cTn id="10" dur="1250" fill="hold"/>
                                        <p:tgtEl>
                                          <p:spTgt spid="5"/>
                                        </p:tgtEl>
                                        <p:attrNameLst>
                                          <p:attrName>ppt_w</p:attrName>
                                        </p:attrNameLst>
                                      </p:cBhvr>
                                      <p:tavLst>
                                        <p:tav tm="0">
                                          <p:val>
                                            <p:fltVal val="0"/>
                                          </p:val>
                                        </p:tav>
                                        <p:tav tm="100000">
                                          <p:val>
                                            <p:strVal val="#ppt_w"/>
                                          </p:val>
                                        </p:tav>
                                      </p:tavLst>
                                    </p:anim>
                                    <p:anim calcmode="lin" valueType="num">
                                      <p:cBhvr>
                                        <p:cTn id="11" dur="1250" fill="hold"/>
                                        <p:tgtEl>
                                          <p:spTgt spid="5"/>
                                        </p:tgtEl>
                                        <p:attrNameLst>
                                          <p:attrName>ppt_h</p:attrName>
                                        </p:attrNameLst>
                                      </p:cBhvr>
                                      <p:tavLst>
                                        <p:tav tm="0">
                                          <p:val>
                                            <p:fltVal val="0"/>
                                          </p:val>
                                        </p:tav>
                                        <p:tav tm="100000">
                                          <p:val>
                                            <p:strVal val="#ppt_h"/>
                                          </p:val>
                                        </p:tav>
                                      </p:tavLst>
                                    </p:anim>
                                    <p:anim calcmode="lin" valueType="num">
                                      <p:cBhvr>
                                        <p:cTn id="12" dur="1250" fill="hold"/>
                                        <p:tgtEl>
                                          <p:spTgt spid="5"/>
                                        </p:tgtEl>
                                        <p:attrNameLst>
                                          <p:attrName>ppt_x</p:attrName>
                                        </p:attrNameLst>
                                      </p:cBhvr>
                                      <p:tavLst>
                                        <p:tav tm="0">
                                          <p:val>
                                            <p:fltVal val="0.5"/>
                                          </p:val>
                                        </p:tav>
                                        <p:tav tm="100000">
                                          <p:val>
                                            <p:strVal val="#ppt_x"/>
                                          </p:val>
                                        </p:tav>
                                      </p:tavLst>
                                    </p:anim>
                                    <p:anim calcmode="lin" valueType="num">
                                      <p:cBhvr>
                                        <p:cTn id="13" dur="1250" fill="hold"/>
                                        <p:tgtEl>
                                          <p:spTgt spid="5"/>
                                        </p:tgtEl>
                                        <p:attrNameLst>
                                          <p:attrName>ppt_y</p:attrName>
                                        </p:attrNameLst>
                                      </p:cBhvr>
                                      <p:tavLst>
                                        <p:tav tm="0">
                                          <p:val>
                                            <p:fltVal val="0.5"/>
                                          </p:val>
                                        </p:tav>
                                        <p:tav tm="100000">
                                          <p:val>
                                            <p:strVal val="#ppt_y"/>
                                          </p:val>
                                        </p:tav>
                                      </p:tavLst>
                                    </p:anim>
                                  </p:childTnLst>
                                </p:cTn>
                              </p:par>
                            </p:childTnLst>
                          </p:cTn>
                        </p:par>
                        <p:par>
                          <p:cTn id="14" fill="hold">
                            <p:stCondLst>
                              <p:cond delay="2750"/>
                            </p:stCondLst>
                            <p:childTnLst>
                              <p:par>
                                <p:cTn id="15" presetID="23" presetClass="entr" presetSubtype="3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6*min(max(#ppt_w*#ppt_h,.3),1)-7.4)/-.7*#ppt_w"/>
                                          </p:val>
                                        </p:tav>
                                        <p:tav tm="100000">
                                          <p:val>
                                            <p:strVal val="#ppt_w"/>
                                          </p:val>
                                        </p:tav>
                                      </p:tavLst>
                                    </p:anim>
                                    <p:anim calcmode="lin" valueType="num">
                                      <p:cBhvr>
                                        <p:cTn id="18" dur="500" fill="hold"/>
                                        <p:tgtEl>
                                          <p:spTgt spid="6"/>
                                        </p:tgtEl>
                                        <p:attrNameLst>
                                          <p:attrName>ppt_h</p:attrName>
                                        </p:attrNameLst>
                                      </p:cBhvr>
                                      <p:tavLst>
                                        <p:tav tm="0">
                                          <p:val>
                                            <p:strVal val="(6*min(max(#ppt_w*#ppt_h,.3),1)-7.4)/-.7*#ppt_h"/>
                                          </p:val>
                                        </p:tav>
                                        <p:tav tm="100000">
                                          <p:val>
                                            <p:strVal val="#ppt_h"/>
                                          </p:val>
                                        </p:tav>
                                      </p:tavLst>
                                    </p:anim>
                                    <p:anim calcmode="lin" valueType="num">
                                      <p:cBhvr>
                                        <p:cTn id="19" dur="500" fill="hold"/>
                                        <p:tgtEl>
                                          <p:spTgt spid="6"/>
                                        </p:tgtEl>
                                        <p:attrNameLst>
                                          <p:attrName>ppt_x</p:attrName>
                                        </p:attrNameLst>
                                      </p:cBhvr>
                                      <p:tavLst>
                                        <p:tav tm="0">
                                          <p:val>
                                            <p:fltVal val="0.5"/>
                                          </p:val>
                                        </p:tav>
                                        <p:tav tm="100000">
                                          <p:val>
                                            <p:strVal val="#ppt_x"/>
                                          </p:val>
                                        </p:tav>
                                      </p:tavLst>
                                    </p:anim>
                                    <p:anim calcmode="lin" valueType="num">
                                      <p:cBhvr>
                                        <p:cTn id="2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3250"/>
                            </p:stCondLst>
                            <p:childTnLst>
                              <p:par>
                                <p:cTn id="22" presetID="23" presetClass="entr" presetSubtype="3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strVal val="(6*min(max(#ppt_w*#ppt_h,.3),1)-7.4)/-.7*#ppt_w"/>
                                          </p:val>
                                        </p:tav>
                                        <p:tav tm="100000">
                                          <p:val>
                                            <p:strVal val="#ppt_w"/>
                                          </p:val>
                                        </p:tav>
                                      </p:tavLst>
                                    </p:anim>
                                    <p:anim calcmode="lin" valueType="num">
                                      <p:cBhvr>
                                        <p:cTn id="25" dur="500" fill="hold"/>
                                        <p:tgtEl>
                                          <p:spTgt spid="7"/>
                                        </p:tgtEl>
                                        <p:attrNameLst>
                                          <p:attrName>ppt_h</p:attrName>
                                        </p:attrNameLst>
                                      </p:cBhvr>
                                      <p:tavLst>
                                        <p:tav tm="0">
                                          <p:val>
                                            <p:strVal val="(6*min(max(#ppt_w*#ppt_h,.3),1)-7.4)/-.7*#ppt_h"/>
                                          </p:val>
                                        </p:tav>
                                        <p:tav tm="100000">
                                          <p:val>
                                            <p:strVal val="#ppt_h"/>
                                          </p:val>
                                        </p:tav>
                                      </p:tavLst>
                                    </p:anim>
                                    <p:anim calcmode="lin" valueType="num">
                                      <p:cBhvr>
                                        <p:cTn id="26" dur="500" fill="hold"/>
                                        <p:tgtEl>
                                          <p:spTgt spid="7"/>
                                        </p:tgtEl>
                                        <p:attrNameLst>
                                          <p:attrName>ppt_x</p:attrName>
                                        </p:attrNameLst>
                                      </p:cBhvr>
                                      <p:tavLst>
                                        <p:tav tm="0">
                                          <p:val>
                                            <p:fltVal val="0.5"/>
                                          </p:val>
                                        </p:tav>
                                        <p:tav tm="100000">
                                          <p:val>
                                            <p:strVal val="#ppt_x"/>
                                          </p:val>
                                        </p:tav>
                                      </p:tavLst>
                                    </p:anim>
                                    <p:anim calcmode="lin" valueType="num">
                                      <p:cBhvr>
                                        <p:cTn id="27"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3750"/>
                            </p:stCondLst>
                            <p:childTnLst>
                              <p:par>
                                <p:cTn id="29" presetID="23" presetClass="entr" presetSubtype="3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6*min(max(#ppt_w*#ppt_h,.3),1)-7.4)/-.7*#ppt_w"/>
                                          </p:val>
                                        </p:tav>
                                        <p:tav tm="100000">
                                          <p:val>
                                            <p:strVal val="#ppt_w"/>
                                          </p:val>
                                        </p:tav>
                                      </p:tavLst>
                                    </p:anim>
                                    <p:anim calcmode="lin" valueType="num">
                                      <p:cBhvr>
                                        <p:cTn id="32" dur="500" fill="hold"/>
                                        <p:tgtEl>
                                          <p:spTgt spid="8"/>
                                        </p:tgtEl>
                                        <p:attrNameLst>
                                          <p:attrName>ppt_h</p:attrName>
                                        </p:attrNameLst>
                                      </p:cBhvr>
                                      <p:tavLst>
                                        <p:tav tm="0">
                                          <p:val>
                                            <p:strVal val="(6*min(max(#ppt_w*#ppt_h,.3),1)-7.4)/-.7*#ppt_h"/>
                                          </p:val>
                                        </p:tav>
                                        <p:tav tm="100000">
                                          <p:val>
                                            <p:strVal val="#ppt_h"/>
                                          </p:val>
                                        </p:tav>
                                      </p:tavLst>
                                    </p:anim>
                                    <p:anim calcmode="lin" valueType="num">
                                      <p:cBhvr>
                                        <p:cTn id="33" dur="500" fill="hold"/>
                                        <p:tgtEl>
                                          <p:spTgt spid="8"/>
                                        </p:tgtEl>
                                        <p:attrNameLst>
                                          <p:attrName>ppt_x</p:attrName>
                                        </p:attrNameLst>
                                      </p:cBhvr>
                                      <p:tavLst>
                                        <p:tav tm="0">
                                          <p:val>
                                            <p:fltVal val="0.5"/>
                                          </p:val>
                                        </p:tav>
                                        <p:tav tm="100000">
                                          <p:val>
                                            <p:strVal val="#ppt_x"/>
                                          </p:val>
                                        </p:tav>
                                      </p:tavLst>
                                    </p:anim>
                                    <p:anim calcmode="lin" valueType="num">
                                      <p:cBhvr>
                                        <p:cTn id="34"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4250"/>
                            </p:stCondLst>
                            <p:childTnLst>
                              <p:par>
                                <p:cTn id="36" presetID="23" presetClass="entr" presetSubtype="36"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strVal val="(6*min(max(#ppt_w*#ppt_h,.3),1)-7.4)/-.7*#ppt_w"/>
                                          </p:val>
                                        </p:tav>
                                        <p:tav tm="100000">
                                          <p:val>
                                            <p:strVal val="#ppt_w"/>
                                          </p:val>
                                        </p:tav>
                                      </p:tavLst>
                                    </p:anim>
                                    <p:anim calcmode="lin" valueType="num">
                                      <p:cBhvr>
                                        <p:cTn id="39" dur="500" fill="hold"/>
                                        <p:tgtEl>
                                          <p:spTgt spid="9"/>
                                        </p:tgtEl>
                                        <p:attrNameLst>
                                          <p:attrName>ppt_h</p:attrName>
                                        </p:attrNameLst>
                                      </p:cBhvr>
                                      <p:tavLst>
                                        <p:tav tm="0">
                                          <p:val>
                                            <p:strVal val="(6*min(max(#ppt_w*#ppt_h,.3),1)-7.4)/-.7*#ppt_h"/>
                                          </p:val>
                                        </p:tav>
                                        <p:tav tm="100000">
                                          <p:val>
                                            <p:strVal val="#ppt_h"/>
                                          </p:val>
                                        </p:tav>
                                      </p:tavLst>
                                    </p:anim>
                                    <p:anim calcmode="lin" valueType="num">
                                      <p:cBhvr>
                                        <p:cTn id="40" dur="500" fill="hold"/>
                                        <p:tgtEl>
                                          <p:spTgt spid="9"/>
                                        </p:tgtEl>
                                        <p:attrNameLst>
                                          <p:attrName>ppt_x</p:attrName>
                                        </p:attrNameLst>
                                      </p:cBhvr>
                                      <p:tavLst>
                                        <p:tav tm="0">
                                          <p:val>
                                            <p:fltVal val="0.5"/>
                                          </p:val>
                                        </p:tav>
                                        <p:tav tm="100000">
                                          <p:val>
                                            <p:strVal val="#ppt_x"/>
                                          </p:val>
                                        </p:tav>
                                      </p:tavLst>
                                    </p:anim>
                                    <p:anim calcmode="lin" valueType="num">
                                      <p:cBhvr>
                                        <p:cTn id="41"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4750"/>
                            </p:stCondLst>
                            <p:childTnLst>
                              <p:par>
                                <p:cTn id="43" presetID="23" presetClass="entr" presetSubtype="3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strVal val="(6*min(max(#ppt_w*#ppt_h,.3),1)-7.4)/-.7*#ppt_w"/>
                                          </p:val>
                                        </p:tav>
                                        <p:tav tm="100000">
                                          <p:val>
                                            <p:strVal val="#ppt_w"/>
                                          </p:val>
                                        </p:tav>
                                      </p:tavLst>
                                    </p:anim>
                                    <p:anim calcmode="lin" valueType="num">
                                      <p:cBhvr>
                                        <p:cTn id="46" dur="500" fill="hold"/>
                                        <p:tgtEl>
                                          <p:spTgt spid="10"/>
                                        </p:tgtEl>
                                        <p:attrNameLst>
                                          <p:attrName>ppt_h</p:attrName>
                                        </p:attrNameLst>
                                      </p:cBhvr>
                                      <p:tavLst>
                                        <p:tav tm="0">
                                          <p:val>
                                            <p:strVal val="(6*min(max(#ppt_w*#ppt_h,.3),1)-7.4)/-.7*#ppt_h"/>
                                          </p:val>
                                        </p:tav>
                                        <p:tav tm="100000">
                                          <p:val>
                                            <p:strVal val="#ppt_h"/>
                                          </p:val>
                                        </p:tav>
                                      </p:tavLst>
                                    </p:anim>
                                    <p:anim calcmode="lin" valueType="num">
                                      <p:cBhvr>
                                        <p:cTn id="47" dur="500" fill="hold"/>
                                        <p:tgtEl>
                                          <p:spTgt spid="10"/>
                                        </p:tgtEl>
                                        <p:attrNameLst>
                                          <p:attrName>ppt_x</p:attrName>
                                        </p:attrNameLst>
                                      </p:cBhvr>
                                      <p:tavLst>
                                        <p:tav tm="0">
                                          <p:val>
                                            <p:fltVal val="0.5"/>
                                          </p:val>
                                        </p:tav>
                                        <p:tav tm="100000">
                                          <p:val>
                                            <p:strVal val="#ppt_x"/>
                                          </p:val>
                                        </p:tav>
                                      </p:tavLst>
                                    </p:anim>
                                    <p:anim calcmode="lin" valueType="num">
                                      <p:cBhvr>
                                        <p:cTn id="48"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5250"/>
                            </p:stCondLst>
                            <p:childTnLst>
                              <p:par>
                                <p:cTn id="50" presetID="23" presetClass="entr" presetSubtype="3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strVal val="(6*min(max(#ppt_w*#ppt_h,.3),1)-7.4)/-.7*#ppt_w"/>
                                          </p:val>
                                        </p:tav>
                                        <p:tav tm="100000">
                                          <p:val>
                                            <p:strVal val="#ppt_w"/>
                                          </p:val>
                                        </p:tav>
                                      </p:tavLst>
                                    </p:anim>
                                    <p:anim calcmode="lin" valueType="num">
                                      <p:cBhvr>
                                        <p:cTn id="53" dur="500" fill="hold"/>
                                        <p:tgtEl>
                                          <p:spTgt spid="11"/>
                                        </p:tgtEl>
                                        <p:attrNameLst>
                                          <p:attrName>ppt_h</p:attrName>
                                        </p:attrNameLst>
                                      </p:cBhvr>
                                      <p:tavLst>
                                        <p:tav tm="0">
                                          <p:val>
                                            <p:strVal val="(6*min(max(#ppt_w*#ppt_h,.3),1)-7.4)/-.7*#ppt_h"/>
                                          </p:val>
                                        </p:tav>
                                        <p:tav tm="100000">
                                          <p:val>
                                            <p:strVal val="#ppt_h"/>
                                          </p:val>
                                        </p:tav>
                                      </p:tavLst>
                                    </p:anim>
                                    <p:anim calcmode="lin" valueType="num">
                                      <p:cBhvr>
                                        <p:cTn id="54" dur="500" fill="hold"/>
                                        <p:tgtEl>
                                          <p:spTgt spid="11"/>
                                        </p:tgtEl>
                                        <p:attrNameLst>
                                          <p:attrName>ppt_x</p:attrName>
                                        </p:attrNameLst>
                                      </p:cBhvr>
                                      <p:tavLst>
                                        <p:tav tm="0">
                                          <p:val>
                                            <p:fltVal val="0.5"/>
                                          </p:val>
                                        </p:tav>
                                        <p:tav tm="100000">
                                          <p:val>
                                            <p:strVal val="#ppt_x"/>
                                          </p:val>
                                        </p:tav>
                                      </p:tavLst>
                                    </p:anim>
                                    <p:anim calcmode="lin" valueType="num">
                                      <p:cBhvr>
                                        <p:cTn id="55"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56" fill="hold">
                            <p:stCondLst>
                              <p:cond delay="5750"/>
                            </p:stCondLst>
                            <p:childTnLst>
                              <p:par>
                                <p:cTn id="57" presetID="23" presetClass="entr" presetSubtype="3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strVal val="(6*min(max(#ppt_w*#ppt_h,.3),1)-7.4)/-.7*#ppt_w"/>
                                          </p:val>
                                        </p:tav>
                                        <p:tav tm="100000">
                                          <p:val>
                                            <p:strVal val="#ppt_w"/>
                                          </p:val>
                                        </p:tav>
                                      </p:tavLst>
                                    </p:anim>
                                    <p:anim calcmode="lin" valueType="num">
                                      <p:cBhvr>
                                        <p:cTn id="60" dur="500" fill="hold"/>
                                        <p:tgtEl>
                                          <p:spTgt spid="12"/>
                                        </p:tgtEl>
                                        <p:attrNameLst>
                                          <p:attrName>ppt_h</p:attrName>
                                        </p:attrNameLst>
                                      </p:cBhvr>
                                      <p:tavLst>
                                        <p:tav tm="0">
                                          <p:val>
                                            <p:strVal val="(6*min(max(#ppt_w*#ppt_h,.3),1)-7.4)/-.7*#ppt_h"/>
                                          </p:val>
                                        </p:tav>
                                        <p:tav tm="100000">
                                          <p:val>
                                            <p:strVal val="#ppt_h"/>
                                          </p:val>
                                        </p:tav>
                                      </p:tavLst>
                                    </p:anim>
                                    <p:anim calcmode="lin" valueType="num">
                                      <p:cBhvr>
                                        <p:cTn id="61" dur="500" fill="hold"/>
                                        <p:tgtEl>
                                          <p:spTgt spid="12"/>
                                        </p:tgtEl>
                                        <p:attrNameLst>
                                          <p:attrName>ppt_x</p:attrName>
                                        </p:attrNameLst>
                                      </p:cBhvr>
                                      <p:tavLst>
                                        <p:tav tm="0">
                                          <p:val>
                                            <p:fltVal val="0.5"/>
                                          </p:val>
                                        </p:tav>
                                        <p:tav tm="100000">
                                          <p:val>
                                            <p:strVal val="#ppt_x"/>
                                          </p:val>
                                        </p:tav>
                                      </p:tavLst>
                                    </p:anim>
                                    <p:anim calcmode="lin" valueType="num">
                                      <p:cBhvr>
                                        <p:cTn id="6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6250"/>
                            </p:stCondLst>
                            <p:childTnLst>
                              <p:par>
                                <p:cTn id="64" presetID="23" presetClass="entr" presetSubtype="36"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strVal val="(6*min(max(#ppt_w*#ppt_h,.3),1)-7.4)/-.7*#ppt_w"/>
                                          </p:val>
                                        </p:tav>
                                        <p:tav tm="100000">
                                          <p:val>
                                            <p:strVal val="#ppt_w"/>
                                          </p:val>
                                        </p:tav>
                                      </p:tavLst>
                                    </p:anim>
                                    <p:anim calcmode="lin" valueType="num">
                                      <p:cBhvr>
                                        <p:cTn id="67" dur="500" fill="hold"/>
                                        <p:tgtEl>
                                          <p:spTgt spid="13"/>
                                        </p:tgtEl>
                                        <p:attrNameLst>
                                          <p:attrName>ppt_h</p:attrName>
                                        </p:attrNameLst>
                                      </p:cBhvr>
                                      <p:tavLst>
                                        <p:tav tm="0">
                                          <p:val>
                                            <p:strVal val="(6*min(max(#ppt_w*#ppt_h,.3),1)-7.4)/-.7*#ppt_h"/>
                                          </p:val>
                                        </p:tav>
                                        <p:tav tm="100000">
                                          <p:val>
                                            <p:strVal val="#ppt_h"/>
                                          </p:val>
                                        </p:tav>
                                      </p:tavLst>
                                    </p:anim>
                                    <p:anim calcmode="lin" valueType="num">
                                      <p:cBhvr>
                                        <p:cTn id="68" dur="500" fill="hold"/>
                                        <p:tgtEl>
                                          <p:spTgt spid="13"/>
                                        </p:tgtEl>
                                        <p:attrNameLst>
                                          <p:attrName>ppt_x</p:attrName>
                                        </p:attrNameLst>
                                      </p:cBhvr>
                                      <p:tavLst>
                                        <p:tav tm="0">
                                          <p:val>
                                            <p:fltVal val="0.5"/>
                                          </p:val>
                                        </p:tav>
                                        <p:tav tm="100000">
                                          <p:val>
                                            <p:strVal val="#ppt_x"/>
                                          </p:val>
                                        </p:tav>
                                      </p:tavLst>
                                    </p:anim>
                                    <p:anim calcmode="lin" valueType="num">
                                      <p:cBhvr>
                                        <p:cTn id="69"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70" fill="hold">
                            <p:stCondLst>
                              <p:cond delay="6750"/>
                            </p:stCondLst>
                            <p:childTnLst>
                              <p:par>
                                <p:cTn id="71" presetID="27" presetClass="emph" presetSubtype="0" repeatCount="2000" fill="remove" grpId="1" nodeType="afterEffect">
                                  <p:stCondLst>
                                    <p:cond delay="0"/>
                                  </p:stCondLst>
                                  <p:childTnLst>
                                    <p:animClr clrSpc="rgb" dir="cw">
                                      <p:cBhvr override="childStyle">
                                        <p:cTn id="72" dur="125" autoRev="1" fill="remove"/>
                                        <p:tgtEl>
                                          <p:spTgt spid="6"/>
                                        </p:tgtEl>
                                        <p:attrNameLst>
                                          <p:attrName>style.color</p:attrName>
                                        </p:attrNameLst>
                                      </p:cBhvr>
                                      <p:to>
                                        <a:schemeClr val="bg1"/>
                                      </p:to>
                                    </p:animClr>
                                    <p:animClr clrSpc="rgb" dir="cw">
                                      <p:cBhvr>
                                        <p:cTn id="73" dur="125" autoRev="1" fill="remove"/>
                                        <p:tgtEl>
                                          <p:spTgt spid="6"/>
                                        </p:tgtEl>
                                        <p:attrNameLst>
                                          <p:attrName>fillcolor</p:attrName>
                                        </p:attrNameLst>
                                      </p:cBhvr>
                                      <p:to>
                                        <a:schemeClr val="bg1"/>
                                      </p:to>
                                    </p:animClr>
                                    <p:set>
                                      <p:cBhvr>
                                        <p:cTn id="74" dur="125" autoRev="1" fill="remove"/>
                                        <p:tgtEl>
                                          <p:spTgt spid="6"/>
                                        </p:tgtEl>
                                        <p:attrNameLst>
                                          <p:attrName>fill.type</p:attrName>
                                        </p:attrNameLst>
                                      </p:cBhvr>
                                      <p:to>
                                        <p:strVal val="solid"/>
                                      </p:to>
                                    </p:set>
                                    <p:set>
                                      <p:cBhvr>
                                        <p:cTn id="75" dur="125" autoRev="1" fill="remove"/>
                                        <p:tgtEl>
                                          <p:spTgt spid="6"/>
                                        </p:tgtEl>
                                        <p:attrNameLst>
                                          <p:attrName>fill.on</p:attrName>
                                        </p:attrNameLst>
                                      </p:cBhvr>
                                      <p:to>
                                        <p:strVal val="true"/>
                                      </p:to>
                                    </p:set>
                                  </p:childTnLst>
                                </p:cTn>
                              </p:par>
                            </p:childTnLst>
                          </p:cTn>
                        </p:par>
                        <p:par>
                          <p:cTn id="76" fill="hold">
                            <p:stCondLst>
                              <p:cond delay="7250"/>
                            </p:stCondLst>
                            <p:childTnLst>
                              <p:par>
                                <p:cTn id="77" presetID="27" presetClass="emph" presetSubtype="0" repeatCount="2000" fill="remove" grpId="1" nodeType="afterEffect">
                                  <p:stCondLst>
                                    <p:cond delay="0"/>
                                  </p:stCondLst>
                                  <p:childTnLst>
                                    <p:animClr clrSpc="rgb" dir="cw">
                                      <p:cBhvr override="childStyle">
                                        <p:cTn id="78" dur="125" autoRev="1" fill="remove"/>
                                        <p:tgtEl>
                                          <p:spTgt spid="7"/>
                                        </p:tgtEl>
                                        <p:attrNameLst>
                                          <p:attrName>style.color</p:attrName>
                                        </p:attrNameLst>
                                      </p:cBhvr>
                                      <p:to>
                                        <a:schemeClr val="bg1"/>
                                      </p:to>
                                    </p:animClr>
                                    <p:animClr clrSpc="rgb" dir="cw">
                                      <p:cBhvr>
                                        <p:cTn id="79" dur="125" autoRev="1" fill="remove"/>
                                        <p:tgtEl>
                                          <p:spTgt spid="7"/>
                                        </p:tgtEl>
                                        <p:attrNameLst>
                                          <p:attrName>fillcolor</p:attrName>
                                        </p:attrNameLst>
                                      </p:cBhvr>
                                      <p:to>
                                        <a:schemeClr val="bg1"/>
                                      </p:to>
                                    </p:animClr>
                                    <p:set>
                                      <p:cBhvr>
                                        <p:cTn id="80" dur="125" autoRev="1" fill="remove"/>
                                        <p:tgtEl>
                                          <p:spTgt spid="7"/>
                                        </p:tgtEl>
                                        <p:attrNameLst>
                                          <p:attrName>fill.type</p:attrName>
                                        </p:attrNameLst>
                                      </p:cBhvr>
                                      <p:to>
                                        <p:strVal val="solid"/>
                                      </p:to>
                                    </p:set>
                                    <p:set>
                                      <p:cBhvr>
                                        <p:cTn id="81" dur="125" autoRev="1" fill="remove"/>
                                        <p:tgtEl>
                                          <p:spTgt spid="7"/>
                                        </p:tgtEl>
                                        <p:attrNameLst>
                                          <p:attrName>fill.on</p:attrName>
                                        </p:attrNameLst>
                                      </p:cBhvr>
                                      <p:to>
                                        <p:strVal val="true"/>
                                      </p:to>
                                    </p:set>
                                  </p:childTnLst>
                                </p:cTn>
                              </p:par>
                            </p:childTnLst>
                          </p:cTn>
                        </p:par>
                        <p:par>
                          <p:cTn id="82" fill="hold">
                            <p:stCondLst>
                              <p:cond delay="7750"/>
                            </p:stCondLst>
                            <p:childTnLst>
                              <p:par>
                                <p:cTn id="83" presetID="27" presetClass="emph" presetSubtype="0" repeatCount="2000" fill="remove" grpId="1" nodeType="afterEffect">
                                  <p:stCondLst>
                                    <p:cond delay="0"/>
                                  </p:stCondLst>
                                  <p:childTnLst>
                                    <p:animClr clrSpc="rgb" dir="cw">
                                      <p:cBhvr override="childStyle">
                                        <p:cTn id="84" dur="125" autoRev="1" fill="remove"/>
                                        <p:tgtEl>
                                          <p:spTgt spid="8"/>
                                        </p:tgtEl>
                                        <p:attrNameLst>
                                          <p:attrName>style.color</p:attrName>
                                        </p:attrNameLst>
                                      </p:cBhvr>
                                      <p:to>
                                        <a:schemeClr val="bg1"/>
                                      </p:to>
                                    </p:animClr>
                                    <p:animClr clrSpc="rgb" dir="cw">
                                      <p:cBhvr>
                                        <p:cTn id="85" dur="125" autoRev="1" fill="remove"/>
                                        <p:tgtEl>
                                          <p:spTgt spid="8"/>
                                        </p:tgtEl>
                                        <p:attrNameLst>
                                          <p:attrName>fillcolor</p:attrName>
                                        </p:attrNameLst>
                                      </p:cBhvr>
                                      <p:to>
                                        <a:schemeClr val="bg1"/>
                                      </p:to>
                                    </p:animClr>
                                    <p:set>
                                      <p:cBhvr>
                                        <p:cTn id="86" dur="125" autoRev="1" fill="remove"/>
                                        <p:tgtEl>
                                          <p:spTgt spid="8"/>
                                        </p:tgtEl>
                                        <p:attrNameLst>
                                          <p:attrName>fill.type</p:attrName>
                                        </p:attrNameLst>
                                      </p:cBhvr>
                                      <p:to>
                                        <p:strVal val="solid"/>
                                      </p:to>
                                    </p:set>
                                    <p:set>
                                      <p:cBhvr>
                                        <p:cTn id="87" dur="125" autoRev="1" fill="remove"/>
                                        <p:tgtEl>
                                          <p:spTgt spid="8"/>
                                        </p:tgtEl>
                                        <p:attrNameLst>
                                          <p:attrName>fill.on</p:attrName>
                                        </p:attrNameLst>
                                      </p:cBhvr>
                                      <p:to>
                                        <p:strVal val="true"/>
                                      </p:to>
                                    </p:set>
                                  </p:childTnLst>
                                </p:cTn>
                              </p:par>
                            </p:childTnLst>
                          </p:cTn>
                        </p:par>
                        <p:par>
                          <p:cTn id="88" fill="hold">
                            <p:stCondLst>
                              <p:cond delay="8250"/>
                            </p:stCondLst>
                            <p:childTnLst>
                              <p:par>
                                <p:cTn id="89" presetID="27" presetClass="emph" presetSubtype="0" repeatCount="2000" fill="remove" grpId="1" nodeType="afterEffect">
                                  <p:stCondLst>
                                    <p:cond delay="0"/>
                                  </p:stCondLst>
                                  <p:childTnLst>
                                    <p:animClr clrSpc="rgb" dir="cw">
                                      <p:cBhvr override="childStyle">
                                        <p:cTn id="90" dur="125" autoRev="1" fill="remove"/>
                                        <p:tgtEl>
                                          <p:spTgt spid="9"/>
                                        </p:tgtEl>
                                        <p:attrNameLst>
                                          <p:attrName>style.color</p:attrName>
                                        </p:attrNameLst>
                                      </p:cBhvr>
                                      <p:to>
                                        <a:schemeClr val="bg1"/>
                                      </p:to>
                                    </p:animClr>
                                    <p:animClr clrSpc="rgb" dir="cw">
                                      <p:cBhvr>
                                        <p:cTn id="91" dur="125" autoRev="1" fill="remove"/>
                                        <p:tgtEl>
                                          <p:spTgt spid="9"/>
                                        </p:tgtEl>
                                        <p:attrNameLst>
                                          <p:attrName>fillcolor</p:attrName>
                                        </p:attrNameLst>
                                      </p:cBhvr>
                                      <p:to>
                                        <a:schemeClr val="bg1"/>
                                      </p:to>
                                    </p:animClr>
                                    <p:set>
                                      <p:cBhvr>
                                        <p:cTn id="92" dur="125" autoRev="1" fill="remove"/>
                                        <p:tgtEl>
                                          <p:spTgt spid="9"/>
                                        </p:tgtEl>
                                        <p:attrNameLst>
                                          <p:attrName>fill.type</p:attrName>
                                        </p:attrNameLst>
                                      </p:cBhvr>
                                      <p:to>
                                        <p:strVal val="solid"/>
                                      </p:to>
                                    </p:set>
                                    <p:set>
                                      <p:cBhvr>
                                        <p:cTn id="93" dur="125" autoRev="1" fill="remove"/>
                                        <p:tgtEl>
                                          <p:spTgt spid="9"/>
                                        </p:tgtEl>
                                        <p:attrNameLst>
                                          <p:attrName>fill.on</p:attrName>
                                        </p:attrNameLst>
                                      </p:cBhvr>
                                      <p:to>
                                        <p:strVal val="true"/>
                                      </p:to>
                                    </p:set>
                                  </p:childTnLst>
                                </p:cTn>
                              </p:par>
                            </p:childTnLst>
                          </p:cTn>
                        </p:par>
                        <p:par>
                          <p:cTn id="94" fill="hold">
                            <p:stCondLst>
                              <p:cond delay="8750"/>
                            </p:stCondLst>
                            <p:childTnLst>
                              <p:par>
                                <p:cTn id="95" presetID="27" presetClass="emph" presetSubtype="0" repeatCount="2000" fill="remove" grpId="1" nodeType="afterEffect">
                                  <p:stCondLst>
                                    <p:cond delay="0"/>
                                  </p:stCondLst>
                                  <p:childTnLst>
                                    <p:animClr clrSpc="rgb" dir="cw">
                                      <p:cBhvr override="childStyle">
                                        <p:cTn id="96" dur="125" autoRev="1" fill="remove"/>
                                        <p:tgtEl>
                                          <p:spTgt spid="10"/>
                                        </p:tgtEl>
                                        <p:attrNameLst>
                                          <p:attrName>style.color</p:attrName>
                                        </p:attrNameLst>
                                      </p:cBhvr>
                                      <p:to>
                                        <a:schemeClr val="bg1"/>
                                      </p:to>
                                    </p:animClr>
                                    <p:animClr clrSpc="rgb" dir="cw">
                                      <p:cBhvr>
                                        <p:cTn id="97" dur="125" autoRev="1" fill="remove"/>
                                        <p:tgtEl>
                                          <p:spTgt spid="10"/>
                                        </p:tgtEl>
                                        <p:attrNameLst>
                                          <p:attrName>fillcolor</p:attrName>
                                        </p:attrNameLst>
                                      </p:cBhvr>
                                      <p:to>
                                        <a:schemeClr val="bg1"/>
                                      </p:to>
                                    </p:animClr>
                                    <p:set>
                                      <p:cBhvr>
                                        <p:cTn id="98" dur="125" autoRev="1" fill="remove"/>
                                        <p:tgtEl>
                                          <p:spTgt spid="10"/>
                                        </p:tgtEl>
                                        <p:attrNameLst>
                                          <p:attrName>fill.type</p:attrName>
                                        </p:attrNameLst>
                                      </p:cBhvr>
                                      <p:to>
                                        <p:strVal val="solid"/>
                                      </p:to>
                                    </p:set>
                                    <p:set>
                                      <p:cBhvr>
                                        <p:cTn id="99" dur="125" autoRev="1" fill="remove"/>
                                        <p:tgtEl>
                                          <p:spTgt spid="10"/>
                                        </p:tgtEl>
                                        <p:attrNameLst>
                                          <p:attrName>fill.on</p:attrName>
                                        </p:attrNameLst>
                                      </p:cBhvr>
                                      <p:to>
                                        <p:strVal val="true"/>
                                      </p:to>
                                    </p:set>
                                  </p:childTnLst>
                                </p:cTn>
                              </p:par>
                            </p:childTnLst>
                          </p:cTn>
                        </p:par>
                        <p:par>
                          <p:cTn id="100" fill="hold">
                            <p:stCondLst>
                              <p:cond delay="9250"/>
                            </p:stCondLst>
                            <p:childTnLst>
                              <p:par>
                                <p:cTn id="101" presetID="27" presetClass="emph" presetSubtype="0" repeatCount="2000" fill="remove" grpId="1" nodeType="afterEffect">
                                  <p:stCondLst>
                                    <p:cond delay="0"/>
                                  </p:stCondLst>
                                  <p:childTnLst>
                                    <p:animClr clrSpc="rgb" dir="cw">
                                      <p:cBhvr override="childStyle">
                                        <p:cTn id="102" dur="125" autoRev="1" fill="remove"/>
                                        <p:tgtEl>
                                          <p:spTgt spid="11"/>
                                        </p:tgtEl>
                                        <p:attrNameLst>
                                          <p:attrName>style.color</p:attrName>
                                        </p:attrNameLst>
                                      </p:cBhvr>
                                      <p:to>
                                        <a:schemeClr val="bg1"/>
                                      </p:to>
                                    </p:animClr>
                                    <p:animClr clrSpc="rgb" dir="cw">
                                      <p:cBhvr>
                                        <p:cTn id="103" dur="125" autoRev="1" fill="remove"/>
                                        <p:tgtEl>
                                          <p:spTgt spid="11"/>
                                        </p:tgtEl>
                                        <p:attrNameLst>
                                          <p:attrName>fillcolor</p:attrName>
                                        </p:attrNameLst>
                                      </p:cBhvr>
                                      <p:to>
                                        <a:schemeClr val="bg1"/>
                                      </p:to>
                                    </p:animClr>
                                    <p:set>
                                      <p:cBhvr>
                                        <p:cTn id="104" dur="125" autoRev="1" fill="remove"/>
                                        <p:tgtEl>
                                          <p:spTgt spid="11"/>
                                        </p:tgtEl>
                                        <p:attrNameLst>
                                          <p:attrName>fill.type</p:attrName>
                                        </p:attrNameLst>
                                      </p:cBhvr>
                                      <p:to>
                                        <p:strVal val="solid"/>
                                      </p:to>
                                    </p:set>
                                    <p:set>
                                      <p:cBhvr>
                                        <p:cTn id="105" dur="125" autoRev="1" fill="remove"/>
                                        <p:tgtEl>
                                          <p:spTgt spid="11"/>
                                        </p:tgtEl>
                                        <p:attrNameLst>
                                          <p:attrName>fill.on</p:attrName>
                                        </p:attrNameLst>
                                      </p:cBhvr>
                                      <p:to>
                                        <p:strVal val="true"/>
                                      </p:to>
                                    </p:set>
                                  </p:childTnLst>
                                </p:cTn>
                              </p:par>
                            </p:childTnLst>
                          </p:cTn>
                        </p:par>
                        <p:par>
                          <p:cTn id="106" fill="hold">
                            <p:stCondLst>
                              <p:cond delay="9750"/>
                            </p:stCondLst>
                            <p:childTnLst>
                              <p:par>
                                <p:cTn id="107" presetID="27" presetClass="emph" presetSubtype="0" repeatCount="2000" fill="remove" grpId="1" nodeType="afterEffect">
                                  <p:stCondLst>
                                    <p:cond delay="0"/>
                                  </p:stCondLst>
                                  <p:childTnLst>
                                    <p:animClr clrSpc="rgb" dir="cw">
                                      <p:cBhvr override="childStyle">
                                        <p:cTn id="108" dur="125" autoRev="1" fill="remove"/>
                                        <p:tgtEl>
                                          <p:spTgt spid="12"/>
                                        </p:tgtEl>
                                        <p:attrNameLst>
                                          <p:attrName>style.color</p:attrName>
                                        </p:attrNameLst>
                                      </p:cBhvr>
                                      <p:to>
                                        <a:schemeClr val="bg1"/>
                                      </p:to>
                                    </p:animClr>
                                    <p:animClr clrSpc="rgb" dir="cw">
                                      <p:cBhvr>
                                        <p:cTn id="109" dur="125" autoRev="1" fill="remove"/>
                                        <p:tgtEl>
                                          <p:spTgt spid="12"/>
                                        </p:tgtEl>
                                        <p:attrNameLst>
                                          <p:attrName>fillcolor</p:attrName>
                                        </p:attrNameLst>
                                      </p:cBhvr>
                                      <p:to>
                                        <a:schemeClr val="bg1"/>
                                      </p:to>
                                    </p:animClr>
                                    <p:set>
                                      <p:cBhvr>
                                        <p:cTn id="110" dur="125" autoRev="1" fill="remove"/>
                                        <p:tgtEl>
                                          <p:spTgt spid="12"/>
                                        </p:tgtEl>
                                        <p:attrNameLst>
                                          <p:attrName>fill.type</p:attrName>
                                        </p:attrNameLst>
                                      </p:cBhvr>
                                      <p:to>
                                        <p:strVal val="solid"/>
                                      </p:to>
                                    </p:set>
                                    <p:set>
                                      <p:cBhvr>
                                        <p:cTn id="111" dur="125" autoRev="1" fill="remove"/>
                                        <p:tgtEl>
                                          <p:spTgt spid="12"/>
                                        </p:tgtEl>
                                        <p:attrNameLst>
                                          <p:attrName>fill.on</p:attrName>
                                        </p:attrNameLst>
                                      </p:cBhvr>
                                      <p:to>
                                        <p:strVal val="true"/>
                                      </p:to>
                                    </p:set>
                                  </p:childTnLst>
                                </p:cTn>
                              </p:par>
                            </p:childTnLst>
                          </p:cTn>
                        </p:par>
                        <p:par>
                          <p:cTn id="112" fill="hold">
                            <p:stCondLst>
                              <p:cond delay="10250"/>
                            </p:stCondLst>
                            <p:childTnLst>
                              <p:par>
                                <p:cTn id="113" presetID="27" presetClass="emph" presetSubtype="0" repeatCount="2000" fill="remove" grpId="1" nodeType="afterEffect">
                                  <p:stCondLst>
                                    <p:cond delay="0"/>
                                  </p:stCondLst>
                                  <p:childTnLst>
                                    <p:animClr clrSpc="rgb" dir="cw">
                                      <p:cBhvr override="childStyle">
                                        <p:cTn id="114" dur="125" autoRev="1" fill="remove"/>
                                        <p:tgtEl>
                                          <p:spTgt spid="13"/>
                                        </p:tgtEl>
                                        <p:attrNameLst>
                                          <p:attrName>style.color</p:attrName>
                                        </p:attrNameLst>
                                      </p:cBhvr>
                                      <p:to>
                                        <a:schemeClr val="bg1"/>
                                      </p:to>
                                    </p:animClr>
                                    <p:animClr clrSpc="rgb" dir="cw">
                                      <p:cBhvr>
                                        <p:cTn id="115" dur="125" autoRev="1" fill="remove"/>
                                        <p:tgtEl>
                                          <p:spTgt spid="13"/>
                                        </p:tgtEl>
                                        <p:attrNameLst>
                                          <p:attrName>fillcolor</p:attrName>
                                        </p:attrNameLst>
                                      </p:cBhvr>
                                      <p:to>
                                        <a:schemeClr val="bg1"/>
                                      </p:to>
                                    </p:animClr>
                                    <p:set>
                                      <p:cBhvr>
                                        <p:cTn id="116" dur="125" autoRev="1" fill="remove"/>
                                        <p:tgtEl>
                                          <p:spTgt spid="13"/>
                                        </p:tgtEl>
                                        <p:attrNameLst>
                                          <p:attrName>fill.type</p:attrName>
                                        </p:attrNameLst>
                                      </p:cBhvr>
                                      <p:to>
                                        <p:strVal val="solid"/>
                                      </p:to>
                                    </p:set>
                                    <p:set>
                                      <p:cBhvr>
                                        <p:cTn id="117" dur="125" autoRev="1" fill="remove"/>
                                        <p:tgtEl>
                                          <p:spTgt spid="1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8"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99324" y="2304480"/>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看齐意识</a:t>
            </a:r>
          </a:p>
        </p:txBody>
      </p:sp>
      <p:sp>
        <p:nvSpPr>
          <p:cNvPr id="7" name="矩形 6"/>
          <p:cNvSpPr/>
          <p:nvPr/>
        </p:nvSpPr>
        <p:spPr>
          <a:xfrm>
            <a:off x="4751812" y="3861048"/>
            <a:ext cx="5808684" cy="2419124"/>
          </a:xfrm>
          <a:prstGeom prst="rect">
            <a:avLst/>
          </a:prstGeom>
        </p:spPr>
        <p:txBody>
          <a:bodyPr wrap="square">
            <a:spAutoFit/>
          </a:bodyPr>
          <a:lstStyle/>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要向党中央看齐，向党的路线方针政策看齐。</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以党的意志为意志，以党的旗帜为旗帜，以党的方向为方向。</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坚决拥护党的主张，贯彻党的决议，执行党的部署，遵守党的纪律和规矩。</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紧跟党走，不走歪路，不走邪路。</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做政治上的明白人，成为党的忠诚卫士。</a:t>
            </a:r>
            <a:endParaRPr lang="en-US" altLang="zh-CN" dirty="0">
              <a:solidFill>
                <a:schemeClr val="tx1">
                  <a:lumMod val="95000"/>
                  <a:lumOff val="5000"/>
                </a:schemeClr>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26"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11354" y="2304481"/>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963" y="1484784"/>
            <a:ext cx="1021886" cy="213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911942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7065" y="1199035"/>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讲规矩、有纪律 </a:t>
            </a:r>
            <a:r>
              <a:rPr lang="zh-CN" altLang="en-US" sz="2800" b="1" dirty="0">
                <a:solidFill>
                  <a:srgbClr val="C00000"/>
                </a:solidFill>
                <a:latin typeface="微软雅黑" pitchFamily="34" charset="-122"/>
                <a:ea typeface="微软雅黑" pitchFamily="34" charset="-122"/>
              </a:rPr>
              <a:t>是护党之要</a:t>
            </a:r>
            <a:endParaRPr lang="zh-CN" altLang="en-US" dirty="0">
              <a:solidFill>
                <a:srgbClr val="C00000"/>
              </a:solidFill>
              <a:latin typeface="微软雅黑" pitchFamily="34" charset="-122"/>
              <a:ea typeface="微软雅黑" pitchFamily="34" charset="-122"/>
            </a:endParaRPr>
          </a:p>
        </p:txBody>
      </p:sp>
      <p:cxnSp>
        <p:nvCxnSpPr>
          <p:cNvPr id="4" name="直接连接符 3"/>
          <p:cNvCxnSpPr/>
          <p:nvPr/>
        </p:nvCxnSpPr>
        <p:spPr>
          <a:xfrm>
            <a:off x="3551040" y="199112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548022" y="2099946"/>
            <a:ext cx="8643978" cy="757130"/>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纪律是稳压器，是压舱石，是规范行为的底线。没有纪律和规矩的约束，任何组织都会成为一盘散沙。</a:t>
            </a:r>
          </a:p>
        </p:txBody>
      </p:sp>
      <p:sp>
        <p:nvSpPr>
          <p:cNvPr id="11" name="圆角矩形 10"/>
          <p:cNvSpPr/>
          <p:nvPr/>
        </p:nvSpPr>
        <p:spPr>
          <a:xfrm>
            <a:off x="8879633" y="3577208"/>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政治纪律</a:t>
            </a:r>
          </a:p>
        </p:txBody>
      </p:sp>
      <p:sp>
        <p:nvSpPr>
          <p:cNvPr id="12" name="矩形 11"/>
          <p:cNvSpPr/>
          <p:nvPr/>
        </p:nvSpPr>
        <p:spPr>
          <a:xfrm>
            <a:off x="4800278" y="4878536"/>
            <a:ext cx="3744416" cy="923330"/>
          </a:xfrm>
          <a:prstGeom prst="rect">
            <a:avLst/>
          </a:prstGeom>
        </p:spPr>
        <p:txBody>
          <a:bodyPr wrap="square">
            <a:spAutoFit/>
          </a:bodyPr>
          <a:lstStyle/>
          <a:p>
            <a:r>
              <a:rPr lang="zh-CN" altLang="en-US" dirty="0">
                <a:latin typeface="微软雅黑" pitchFamily="34" charset="-122"/>
                <a:ea typeface="微软雅黑" pitchFamily="34" charset="-122"/>
              </a:rPr>
              <a:t>尊党章、守党纪是一名合格党员的应有之义，是应尽之责任，也是在党护党的必然要求。</a:t>
            </a:r>
            <a:endParaRPr lang="zh-CN" altLang="zh-CN" dirty="0">
              <a:latin typeface="微软雅黑" pitchFamily="34" charset="-122"/>
              <a:ea typeface="微软雅黑" pitchFamily="34" charset="-122"/>
            </a:endParaRPr>
          </a:p>
        </p:txBody>
      </p:sp>
      <p:sp>
        <p:nvSpPr>
          <p:cNvPr id="13" name="圆角矩形 12"/>
          <p:cNvSpPr/>
          <p:nvPr/>
        </p:nvSpPr>
        <p:spPr>
          <a:xfrm>
            <a:off x="8879633" y="4515924"/>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群众纪律</a:t>
            </a:r>
          </a:p>
        </p:txBody>
      </p:sp>
      <p:sp>
        <p:nvSpPr>
          <p:cNvPr id="14" name="圆角矩形 13"/>
          <p:cNvSpPr/>
          <p:nvPr/>
        </p:nvSpPr>
        <p:spPr>
          <a:xfrm>
            <a:off x="8879633" y="5523166"/>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工作纪律</a:t>
            </a:r>
          </a:p>
        </p:txBody>
      </p:sp>
      <p:grpSp>
        <p:nvGrpSpPr>
          <p:cNvPr id="26" name="组合 25"/>
          <p:cNvGrpSpPr/>
          <p:nvPr/>
        </p:nvGrpSpPr>
        <p:grpSpPr>
          <a:xfrm>
            <a:off x="4728271" y="3076415"/>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遵守“三种纪律”</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3551040" y="2927226"/>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269202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Effect transition="in" filter="fade">
                                      <p:cBhvr>
                                        <p:cTn id="48"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531372" y="2149314"/>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政治纪律</a:t>
            </a:r>
          </a:p>
        </p:txBody>
      </p:sp>
      <p:sp>
        <p:nvSpPr>
          <p:cNvPr id="4" name="圆角矩形 3"/>
          <p:cNvSpPr/>
          <p:nvPr/>
        </p:nvSpPr>
        <p:spPr>
          <a:xfrm>
            <a:off x="5143402" y="2149315"/>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913011" y="1329618"/>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5087516" y="4141348"/>
            <a:ext cx="7248844" cy="2529923"/>
          </a:xfrm>
          <a:prstGeom prst="rect">
            <a:avLst/>
          </a:prstGeom>
        </p:spPr>
        <p:txBody>
          <a:bodyPr wrap="square">
            <a:spAutoFit/>
          </a:bodyPr>
          <a:lstStyle/>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树牢</a:t>
            </a:r>
            <a:r>
              <a:rPr lang="zh-CN" altLang="en-US" dirty="0">
                <a:solidFill>
                  <a:schemeClr val="tx1">
                    <a:lumMod val="95000"/>
                    <a:lumOff val="5000"/>
                  </a:schemeClr>
                </a:solidFill>
                <a:latin typeface="微软雅黑" pitchFamily="34" charset="-122"/>
                <a:ea typeface="微软雅黑" pitchFamily="34" charset="-122"/>
              </a:rPr>
              <a:t>对马克思主义的信仰，对共产主义和中国特色社会主义的信念，对中国共产党的信心。</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坚持</a:t>
            </a:r>
            <a:r>
              <a:rPr lang="zh-CN" altLang="en-US" dirty="0">
                <a:solidFill>
                  <a:schemeClr val="tx1">
                    <a:lumMod val="95000"/>
                    <a:lumOff val="5000"/>
                  </a:schemeClr>
                </a:solidFill>
                <a:latin typeface="微软雅黑" pitchFamily="34" charset="-122"/>
                <a:ea typeface="微软雅黑" pitchFamily="34" charset="-122"/>
              </a:rPr>
              <a:t>理论自信、道路自信、制度自信。</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坚定</a:t>
            </a:r>
            <a:r>
              <a:rPr lang="zh-CN" altLang="en-US" dirty="0">
                <a:solidFill>
                  <a:schemeClr val="tx1">
                    <a:lumMod val="95000"/>
                    <a:lumOff val="5000"/>
                  </a:schemeClr>
                </a:solidFill>
                <a:latin typeface="微软雅黑" pitchFamily="34" charset="-122"/>
                <a:ea typeface="微软雅黑" pitchFamily="34" charset="-122"/>
              </a:rPr>
              <a:t>自己的理想信念，自觉抵制各种社会思潮的侵蚀。</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坚决</a:t>
            </a:r>
            <a:r>
              <a:rPr lang="zh-CN" altLang="en-US" dirty="0">
                <a:solidFill>
                  <a:schemeClr val="tx1">
                    <a:lumMod val="95000"/>
                    <a:lumOff val="5000"/>
                  </a:schemeClr>
                </a:solidFill>
                <a:latin typeface="微软雅黑" pitchFamily="34" charset="-122"/>
                <a:ea typeface="微软雅黑" pitchFamily="34" charset="-122"/>
              </a:rPr>
              <a:t>不允许妄议中央，不充许搞当面一套、背后一套，不允许搞山头主义和分裂主义，不允许“吃共产党的饭，砸共产党的锅”。</a:t>
            </a:r>
            <a:endParaRPr lang="en-US" altLang="zh-CN" dirty="0">
              <a:solidFill>
                <a:schemeClr val="tx1">
                  <a:lumMod val="95000"/>
                  <a:lumOff val="5000"/>
                </a:schemeClr>
              </a:solidFill>
              <a:latin typeface="微软雅黑" pitchFamily="34" charset="-122"/>
              <a:ea typeface="微软雅黑" pitchFamily="34" charset="-122"/>
            </a:endParaRPr>
          </a:p>
        </p:txBody>
      </p:sp>
      <p:grpSp>
        <p:nvGrpSpPr>
          <p:cNvPr id="8" name="组合 7"/>
          <p:cNvGrpSpPr/>
          <p:nvPr/>
        </p:nvGrpSpPr>
        <p:grpSpPr>
          <a:xfrm>
            <a:off x="-168696" y="3063406"/>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490" y="3063405"/>
              <a:ext cx="2854847" cy="2564644"/>
            </a:xfrm>
            <a:prstGeom prst="rect">
              <a:avLst/>
            </a:prstGeom>
          </p:spPr>
        </p:pic>
      </p:grpSp>
    </p:spTree>
    <p:extLst>
      <p:ext uri="{BB962C8B-B14F-4D97-AF65-F5344CB8AC3E}">
        <p14:creationId xmlns:p14="http://schemas.microsoft.com/office/powerpoint/2010/main" val="1233973"/>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71332" y="2149314"/>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群众纪律</a:t>
            </a:r>
          </a:p>
        </p:txBody>
      </p:sp>
      <p:sp>
        <p:nvSpPr>
          <p:cNvPr id="4" name="圆角矩形 3"/>
          <p:cNvSpPr/>
          <p:nvPr/>
        </p:nvSpPr>
        <p:spPr>
          <a:xfrm>
            <a:off x="4783362" y="2149315"/>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552971" y="1329618"/>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95800" y="3779397"/>
            <a:ext cx="6768752" cy="2419124"/>
          </a:xfrm>
          <a:prstGeom prst="rect">
            <a:avLst/>
          </a:prstGeom>
        </p:spPr>
        <p:txBody>
          <a:bodyPr wrap="square">
            <a:spAutoFit/>
          </a:bodyPr>
          <a:lstStyle/>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强化党员就是服务的思想，继承和发扬党的优良传统，切实实现好、发展好、维护好群众的利益。</a:t>
            </a:r>
            <a:endParaRPr lang="en-US" altLang="zh-CN" dirty="0">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保持公仆情怀，牢记共产党员永远是劳动人民的普通一员，自觉融入群众的生产生活当中。</a:t>
            </a:r>
            <a:endParaRPr lang="en-US" altLang="zh-CN" dirty="0">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坚决查处群众身边的腐败分子，杜绝与民争利现象，防止伤害群众感情、损害群众的不作为、乱作为行为发生。</a:t>
            </a:r>
            <a:endParaRPr lang="en-US" altLang="zh-CN" sz="1400" dirty="0">
              <a:latin typeface="微软雅黑" pitchFamily="34" charset="-122"/>
              <a:ea typeface="微软雅黑" pitchFamily="34" charset="-122"/>
            </a:endParaRPr>
          </a:p>
        </p:txBody>
      </p:sp>
      <p:grpSp>
        <p:nvGrpSpPr>
          <p:cNvPr id="8" name="组合 7"/>
          <p:cNvGrpSpPr/>
          <p:nvPr/>
        </p:nvGrpSpPr>
        <p:grpSpPr>
          <a:xfrm>
            <a:off x="-168696" y="3063406"/>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490" y="3063405"/>
              <a:ext cx="2854847" cy="2564644"/>
            </a:xfrm>
            <a:prstGeom prst="rect">
              <a:avLst/>
            </a:prstGeom>
          </p:spPr>
        </p:pic>
      </p:grpSp>
    </p:spTree>
    <p:extLst>
      <p:ext uri="{BB962C8B-B14F-4D97-AF65-F5344CB8AC3E}">
        <p14:creationId xmlns:p14="http://schemas.microsoft.com/office/powerpoint/2010/main" val="2028765236"/>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71331" y="2149314"/>
            <a:ext cx="3907932"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工作纪律</a:t>
            </a:r>
          </a:p>
        </p:txBody>
      </p:sp>
      <p:sp>
        <p:nvSpPr>
          <p:cNvPr id="4" name="圆角矩形 3"/>
          <p:cNvSpPr/>
          <p:nvPr/>
        </p:nvSpPr>
        <p:spPr>
          <a:xfrm>
            <a:off x="4783362" y="2149315"/>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552971" y="1329618"/>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668360" y="4831992"/>
            <a:ext cx="6768752" cy="1477328"/>
          </a:xfrm>
          <a:prstGeom prst="rect">
            <a:avLst/>
          </a:prstGeom>
        </p:spPr>
        <p:txBody>
          <a:bodyPr wrap="square">
            <a:spAutoFit/>
          </a:bodyPr>
          <a:lstStyle/>
          <a:p>
            <a:r>
              <a:rPr lang="zh-CN" altLang="en-US" dirty="0">
                <a:latin typeface="微软雅黑" pitchFamily="34" charset="-122"/>
                <a:ea typeface="微软雅黑" pitchFamily="34" charset="-122"/>
              </a:rPr>
              <a:t>要增强纪律意识和底线意识，对法纪心存敬畏，手握戒尺。以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廉洁自律准则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为道德“高线”，以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纪律处分条件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为行为底线，不越界线，不破底线，不趟“雷区”，不触带电的高压线，自觉遵守各项工作规章制度，大力改进工作作风，积极在各种岗位上尽职尽责，切实发挥好党员的先锋模范作用。</a:t>
            </a:r>
            <a:endParaRPr lang="en-US" altLang="zh-CN" sz="1100" dirty="0">
              <a:latin typeface="微软雅黑" pitchFamily="34" charset="-122"/>
              <a:ea typeface="微软雅黑" pitchFamily="34" charset="-122"/>
            </a:endParaRPr>
          </a:p>
        </p:txBody>
      </p:sp>
      <p:grpSp>
        <p:nvGrpSpPr>
          <p:cNvPr id="8" name="组合 7"/>
          <p:cNvGrpSpPr/>
          <p:nvPr/>
        </p:nvGrpSpPr>
        <p:grpSpPr>
          <a:xfrm>
            <a:off x="-168696" y="3063406"/>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490" y="3063405"/>
              <a:ext cx="2854847" cy="2564644"/>
            </a:xfrm>
            <a:prstGeom prst="rect">
              <a:avLst/>
            </a:prstGeom>
          </p:spPr>
        </p:pic>
      </p:grpSp>
      <p:sp>
        <p:nvSpPr>
          <p:cNvPr id="11" name="圆角矩形 10"/>
          <p:cNvSpPr/>
          <p:nvPr/>
        </p:nvSpPr>
        <p:spPr>
          <a:xfrm>
            <a:off x="7968209" y="3717902"/>
            <a:ext cx="3111055" cy="8632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以</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纪律处分条件</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为</a:t>
            </a:r>
            <a:endParaRPr lang="en-US" altLang="zh-CN" b="1" dirty="0">
              <a:solidFill>
                <a:schemeClr val="bg1"/>
              </a:solidFill>
              <a:latin typeface="微软雅黑" pitchFamily="34" charset="-122"/>
              <a:ea typeface="微软雅黑" pitchFamily="34" charset="-122"/>
            </a:endParaRPr>
          </a:p>
          <a:p>
            <a:pPr algn="ctr"/>
            <a:r>
              <a:rPr lang="zh-CN" altLang="en-US" sz="2400" b="1" dirty="0">
                <a:solidFill>
                  <a:srgbClr val="FBFF4B"/>
                </a:solidFill>
                <a:latin typeface="微软雅黑" pitchFamily="34" charset="-122"/>
                <a:ea typeface="微软雅黑" pitchFamily="34" charset="-122"/>
              </a:rPr>
              <a:t>行为底线</a:t>
            </a:r>
          </a:p>
        </p:txBody>
      </p:sp>
      <p:sp>
        <p:nvSpPr>
          <p:cNvPr id="12" name="圆角矩形 11"/>
          <p:cNvSpPr/>
          <p:nvPr/>
        </p:nvSpPr>
        <p:spPr>
          <a:xfrm>
            <a:off x="4750443" y="3737279"/>
            <a:ext cx="3111055" cy="8632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以</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廉洁自律准则</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为</a:t>
            </a:r>
            <a:endParaRPr lang="en-US" altLang="zh-CN" b="1" dirty="0">
              <a:solidFill>
                <a:schemeClr val="bg1"/>
              </a:solidFill>
              <a:latin typeface="微软雅黑" pitchFamily="34" charset="-122"/>
              <a:ea typeface="微软雅黑" pitchFamily="34" charset="-122"/>
            </a:endParaRPr>
          </a:p>
          <a:p>
            <a:pPr algn="ctr"/>
            <a:r>
              <a:rPr lang="zh-CN" altLang="en-US" sz="2400" b="1" dirty="0">
                <a:solidFill>
                  <a:srgbClr val="FBFF4B"/>
                </a:solidFill>
                <a:latin typeface="微软雅黑" pitchFamily="34" charset="-122"/>
                <a:ea typeface="微软雅黑" pitchFamily="34" charset="-122"/>
              </a:rPr>
              <a:t>道德高线</a:t>
            </a:r>
          </a:p>
        </p:txBody>
      </p:sp>
    </p:spTree>
    <p:extLst>
      <p:ext uri="{BB962C8B-B14F-4D97-AF65-F5344CB8AC3E}">
        <p14:creationId xmlns:p14="http://schemas.microsoft.com/office/powerpoint/2010/main" val="128853669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000" fill="hold"/>
                                        <p:tgtEl>
                                          <p:spTgt spid="12"/>
                                        </p:tgtEl>
                                        <p:attrNameLst>
                                          <p:attrName>ppt_x</p:attrName>
                                        </p:attrNameLst>
                                      </p:cBhvr>
                                      <p:tavLst>
                                        <p:tav tm="0">
                                          <p:val>
                                            <p:strVal val="0-#ppt_w/2"/>
                                          </p:val>
                                        </p:tav>
                                        <p:tav tm="100000">
                                          <p:val>
                                            <p:strVal val="#ppt_x"/>
                                          </p:val>
                                        </p:tav>
                                      </p:tavLst>
                                    </p:anim>
                                    <p:anim calcmode="lin" valueType="num">
                                      <p:cBhvr additive="base">
                                        <p:cTn id="29" dur="10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1000" fill="hold"/>
                                        <p:tgtEl>
                                          <p:spTgt spid="11"/>
                                        </p:tgtEl>
                                        <p:attrNameLst>
                                          <p:attrName>ppt_x</p:attrName>
                                        </p:attrNameLst>
                                      </p:cBhvr>
                                      <p:tavLst>
                                        <p:tav tm="0">
                                          <p:val>
                                            <p:strVal val="0-#ppt_w/2"/>
                                          </p:val>
                                        </p:tav>
                                        <p:tav tm="100000">
                                          <p:val>
                                            <p:strVal val="#ppt_x"/>
                                          </p:val>
                                        </p:tav>
                                      </p:tavLst>
                                    </p:anim>
                                    <p:anim calcmode="lin" valueType="num">
                                      <p:cBhvr additive="base">
                                        <p:cTn id="34" dur="10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up)">
                                      <p:cBhvr>
                                        <p:cTn id="3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545" y="1484785"/>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讲道德、有品行 </a:t>
            </a:r>
            <a:r>
              <a:rPr lang="zh-CN" altLang="en-US" sz="2800" b="1" dirty="0">
                <a:solidFill>
                  <a:srgbClr val="C00000"/>
                </a:solidFill>
                <a:latin typeface="微软雅黑" pitchFamily="34" charset="-122"/>
                <a:ea typeface="微软雅黑" pitchFamily="34" charset="-122"/>
              </a:rPr>
              <a:t>是兴党之本</a:t>
            </a:r>
            <a:endParaRPr lang="zh-CN" altLang="en-US" sz="14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5520" y="225782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2502" y="2366646"/>
            <a:ext cx="8643978" cy="923330"/>
          </a:xfrm>
          <a:prstGeom prst="rect">
            <a:avLst/>
          </a:prstGeom>
        </p:spPr>
        <p:txBody>
          <a:bodyPr wrap="square">
            <a:spAutoFit/>
          </a:bodyPr>
          <a:lstStyle/>
          <a:p>
            <a:r>
              <a:rPr lang="zh-CN" altLang="en-US" dirty="0">
                <a:latin typeface="微软雅黑" pitchFamily="34" charset="-122"/>
                <a:ea typeface="微软雅黑" pitchFamily="34" charset="-122"/>
              </a:rPr>
              <a:t>古罗马有个哲学家说：“使一个人伟大，并不在于富裕和门第，而在于可贵的行为和高尚的品德。”毛泽东曾评价白求恩是“一个高尚的人，一个纯粹的人，一个有道德的人，一个脱离低级趣味的人，一个有利于人民的人”。</a:t>
            </a:r>
          </a:p>
        </p:txBody>
      </p:sp>
      <p:sp>
        <p:nvSpPr>
          <p:cNvPr id="11" name="圆角矩形 10"/>
          <p:cNvSpPr/>
          <p:nvPr/>
        </p:nvSpPr>
        <p:spPr>
          <a:xfrm>
            <a:off x="8651033" y="3923585"/>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一个道德高尚的人</a:t>
            </a:r>
            <a:endParaRPr lang="zh-CN" altLang="en-US" sz="4400" b="1" dirty="0">
              <a:solidFill>
                <a:schemeClr val="bg1"/>
              </a:solidFill>
              <a:latin typeface="微软雅黑" pitchFamily="34" charset="-122"/>
              <a:ea typeface="微软雅黑" pitchFamily="34" charset="-122"/>
            </a:endParaRPr>
          </a:p>
        </p:txBody>
      </p:sp>
      <p:sp>
        <p:nvSpPr>
          <p:cNvPr id="12" name="矩形 11"/>
          <p:cNvSpPr/>
          <p:nvPr/>
        </p:nvSpPr>
        <p:spPr>
          <a:xfrm>
            <a:off x="4275262" y="5016079"/>
            <a:ext cx="3744416" cy="1754326"/>
          </a:xfrm>
          <a:prstGeom prst="rect">
            <a:avLst/>
          </a:prstGeom>
        </p:spPr>
        <p:txBody>
          <a:bodyPr wrap="square">
            <a:spAutoFit/>
          </a:bodyPr>
          <a:lstStyle/>
          <a:p>
            <a:r>
              <a:rPr lang="zh-CN" altLang="en-US" dirty="0">
                <a:latin typeface="微软雅黑" pitchFamily="34" charset="-122"/>
                <a:ea typeface="微软雅黑" pitchFamily="34" charset="-122"/>
              </a:rPr>
              <a:t>在今天，这个“五个一”仍可作为评判一个党员是否合格，是否优秀的标杆。所以，一个合格党员首先应该是一个道德高尚的人，一个品行端正的人，一个正直正派、诚实守信、忠诚担当的人</a:t>
            </a:r>
            <a:r>
              <a:rPr lang="zh-CN" altLang="en-US" sz="1600" dirty="0">
                <a:latin typeface="微软雅黑" pitchFamily="34" charset="-122"/>
                <a:ea typeface="微软雅黑" pitchFamily="34" charset="-122"/>
              </a:rPr>
              <a:t>。</a:t>
            </a:r>
            <a:endParaRPr lang="zh-CN" altLang="zh-CN" sz="1600" dirty="0">
              <a:latin typeface="微软雅黑" pitchFamily="34" charset="-122"/>
              <a:ea typeface="微软雅黑" pitchFamily="34" charset="-122"/>
            </a:endParaRPr>
          </a:p>
        </p:txBody>
      </p:sp>
      <p:sp>
        <p:nvSpPr>
          <p:cNvPr id="13" name="圆角矩形 12"/>
          <p:cNvSpPr/>
          <p:nvPr/>
        </p:nvSpPr>
        <p:spPr>
          <a:xfrm>
            <a:off x="8651033" y="4499649"/>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一个品行端正的人</a:t>
            </a:r>
            <a:endParaRPr lang="zh-CN" altLang="en-US" sz="4400" b="1" dirty="0">
              <a:solidFill>
                <a:schemeClr val="bg1"/>
              </a:solidFill>
              <a:latin typeface="微软雅黑" pitchFamily="34" charset="-122"/>
              <a:ea typeface="微软雅黑" pitchFamily="34" charset="-122"/>
            </a:endParaRPr>
          </a:p>
        </p:txBody>
      </p:sp>
      <p:grpSp>
        <p:nvGrpSpPr>
          <p:cNvPr id="26" name="组合 25"/>
          <p:cNvGrpSpPr/>
          <p:nvPr/>
        </p:nvGrpSpPr>
        <p:grpSpPr>
          <a:xfrm>
            <a:off x="4347271" y="3429000"/>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2698175"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做到“五个一”</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5520" y="3284984"/>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8633421" y="5046748"/>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一个正直正派的人</a:t>
            </a:r>
            <a:endParaRPr lang="zh-CN" altLang="en-US" sz="4400" b="1" dirty="0">
              <a:solidFill>
                <a:schemeClr val="bg1"/>
              </a:solidFill>
              <a:latin typeface="微软雅黑" pitchFamily="34" charset="-122"/>
              <a:ea typeface="微软雅黑" pitchFamily="34" charset="-122"/>
            </a:endParaRPr>
          </a:p>
        </p:txBody>
      </p:sp>
      <p:sp>
        <p:nvSpPr>
          <p:cNvPr id="16" name="圆角矩形 15"/>
          <p:cNvSpPr/>
          <p:nvPr/>
        </p:nvSpPr>
        <p:spPr>
          <a:xfrm>
            <a:off x="8633420" y="5544636"/>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一个诚实守信的人</a:t>
            </a:r>
            <a:endParaRPr lang="zh-CN" altLang="en-US" sz="4400" b="1" dirty="0">
              <a:solidFill>
                <a:schemeClr val="bg1"/>
              </a:solidFill>
              <a:latin typeface="微软雅黑" pitchFamily="34" charset="-122"/>
              <a:ea typeface="微软雅黑" pitchFamily="34" charset="-122"/>
            </a:endParaRPr>
          </a:p>
        </p:txBody>
      </p:sp>
      <p:sp>
        <p:nvSpPr>
          <p:cNvPr id="17" name="圆角矩形 16"/>
          <p:cNvSpPr/>
          <p:nvPr/>
        </p:nvSpPr>
        <p:spPr>
          <a:xfrm>
            <a:off x="8633420" y="6119927"/>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一个忠诚担当的人</a:t>
            </a:r>
            <a:endParaRPr lang="zh-CN" altLang="en-US" sz="4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8716482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750" fill="hold"/>
                                        <p:tgtEl>
                                          <p:spTgt spid="15"/>
                                        </p:tgtEl>
                                        <p:attrNameLst>
                                          <p:attrName>ppt_w</p:attrName>
                                        </p:attrNameLst>
                                      </p:cBhvr>
                                      <p:tavLst>
                                        <p:tav tm="0">
                                          <p:val>
                                            <p:fltVal val="0"/>
                                          </p:val>
                                        </p:tav>
                                        <p:tav tm="100000">
                                          <p:val>
                                            <p:strVal val="#ppt_w"/>
                                          </p:val>
                                        </p:tav>
                                      </p:tavLst>
                                    </p:anim>
                                    <p:anim calcmode="lin" valueType="num">
                                      <p:cBhvr>
                                        <p:cTn id="47" dur="750" fill="hold"/>
                                        <p:tgtEl>
                                          <p:spTgt spid="15"/>
                                        </p:tgtEl>
                                        <p:attrNameLst>
                                          <p:attrName>ppt_h</p:attrName>
                                        </p:attrNameLst>
                                      </p:cBhvr>
                                      <p:tavLst>
                                        <p:tav tm="0">
                                          <p:val>
                                            <p:fltVal val="0"/>
                                          </p:val>
                                        </p:tav>
                                        <p:tav tm="100000">
                                          <p:val>
                                            <p:strVal val="#ppt_h"/>
                                          </p:val>
                                        </p:tav>
                                      </p:tavLst>
                                    </p:anim>
                                    <p:animEffect transition="in" filter="fade">
                                      <p:cBhvr>
                                        <p:cTn id="48" dur="750"/>
                                        <p:tgtEl>
                                          <p:spTgt spid="15"/>
                                        </p:tgtEl>
                                      </p:cBhvr>
                                    </p:animEffect>
                                  </p:childTnLst>
                                </p:cTn>
                              </p:par>
                            </p:childTnLst>
                          </p:cTn>
                        </p:par>
                        <p:par>
                          <p:cTn id="49" fill="hold">
                            <p:stCondLst>
                              <p:cond delay="6325"/>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750" fill="hold"/>
                                        <p:tgtEl>
                                          <p:spTgt spid="16"/>
                                        </p:tgtEl>
                                        <p:attrNameLst>
                                          <p:attrName>ppt_w</p:attrName>
                                        </p:attrNameLst>
                                      </p:cBhvr>
                                      <p:tavLst>
                                        <p:tav tm="0">
                                          <p:val>
                                            <p:fltVal val="0"/>
                                          </p:val>
                                        </p:tav>
                                        <p:tav tm="100000">
                                          <p:val>
                                            <p:strVal val="#ppt_w"/>
                                          </p:val>
                                        </p:tav>
                                      </p:tavLst>
                                    </p:anim>
                                    <p:anim calcmode="lin" valueType="num">
                                      <p:cBhvr>
                                        <p:cTn id="53" dur="750" fill="hold"/>
                                        <p:tgtEl>
                                          <p:spTgt spid="16"/>
                                        </p:tgtEl>
                                        <p:attrNameLst>
                                          <p:attrName>ppt_h</p:attrName>
                                        </p:attrNameLst>
                                      </p:cBhvr>
                                      <p:tavLst>
                                        <p:tav tm="0">
                                          <p:val>
                                            <p:fltVal val="0"/>
                                          </p:val>
                                        </p:tav>
                                        <p:tav tm="100000">
                                          <p:val>
                                            <p:strVal val="#ppt_h"/>
                                          </p:val>
                                        </p:tav>
                                      </p:tavLst>
                                    </p:anim>
                                    <p:animEffect transition="in" filter="fade">
                                      <p:cBhvr>
                                        <p:cTn id="54" dur="750"/>
                                        <p:tgtEl>
                                          <p:spTgt spid="16"/>
                                        </p:tgtEl>
                                      </p:cBhvr>
                                    </p:animEffect>
                                  </p:childTnLst>
                                </p:cTn>
                              </p:par>
                            </p:childTnLst>
                          </p:cTn>
                        </p:par>
                        <p:par>
                          <p:cTn id="55" fill="hold">
                            <p:stCondLst>
                              <p:cond delay="7075"/>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750" fill="hold"/>
                                        <p:tgtEl>
                                          <p:spTgt spid="17"/>
                                        </p:tgtEl>
                                        <p:attrNameLst>
                                          <p:attrName>ppt_w</p:attrName>
                                        </p:attrNameLst>
                                      </p:cBhvr>
                                      <p:tavLst>
                                        <p:tav tm="0">
                                          <p:val>
                                            <p:fltVal val="0"/>
                                          </p:val>
                                        </p:tav>
                                        <p:tav tm="100000">
                                          <p:val>
                                            <p:strVal val="#ppt_w"/>
                                          </p:val>
                                        </p:tav>
                                      </p:tavLst>
                                    </p:anim>
                                    <p:anim calcmode="lin" valueType="num">
                                      <p:cBhvr>
                                        <p:cTn id="59" dur="750" fill="hold"/>
                                        <p:tgtEl>
                                          <p:spTgt spid="17"/>
                                        </p:tgtEl>
                                        <p:attrNameLst>
                                          <p:attrName>ppt_h</p:attrName>
                                        </p:attrNameLst>
                                      </p:cBhvr>
                                      <p:tavLst>
                                        <p:tav tm="0">
                                          <p:val>
                                            <p:fltVal val="0"/>
                                          </p:val>
                                        </p:tav>
                                        <p:tav tm="100000">
                                          <p:val>
                                            <p:strVal val="#ppt_h"/>
                                          </p:val>
                                        </p:tav>
                                      </p:tavLst>
                                    </p:anim>
                                    <p:animEffect transition="in" filter="fade">
                                      <p:cBhvr>
                                        <p:cTn id="6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3752" y="2655622"/>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5440"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正直正派</a:t>
            </a:r>
            <a:endParaRPr lang="zh-CN" altLang="en-US" sz="4800" b="1" dirty="0"/>
          </a:p>
        </p:txBody>
      </p:sp>
      <p:sp>
        <p:nvSpPr>
          <p:cNvPr id="7" name="矩形 6"/>
          <p:cNvSpPr/>
          <p:nvPr/>
        </p:nvSpPr>
        <p:spPr>
          <a:xfrm>
            <a:off x="4395664" y="2996952"/>
            <a:ext cx="6092825" cy="1754326"/>
          </a:xfrm>
          <a:prstGeom prst="rect">
            <a:avLst/>
          </a:prstGeom>
        </p:spPr>
        <p:txBody>
          <a:bodyPr>
            <a:spAutoFit/>
          </a:bodyPr>
          <a:lstStyle/>
          <a:p>
            <a:r>
              <a:rPr lang="zh-CN" altLang="zh-CN" dirty="0">
                <a:latin typeface="微软雅黑" pitchFamily="34" charset="-122"/>
                <a:ea typeface="微软雅黑" pitchFamily="34" charset="-122"/>
              </a:rPr>
              <a:t>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做到于公对得起党、于人对得起良心。</a:t>
            </a:r>
            <a:endParaRPr lang="zh-CN" altLang="en-US" dirty="0">
              <a:latin typeface="微软雅黑" pitchFamily="34" charset="-122"/>
              <a:ea typeface="微软雅黑" pitchFamily="34" charset="-122"/>
            </a:endParaRPr>
          </a:p>
        </p:txBody>
      </p:sp>
      <p:sp>
        <p:nvSpPr>
          <p:cNvPr id="9" name="圆角矩形 8"/>
          <p:cNvSpPr/>
          <p:nvPr/>
        </p:nvSpPr>
        <p:spPr>
          <a:xfrm>
            <a:off x="3895278"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367808"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坐得直</a:t>
            </a:r>
            <a:endParaRPr lang="zh-CN" altLang="en-US" sz="3200" dirty="0">
              <a:solidFill>
                <a:schemeClr val="bg1"/>
              </a:solidFill>
            </a:endParaRPr>
          </a:p>
        </p:txBody>
      </p:sp>
      <p:sp>
        <p:nvSpPr>
          <p:cNvPr id="12" name="圆角矩形 11"/>
          <p:cNvSpPr/>
          <p:nvPr/>
        </p:nvSpPr>
        <p:spPr>
          <a:xfrm>
            <a:off x="6489948"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行得端</a:t>
            </a:r>
            <a:endParaRPr lang="zh-CN" altLang="en-US" sz="3200" dirty="0">
              <a:solidFill>
                <a:schemeClr val="bg1"/>
              </a:solidFill>
            </a:endParaRPr>
          </a:p>
        </p:txBody>
      </p:sp>
      <p:sp>
        <p:nvSpPr>
          <p:cNvPr id="13" name="圆角矩形 12"/>
          <p:cNvSpPr/>
          <p:nvPr/>
        </p:nvSpPr>
        <p:spPr>
          <a:xfrm>
            <a:off x="8616280"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挺得住</a:t>
            </a:r>
            <a:endParaRPr lang="zh-CN" altLang="en-US" sz="3200" dirty="0">
              <a:solidFill>
                <a:schemeClr val="bg1"/>
              </a:solidFill>
            </a:endParaRPr>
          </a:p>
        </p:txBody>
      </p:sp>
    </p:spTree>
    <p:extLst>
      <p:ext uri="{BB962C8B-B14F-4D97-AF65-F5344CB8AC3E}">
        <p14:creationId xmlns:p14="http://schemas.microsoft.com/office/powerpoint/2010/main" val="4049171673"/>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par>
                          <p:cTn id="33" fill="hold">
                            <p:stCondLst>
                              <p:cond delay="4000"/>
                            </p:stCondLst>
                            <p:childTnLst>
                              <p:par>
                                <p:cTn id="34" presetID="23" presetClass="entr" presetSubtype="28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3752" y="2655622"/>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5440"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诚实守信</a:t>
            </a:r>
            <a:endParaRPr lang="zh-CN" altLang="en-US" sz="4800" b="1" dirty="0"/>
          </a:p>
        </p:txBody>
      </p:sp>
      <p:sp>
        <p:nvSpPr>
          <p:cNvPr id="7" name="矩形 6"/>
          <p:cNvSpPr/>
          <p:nvPr/>
        </p:nvSpPr>
        <p:spPr>
          <a:xfrm>
            <a:off x="4395664" y="2996952"/>
            <a:ext cx="6092825" cy="1754326"/>
          </a:xfrm>
          <a:prstGeom prst="rect">
            <a:avLst/>
          </a:prstGeom>
        </p:spPr>
        <p:txBody>
          <a:bodyPr>
            <a:spAutoFit/>
          </a:bodyPr>
          <a:lstStyle/>
          <a:p>
            <a:r>
              <a:rPr lang="zh-CN" altLang="en-US" dirty="0">
                <a:latin typeface="微软雅黑" pitchFamily="34" charset="-122"/>
                <a:ea typeface="微软雅黑" pitchFamily="34" charset="-122"/>
              </a:rPr>
              <a:t>要求党员尊崇党章、遵守党章，切实履行党员义务，尽到党员责任，以党章的要求为最高行为准绳，切实兑现入党誓言，在日常工作生活中，敢于承诺践诺，“言必行，行必果”，说到做到，要求别人做到的，自己首先做到，要求别人的不做的，自己首先不做，不失信于人，不出尔反尔，不阳俸阴违。</a:t>
            </a:r>
          </a:p>
        </p:txBody>
      </p:sp>
      <p:sp>
        <p:nvSpPr>
          <p:cNvPr id="9" name="圆角矩形 8"/>
          <p:cNvSpPr/>
          <p:nvPr/>
        </p:nvSpPr>
        <p:spPr>
          <a:xfrm>
            <a:off x="3895278"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367808" y="4941168"/>
            <a:ext cx="2808312"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尽到党员责任</a:t>
            </a:r>
            <a:endParaRPr lang="zh-CN" altLang="en-US" sz="2800" b="1" dirty="0">
              <a:solidFill>
                <a:schemeClr val="bg1"/>
              </a:solidFill>
              <a:latin typeface="微软雅黑" pitchFamily="34" charset="-122"/>
              <a:ea typeface="微软雅黑" pitchFamily="34" charset="-122"/>
            </a:endParaRPr>
          </a:p>
        </p:txBody>
      </p:sp>
      <p:sp>
        <p:nvSpPr>
          <p:cNvPr id="12" name="圆角矩形 11"/>
          <p:cNvSpPr/>
          <p:nvPr/>
        </p:nvSpPr>
        <p:spPr>
          <a:xfrm>
            <a:off x="7426052" y="4941168"/>
            <a:ext cx="3062436"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言必行，行必果</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2940333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3752" y="2655622"/>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5440"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忠诚担当</a:t>
            </a:r>
          </a:p>
        </p:txBody>
      </p:sp>
      <p:sp>
        <p:nvSpPr>
          <p:cNvPr id="7" name="矩形 6"/>
          <p:cNvSpPr/>
          <p:nvPr/>
        </p:nvSpPr>
        <p:spPr>
          <a:xfrm>
            <a:off x="4395664" y="2996952"/>
            <a:ext cx="6092825" cy="1754326"/>
          </a:xfrm>
          <a:prstGeom prst="rect">
            <a:avLst/>
          </a:prstGeom>
        </p:spPr>
        <p:txBody>
          <a:bodyPr>
            <a:spAutoFit/>
          </a:bodyPr>
          <a:lstStyle/>
          <a:p>
            <a:r>
              <a:rPr lang="zh-CN" altLang="en-US" dirty="0">
                <a:latin typeface="微软雅黑" pitchFamily="34" charset="-122"/>
                <a:ea typeface="微软雅黑" pitchFamily="34" charset="-122"/>
              </a:rPr>
              <a:t>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sp>
        <p:nvSpPr>
          <p:cNvPr id="9" name="圆角矩形 8"/>
          <p:cNvSpPr/>
          <p:nvPr/>
        </p:nvSpPr>
        <p:spPr>
          <a:xfrm>
            <a:off x="3895278"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223792" y="4941168"/>
            <a:ext cx="1872208"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落实兴党之责</a:t>
            </a:r>
            <a:endParaRPr lang="zh-CN" altLang="en-US" sz="2000" b="1" dirty="0">
              <a:solidFill>
                <a:schemeClr val="bg1"/>
              </a:solidFill>
              <a:latin typeface="微软雅黑" pitchFamily="34" charset="-122"/>
              <a:ea typeface="微软雅黑" pitchFamily="34" charset="-122"/>
            </a:endParaRPr>
          </a:p>
        </p:txBody>
      </p:sp>
      <p:sp>
        <p:nvSpPr>
          <p:cNvPr id="12" name="圆角矩形 11"/>
          <p:cNvSpPr/>
          <p:nvPr/>
        </p:nvSpPr>
        <p:spPr>
          <a:xfrm>
            <a:off x="6168008" y="4941168"/>
            <a:ext cx="4392488"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忠诚于党，忠诚于祖国，忠诚于人民</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217717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545" y="1484785"/>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讲奉献、有作为 </a:t>
            </a:r>
            <a:r>
              <a:rPr lang="zh-CN" altLang="en-US" sz="2800" b="1" dirty="0">
                <a:solidFill>
                  <a:srgbClr val="C00000"/>
                </a:solidFill>
                <a:latin typeface="微软雅黑" pitchFamily="34" charset="-122"/>
                <a:ea typeface="微软雅黑" pitchFamily="34" charset="-122"/>
              </a:rPr>
              <a:t>是为党之基</a:t>
            </a:r>
            <a:endParaRPr lang="zh-CN" altLang="en-US" sz="11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5520" y="2204864"/>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2502" y="2294639"/>
            <a:ext cx="8643978" cy="646331"/>
          </a:xfrm>
          <a:prstGeom prst="rect">
            <a:avLst/>
          </a:prstGeom>
        </p:spPr>
        <p:txBody>
          <a:bodyPr wrap="square">
            <a:spAutoFit/>
          </a:bodyPr>
          <a:lstStyle/>
          <a:p>
            <a:r>
              <a:rPr lang="zh-CN" altLang="en-US" dirty="0">
                <a:latin typeface="微软雅黑" pitchFamily="34" charset="-122"/>
                <a:ea typeface="微软雅黑" pitchFamily="34" charset="-122"/>
              </a:rPr>
              <a:t>在现在的中国，成为一名党员是光荣的，其荣光之处不在于党员政治身份如何显耀，而在于党员应有舍己为公的奉献精神，在于党员应有令人称赞的骄人业绩。</a:t>
            </a:r>
          </a:p>
        </p:txBody>
      </p:sp>
      <p:sp>
        <p:nvSpPr>
          <p:cNvPr id="11" name="椭圆 10"/>
          <p:cNvSpPr/>
          <p:nvPr/>
        </p:nvSpPr>
        <p:spPr>
          <a:xfrm>
            <a:off x="9569489" y="3265935"/>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一心为党</a:t>
            </a:r>
          </a:p>
        </p:txBody>
      </p:sp>
      <p:sp>
        <p:nvSpPr>
          <p:cNvPr id="12" name="矩形 11"/>
          <p:cNvSpPr/>
          <p:nvPr/>
        </p:nvSpPr>
        <p:spPr>
          <a:xfrm>
            <a:off x="4675312" y="4668986"/>
            <a:ext cx="3744416" cy="1477328"/>
          </a:xfrm>
          <a:prstGeom prst="rect">
            <a:avLst/>
          </a:prstGeom>
        </p:spPr>
        <p:txBody>
          <a:bodyPr wrap="square">
            <a:spAutoFit/>
          </a:bodyPr>
          <a:lstStyle/>
          <a:p>
            <a:r>
              <a:rPr lang="zh-CN" altLang="en-US" dirty="0">
                <a:latin typeface="微软雅黑" pitchFamily="34" charset="-122"/>
                <a:ea typeface="微软雅黑" pitchFamily="34" charset="-122"/>
              </a:rPr>
              <a:t>如果所有党员都有这种光荣感和使命感，一心为党，一心为公，一心为民，致力于为党的事业大厦添砖加瓦，那么，党的执政根基将坚如磐石，固如金汤。</a:t>
            </a:r>
            <a:endParaRPr lang="zh-CN" altLang="zh-CN" dirty="0">
              <a:latin typeface="微软雅黑" pitchFamily="34" charset="-122"/>
              <a:ea typeface="微软雅黑" pitchFamily="34" charset="-122"/>
            </a:endParaRPr>
          </a:p>
        </p:txBody>
      </p:sp>
      <p:grpSp>
        <p:nvGrpSpPr>
          <p:cNvPr id="26" name="组合 25"/>
          <p:cNvGrpSpPr/>
          <p:nvPr/>
        </p:nvGrpSpPr>
        <p:grpSpPr>
          <a:xfrm>
            <a:off x="4747321" y="2937892"/>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做到“三个一心”</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5520" y="299695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8667231" y="4839845"/>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一心为公</a:t>
            </a:r>
          </a:p>
        </p:txBody>
      </p:sp>
      <p:sp>
        <p:nvSpPr>
          <p:cNvPr id="20" name="椭圆 19"/>
          <p:cNvSpPr/>
          <p:nvPr/>
        </p:nvSpPr>
        <p:spPr>
          <a:xfrm>
            <a:off x="10616676" y="4839845"/>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一心为民</a:t>
            </a:r>
          </a:p>
        </p:txBody>
      </p:sp>
    </p:spTree>
    <p:extLst>
      <p:ext uri="{BB962C8B-B14F-4D97-AF65-F5344CB8AC3E}">
        <p14:creationId xmlns:p14="http://schemas.microsoft.com/office/powerpoint/2010/main" val="4186744367"/>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750"/>
                                        <p:tgtEl>
                                          <p:spTgt spid="5"/>
                                        </p:tgtEl>
                                      </p:cBhvr>
                                    </p:animEffect>
                                  </p:childTnLst>
                                </p:cTn>
                              </p:par>
                            </p:childTnLst>
                          </p:cTn>
                        </p:par>
                        <p:par>
                          <p:cTn id="21" fill="hold">
                            <p:stCondLst>
                              <p:cond delay="282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82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32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5075"/>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750" fill="hold"/>
                                        <p:tgtEl>
                                          <p:spTgt spid="19"/>
                                        </p:tgtEl>
                                        <p:attrNameLst>
                                          <p:attrName>ppt_w</p:attrName>
                                        </p:attrNameLst>
                                      </p:cBhvr>
                                      <p:tavLst>
                                        <p:tav tm="0">
                                          <p:val>
                                            <p:fltVal val="0"/>
                                          </p:val>
                                        </p:tav>
                                        <p:tav tm="100000">
                                          <p:val>
                                            <p:strVal val="#ppt_w"/>
                                          </p:val>
                                        </p:tav>
                                      </p:tavLst>
                                    </p:anim>
                                    <p:anim calcmode="lin" valueType="num">
                                      <p:cBhvr>
                                        <p:cTn id="41" dur="750" fill="hold"/>
                                        <p:tgtEl>
                                          <p:spTgt spid="19"/>
                                        </p:tgtEl>
                                        <p:attrNameLst>
                                          <p:attrName>ppt_h</p:attrName>
                                        </p:attrNameLst>
                                      </p:cBhvr>
                                      <p:tavLst>
                                        <p:tav tm="0">
                                          <p:val>
                                            <p:fltVal val="0"/>
                                          </p:val>
                                        </p:tav>
                                        <p:tav tm="100000">
                                          <p:val>
                                            <p:strVal val="#ppt_h"/>
                                          </p:val>
                                        </p:tav>
                                      </p:tavLst>
                                    </p:anim>
                                    <p:animEffect transition="in" filter="fade">
                                      <p:cBhvr>
                                        <p:cTn id="42" dur="750"/>
                                        <p:tgtEl>
                                          <p:spTgt spid="19"/>
                                        </p:tgtEl>
                                      </p:cBhvr>
                                    </p:animEffect>
                                  </p:childTnLst>
                                </p:cTn>
                              </p:par>
                            </p:childTnLst>
                          </p:cTn>
                        </p:par>
                        <p:par>
                          <p:cTn id="43" fill="hold">
                            <p:stCondLst>
                              <p:cond delay="5825"/>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750" fill="hold"/>
                                        <p:tgtEl>
                                          <p:spTgt spid="20"/>
                                        </p:tgtEl>
                                        <p:attrNameLst>
                                          <p:attrName>ppt_w</p:attrName>
                                        </p:attrNameLst>
                                      </p:cBhvr>
                                      <p:tavLst>
                                        <p:tav tm="0">
                                          <p:val>
                                            <p:fltVal val="0"/>
                                          </p:val>
                                        </p:tav>
                                        <p:tav tm="100000">
                                          <p:val>
                                            <p:strVal val="#ppt_w"/>
                                          </p:val>
                                        </p:tav>
                                      </p:tavLst>
                                    </p:anim>
                                    <p:anim calcmode="lin" valueType="num">
                                      <p:cBhvr>
                                        <p:cTn id="47" dur="750" fill="hold"/>
                                        <p:tgtEl>
                                          <p:spTgt spid="20"/>
                                        </p:tgtEl>
                                        <p:attrNameLst>
                                          <p:attrName>ppt_h</p:attrName>
                                        </p:attrNameLst>
                                      </p:cBhvr>
                                      <p:tavLst>
                                        <p:tav tm="0">
                                          <p:val>
                                            <p:fltVal val="0"/>
                                          </p:val>
                                        </p:tav>
                                        <p:tav tm="100000">
                                          <p:val>
                                            <p:strVal val="#ppt_h"/>
                                          </p:val>
                                        </p:tav>
                                      </p:tavLst>
                                    </p:anim>
                                    <p:animEffect transition="in" filter="fade">
                                      <p:cBhvr>
                                        <p:cTn id="4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4167386" y="197132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第一部分</a:t>
            </a:r>
            <a:endParaRPr lang="zh-CN" altLang="en-US" sz="2400" b="1" dirty="0">
              <a:latin typeface="微软雅黑" pitchFamily="34" charset="-122"/>
              <a:ea typeface="微软雅黑" pitchFamily="34" charset="-122"/>
            </a:endParaRPr>
          </a:p>
        </p:txBody>
      </p:sp>
      <p:sp>
        <p:nvSpPr>
          <p:cNvPr id="6" name="矩形 5"/>
          <p:cNvSpPr/>
          <p:nvPr/>
        </p:nvSpPr>
        <p:spPr>
          <a:xfrm>
            <a:off x="6341578" y="2081436"/>
            <a:ext cx="4185761"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解</a:t>
            </a:r>
            <a:r>
              <a:rPr lang="zh-CN" altLang="zh-CN" sz="2400" b="1" dirty="0" smtClean="0">
                <a:latin typeface="微软雅黑" pitchFamily="34" charset="-122"/>
                <a:ea typeface="微软雅黑" pitchFamily="34" charset="-122"/>
              </a:rPr>
              <a:t>析</a:t>
            </a:r>
            <a:r>
              <a:rPr lang="zh-CN" altLang="zh-CN" sz="2400" b="1" dirty="0">
                <a:latin typeface="微软雅黑" pitchFamily="34" charset="-122"/>
                <a:ea typeface="微软雅黑" pitchFamily="34" charset="-122"/>
              </a:rPr>
              <a:t>“四讲四有”的深刻内涵</a:t>
            </a:r>
            <a:endParaRPr lang="zh-CN" altLang="en-US" sz="2400" b="1" dirty="0">
              <a:latin typeface="微软雅黑" pitchFamily="34" charset="-122"/>
              <a:ea typeface="微软雅黑" pitchFamily="34" charset="-122"/>
            </a:endParaRPr>
          </a:p>
        </p:txBody>
      </p:sp>
      <p:sp>
        <p:nvSpPr>
          <p:cNvPr id="7" name="圆角矩形 6"/>
          <p:cNvSpPr/>
          <p:nvPr/>
        </p:nvSpPr>
        <p:spPr>
          <a:xfrm>
            <a:off x="4203204" y="2907432"/>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第二部分</a:t>
            </a:r>
            <a:endParaRPr lang="zh-CN" altLang="en-US" sz="2400" b="1" dirty="0">
              <a:latin typeface="微软雅黑" pitchFamily="34" charset="-122"/>
              <a:ea typeface="微软雅黑" pitchFamily="34" charset="-122"/>
            </a:endParaRPr>
          </a:p>
        </p:txBody>
      </p:sp>
      <p:sp>
        <p:nvSpPr>
          <p:cNvPr id="8" name="矩形 7"/>
          <p:cNvSpPr/>
          <p:nvPr/>
        </p:nvSpPr>
        <p:spPr>
          <a:xfrm>
            <a:off x="6369012" y="3017540"/>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做“四讲四有”合格党员的标志和特质</a:t>
            </a:r>
          </a:p>
        </p:txBody>
      </p:sp>
      <p:sp>
        <p:nvSpPr>
          <p:cNvPr id="9" name="圆角矩形 8"/>
          <p:cNvSpPr/>
          <p:nvPr/>
        </p:nvSpPr>
        <p:spPr>
          <a:xfrm>
            <a:off x="4203204" y="3915544"/>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第三部分</a:t>
            </a:r>
            <a:endParaRPr lang="zh-CN" altLang="en-US" sz="2400" b="1" dirty="0">
              <a:latin typeface="微软雅黑" pitchFamily="34" charset="-122"/>
              <a:ea typeface="微软雅黑" pitchFamily="34" charset="-122"/>
            </a:endParaRPr>
          </a:p>
        </p:txBody>
      </p:sp>
      <p:sp>
        <p:nvSpPr>
          <p:cNvPr id="10" name="矩形 9"/>
          <p:cNvSpPr/>
          <p:nvPr/>
        </p:nvSpPr>
        <p:spPr>
          <a:xfrm>
            <a:off x="6416517" y="4006602"/>
            <a:ext cx="3262432" cy="461665"/>
          </a:xfrm>
          <a:prstGeom prst="rect">
            <a:avLst/>
          </a:prstGeom>
        </p:spPr>
        <p:txBody>
          <a:bodyPr wrap="none">
            <a:spAutoFit/>
          </a:bodyPr>
          <a:lstStyle/>
          <a:p>
            <a:r>
              <a:rPr lang="zh-CN" altLang="en-US" sz="2400" b="1" dirty="0">
                <a:latin typeface="微软雅黑" pitchFamily="34" charset="-122"/>
                <a:ea typeface="微软雅黑" pitchFamily="34" charset="-122"/>
              </a:rPr>
              <a:t>如何践行“四讲四有”</a:t>
            </a:r>
          </a:p>
        </p:txBody>
      </p:sp>
      <p:sp>
        <p:nvSpPr>
          <p:cNvPr id="11" name="圆角矩形 10"/>
          <p:cNvSpPr/>
          <p:nvPr/>
        </p:nvSpPr>
        <p:spPr>
          <a:xfrm>
            <a:off x="4167386" y="485164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第四部分</a:t>
            </a:r>
            <a:endParaRPr lang="zh-CN" altLang="en-US" sz="2400" b="1" dirty="0">
              <a:latin typeface="微软雅黑" pitchFamily="34" charset="-122"/>
              <a:ea typeface="微软雅黑" pitchFamily="34" charset="-122"/>
            </a:endParaRPr>
          </a:p>
        </p:txBody>
      </p:sp>
      <p:sp>
        <p:nvSpPr>
          <p:cNvPr id="12" name="矩形 11"/>
          <p:cNvSpPr/>
          <p:nvPr/>
        </p:nvSpPr>
        <p:spPr>
          <a:xfrm>
            <a:off x="6380699" y="4923656"/>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如何做一名合格共产党员</a:t>
            </a:r>
          </a:p>
        </p:txBody>
      </p:sp>
      <p:sp>
        <p:nvSpPr>
          <p:cNvPr id="13" name="圆角矩形 12"/>
          <p:cNvSpPr/>
          <p:nvPr/>
        </p:nvSpPr>
        <p:spPr>
          <a:xfrm>
            <a:off x="6267722" y="1999978"/>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4" name="圆角矩形 13"/>
          <p:cNvSpPr/>
          <p:nvPr/>
        </p:nvSpPr>
        <p:spPr>
          <a:xfrm>
            <a:off x="6255618" y="2912418"/>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5" name="圆角矩形 14"/>
          <p:cNvSpPr/>
          <p:nvPr/>
        </p:nvSpPr>
        <p:spPr>
          <a:xfrm>
            <a:off x="6255618" y="3909737"/>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6" name="圆角矩形 15"/>
          <p:cNvSpPr/>
          <p:nvPr/>
        </p:nvSpPr>
        <p:spPr>
          <a:xfrm>
            <a:off x="6255618" y="4823842"/>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7" name="矩形 16"/>
          <p:cNvSpPr/>
          <p:nvPr/>
        </p:nvSpPr>
        <p:spPr>
          <a:xfrm>
            <a:off x="2304126" y="2102277"/>
            <a:ext cx="877163" cy="1754326"/>
          </a:xfrm>
          <a:prstGeom prst="rect">
            <a:avLst/>
          </a:prstGeom>
        </p:spPr>
        <p:txBody>
          <a:bodyPr wrap="none">
            <a:spAutoFit/>
          </a:bodyPr>
          <a:lstStyle/>
          <a:p>
            <a:r>
              <a:rPr lang="zh-CN" altLang="en-US" sz="5400" b="1" dirty="0" smtClean="0">
                <a:solidFill>
                  <a:srgbClr val="C00000"/>
                </a:solidFill>
                <a:latin typeface="微软雅黑" pitchFamily="34" charset="-122"/>
                <a:ea typeface="微软雅黑" pitchFamily="34" charset="-122"/>
              </a:rPr>
              <a:t>目</a:t>
            </a:r>
            <a:endParaRPr lang="en-US" altLang="zh-CN" sz="5400" b="1" dirty="0" smtClean="0">
              <a:solidFill>
                <a:srgbClr val="C00000"/>
              </a:solidFill>
              <a:latin typeface="微软雅黑" pitchFamily="34" charset="-122"/>
              <a:ea typeface="微软雅黑" pitchFamily="34" charset="-122"/>
            </a:endParaRPr>
          </a:p>
          <a:p>
            <a:r>
              <a:rPr lang="zh-CN" altLang="en-US" sz="5400" b="1" dirty="0" smtClean="0">
                <a:solidFill>
                  <a:srgbClr val="C00000"/>
                </a:solidFill>
                <a:latin typeface="微软雅黑" pitchFamily="34" charset="-122"/>
                <a:ea typeface="微软雅黑" pitchFamily="34" charset="-122"/>
              </a:rPr>
              <a:t>录</a:t>
            </a:r>
            <a:endParaRPr lang="zh-CN" altLang="en-US" sz="5400" b="1" dirty="0">
              <a:solidFill>
                <a:srgbClr val="C00000"/>
              </a:solidFill>
              <a:latin typeface="微软雅黑" pitchFamily="34" charset="-122"/>
              <a:ea typeface="微软雅黑" pitchFamily="34" charset="-122"/>
            </a:endParaRPr>
          </a:p>
        </p:txBody>
      </p:sp>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910780" y="3975548"/>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22813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par>
                          <p:cTn id="11" fill="hold">
                            <p:stCondLst>
                              <p:cond delay="55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55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5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750" fill="hold"/>
                                        <p:tgtEl>
                                          <p:spTgt spid="6"/>
                                        </p:tgtEl>
                                        <p:attrNameLst>
                                          <p:attrName>ppt_w</p:attrName>
                                        </p:attrNameLst>
                                      </p:cBhvr>
                                      <p:tavLst>
                                        <p:tav tm="0">
                                          <p:val>
                                            <p:strVal val="#ppt_w*0.70"/>
                                          </p:val>
                                        </p:tav>
                                        <p:tav tm="100000">
                                          <p:val>
                                            <p:strVal val="#ppt_w"/>
                                          </p:val>
                                        </p:tav>
                                      </p:tavLst>
                                    </p:anim>
                                    <p:anim calcmode="lin" valueType="num">
                                      <p:cBhvr>
                                        <p:cTn id="30" dur="750" fill="hold"/>
                                        <p:tgtEl>
                                          <p:spTgt spid="6"/>
                                        </p:tgtEl>
                                        <p:attrNameLst>
                                          <p:attrName>ppt_h</p:attrName>
                                        </p:attrNameLst>
                                      </p:cBhvr>
                                      <p:tavLst>
                                        <p:tav tm="0">
                                          <p:val>
                                            <p:strVal val="#ppt_h"/>
                                          </p:val>
                                        </p:tav>
                                        <p:tav tm="100000">
                                          <p:val>
                                            <p:strVal val="#ppt_h"/>
                                          </p:val>
                                        </p:tav>
                                      </p:tavLst>
                                    </p:anim>
                                    <p:animEffect transition="in" filter="fade">
                                      <p:cBhvr>
                                        <p:cTn id="31" dur="750"/>
                                        <p:tgtEl>
                                          <p:spTgt spid="6"/>
                                        </p:tgtEl>
                                      </p:cBhvr>
                                    </p:animEffect>
                                  </p:childTnLst>
                                </p:cTn>
                              </p:par>
                            </p:childTnLst>
                          </p:cTn>
                        </p:par>
                        <p:par>
                          <p:cTn id="32" fill="hold">
                            <p:stCondLst>
                              <p:cond delay="3700"/>
                            </p:stCondLst>
                            <p:childTnLst>
                              <p:par>
                                <p:cTn id="33" presetID="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55" presetClass="entr" presetSubtype="0"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750" fill="hold"/>
                                        <p:tgtEl>
                                          <p:spTgt spid="8"/>
                                        </p:tgtEl>
                                        <p:attrNameLst>
                                          <p:attrName>ppt_w</p:attrName>
                                        </p:attrNameLst>
                                      </p:cBhvr>
                                      <p:tavLst>
                                        <p:tav tm="0">
                                          <p:val>
                                            <p:strVal val="#ppt_w*0.70"/>
                                          </p:val>
                                        </p:tav>
                                        <p:tav tm="100000">
                                          <p:val>
                                            <p:strVal val="#ppt_w"/>
                                          </p:val>
                                        </p:tav>
                                      </p:tavLst>
                                    </p:anim>
                                    <p:anim calcmode="lin" valueType="num">
                                      <p:cBhvr>
                                        <p:cTn id="45" dur="750" fill="hold"/>
                                        <p:tgtEl>
                                          <p:spTgt spid="8"/>
                                        </p:tgtEl>
                                        <p:attrNameLst>
                                          <p:attrName>ppt_h</p:attrName>
                                        </p:attrNameLst>
                                      </p:cBhvr>
                                      <p:tavLst>
                                        <p:tav tm="0">
                                          <p:val>
                                            <p:strVal val="#ppt_h"/>
                                          </p:val>
                                        </p:tav>
                                        <p:tav tm="100000">
                                          <p:val>
                                            <p:strVal val="#ppt_h"/>
                                          </p:val>
                                        </p:tav>
                                      </p:tavLst>
                                    </p:anim>
                                    <p:animEffect transition="in" filter="fade">
                                      <p:cBhvr>
                                        <p:cTn id="46" dur="750"/>
                                        <p:tgtEl>
                                          <p:spTgt spid="8"/>
                                        </p:tgtEl>
                                      </p:cBhvr>
                                    </p:animEffect>
                                  </p:childTnLst>
                                </p:cTn>
                              </p:par>
                            </p:childTnLst>
                          </p:cTn>
                        </p:par>
                        <p:par>
                          <p:cTn id="47" fill="hold">
                            <p:stCondLst>
                              <p:cond delay="615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6650"/>
                            </p:stCondLst>
                            <p:childTnLst>
                              <p:par>
                                <p:cTn id="57" presetID="55" presetClass="entr" presetSubtype="0" fill="hold" grpId="0" nodeType="afterEffect">
                                  <p:stCondLst>
                                    <p:cond delay="0"/>
                                  </p:stCondLst>
                                  <p:iterate type="lt">
                                    <p:tmPct val="10000"/>
                                  </p:iterate>
                                  <p:childTnLst>
                                    <p:set>
                                      <p:cBhvr>
                                        <p:cTn id="58" dur="1" fill="hold">
                                          <p:stCondLst>
                                            <p:cond delay="0"/>
                                          </p:stCondLst>
                                        </p:cTn>
                                        <p:tgtEl>
                                          <p:spTgt spid="10"/>
                                        </p:tgtEl>
                                        <p:attrNameLst>
                                          <p:attrName>style.visibility</p:attrName>
                                        </p:attrNameLst>
                                      </p:cBhvr>
                                      <p:to>
                                        <p:strVal val="visible"/>
                                      </p:to>
                                    </p:set>
                                    <p:anim calcmode="lin" valueType="num">
                                      <p:cBhvr>
                                        <p:cTn id="59" dur="750" fill="hold"/>
                                        <p:tgtEl>
                                          <p:spTgt spid="10"/>
                                        </p:tgtEl>
                                        <p:attrNameLst>
                                          <p:attrName>ppt_w</p:attrName>
                                        </p:attrNameLst>
                                      </p:cBhvr>
                                      <p:tavLst>
                                        <p:tav tm="0">
                                          <p:val>
                                            <p:strVal val="#ppt_w*0.70"/>
                                          </p:val>
                                        </p:tav>
                                        <p:tav tm="100000">
                                          <p:val>
                                            <p:strVal val="#ppt_w"/>
                                          </p:val>
                                        </p:tav>
                                      </p:tavLst>
                                    </p:anim>
                                    <p:anim calcmode="lin" valueType="num">
                                      <p:cBhvr>
                                        <p:cTn id="60" dur="750" fill="hold"/>
                                        <p:tgtEl>
                                          <p:spTgt spid="10"/>
                                        </p:tgtEl>
                                        <p:attrNameLst>
                                          <p:attrName>ppt_h</p:attrName>
                                        </p:attrNameLst>
                                      </p:cBhvr>
                                      <p:tavLst>
                                        <p:tav tm="0">
                                          <p:val>
                                            <p:strVal val="#ppt_h"/>
                                          </p:val>
                                        </p:tav>
                                        <p:tav tm="100000">
                                          <p:val>
                                            <p:strVal val="#ppt_h"/>
                                          </p:val>
                                        </p:tav>
                                      </p:tavLst>
                                    </p:anim>
                                    <p:animEffect transition="in" filter="fade">
                                      <p:cBhvr>
                                        <p:cTn id="61" dur="750"/>
                                        <p:tgtEl>
                                          <p:spTgt spid="10"/>
                                        </p:tgtEl>
                                      </p:cBhvr>
                                    </p:animEffect>
                                  </p:childTnLst>
                                </p:cTn>
                              </p:par>
                            </p:childTnLst>
                          </p:cTn>
                        </p:par>
                        <p:par>
                          <p:cTn id="62" fill="hold">
                            <p:stCondLst>
                              <p:cond delay="8075"/>
                            </p:stCondLst>
                            <p:childTnLst>
                              <p:par>
                                <p:cTn id="63" presetID="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8575"/>
                            </p:stCondLst>
                            <p:childTnLst>
                              <p:par>
                                <p:cTn id="72" presetID="55" presetClass="entr" presetSubtype="0" fill="hold" grpId="0" nodeType="afterEffect">
                                  <p:stCondLst>
                                    <p:cond delay="0"/>
                                  </p:stCondLst>
                                  <p:iterate type="lt">
                                    <p:tmPct val="10000"/>
                                  </p:iterate>
                                  <p:childTnLst>
                                    <p:set>
                                      <p:cBhvr>
                                        <p:cTn id="73" dur="1" fill="hold">
                                          <p:stCondLst>
                                            <p:cond delay="0"/>
                                          </p:stCondLst>
                                        </p:cTn>
                                        <p:tgtEl>
                                          <p:spTgt spid="12"/>
                                        </p:tgtEl>
                                        <p:attrNameLst>
                                          <p:attrName>style.visibility</p:attrName>
                                        </p:attrNameLst>
                                      </p:cBhvr>
                                      <p:to>
                                        <p:strVal val="visible"/>
                                      </p:to>
                                    </p:set>
                                    <p:anim calcmode="lin" valueType="num">
                                      <p:cBhvr>
                                        <p:cTn id="74" dur="750" fill="hold"/>
                                        <p:tgtEl>
                                          <p:spTgt spid="12"/>
                                        </p:tgtEl>
                                        <p:attrNameLst>
                                          <p:attrName>ppt_w</p:attrName>
                                        </p:attrNameLst>
                                      </p:cBhvr>
                                      <p:tavLst>
                                        <p:tav tm="0">
                                          <p:val>
                                            <p:strVal val="#ppt_w*0.70"/>
                                          </p:val>
                                        </p:tav>
                                        <p:tav tm="100000">
                                          <p:val>
                                            <p:strVal val="#ppt_w"/>
                                          </p:val>
                                        </p:tav>
                                      </p:tavLst>
                                    </p:anim>
                                    <p:anim calcmode="lin" valueType="num">
                                      <p:cBhvr>
                                        <p:cTn id="75" dur="750" fill="hold"/>
                                        <p:tgtEl>
                                          <p:spTgt spid="12"/>
                                        </p:tgtEl>
                                        <p:attrNameLst>
                                          <p:attrName>ppt_h</p:attrName>
                                        </p:attrNameLst>
                                      </p:cBhvr>
                                      <p:tavLst>
                                        <p:tav tm="0">
                                          <p:val>
                                            <p:strVal val="#ppt_h"/>
                                          </p:val>
                                        </p:tav>
                                        <p:tav tm="100000">
                                          <p:val>
                                            <p:strVal val="#ppt_h"/>
                                          </p:val>
                                        </p:tav>
                                      </p:tavLst>
                                    </p:anim>
                                    <p:animEffect transition="in" filter="fade">
                                      <p:cBhvr>
                                        <p:cTn id="76"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P spid="13" grpId="0" animBg="1"/>
      <p:bldP spid="14" grpId="0" animBg="1"/>
      <p:bldP spid="15" grpId="0" animBg="1"/>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40858" y="16627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5525034" y="16627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7037202" y="16627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8495774" y="1662710"/>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党</a:t>
            </a:r>
          </a:p>
        </p:txBody>
      </p:sp>
      <p:sp>
        <p:nvSpPr>
          <p:cNvPr id="10" name="矩形 9"/>
          <p:cNvSpPr/>
          <p:nvPr/>
        </p:nvSpPr>
        <p:spPr>
          <a:xfrm>
            <a:off x="2970028" y="4268063"/>
            <a:ext cx="7919960" cy="1421928"/>
          </a:xfrm>
          <a:prstGeom prst="rect">
            <a:avLst/>
          </a:prstGeom>
        </p:spPr>
        <p:txBody>
          <a:bodyPr wrap="square">
            <a:spAutoFit/>
          </a:bodyPr>
          <a:lstStyle/>
          <a:p>
            <a:pPr>
              <a:lnSpc>
                <a:spcPct val="120000"/>
              </a:lnSpc>
            </a:pPr>
            <a:r>
              <a:rPr lang="zh-CN" altLang="zh-CN" dirty="0">
                <a:latin typeface="微软雅黑" pitchFamily="34" charset="-122"/>
                <a:ea typeface="微软雅黑" pitchFamily="34" charset="-122"/>
              </a:rPr>
              <a:t>要求党员要牢固树立在党为党意识，将自己所有的言行举止以是否符乎党员条件、是否符乎党员标准为参照，凡不符合党员身份的话不说，凡影响党的形象的事不做，立足岗位，扎根基层，一心一意为党工作，聚精会神为党发展，把自己毕生的精力和生命都奉献给党，鞠躬尽瘁，死而后已。</a:t>
            </a:r>
            <a:endParaRPr lang="zh-CN" altLang="en-US" dirty="0">
              <a:latin typeface="微软雅黑" pitchFamily="34" charset="-122"/>
              <a:ea typeface="微软雅黑" pitchFamily="34" charset="-122"/>
            </a:endParaRPr>
          </a:p>
        </p:txBody>
      </p:sp>
      <p:grpSp>
        <p:nvGrpSpPr>
          <p:cNvPr id="11" name="组合 10"/>
          <p:cNvGrpSpPr/>
          <p:nvPr/>
        </p:nvGrpSpPr>
        <p:grpSpPr>
          <a:xfrm>
            <a:off x="3041576" y="27154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57252" y="3782359"/>
              <a:ext cx="447864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牢固树立</a:t>
              </a:r>
              <a:r>
                <a:rPr lang="zh-CN" altLang="en-US" sz="2800" b="1" dirty="0">
                  <a:solidFill>
                    <a:srgbClr val="FBFF4B"/>
                  </a:solidFill>
                  <a:latin typeface="微软雅黑" pitchFamily="34" charset="-122"/>
                  <a:ea typeface="微软雅黑" pitchFamily="34" charset="-122"/>
                </a:rPr>
                <a:t>在党为党</a:t>
              </a:r>
              <a:r>
                <a:rPr lang="zh-CN" altLang="en-US" sz="2800" b="1" dirty="0">
                  <a:solidFill>
                    <a:schemeClr val="bg1"/>
                  </a:solidFill>
                  <a:latin typeface="微软雅黑" pitchFamily="34" charset="-122"/>
                  <a:ea typeface="微软雅黑" pitchFamily="34" charset="-122"/>
                </a:rPr>
                <a:t>意识</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3844980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858" y="17008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3034" y="17008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5202" y="17008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3774" y="1700810"/>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公</a:t>
            </a:r>
          </a:p>
        </p:txBody>
      </p:sp>
      <p:sp>
        <p:nvSpPr>
          <p:cNvPr id="10" name="矩形 9"/>
          <p:cNvSpPr/>
          <p:nvPr/>
        </p:nvSpPr>
        <p:spPr>
          <a:xfrm>
            <a:off x="2208028" y="4306163"/>
            <a:ext cx="7919960" cy="175432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要求党员满怀天下为公的思想，培育公而忘私的牺牲精神，要舍得牺牲自己的业余时间，舍得牺牲自己的爱好兴趣，静得下心，俯得下身，无私无畏、默默无闻地勤奋工作，始终保持干事创业、开拓进取的精气神，平常时候看得出来，关键时刻冲得上去，发扬不干好、不干出成绩就誓不罢休的韧劲，将事业进行到底。</a:t>
            </a:r>
          </a:p>
        </p:txBody>
      </p:sp>
      <p:grpSp>
        <p:nvGrpSpPr>
          <p:cNvPr id="11" name="组合 10"/>
          <p:cNvGrpSpPr/>
          <p:nvPr/>
        </p:nvGrpSpPr>
        <p:grpSpPr>
          <a:xfrm>
            <a:off x="2279576"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89300" y="3782359"/>
              <a:ext cx="447864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满怀</a:t>
              </a:r>
              <a:r>
                <a:rPr lang="zh-CN" altLang="en-US" sz="2800" b="1" dirty="0">
                  <a:solidFill>
                    <a:srgbClr val="FBFF4B"/>
                  </a:solidFill>
                  <a:latin typeface="微软雅黑" pitchFamily="34" charset="-122"/>
                  <a:ea typeface="微软雅黑" pitchFamily="34" charset="-122"/>
                </a:rPr>
                <a:t>天下为公</a:t>
              </a:r>
              <a:r>
                <a:rPr lang="zh-CN" altLang="en-US" sz="2800" b="1" dirty="0">
                  <a:solidFill>
                    <a:schemeClr val="bg1"/>
                  </a:solidFill>
                  <a:latin typeface="微软雅黑" pitchFamily="34" charset="-122"/>
                  <a:ea typeface="微软雅黑" pitchFamily="34" charset="-122"/>
                </a:rPr>
                <a:t>的思想</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3677583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40858" y="17770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5525034" y="17770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7037202" y="1777010"/>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8495774" y="1777010"/>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民</a:t>
            </a:r>
          </a:p>
        </p:txBody>
      </p:sp>
      <p:sp>
        <p:nvSpPr>
          <p:cNvPr id="10" name="矩形 9"/>
          <p:cNvSpPr/>
          <p:nvPr/>
        </p:nvSpPr>
        <p:spPr>
          <a:xfrm>
            <a:off x="2970028" y="4382363"/>
            <a:ext cx="7919960" cy="175432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grpSp>
        <p:nvGrpSpPr>
          <p:cNvPr id="11" name="组合 10"/>
          <p:cNvGrpSpPr/>
          <p:nvPr/>
        </p:nvGrpSpPr>
        <p:grpSpPr>
          <a:xfrm>
            <a:off x="3041576" y="28297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23324" y="3782359"/>
              <a:ext cx="591880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树牢</a:t>
              </a:r>
              <a:r>
                <a:rPr lang="zh-CN" altLang="en-US" sz="2800" b="1" dirty="0">
                  <a:solidFill>
                    <a:srgbClr val="FBFF4B"/>
                  </a:solidFill>
                  <a:latin typeface="微软雅黑" pitchFamily="34" charset="-122"/>
                  <a:ea typeface="微软雅黑" pitchFamily="34" charset="-122"/>
                </a:rPr>
                <a:t>民本</a:t>
              </a:r>
              <a:r>
                <a:rPr lang="zh-CN" altLang="en-US" sz="2800" b="1" dirty="0">
                  <a:solidFill>
                    <a:schemeClr val="bg1"/>
                  </a:solidFill>
                  <a:latin typeface="微软雅黑" pitchFamily="34" charset="-122"/>
                  <a:ea typeface="微软雅黑" pitchFamily="34" charset="-122"/>
                </a:rPr>
                <a:t>观念，全心全意为人民服务</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2193905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35666" y="2780928"/>
            <a:ext cx="6834381"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第二部分</a:t>
            </a:r>
          </a:p>
        </p:txBody>
      </p:sp>
      <p:sp>
        <p:nvSpPr>
          <p:cNvPr id="6" name="矩形 5"/>
          <p:cNvSpPr/>
          <p:nvPr/>
        </p:nvSpPr>
        <p:spPr>
          <a:xfrm>
            <a:off x="3935666" y="3803753"/>
            <a:ext cx="7160935" cy="584775"/>
          </a:xfrm>
          <a:prstGeom prst="rect">
            <a:avLst/>
          </a:prstGeom>
        </p:spPr>
        <p:txBody>
          <a:bodyPr wrap="none">
            <a:spAutoFit/>
          </a:bodyPr>
          <a:lstStyle/>
          <a:p>
            <a:r>
              <a:rPr lang="zh-CN" altLang="en-US" sz="3200" b="1" dirty="0">
                <a:solidFill>
                  <a:srgbClr val="C00000"/>
                </a:solidFill>
                <a:latin typeface="微软雅黑" pitchFamily="34" charset="-122"/>
                <a:ea typeface="微软雅黑" pitchFamily="34" charset="-122"/>
              </a:rPr>
              <a:t>做</a:t>
            </a:r>
            <a:r>
              <a:rPr lang="zh-CN" altLang="zh-CN" sz="3200" b="1" dirty="0">
                <a:solidFill>
                  <a:srgbClr val="C00000"/>
                </a:solidFill>
                <a:latin typeface="微软雅黑" pitchFamily="34" charset="-122"/>
                <a:ea typeface="微软雅黑" pitchFamily="34" charset="-122"/>
              </a:rPr>
              <a:t>“四讲四有”</a:t>
            </a:r>
            <a:r>
              <a:rPr lang="zh-CN" altLang="en-US" sz="3200" b="1" dirty="0">
                <a:solidFill>
                  <a:srgbClr val="C00000"/>
                </a:solidFill>
                <a:latin typeface="微软雅黑" pitchFamily="34" charset="-122"/>
                <a:ea typeface="微软雅黑" pitchFamily="34" charset="-122"/>
              </a:rPr>
              <a:t>合格党员</a:t>
            </a:r>
            <a:r>
              <a:rPr lang="zh-CN" altLang="zh-CN" sz="3200" b="1" dirty="0">
                <a:solidFill>
                  <a:srgbClr val="C00000"/>
                </a:solidFill>
                <a:latin typeface="微软雅黑" pitchFamily="34" charset="-122"/>
                <a:ea typeface="微软雅黑" pitchFamily="34" charset="-122"/>
              </a:rPr>
              <a:t>的</a:t>
            </a:r>
            <a:r>
              <a:rPr lang="zh-CN" altLang="en-US" sz="3200" b="1" dirty="0">
                <a:solidFill>
                  <a:srgbClr val="C00000"/>
                </a:solidFill>
                <a:latin typeface="微软雅黑" pitchFamily="34" charset="-122"/>
                <a:ea typeface="微软雅黑" pitchFamily="34" charset="-122"/>
              </a:rPr>
              <a:t>标志和特质</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31409" y="2864147"/>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54220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337892" y="1784226"/>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政治合格</a:t>
            </a:r>
          </a:p>
        </p:txBody>
      </p:sp>
      <p:sp>
        <p:nvSpPr>
          <p:cNvPr id="6" name="圆角矩形 5"/>
          <p:cNvSpPr/>
          <p:nvPr/>
        </p:nvSpPr>
        <p:spPr>
          <a:xfrm>
            <a:off x="5043909" y="1772816"/>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守纪合格</a:t>
            </a:r>
          </a:p>
        </p:txBody>
      </p:sp>
      <p:sp>
        <p:nvSpPr>
          <p:cNvPr id="7" name="圆角矩形 6"/>
          <p:cNvSpPr/>
          <p:nvPr/>
        </p:nvSpPr>
        <p:spPr>
          <a:xfrm>
            <a:off x="6792788" y="1810916"/>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品德合格</a:t>
            </a:r>
          </a:p>
        </p:txBody>
      </p:sp>
      <p:sp>
        <p:nvSpPr>
          <p:cNvPr id="8" name="圆角矩形 7"/>
          <p:cNvSpPr/>
          <p:nvPr/>
        </p:nvSpPr>
        <p:spPr>
          <a:xfrm>
            <a:off x="8520980" y="1810916"/>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履责合格</a:t>
            </a:r>
          </a:p>
        </p:txBody>
      </p:sp>
      <p:sp>
        <p:nvSpPr>
          <p:cNvPr id="9" name="圆角矩形 8"/>
          <p:cNvSpPr/>
          <p:nvPr/>
        </p:nvSpPr>
        <p:spPr>
          <a:xfrm>
            <a:off x="3335138" y="3897052"/>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在党爱党</a:t>
            </a:r>
          </a:p>
        </p:txBody>
      </p:sp>
      <p:sp>
        <p:nvSpPr>
          <p:cNvPr id="10" name="圆角矩形 9"/>
          <p:cNvSpPr/>
          <p:nvPr/>
        </p:nvSpPr>
        <p:spPr>
          <a:xfrm>
            <a:off x="5041155" y="3885642"/>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在党言党</a:t>
            </a:r>
          </a:p>
        </p:txBody>
      </p:sp>
      <p:sp>
        <p:nvSpPr>
          <p:cNvPr id="11" name="圆角矩形 10"/>
          <p:cNvSpPr/>
          <p:nvPr/>
        </p:nvSpPr>
        <p:spPr>
          <a:xfrm>
            <a:off x="6790034" y="3923742"/>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在党忧党</a:t>
            </a:r>
          </a:p>
        </p:txBody>
      </p:sp>
      <p:sp>
        <p:nvSpPr>
          <p:cNvPr id="12" name="圆角矩形 11"/>
          <p:cNvSpPr/>
          <p:nvPr/>
        </p:nvSpPr>
        <p:spPr>
          <a:xfrm>
            <a:off x="8518226" y="3923742"/>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在党为党</a:t>
            </a:r>
          </a:p>
        </p:txBody>
      </p:sp>
      <p:sp>
        <p:nvSpPr>
          <p:cNvPr id="15" name="圆角矩形 14"/>
          <p:cNvSpPr/>
          <p:nvPr/>
        </p:nvSpPr>
        <p:spPr>
          <a:xfrm>
            <a:off x="2974876" y="1542500"/>
            <a:ext cx="7272808" cy="18865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2974876" y="3657050"/>
            <a:ext cx="7272808" cy="18865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02506"/>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23" presetClass="entr" presetSubtype="28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3*#ppt_w"/>
                                          </p:val>
                                        </p:tav>
                                        <p:tav tm="100000">
                                          <p:val>
                                            <p:strVal val="#ppt_w"/>
                                          </p:val>
                                        </p:tav>
                                      </p:tavLst>
                                    </p:anim>
                                    <p:anim calcmode="lin" valueType="num">
                                      <p:cBhvr>
                                        <p:cTn id="12" dur="500" fill="hold"/>
                                        <p:tgtEl>
                                          <p:spTgt spid="5"/>
                                        </p:tgtEl>
                                        <p:attrNameLst>
                                          <p:attrName>ppt_h</p:attrName>
                                        </p:attrNameLst>
                                      </p:cBhvr>
                                      <p:tavLst>
                                        <p:tav tm="0">
                                          <p:val>
                                            <p:strVal val="4/3*#ppt_h"/>
                                          </p:val>
                                        </p:tav>
                                        <p:tav tm="100000">
                                          <p:val>
                                            <p:strVal val="#ppt_h"/>
                                          </p:val>
                                        </p:tav>
                                      </p:tavLst>
                                    </p:anim>
                                  </p:childTnLst>
                                </p:cTn>
                              </p:par>
                            </p:childTnLst>
                          </p:cTn>
                        </p:par>
                        <p:par>
                          <p:cTn id="13" fill="hold">
                            <p:stCondLst>
                              <p:cond delay="1500"/>
                            </p:stCondLst>
                            <p:childTnLst>
                              <p:par>
                                <p:cTn id="14" presetID="23" presetClass="entr" presetSubtype="28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3*#ppt_w"/>
                                          </p:val>
                                        </p:tav>
                                        <p:tav tm="100000">
                                          <p:val>
                                            <p:strVal val="#ppt_w"/>
                                          </p:val>
                                        </p:tav>
                                      </p:tavLst>
                                    </p:anim>
                                    <p:anim calcmode="lin" valueType="num">
                                      <p:cBhvr>
                                        <p:cTn id="17" dur="500" fill="hold"/>
                                        <p:tgtEl>
                                          <p:spTgt spid="6"/>
                                        </p:tgtEl>
                                        <p:attrNameLst>
                                          <p:attrName>ppt_h</p:attrName>
                                        </p:attrNameLst>
                                      </p:cBhvr>
                                      <p:tavLst>
                                        <p:tav tm="0">
                                          <p:val>
                                            <p:strVal val="4/3*#ppt_h"/>
                                          </p:val>
                                        </p:tav>
                                        <p:tav tm="100000">
                                          <p:val>
                                            <p:strVal val="#ppt_h"/>
                                          </p:val>
                                        </p:tav>
                                      </p:tavLst>
                                    </p:anim>
                                  </p:childTnLst>
                                </p:cTn>
                              </p:par>
                            </p:childTnLst>
                          </p:cTn>
                        </p:par>
                        <p:par>
                          <p:cTn id="18" fill="hold">
                            <p:stCondLst>
                              <p:cond delay="2000"/>
                            </p:stCondLst>
                            <p:childTnLst>
                              <p:par>
                                <p:cTn id="19" presetID="23" presetClass="entr" presetSubtype="28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4/3*#ppt_w"/>
                                          </p:val>
                                        </p:tav>
                                        <p:tav tm="100000">
                                          <p:val>
                                            <p:strVal val="#ppt_w"/>
                                          </p:val>
                                        </p:tav>
                                      </p:tavLst>
                                    </p:anim>
                                    <p:anim calcmode="lin" valueType="num">
                                      <p:cBhvr>
                                        <p:cTn id="22" dur="500" fill="hold"/>
                                        <p:tgtEl>
                                          <p:spTgt spid="7"/>
                                        </p:tgtEl>
                                        <p:attrNameLst>
                                          <p:attrName>ppt_h</p:attrName>
                                        </p:attrNameLst>
                                      </p:cBhvr>
                                      <p:tavLst>
                                        <p:tav tm="0">
                                          <p:val>
                                            <p:strVal val="4/3*#ppt_h"/>
                                          </p:val>
                                        </p:tav>
                                        <p:tav tm="100000">
                                          <p:val>
                                            <p:strVal val="#ppt_h"/>
                                          </p:val>
                                        </p:tav>
                                      </p:tavLst>
                                    </p:anim>
                                  </p:childTnLst>
                                </p:cTn>
                              </p:par>
                            </p:childTnLst>
                          </p:cTn>
                        </p:par>
                        <p:par>
                          <p:cTn id="23" fill="hold">
                            <p:stCondLst>
                              <p:cond delay="2500"/>
                            </p:stCondLst>
                            <p:childTnLst>
                              <p:par>
                                <p:cTn id="24" presetID="23" presetClass="entr" presetSubtype="28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3*#ppt_w"/>
                                          </p:val>
                                        </p:tav>
                                        <p:tav tm="100000">
                                          <p:val>
                                            <p:strVal val="#ppt_w"/>
                                          </p:val>
                                        </p:tav>
                                      </p:tavLst>
                                    </p:anim>
                                    <p:anim calcmode="lin" valueType="num">
                                      <p:cBhvr>
                                        <p:cTn id="27" dur="500" fill="hold"/>
                                        <p:tgtEl>
                                          <p:spTgt spid="8"/>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heel(1)">
                                      <p:cBhvr>
                                        <p:cTn id="31" dur="1000"/>
                                        <p:tgtEl>
                                          <p:spTgt spid="16"/>
                                        </p:tgtEl>
                                      </p:cBhvr>
                                    </p:animEffect>
                                  </p:childTnLst>
                                </p:cTn>
                              </p:par>
                            </p:childTnLst>
                          </p:cTn>
                        </p:par>
                        <p:par>
                          <p:cTn id="32" fill="hold">
                            <p:stCondLst>
                              <p:cond delay="4000"/>
                            </p:stCondLst>
                            <p:childTnLst>
                              <p:par>
                                <p:cTn id="33" presetID="23" presetClass="entr" presetSubtype="28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4/3*#ppt_w"/>
                                          </p:val>
                                        </p:tav>
                                        <p:tav tm="100000">
                                          <p:val>
                                            <p:strVal val="#ppt_w"/>
                                          </p:val>
                                        </p:tav>
                                      </p:tavLst>
                                    </p:anim>
                                    <p:anim calcmode="lin" valueType="num">
                                      <p:cBhvr>
                                        <p:cTn id="36" dur="500" fill="hold"/>
                                        <p:tgtEl>
                                          <p:spTgt spid="9"/>
                                        </p:tgtEl>
                                        <p:attrNameLst>
                                          <p:attrName>ppt_h</p:attrName>
                                        </p:attrNameLst>
                                      </p:cBhvr>
                                      <p:tavLst>
                                        <p:tav tm="0">
                                          <p:val>
                                            <p:strVal val="4/3*#ppt_h"/>
                                          </p:val>
                                        </p:tav>
                                        <p:tav tm="100000">
                                          <p:val>
                                            <p:strVal val="#ppt_h"/>
                                          </p:val>
                                        </p:tav>
                                      </p:tavLst>
                                    </p:anim>
                                  </p:childTnLst>
                                </p:cTn>
                              </p:par>
                            </p:childTnLst>
                          </p:cTn>
                        </p:par>
                        <p:par>
                          <p:cTn id="37" fill="hold">
                            <p:stCondLst>
                              <p:cond delay="4500"/>
                            </p:stCondLst>
                            <p:childTnLst>
                              <p:par>
                                <p:cTn id="38" presetID="23" presetClass="entr" presetSubtype="28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strVal val="4/3*#ppt_w"/>
                                          </p:val>
                                        </p:tav>
                                        <p:tav tm="100000">
                                          <p:val>
                                            <p:strVal val="#ppt_w"/>
                                          </p:val>
                                        </p:tav>
                                      </p:tavLst>
                                    </p:anim>
                                    <p:anim calcmode="lin" valueType="num">
                                      <p:cBhvr>
                                        <p:cTn id="41" dur="500" fill="hold"/>
                                        <p:tgtEl>
                                          <p:spTgt spid="10"/>
                                        </p:tgtEl>
                                        <p:attrNameLst>
                                          <p:attrName>ppt_h</p:attrName>
                                        </p:attrNameLst>
                                      </p:cBhvr>
                                      <p:tavLst>
                                        <p:tav tm="0">
                                          <p:val>
                                            <p:strVal val="4/3*#ppt_h"/>
                                          </p:val>
                                        </p:tav>
                                        <p:tav tm="100000">
                                          <p:val>
                                            <p:strVal val="#ppt_h"/>
                                          </p:val>
                                        </p:tav>
                                      </p:tavLst>
                                    </p:anim>
                                  </p:childTnLst>
                                </p:cTn>
                              </p:par>
                            </p:childTnLst>
                          </p:cTn>
                        </p:par>
                        <p:par>
                          <p:cTn id="42" fill="hold">
                            <p:stCondLst>
                              <p:cond delay="5000"/>
                            </p:stCondLst>
                            <p:childTnLst>
                              <p:par>
                                <p:cTn id="43" presetID="23" presetClass="entr" presetSubtype="28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4/3*#ppt_w"/>
                                          </p:val>
                                        </p:tav>
                                        <p:tav tm="100000">
                                          <p:val>
                                            <p:strVal val="#ppt_w"/>
                                          </p:val>
                                        </p:tav>
                                      </p:tavLst>
                                    </p:anim>
                                    <p:anim calcmode="lin" valueType="num">
                                      <p:cBhvr>
                                        <p:cTn id="46" dur="500" fill="hold"/>
                                        <p:tgtEl>
                                          <p:spTgt spid="11"/>
                                        </p:tgtEl>
                                        <p:attrNameLst>
                                          <p:attrName>ppt_h</p:attrName>
                                        </p:attrNameLst>
                                      </p:cBhvr>
                                      <p:tavLst>
                                        <p:tav tm="0">
                                          <p:val>
                                            <p:strVal val="4/3*#ppt_h"/>
                                          </p:val>
                                        </p:tav>
                                        <p:tav tm="100000">
                                          <p:val>
                                            <p:strVal val="#ppt_h"/>
                                          </p:val>
                                        </p:tav>
                                      </p:tavLst>
                                    </p:anim>
                                  </p:childTnLst>
                                </p:cTn>
                              </p:par>
                            </p:childTnLst>
                          </p:cTn>
                        </p:par>
                        <p:par>
                          <p:cTn id="47" fill="hold">
                            <p:stCondLst>
                              <p:cond delay="5500"/>
                            </p:stCondLst>
                            <p:childTnLst>
                              <p:par>
                                <p:cTn id="48" presetID="23" presetClass="entr" presetSubtype="28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strVal val="4/3*#ppt_w"/>
                                          </p:val>
                                        </p:tav>
                                        <p:tav tm="100000">
                                          <p:val>
                                            <p:strVal val="#ppt_w"/>
                                          </p:val>
                                        </p:tav>
                                      </p:tavLst>
                                    </p:anim>
                                    <p:anim calcmode="lin" valueType="num">
                                      <p:cBhvr>
                                        <p:cTn id="51"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9777" y="2420888"/>
            <a:ext cx="8111431" cy="8309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122440" y="3563764"/>
            <a:ext cx="7799735" cy="2390976"/>
          </a:xfrm>
          <a:prstGeom prst="rect">
            <a:avLst/>
          </a:prstGeom>
        </p:spPr>
        <p:txBody>
          <a:bodyPr wrap="square">
            <a:spAutoFit/>
          </a:bodyPr>
          <a:lstStyle/>
          <a:p>
            <a:pPr>
              <a:lnSpc>
                <a:spcPct val="120000"/>
              </a:lnSpc>
            </a:pPr>
            <a:r>
              <a:rPr lang="zh-CN" altLang="zh-CN" dirty="0">
                <a:latin typeface="微软雅黑" panose="020B0503020204020204" pitchFamily="34" charset="-122"/>
                <a:ea typeface="微软雅黑" panose="020B0503020204020204" pitchFamily="34" charset="-122"/>
              </a:rPr>
              <a:t>早在改革开放之初，邓小平同志就指出，我们这个党要恢复优良的传统和作风，有一个党员要合格的问题，这个问题不只是提到新党员面前，也提到一部分老党员面前了。如果几千万党员都合格，那将是一支多么伟大的力量！“两学一做”，基础在学，关键在做，就是做合格党员。根据习近平同志系列重要讲话精神，党中央提出了“四讲四有”这样新形势下合格党员的标志和特质。 “四讲四有”不是抽象的，而是具体的。做合格党员，“四讲四有”缺一不可，少了任何“一讲”、缺了任何“一有”，都算不上合格党员。</a:t>
            </a:r>
          </a:p>
        </p:txBody>
      </p:sp>
      <p:sp>
        <p:nvSpPr>
          <p:cNvPr id="3" name="矩形 2"/>
          <p:cNvSpPr/>
          <p:nvPr/>
        </p:nvSpPr>
        <p:spPr>
          <a:xfrm>
            <a:off x="4310660" y="2426246"/>
            <a:ext cx="7200799" cy="830997"/>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做合格党员，“四讲四有”缺一不可，少了任何“一讲”、缺了任何“一有”，都算不上合格党员。</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 y="2456492"/>
            <a:ext cx="3431654" cy="3169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02638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5302"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政</a:t>
            </a:r>
          </a:p>
        </p:txBody>
      </p:sp>
      <p:sp>
        <p:nvSpPr>
          <p:cNvPr id="7" name="矩形 6"/>
          <p:cNvSpPr/>
          <p:nvPr/>
        </p:nvSpPr>
        <p:spPr>
          <a:xfrm>
            <a:off x="1297072" y="1858765"/>
            <a:ext cx="11423664" cy="461665"/>
          </a:xfrm>
          <a:prstGeom prst="rect">
            <a:avLst/>
          </a:prstGeom>
        </p:spPr>
        <p:txBody>
          <a:bodyPr wrap="square">
            <a:spAutoFit/>
          </a:bodyPr>
          <a:lstStyle/>
          <a:p>
            <a:r>
              <a:rPr lang="zh-CN" altLang="zh-CN" sz="2400" b="1" dirty="0">
                <a:solidFill>
                  <a:srgbClr val="C00000"/>
                </a:solidFill>
                <a:latin typeface="微软雅黑" pitchFamily="34" charset="-122"/>
                <a:ea typeface="微软雅黑" pitchFamily="34" charset="-122"/>
              </a:rPr>
              <a:t>讲政治、有信念，强调的是政治合格，就是要对党忠诚、坚定理想信念。</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7042" y="2863388"/>
            <a:ext cx="6840760" cy="2031325"/>
          </a:xfrm>
          <a:prstGeom prst="rect">
            <a:avLst/>
          </a:prstGeom>
        </p:spPr>
        <p:txBody>
          <a:bodyPr wrap="square">
            <a:spAutoFit/>
          </a:bodyPr>
          <a:lstStyle/>
          <a:p>
            <a:r>
              <a:rPr lang="zh-CN" altLang="zh-CN" dirty="0">
                <a:latin typeface="微软雅黑" pitchFamily="34" charset="-122"/>
                <a:ea typeface="微软雅黑" pitchFamily="34" charset="-122"/>
              </a:rPr>
              <a:t>习近平同志一再强调，理想信念是共产党人精神上的“钙”。通过“两学一做”，做合格党员，首先要解决的是对党忠诚问题，也就是政治合格问题。政治合格，最根本的是增强政治意识、大局意识、核心意识、看齐意识。这“四个意识”是检验党员政治素养的试金石。“四个意识”的落脚点是“看齐意识”。看齐意识强不强，关键看行动，就是要始终做到党中央提倡什么就认真践行什么、党中央禁止什么就坚决反对什么，做到令行禁止。</a:t>
            </a:r>
          </a:p>
        </p:txBody>
      </p:sp>
      <p:cxnSp>
        <p:nvCxnSpPr>
          <p:cNvPr id="11" name="直接连接符 10"/>
          <p:cNvCxnSpPr/>
          <p:nvPr/>
        </p:nvCxnSpPr>
        <p:spPr>
          <a:xfrm>
            <a:off x="4257042"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800" y="5013176"/>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800" y="5229200"/>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“看齐意识”是落脚点</a:t>
            </a:r>
          </a:p>
        </p:txBody>
      </p:sp>
      <p:sp>
        <p:nvSpPr>
          <p:cNvPr id="19" name="圆角矩形 18"/>
          <p:cNvSpPr/>
          <p:nvPr/>
        </p:nvSpPr>
        <p:spPr>
          <a:xfrm>
            <a:off x="715302"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9325"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9325"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治</a:t>
            </a:r>
          </a:p>
        </p:txBody>
      </p:sp>
    </p:spTree>
    <p:extLst>
      <p:ext uri="{BB962C8B-B14F-4D97-AF65-F5344CB8AC3E}">
        <p14:creationId xmlns:p14="http://schemas.microsoft.com/office/powerpoint/2010/main" val="366665692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5302"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守</a:t>
            </a:r>
          </a:p>
        </p:txBody>
      </p:sp>
      <p:sp>
        <p:nvSpPr>
          <p:cNvPr id="7" name="矩形 6"/>
          <p:cNvSpPr/>
          <p:nvPr/>
        </p:nvSpPr>
        <p:spPr>
          <a:xfrm>
            <a:off x="911424" y="1858765"/>
            <a:ext cx="11423664" cy="461665"/>
          </a:xfrm>
          <a:prstGeom prst="rect">
            <a:avLst/>
          </a:prstGeom>
        </p:spPr>
        <p:txBody>
          <a:bodyPr wrap="square">
            <a:spAutoFit/>
          </a:bodyPr>
          <a:lstStyle/>
          <a:p>
            <a:r>
              <a:rPr lang="zh-CN" altLang="en-US" sz="2400" b="1" dirty="0">
                <a:solidFill>
                  <a:srgbClr val="C00000"/>
                </a:solidFill>
                <a:latin typeface="微软雅黑" pitchFamily="34" charset="-122"/>
                <a:ea typeface="微软雅黑" pitchFamily="34" charset="-122"/>
              </a:rPr>
              <a:t>讲规矩、有纪律，强调的是守纪合格，就是要严守党的政治纪律和政治规矩。</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7042" y="2863388"/>
            <a:ext cx="6840760" cy="2585323"/>
          </a:xfrm>
          <a:prstGeom prst="rect">
            <a:avLst/>
          </a:prstGeom>
        </p:spPr>
        <p:txBody>
          <a:bodyPr wrap="square">
            <a:spAutoFit/>
          </a:bodyPr>
          <a:lstStyle/>
          <a:p>
            <a:r>
              <a:rPr lang="zh-CN" altLang="en-US" dirty="0">
                <a:latin typeface="微软雅黑" pitchFamily="34" charset="-122"/>
                <a:ea typeface="微软雅黑" pitchFamily="34" charset="-122"/>
              </a:rPr>
              <a:t>毛泽东同志说，路线是“王道”，纪律是“霸道”，这两者都不可少。习近平同志在谈到苏联解体时说，苏联共产党作为一个有着</a:t>
            </a:r>
            <a:r>
              <a:rPr lang="en-US" altLang="zh-CN" dirty="0">
                <a:latin typeface="微软雅黑" pitchFamily="34" charset="-122"/>
                <a:ea typeface="微软雅黑" pitchFamily="34" charset="-122"/>
              </a:rPr>
              <a:t>90</a:t>
            </a:r>
            <a:r>
              <a:rPr lang="zh-CN" altLang="en-US" dirty="0">
                <a:latin typeface="微软雅黑" pitchFamily="34" charset="-122"/>
                <a:ea typeface="微软雅黑" pitchFamily="34" charset="-122"/>
              </a:rPr>
              <a:t>多年历史、连续执政</a:t>
            </a:r>
            <a:r>
              <a:rPr lang="en-US" altLang="zh-CN" dirty="0">
                <a:latin typeface="微软雅黑" pitchFamily="34" charset="-122"/>
                <a:ea typeface="微软雅黑" pitchFamily="34" charset="-122"/>
              </a:rPr>
              <a:t>70</a:t>
            </a:r>
            <a:r>
              <a:rPr lang="zh-CN" altLang="en-US" dirty="0">
                <a:latin typeface="微软雅黑" pitchFamily="34" charset="-122"/>
                <a:ea typeface="微软雅黑" pitchFamily="34" charset="-122"/>
              </a:rPr>
              <a:t>多年的大党老党轰然倒塌，其中很重要的一个原因就是政治纪律被动摇了，谁都可以言所欲言、为所欲为。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endParaRPr lang="zh-CN" altLang="zh-CN" dirty="0">
              <a:latin typeface="微软雅黑" pitchFamily="34" charset="-122"/>
              <a:ea typeface="微软雅黑" pitchFamily="34" charset="-122"/>
            </a:endParaRPr>
          </a:p>
        </p:txBody>
      </p:sp>
      <p:cxnSp>
        <p:nvCxnSpPr>
          <p:cNvPr id="11" name="直接连接符 10"/>
          <p:cNvCxnSpPr/>
          <p:nvPr/>
        </p:nvCxnSpPr>
        <p:spPr>
          <a:xfrm>
            <a:off x="4257042"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800" y="5445224"/>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800" y="5661248"/>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用纪律和规矩来规范和约束自己的言行</a:t>
            </a:r>
          </a:p>
        </p:txBody>
      </p:sp>
      <p:sp>
        <p:nvSpPr>
          <p:cNvPr id="19" name="圆角矩形 18"/>
          <p:cNvSpPr/>
          <p:nvPr/>
        </p:nvSpPr>
        <p:spPr>
          <a:xfrm>
            <a:off x="715302"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9325"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9325"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纪</a:t>
            </a:r>
          </a:p>
        </p:txBody>
      </p:sp>
    </p:spTree>
    <p:extLst>
      <p:ext uri="{BB962C8B-B14F-4D97-AF65-F5344CB8AC3E}">
        <p14:creationId xmlns:p14="http://schemas.microsoft.com/office/powerpoint/2010/main" val="234200248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5302"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品</a:t>
            </a:r>
          </a:p>
        </p:txBody>
      </p:sp>
      <p:sp>
        <p:nvSpPr>
          <p:cNvPr id="7" name="矩形 6"/>
          <p:cNvSpPr/>
          <p:nvPr/>
        </p:nvSpPr>
        <p:spPr>
          <a:xfrm>
            <a:off x="911424" y="1858765"/>
            <a:ext cx="11423664" cy="461665"/>
          </a:xfrm>
          <a:prstGeom prst="rect">
            <a:avLst/>
          </a:prstGeom>
        </p:spPr>
        <p:txBody>
          <a:bodyPr wrap="square">
            <a:spAutoFit/>
          </a:bodyPr>
          <a:lstStyle/>
          <a:p>
            <a:r>
              <a:rPr lang="zh-CN" altLang="en-US" sz="2400" b="1" dirty="0">
                <a:solidFill>
                  <a:srgbClr val="C00000"/>
                </a:solidFill>
                <a:latin typeface="微软雅黑" pitchFamily="34" charset="-122"/>
                <a:ea typeface="微软雅黑" pitchFamily="34" charset="-122"/>
              </a:rPr>
              <a:t>讲道德、有品行，强调的是品德合格，就是要明大德、守公德、严私德。</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7042" y="2863388"/>
            <a:ext cx="6840760" cy="2031325"/>
          </a:xfrm>
          <a:prstGeom prst="rect">
            <a:avLst/>
          </a:prstGeom>
        </p:spPr>
        <p:txBody>
          <a:bodyPr wrap="square">
            <a:spAutoFit/>
          </a:bodyPr>
          <a:lstStyle/>
          <a:p>
            <a:r>
              <a:rPr lang="zh-CN" altLang="en-US" dirty="0">
                <a:latin typeface="微软雅黑" pitchFamily="34" charset="-122"/>
                <a:ea typeface="微软雅黑" pitchFamily="34" charset="-122"/>
              </a:rPr>
              <a:t>古人云：“德为立国之基”“德为国之大宝”“德为才之帅”。德行是人的根本素养，评价一名党员是否合格，“德”永远居于第一位，大德、公德、私德缺一不可。大德即政治品德，公德包括社会公德和职业道德，私德为家庭美德。从一些党员干部暴露的问题和查处的案件看，大部分违规违纪党员干部存在缺德失德问题。做一名合格党员，就要上好道德修养这一人生必修课，择其善者而从之，做到心有所畏、言有所戒、行有所止。</a:t>
            </a:r>
            <a:endParaRPr lang="zh-CN" altLang="zh-CN" dirty="0">
              <a:latin typeface="微软雅黑" pitchFamily="34" charset="-122"/>
              <a:ea typeface="微软雅黑" pitchFamily="34" charset="-122"/>
            </a:endParaRPr>
          </a:p>
        </p:txBody>
      </p:sp>
      <p:cxnSp>
        <p:nvCxnSpPr>
          <p:cNvPr id="11" name="直接连接符 10"/>
          <p:cNvCxnSpPr/>
          <p:nvPr/>
        </p:nvCxnSpPr>
        <p:spPr>
          <a:xfrm>
            <a:off x="4257042"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800" y="494116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800" y="5157192"/>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心有所畏、言有所戒、行有所止</a:t>
            </a:r>
          </a:p>
        </p:txBody>
      </p:sp>
      <p:sp>
        <p:nvSpPr>
          <p:cNvPr id="19" name="圆角矩形 18"/>
          <p:cNvSpPr/>
          <p:nvPr/>
        </p:nvSpPr>
        <p:spPr>
          <a:xfrm>
            <a:off x="715302"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9325"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9325"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德</a:t>
            </a:r>
          </a:p>
        </p:txBody>
      </p:sp>
    </p:spTree>
    <p:extLst>
      <p:ext uri="{BB962C8B-B14F-4D97-AF65-F5344CB8AC3E}">
        <p14:creationId xmlns:p14="http://schemas.microsoft.com/office/powerpoint/2010/main" val="3557570412"/>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5302"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履</a:t>
            </a:r>
          </a:p>
        </p:txBody>
      </p:sp>
      <p:sp>
        <p:nvSpPr>
          <p:cNvPr id="7" name="矩形 6"/>
          <p:cNvSpPr/>
          <p:nvPr/>
        </p:nvSpPr>
        <p:spPr>
          <a:xfrm>
            <a:off x="793016" y="1858765"/>
            <a:ext cx="11423664" cy="430887"/>
          </a:xfrm>
          <a:prstGeom prst="rect">
            <a:avLst/>
          </a:prstGeom>
        </p:spPr>
        <p:txBody>
          <a:bodyPr wrap="square">
            <a:spAutoFit/>
          </a:bodyPr>
          <a:lstStyle/>
          <a:p>
            <a:r>
              <a:rPr lang="zh-CN" altLang="en-US" sz="2200" b="1" dirty="0">
                <a:solidFill>
                  <a:srgbClr val="C00000"/>
                </a:solidFill>
                <a:latin typeface="微软雅黑" pitchFamily="34" charset="-122"/>
                <a:ea typeface="微软雅黑" pitchFamily="34" charset="-122"/>
              </a:rPr>
              <a:t>讲奉献、有作为，强调的是履责合格，就是要践行党的宗旨、敢于担当、善于作为。</a:t>
            </a:r>
            <a:endParaRPr lang="zh-CN" altLang="en-US" sz="2200" dirty="0">
              <a:solidFill>
                <a:srgbClr val="C00000"/>
              </a:solidFill>
              <a:latin typeface="微软雅黑" pitchFamily="34" charset="-122"/>
              <a:ea typeface="微软雅黑" pitchFamily="34" charset="-122"/>
            </a:endParaRPr>
          </a:p>
        </p:txBody>
      </p:sp>
      <p:sp>
        <p:nvSpPr>
          <p:cNvPr id="8" name="矩形 7"/>
          <p:cNvSpPr/>
          <p:nvPr/>
        </p:nvSpPr>
        <p:spPr>
          <a:xfrm>
            <a:off x="4257042" y="2863388"/>
            <a:ext cx="6840760" cy="2031325"/>
          </a:xfrm>
          <a:prstGeom prst="rect">
            <a:avLst/>
          </a:prstGeom>
        </p:spPr>
        <p:txBody>
          <a:bodyPr wrap="square">
            <a:spAutoFit/>
          </a:bodyPr>
          <a:lstStyle/>
          <a:p>
            <a:r>
              <a:rPr lang="zh-CN" altLang="en-US" dirty="0">
                <a:latin typeface="微软雅黑" pitchFamily="34" charset="-122"/>
                <a:ea typeface="微软雅黑" pitchFamily="34" charset="-122"/>
              </a:rPr>
              <a:t>毛泽东同志说：“中国人死都不怕，还怕困难么？”这正是对中国人民和中国共产党人牺牲精神的真实写照。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endParaRPr lang="zh-CN" altLang="zh-CN" dirty="0">
              <a:latin typeface="微软雅黑" pitchFamily="34" charset="-122"/>
              <a:ea typeface="微软雅黑" pitchFamily="34" charset="-122"/>
            </a:endParaRPr>
          </a:p>
        </p:txBody>
      </p:sp>
      <p:cxnSp>
        <p:nvCxnSpPr>
          <p:cNvPr id="11" name="直接连接符 10"/>
          <p:cNvCxnSpPr/>
          <p:nvPr/>
        </p:nvCxnSpPr>
        <p:spPr>
          <a:xfrm>
            <a:off x="4257042"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800" y="494116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800" y="5157192"/>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把群众工作做实、做深、做细、做透</a:t>
            </a:r>
          </a:p>
        </p:txBody>
      </p:sp>
      <p:sp>
        <p:nvSpPr>
          <p:cNvPr id="19" name="圆角矩形 18"/>
          <p:cNvSpPr/>
          <p:nvPr/>
        </p:nvSpPr>
        <p:spPr>
          <a:xfrm>
            <a:off x="715302"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9325"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9325"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责</a:t>
            </a:r>
          </a:p>
        </p:txBody>
      </p:sp>
    </p:spTree>
    <p:extLst>
      <p:ext uri="{BB962C8B-B14F-4D97-AF65-F5344CB8AC3E}">
        <p14:creationId xmlns:p14="http://schemas.microsoft.com/office/powerpoint/2010/main" val="2359806348"/>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94254" y="2070946"/>
            <a:ext cx="9718848" cy="3157146"/>
          </a:xfrm>
          <a:prstGeom prst="rect">
            <a:avLst/>
          </a:prstGeom>
        </p:spPr>
        <p:txBody>
          <a:bodyPr wrap="square">
            <a:spAutoFit/>
          </a:bodyPr>
          <a:lstStyle/>
          <a:p>
            <a:pPr>
              <a:lnSpc>
                <a:spcPct val="120000"/>
              </a:lnSpc>
            </a:pPr>
            <a:r>
              <a:rPr lang="en-US" altLang="zh-CN" sz="2400" dirty="0">
                <a:latin typeface="微软雅黑" pitchFamily="34" charset="-122"/>
                <a:ea typeface="微软雅黑" pitchFamily="34" charset="-122"/>
              </a:rPr>
              <a:t>2016</a:t>
            </a:r>
            <a:r>
              <a:rPr lang="zh-CN" altLang="en-US" sz="2400" dirty="0">
                <a:latin typeface="微软雅黑" pitchFamily="34" charset="-122"/>
                <a:ea typeface="微软雅黑" pitchFamily="34" charset="-122"/>
              </a:rPr>
              <a:t>年</a:t>
            </a:r>
            <a:r>
              <a:rPr lang="zh-CN" altLang="zh-CN" sz="2400" dirty="0">
                <a:latin typeface="微软雅黑" pitchFamily="34" charset="-122"/>
                <a:ea typeface="微软雅黑" pitchFamily="34" charset="-122"/>
              </a:rPr>
              <a:t>，党中央在巩固群众路线教育实践活动和“三严三实”专题教育活动成果的基础上，着眼于新常态下对党员提出新要求，号召在全体党员中开展“学党章党规，学系列讲话，做合格党员”学习教育，倡导所有党员要做</a:t>
            </a:r>
            <a:r>
              <a:rPr lang="zh-CN" altLang="zh-CN" sz="2400" b="1" dirty="0">
                <a:solidFill>
                  <a:srgbClr val="C00000"/>
                </a:solidFill>
                <a:latin typeface="微软雅黑" pitchFamily="34" charset="-122"/>
                <a:ea typeface="微软雅黑" pitchFamily="34" charset="-122"/>
              </a:rPr>
              <a:t>“讲政治、有信念，讲规矩、有纪律，讲道德、有品行，讲奉献、有作为”</a:t>
            </a:r>
            <a:r>
              <a:rPr lang="zh-CN" altLang="zh-CN" sz="2400" dirty="0">
                <a:latin typeface="微软雅黑" pitchFamily="34" charset="-122"/>
                <a:ea typeface="微软雅黑" pitchFamily="34" charset="-122"/>
              </a:rPr>
              <a:t>的合格党员。“四讲四有”是一名合格党员的核心要素，是新时代党员党性的客观要求，是在党爱党、在党护党、在党兴党、在党为党的现实体现，为如何做一名合格党员指明了方向。</a:t>
            </a:r>
            <a:endParaRPr lang="zh-CN" altLang="en-US" sz="2400" dirty="0">
              <a:latin typeface="微软雅黑" pitchFamily="34" charset="-122"/>
              <a:ea typeface="微软雅黑" pitchFamily="34" charset="-122"/>
            </a:endParaRPr>
          </a:p>
        </p:txBody>
      </p:sp>
      <p:pic>
        <p:nvPicPr>
          <p:cNvPr id="6"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54" y="2"/>
            <a:ext cx="4818110" cy="1925408"/>
          </a:xfrm>
          <a:prstGeom prst="rect">
            <a:avLst/>
          </a:prstGeom>
          <a:noFill/>
          <a:extLst>
            <a:ext uri="{909E8E84-426E-40DD-AFC4-6F175D3DCCD1}">
              <a14:hiddenFill xmlns:a14="http://schemas.microsoft.com/office/drawing/2010/main">
                <a:solidFill>
                  <a:srgbClr val="FFFFFF"/>
                </a:solidFill>
              </a14:hiddenFill>
            </a:ext>
          </a:extLst>
        </p:spPr>
      </p:pic>
      <p:sp>
        <p:nvSpPr>
          <p:cNvPr id="7" name="椭圆 6"/>
          <p:cNvSpPr/>
          <p:nvPr/>
        </p:nvSpPr>
        <p:spPr>
          <a:xfrm>
            <a:off x="8904312" y="932278"/>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前</a:t>
            </a:r>
          </a:p>
        </p:txBody>
      </p:sp>
      <p:sp>
        <p:nvSpPr>
          <p:cNvPr id="8" name="椭圆 7"/>
          <p:cNvSpPr/>
          <p:nvPr/>
        </p:nvSpPr>
        <p:spPr>
          <a:xfrm>
            <a:off x="10056440" y="932278"/>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言</a:t>
            </a:r>
          </a:p>
        </p:txBody>
      </p:sp>
    </p:spTree>
    <p:extLst>
      <p:ext uri="{BB962C8B-B14F-4D97-AF65-F5344CB8AC3E}">
        <p14:creationId xmlns:p14="http://schemas.microsoft.com/office/powerpoint/2010/main" val="1047817068"/>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iterate type="lt">
                                    <p:tmPct val="7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38554" y="3104964"/>
            <a:ext cx="5467197"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第三部分</a:t>
            </a:r>
          </a:p>
        </p:txBody>
      </p:sp>
      <p:sp>
        <p:nvSpPr>
          <p:cNvPr id="6" name="矩形 5"/>
          <p:cNvSpPr/>
          <p:nvPr/>
        </p:nvSpPr>
        <p:spPr>
          <a:xfrm>
            <a:off x="4246493" y="4127789"/>
            <a:ext cx="5827236" cy="769441"/>
          </a:xfrm>
          <a:prstGeom prst="rect">
            <a:avLst/>
          </a:prstGeom>
        </p:spPr>
        <p:txBody>
          <a:bodyPr wrap="none">
            <a:spAutoFit/>
          </a:bodyPr>
          <a:lstStyle/>
          <a:p>
            <a:r>
              <a:rPr lang="zh-CN" altLang="en-US" sz="4400" b="1" dirty="0">
                <a:solidFill>
                  <a:srgbClr val="C00000"/>
                </a:solidFill>
                <a:latin typeface="微软雅黑" pitchFamily="34" charset="-122"/>
                <a:ea typeface="微软雅黑" pitchFamily="34" charset="-122"/>
              </a:rPr>
              <a:t>如何践行“四讲四有”</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74259" y="3188183"/>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15325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47728" y="4309936"/>
            <a:ext cx="7079654" cy="1477328"/>
          </a:xfrm>
          <a:prstGeom prst="rect">
            <a:avLst/>
          </a:prstGeom>
        </p:spPr>
        <p:txBody>
          <a:bodyPr wrap="square">
            <a:spAutoFit/>
          </a:bodyPr>
          <a:lstStyle/>
          <a:p>
            <a:r>
              <a:rPr lang="zh-CN" altLang="zh-CN" dirty="0">
                <a:latin typeface="微软雅黑" pitchFamily="34" charset="-122"/>
                <a:ea typeface="微软雅黑" pitchFamily="34" charset="-12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4223792" y="2401724"/>
            <a:ext cx="6037230" cy="523220"/>
          </a:xfrm>
          <a:prstGeom prst="rect">
            <a:avLst/>
          </a:prstGeom>
        </p:spPr>
        <p:txBody>
          <a:bodyPr wrap="none">
            <a:spAutoFit/>
          </a:bodyPr>
          <a:lstStyle/>
          <a:p>
            <a:r>
              <a:rPr lang="zh-CN" altLang="en-US" sz="2800" b="1" dirty="0">
                <a:latin typeface="微软雅黑" pitchFamily="34" charset="-122"/>
                <a:ea typeface="微软雅黑" pitchFamily="34" charset="-122"/>
              </a:rPr>
              <a:t>如何践行“四讲四有” 做合格党员？</a:t>
            </a:r>
            <a:endParaRPr lang="zh-CN" altLang="zh-CN" sz="2800" dirty="0">
              <a:latin typeface="微软雅黑" pitchFamily="34" charset="-122"/>
              <a:ea typeface="微软雅黑" pitchFamily="34" charset="-122"/>
            </a:endParaRPr>
          </a:p>
        </p:txBody>
      </p:sp>
      <p:sp>
        <p:nvSpPr>
          <p:cNvPr id="7" name="圆角矩形 6"/>
          <p:cNvSpPr/>
          <p:nvPr/>
        </p:nvSpPr>
        <p:spPr>
          <a:xfrm>
            <a:off x="4159483" y="3301824"/>
            <a:ext cx="2952328"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基础在“学”</a:t>
            </a:r>
          </a:p>
        </p:txBody>
      </p:sp>
      <p:sp>
        <p:nvSpPr>
          <p:cNvPr id="8" name="圆角矩形 7"/>
          <p:cNvSpPr/>
          <p:nvPr/>
        </p:nvSpPr>
        <p:spPr>
          <a:xfrm>
            <a:off x="7339394" y="3301824"/>
            <a:ext cx="2952328"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关键在“做”</a:t>
            </a:r>
          </a:p>
        </p:txBody>
      </p:sp>
      <p:pic>
        <p:nvPicPr>
          <p:cNvPr id="9"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3618" y="2680362"/>
            <a:ext cx="2016224" cy="4205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03974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1+#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763625" y="3746387"/>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坚持学党章与定理想相结合，促讲政治、有信念。</a:t>
            </a:r>
          </a:p>
        </p:txBody>
      </p:sp>
      <p:sp>
        <p:nvSpPr>
          <p:cNvPr id="4" name="矩形 3"/>
          <p:cNvSpPr/>
          <p:nvPr/>
        </p:nvSpPr>
        <p:spPr>
          <a:xfrm>
            <a:off x="1599344" y="3696021"/>
            <a:ext cx="4139589" cy="2862322"/>
          </a:xfrm>
          <a:prstGeom prst="rect">
            <a:avLst/>
          </a:prstGeom>
        </p:spPr>
        <p:txBody>
          <a:bodyPr wrap="square">
            <a:spAutoFit/>
          </a:bodyPr>
          <a:lstStyle/>
          <a:p>
            <a:r>
              <a:rPr lang="zh-CN" altLang="zh-CN" dirty="0">
                <a:latin typeface="微软雅黑" pitchFamily="34" charset="-122"/>
                <a:ea typeface="微软雅黑" pitchFamily="34" charset="-122"/>
              </a:rPr>
              <a:t>现实生活中，一些党员干部信权信钱不信党，失掉了初心、忘记了誓言，甚至与党离心离德，政治上变质、经济上贪婪、道德上堕落、生活上腐化；一些党员精神不振，工作中消极怠慢，不作为、不会为、不善为，不起先锋模范作用。每位党员同志要着眼于党和国家事业的新要求，抓住此次“两学一做”活动契机，坚持“四</a:t>
            </a:r>
            <a:r>
              <a:rPr lang="zh-CN" altLang="en-US" dirty="0">
                <a:latin typeface="微软雅黑" pitchFamily="34" charset="-122"/>
                <a:ea typeface="微软雅黑" pitchFamily="34" charset="-122"/>
              </a:rPr>
              <a:t>个</a:t>
            </a:r>
            <a:r>
              <a:rPr lang="zh-CN" altLang="zh-CN" dirty="0">
                <a:latin typeface="微软雅黑" pitchFamily="34" charset="-122"/>
                <a:ea typeface="微软雅黑" pitchFamily="34" charset="-122"/>
              </a:rPr>
              <a:t>结合”，争做“四讲四有”合格党员。</a:t>
            </a:r>
            <a:endParaRPr lang="zh-CN" altLang="en-US" dirty="0">
              <a:latin typeface="微软雅黑" pitchFamily="34" charset="-122"/>
              <a:ea typeface="微软雅黑" pitchFamily="34" charset="-122"/>
            </a:endParaRPr>
          </a:p>
        </p:txBody>
      </p:sp>
      <p:sp>
        <p:nvSpPr>
          <p:cNvPr id="6" name="圆角矩形 5"/>
          <p:cNvSpPr/>
          <p:nvPr/>
        </p:nvSpPr>
        <p:spPr>
          <a:xfrm>
            <a:off x="5763625" y="4466467"/>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坚持学党规与明标准相结合，促讲规矩、有纪律。</a:t>
            </a:r>
          </a:p>
        </p:txBody>
      </p:sp>
      <p:sp>
        <p:nvSpPr>
          <p:cNvPr id="7" name="圆角矩形 6"/>
          <p:cNvSpPr/>
          <p:nvPr/>
        </p:nvSpPr>
        <p:spPr>
          <a:xfrm>
            <a:off x="5763625" y="5186547"/>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坚持学思想与正身心相结合，促讲道德、有品行。</a:t>
            </a:r>
          </a:p>
        </p:txBody>
      </p:sp>
      <p:sp>
        <p:nvSpPr>
          <p:cNvPr id="8" name="圆角矩形 7"/>
          <p:cNvSpPr/>
          <p:nvPr/>
        </p:nvSpPr>
        <p:spPr>
          <a:xfrm>
            <a:off x="5785084" y="5906627"/>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坚持学理论与重实践相结合，促讲奉献、有作为。</a:t>
            </a:r>
            <a:endParaRPr lang="zh-CN" altLang="en-US" sz="2000" b="1" dirty="0">
              <a:solidFill>
                <a:schemeClr val="bg1"/>
              </a:solidFill>
              <a:latin typeface="微软雅黑" pitchFamily="34" charset="-122"/>
              <a:ea typeface="微软雅黑" pitchFamily="34" charset="-122"/>
            </a:endParaRPr>
          </a:p>
        </p:txBody>
      </p:sp>
      <p:sp>
        <p:nvSpPr>
          <p:cNvPr id="9" name="椭圆 8"/>
          <p:cNvSpPr/>
          <p:nvPr/>
        </p:nvSpPr>
        <p:spPr>
          <a:xfrm>
            <a:off x="6096000" y="2278555"/>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四</a:t>
            </a:r>
          </a:p>
        </p:txBody>
      </p:sp>
      <p:sp>
        <p:nvSpPr>
          <p:cNvPr id="10" name="椭圆 9"/>
          <p:cNvSpPr/>
          <p:nvPr/>
        </p:nvSpPr>
        <p:spPr>
          <a:xfrm>
            <a:off x="7500580" y="2278555"/>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个</a:t>
            </a:r>
          </a:p>
        </p:txBody>
      </p:sp>
      <p:sp>
        <p:nvSpPr>
          <p:cNvPr id="11" name="椭圆 10"/>
          <p:cNvSpPr/>
          <p:nvPr/>
        </p:nvSpPr>
        <p:spPr>
          <a:xfrm>
            <a:off x="8905160" y="2278555"/>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结</a:t>
            </a:r>
          </a:p>
        </p:txBody>
      </p:sp>
      <p:sp>
        <p:nvSpPr>
          <p:cNvPr id="12" name="椭圆 11"/>
          <p:cNvSpPr/>
          <p:nvPr/>
        </p:nvSpPr>
        <p:spPr>
          <a:xfrm>
            <a:off x="10309740" y="2252287"/>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合</a:t>
            </a:r>
          </a:p>
        </p:txBody>
      </p:sp>
      <p:sp>
        <p:nvSpPr>
          <p:cNvPr id="13" name="矩形 12"/>
          <p:cNvSpPr/>
          <p:nvPr/>
        </p:nvSpPr>
        <p:spPr>
          <a:xfrm>
            <a:off x="1687892" y="2403946"/>
            <a:ext cx="4185761" cy="1200329"/>
          </a:xfrm>
          <a:prstGeom prst="rect">
            <a:avLst/>
          </a:prstGeom>
        </p:spPr>
        <p:txBody>
          <a:bodyPr wrap="none">
            <a:spAutoFit/>
          </a:bodyPr>
          <a:lstStyle/>
          <a:p>
            <a:pPr>
              <a:lnSpc>
                <a:spcPct val="150000"/>
              </a:lnSpc>
            </a:pPr>
            <a:r>
              <a:rPr lang="zh-CN" altLang="zh-CN" sz="2400" b="1" dirty="0">
                <a:solidFill>
                  <a:srgbClr val="C00000"/>
                </a:solidFill>
                <a:latin typeface="微软雅黑" pitchFamily="34" charset="-122"/>
                <a:ea typeface="微软雅黑" pitchFamily="34" charset="-122"/>
              </a:rPr>
              <a:t>坚持“四</a:t>
            </a:r>
            <a:r>
              <a:rPr lang="zh-CN" altLang="en-US" sz="2400" b="1" dirty="0">
                <a:solidFill>
                  <a:srgbClr val="C00000"/>
                </a:solidFill>
                <a:latin typeface="微软雅黑" pitchFamily="34" charset="-122"/>
                <a:ea typeface="微软雅黑" pitchFamily="34" charset="-122"/>
              </a:rPr>
              <a:t>个</a:t>
            </a:r>
            <a:r>
              <a:rPr lang="zh-CN" altLang="zh-CN" sz="2400" b="1" dirty="0">
                <a:solidFill>
                  <a:srgbClr val="C00000"/>
                </a:solidFill>
                <a:latin typeface="微软雅黑" pitchFamily="34" charset="-122"/>
                <a:ea typeface="微软雅黑" pitchFamily="34" charset="-122"/>
              </a:rPr>
              <a:t>结合”</a:t>
            </a:r>
            <a:r>
              <a:rPr lang="zh-CN" altLang="en-US" sz="2400" b="1" dirty="0">
                <a:solidFill>
                  <a:srgbClr val="C00000"/>
                </a:solidFill>
                <a:latin typeface="微软雅黑" pitchFamily="34" charset="-122"/>
                <a:ea typeface="微软雅黑" pitchFamily="34" charset="-122"/>
              </a:rPr>
              <a:t>，</a:t>
            </a:r>
            <a:endParaRPr lang="en-US" altLang="zh-CN" sz="2400" b="1" dirty="0">
              <a:solidFill>
                <a:srgbClr val="C00000"/>
              </a:solidFill>
              <a:latin typeface="微软雅黑" pitchFamily="34" charset="-122"/>
              <a:ea typeface="微软雅黑" pitchFamily="34" charset="-122"/>
            </a:endParaRPr>
          </a:p>
          <a:p>
            <a:pPr>
              <a:lnSpc>
                <a:spcPct val="150000"/>
              </a:lnSpc>
            </a:pPr>
            <a:r>
              <a:rPr lang="zh-CN" altLang="zh-CN" sz="2400" b="1" dirty="0">
                <a:solidFill>
                  <a:srgbClr val="C00000"/>
                </a:solidFill>
                <a:latin typeface="微软雅黑" pitchFamily="34" charset="-122"/>
                <a:ea typeface="微软雅黑" pitchFamily="34" charset="-122"/>
              </a:rPr>
              <a:t>争做“四讲四有”合格党员。</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65474042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750"/>
                                        <p:tgtEl>
                                          <p:spTgt spid="4"/>
                                        </p:tgtEl>
                                      </p:cBhvr>
                                    </p:animEffect>
                                  </p:childTnLst>
                                </p:cTn>
                              </p:par>
                            </p:childTnLst>
                          </p:cTn>
                        </p:par>
                        <p:par>
                          <p:cTn id="14" fill="hold">
                            <p:stCondLst>
                              <p:cond delay="1500"/>
                            </p:stCondLst>
                            <p:childTnLst>
                              <p:par>
                                <p:cTn id="15" presetID="45"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ppt_w</p:attrName>
                                        </p:attrNameLst>
                                      </p:cBhvr>
                                      <p:tavLst>
                                        <p:tav tm="0" fmla="#ppt_w*sin(2.5*pi*$)">
                                          <p:val>
                                            <p:fltVal val="0"/>
                                          </p:val>
                                        </p:tav>
                                        <p:tav tm="100000">
                                          <p:val>
                                            <p:fltVal val="1"/>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ppt_w</p:attrName>
                                        </p:attrNameLst>
                                      </p:cBhvr>
                                      <p:tavLst>
                                        <p:tav tm="0" fmla="#ppt_w*sin(2.5*pi*$)">
                                          <p:val>
                                            <p:fltVal val="0"/>
                                          </p:val>
                                        </p:tav>
                                        <p:tav tm="100000">
                                          <p:val>
                                            <p:fltVal val="1"/>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ppt_w</p:attrName>
                                        </p:attrNameLst>
                                      </p:cBhvr>
                                      <p:tavLst>
                                        <p:tav tm="0" fmla="#ppt_w*sin(2.5*pi*$)">
                                          <p:val>
                                            <p:fltVal val="0"/>
                                          </p:val>
                                        </p:tav>
                                        <p:tav tm="100000">
                                          <p:val>
                                            <p:fltVal val="1"/>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3250"/>
                            </p:stCondLst>
                            <p:childTnLst>
                              <p:par>
                                <p:cTn id="36" presetID="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750" fill="hold"/>
                                        <p:tgtEl>
                                          <p:spTgt spid="3"/>
                                        </p:tgtEl>
                                        <p:attrNameLst>
                                          <p:attrName>ppt_x</p:attrName>
                                        </p:attrNameLst>
                                      </p:cBhvr>
                                      <p:tavLst>
                                        <p:tav tm="0">
                                          <p:val>
                                            <p:strVal val="1+#ppt_w/2"/>
                                          </p:val>
                                        </p:tav>
                                        <p:tav tm="100000">
                                          <p:val>
                                            <p:strVal val="#ppt_x"/>
                                          </p:val>
                                        </p:tav>
                                      </p:tavLst>
                                    </p:anim>
                                    <p:anim calcmode="lin" valueType="num">
                                      <p:cBhvr additive="base">
                                        <p:cTn id="39" dur="75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750" fill="hold"/>
                                        <p:tgtEl>
                                          <p:spTgt spid="6"/>
                                        </p:tgtEl>
                                        <p:attrNameLst>
                                          <p:attrName>ppt_x</p:attrName>
                                        </p:attrNameLst>
                                      </p:cBhvr>
                                      <p:tavLst>
                                        <p:tav tm="0">
                                          <p:val>
                                            <p:strVal val="1+#ppt_w/2"/>
                                          </p:val>
                                        </p:tav>
                                        <p:tav tm="100000">
                                          <p:val>
                                            <p:strVal val="#ppt_x"/>
                                          </p:val>
                                        </p:tav>
                                      </p:tavLst>
                                    </p:anim>
                                    <p:anim calcmode="lin" valueType="num">
                                      <p:cBhvr additive="base">
                                        <p:cTn id="44" dur="75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4750"/>
                            </p:stCondLst>
                            <p:childTnLst>
                              <p:par>
                                <p:cTn id="46" presetID="2" presetClass="entr" presetSubtype="2"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750" fill="hold"/>
                                        <p:tgtEl>
                                          <p:spTgt spid="7"/>
                                        </p:tgtEl>
                                        <p:attrNameLst>
                                          <p:attrName>ppt_x</p:attrName>
                                        </p:attrNameLst>
                                      </p:cBhvr>
                                      <p:tavLst>
                                        <p:tav tm="0">
                                          <p:val>
                                            <p:strVal val="1+#ppt_w/2"/>
                                          </p:val>
                                        </p:tav>
                                        <p:tav tm="100000">
                                          <p:val>
                                            <p:strVal val="#ppt_x"/>
                                          </p:val>
                                        </p:tav>
                                      </p:tavLst>
                                    </p:anim>
                                    <p:anim calcmode="lin" valueType="num">
                                      <p:cBhvr additive="base">
                                        <p:cTn id="49" dur="750" fill="hold"/>
                                        <p:tgtEl>
                                          <p:spTgt spid="7"/>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750" fill="hold"/>
                                        <p:tgtEl>
                                          <p:spTgt spid="8"/>
                                        </p:tgtEl>
                                        <p:attrNameLst>
                                          <p:attrName>ppt_x</p:attrName>
                                        </p:attrNameLst>
                                      </p:cBhvr>
                                      <p:tavLst>
                                        <p:tav tm="0">
                                          <p:val>
                                            <p:strVal val="1+#ppt_w/2"/>
                                          </p:val>
                                        </p:tav>
                                        <p:tav tm="100000">
                                          <p:val>
                                            <p:strVal val="#ppt_x"/>
                                          </p:val>
                                        </p:tav>
                                      </p:tavLst>
                                    </p:anim>
                                    <p:anim calcmode="lin" valueType="num">
                                      <p:cBhvr additive="base">
                                        <p:cTn id="54"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animBg="1"/>
      <p:bldP spid="9" grpId="0" animBg="1"/>
      <p:bldP spid="10" grpId="0" animBg="1"/>
      <p:bldP spid="11" grpId="0" animBg="1"/>
      <p:bldP spid="12"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59896" y="1882308"/>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学党章与定理想相结合</a:t>
            </a:r>
          </a:p>
        </p:txBody>
      </p:sp>
      <p:sp>
        <p:nvSpPr>
          <p:cNvPr id="3" name="矩形 2"/>
          <p:cNvSpPr/>
          <p:nvPr/>
        </p:nvSpPr>
        <p:spPr>
          <a:xfrm>
            <a:off x="3881586" y="3789041"/>
            <a:ext cx="7072858" cy="2160591"/>
          </a:xfrm>
          <a:prstGeom prst="rect">
            <a:avLst/>
          </a:prstGeom>
        </p:spPr>
        <p:txBody>
          <a:bodyPr wrap="square">
            <a:spAutoFit/>
          </a:bodyPr>
          <a:lstStyle/>
          <a:p>
            <a:pPr>
              <a:lnSpc>
                <a:spcPct val="120000"/>
              </a:lnSpc>
            </a:pPr>
            <a:r>
              <a:rPr lang="zh-CN" altLang="zh-CN" sz="1600" dirty="0">
                <a:latin typeface="微软雅黑" pitchFamily="34" charset="-122"/>
                <a:ea typeface="微软雅黑" pitchFamily="34" charset="-122"/>
              </a:rPr>
              <a:t>党章是我们党的根本大法，是管党治党的总章程。要做到逐字逐句通读党章，全面理解党的纲领，牢记入党誓词，牢记党的宗旨，牢记党员的义务和权利，坚定个人理想信念，对党绝对忠诚。部分党员出现政治变质、经济贪婪、道德堕落、生活腐化等问题的根本原因就在于，政治意识淡薄、理想信念动摇。我们每位党员应坚定自觉地树立共产主义理想信念，坚定自觉地在思想上政治上行动上同以习近平同志为总书记的党中央保持高度一致，做政治上的明白人，为党在思想上政治上行动上的团结统一，夯实信仰基础。</a:t>
            </a:r>
            <a:endParaRPr lang="zh-CN" altLang="en-US" sz="1600" dirty="0">
              <a:latin typeface="微软雅黑" pitchFamily="34" charset="-122"/>
              <a:ea typeface="微软雅黑" pitchFamily="34" charset="-122"/>
            </a:endParaRPr>
          </a:p>
        </p:txBody>
      </p:sp>
      <p:sp>
        <p:nvSpPr>
          <p:cNvPr id="5" name="圆角矩形 4"/>
          <p:cNvSpPr/>
          <p:nvPr/>
        </p:nvSpPr>
        <p:spPr>
          <a:xfrm>
            <a:off x="3653881" y="2747870"/>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159896" y="2747869"/>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讲政治、有信念</a:t>
            </a:r>
          </a:p>
        </p:txBody>
      </p:sp>
      <p:sp>
        <p:nvSpPr>
          <p:cNvPr id="7" name="圆角矩形 6"/>
          <p:cNvSpPr/>
          <p:nvPr/>
        </p:nvSpPr>
        <p:spPr>
          <a:xfrm>
            <a:off x="3653880" y="3573016"/>
            <a:ext cx="7410672"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688161" y="1882309"/>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11" name="组合 10"/>
          <p:cNvGrpSpPr/>
          <p:nvPr/>
        </p:nvGrpSpPr>
        <p:grpSpPr>
          <a:xfrm>
            <a:off x="767409" y="1844824"/>
            <a:ext cx="2115213" cy="4248472"/>
            <a:chOff x="550590" y="1988840"/>
            <a:chExt cx="2115213" cy="4248472"/>
          </a:xfrm>
        </p:grpSpPr>
        <p:sp>
          <p:nvSpPr>
            <p:cNvPr id="12" name="圆角矩形 11"/>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信仰基础</a:t>
              </a:r>
            </a:p>
          </p:txBody>
        </p:sp>
        <p:sp>
          <p:nvSpPr>
            <p:cNvPr id="13" name="矩形 12"/>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4" name="组合 13"/>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5"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3122447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904"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学党规与明标准相结合</a:t>
            </a:r>
          </a:p>
        </p:txBody>
      </p:sp>
      <p:sp>
        <p:nvSpPr>
          <p:cNvPr id="3" name="矩形 2"/>
          <p:cNvSpPr/>
          <p:nvPr/>
        </p:nvSpPr>
        <p:spPr>
          <a:xfrm>
            <a:off x="3760168" y="3861049"/>
            <a:ext cx="7236568"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中央相继修订的一系列党规党纪，是党章对每位党员纪律要求的具体体现。认真学习</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中国共产党廉洁自律准则</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中国共产党纪律处分条例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等党内法规，深入学习和熟知党的纪律，懂得并自觉遵守政治规矩，以更高标准严格要求自己，在原则立场上，自觉与党中央保持一致，在原则问题和大是大非面前立场坚定；维护党内团结，禁止搞山头主义和宗派主义，禁止政治潜规则大行其道。十八大以来纷纷落马的贪腐官员目无党纪国法，徇私枉法或贪赃枉法，成为违反党纪党规的典型例子，我们要以此为戒，夯实纪律基础。</a:t>
            </a:r>
          </a:p>
        </p:txBody>
      </p:sp>
      <p:sp>
        <p:nvSpPr>
          <p:cNvPr id="5" name="圆角矩形 4"/>
          <p:cNvSpPr/>
          <p:nvPr/>
        </p:nvSpPr>
        <p:spPr>
          <a:xfrm>
            <a:off x="3725889"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904"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讲规矩、有纪律</a:t>
            </a:r>
          </a:p>
        </p:txBody>
      </p:sp>
      <p:sp>
        <p:nvSpPr>
          <p:cNvPr id="7" name="圆角矩形 6"/>
          <p:cNvSpPr/>
          <p:nvPr/>
        </p:nvSpPr>
        <p:spPr>
          <a:xfrm>
            <a:off x="3575720" y="3647438"/>
            <a:ext cx="7421016"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60169"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812436" y="1916832"/>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纪律基础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404574777"/>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904"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学思想与正身心相结合</a:t>
            </a:r>
          </a:p>
        </p:txBody>
      </p:sp>
      <p:sp>
        <p:nvSpPr>
          <p:cNvPr id="3" name="矩形 2"/>
          <p:cNvSpPr/>
          <p:nvPr/>
        </p:nvSpPr>
        <p:spPr>
          <a:xfrm>
            <a:off x="3752428" y="3860698"/>
            <a:ext cx="7240116"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历史与实践证明，中国革命、建设和改革开放的一切胜利与成果，是在马克思列宁主义、毛泽东思想、邓小平理论、</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三个代表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重要思想、科学发展观、习近平系列重要讲话精神指引下取得的。当前学习我党历届中央领导人的思想精髓、我党革命前辈的优良传统和作风、当前先进党员典型品质，能更好地提升自我修养、端正自己的身心，守住为人、做事的基准和底线。每位党员应以良好的道德品行修养为基础，践行党的宗旨，保持公仆情怀，牢记共产党员永远是劳动人民的普通一员，密切联系群众，全心全意为人民服务，夯实群众基础。</a:t>
            </a:r>
          </a:p>
        </p:txBody>
      </p:sp>
      <p:sp>
        <p:nvSpPr>
          <p:cNvPr id="5" name="圆角矩形 4"/>
          <p:cNvSpPr/>
          <p:nvPr/>
        </p:nvSpPr>
        <p:spPr>
          <a:xfrm>
            <a:off x="3725889"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904"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讲道德、有品行</a:t>
            </a:r>
          </a:p>
        </p:txBody>
      </p:sp>
      <p:sp>
        <p:nvSpPr>
          <p:cNvPr id="7" name="圆角矩形 6"/>
          <p:cNvSpPr/>
          <p:nvPr/>
        </p:nvSpPr>
        <p:spPr>
          <a:xfrm>
            <a:off x="3503712" y="3647438"/>
            <a:ext cx="7704856"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60169"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884444" y="1916832"/>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群众基础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76834051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904"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学理论与重实践相结合</a:t>
            </a:r>
          </a:p>
        </p:txBody>
      </p:sp>
      <p:sp>
        <p:nvSpPr>
          <p:cNvPr id="3" name="矩形 2"/>
          <p:cNvSpPr/>
          <p:nvPr/>
        </p:nvSpPr>
        <p:spPr>
          <a:xfrm>
            <a:off x="3820244" y="3861049"/>
            <a:ext cx="7244308"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习近平总书记系列重要讲话，内容包括内政外交国防、治党治国治军等各方面，提出了党中央治国理政新理念新思想新战略。全党同志应认真学习，加以理解掌握其丰富内涵和核心要义，用以武装头脑、指导实践、推动党和国家各项事业，始终保持干事创业、开拓进取的精气神，平常时候看得出来，关键时候冲得上去。特别要在“五大发展理念”的引领下，坚持理论与实践相结合，在决胜全面小康上奋发有为，在改进作风、改善民生、服务群众、扶贫攻坚中善作善为，充分发挥先锋模范作用，夯实工作基础。</a:t>
            </a:r>
          </a:p>
        </p:txBody>
      </p:sp>
      <p:sp>
        <p:nvSpPr>
          <p:cNvPr id="5" name="圆角矩形 4"/>
          <p:cNvSpPr/>
          <p:nvPr/>
        </p:nvSpPr>
        <p:spPr>
          <a:xfrm>
            <a:off x="3725889"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904"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讲奉献、有作为</a:t>
            </a:r>
          </a:p>
        </p:txBody>
      </p:sp>
      <p:sp>
        <p:nvSpPr>
          <p:cNvPr id="7" name="圆角矩形 6"/>
          <p:cNvSpPr/>
          <p:nvPr/>
        </p:nvSpPr>
        <p:spPr>
          <a:xfrm>
            <a:off x="3575720" y="3647438"/>
            <a:ext cx="7488832"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60169"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757140" y="1894466"/>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工作基础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42175262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155427" y="2780928"/>
            <a:ext cx="6114303"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第四部分</a:t>
            </a:r>
          </a:p>
        </p:txBody>
      </p:sp>
      <p:sp>
        <p:nvSpPr>
          <p:cNvPr id="6" name="矩形 5"/>
          <p:cNvSpPr/>
          <p:nvPr/>
        </p:nvSpPr>
        <p:spPr>
          <a:xfrm>
            <a:off x="4163367" y="3803753"/>
            <a:ext cx="6391493" cy="769441"/>
          </a:xfrm>
          <a:prstGeom prst="rect">
            <a:avLst/>
          </a:prstGeom>
        </p:spPr>
        <p:txBody>
          <a:bodyPr wrap="none">
            <a:spAutoFit/>
          </a:bodyPr>
          <a:lstStyle/>
          <a:p>
            <a:r>
              <a:rPr lang="zh-CN" altLang="en-US" sz="4400" b="1" dirty="0">
                <a:solidFill>
                  <a:srgbClr val="C00000"/>
                </a:solidFill>
                <a:latin typeface="微软雅黑" pitchFamily="34" charset="-122"/>
                <a:ea typeface="微软雅黑" pitchFamily="34" charset="-122"/>
              </a:rPr>
              <a:t>如何做一名合格共产党员</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91132" y="2864147"/>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60951"/>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076578" y="2132856"/>
            <a:ext cx="7101870"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总书记对做一名合格共产党员的要求</a:t>
            </a:r>
          </a:p>
        </p:txBody>
      </p:sp>
      <p:grpSp>
        <p:nvGrpSpPr>
          <p:cNvPr id="4" name="组合 3"/>
          <p:cNvGrpSpPr/>
          <p:nvPr/>
        </p:nvGrpSpPr>
        <p:grpSpPr>
          <a:xfrm>
            <a:off x="4134145" y="4685666"/>
            <a:ext cx="1480855" cy="1588533"/>
            <a:chOff x="4353100" y="1306962"/>
            <a:chExt cx="1480855" cy="1588533"/>
          </a:xfrm>
        </p:grpSpPr>
        <p:sp>
          <p:nvSpPr>
            <p:cNvPr id="5" name="圆角矩形 4"/>
            <p:cNvSpPr/>
            <p:nvPr/>
          </p:nvSpPr>
          <p:spPr>
            <a:xfrm rot="5400000">
              <a:off x="4479282" y="1540821"/>
              <a:ext cx="122849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椭圆 5"/>
            <p:cNvSpPr/>
            <p:nvPr/>
          </p:nvSpPr>
          <p:spPr>
            <a:xfrm>
              <a:off x="4711534" y="1306962"/>
              <a:ext cx="767408" cy="767408"/>
            </a:xfrm>
            <a:prstGeom prst="ellipse">
              <a:avLst/>
            </a:prstGeom>
            <a:solidFill>
              <a:srgbClr val="C0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7" name="矩形 6"/>
            <p:cNvSpPr/>
            <p:nvPr/>
          </p:nvSpPr>
          <p:spPr>
            <a:xfrm>
              <a:off x="4545531" y="2133663"/>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遵守党章</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加强党性</a:t>
              </a:r>
            </a:p>
          </p:txBody>
        </p:sp>
      </p:grpSp>
      <p:grpSp>
        <p:nvGrpSpPr>
          <p:cNvPr id="8" name="组合 7"/>
          <p:cNvGrpSpPr/>
          <p:nvPr/>
        </p:nvGrpSpPr>
        <p:grpSpPr>
          <a:xfrm>
            <a:off x="6059366" y="4662001"/>
            <a:ext cx="1480855" cy="1612198"/>
            <a:chOff x="6313464" y="1283298"/>
            <a:chExt cx="1480855" cy="1612198"/>
          </a:xfrm>
        </p:grpSpPr>
        <p:sp>
          <p:nvSpPr>
            <p:cNvPr id="9" name="圆角矩形 8"/>
            <p:cNvSpPr/>
            <p:nvPr/>
          </p:nvSpPr>
          <p:spPr>
            <a:xfrm rot="5400000">
              <a:off x="6455576" y="1556752"/>
              <a:ext cx="119663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椭圆 9"/>
            <p:cNvSpPr/>
            <p:nvPr/>
          </p:nvSpPr>
          <p:spPr>
            <a:xfrm>
              <a:off x="6655675" y="1283298"/>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1" name="矩形 10"/>
            <p:cNvSpPr/>
            <p:nvPr/>
          </p:nvSpPr>
          <p:spPr>
            <a:xfrm>
              <a:off x="6528741" y="2132314"/>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坚定信念</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加强学习</a:t>
              </a:r>
            </a:p>
          </p:txBody>
        </p:sp>
      </p:grpSp>
      <p:grpSp>
        <p:nvGrpSpPr>
          <p:cNvPr id="12" name="组合 11"/>
          <p:cNvGrpSpPr/>
          <p:nvPr/>
        </p:nvGrpSpPr>
        <p:grpSpPr>
          <a:xfrm>
            <a:off x="7931574" y="4645743"/>
            <a:ext cx="1480855" cy="1624745"/>
            <a:chOff x="4350575" y="3138602"/>
            <a:chExt cx="1480855" cy="1624745"/>
          </a:xfrm>
        </p:grpSpPr>
        <p:sp>
          <p:nvSpPr>
            <p:cNvPr id="13" name="圆角矩形 12"/>
            <p:cNvSpPr/>
            <p:nvPr/>
          </p:nvSpPr>
          <p:spPr>
            <a:xfrm rot="5400000">
              <a:off x="4470717" y="3402633"/>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椭圆 13"/>
            <p:cNvSpPr/>
            <p:nvPr/>
          </p:nvSpPr>
          <p:spPr>
            <a:xfrm>
              <a:off x="4715825" y="3138602"/>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5" name="矩形 14"/>
            <p:cNvSpPr/>
            <p:nvPr/>
          </p:nvSpPr>
          <p:spPr>
            <a:xfrm>
              <a:off x="4545531" y="3986047"/>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遵纪守法</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廉洁正派</a:t>
              </a:r>
            </a:p>
          </p:txBody>
        </p:sp>
      </p:grpSp>
      <p:grpSp>
        <p:nvGrpSpPr>
          <p:cNvPr id="16" name="组合 15"/>
          <p:cNvGrpSpPr/>
          <p:nvPr/>
        </p:nvGrpSpPr>
        <p:grpSpPr>
          <a:xfrm>
            <a:off x="9803782" y="4650015"/>
            <a:ext cx="1625007" cy="1585046"/>
            <a:chOff x="6342310" y="3142875"/>
            <a:chExt cx="1625007" cy="1585046"/>
          </a:xfrm>
        </p:grpSpPr>
        <p:sp>
          <p:nvSpPr>
            <p:cNvPr id="17" name="圆角矩形 16"/>
            <p:cNvSpPr/>
            <p:nvPr/>
          </p:nvSpPr>
          <p:spPr>
            <a:xfrm rot="5400000">
              <a:off x="6462452" y="3367207"/>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椭圆 17"/>
            <p:cNvSpPr/>
            <p:nvPr/>
          </p:nvSpPr>
          <p:spPr>
            <a:xfrm>
              <a:off x="6699035" y="3142875"/>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9" name="矩形 18"/>
            <p:cNvSpPr/>
            <p:nvPr/>
          </p:nvSpPr>
          <p:spPr>
            <a:xfrm>
              <a:off x="6413264" y="3971258"/>
              <a:ext cx="1554053" cy="646331"/>
            </a:xfrm>
            <a:prstGeom prst="rect">
              <a:avLst/>
            </a:prstGeom>
          </p:spPr>
          <p:txBody>
            <a:bodyPr wrap="square">
              <a:spAutoFit/>
            </a:bodyPr>
            <a:lstStyle/>
            <a:p>
              <a:pPr lvl="0"/>
              <a:r>
                <a:rPr lang="zh-CN" altLang="en-US" b="1" dirty="0">
                  <a:solidFill>
                    <a:srgbClr val="000000">
                      <a:lumMod val="85000"/>
                      <a:lumOff val="15000"/>
                    </a:srgbClr>
                  </a:solidFill>
                  <a:latin typeface="微软雅黑" pitchFamily="34" charset="-122"/>
                  <a:ea typeface="微软雅黑" pitchFamily="34" charset="-122"/>
                </a:rPr>
                <a:t>向榜样学习</a:t>
              </a:r>
              <a:endParaRPr lang="en-US" altLang="zh-CN" b="1" dirty="0">
                <a:solidFill>
                  <a:srgbClr val="000000">
                    <a:lumMod val="85000"/>
                    <a:lumOff val="15000"/>
                  </a:srgbClr>
                </a:solidFill>
                <a:latin typeface="微软雅黑" pitchFamily="34" charset="-122"/>
                <a:ea typeface="微软雅黑" pitchFamily="34" charset="-122"/>
              </a:endParaRPr>
            </a:p>
            <a:p>
              <a:pPr lvl="0"/>
              <a:r>
                <a:rPr lang="zh-CN" altLang="en-US" b="1" dirty="0">
                  <a:solidFill>
                    <a:srgbClr val="000000">
                      <a:lumMod val="85000"/>
                      <a:lumOff val="15000"/>
                    </a:srgbClr>
                  </a:solidFill>
                  <a:latin typeface="微软雅黑" pitchFamily="34" charset="-122"/>
                  <a:ea typeface="微软雅黑" pitchFamily="34" charset="-122"/>
                </a:rPr>
                <a:t>向群众学习</a:t>
              </a:r>
            </a:p>
          </p:txBody>
        </p:sp>
      </p:grpSp>
      <p:sp>
        <p:nvSpPr>
          <p:cNvPr id="21" name="矩形 20"/>
          <p:cNvSpPr/>
          <p:nvPr/>
        </p:nvSpPr>
        <p:spPr>
          <a:xfrm>
            <a:off x="4076578" y="3173498"/>
            <a:ext cx="7420022" cy="1200329"/>
          </a:xfrm>
          <a:prstGeom prst="rect">
            <a:avLst/>
          </a:prstGeom>
        </p:spPr>
        <p:txBody>
          <a:bodyPr wrap="square">
            <a:spAutoFit/>
          </a:bodyPr>
          <a:lstStyle/>
          <a:p>
            <a:r>
              <a:rPr lang="zh-CN" altLang="en-US" dirty="0">
                <a:latin typeface="微软雅黑" pitchFamily="34" charset="-122"/>
                <a:ea typeface="微软雅黑" pitchFamily="34" charset="-122"/>
              </a:rPr>
              <a:t>十八大以来，习近平总书记在多次考察、讲话中，从树立党章意识、坚定理想信念等层面阐述了共产党员如何加强党性，始终心系党、心系人民、心系国家，体现先进性和纯洁性。让我们从总书记的这些论述中来探究如何坚持以知促行，做一名合格的中共党员。</a:t>
            </a:r>
          </a:p>
        </p:txBody>
      </p:sp>
    </p:spTree>
    <p:extLst>
      <p:ext uri="{BB962C8B-B14F-4D97-AF65-F5344CB8AC3E}">
        <p14:creationId xmlns:p14="http://schemas.microsoft.com/office/powerpoint/2010/main" val="353316841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750"/>
                                        <p:tgtEl>
                                          <p:spTgt spid="21"/>
                                        </p:tgtEl>
                                      </p:cBhvr>
                                    </p:animEffect>
                                  </p:childTnLst>
                                </p:cTn>
                              </p:par>
                            </p:childTnLst>
                          </p:cTn>
                        </p:par>
                        <p:par>
                          <p:cTn id="14" fill="hold">
                            <p:stCondLst>
                              <p:cond delay="1750"/>
                            </p:stCondLst>
                            <p:childTnLst>
                              <p:par>
                                <p:cTn id="15" presetID="2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childTnLst>
                          </p:cTn>
                        </p:par>
                        <p:par>
                          <p:cTn id="25" fill="hold">
                            <p:stCondLst>
                              <p:cond delay="2750"/>
                            </p:stCondLst>
                            <p:childTnLst>
                              <p:par>
                                <p:cTn id="26" presetID="25"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8"/>
                                        </p:tgtEl>
                                      </p:cBhvr>
                                    </p:animEffect>
                                  </p:childTnLst>
                                </p:cTn>
                              </p:par>
                            </p:childTnLst>
                          </p:cTn>
                        </p:par>
                        <p:par>
                          <p:cTn id="36" fill="hold">
                            <p:stCondLst>
                              <p:cond delay="3750"/>
                            </p:stCondLst>
                            <p:childTnLst>
                              <p:par>
                                <p:cTn id="37" presetID="25"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2"/>
                                        </p:tgtEl>
                                      </p:cBhvr>
                                    </p:animEffect>
                                  </p:childTnLst>
                                </p:cTn>
                              </p:par>
                            </p:childTnLst>
                          </p:cTn>
                        </p:par>
                        <p:par>
                          <p:cTn id="47" fill="hold">
                            <p:stCondLst>
                              <p:cond delay="4750"/>
                            </p:stCondLst>
                            <p:childTnLst>
                              <p:par>
                                <p:cTn id="48" presetID="2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76192"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976192" y="3092509"/>
            <a:ext cx="6944344" cy="2169825"/>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p>
        </p:txBody>
      </p:sp>
      <p:sp>
        <p:nvSpPr>
          <p:cNvPr id="9" name="矩形 8"/>
          <p:cNvSpPr/>
          <p:nvPr/>
        </p:nvSpPr>
        <p:spPr>
          <a:xfrm>
            <a:off x="5036096" y="5147900"/>
            <a:ext cx="5917004"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——2012</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11</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16</a:t>
            </a:r>
            <a:r>
              <a:rPr lang="zh-CN" altLang="en-US" dirty="0">
                <a:solidFill>
                  <a:srgbClr val="C00000"/>
                </a:solidFill>
                <a:latin typeface="微软雅黑" pitchFamily="34" charset="-122"/>
                <a:ea typeface="微软雅黑" pitchFamily="34" charset="-122"/>
              </a:rPr>
              <a:t>日</a:t>
            </a:r>
            <a:r>
              <a:rPr lang="en-US" altLang="zh-CN"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认真学习党章　严格遵守党章</a:t>
            </a:r>
            <a:r>
              <a:rPr lang="en-US" altLang="zh-CN" dirty="0">
                <a:solidFill>
                  <a:srgbClr val="C00000"/>
                </a:solidFill>
                <a:latin typeface="微软雅黑" pitchFamily="34" charset="-122"/>
                <a:ea typeface="微软雅黑" pitchFamily="34" charset="-122"/>
              </a:rPr>
              <a:t>》</a:t>
            </a:r>
            <a:endParaRPr lang="zh-CN" altLang="en-US" dirty="0">
              <a:solidFill>
                <a:srgbClr val="C00000"/>
              </a:solidFill>
              <a:latin typeface="微软雅黑" pitchFamily="34" charset="-122"/>
              <a:ea typeface="微软雅黑" pitchFamily="34" charset="-122"/>
            </a:endParaRPr>
          </a:p>
        </p:txBody>
      </p:sp>
      <p:sp>
        <p:nvSpPr>
          <p:cNvPr id="10" name="圆角矩形 9"/>
          <p:cNvSpPr/>
          <p:nvPr/>
        </p:nvSpPr>
        <p:spPr>
          <a:xfrm>
            <a:off x="6240016"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要遵守党章  加强党性</a:t>
            </a:r>
          </a:p>
        </p:txBody>
      </p:sp>
      <p:cxnSp>
        <p:nvCxnSpPr>
          <p:cNvPr id="12" name="直接连接符 11"/>
          <p:cNvCxnSpPr/>
          <p:nvPr/>
        </p:nvCxnSpPr>
        <p:spPr>
          <a:xfrm>
            <a:off x="4008605"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27984" y="566124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544272" y="5743716"/>
            <a:ext cx="2448272" cy="609398"/>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996690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570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78565" y="2780928"/>
            <a:ext cx="6186309"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第一部分</a:t>
            </a:r>
          </a:p>
        </p:txBody>
      </p:sp>
      <p:sp>
        <p:nvSpPr>
          <p:cNvPr id="6" name="矩形 5"/>
          <p:cNvSpPr/>
          <p:nvPr/>
        </p:nvSpPr>
        <p:spPr>
          <a:xfrm>
            <a:off x="4278566" y="3803753"/>
            <a:ext cx="6186309"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解</a:t>
            </a:r>
            <a:r>
              <a:rPr lang="zh-CN" altLang="zh-CN" sz="3600" b="1" dirty="0">
                <a:solidFill>
                  <a:srgbClr val="C00000"/>
                </a:solidFill>
                <a:latin typeface="微软雅黑" pitchFamily="34" charset="-122"/>
                <a:ea typeface="微软雅黑" pitchFamily="34" charset="-122"/>
              </a:rPr>
              <a:t>析“四讲四有”的深刻内涵</a:t>
            </a:r>
            <a:endParaRPr lang="zh-CN" altLang="en-US" sz="3600" b="1" dirty="0">
              <a:solidFill>
                <a:srgbClr val="C00000"/>
              </a:solidFill>
              <a:latin typeface="微软雅黑" pitchFamily="34" charset="-122"/>
              <a:ea typeface="微软雅黑" pitchFamily="34" charset="-122"/>
            </a:endParaRP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74309" y="2864147"/>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108158"/>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76192"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976192" y="3235765"/>
            <a:ext cx="6944344" cy="1754326"/>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9" name="矩形 8"/>
          <p:cNvSpPr/>
          <p:nvPr/>
        </p:nvSpPr>
        <p:spPr>
          <a:xfrm>
            <a:off x="5297845" y="4979372"/>
            <a:ext cx="5551520"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——2013</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12</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3</a:t>
            </a:r>
            <a:r>
              <a:rPr lang="zh-CN" altLang="en-US" dirty="0">
                <a:solidFill>
                  <a:srgbClr val="C00000"/>
                </a:solidFill>
                <a:latin typeface="微软雅黑" pitchFamily="34" charset="-122"/>
                <a:ea typeface="微软雅黑" pitchFamily="34" charset="-122"/>
              </a:rPr>
              <a:t>日在中央政治局集体学习时的讲话</a:t>
            </a:r>
          </a:p>
        </p:txBody>
      </p:sp>
      <p:sp>
        <p:nvSpPr>
          <p:cNvPr id="10" name="圆角矩形 9"/>
          <p:cNvSpPr/>
          <p:nvPr/>
        </p:nvSpPr>
        <p:spPr>
          <a:xfrm>
            <a:off x="6240016"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要坚定信念  加强学习</a:t>
            </a:r>
          </a:p>
        </p:txBody>
      </p:sp>
      <p:cxnSp>
        <p:nvCxnSpPr>
          <p:cNvPr id="12" name="直接连接符 11"/>
          <p:cNvCxnSpPr/>
          <p:nvPr/>
        </p:nvCxnSpPr>
        <p:spPr>
          <a:xfrm>
            <a:off x="4008605"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76192" y="551723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688288" y="5589240"/>
            <a:ext cx="2448272" cy="609398"/>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684639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5625"/>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76192"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976192" y="3068961"/>
            <a:ext cx="6944344" cy="2169825"/>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9" name="矩形 8"/>
          <p:cNvSpPr/>
          <p:nvPr/>
        </p:nvSpPr>
        <p:spPr>
          <a:xfrm>
            <a:off x="3983894" y="5301208"/>
            <a:ext cx="7008650" cy="338554"/>
          </a:xfrm>
          <a:prstGeom prst="rect">
            <a:avLst/>
          </a:prstGeom>
        </p:spPr>
        <p:txBody>
          <a:bodyPr wrap="none">
            <a:spAutoFit/>
          </a:bodyPr>
          <a:lstStyle/>
          <a:p>
            <a:r>
              <a:rPr lang="en-US" altLang="zh-CN" sz="1600" dirty="0">
                <a:solidFill>
                  <a:srgbClr val="C00000"/>
                </a:solidFill>
                <a:latin typeface="微软雅黑" pitchFamily="34" charset="-122"/>
                <a:ea typeface="微软雅黑" pitchFamily="34" charset="-122"/>
              </a:rPr>
              <a:t>——2015</a:t>
            </a:r>
            <a:r>
              <a:rPr lang="zh-CN" altLang="en-US" sz="1600" dirty="0">
                <a:solidFill>
                  <a:srgbClr val="C00000"/>
                </a:solidFill>
                <a:latin typeface="微软雅黑" pitchFamily="34" charset="-122"/>
                <a:ea typeface="微软雅黑" pitchFamily="34" charset="-122"/>
              </a:rPr>
              <a:t>年</a:t>
            </a:r>
            <a:r>
              <a:rPr lang="en-US" altLang="zh-CN" sz="1600" dirty="0">
                <a:solidFill>
                  <a:srgbClr val="C00000"/>
                </a:solidFill>
                <a:latin typeface="微软雅黑" pitchFamily="34" charset="-122"/>
                <a:ea typeface="微软雅黑" pitchFamily="34" charset="-122"/>
              </a:rPr>
              <a:t>1</a:t>
            </a:r>
            <a:r>
              <a:rPr lang="zh-CN" altLang="en-US" sz="1600" dirty="0">
                <a:solidFill>
                  <a:srgbClr val="C00000"/>
                </a:solidFill>
                <a:latin typeface="微软雅黑" pitchFamily="34" charset="-122"/>
                <a:ea typeface="微软雅黑" pitchFamily="34" charset="-122"/>
              </a:rPr>
              <a:t>月</a:t>
            </a:r>
            <a:r>
              <a:rPr lang="en-US" altLang="zh-CN" sz="1600" dirty="0">
                <a:solidFill>
                  <a:srgbClr val="C00000"/>
                </a:solidFill>
                <a:latin typeface="微软雅黑" pitchFamily="34" charset="-122"/>
                <a:ea typeface="微软雅黑" pitchFamily="34" charset="-122"/>
              </a:rPr>
              <a:t>12</a:t>
            </a:r>
            <a:r>
              <a:rPr lang="zh-CN" altLang="en-US" sz="1600" dirty="0">
                <a:solidFill>
                  <a:srgbClr val="C00000"/>
                </a:solidFill>
                <a:latin typeface="微软雅黑" pitchFamily="34" charset="-122"/>
                <a:ea typeface="微软雅黑" pitchFamily="34" charset="-122"/>
              </a:rPr>
              <a:t>日，同中央党校第一期县委书记研修班学员座谈时的讲话</a:t>
            </a:r>
          </a:p>
        </p:txBody>
      </p:sp>
      <p:sp>
        <p:nvSpPr>
          <p:cNvPr id="10" name="圆角矩形 9"/>
          <p:cNvSpPr/>
          <p:nvPr/>
        </p:nvSpPr>
        <p:spPr>
          <a:xfrm>
            <a:off x="6240016"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要遵纪守法  廉洁正派</a:t>
            </a:r>
          </a:p>
        </p:txBody>
      </p:sp>
      <p:cxnSp>
        <p:nvCxnSpPr>
          <p:cNvPr id="12" name="直接连接符 11"/>
          <p:cNvCxnSpPr/>
          <p:nvPr/>
        </p:nvCxnSpPr>
        <p:spPr>
          <a:xfrm>
            <a:off x="4008605"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27984" y="5733256"/>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688288" y="5743716"/>
            <a:ext cx="2448272" cy="609398"/>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37091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6375"/>
                            </p:stCondLst>
                            <p:childTnLst>
                              <p:par>
                                <p:cTn id="34" presetID="2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791744"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791744" y="3284984"/>
            <a:ext cx="7376392" cy="1338828"/>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面对纷繁复杂的社会现实，党员干部特别是领导干部务必把加强道德修养作为十分重要的人生必修课，以严格标准加强自律、接受他律，努力以道德的力量去赢得人心、赢得事业成就。</a:t>
            </a:r>
          </a:p>
        </p:txBody>
      </p:sp>
      <p:sp>
        <p:nvSpPr>
          <p:cNvPr id="9" name="矩形 8"/>
          <p:cNvSpPr/>
          <p:nvPr/>
        </p:nvSpPr>
        <p:spPr>
          <a:xfrm>
            <a:off x="5450388" y="4869160"/>
            <a:ext cx="5686172"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——2014</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5</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9</a:t>
            </a:r>
            <a:r>
              <a:rPr lang="zh-CN" altLang="en-US" dirty="0">
                <a:solidFill>
                  <a:srgbClr val="C00000"/>
                </a:solidFill>
                <a:latin typeface="微软雅黑" pitchFamily="34" charset="-122"/>
                <a:ea typeface="微软雅黑" pitchFamily="34" charset="-122"/>
              </a:rPr>
              <a:t>日至</a:t>
            </a:r>
            <a:r>
              <a:rPr lang="en-US" altLang="zh-CN" dirty="0">
                <a:solidFill>
                  <a:srgbClr val="C00000"/>
                </a:solidFill>
                <a:latin typeface="微软雅黑" pitchFamily="34" charset="-122"/>
                <a:ea typeface="微软雅黑" pitchFamily="34" charset="-122"/>
              </a:rPr>
              <a:t>10</a:t>
            </a:r>
            <a:r>
              <a:rPr lang="zh-CN" altLang="en-US" dirty="0">
                <a:solidFill>
                  <a:srgbClr val="C00000"/>
                </a:solidFill>
                <a:latin typeface="微软雅黑" pitchFamily="34" charset="-122"/>
                <a:ea typeface="微软雅黑" pitchFamily="34" charset="-122"/>
              </a:rPr>
              <a:t>日在河南省考察研究时的讲话</a:t>
            </a:r>
          </a:p>
        </p:txBody>
      </p:sp>
      <p:sp>
        <p:nvSpPr>
          <p:cNvPr id="10" name="圆角矩形 9"/>
          <p:cNvSpPr/>
          <p:nvPr/>
        </p:nvSpPr>
        <p:spPr>
          <a:xfrm>
            <a:off x="6055568" y="2060848"/>
            <a:ext cx="5112568"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要向榜样学习  向群众学习</a:t>
            </a:r>
          </a:p>
        </p:txBody>
      </p:sp>
      <p:cxnSp>
        <p:nvCxnSpPr>
          <p:cNvPr id="12" name="直接连接符 11"/>
          <p:cNvCxnSpPr/>
          <p:nvPr/>
        </p:nvCxnSpPr>
        <p:spPr>
          <a:xfrm>
            <a:off x="3824158" y="2989312"/>
            <a:ext cx="7343979"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43536" y="5445224"/>
            <a:ext cx="732460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04312" y="5527692"/>
            <a:ext cx="2448272" cy="609398"/>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1805343"/>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5700"/>
                            </p:stCondLst>
                            <p:childTnLst>
                              <p:par>
                                <p:cTn id="34" presetID="2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33418" y="2808993"/>
            <a:ext cx="6406905" cy="2788456"/>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四讲四有”作为当前党和国家事业发展对党员的新要求，是全体党员在新常态下思想、工作和生活的坐标，全体党员要认真学习、深入领会、切实履行，践行“四讲四有”要求，争做合格共产党员。让我们以马列主义、毛泽东思想、邓小平理论、“三个代表”重要思想和科学发展观为指导，认真学习贯彻习近平总书记系列重要讲话精神，更加紧密地团结在以习近平为总书记的党中央周围，为实现十八大和十八届三中、四中、五中全会确定的目标任务，为坚持和发展中国特色社会主义而努力。</a:t>
            </a:r>
          </a:p>
          <a:p>
            <a:pPr>
              <a:lnSpc>
                <a:spcPct val="120000"/>
              </a:lnSpc>
            </a:pPr>
            <a:endParaRPr lang="zh-CN" altLang="en-US" dirty="0">
              <a:latin typeface="微软雅黑" pitchFamily="34" charset="-122"/>
              <a:ea typeface="微软雅黑" pitchFamily="34" charset="-122"/>
            </a:endParaRPr>
          </a:p>
        </p:txBody>
      </p:sp>
      <p:pic>
        <p:nvPicPr>
          <p:cNvPr id="3"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54" y="2"/>
            <a:ext cx="4818110" cy="1925408"/>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p:nvPr/>
        </p:nvSpPr>
        <p:spPr>
          <a:xfrm>
            <a:off x="7539733" y="1833017"/>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结</a:t>
            </a:r>
          </a:p>
        </p:txBody>
      </p:sp>
      <p:sp>
        <p:nvSpPr>
          <p:cNvPr id="5" name="椭圆 4"/>
          <p:cNvSpPr/>
          <p:nvPr/>
        </p:nvSpPr>
        <p:spPr>
          <a:xfrm>
            <a:off x="8662833" y="1833017"/>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束</a:t>
            </a:r>
          </a:p>
        </p:txBody>
      </p:sp>
      <p:sp>
        <p:nvSpPr>
          <p:cNvPr id="6" name="椭圆 5"/>
          <p:cNvSpPr/>
          <p:nvPr/>
        </p:nvSpPr>
        <p:spPr>
          <a:xfrm>
            <a:off x="9760202" y="1833017"/>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语</a:t>
            </a:r>
          </a:p>
        </p:txBody>
      </p:sp>
    </p:spTree>
    <p:extLst>
      <p:ext uri="{BB962C8B-B14F-4D97-AF65-F5344CB8AC3E}">
        <p14:creationId xmlns:p14="http://schemas.microsoft.com/office/powerpoint/2010/main" val="176836848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plus(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54" y="2"/>
            <a:ext cx="5325126" cy="21280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816624" y="2921168"/>
            <a:ext cx="4801314" cy="1015663"/>
          </a:xfrm>
          <a:prstGeom prst="rect">
            <a:avLst/>
          </a:prstGeom>
        </p:spPr>
        <p:txBody>
          <a:bodyPr wrap="none">
            <a:spAutoFit/>
          </a:bodyPr>
          <a:lstStyle/>
          <a:p>
            <a:r>
              <a:rPr lang="zh-CN" altLang="en-US" sz="6000" b="1" dirty="0">
                <a:solidFill>
                  <a:srgbClr val="C00000"/>
                </a:solidFill>
                <a:latin typeface="微软雅黑" pitchFamily="34" charset="-122"/>
                <a:ea typeface="微软雅黑" pitchFamily="34" charset="-122"/>
              </a:rPr>
              <a:t>谢谢您的聆听</a:t>
            </a:r>
          </a:p>
        </p:txBody>
      </p:sp>
      <p:pic>
        <p:nvPicPr>
          <p:cNvPr id="4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84377" y="3040202"/>
            <a:ext cx="1978227" cy="192237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9" name="TextBox 48"/>
          <p:cNvSpPr txBox="1"/>
          <p:nvPr/>
        </p:nvSpPr>
        <p:spPr>
          <a:xfrm>
            <a:off x="6387805" y="4172811"/>
            <a:ext cx="1467068" cy="400110"/>
          </a:xfrm>
          <a:prstGeom prst="rect">
            <a:avLst/>
          </a:prstGeom>
          <a:noFill/>
          <a:effectLst/>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中国共产党</a:t>
            </a:r>
          </a:p>
        </p:txBody>
      </p:sp>
    </p:spTree>
    <p:extLst>
      <p:ext uri="{BB962C8B-B14F-4D97-AF65-F5344CB8AC3E}">
        <p14:creationId xmlns:p14="http://schemas.microsoft.com/office/powerpoint/2010/main" val="2865248898"/>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1500" fill="hold"/>
                                        <p:tgtEl>
                                          <p:spTgt spid="1027"/>
                                        </p:tgtEl>
                                        <p:attrNameLst>
                                          <p:attrName>ppt_x</p:attrName>
                                        </p:attrNameLst>
                                      </p:cBhvr>
                                      <p:tavLst>
                                        <p:tav tm="0">
                                          <p:val>
                                            <p:strVal val="0-#ppt_w/2"/>
                                          </p:val>
                                        </p:tav>
                                        <p:tav tm="100000">
                                          <p:val>
                                            <p:strVal val="#ppt_x"/>
                                          </p:val>
                                        </p:tav>
                                      </p:tavLst>
                                    </p:anim>
                                    <p:anim calcmode="lin" valueType="num">
                                      <p:cBhvr additive="base">
                                        <p:cTn id="8" dur="1500" fill="hold"/>
                                        <p:tgtEl>
                                          <p:spTgt spid="10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6" presetClass="emph" presetSubtype="0" fill="hold" nodeType="afterEffect">
                                  <p:stCondLst>
                                    <p:cond delay="0"/>
                                  </p:stCondLst>
                                  <p:childTnLst>
                                    <p:animEffect transition="out" filter="fade">
                                      <p:cBhvr>
                                        <p:cTn id="11" dur="1000" tmFilter="0, 0; .2, .5; .8, .5; 1, 0"/>
                                        <p:tgtEl>
                                          <p:spTgt spid="1027"/>
                                        </p:tgtEl>
                                      </p:cBhvr>
                                    </p:animEffect>
                                    <p:animScale>
                                      <p:cBhvr>
                                        <p:cTn id="12" dur="500" autoRev="1" fill="hold"/>
                                        <p:tgtEl>
                                          <p:spTgt spid="1027"/>
                                        </p:tgtEl>
                                      </p:cBhvr>
                                      <p:by x="105000" y="105000"/>
                                    </p:animScale>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3" presetClass="entr" presetSubtype="528"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1250" fill="hold"/>
                                        <p:tgtEl>
                                          <p:spTgt spid="4"/>
                                        </p:tgtEl>
                                        <p:attrNameLst>
                                          <p:attrName>ppt_w</p:attrName>
                                        </p:attrNameLst>
                                      </p:cBhvr>
                                      <p:tavLst>
                                        <p:tav tm="0">
                                          <p:val>
                                            <p:fltVal val="0"/>
                                          </p:val>
                                        </p:tav>
                                        <p:tav tm="100000">
                                          <p:val>
                                            <p:strVal val="#ppt_w"/>
                                          </p:val>
                                        </p:tav>
                                      </p:tavLst>
                                    </p:anim>
                                    <p:anim calcmode="lin" valueType="num">
                                      <p:cBhvr>
                                        <p:cTn id="23" dur="1250" fill="hold"/>
                                        <p:tgtEl>
                                          <p:spTgt spid="4"/>
                                        </p:tgtEl>
                                        <p:attrNameLst>
                                          <p:attrName>ppt_h</p:attrName>
                                        </p:attrNameLst>
                                      </p:cBhvr>
                                      <p:tavLst>
                                        <p:tav tm="0">
                                          <p:val>
                                            <p:fltVal val="0"/>
                                          </p:val>
                                        </p:tav>
                                        <p:tav tm="100000">
                                          <p:val>
                                            <p:strVal val="#ppt_h"/>
                                          </p:val>
                                        </p:tav>
                                      </p:tavLst>
                                    </p:anim>
                                    <p:anim calcmode="lin" valueType="num">
                                      <p:cBhvr>
                                        <p:cTn id="24" dur="1250" fill="hold"/>
                                        <p:tgtEl>
                                          <p:spTgt spid="4"/>
                                        </p:tgtEl>
                                        <p:attrNameLst>
                                          <p:attrName>ppt_x</p:attrName>
                                        </p:attrNameLst>
                                      </p:cBhvr>
                                      <p:tavLst>
                                        <p:tav tm="0">
                                          <p:val>
                                            <p:fltVal val="0.5"/>
                                          </p:val>
                                        </p:tav>
                                        <p:tav tm="100000">
                                          <p:val>
                                            <p:strVal val="#ppt_x"/>
                                          </p:val>
                                        </p:tav>
                                      </p:tavLst>
                                    </p:anim>
                                    <p:anim calcmode="lin" valueType="num">
                                      <p:cBhvr>
                                        <p:cTn id="25" dur="125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5375"/>
                            </p:stCondLst>
                            <p:childTnLst>
                              <p:par>
                                <p:cTn id="27" presetID="42" presetClass="entr" presetSubtype="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1000"/>
                                        <p:tgtEl>
                                          <p:spTgt spid="49"/>
                                        </p:tgtEl>
                                      </p:cBhvr>
                                    </p:animEffect>
                                    <p:anim calcmode="lin" valueType="num">
                                      <p:cBhvr>
                                        <p:cTn id="30" dur="1000" fill="hold"/>
                                        <p:tgtEl>
                                          <p:spTgt spid="49"/>
                                        </p:tgtEl>
                                        <p:attrNameLst>
                                          <p:attrName>ppt_x</p:attrName>
                                        </p:attrNameLst>
                                      </p:cBhvr>
                                      <p:tavLst>
                                        <p:tav tm="0">
                                          <p:val>
                                            <p:strVal val="#ppt_x"/>
                                          </p:val>
                                        </p:tav>
                                        <p:tav tm="100000">
                                          <p:val>
                                            <p:strVal val="#ppt_x"/>
                                          </p:val>
                                        </p:tav>
                                      </p:tavLst>
                                    </p:anim>
                                    <p:anim calcmode="lin" valueType="num">
                                      <p:cBhvr>
                                        <p:cTn id="3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6229846" y="2063565"/>
            <a:ext cx="1616740" cy="596752"/>
            <a:chOff x="6229052" y="2063565"/>
            <a:chExt cx="1616740" cy="596752"/>
          </a:xfrm>
        </p:grpSpPr>
        <p:sp>
          <p:nvSpPr>
            <p:cNvPr id="2" name="椭圆 1"/>
            <p:cNvSpPr/>
            <p:nvPr/>
          </p:nvSpPr>
          <p:spPr>
            <a:xfrm>
              <a:off x="6229052" y="206356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6" name="矩形 5"/>
            <p:cNvSpPr/>
            <p:nvPr/>
          </p:nvSpPr>
          <p:spPr>
            <a:xfrm>
              <a:off x="6840389" y="2075542"/>
              <a:ext cx="1005403" cy="584775"/>
            </a:xfrm>
            <a:prstGeom prst="rect">
              <a:avLst/>
            </a:prstGeom>
          </p:spPr>
          <p:txBody>
            <a:bodyPr wrap="none">
              <a:spAutoFit/>
            </a:bodyPr>
            <a:lstStyle/>
            <a:p>
              <a:r>
                <a:rPr lang="zh-CN" altLang="zh-CN" sz="3200" b="1" dirty="0">
                  <a:latin typeface="微软雅黑" pitchFamily="34" charset="-122"/>
                  <a:ea typeface="微软雅黑" pitchFamily="34" charset="-122"/>
                </a:rPr>
                <a:t>政治</a:t>
              </a:r>
              <a:endParaRPr lang="zh-CN" altLang="en-US" sz="3200" dirty="0"/>
            </a:p>
          </p:txBody>
        </p:sp>
      </p:grpSp>
      <p:grpSp>
        <p:nvGrpSpPr>
          <p:cNvPr id="29" name="组合 28"/>
          <p:cNvGrpSpPr/>
          <p:nvPr/>
        </p:nvGrpSpPr>
        <p:grpSpPr>
          <a:xfrm>
            <a:off x="8691431" y="2082615"/>
            <a:ext cx="1611359" cy="596752"/>
            <a:chOff x="8690636" y="2082615"/>
            <a:chExt cx="1611359" cy="596752"/>
          </a:xfrm>
        </p:grpSpPr>
        <p:sp>
          <p:nvSpPr>
            <p:cNvPr id="3" name="椭圆 2"/>
            <p:cNvSpPr/>
            <p:nvPr/>
          </p:nvSpPr>
          <p:spPr>
            <a:xfrm>
              <a:off x="8690636" y="208261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7" name="矩形 6"/>
            <p:cNvSpPr/>
            <p:nvPr/>
          </p:nvSpPr>
          <p:spPr>
            <a:xfrm>
              <a:off x="9296592" y="209459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信念</a:t>
              </a:r>
              <a:endParaRPr lang="zh-CN" altLang="en-US" sz="3200" dirty="0"/>
            </a:p>
          </p:txBody>
        </p:sp>
      </p:grpSp>
      <p:grpSp>
        <p:nvGrpSpPr>
          <p:cNvPr id="32" name="组合 31"/>
          <p:cNvGrpSpPr/>
          <p:nvPr/>
        </p:nvGrpSpPr>
        <p:grpSpPr>
          <a:xfrm>
            <a:off x="6251650" y="2960737"/>
            <a:ext cx="1594936" cy="584874"/>
            <a:chOff x="6250856" y="2960737"/>
            <a:chExt cx="1594936" cy="584874"/>
          </a:xfrm>
        </p:grpSpPr>
        <p:sp>
          <p:nvSpPr>
            <p:cNvPr id="4" name="椭圆 3"/>
            <p:cNvSpPr/>
            <p:nvPr/>
          </p:nvSpPr>
          <p:spPr>
            <a:xfrm>
              <a:off x="6250856"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8" name="矩形 7"/>
            <p:cNvSpPr/>
            <p:nvPr/>
          </p:nvSpPr>
          <p:spPr>
            <a:xfrm>
              <a:off x="6840389" y="296073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规矩</a:t>
              </a:r>
              <a:endParaRPr lang="zh-CN" altLang="en-US" sz="3200" dirty="0"/>
            </a:p>
          </p:txBody>
        </p:sp>
      </p:grpSp>
      <p:grpSp>
        <p:nvGrpSpPr>
          <p:cNvPr id="33" name="组合 32"/>
          <p:cNvGrpSpPr/>
          <p:nvPr/>
        </p:nvGrpSpPr>
        <p:grpSpPr>
          <a:xfrm>
            <a:off x="8713235" y="2961460"/>
            <a:ext cx="1589554" cy="596752"/>
            <a:chOff x="8712441" y="2961460"/>
            <a:chExt cx="1589554" cy="596752"/>
          </a:xfrm>
        </p:grpSpPr>
        <p:sp>
          <p:nvSpPr>
            <p:cNvPr id="5" name="椭圆 4"/>
            <p:cNvSpPr/>
            <p:nvPr/>
          </p:nvSpPr>
          <p:spPr>
            <a:xfrm>
              <a:off x="8712441"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9" name="矩形 8"/>
            <p:cNvSpPr/>
            <p:nvPr/>
          </p:nvSpPr>
          <p:spPr>
            <a:xfrm>
              <a:off x="9296592" y="297343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纪律</a:t>
              </a:r>
              <a:endParaRPr lang="zh-CN" altLang="en-US" sz="3200" dirty="0"/>
            </a:p>
          </p:txBody>
        </p:sp>
      </p:grpSp>
      <p:grpSp>
        <p:nvGrpSpPr>
          <p:cNvPr id="35" name="组合 34"/>
          <p:cNvGrpSpPr/>
          <p:nvPr/>
        </p:nvGrpSpPr>
        <p:grpSpPr>
          <a:xfrm>
            <a:off x="6268442" y="3840305"/>
            <a:ext cx="1578145" cy="590402"/>
            <a:chOff x="6267647" y="3840305"/>
            <a:chExt cx="1578145" cy="590402"/>
          </a:xfrm>
        </p:grpSpPr>
        <p:sp>
          <p:nvSpPr>
            <p:cNvPr id="10" name="椭圆 9"/>
            <p:cNvSpPr/>
            <p:nvPr/>
          </p:nvSpPr>
          <p:spPr>
            <a:xfrm>
              <a:off x="6267647"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14" name="矩形 13"/>
            <p:cNvSpPr/>
            <p:nvPr/>
          </p:nvSpPr>
          <p:spPr>
            <a:xfrm>
              <a:off x="6840389" y="384593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道德</a:t>
              </a:r>
              <a:endParaRPr lang="zh-CN" altLang="en-US" sz="3200" dirty="0"/>
            </a:p>
          </p:txBody>
        </p:sp>
      </p:grpSp>
      <p:grpSp>
        <p:nvGrpSpPr>
          <p:cNvPr id="34" name="组合 33"/>
          <p:cNvGrpSpPr/>
          <p:nvPr/>
        </p:nvGrpSpPr>
        <p:grpSpPr>
          <a:xfrm>
            <a:off x="8730025" y="3840305"/>
            <a:ext cx="1572764" cy="596752"/>
            <a:chOff x="8729231" y="3840305"/>
            <a:chExt cx="1572764" cy="596752"/>
          </a:xfrm>
        </p:grpSpPr>
        <p:sp>
          <p:nvSpPr>
            <p:cNvPr id="11" name="椭圆 10"/>
            <p:cNvSpPr/>
            <p:nvPr/>
          </p:nvSpPr>
          <p:spPr>
            <a:xfrm>
              <a:off x="8729231"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15" name="矩形 14"/>
            <p:cNvSpPr/>
            <p:nvPr/>
          </p:nvSpPr>
          <p:spPr>
            <a:xfrm>
              <a:off x="9296592" y="385228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品行</a:t>
              </a:r>
              <a:endParaRPr lang="zh-CN" altLang="en-US" sz="3200" dirty="0"/>
            </a:p>
          </p:txBody>
        </p:sp>
      </p:grpSp>
      <p:grpSp>
        <p:nvGrpSpPr>
          <p:cNvPr id="36" name="组合 35"/>
          <p:cNvGrpSpPr/>
          <p:nvPr/>
        </p:nvGrpSpPr>
        <p:grpSpPr>
          <a:xfrm>
            <a:off x="6251972" y="4719150"/>
            <a:ext cx="1594614" cy="596752"/>
            <a:chOff x="6251178" y="4719150"/>
            <a:chExt cx="1594614" cy="596752"/>
          </a:xfrm>
        </p:grpSpPr>
        <p:sp>
          <p:nvSpPr>
            <p:cNvPr id="12" name="椭圆 11"/>
            <p:cNvSpPr/>
            <p:nvPr/>
          </p:nvSpPr>
          <p:spPr>
            <a:xfrm>
              <a:off x="6251178"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16" name="矩形 15"/>
            <p:cNvSpPr/>
            <p:nvPr/>
          </p:nvSpPr>
          <p:spPr>
            <a:xfrm>
              <a:off x="6840389" y="473112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奉献</a:t>
              </a:r>
              <a:endParaRPr lang="zh-CN" altLang="en-US" sz="3200" dirty="0"/>
            </a:p>
          </p:txBody>
        </p:sp>
      </p:grpSp>
      <p:grpSp>
        <p:nvGrpSpPr>
          <p:cNvPr id="30" name="组合 29"/>
          <p:cNvGrpSpPr/>
          <p:nvPr/>
        </p:nvGrpSpPr>
        <p:grpSpPr>
          <a:xfrm>
            <a:off x="8713557" y="4719150"/>
            <a:ext cx="1589232" cy="596752"/>
            <a:chOff x="8712763" y="4719150"/>
            <a:chExt cx="1589232" cy="596752"/>
          </a:xfrm>
        </p:grpSpPr>
        <p:sp>
          <p:nvSpPr>
            <p:cNvPr id="13" name="椭圆 12"/>
            <p:cNvSpPr/>
            <p:nvPr/>
          </p:nvSpPr>
          <p:spPr>
            <a:xfrm>
              <a:off x="8712763"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17" name="矩形 16"/>
            <p:cNvSpPr/>
            <p:nvPr/>
          </p:nvSpPr>
          <p:spPr>
            <a:xfrm>
              <a:off x="9296592" y="473112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作为</a:t>
              </a:r>
              <a:endParaRPr lang="zh-CN" altLang="en-US" sz="3200" dirty="0"/>
            </a:p>
          </p:txBody>
        </p:sp>
      </p:grpSp>
      <p:sp>
        <p:nvSpPr>
          <p:cNvPr id="18" name="矩形 17"/>
          <p:cNvSpPr/>
          <p:nvPr/>
        </p:nvSpPr>
        <p:spPr>
          <a:xfrm>
            <a:off x="2218015" y="1696989"/>
            <a:ext cx="3877985"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何为</a:t>
            </a:r>
            <a:r>
              <a:rPr lang="zh-CN" altLang="zh-CN" sz="3600" b="1" dirty="0">
                <a:solidFill>
                  <a:srgbClr val="C00000"/>
                </a:solidFill>
                <a:latin typeface="微软雅黑" pitchFamily="34" charset="-122"/>
                <a:ea typeface="微软雅黑" pitchFamily="34" charset="-122"/>
              </a:rPr>
              <a:t>“四讲四有”</a:t>
            </a:r>
            <a:endParaRPr lang="zh-CN" altLang="en-US" sz="3600" b="1" dirty="0">
              <a:solidFill>
                <a:srgbClr val="C00000"/>
              </a:solidFill>
              <a:latin typeface="微软雅黑" pitchFamily="34" charset="-122"/>
              <a:ea typeface="微软雅黑" pitchFamily="34" charset="-122"/>
            </a:endParaRPr>
          </a:p>
        </p:txBody>
      </p:sp>
      <p:sp>
        <p:nvSpPr>
          <p:cNvPr id="20" name="矩形 19"/>
          <p:cNvSpPr/>
          <p:nvPr/>
        </p:nvSpPr>
        <p:spPr>
          <a:xfrm>
            <a:off x="2052494" y="2429004"/>
            <a:ext cx="4225250" cy="239097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党中央要求通过开展“两学一做”学习教育，使广大党员做讲政治、有信念，讲规矩、有纪律，讲道德、有品行，讲奉献、有作为的合格党员。这“四讲四有”体现了党章对共产党员的要求，是新形势下合格党员的主要标志和显著特征。</a:t>
            </a: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 y="5683657"/>
            <a:ext cx="12190414" cy="1174343"/>
          </a:xfrm>
          <a:prstGeom prst="rect">
            <a:avLst/>
          </a:prstGeom>
          <a:effectLst>
            <a:outerShdw blurRad="114300" dist="76200" dir="16200000" rotWithShape="0">
              <a:schemeClr val="bg1">
                <a:lumMod val="50000"/>
                <a:alpha val="44000"/>
              </a:schemeClr>
            </a:outerShdw>
          </a:effectLst>
        </p:spPr>
      </p:pic>
    </p:spTree>
    <p:extLst>
      <p:ext uri="{BB962C8B-B14F-4D97-AF65-F5344CB8AC3E}">
        <p14:creationId xmlns:p14="http://schemas.microsoft.com/office/powerpoint/2010/main" val="1521884640"/>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strVal val="#ppt_w*0.70"/>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Effect transition="in" filter="fade">
                                      <p:cBhvr>
                                        <p:cTn id="15" dur="1000"/>
                                        <p:tgtEl>
                                          <p:spTgt spid="18"/>
                                        </p:tgtEl>
                                      </p:cBhvr>
                                    </p:animEffect>
                                  </p:childTnLst>
                                </p:cTn>
                              </p:par>
                            </p:childTnLst>
                          </p:cTn>
                        </p:par>
                        <p:par>
                          <p:cTn id="16" fill="hold">
                            <p:stCondLst>
                              <p:cond delay="27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3200"/>
                            </p:stCondLst>
                            <p:childTnLst>
                              <p:par>
                                <p:cTn id="21" presetID="1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p:tgtEl>
                                          <p:spTgt spid="28"/>
                                        </p:tgtEl>
                                        <p:attrNameLst>
                                          <p:attrName>ppt_x</p:attrName>
                                        </p:attrNameLst>
                                      </p:cBhvr>
                                      <p:tavLst>
                                        <p:tav tm="0">
                                          <p:val>
                                            <p:strVal val="#ppt_x-#ppt_w*1.125000"/>
                                          </p:val>
                                        </p:tav>
                                        <p:tav tm="100000">
                                          <p:val>
                                            <p:strVal val="#ppt_x"/>
                                          </p:val>
                                        </p:tav>
                                      </p:tavLst>
                                    </p:anim>
                                    <p:animEffect transition="in" filter="wipe(right)">
                                      <p:cBhvr>
                                        <p:cTn id="24" dur="1000"/>
                                        <p:tgtEl>
                                          <p:spTgt spid="28"/>
                                        </p:tgtEl>
                                      </p:cBhvr>
                                    </p:animEffect>
                                  </p:childTnLst>
                                </p:cTn>
                              </p:par>
                              <p:par>
                                <p:cTn id="25" presetID="12" presetClass="entr" presetSubtype="2"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p:tgtEl>
                                          <p:spTgt spid="29"/>
                                        </p:tgtEl>
                                        <p:attrNameLst>
                                          <p:attrName>ppt_x</p:attrName>
                                        </p:attrNameLst>
                                      </p:cBhvr>
                                      <p:tavLst>
                                        <p:tav tm="0">
                                          <p:val>
                                            <p:strVal val="#ppt_x+#ppt_w*1.125000"/>
                                          </p:val>
                                        </p:tav>
                                        <p:tav tm="100000">
                                          <p:val>
                                            <p:strVal val="#ppt_x"/>
                                          </p:val>
                                        </p:tav>
                                      </p:tavLst>
                                    </p:anim>
                                    <p:animEffect transition="in" filter="wipe(left)">
                                      <p:cBhvr>
                                        <p:cTn id="28" dur="1000"/>
                                        <p:tgtEl>
                                          <p:spTgt spid="29"/>
                                        </p:tgtEl>
                                      </p:cBhvr>
                                    </p:animEffect>
                                  </p:childTnLst>
                                </p:cTn>
                              </p:par>
                            </p:childTnLst>
                          </p:cTn>
                        </p:par>
                        <p:par>
                          <p:cTn id="29" fill="hold">
                            <p:stCondLst>
                              <p:cond delay="42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1000"/>
                                        <p:tgtEl>
                                          <p:spTgt spid="32"/>
                                        </p:tgtEl>
                                        <p:attrNameLst>
                                          <p:attrName>ppt_x</p:attrName>
                                        </p:attrNameLst>
                                      </p:cBhvr>
                                      <p:tavLst>
                                        <p:tav tm="0">
                                          <p:val>
                                            <p:strVal val="#ppt_x-#ppt_w*1.125000"/>
                                          </p:val>
                                        </p:tav>
                                        <p:tav tm="100000">
                                          <p:val>
                                            <p:strVal val="#ppt_x"/>
                                          </p:val>
                                        </p:tav>
                                      </p:tavLst>
                                    </p:anim>
                                    <p:animEffect transition="in" filter="wipe(right)">
                                      <p:cBhvr>
                                        <p:cTn id="33" dur="1000"/>
                                        <p:tgtEl>
                                          <p:spTgt spid="32"/>
                                        </p:tgtEl>
                                      </p:cBhvr>
                                    </p:animEffect>
                                  </p:childTnLst>
                                </p:cTn>
                              </p:par>
                              <p:par>
                                <p:cTn id="34" presetID="12" presetClass="entr" presetSubtype="2"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1000"/>
                                        <p:tgtEl>
                                          <p:spTgt spid="33"/>
                                        </p:tgtEl>
                                        <p:attrNameLst>
                                          <p:attrName>ppt_x</p:attrName>
                                        </p:attrNameLst>
                                      </p:cBhvr>
                                      <p:tavLst>
                                        <p:tav tm="0">
                                          <p:val>
                                            <p:strVal val="#ppt_x+#ppt_w*1.125000"/>
                                          </p:val>
                                        </p:tav>
                                        <p:tav tm="100000">
                                          <p:val>
                                            <p:strVal val="#ppt_x"/>
                                          </p:val>
                                        </p:tav>
                                      </p:tavLst>
                                    </p:anim>
                                    <p:animEffect transition="in" filter="wipe(left)">
                                      <p:cBhvr>
                                        <p:cTn id="37" dur="1000"/>
                                        <p:tgtEl>
                                          <p:spTgt spid="33"/>
                                        </p:tgtEl>
                                      </p:cBhvr>
                                    </p:animEffect>
                                  </p:childTnLst>
                                </p:cTn>
                              </p:par>
                            </p:childTnLst>
                          </p:cTn>
                        </p:par>
                        <p:par>
                          <p:cTn id="38" fill="hold">
                            <p:stCondLst>
                              <p:cond delay="5200"/>
                            </p:stCondLst>
                            <p:childTnLst>
                              <p:par>
                                <p:cTn id="39" presetID="1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1000"/>
                                        <p:tgtEl>
                                          <p:spTgt spid="35"/>
                                        </p:tgtEl>
                                        <p:attrNameLst>
                                          <p:attrName>ppt_x</p:attrName>
                                        </p:attrNameLst>
                                      </p:cBhvr>
                                      <p:tavLst>
                                        <p:tav tm="0">
                                          <p:val>
                                            <p:strVal val="#ppt_x-#ppt_w*1.125000"/>
                                          </p:val>
                                        </p:tav>
                                        <p:tav tm="100000">
                                          <p:val>
                                            <p:strVal val="#ppt_x"/>
                                          </p:val>
                                        </p:tav>
                                      </p:tavLst>
                                    </p:anim>
                                    <p:animEffect transition="in" filter="wipe(right)">
                                      <p:cBhvr>
                                        <p:cTn id="42" dur="1000"/>
                                        <p:tgtEl>
                                          <p:spTgt spid="35"/>
                                        </p:tgtEl>
                                      </p:cBhvr>
                                    </p:animEffect>
                                  </p:childTnLst>
                                </p:cTn>
                              </p:par>
                              <p:par>
                                <p:cTn id="43" presetID="12" presetClass="entr" presetSubtype="2"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1000"/>
                                        <p:tgtEl>
                                          <p:spTgt spid="34"/>
                                        </p:tgtEl>
                                        <p:attrNameLst>
                                          <p:attrName>ppt_x</p:attrName>
                                        </p:attrNameLst>
                                      </p:cBhvr>
                                      <p:tavLst>
                                        <p:tav tm="0">
                                          <p:val>
                                            <p:strVal val="#ppt_x+#ppt_w*1.125000"/>
                                          </p:val>
                                        </p:tav>
                                        <p:tav tm="100000">
                                          <p:val>
                                            <p:strVal val="#ppt_x"/>
                                          </p:val>
                                        </p:tav>
                                      </p:tavLst>
                                    </p:anim>
                                    <p:animEffect transition="in" filter="wipe(left)">
                                      <p:cBhvr>
                                        <p:cTn id="46" dur="1000"/>
                                        <p:tgtEl>
                                          <p:spTgt spid="34"/>
                                        </p:tgtEl>
                                      </p:cBhvr>
                                    </p:animEffect>
                                  </p:childTnLst>
                                </p:cTn>
                              </p:par>
                            </p:childTnLst>
                          </p:cTn>
                        </p:par>
                        <p:par>
                          <p:cTn id="47" fill="hold">
                            <p:stCondLst>
                              <p:cond delay="6200"/>
                            </p:stCondLst>
                            <p:childTnLst>
                              <p:par>
                                <p:cTn id="48" presetID="1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1000"/>
                                        <p:tgtEl>
                                          <p:spTgt spid="36"/>
                                        </p:tgtEl>
                                        <p:attrNameLst>
                                          <p:attrName>ppt_x</p:attrName>
                                        </p:attrNameLst>
                                      </p:cBhvr>
                                      <p:tavLst>
                                        <p:tav tm="0">
                                          <p:val>
                                            <p:strVal val="#ppt_x-#ppt_w*1.125000"/>
                                          </p:val>
                                        </p:tav>
                                        <p:tav tm="100000">
                                          <p:val>
                                            <p:strVal val="#ppt_x"/>
                                          </p:val>
                                        </p:tav>
                                      </p:tavLst>
                                    </p:anim>
                                    <p:animEffect transition="in" filter="wipe(right)">
                                      <p:cBhvr>
                                        <p:cTn id="51" dur="1000"/>
                                        <p:tgtEl>
                                          <p:spTgt spid="36"/>
                                        </p:tgtEl>
                                      </p:cBhvr>
                                    </p:animEffect>
                                  </p:childTnLst>
                                </p:cTn>
                              </p:par>
                              <p:par>
                                <p:cTn id="52" presetID="12" presetClass="entr" presetSubtype="2"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1000"/>
                                        <p:tgtEl>
                                          <p:spTgt spid="30"/>
                                        </p:tgtEl>
                                        <p:attrNameLst>
                                          <p:attrName>ppt_x</p:attrName>
                                        </p:attrNameLst>
                                      </p:cBhvr>
                                      <p:tavLst>
                                        <p:tav tm="0">
                                          <p:val>
                                            <p:strVal val="#ppt_x+#ppt_w*1.125000"/>
                                          </p:val>
                                        </p:tav>
                                        <p:tav tm="100000">
                                          <p:val>
                                            <p:strVal val="#ppt_x"/>
                                          </p:val>
                                        </p:tav>
                                      </p:tavLst>
                                    </p:anim>
                                    <p:animEffect transition="in" filter="wipe(left)">
                                      <p:cBhvr>
                                        <p:cTn id="5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7529" y="1486526"/>
            <a:ext cx="5349541" cy="646331"/>
          </a:xfrm>
          <a:prstGeom prst="rect">
            <a:avLst/>
          </a:prstGeom>
        </p:spPr>
        <p:txBody>
          <a:bodyPr wrap="none">
            <a:spAutoFit/>
          </a:bodyPr>
          <a:lstStyle/>
          <a:p>
            <a:r>
              <a:rPr lang="zh-CN" altLang="zh-CN" sz="3600" b="1" dirty="0">
                <a:solidFill>
                  <a:srgbClr val="C00000"/>
                </a:solidFill>
                <a:latin typeface="微软雅黑" pitchFamily="34" charset="-122"/>
                <a:ea typeface="微软雅黑" pitchFamily="34" charset="-122"/>
              </a:rPr>
              <a:t>讲政治、有信念</a:t>
            </a:r>
            <a:r>
              <a:rPr lang="en-US" altLang="zh-CN" sz="3600" b="1" dirty="0">
                <a:solidFill>
                  <a:srgbClr val="C00000"/>
                </a:solidFill>
                <a:latin typeface="微软雅黑" pitchFamily="34" charset="-122"/>
                <a:ea typeface="微软雅黑" pitchFamily="34" charset="-122"/>
              </a:rPr>
              <a:t> </a:t>
            </a:r>
            <a:r>
              <a:rPr lang="zh-CN" altLang="zh-CN" sz="2800" b="1" dirty="0">
                <a:solidFill>
                  <a:srgbClr val="C00000"/>
                </a:solidFill>
                <a:latin typeface="微软雅黑" pitchFamily="34" charset="-122"/>
                <a:ea typeface="微软雅黑" pitchFamily="34" charset="-122"/>
              </a:rPr>
              <a:t>是爱党之源</a:t>
            </a:r>
            <a:endParaRPr lang="zh-CN" altLang="en-US" sz="28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5520"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2502" y="2385696"/>
            <a:ext cx="8643978" cy="728982"/>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任何政党都是政治组织，党员是党肌体的最小细胞。作为一名党员，爱党是首要之职，而讲政治是爱党的具体表现，有信念是爱党的力量源泉。</a:t>
            </a:r>
          </a:p>
        </p:txBody>
      </p:sp>
      <p:sp>
        <p:nvSpPr>
          <p:cNvPr id="11" name="圆角矩形 10"/>
          <p:cNvSpPr/>
          <p:nvPr/>
        </p:nvSpPr>
        <p:spPr>
          <a:xfrm>
            <a:off x="8831189" y="3600450"/>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政治意识</a:t>
            </a:r>
          </a:p>
        </p:txBody>
      </p:sp>
      <p:sp>
        <p:nvSpPr>
          <p:cNvPr id="12" name="矩形 11"/>
          <p:cNvSpPr/>
          <p:nvPr/>
        </p:nvSpPr>
        <p:spPr>
          <a:xfrm>
            <a:off x="4857428" y="5231121"/>
            <a:ext cx="3744416" cy="1200329"/>
          </a:xfrm>
          <a:prstGeom prst="rect">
            <a:avLst/>
          </a:prstGeom>
        </p:spPr>
        <p:txBody>
          <a:bodyPr wrap="square">
            <a:spAutoFit/>
          </a:bodyPr>
          <a:lstStyle/>
          <a:p>
            <a:r>
              <a:rPr lang="zh-CN" altLang="zh-CN" dirty="0">
                <a:latin typeface="微软雅黑" pitchFamily="34" charset="-122"/>
                <a:ea typeface="微软雅黑" pitchFamily="34" charset="-122"/>
              </a:rPr>
              <a:t>讲政治、有信念就必须要有政治意识、大局意识、核心意识和看齐意识，保持政治本色，把理想信念时时处处体现为行动的力量。</a:t>
            </a:r>
          </a:p>
        </p:txBody>
      </p:sp>
      <p:sp>
        <p:nvSpPr>
          <p:cNvPr id="13" name="圆角矩形 12"/>
          <p:cNvSpPr/>
          <p:nvPr/>
        </p:nvSpPr>
        <p:spPr>
          <a:xfrm>
            <a:off x="10470134" y="3600449"/>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大局意识</a:t>
            </a:r>
          </a:p>
        </p:txBody>
      </p:sp>
      <p:sp>
        <p:nvSpPr>
          <p:cNvPr id="14" name="圆角矩形 13"/>
          <p:cNvSpPr/>
          <p:nvPr/>
        </p:nvSpPr>
        <p:spPr>
          <a:xfrm>
            <a:off x="8831189" y="5186368"/>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核心意识</a:t>
            </a:r>
          </a:p>
        </p:txBody>
      </p:sp>
      <p:sp>
        <p:nvSpPr>
          <p:cNvPr id="15" name="圆角矩形 14"/>
          <p:cNvSpPr/>
          <p:nvPr/>
        </p:nvSpPr>
        <p:spPr>
          <a:xfrm>
            <a:off x="10487372" y="5186368"/>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看齐意识</a:t>
            </a:r>
          </a:p>
        </p:txBody>
      </p:sp>
      <p:grpSp>
        <p:nvGrpSpPr>
          <p:cNvPr id="26" name="组合 25"/>
          <p:cNvGrpSpPr/>
          <p:nvPr/>
        </p:nvGrpSpPr>
        <p:grpSpPr>
          <a:xfrm>
            <a:off x="4785421" y="3429000"/>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强化“四种意识”</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5520" y="3212976"/>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977575"/>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Effect transition="in" filter="fade">
                                      <p:cBhvr>
                                        <p:cTn id="48" dur="750"/>
                                        <p:tgtEl>
                                          <p:spTgt spid="14"/>
                                        </p:tgtEl>
                                      </p:cBhvr>
                                    </p:animEffect>
                                  </p:childTnLst>
                                </p:cTn>
                              </p:par>
                            </p:childTnLst>
                          </p:cTn>
                        </p:par>
                        <p:par>
                          <p:cTn id="49" fill="hold">
                            <p:stCondLst>
                              <p:cond delay="6325"/>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750" fill="hold"/>
                                        <p:tgtEl>
                                          <p:spTgt spid="15"/>
                                        </p:tgtEl>
                                        <p:attrNameLst>
                                          <p:attrName>ppt_w</p:attrName>
                                        </p:attrNameLst>
                                      </p:cBhvr>
                                      <p:tavLst>
                                        <p:tav tm="0">
                                          <p:val>
                                            <p:fltVal val="0"/>
                                          </p:val>
                                        </p:tav>
                                        <p:tav tm="100000">
                                          <p:val>
                                            <p:strVal val="#ppt_w"/>
                                          </p:val>
                                        </p:tav>
                                      </p:tavLst>
                                    </p:anim>
                                    <p:anim calcmode="lin" valueType="num">
                                      <p:cBhvr>
                                        <p:cTn id="53" dur="750" fill="hold"/>
                                        <p:tgtEl>
                                          <p:spTgt spid="15"/>
                                        </p:tgtEl>
                                        <p:attrNameLst>
                                          <p:attrName>ppt_h</p:attrName>
                                        </p:attrNameLst>
                                      </p:cBhvr>
                                      <p:tavLst>
                                        <p:tav tm="0">
                                          <p:val>
                                            <p:fltVal val="0"/>
                                          </p:val>
                                        </p:tav>
                                        <p:tav tm="100000">
                                          <p:val>
                                            <p:strVal val="#ppt_h"/>
                                          </p:val>
                                        </p:tav>
                                      </p:tavLst>
                                    </p:anim>
                                    <p:animEffect transition="in" filter="fade">
                                      <p:cBhvr>
                                        <p:cTn id="5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032105" y="2399663"/>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政治意识</a:t>
            </a:r>
          </a:p>
        </p:txBody>
      </p:sp>
      <p:sp>
        <p:nvSpPr>
          <p:cNvPr id="5" name="矩形 4"/>
          <p:cNvSpPr/>
          <p:nvPr/>
        </p:nvSpPr>
        <p:spPr>
          <a:xfrm>
            <a:off x="4679804" y="3932185"/>
            <a:ext cx="6550334" cy="2169825"/>
          </a:xfrm>
          <a:prstGeom prst="rect">
            <a:avLst/>
          </a:prstGeom>
        </p:spPr>
        <p:txBody>
          <a:bodyPr wrap="square">
            <a:spAutoFit/>
          </a:bodyPr>
          <a:lstStyle/>
          <a:p>
            <a:pPr marL="342900" indent="-342900">
              <a:lnSpc>
                <a:spcPct val="150000"/>
              </a:lnSpc>
              <a:buFont typeface="Wingdings" pitchFamily="2" charset="2"/>
              <a:buChar char="l"/>
            </a:pPr>
            <a:r>
              <a:rPr lang="zh-CN" altLang="zh-CN" dirty="0">
                <a:latin typeface="微软雅黑" pitchFamily="34" charset="-122"/>
                <a:ea typeface="微软雅黑" pitchFamily="34" charset="-122"/>
              </a:rPr>
              <a:t>运用政治思维，增强政治定力、政治敏感性和政治洞察力</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坚定正确的政治观点、政治立场，明辨政治方向</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在大是大非问题上态度鲜明，立场坚定，不左顾右盼</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自觉地在思想上政治上行动上同以习近平同志为总书记的党中央保持高度一致。</a:t>
            </a:r>
            <a:endParaRPr lang="zh-CN" altLang="en-US" dirty="0">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26"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32637" y="239966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3"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963" y="1579967"/>
            <a:ext cx="1021886" cy="213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04195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750" fill="hold"/>
                                        <p:tgtEl>
                                          <p:spTgt spid="2"/>
                                        </p:tgtEl>
                                        <p:attrNameLst>
                                          <p:attrName>ppt_x</p:attrName>
                                        </p:attrNameLst>
                                      </p:cBhvr>
                                      <p:tavLst>
                                        <p:tav tm="0">
                                          <p:val>
                                            <p:strVal val="1+#ppt_w/2"/>
                                          </p:val>
                                        </p:tav>
                                        <p:tav tm="100000">
                                          <p:val>
                                            <p:strVal val="#ppt_x"/>
                                          </p:val>
                                        </p:tav>
                                      </p:tavLst>
                                    </p:anim>
                                    <p:anim calcmode="lin" valueType="num">
                                      <p:cBhvr additive="base">
                                        <p:cTn id="18" dur="7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anim calcmode="lin" valueType="num">
                                      <p:cBhvr>
                                        <p:cTn id="23" dur="750" fill="hold"/>
                                        <p:tgtEl>
                                          <p:spTgt spid="3"/>
                                        </p:tgtEl>
                                        <p:attrNameLst>
                                          <p:attrName>ppt_x</p:attrName>
                                        </p:attrNameLst>
                                      </p:cBhvr>
                                      <p:tavLst>
                                        <p:tav tm="0">
                                          <p:val>
                                            <p:strVal val="#ppt_x"/>
                                          </p:val>
                                        </p:tav>
                                        <p:tav tm="100000">
                                          <p:val>
                                            <p:strVal val="#ppt_x"/>
                                          </p:val>
                                        </p:tav>
                                      </p:tavLst>
                                    </p:anim>
                                    <p:anim calcmode="lin" valueType="num">
                                      <p:cBhvr>
                                        <p:cTn id="24" dur="75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32105" y="2304480"/>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大局意识</a:t>
            </a:r>
          </a:p>
        </p:txBody>
      </p:sp>
      <p:sp>
        <p:nvSpPr>
          <p:cNvPr id="7" name="矩形 6"/>
          <p:cNvSpPr/>
          <p:nvPr/>
        </p:nvSpPr>
        <p:spPr>
          <a:xfrm>
            <a:off x="4679804" y="3837001"/>
            <a:ext cx="6550334" cy="1338828"/>
          </a:xfrm>
          <a:prstGeom prst="rect">
            <a:avLst/>
          </a:prstGeom>
        </p:spPr>
        <p:txBody>
          <a:bodyPr wrap="square">
            <a:spAutoFit/>
          </a:bodyPr>
          <a:lstStyle/>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以“四个全面”战略布局为总揽。</a:t>
            </a:r>
            <a:endParaRPr lang="en-US" altLang="zh-CN" b="1"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以实现中国梦为奋斗目标，以十三五规划为主线。</a:t>
            </a:r>
            <a:endParaRPr lang="en-US" altLang="zh-CN" b="1"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以各级党委的决定部署为推手。</a:t>
            </a:r>
            <a:endParaRPr lang="en-US" altLang="zh-CN" b="1" dirty="0">
              <a:solidFill>
                <a:srgbClr val="C00000"/>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26"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32637" y="2304481"/>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963" y="1484784"/>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799856" y="5169991"/>
            <a:ext cx="6912768" cy="923330"/>
          </a:xfrm>
          <a:prstGeom prst="rect">
            <a:avLst/>
          </a:prstGeom>
        </p:spPr>
        <p:txBody>
          <a:bodyPr wrap="square">
            <a:spAutoFit/>
          </a:bodyPr>
          <a:lstStyle/>
          <a:p>
            <a:pPr lvl="0">
              <a:lnSpc>
                <a:spcPct val="150000"/>
              </a:lnSpc>
            </a:pPr>
            <a:r>
              <a:rPr lang="zh-CN" altLang="en-US" dirty="0">
                <a:solidFill>
                  <a:prstClr val="black"/>
                </a:solidFill>
                <a:latin typeface="微软雅黑" pitchFamily="34" charset="-122"/>
                <a:ea typeface="微软雅黑" pitchFamily="34" charset="-122"/>
              </a:rPr>
              <a:t>着眼于整个国家、整个民族，服从服务于中心工作，将个人理想与民族复兴的宏愿结合起来，志存高远，凝心聚力，奋发有为。</a:t>
            </a:r>
          </a:p>
        </p:txBody>
      </p:sp>
    </p:spTree>
    <p:extLst>
      <p:ext uri="{BB962C8B-B14F-4D97-AF65-F5344CB8AC3E}">
        <p14:creationId xmlns:p14="http://schemas.microsoft.com/office/powerpoint/2010/main" val="3397180419"/>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99324" y="2304480"/>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核心意识</a:t>
            </a:r>
          </a:p>
        </p:txBody>
      </p:sp>
      <p:sp>
        <p:nvSpPr>
          <p:cNvPr id="7" name="矩形 6"/>
          <p:cNvSpPr/>
          <p:nvPr/>
        </p:nvSpPr>
        <p:spPr>
          <a:xfrm>
            <a:off x="4679804" y="4006572"/>
            <a:ext cx="5808684" cy="2086725"/>
          </a:xfrm>
          <a:prstGeom prst="rect">
            <a:avLst/>
          </a:prstGeom>
        </p:spPr>
        <p:txBody>
          <a:bodyPr wrap="square">
            <a:spAutoFit/>
          </a:bodyPr>
          <a:lstStyle/>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以党中央和各级党组织为核心，不断加强党的领导，尤其强化党的政治领导。</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对各级党组织作出的指示、决定不怀疑、不深究、不琢磨、不议论。</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积极践行党的宗旨，维护党的权威，爱护党的形象，巩固党长期执政的地位。</a:t>
            </a:r>
            <a:endParaRPr lang="en-US" altLang="zh-CN" dirty="0">
              <a:solidFill>
                <a:schemeClr val="tx1">
                  <a:lumMod val="95000"/>
                  <a:lumOff val="5000"/>
                </a:schemeClr>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26"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11354" y="2304481"/>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963" y="1484784"/>
            <a:ext cx="1021886" cy="213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5533854"/>
      </p:ext>
    </p:extLst>
  </p:cSld>
  <p:clrMapOvr>
    <a:masterClrMapping/>
  </p:clrMapOvr>
  <mc:AlternateContent xmlns:mc="http://schemas.openxmlformats.org/markup-compatibility/2006">
    <mc:Choice xmlns:p14="http://schemas.microsoft.com/office/powerpoint/2010/main" Requires="p14">
      <p:transition spd="slow" p14:dur="3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D4B9779-F50B-463C-A3B0-A930443D533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践行四讲四有做合格党员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4436</Words>
  <Application>Microsoft Office PowerPoint</Application>
  <PresentationFormat>宽屏</PresentationFormat>
  <Paragraphs>322</Paragraphs>
  <Slides>44</Slides>
  <Notes>44</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44</vt:i4>
      </vt:variant>
    </vt:vector>
  </HeadingPairs>
  <TitlesOfParts>
    <vt:vector size="50" baseType="lpstr">
      <vt:lpstr>等线</vt:lpstr>
      <vt:lpstr>等线 Light</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践行四讲四有做合格党员PPT模板</dc:title>
  <dc:creator>Administrator</dc:creator>
  <cp:lastModifiedBy>Administrator</cp:lastModifiedBy>
  <cp:revision>6</cp:revision>
  <dcterms:created xsi:type="dcterms:W3CDTF">2017-06-14T15:39:48Z</dcterms:created>
  <dcterms:modified xsi:type="dcterms:W3CDTF">2017-06-17T16:07:51Z</dcterms:modified>
</cp:coreProperties>
</file>