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mp3" ContentType="audio/mpeg"/>
  <Override PartName="/docProps/app.xml" ContentType="application/vnd.openxmlformats-officedocument.extended-properties+xml"/>
  <Override PartName="/docProps/core.xml" ContentType="application/vnd.openxmlformats-package.core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3.9-->
<p:presentation xmlns:r="http://schemas.openxmlformats.org/officeDocument/2006/relationships" xmlns:a="http://schemas.openxmlformats.org/drawingml/2006/main" xmlns:p="http://schemas.openxmlformats.org/presentationml/2006/main" strictFirstAndLastChars="0" saveSubsetFonts="1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256" r:id="rId4"/>
    <p:sldId id="334" r:id="rId5"/>
    <p:sldId id="315" r:id="rId6"/>
    <p:sldId id="351" r:id="rId7"/>
    <p:sldId id="346" r:id="rId8"/>
    <p:sldId id="353" r:id="rId9"/>
    <p:sldId id="354" r:id="rId10"/>
    <p:sldId id="355" r:id="rId11"/>
    <p:sldId id="360" r:id="rId12"/>
    <p:sldId id="361" r:id="rId13"/>
    <p:sldId id="376" r:id="rId14"/>
    <p:sldId id="362" r:id="rId15"/>
    <p:sldId id="363" r:id="rId16"/>
    <p:sldId id="379" r:id="rId17"/>
    <p:sldId id="377" r:id="rId18"/>
    <p:sldId id="364" r:id="rId19"/>
    <p:sldId id="380" r:id="rId20"/>
    <p:sldId id="366" r:id="rId21"/>
    <p:sldId id="367" r:id="rId22"/>
    <p:sldId id="378" r:id="rId23"/>
    <p:sldId id="368" r:id="rId24"/>
    <p:sldId id="369" r:id="rId25"/>
    <p:sldId id="370" r:id="rId26"/>
    <p:sldId id="375" r:id="rId27"/>
    <p:sldId id="374" r:id="rId28"/>
    <p:sldId id="372" r:id="rId29"/>
    <p:sldId id="371" r:id="rId30"/>
    <p:sldId id="373" r:id="rId31"/>
    <p:sldId id="286" r:id="rId32"/>
  </p:sldIdLst>
  <p:sldSz cx="12190413" cy="6859588"/>
  <p:notesSz cx="6858000" cy="9144000"/>
  <p:custDataLst>
    <p:tags r:id="rId33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83779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67559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4513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935117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418898" algn="l" defTabSz="967559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902677" algn="l" defTabSz="967559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386457" algn="l" defTabSz="967559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870236" algn="l" defTabSz="967559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75" autoAdjust="0"/>
    <p:restoredTop sz="99817" autoAdjust="0"/>
  </p:normalViewPr>
  <p:slideViewPr>
    <p:cSldViewPr>
      <p:cViewPr varScale="1">
        <p:scale>
          <a:sx n="114" d="100"/>
          <a:sy n="114" d="100"/>
        </p:scale>
        <p:origin x="294" y="108"/>
      </p:cViewPr>
      <p:guideLst>
        <p:guide orient="horz" pos="2161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508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handoutMaster" Target="handoutMasters/handout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tags" Target="tags/tag1.xml" /><Relationship Id="rId34" Type="http://schemas.openxmlformats.org/officeDocument/2006/relationships/presProps" Target="presProps.xml" /><Relationship Id="rId35" Type="http://schemas.openxmlformats.org/officeDocument/2006/relationships/viewProps" Target="viewProps.xml" /><Relationship Id="rId36" Type="http://schemas.openxmlformats.org/officeDocument/2006/relationships/theme" Target="theme/theme1.xml" /><Relationship Id="rId37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/>
                <a:ea typeface="+mn-ea"/>
              </a:defRPr>
            </a:lvl1pPr>
          </a:lstStyle>
          <a:p>
            <a:pPr>
              <a:defRPr/>
            </a:pPr>
            <a:fld id="{5A244227-B5CC-4A80-848D-8EBBFEE8DBE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val="39128998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06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2588" y="685800"/>
            <a:ext cx="6092825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/>
                <a:ea typeface="+mn-ea"/>
              </a:defRPr>
            </a:lvl1pPr>
          </a:lstStyle>
          <a:p>
            <a:pPr>
              <a:defRPr/>
            </a:pPr>
            <a:fld id="{B45DEA40-A4C9-4029-A4A8-423A4DA6D56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val="166289652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300" kern="1200">
        <a:solidFill>
          <a:schemeClr val="tx1"/>
        </a:solidFill>
        <a:latin typeface="Arial"/>
        <a:ea typeface="宋体" pitchFamily="2" charset="-122"/>
        <a:cs typeface="+mn-cs"/>
      </a:defRPr>
    </a:lvl1pPr>
    <a:lvl2pPr marL="483779" algn="l" rtl="0" fontAlgn="base">
      <a:spcBef>
        <a:spcPct val="30000"/>
      </a:spcBef>
      <a:spcAft>
        <a:spcPct val="0"/>
      </a:spcAft>
      <a:defRPr sz="1300" kern="1200">
        <a:solidFill>
          <a:schemeClr val="tx1"/>
        </a:solidFill>
        <a:latin typeface="Arial"/>
        <a:ea typeface="宋体" pitchFamily="2" charset="-122"/>
        <a:cs typeface="+mn-cs"/>
      </a:defRPr>
    </a:lvl2pPr>
    <a:lvl3pPr marL="967559" algn="l" rtl="0" fontAlgn="base">
      <a:spcBef>
        <a:spcPct val="30000"/>
      </a:spcBef>
      <a:spcAft>
        <a:spcPct val="0"/>
      </a:spcAft>
      <a:defRPr sz="1300" kern="1200">
        <a:solidFill>
          <a:schemeClr val="tx1"/>
        </a:solidFill>
        <a:latin typeface="Arial"/>
        <a:ea typeface="宋体" pitchFamily="2" charset="-122"/>
        <a:cs typeface="+mn-cs"/>
      </a:defRPr>
    </a:lvl3pPr>
    <a:lvl4pPr marL="1451338" algn="l" rtl="0" fontAlgn="base">
      <a:spcBef>
        <a:spcPct val="30000"/>
      </a:spcBef>
      <a:spcAft>
        <a:spcPct val="0"/>
      </a:spcAft>
      <a:defRPr sz="1300" kern="1200">
        <a:solidFill>
          <a:schemeClr val="tx1"/>
        </a:solidFill>
        <a:latin typeface="Arial"/>
        <a:ea typeface="宋体" pitchFamily="2" charset="-122"/>
        <a:cs typeface="+mn-cs"/>
      </a:defRPr>
    </a:lvl4pPr>
    <a:lvl5pPr marL="1935117" algn="l" rtl="0" fontAlgn="base">
      <a:spcBef>
        <a:spcPct val="30000"/>
      </a:spcBef>
      <a:spcAft>
        <a:spcPct val="0"/>
      </a:spcAft>
      <a:defRPr sz="1300" kern="1200">
        <a:solidFill>
          <a:schemeClr val="tx1"/>
        </a:solidFill>
        <a:latin typeface="Arial"/>
        <a:ea typeface="宋体" pitchFamily="2" charset="-122"/>
        <a:cs typeface="+mn-cs"/>
      </a:defRPr>
    </a:lvl5pPr>
    <a:lvl6pPr marL="2418898" algn="l" defTabSz="967559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902677" algn="l" defTabSz="967559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386457" algn="l" defTabSz="967559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870236" algn="l" defTabSz="967559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showMasterPhAnim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val="3250129345"/>
      </p:ext>
    </p:extLst>
  </p:cSld>
  <p:clrMapOvr>
    <a:masterClrMapping/>
  </p:clrMapOvr>
  <p:transition spd="slow">
    <p:pull/>
  </p:transition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val="122749642"/>
      </p:ext>
    </p:extLst>
  </p:cSld>
  <p:clrMapOvr>
    <a:masterClrMapping/>
  </p:clrMapOvr>
  <p:transition spd="slow">
    <p:pull/>
  </p:transition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val="2920512307"/>
      </p:ext>
    </p:extLst>
  </p:cSld>
  <p:clrMapOvr>
    <a:masterClrMapping/>
  </p:clrMapOvr>
  <p:transition spd="slow">
    <p:pull/>
  </p:transition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val="3923257218"/>
      </p:ext>
    </p:extLst>
  </p:cSld>
  <p:clrMapOvr>
    <a:masterClrMapping/>
  </p:clrMapOvr>
  <p:transition spd="slow">
    <p:pull/>
  </p:transition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和图表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val="1254568930"/>
      </p:ext>
    </p:extLst>
  </p:cSld>
  <p:clrMapOvr>
    <a:masterClrMapping/>
  </p:clrMapOvr>
  <p:transition spd="slow">
    <p:pull/>
  </p:transition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val="3035466953"/>
      </p:ext>
    </p:extLst>
  </p:cSld>
  <p:clrMapOvr>
    <a:masterClrMapping/>
  </p:clrMapOvr>
  <p:transition spd="slow">
    <p:pull/>
  </p:transition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image" Target="../media/image1.jpeg" /><Relationship Id="rId8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2" y="1"/>
            <a:ext cx="12181229" cy="6859587"/>
          </a:xfrm>
          <a:prstGeom prst="rect">
            <a:avLst/>
          </a:prstGeom>
        </p:spPr>
      </p:pic>
      <p:sp>
        <p:nvSpPr>
          <p:cNvPr id="4" name="圆角矩形 3"/>
          <p:cNvSpPr>
            <a:spLocks noChangeArrowheads="1"/>
          </p:cNvSpPr>
          <p:nvPr userDrawn="1"/>
        </p:nvSpPr>
        <p:spPr bwMode="auto">
          <a:xfrm>
            <a:off x="89020" y="890638"/>
            <a:ext cx="11987183" cy="5868123"/>
          </a:xfrm>
          <a:prstGeom prst="roundRect">
            <a:avLst>
              <a:gd name="adj" fmla="val 6708"/>
            </a:avLst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17220" tIns="58611" rIns="117220" bIns="58611"/>
          <a:lstStyle/>
          <a:p>
            <a:pPr defTabSz="1172493" eaLnBrk="1" hangingPunct="1"/>
            <a:endParaRPr lang="zh-CN" altLang="en-US" sz="2300" b="1">
              <a:latin typeface="Arial" pitchFamily="34" charset="0"/>
            </a:endParaRPr>
          </a:p>
        </p:txBody>
      </p:sp>
      <p:sp>
        <p:nvSpPr>
          <p:cNvPr id="5" name="圆角矩形 4"/>
          <p:cNvSpPr>
            <a:spLocks noChangeArrowheads="1"/>
          </p:cNvSpPr>
          <p:nvPr userDrawn="1"/>
        </p:nvSpPr>
        <p:spPr bwMode="auto">
          <a:xfrm>
            <a:off x="169640" y="1028436"/>
            <a:ext cx="11834341" cy="5569004"/>
          </a:xfrm>
          <a:prstGeom prst="roundRect">
            <a:avLst>
              <a:gd name="adj" fmla="val 6708"/>
            </a:avLst>
          </a:prstGeom>
          <a:solidFill>
            <a:srgbClr val="FFFFFF">
              <a:alpha val="8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17220" tIns="58611" rIns="117220" bIns="58611"/>
          <a:lstStyle/>
          <a:p>
            <a:pPr defTabSz="1172493" eaLnBrk="1" hangingPunct="1"/>
            <a:endParaRPr lang="zh-CN" altLang="en-US" sz="2300" b="1">
              <a:latin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1" r:id="rId2"/>
    <p:sldLayoutId id="2147483670" r:id="rId3"/>
    <p:sldLayoutId id="2147483669" r:id="rId4"/>
    <p:sldLayoutId id="2147483668" r:id="rId5"/>
    <p:sldLayoutId id="2147483672" r:id="rId6"/>
  </p:sldLayoutIdLst>
  <p:transition spd="slow">
    <p:pull/>
  </p:transition>
  <p:timing/>
  <p:txStyles>
    <p:titleStyle>
      <a:lvl1pPr algn="l" rtl="0" eaLnBrk="0" fontAlgn="base" hangingPunct="0">
        <a:spcBef>
          <a:spcPct val="0"/>
        </a:spcBef>
        <a:spcAft>
          <a:spcPct val="0"/>
        </a:spcAft>
        <a:defRPr sz="47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700" b="1">
          <a:solidFill>
            <a:schemeClr val="tx2"/>
          </a:solidFill>
          <a:latin typeface="Arial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700" b="1">
          <a:solidFill>
            <a:schemeClr val="tx2"/>
          </a:solidFill>
          <a:latin typeface="Arial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700" b="1">
          <a:solidFill>
            <a:schemeClr val="tx2"/>
          </a:solidFill>
          <a:latin typeface="Arial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700" b="1">
          <a:solidFill>
            <a:schemeClr val="tx2"/>
          </a:solidFill>
          <a:latin typeface="Arial"/>
        </a:defRPr>
      </a:lvl5pPr>
      <a:lvl6pPr marL="483779" algn="l" rtl="0" fontAlgn="base">
        <a:spcBef>
          <a:spcPct val="0"/>
        </a:spcBef>
        <a:spcAft>
          <a:spcPct val="0"/>
        </a:spcAft>
        <a:defRPr sz="4700" b="1">
          <a:solidFill>
            <a:schemeClr val="tx2"/>
          </a:solidFill>
          <a:latin typeface="Arial"/>
        </a:defRPr>
      </a:lvl6pPr>
      <a:lvl7pPr marL="967559" algn="l" rtl="0" fontAlgn="base">
        <a:spcBef>
          <a:spcPct val="0"/>
        </a:spcBef>
        <a:spcAft>
          <a:spcPct val="0"/>
        </a:spcAft>
        <a:defRPr sz="4700" b="1">
          <a:solidFill>
            <a:schemeClr val="tx2"/>
          </a:solidFill>
          <a:latin typeface="Arial"/>
        </a:defRPr>
      </a:lvl7pPr>
      <a:lvl8pPr marL="1451338" algn="l" rtl="0" fontAlgn="base">
        <a:spcBef>
          <a:spcPct val="0"/>
        </a:spcBef>
        <a:spcAft>
          <a:spcPct val="0"/>
        </a:spcAft>
        <a:defRPr sz="4700" b="1">
          <a:solidFill>
            <a:schemeClr val="tx2"/>
          </a:solidFill>
          <a:latin typeface="Arial"/>
        </a:defRPr>
      </a:lvl8pPr>
      <a:lvl9pPr marL="1935117" algn="l" rtl="0" fontAlgn="base">
        <a:spcBef>
          <a:spcPct val="0"/>
        </a:spcBef>
        <a:spcAft>
          <a:spcPct val="0"/>
        </a:spcAft>
        <a:defRPr sz="4700" b="1">
          <a:solidFill>
            <a:schemeClr val="tx2"/>
          </a:solidFill>
          <a:latin typeface="Arial"/>
        </a:defRPr>
      </a:lvl9pPr>
    </p:titleStyle>
    <p:bodyStyle>
      <a:lvl1pPr marL="362835" indent="-362835" algn="l" rtl="0" eaLnBrk="0" fontAlgn="base" hangingPunct="0">
        <a:spcBef>
          <a:spcPct val="20000"/>
        </a:spcBef>
        <a:spcAft>
          <a:spcPct val="0"/>
        </a:spcAft>
        <a:buChar char="•"/>
        <a:defRPr sz="3300">
          <a:solidFill>
            <a:schemeClr val="tx1"/>
          </a:solidFill>
          <a:latin typeface="+mn-lt"/>
          <a:ea typeface="+mn-ea"/>
          <a:cs typeface="+mn-cs"/>
        </a:defRPr>
      </a:lvl1pPr>
      <a:lvl2pPr marL="786142" indent="-302362" algn="l" rtl="0" eaLnBrk="0" fontAlgn="base" hangingPunct="0">
        <a:spcBef>
          <a:spcPct val="20000"/>
        </a:spcBef>
        <a:spcAft>
          <a:spcPct val="0"/>
        </a:spcAft>
        <a:buChar char="–"/>
        <a:defRPr sz="2900">
          <a:solidFill>
            <a:schemeClr val="tx1"/>
          </a:solidFill>
          <a:latin typeface="+mn-lt"/>
        </a:defRPr>
      </a:lvl2pPr>
      <a:lvl3pPr marL="1209448" indent="-241890" algn="l" rtl="0" eaLnBrk="0" fontAlgn="base" hangingPunct="0">
        <a:spcBef>
          <a:spcPct val="20000"/>
        </a:spcBef>
        <a:spcAft>
          <a:spcPct val="0"/>
        </a:spcAft>
        <a:buChar char="•"/>
        <a:defRPr sz="2500">
          <a:solidFill>
            <a:schemeClr val="tx1"/>
          </a:solidFill>
          <a:latin typeface="+mn-lt"/>
        </a:defRPr>
      </a:lvl3pPr>
      <a:lvl4pPr marL="1693229" indent="-241890" algn="l" rtl="0" eaLnBrk="0" fontAlgn="base" hangingPunct="0">
        <a:spcBef>
          <a:spcPct val="20000"/>
        </a:spcBef>
        <a:spcAft>
          <a:spcPct val="0"/>
        </a:spcAft>
        <a:buChar char="–"/>
        <a:defRPr sz="2100">
          <a:solidFill>
            <a:schemeClr val="tx1"/>
          </a:solidFill>
          <a:latin typeface="+mn-lt"/>
        </a:defRPr>
      </a:lvl4pPr>
      <a:lvl5pPr marL="2177008" indent="-241890" algn="l" rtl="0" eaLnBrk="0" fontAlgn="base" hangingPunct="0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+mn-lt"/>
        </a:defRPr>
      </a:lvl5pPr>
      <a:lvl6pPr marL="2660787" indent="-241890" algn="l" rtl="0" fontAlgn="base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+mn-lt"/>
        </a:defRPr>
      </a:lvl6pPr>
      <a:lvl7pPr marL="3144567" indent="-241890" algn="l" rtl="0" fontAlgn="base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+mn-lt"/>
        </a:defRPr>
      </a:lvl7pPr>
      <a:lvl8pPr marL="3628346" indent="-241890" algn="l" rtl="0" fontAlgn="base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+mn-lt"/>
        </a:defRPr>
      </a:lvl8pPr>
      <a:lvl9pPr marL="4112126" indent="-241890" algn="l" rtl="0" fontAlgn="base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6755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83779" algn="l" defTabSz="96755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67559" algn="l" defTabSz="96755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51338" algn="l" defTabSz="96755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35117" algn="l" defTabSz="96755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418898" algn="l" defTabSz="96755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02677" algn="l" defTabSz="96755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386457" algn="l" defTabSz="96755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70236" algn="l" defTabSz="96755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7.png" /><Relationship Id="rId11" Type="http://schemas.openxmlformats.org/officeDocument/2006/relationships/image" Target="../media/image8.png" /><Relationship Id="rId12" Type="http://schemas.openxmlformats.org/officeDocument/2006/relationships/image" Target="../media/image9.png" /><Relationship Id="rId13" Type="http://schemas.openxmlformats.org/officeDocument/2006/relationships/image" Target="../media/image10.png" /><Relationship Id="rId14" Type="http://schemas.openxmlformats.org/officeDocument/2006/relationships/image" Target="../media/image11.png" /><Relationship Id="rId2" Type="http://schemas.openxmlformats.org/officeDocument/2006/relationships/image" Target="../media/image1.jpeg" /><Relationship Id="rId3" Type="http://schemas.openxmlformats.org/officeDocument/2006/relationships/image" Target="../media/image2.png" /><Relationship Id="rId4" Type="http://schemas.openxmlformats.org/officeDocument/2006/relationships/audio" Target="../media/media1.mp3" /><Relationship Id="rId5" Type="http://schemas.microsoft.com/office/2007/relationships/media" Target="../media/media1.mp3" TargetMode="Internal" /><Relationship Id="rId6" Type="http://schemas.openxmlformats.org/officeDocument/2006/relationships/image" Target="../media/image3.png" /><Relationship Id="rId7" Type="http://schemas.openxmlformats.org/officeDocument/2006/relationships/image" Target="../media/image4.png" /><Relationship Id="rId8" Type="http://schemas.openxmlformats.org/officeDocument/2006/relationships/image" Target="../media/image5.png" /><Relationship Id="rId9" Type="http://schemas.openxmlformats.org/officeDocument/2006/relationships/image" Target="../media/image6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5.png" /><Relationship Id="rId3" Type="http://schemas.openxmlformats.org/officeDocument/2006/relationships/image" Target="../media/image60.jpeg" /><Relationship Id="rId4" Type="http://schemas.openxmlformats.org/officeDocument/2006/relationships/image" Target="../media/image61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5.png" /><Relationship Id="rId3" Type="http://schemas.openxmlformats.org/officeDocument/2006/relationships/image" Target="../media/image62.jpeg" /><Relationship Id="rId4" Type="http://schemas.openxmlformats.org/officeDocument/2006/relationships/image" Target="../media/image63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5.png" /><Relationship Id="rId3" Type="http://schemas.openxmlformats.org/officeDocument/2006/relationships/image" Target="../media/image64.png" /><Relationship Id="rId4" Type="http://schemas.openxmlformats.org/officeDocument/2006/relationships/image" Target="../media/image65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5.png" /><Relationship Id="rId3" Type="http://schemas.openxmlformats.org/officeDocument/2006/relationships/image" Target="../media/image66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5.png" /><Relationship Id="rId3" Type="http://schemas.openxmlformats.org/officeDocument/2006/relationships/image" Target="../media/image67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5.png" /><Relationship Id="rId3" Type="http://schemas.openxmlformats.org/officeDocument/2006/relationships/image" Target="../media/image68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5.png" /><Relationship Id="rId3" Type="http://schemas.openxmlformats.org/officeDocument/2006/relationships/image" Target="../media/image69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5.png" /><Relationship Id="rId3" Type="http://schemas.openxmlformats.org/officeDocument/2006/relationships/image" Target="../media/image67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70.png" /><Relationship Id="rId3" Type="http://schemas.openxmlformats.org/officeDocument/2006/relationships/image" Target="../media/image71.png" /><Relationship Id="rId4" Type="http://schemas.openxmlformats.org/officeDocument/2006/relationships/image" Target="../media/image15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70.png" /><Relationship Id="rId3" Type="http://schemas.openxmlformats.org/officeDocument/2006/relationships/image" Target="../media/image71.png" /><Relationship Id="rId4" Type="http://schemas.openxmlformats.org/officeDocument/2006/relationships/image" Target="../media/image15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2.png" /><Relationship Id="rId3" Type="http://schemas.openxmlformats.org/officeDocument/2006/relationships/image" Target="../media/image13.png" /><Relationship Id="rId4" Type="http://schemas.openxmlformats.org/officeDocument/2006/relationships/image" Target="../media/image14.png" /><Relationship Id="rId5" Type="http://schemas.openxmlformats.org/officeDocument/2006/relationships/image" Target="../media/image15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70.png" /><Relationship Id="rId3" Type="http://schemas.openxmlformats.org/officeDocument/2006/relationships/image" Target="../media/image71.png" /><Relationship Id="rId4" Type="http://schemas.openxmlformats.org/officeDocument/2006/relationships/image" Target="../media/image15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5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5.png" /><Relationship Id="rId3" Type="http://schemas.openxmlformats.org/officeDocument/2006/relationships/image" Target="../media/image72.png" /><Relationship Id="rId4" Type="http://schemas.openxmlformats.org/officeDocument/2006/relationships/image" Target="../media/image73.png" /><Relationship Id="rId5" Type="http://schemas.openxmlformats.org/officeDocument/2006/relationships/image" Target="../media/image74.png" /><Relationship Id="rId6" Type="http://schemas.openxmlformats.org/officeDocument/2006/relationships/image" Target="../media/image75.png" /><Relationship Id="rId7" Type="http://schemas.openxmlformats.org/officeDocument/2006/relationships/image" Target="../media/image76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5.png" /><Relationship Id="rId3" Type="http://schemas.openxmlformats.org/officeDocument/2006/relationships/image" Target="../media/image77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5.png" /><Relationship Id="rId3" Type="http://schemas.openxmlformats.org/officeDocument/2006/relationships/image" Target="../media/image78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5.png" /><Relationship Id="rId3" Type="http://schemas.openxmlformats.org/officeDocument/2006/relationships/image" Target="../media/image79.pn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5.png" /><Relationship Id="rId3" Type="http://schemas.openxmlformats.org/officeDocument/2006/relationships/image" Target="../media/image80.png" /><Relationship Id="rId4" Type="http://schemas.openxmlformats.org/officeDocument/2006/relationships/image" Target="../media/image81.pn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5.png" /><Relationship Id="rId3" Type="http://schemas.openxmlformats.org/officeDocument/2006/relationships/image" Target="../media/image82.pn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5.png" /><Relationship Id="rId3" Type="http://schemas.openxmlformats.org/officeDocument/2006/relationships/image" Target="../media/image83.png" /><Relationship Id="rId4" Type="http://schemas.openxmlformats.org/officeDocument/2006/relationships/image" Target="../media/image84.png" /><Relationship Id="rId5" Type="http://schemas.openxmlformats.org/officeDocument/2006/relationships/image" Target="../media/image85.png" /><Relationship Id="rId6" Type="http://schemas.openxmlformats.org/officeDocument/2006/relationships/image" Target="../media/image86.png" /><Relationship Id="rId7" Type="http://schemas.openxmlformats.org/officeDocument/2006/relationships/image" Target="../media/image72.png" /><Relationship Id="rId8" Type="http://schemas.openxmlformats.org/officeDocument/2006/relationships/image" Target="../media/image73.pn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Relationship Id="rId3" Type="http://schemas.openxmlformats.org/officeDocument/2006/relationships/image" Target="../media/image3.png" /><Relationship Id="rId4" Type="http://schemas.openxmlformats.org/officeDocument/2006/relationships/image" Target="../media/image4.png" /><Relationship Id="rId5" Type="http://schemas.openxmlformats.org/officeDocument/2006/relationships/image" Target="../media/image87.png" /><Relationship Id="rId6" Type="http://schemas.openxmlformats.org/officeDocument/2006/relationships/image" Target="../media/image88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hemeOverride" Target="../theme/themeOverride1.xml" /><Relationship Id="rId3" Type="http://schemas.openxmlformats.org/officeDocument/2006/relationships/image" Target="../media/image15.png" /><Relationship Id="rId4" Type="http://schemas.openxmlformats.org/officeDocument/2006/relationships/image" Target="../media/image16.png" /><Relationship Id="rId5" Type="http://schemas.openxmlformats.org/officeDocument/2006/relationships/image" Target="../media/image17.png" /><Relationship Id="rId6" Type="http://schemas.openxmlformats.org/officeDocument/2006/relationships/image" Target="../media/image18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9.png" /><Relationship Id="rId3" Type="http://schemas.openxmlformats.org/officeDocument/2006/relationships/image" Target="../media/image20.png" /><Relationship Id="rId4" Type="http://schemas.openxmlformats.org/officeDocument/2006/relationships/image" Target="../media/image15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10" Type="http://schemas.openxmlformats.org/officeDocument/2006/relationships/image" Target="../media/image29.png" /><Relationship Id="rId11" Type="http://schemas.openxmlformats.org/officeDocument/2006/relationships/image" Target="../media/image30.png" /><Relationship Id="rId12" Type="http://schemas.openxmlformats.org/officeDocument/2006/relationships/image" Target="../media/image31.png" /><Relationship Id="rId13" Type="http://schemas.openxmlformats.org/officeDocument/2006/relationships/image" Target="../media/image32.png" /><Relationship Id="rId14" Type="http://schemas.openxmlformats.org/officeDocument/2006/relationships/image" Target="../media/image33.png" /><Relationship Id="rId15" Type="http://schemas.openxmlformats.org/officeDocument/2006/relationships/image" Target="../media/image34.png" /><Relationship Id="rId16" Type="http://schemas.openxmlformats.org/officeDocument/2006/relationships/image" Target="../media/image35.png" /><Relationship Id="rId17" Type="http://schemas.openxmlformats.org/officeDocument/2006/relationships/image" Target="../media/image36.png" /><Relationship Id="rId18" Type="http://schemas.openxmlformats.org/officeDocument/2006/relationships/image" Target="../media/image37.png" /><Relationship Id="rId19" Type="http://schemas.openxmlformats.org/officeDocument/2006/relationships/image" Target="../media/image38.png" /><Relationship Id="rId2" Type="http://schemas.openxmlformats.org/officeDocument/2006/relationships/image" Target="../media/image21.png" /><Relationship Id="rId20" Type="http://schemas.openxmlformats.org/officeDocument/2006/relationships/image" Target="../media/image39.png" /><Relationship Id="rId21" Type="http://schemas.openxmlformats.org/officeDocument/2006/relationships/image" Target="../media/image40.png" /><Relationship Id="rId22" Type="http://schemas.openxmlformats.org/officeDocument/2006/relationships/image" Target="../media/image41.png" /><Relationship Id="rId23" Type="http://schemas.openxmlformats.org/officeDocument/2006/relationships/image" Target="../media/image42.png" /><Relationship Id="rId24" Type="http://schemas.openxmlformats.org/officeDocument/2006/relationships/image" Target="../media/image43.png" /><Relationship Id="rId25" Type="http://schemas.openxmlformats.org/officeDocument/2006/relationships/image" Target="../media/image44.png" /><Relationship Id="rId26" Type="http://schemas.openxmlformats.org/officeDocument/2006/relationships/image" Target="../media/image45.png" /><Relationship Id="rId27" Type="http://schemas.openxmlformats.org/officeDocument/2006/relationships/image" Target="../media/image46.png" /><Relationship Id="rId28" Type="http://schemas.openxmlformats.org/officeDocument/2006/relationships/image" Target="../media/image47.png" /><Relationship Id="rId29" Type="http://schemas.openxmlformats.org/officeDocument/2006/relationships/image" Target="../media/image48.png" /><Relationship Id="rId3" Type="http://schemas.openxmlformats.org/officeDocument/2006/relationships/image" Target="../media/image22.png" /><Relationship Id="rId30" Type="http://schemas.openxmlformats.org/officeDocument/2006/relationships/image" Target="../media/image15.png" /><Relationship Id="rId31" Type="http://schemas.openxmlformats.org/officeDocument/2006/relationships/image" Target="../media/image49.png" /><Relationship Id="rId4" Type="http://schemas.openxmlformats.org/officeDocument/2006/relationships/image" Target="../media/image23.png" /><Relationship Id="rId5" Type="http://schemas.openxmlformats.org/officeDocument/2006/relationships/image" Target="../media/image24.png" /><Relationship Id="rId6" Type="http://schemas.openxmlformats.org/officeDocument/2006/relationships/image" Target="../media/image25.png" /><Relationship Id="rId7" Type="http://schemas.openxmlformats.org/officeDocument/2006/relationships/image" Target="../media/image26.png" /><Relationship Id="rId8" Type="http://schemas.openxmlformats.org/officeDocument/2006/relationships/image" Target="../media/image27.png" /><Relationship Id="rId9" Type="http://schemas.openxmlformats.org/officeDocument/2006/relationships/image" Target="../media/image28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5.png" /><Relationship Id="rId3" Type="http://schemas.openxmlformats.org/officeDocument/2006/relationships/image" Target="../media/image50.png" /><Relationship Id="rId4" Type="http://schemas.openxmlformats.org/officeDocument/2006/relationships/image" Target="../media/image51.png" /><Relationship Id="rId5" Type="http://schemas.openxmlformats.org/officeDocument/2006/relationships/image" Target="../media/image52.png" /><Relationship Id="rId6" Type="http://schemas.openxmlformats.org/officeDocument/2006/relationships/image" Target="../media/image53.png" /><Relationship Id="rId7" Type="http://schemas.openxmlformats.org/officeDocument/2006/relationships/image" Target="../media/image54.png" /><Relationship Id="rId8" Type="http://schemas.openxmlformats.org/officeDocument/2006/relationships/image" Target="../media/image55.png" /><Relationship Id="rId9" Type="http://schemas.openxmlformats.org/officeDocument/2006/relationships/image" Target="../media/image56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5.png" /><Relationship Id="rId3" Type="http://schemas.openxmlformats.org/officeDocument/2006/relationships/image" Target="../media/image57.png" /><Relationship Id="rId4" Type="http://schemas.openxmlformats.org/officeDocument/2006/relationships/image" Target="../media/image58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5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5.png" /><Relationship Id="rId3" Type="http://schemas.openxmlformats.org/officeDocument/2006/relationships/image" Target="../media/image59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2" y="1"/>
            <a:ext cx="12181229" cy="6859587"/>
          </a:xfrm>
          <a:prstGeom prst="rect">
            <a:avLst/>
          </a:prstGeom>
        </p:spPr>
      </p:pic>
      <p:pic>
        <p:nvPicPr>
          <p:cNvPr id="6" name="茉莉花 - 郭慧诗.mp3">
            <a:hlinkClick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r:embed="rId5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4592" y="-1141853"/>
            <a:ext cx="812553" cy="812737"/>
          </a:xfrm>
          <a:prstGeom prst="rect">
            <a:avLst/>
          </a:prstGeom>
        </p:spPr>
      </p:pic>
      <p:pic>
        <p:nvPicPr>
          <p:cNvPr id="71" name="图片 7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2500" y="1"/>
            <a:ext cx="12188322" cy="91433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9" y="2820241"/>
            <a:ext cx="3461483" cy="401086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" y="5945258"/>
            <a:ext cx="12188322" cy="91433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441" y="1499543"/>
            <a:ext cx="2754560" cy="287709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701" y="1934352"/>
            <a:ext cx="7922409" cy="1901809"/>
          </a:xfrm>
          <a:prstGeom prst="rect">
            <a:avLst/>
          </a:prstGeom>
        </p:spPr>
      </p:pic>
      <p:sp>
        <p:nvSpPr>
          <p:cNvPr id="72" name="TextBox 71"/>
          <p:cNvSpPr txBox="1"/>
          <p:nvPr/>
        </p:nvSpPr>
        <p:spPr>
          <a:xfrm>
            <a:off x="4672497" y="3665494"/>
            <a:ext cx="5710132" cy="439503"/>
          </a:xfrm>
          <a:prstGeom prst="rect">
            <a:avLst/>
          </a:prstGeom>
          <a:noFill/>
        </p:spPr>
        <p:txBody>
          <a:bodyPr wrap="none" lIns="115210" tIns="57606" rIns="115210" bIns="57606" rtlCol="0">
            <a:spAutoFit/>
          </a:bodyPr>
          <a:lstStyle/>
          <a:p>
            <a:pPr algn="ctr"/>
            <a:r>
              <a:rPr lang="zh-CN" altLang="en-US" sz="2100" b="1" spc="400"/>
              <a:t>积善之家必有余庆，积恶之家必有余殃</a:t>
            </a:r>
          </a:p>
        </p:txBody>
      </p:sp>
      <p:pic>
        <p:nvPicPr>
          <p:cNvPr id="78" name="Picture 21" descr="花瓣0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1259700">
            <a:off x="11683153" y="-1295625"/>
            <a:ext cx="560980" cy="507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" name="Picture 22" descr="花瓣0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25020" y="-1635075"/>
            <a:ext cx="812918" cy="467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" name="Picture 23" descr="花瓣03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971010" y="-1905628"/>
            <a:ext cx="508913" cy="364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" name="Picture 24" descr="花瓣0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33933" y="-653695"/>
            <a:ext cx="710464" cy="45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" name="Picture 25" descr="花瓣05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9311244">
            <a:off x="9854086" y="-991463"/>
            <a:ext cx="1016149" cy="492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9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501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1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501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3501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4001"/>
                            </p:stCondLst>
                            <p:childTnLst>
                              <p:par>
                                <p:cTn id="34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35" dur="5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6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9501"/>
                            </p:stCondLst>
                            <p:childTnLst>
                              <p:par>
                                <p:cTn id="4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06 -6.93642E-07 C -0.04323 0.09064 -0.08628 0.1815 -0.09444 0.24971 C -0.1026 0.31792 -0.04895 0.35237 -0.04861 0.40879 C -0.04826 0.4652 -0.1026 0.52624 -0.09288 0.58821 C -0.08316 0.65017 0.00348 0.71861 0.00973 0.78058 C 0.01598 0.84254 -0.06232 0.91191 -0.05555 0.96 C -0.04878 1.00809 0.03334 1.02867 0.05 1.06913 C 0.06667 1.1096 0.05417 1.16624 0.04445 1.20231 C 0.03473 1.23838 0.0132 1.26197 -0.00833 1.28555" pathEditMode="relative" rAng="0" ptsTypes="aaaaaaaaa">
                                      <p:cBhvr>
                                        <p:cTn id="47" dur="3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06" y="64277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0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2.77778E-07 5.49133E-06 C -0.02309 0.05434 -0.046 0.10868 -0.05711 0.18614 C -0.06823 0.26359 -0.02569 0.37504 -0.06666 0.46521 C -0.10764 0.55538 -0.26458 0.63816 -0.30312 0.72741 C -0.34166 0.81642 -0.31875 0.91122 -0.29843 1.00001 C -0.27812 1.08879 -0.22951 1.17434 -0.1809 1.26012" pathEditMode="relative" ptsTypes="aaaaaA">
                                      <p:cBhvr>
                                        <p:cTn id="49" dur="3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0" presetID="0" presetClass="path" presetSubtype="0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.00017 -1.15607E-06 C -0.03524 0.04925 -0.07066 0.09827 -0.07274 0.1607 C -0.07483 0.22312 -0.03767 0.29966 -0.0125 0.37434 C 0.01302 0.44902 0.0849 0.5207 0.07969 0.60879 C 0.07448 0.69688 -0.00868 0.81064 -0.0441 0.90266 C -0.07951 0.99469 -0.11719 1.10937 -0.13299 1.1607 C -0.14878 1.21203 -0.1441 1.21156 -0.13941 1.21133" pathEditMode="relative" ptsTypes="aaaaaaA">
                                      <p:cBhvr>
                                        <p:cTn id="51" dur="3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2" presetID="0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3.61111E-06 -9.82659E-07 C 0.06111 0.11746 0.1224 0.23468 0.12379 0.34659 C 0.12518 0.4585 0.01598 0.563 0.00799 0.67214 C -3.61111E-06 0.78127 0.06823 0.89156 0.07622 1.00208 C 0.08421 1.1126 0.0698 1.22428 0.05556 1.33595" pathEditMode="relative" ptsTypes="aaaaA">
                                      <p:cBhvr>
                                        <p:cTn id="53" dur="3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4" presetID="0" presetClass="path" presetSubtype="0" accel="50000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1.38889E-06 3.64162E-06 C -0.03472 0.07722 -0.06927 0.15468 -0.06667 0.25341 C -0.06406 0.35237 0.00868 0.48763 0.0158 0.59376 C 0.02291 0.70035 -0.02813 0.79977 -0.02396 0.89202 C -0.01979 0.98428 0.0375 1.06682 0.04114 1.14774 C 0.04479 1.22867 0.02153 1.30358 -0.00174 1.37803" pathEditMode="relative" ptsTypes="aaaaaA">
                                      <p:cBhvr>
                                        <p:cTn id="55" dur="3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0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7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0" name="组合 49"/>
          <p:cNvGrpSpPr/>
          <p:nvPr/>
        </p:nvGrpSpPr>
        <p:grpSpPr>
          <a:xfrm>
            <a:off x="143296" y="9172"/>
            <a:ext cx="4296120" cy="982410"/>
            <a:chOff x="360058" y="305638"/>
            <a:chExt cx="2141637" cy="335414"/>
          </a:xfrm>
        </p:grpSpPr>
        <p:pic>
          <p:nvPicPr>
            <p:cNvPr id="51" name="Picture 4" descr="C:\Users\Thinkpad\Desktop\245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73" t="3702" r="57500" b="82968"/>
            <a:stretch>
              <a:fillRect/>
            </a:stretch>
          </p:blipFill>
          <p:spPr bwMode="auto">
            <a:xfrm>
              <a:off x="360058" y="305638"/>
              <a:ext cx="2141637" cy="3354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2" name="矩形 51"/>
            <p:cNvSpPr/>
            <p:nvPr/>
          </p:nvSpPr>
          <p:spPr>
            <a:xfrm>
              <a:off x="471003" y="414288"/>
              <a:ext cx="782483" cy="17338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700">
                  <a:solidFill>
                    <a:schemeClr val="bg1"/>
                  </a:solidFill>
                  <a:latin typeface="方正华隶简体" pitchFamily="65" charset="-122"/>
                  <a:ea typeface="方正华隶简体" pitchFamily="65" charset="-122"/>
                </a:rPr>
                <a:t>第二部分</a:t>
              </a:r>
            </a:p>
          </p:txBody>
        </p:sp>
      </p:grp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3118722" y="1368505"/>
            <a:ext cx="6057938" cy="943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0" tIns="60945" rIns="121890" bIns="60945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300">
                <a:solidFill>
                  <a:schemeClr val="accent5">
                    <a:lumMod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讲道德其实很容易 </a:t>
            </a: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5611764" y="2495036"/>
            <a:ext cx="4607112" cy="33481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1890" tIns="60945" rIns="121890" bIns="60945">
            <a:spAutoFit/>
          </a:bodyPr>
          <a:lstStyle/>
          <a:p>
            <a:pPr algn="just">
              <a:lnSpc>
                <a:spcPct val="120000"/>
              </a:lnSpc>
              <a:spcBef>
                <a:spcPct val="50000"/>
              </a:spcBef>
            </a:pPr>
            <a:r>
              <a:rPr lang="en-US" altLang="zh-CN" sz="16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16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孝顺女孩孟佩杰，</a:t>
            </a:r>
            <a:r>
              <a:rPr lang="en-US" altLang="zh-CN" sz="16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6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岁那年父亲遭遇车祸身亡，母亲将她送给别人领养，不久自己也因病去世。在新的家庭，孟佩杰还是没能过上幸福生活。养母刘芳英在三年后瘫痪在床，养父不堪生活压力，一走了之。孟佩杰从</a:t>
            </a:r>
            <a:r>
              <a:rPr lang="en-US" altLang="zh-CN" sz="16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6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岁时就独自上街买菜，每天给养母穿衣、刷牙洗脸、换尿布、喂饭，十余年如一日。</a:t>
            </a:r>
            <a:r>
              <a:rPr lang="en-US" altLang="zh-CN" sz="16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2009</a:t>
            </a:r>
            <a:r>
              <a:rPr lang="zh-CN" altLang="en-US" sz="16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年，孟佩杰考入山西师范大学临汾学院，为了照顾养母方便，孟佩杰在学校附近租了房子，带着养母一起去上大学。不少好心人知道了她的事迹，提出要帮助她，都被孟佩杰婉拒了，她坚持自己来照顾养母。</a:t>
            </a:r>
          </a:p>
        </p:txBody>
      </p:sp>
      <p:pic>
        <p:nvPicPr>
          <p:cNvPr id="1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26165" y="2762933"/>
            <a:ext cx="3460287" cy="283717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13" name="Picture 3" descr="笔墨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650126" y="5153076"/>
            <a:ext cx="2652306" cy="1614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val="322046403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7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0" name="组合 49"/>
          <p:cNvGrpSpPr/>
          <p:nvPr/>
        </p:nvGrpSpPr>
        <p:grpSpPr>
          <a:xfrm>
            <a:off x="143296" y="9172"/>
            <a:ext cx="4296120" cy="982410"/>
            <a:chOff x="360058" y="305638"/>
            <a:chExt cx="2141637" cy="335414"/>
          </a:xfrm>
        </p:grpSpPr>
        <p:pic>
          <p:nvPicPr>
            <p:cNvPr id="51" name="Picture 4" descr="C:\Users\Thinkpad\Desktop\245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73" t="3702" r="57500" b="82968"/>
            <a:stretch>
              <a:fillRect/>
            </a:stretch>
          </p:blipFill>
          <p:spPr bwMode="auto">
            <a:xfrm>
              <a:off x="360058" y="305638"/>
              <a:ext cx="2141637" cy="3354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2" name="矩形 51"/>
            <p:cNvSpPr/>
            <p:nvPr/>
          </p:nvSpPr>
          <p:spPr>
            <a:xfrm>
              <a:off x="471003" y="414288"/>
              <a:ext cx="782483" cy="17338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700">
                  <a:solidFill>
                    <a:schemeClr val="bg1"/>
                  </a:solidFill>
                  <a:latin typeface="方正华隶简体" pitchFamily="65" charset="-122"/>
                  <a:ea typeface="方正华隶简体" pitchFamily="65" charset="-122"/>
                </a:rPr>
                <a:t>第二部分</a:t>
              </a:r>
            </a:p>
          </p:txBody>
        </p:sp>
      </p:grp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529179" y="2399664"/>
            <a:ext cx="4430614" cy="36317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1890" tIns="60945" rIns="121890" bIns="60945">
            <a:spAutoFit/>
          </a:bodyPr>
          <a:lstStyle/>
          <a:p>
            <a:pPr algn="just">
              <a:lnSpc>
                <a:spcPct val="120000"/>
              </a:lnSpc>
              <a:spcBef>
                <a:spcPct val="50000"/>
              </a:spcBef>
            </a:pPr>
            <a:r>
              <a:rPr lang="en-US" altLang="zh-CN" sz="19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9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杭州的普通大巴司机吴斌，</a:t>
            </a:r>
            <a:r>
              <a:rPr lang="en-US" altLang="zh-CN" sz="19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r>
              <a:rPr lang="zh-CN" altLang="en-US" sz="19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9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9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9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29</a:t>
            </a:r>
            <a:r>
              <a:rPr lang="zh-CN" altLang="en-US" sz="19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日中午当他开车以每小时</a:t>
            </a:r>
            <a:r>
              <a:rPr lang="en-US" altLang="zh-CN" sz="19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19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里的速度行驶在高速路上，一块数斤重的铁片从天而降，在击碎挡风玻璃后直接刺入吴斌的腹部，导致其整个肝脏破裂、多根肋骨折断。虽剧痛难忍，吴斌却仍完成了靠边停车、拉手刹、打开双闪灯等保障安全的动作，最后还挣扎着站起来对乘客说：“别乱跑，注意安全。”</a:t>
            </a:r>
            <a:r>
              <a:rPr lang="en-US" altLang="zh-CN" sz="19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9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9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9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日吴斌因伤重不幸去世。</a:t>
            </a: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3118722" y="1486467"/>
            <a:ext cx="6057938" cy="943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0" tIns="60945" rIns="121890" bIns="60945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300">
                <a:solidFill>
                  <a:schemeClr val="accent5">
                    <a:lumMod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讲道德其实很容易 </a:t>
            </a:r>
          </a:p>
        </p:txBody>
      </p:sp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03052" y="2820242"/>
            <a:ext cx="3460287" cy="251807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13" name="Picture 2" descr="C:\Users\Thinkpad\Desktop\5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837395" y="4878539"/>
            <a:ext cx="2096640" cy="1828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val="349498457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1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20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475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0" name="组合 49"/>
          <p:cNvGrpSpPr/>
          <p:nvPr/>
        </p:nvGrpSpPr>
        <p:grpSpPr>
          <a:xfrm>
            <a:off x="143296" y="9172"/>
            <a:ext cx="4296120" cy="982410"/>
            <a:chOff x="360058" y="305638"/>
            <a:chExt cx="2141637" cy="335414"/>
          </a:xfrm>
        </p:grpSpPr>
        <p:pic>
          <p:nvPicPr>
            <p:cNvPr id="51" name="Picture 4" descr="C:\Users\Thinkpad\Desktop\245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73" t="3702" r="57500" b="82968"/>
            <a:stretch>
              <a:fillRect/>
            </a:stretch>
          </p:blipFill>
          <p:spPr bwMode="auto">
            <a:xfrm>
              <a:off x="360058" y="305638"/>
              <a:ext cx="2141637" cy="3354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2" name="矩形 51"/>
            <p:cNvSpPr/>
            <p:nvPr/>
          </p:nvSpPr>
          <p:spPr>
            <a:xfrm>
              <a:off x="471003" y="414288"/>
              <a:ext cx="782483" cy="17338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700">
                  <a:solidFill>
                    <a:schemeClr val="bg1"/>
                  </a:solidFill>
                  <a:latin typeface="方正华隶简体" pitchFamily="65" charset="-122"/>
                  <a:ea typeface="方正华隶简体" pitchFamily="65" charset="-122"/>
                </a:rPr>
                <a:t>第二部分</a:t>
              </a:r>
            </a:p>
          </p:txBody>
        </p:sp>
      </p:grp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4571669" y="1397951"/>
            <a:ext cx="6057938" cy="943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0" tIns="60945" rIns="121890" bIns="60945"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5300">
                <a:solidFill>
                  <a:schemeClr val="accent5">
                    <a:lumMod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讲道德其实很容易 </a:t>
            </a: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4368531" y="2524818"/>
            <a:ext cx="6154500" cy="33808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1890" tIns="60945" rIns="121890" bIns="60945">
            <a:spAutoFit/>
          </a:bodyPr>
          <a:lstStyle/>
          <a:p>
            <a:pPr algn="just">
              <a:lnSpc>
                <a:spcPct val="114000"/>
              </a:lnSpc>
              <a:spcBef>
                <a:spcPct val="50000"/>
              </a:spcBef>
            </a:pPr>
            <a:r>
              <a:rPr lang="en-US" altLang="zh-CN" sz="17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2011</a:t>
            </a:r>
            <a:r>
              <a:rPr lang="zh-CN" altLang="en-US" sz="17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7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7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7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7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日，在杭州市滨江区白金海岸小区，两岁的妞妞趁奶奶不注意，爬上了窗台，一不小心从</a:t>
            </a:r>
            <a:r>
              <a:rPr lang="en-US" altLang="zh-CN" sz="17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7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楼的家中掉了下来。刚好从这里路过的吴菊萍在千钧一发之际踢掉高跟鞋，张开双臂冲过去接住了妞妞。被紧急送往医院后，吴菊萍被诊断为左手臂多处粉碎性骨折，尺桡骨断成三截，预计半年后才能康复。而逃过一劫的妞妞在</a:t>
            </a:r>
            <a:r>
              <a:rPr lang="en-US" altLang="zh-CN" sz="17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7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天后苏醒过来。事件发生时吴菊萍自己的孩子只有</a:t>
            </a:r>
            <a:r>
              <a:rPr lang="en-US" altLang="zh-CN" sz="17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7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个月大，尚在哺乳期。因为此事，吴菊萍被网友评为“最美妈妈”！因为吴菊萍的感人事迹，国家工艺美术大师韩美林专门创作了雕塑</a:t>
            </a:r>
            <a:r>
              <a:rPr lang="en-US" altLang="zh-CN" sz="17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7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妈妈的手</a:t>
            </a:r>
            <a:r>
              <a:rPr lang="en-US" altLang="zh-CN" sz="17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7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，矗立在杭州钱江新城青少年发展中心东北角的休憩广场，成为杭州著名的“爱心地标”。</a:t>
            </a:r>
          </a:p>
        </p:txBody>
      </p:sp>
      <p:pic>
        <p:nvPicPr>
          <p:cNvPr id="14" name="Picture 28" descr="素材CNN-sccn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599510" y="5203473"/>
            <a:ext cx="2590903" cy="1656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19888" y="1794703"/>
            <a:ext cx="2432911" cy="441065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val="423494161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0" name="组合 49"/>
          <p:cNvGrpSpPr/>
          <p:nvPr/>
        </p:nvGrpSpPr>
        <p:grpSpPr>
          <a:xfrm>
            <a:off x="143296" y="9172"/>
            <a:ext cx="4296120" cy="982410"/>
            <a:chOff x="360058" y="305638"/>
            <a:chExt cx="2141637" cy="335414"/>
          </a:xfrm>
        </p:grpSpPr>
        <p:pic>
          <p:nvPicPr>
            <p:cNvPr id="51" name="Picture 4" descr="C:\Users\Thinkpad\Desktop\245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73" t="3702" r="57500" b="82968"/>
            <a:stretch>
              <a:fillRect/>
            </a:stretch>
          </p:blipFill>
          <p:spPr bwMode="auto">
            <a:xfrm>
              <a:off x="360058" y="305638"/>
              <a:ext cx="2141637" cy="3354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2" name="矩形 51"/>
            <p:cNvSpPr/>
            <p:nvPr/>
          </p:nvSpPr>
          <p:spPr>
            <a:xfrm>
              <a:off x="471003" y="414288"/>
              <a:ext cx="782483" cy="17338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700">
                  <a:solidFill>
                    <a:schemeClr val="bg1"/>
                  </a:solidFill>
                  <a:latin typeface="方正华隶简体" pitchFamily="65" charset="-122"/>
                  <a:ea typeface="方正华隶简体" pitchFamily="65" charset="-122"/>
                </a:rPr>
                <a:t>第三部分</a:t>
              </a: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3962255" y="2152607"/>
            <a:ext cx="5586302" cy="845295"/>
          </a:xfrm>
          <a:prstGeom prst="rect">
            <a:avLst/>
          </a:prstGeom>
          <a:noFill/>
        </p:spPr>
        <p:txBody>
          <a:bodyPr wrap="square" lIns="121890" tIns="60945" rIns="121890" bIns="60945" rtlCol="0">
            <a:spAutoFit/>
          </a:bodyPr>
          <a:lstStyle>
            <a:defPPr>
              <a:defRPr lang="zh-CN"/>
            </a:defPPr>
            <a:lvl1pPr algn="ctr">
              <a:lnSpc>
                <a:spcPct val="80000"/>
              </a:lnSpc>
              <a:defRPr sz="2400">
                <a:solidFill>
                  <a:prstClr val="black"/>
                </a:solidFill>
                <a:effectLst>
                  <a:glow rad="101600">
                    <a:schemeClr val="bg1"/>
                  </a:glow>
                </a:effectLst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r>
              <a:rPr lang="zh-CN" altLang="en-US" sz="5900">
                <a:ln w="38100">
                  <a:noFill/>
                </a:ln>
                <a:gradFill flip="none" rotWithShape="1">
                  <a:gsLst>
                    <a:gs pos="0">
                      <a:srgbClr val="FF0000"/>
                    </a:gs>
                    <a:gs pos="86000">
                      <a:srgbClr val="000000"/>
                    </a:gs>
                  </a:gsLst>
                  <a:lin ang="2700000" scaled="1"/>
                </a:gradFill>
                <a:effectLst/>
                <a:latin typeface="方正华隶简体" pitchFamily="65" charset="-122"/>
                <a:ea typeface="方正华隶简体" pitchFamily="65" charset="-122"/>
              </a:rPr>
              <a:t>三：颂经典</a:t>
            </a: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4852367" y="2994740"/>
            <a:ext cx="6238798" cy="2616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1890" tIns="60945" rIns="121890" bIns="60945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700" b="1">
                <a:latin typeface="微软雅黑" panose="020b0503020204020204" pitchFamily="34" charset="-122"/>
                <a:ea typeface="微软雅黑" panose="020b0503020204020204" pitchFamily="34" charset="-122"/>
              </a:rPr>
              <a:t>四维</a:t>
            </a:r>
            <a:r>
              <a:rPr lang="zh-CN" altLang="en-US" sz="2700">
                <a:latin typeface="微软雅黑" panose="020b0503020204020204" pitchFamily="34" charset="-122"/>
                <a:ea typeface="微软雅黑" panose="020b0503020204020204" pitchFamily="34" charset="-122"/>
              </a:rPr>
              <a:t>（礼、义、廉、耻）</a:t>
            </a:r>
          </a:p>
          <a:p>
            <a:pPr>
              <a:lnSpc>
                <a:spcPct val="150000"/>
              </a:lnSpc>
            </a:pPr>
            <a:r>
              <a:rPr lang="zh-CN" altLang="en-US" sz="2700" b="1">
                <a:latin typeface="微软雅黑" panose="020b0503020204020204" pitchFamily="34" charset="-122"/>
                <a:ea typeface="微软雅黑" panose="020b0503020204020204" pitchFamily="34" charset="-122"/>
              </a:rPr>
              <a:t>五常</a:t>
            </a:r>
            <a:r>
              <a:rPr lang="zh-CN" altLang="en-US" sz="2700">
                <a:latin typeface="微软雅黑" panose="020b0503020204020204" pitchFamily="34" charset="-122"/>
                <a:ea typeface="微软雅黑" panose="020b0503020204020204" pitchFamily="34" charset="-122"/>
              </a:rPr>
              <a:t>（仁、义、礼、智、信）</a:t>
            </a:r>
          </a:p>
          <a:p>
            <a:pPr>
              <a:lnSpc>
                <a:spcPct val="150000"/>
              </a:lnSpc>
            </a:pPr>
            <a:r>
              <a:rPr lang="zh-CN" altLang="en-US" sz="2700" b="1">
                <a:latin typeface="微软雅黑" panose="020b0503020204020204" pitchFamily="34" charset="-122"/>
                <a:ea typeface="微软雅黑" panose="020b0503020204020204" pitchFamily="34" charset="-122"/>
              </a:rPr>
              <a:t>四字</a:t>
            </a:r>
            <a:r>
              <a:rPr lang="zh-CN" altLang="en-US" sz="2700">
                <a:latin typeface="微软雅黑" panose="020b0503020204020204" pitchFamily="34" charset="-122"/>
                <a:ea typeface="微软雅黑" panose="020b0503020204020204" pitchFamily="34" charset="-122"/>
              </a:rPr>
              <a:t>（忠、孝、节、义）</a:t>
            </a:r>
          </a:p>
          <a:p>
            <a:pPr>
              <a:lnSpc>
                <a:spcPct val="150000"/>
              </a:lnSpc>
            </a:pPr>
            <a:r>
              <a:rPr lang="zh-CN" altLang="en-US" sz="2700" b="1">
                <a:latin typeface="微软雅黑" panose="020b0503020204020204" pitchFamily="34" charset="-122"/>
                <a:ea typeface="微软雅黑" panose="020b0503020204020204" pitchFamily="34" charset="-122"/>
              </a:rPr>
              <a:t>八德</a:t>
            </a:r>
            <a:r>
              <a:rPr lang="zh-CN" altLang="en-US" sz="2700">
                <a:latin typeface="微软雅黑" panose="020b0503020204020204" pitchFamily="34" charset="-122"/>
                <a:ea typeface="微软雅黑" panose="020b0503020204020204" pitchFamily="34" charset="-122"/>
              </a:rPr>
              <a:t>（忠孝、仁爱、信义、和平） </a:t>
            </a:r>
          </a:p>
        </p:txBody>
      </p:sp>
      <p:pic>
        <p:nvPicPr>
          <p:cNvPr id="1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41627" y="1821353"/>
            <a:ext cx="2148061" cy="3996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val="50008321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0" name="组合 49"/>
          <p:cNvGrpSpPr/>
          <p:nvPr/>
        </p:nvGrpSpPr>
        <p:grpSpPr>
          <a:xfrm>
            <a:off x="143296" y="9172"/>
            <a:ext cx="4296120" cy="982410"/>
            <a:chOff x="360058" y="305638"/>
            <a:chExt cx="2141637" cy="335414"/>
          </a:xfrm>
        </p:grpSpPr>
        <p:pic>
          <p:nvPicPr>
            <p:cNvPr id="51" name="Picture 4" descr="C:\Users\Thinkpad\Desktop\245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73" t="3702" r="57500" b="82968"/>
            <a:stretch>
              <a:fillRect/>
            </a:stretch>
          </p:blipFill>
          <p:spPr bwMode="auto">
            <a:xfrm>
              <a:off x="360058" y="305638"/>
              <a:ext cx="2141637" cy="3354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2" name="矩形 51"/>
            <p:cNvSpPr/>
            <p:nvPr/>
          </p:nvSpPr>
          <p:spPr>
            <a:xfrm>
              <a:off x="471003" y="414288"/>
              <a:ext cx="782483" cy="17338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700">
                  <a:solidFill>
                    <a:schemeClr val="bg1"/>
                  </a:solidFill>
                  <a:latin typeface="方正华隶简体" pitchFamily="65" charset="-122"/>
                  <a:ea typeface="方正华隶简体" pitchFamily="65" charset="-122"/>
                </a:rPr>
                <a:t>第三部分</a:t>
              </a: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946" y="2178106"/>
            <a:ext cx="4980205" cy="3641219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7412207" y="1876466"/>
            <a:ext cx="2981107" cy="943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0" tIns="60945" rIns="121890" bIns="60945"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5300">
                <a:solidFill>
                  <a:schemeClr val="accent5">
                    <a:lumMod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行佣供母</a:t>
            </a: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6131417" y="3023425"/>
            <a:ext cx="5550092" cy="22106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1890" tIns="60945" rIns="121890" bIns="60945">
            <a:spAutoFit/>
          </a:bodyPr>
          <a:lstStyle/>
          <a:p>
            <a:pPr algn="just">
              <a:lnSpc>
                <a:spcPct val="114000"/>
              </a:lnSpc>
              <a:spcBef>
                <a:spcPct val="50000"/>
              </a:spcBef>
            </a:pPr>
            <a:r>
              <a:rPr lang="zh-CN" altLang="en-US" sz="17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江革，东汉时齐国临淄人，少年丧父，侍奉母亲极为孝顺。战乱中，江革背着母亲逃难，几次遇到匪盗，贼人欲杀死他，江革哭告：老母年迈，无人奉养，贼人见他孝顺，不忍杀他。后来，他迁居江苏下邳，做雇工供养母亲，自己贫穷赤脚，而母亲所需甚丰。明帝时被推举为孝廉，章帝时被推举为贤良方正，任五官中郎将。</a:t>
            </a:r>
          </a:p>
        </p:txBody>
      </p:sp>
    </p:spTree>
    <p:extLst>
      <p:ext uri="{BB962C8B-B14F-4D97-AF65-F5344CB8AC3E}">
        <p14:creationId val="68532699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0" name="组合 49"/>
          <p:cNvGrpSpPr/>
          <p:nvPr/>
        </p:nvGrpSpPr>
        <p:grpSpPr>
          <a:xfrm>
            <a:off x="143296" y="9172"/>
            <a:ext cx="4296120" cy="982410"/>
            <a:chOff x="360058" y="305638"/>
            <a:chExt cx="2141637" cy="335414"/>
          </a:xfrm>
        </p:grpSpPr>
        <p:pic>
          <p:nvPicPr>
            <p:cNvPr id="51" name="Picture 4" descr="C:\Users\Thinkpad\Desktop\245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73" t="3702" r="57500" b="82968"/>
            <a:stretch>
              <a:fillRect/>
            </a:stretch>
          </p:blipFill>
          <p:spPr bwMode="auto">
            <a:xfrm>
              <a:off x="360058" y="305638"/>
              <a:ext cx="2141637" cy="3354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2" name="矩形 51"/>
            <p:cNvSpPr/>
            <p:nvPr/>
          </p:nvSpPr>
          <p:spPr>
            <a:xfrm>
              <a:off x="471003" y="414288"/>
              <a:ext cx="782483" cy="17338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700">
                  <a:solidFill>
                    <a:schemeClr val="bg1"/>
                  </a:solidFill>
                  <a:latin typeface="方正华隶简体" pitchFamily="65" charset="-122"/>
                  <a:ea typeface="方正华隶简体" pitchFamily="65" charset="-122"/>
                </a:rPr>
                <a:t>第三部分</a:t>
              </a: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364" y="2178106"/>
            <a:ext cx="5079369" cy="3641219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7241272" y="1876466"/>
            <a:ext cx="3322977" cy="943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0" tIns="60945" rIns="121890" bIns="60945"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5300">
                <a:solidFill>
                  <a:schemeClr val="accent5">
                    <a:lumMod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亲尝汤药 </a:t>
            </a: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6131417" y="3023426"/>
            <a:ext cx="5550092" cy="22106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1890" tIns="60945" rIns="121890" bIns="60945">
            <a:spAutoFit/>
          </a:bodyPr>
          <a:lstStyle/>
          <a:p>
            <a:pPr algn="just">
              <a:lnSpc>
                <a:spcPct val="114000"/>
              </a:lnSpc>
              <a:spcBef>
                <a:spcPct val="50000"/>
              </a:spcBef>
            </a:pPr>
            <a:r>
              <a:rPr lang="zh-CN" altLang="en-US" sz="17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汉文帝刘恒，汉高祖第三子，为薄太后所生。高后八年（前</a:t>
            </a:r>
            <a:r>
              <a:rPr lang="en-US" altLang="zh-CN" sz="17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180</a:t>
            </a:r>
            <a:r>
              <a:rPr lang="zh-CN" altLang="en-US" sz="17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），闻于天下，侍奉母亲从不懈怠。母亲卧病三年，他常常目不交睫，衣不解带；母亲所服的汤药，他亲口尝过后才放心让母亲服用。他在位</a:t>
            </a:r>
            <a:r>
              <a:rPr lang="en-US" altLang="zh-CN" sz="17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24</a:t>
            </a:r>
            <a:r>
              <a:rPr lang="zh-CN" altLang="en-US" sz="17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年，重德治，兴礼仪，注意发展农业，使西汉社会稳定，人丁兴旺，经济得到恢复和发展，他与汉景帝的统治时期被誉为“文景之治”。 </a:t>
            </a:r>
          </a:p>
        </p:txBody>
      </p:sp>
    </p:spTree>
    <p:extLst>
      <p:ext uri="{BB962C8B-B14F-4D97-AF65-F5344CB8AC3E}">
        <p14:creationId val="392817598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0" name="组合 49"/>
          <p:cNvGrpSpPr/>
          <p:nvPr/>
        </p:nvGrpSpPr>
        <p:grpSpPr>
          <a:xfrm>
            <a:off x="143296" y="9172"/>
            <a:ext cx="4296120" cy="982410"/>
            <a:chOff x="360058" y="305638"/>
            <a:chExt cx="2141637" cy="335414"/>
          </a:xfrm>
        </p:grpSpPr>
        <p:pic>
          <p:nvPicPr>
            <p:cNvPr id="51" name="Picture 4" descr="C:\Users\Thinkpad\Desktop\245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73" t="3702" r="57500" b="82968"/>
            <a:stretch>
              <a:fillRect/>
            </a:stretch>
          </p:blipFill>
          <p:spPr bwMode="auto">
            <a:xfrm>
              <a:off x="360058" y="305638"/>
              <a:ext cx="2141637" cy="3354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2" name="矩形 51"/>
            <p:cNvSpPr/>
            <p:nvPr/>
          </p:nvSpPr>
          <p:spPr>
            <a:xfrm>
              <a:off x="471003" y="414288"/>
              <a:ext cx="782483" cy="17338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700">
                  <a:solidFill>
                    <a:schemeClr val="bg1"/>
                  </a:solidFill>
                  <a:latin typeface="方正华隶简体" pitchFamily="65" charset="-122"/>
                  <a:ea typeface="方正华隶简体" pitchFamily="65" charset="-122"/>
                </a:rPr>
                <a:t>第三部分</a:t>
              </a: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029" y="2178106"/>
            <a:ext cx="5162039" cy="3641219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7241272" y="1876466"/>
            <a:ext cx="3322977" cy="943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0" tIns="60945" rIns="121890" bIns="60945"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5300">
                <a:solidFill>
                  <a:schemeClr val="accent5">
                    <a:lumMod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卧冰求鲤 </a:t>
            </a: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6131417" y="3023426"/>
            <a:ext cx="5550092" cy="1912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1890" tIns="60945" rIns="121890" bIns="60945">
            <a:spAutoFit/>
          </a:bodyPr>
          <a:lstStyle/>
          <a:p>
            <a:pPr algn="just">
              <a:lnSpc>
                <a:spcPct val="114000"/>
              </a:lnSpc>
              <a:spcBef>
                <a:spcPct val="50000"/>
              </a:spcBef>
            </a:pPr>
            <a:r>
              <a:rPr lang="zh-CN" altLang="en-US" sz="17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王祥，琅琊人，生母早丧，继母朱氏多次在他父亲面前说他的坏话，使他失去父爱。父母患病，他衣不解带侍候，继母想吃活鲤鱼，适值天寒地冻，他解开衣服卧在冰上，冰忽然自行融化，跃出两条鲤鱼。继母食后，果然病愈。王祥隐居二十余年，后从温县县令做到大司农、司空、太尉。 </a:t>
            </a:r>
          </a:p>
        </p:txBody>
      </p:sp>
    </p:spTree>
    <p:extLst>
      <p:ext uri="{BB962C8B-B14F-4D97-AF65-F5344CB8AC3E}">
        <p14:creationId val="391118469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0" name="组合 49"/>
          <p:cNvGrpSpPr/>
          <p:nvPr/>
        </p:nvGrpSpPr>
        <p:grpSpPr>
          <a:xfrm>
            <a:off x="143296" y="9172"/>
            <a:ext cx="4296120" cy="982410"/>
            <a:chOff x="360058" y="305638"/>
            <a:chExt cx="2141637" cy="335414"/>
          </a:xfrm>
        </p:grpSpPr>
        <p:pic>
          <p:nvPicPr>
            <p:cNvPr id="51" name="Picture 4" descr="C:\Users\Thinkpad\Desktop\245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73" t="3702" r="57500" b="82968"/>
            <a:stretch>
              <a:fillRect/>
            </a:stretch>
          </p:blipFill>
          <p:spPr bwMode="auto">
            <a:xfrm>
              <a:off x="360058" y="305638"/>
              <a:ext cx="2141637" cy="3354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2" name="矩形 51"/>
            <p:cNvSpPr/>
            <p:nvPr/>
          </p:nvSpPr>
          <p:spPr>
            <a:xfrm>
              <a:off x="471003" y="414288"/>
              <a:ext cx="782483" cy="17338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700">
                  <a:solidFill>
                    <a:schemeClr val="bg1"/>
                  </a:solidFill>
                  <a:latin typeface="方正华隶简体" pitchFamily="65" charset="-122"/>
                  <a:ea typeface="方正华隶简体" pitchFamily="65" charset="-122"/>
                </a:rPr>
                <a:t>第三部分</a:t>
              </a: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946" y="2178106"/>
            <a:ext cx="4980205" cy="3641219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7241272" y="1876466"/>
            <a:ext cx="3322977" cy="943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0" tIns="60945" rIns="121890" bIns="60945"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5300">
                <a:solidFill>
                  <a:schemeClr val="accent5">
                    <a:lumMod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百里负米 </a:t>
            </a: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6131417" y="3023426"/>
            <a:ext cx="5550092" cy="2784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1890" tIns="60945" rIns="121890" bIns="60945">
            <a:spAutoFit/>
          </a:bodyPr>
          <a:lstStyle/>
          <a:p>
            <a:pPr algn="just">
              <a:lnSpc>
                <a:spcPct val="114000"/>
              </a:lnSpc>
              <a:spcBef>
                <a:spcPct val="50000"/>
              </a:spcBef>
            </a:pPr>
            <a:r>
              <a:rPr lang="zh-CN" altLang="en-US" sz="17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仲由，字子路、季路，春秋时期鲁国人，孔子的得意弟子，性格直率勇敢，十分孝顺。早年家中贫穷，自己常常采野菜做饭食，却从百里之外负米回家侍奉双亲。父母死后，他做了大官，奉命到楚国去，随从的车马有百乘之众，所积的粮食有万钟之多。坐在垒叠的锦褥上，吃着丰盛的筵席，他常常怀念双亲，慨叹说：“即使我想吃野菜，为父母亲去负米，哪里能够再得呢？”孔子赞扬说：“你侍奉父母，可以说是生时尽力，死后思念哪！</a:t>
            </a:r>
          </a:p>
        </p:txBody>
      </p:sp>
    </p:spTree>
    <p:extLst>
      <p:ext uri="{BB962C8B-B14F-4D97-AF65-F5344CB8AC3E}">
        <p14:creationId val="91250153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Picture 6" descr="7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25106" y="1923649"/>
            <a:ext cx="9445930" cy="4249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7" descr="6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26749" y="1915710"/>
            <a:ext cx="399928" cy="4257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/>
        </p:nvGrpSpPr>
        <p:grpSpPr>
          <a:xfrm>
            <a:off x="143296" y="9172"/>
            <a:ext cx="4296120" cy="982410"/>
            <a:chOff x="360058" y="305638"/>
            <a:chExt cx="2141637" cy="335414"/>
          </a:xfrm>
        </p:grpSpPr>
        <p:pic>
          <p:nvPicPr>
            <p:cNvPr id="51" name="Picture 4" descr="C:\Users\Thinkpad\Desktop\245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73" t="3702" r="57500" b="82968"/>
            <a:stretch>
              <a:fillRect/>
            </a:stretch>
          </p:blipFill>
          <p:spPr bwMode="auto">
            <a:xfrm>
              <a:off x="360058" y="305638"/>
              <a:ext cx="2141637" cy="3354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2" name="矩形 51"/>
            <p:cNvSpPr/>
            <p:nvPr/>
          </p:nvSpPr>
          <p:spPr>
            <a:xfrm>
              <a:off x="471003" y="414288"/>
              <a:ext cx="782483" cy="17338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700">
                  <a:solidFill>
                    <a:schemeClr val="bg1"/>
                  </a:solidFill>
                  <a:latin typeface="方正华隶简体" pitchFamily="65" charset="-122"/>
                  <a:ea typeface="方正华隶简体" pitchFamily="65" charset="-122"/>
                </a:rPr>
                <a:t>第四部分</a:t>
              </a: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3149702" y="1296359"/>
            <a:ext cx="6195717" cy="845295"/>
          </a:xfrm>
          <a:prstGeom prst="rect">
            <a:avLst/>
          </a:prstGeom>
          <a:noFill/>
        </p:spPr>
        <p:txBody>
          <a:bodyPr wrap="square" lIns="121890" tIns="60945" rIns="121890" bIns="60945" rtlCol="0">
            <a:spAutoFit/>
          </a:bodyPr>
          <a:lstStyle>
            <a:defPPr>
              <a:defRPr lang="zh-CN"/>
            </a:defPPr>
            <a:lvl1pPr algn="ctr">
              <a:lnSpc>
                <a:spcPct val="80000"/>
              </a:lnSpc>
              <a:defRPr sz="2400">
                <a:solidFill>
                  <a:prstClr val="black"/>
                </a:solidFill>
                <a:effectLst>
                  <a:glow rad="101600">
                    <a:schemeClr val="bg1"/>
                  </a:glow>
                </a:effectLst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r>
              <a:rPr lang="zh-CN" altLang="en-US" sz="5900">
                <a:ln w="38100">
                  <a:noFill/>
                </a:ln>
                <a:gradFill flip="none" rotWithShape="1">
                  <a:gsLst>
                    <a:gs pos="0">
                      <a:srgbClr val="FF0000"/>
                    </a:gs>
                    <a:gs pos="86000">
                      <a:srgbClr val="000000"/>
                    </a:gs>
                  </a:gsLst>
                  <a:lin ang="2700000" scaled="1"/>
                </a:gradFill>
                <a:effectLst/>
                <a:latin typeface="方正华隶简体" pitchFamily="65" charset="-122"/>
                <a:ea typeface="方正华隶简体" pitchFamily="65" charset="-122"/>
              </a:rPr>
              <a:t>四：谈感悟</a:t>
            </a:r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1966944" y="3429794"/>
            <a:ext cx="8254409" cy="1203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1890" tIns="60945" rIns="121890" bIns="60945">
            <a:spAutoFit/>
          </a:bodyPr>
          <a:lstStyle/>
          <a:p>
            <a:pPr algn="just">
              <a:lnSpc>
                <a:spcPct val="130000"/>
              </a:lnSpc>
              <a:spcBef>
                <a:spcPct val="50000"/>
              </a:spcBef>
            </a:pPr>
            <a:r>
              <a:rPr lang="en-US" altLang="zh-CN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所有这些，目的只有一个，就是在整个社会营造出一种以德为荣、以德为美、健康向上的大环境、大气候，创建出一种人与人之间礼尚往来、以礼相待、和谐相处、和睦共存的良好的生存氛围和社会氛围。 </a:t>
            </a:r>
          </a:p>
        </p:txBody>
      </p:sp>
      <p:sp>
        <p:nvSpPr>
          <p:cNvPr id="18" name="Rectangle 3"/>
          <p:cNvSpPr>
            <a:spLocks noChangeArrowheads="1"/>
          </p:cNvSpPr>
          <p:nvPr/>
        </p:nvSpPr>
        <p:spPr bwMode="auto">
          <a:xfrm>
            <a:off x="2564933" y="2312281"/>
            <a:ext cx="7656420" cy="10258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1890" tIns="60945" rIns="121890" bIns="60945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900">
                <a:solidFill>
                  <a:srgbClr val="6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为什么要弘扬道德 ？</a:t>
            </a:r>
          </a:p>
        </p:txBody>
      </p:sp>
    </p:spTree>
    <p:extLst>
      <p:ext uri="{BB962C8B-B14F-4D97-AF65-F5344CB8AC3E}">
        <p14:creationId val="300281629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7" grpId="0"/>
      <p:bldP spid="1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Picture 6" descr="7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25106" y="2117036"/>
            <a:ext cx="9445930" cy="4249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7" descr="6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26749" y="2109096"/>
            <a:ext cx="399928" cy="4257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/>
        </p:nvGrpSpPr>
        <p:grpSpPr>
          <a:xfrm>
            <a:off x="143296" y="9172"/>
            <a:ext cx="4296120" cy="982410"/>
            <a:chOff x="360058" y="305638"/>
            <a:chExt cx="2141637" cy="335414"/>
          </a:xfrm>
        </p:grpSpPr>
        <p:pic>
          <p:nvPicPr>
            <p:cNvPr id="51" name="Picture 4" descr="C:\Users\Thinkpad\Desktop\245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73" t="3702" r="57500" b="82968"/>
            <a:stretch>
              <a:fillRect/>
            </a:stretch>
          </p:blipFill>
          <p:spPr bwMode="auto">
            <a:xfrm>
              <a:off x="360058" y="305638"/>
              <a:ext cx="2141637" cy="3354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2" name="矩形 51"/>
            <p:cNvSpPr/>
            <p:nvPr/>
          </p:nvSpPr>
          <p:spPr>
            <a:xfrm>
              <a:off x="471003" y="414288"/>
              <a:ext cx="782483" cy="17338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700">
                  <a:solidFill>
                    <a:schemeClr val="bg1"/>
                  </a:solidFill>
                  <a:latin typeface="方正华隶简体" pitchFamily="65" charset="-122"/>
                  <a:ea typeface="方正华隶简体" pitchFamily="65" charset="-122"/>
                </a:rPr>
                <a:t>第四部分</a:t>
              </a:r>
            </a:p>
          </p:txBody>
        </p:sp>
      </p:grpSp>
      <p:sp>
        <p:nvSpPr>
          <p:cNvPr id="14" name="Rectangle 2"/>
          <p:cNvSpPr txBox="1">
            <a:spLocks noChangeArrowheads="1"/>
          </p:cNvSpPr>
          <p:nvPr/>
        </p:nvSpPr>
        <p:spPr>
          <a:xfrm>
            <a:off x="2205660" y="1194767"/>
            <a:ext cx="5888731" cy="8001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0" tIns="60945" rIns="121890" bIns="60945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Bef>
                <a:spcPct val="50000"/>
              </a:spcBef>
            </a:pPr>
            <a:r>
              <a:rPr lang="zh-CN" altLang="en-US">
                <a:solidFill>
                  <a:srgbClr val="6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社会主义核心价值体系</a:t>
            </a:r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>
          <a:xfrm>
            <a:off x="2032441" y="2820242"/>
            <a:ext cx="8430238" cy="26437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1890" tIns="60945" rIns="121890" bIns="60945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just">
              <a:lnSpc>
                <a:spcPct val="130000"/>
              </a:lnSpc>
              <a:spcBef>
                <a:spcPct val="50000"/>
              </a:spcBef>
            </a:pPr>
            <a:r>
              <a:rPr lang="zh-CN" altLang="en-US" sz="21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党的十六届六中全会通过的</a:t>
            </a:r>
            <a:r>
              <a:rPr lang="en-US" altLang="zh-CN" sz="21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1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中共中央关于构建社会主义和谐社会若干重大问题的决定</a:t>
            </a:r>
            <a:r>
              <a:rPr lang="en-US" altLang="zh-CN" sz="21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1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深刻揭示了社会主义核心价值体系的内涵，明确提出了社会主义核心价值体系的内容。社会主义核心价值观是社会主义核心价值体系的内核最高抽象。</a:t>
            </a:r>
            <a:r>
              <a:rPr lang="en-US" altLang="zh-CN" sz="21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2006</a:t>
            </a:r>
            <a:r>
              <a:rPr lang="zh-CN" altLang="en-US" sz="21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年十六届六中全提出“社会主义核心价值体系”，学界对社会主义核心价值观的概括展开深入探讨。</a:t>
            </a:r>
          </a:p>
        </p:txBody>
      </p:sp>
    </p:spTree>
    <p:extLst>
      <p:ext uri="{BB962C8B-B14F-4D97-AF65-F5344CB8AC3E}">
        <p14:creationId val="67447924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4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26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1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Picture 12" descr="84699a87b5b4c81a66096e0e"/>
          <p:cNvPicPr>
            <a:picLocks noChangeAspect="1" noChangeArrowheads="1"/>
          </p:cNvPicPr>
          <p:nvPr/>
        </p:nvPicPr>
        <p:blipFill>
          <a:blip r:embed="rId2">
            <a:lum contrast="-12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19604" y="2007504"/>
            <a:ext cx="9247783" cy="3641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8" descr="笔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15599" y="4543063"/>
            <a:ext cx="4877509" cy="234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0173" name="Picture 61" descr="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17959" y="2254293"/>
            <a:ext cx="932167" cy="1784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0184" name="Rectangle 72"/>
          <p:cNvSpPr>
            <a:spLocks noChangeArrowheads="1"/>
          </p:cNvSpPr>
          <p:nvPr/>
        </p:nvSpPr>
        <p:spPr bwMode="auto">
          <a:xfrm>
            <a:off x="8813695" y="2566581"/>
            <a:ext cx="812918" cy="12226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6756" tIns="48379" rIns="96756" bIns="48379" anchor="ctr">
            <a:spAutoFit/>
          </a:bodyPr>
          <a:lstStyle/>
          <a:p>
            <a:pPr eaLnBrk="1" hangingPunct="1">
              <a:lnSpc>
                <a:spcPct val="85000"/>
              </a:lnSpc>
            </a:pPr>
            <a:r>
              <a:rPr lang="zh-CN" altLang="en-US" sz="4300" b="1">
                <a:solidFill>
                  <a:srgbClr val="FFFFFF"/>
                </a:solidFill>
                <a:latin typeface="Arial" pitchFamily="34" charset="0"/>
                <a:ea typeface="楷体" pitchFamily="49" charset="-122"/>
              </a:rPr>
              <a:t>前</a:t>
            </a:r>
            <a:endParaRPr lang="en-US" altLang="zh-CN" sz="4300" b="1">
              <a:solidFill>
                <a:srgbClr val="FFFFFF"/>
              </a:solidFill>
              <a:latin typeface="Arial" pitchFamily="34" charset="0"/>
              <a:ea typeface="楷体" pitchFamily="49" charset="-122"/>
            </a:endParaRPr>
          </a:p>
          <a:p>
            <a:pPr eaLnBrk="1" hangingPunct="1">
              <a:lnSpc>
                <a:spcPct val="85000"/>
              </a:lnSpc>
            </a:pPr>
            <a:r>
              <a:rPr lang="zh-CN" altLang="en-US" sz="4300" b="1">
                <a:solidFill>
                  <a:srgbClr val="FFFFFF"/>
                </a:solidFill>
                <a:latin typeface="Arial" pitchFamily="34" charset="0"/>
                <a:ea typeface="楷体" pitchFamily="49" charset="-122"/>
              </a:rPr>
              <a:t>言</a:t>
            </a:r>
          </a:p>
        </p:txBody>
      </p:sp>
      <p:sp>
        <p:nvSpPr>
          <p:cNvPr id="16" name="矩形 15"/>
          <p:cNvSpPr/>
          <p:nvPr/>
        </p:nvSpPr>
        <p:spPr>
          <a:xfrm>
            <a:off x="2779802" y="2533997"/>
            <a:ext cx="6094148" cy="2436647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08794" tIns="54397" rIns="108794" bIns="54397" anchor="ctr">
            <a:spAutoFit/>
          </a:bodyPr>
          <a:lstStyle/>
          <a:p>
            <a:pPr defTabSz="1087695">
              <a:lnSpc>
                <a:spcPct val="120000"/>
              </a:lnSpc>
            </a:pPr>
            <a:r>
              <a:rPr lang="zh-CN" altLang="en-US" sz="2100" b="1">
                <a:latin typeface="Arial"/>
                <a:ea typeface="楷体" pitchFamily="49" charset="-122"/>
              </a:rPr>
              <a:t>       “积善之家必有余庆，积恶之家必有余殃”、“但行好事，莫问前程”。如今“道德讲堂”在全国各地蓬勃开展，以“身边人讲身边事、身边人讲自己事、身边事教身边人”的形式，传播凡人善举，已成为群众易于参与、乐于参与道德建设的平台和载体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143296" y="94992"/>
            <a:ext cx="4296120" cy="982410"/>
            <a:chOff x="360058" y="334939"/>
            <a:chExt cx="2141637" cy="335414"/>
          </a:xfrm>
        </p:grpSpPr>
        <p:pic>
          <p:nvPicPr>
            <p:cNvPr id="9" name="Picture 4" descr="C:\Users\Thinkpad\Desktop\245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73" t="3702" r="57500" b="82968"/>
            <a:stretch>
              <a:fillRect/>
            </a:stretch>
          </p:blipFill>
          <p:spPr bwMode="auto">
            <a:xfrm>
              <a:off x="360058" y="334939"/>
              <a:ext cx="2141637" cy="3354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矩形 9"/>
            <p:cNvSpPr/>
            <p:nvPr/>
          </p:nvSpPr>
          <p:spPr>
            <a:xfrm>
              <a:off x="471003" y="414288"/>
              <a:ext cx="782483" cy="17338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700">
                  <a:solidFill>
                    <a:schemeClr val="bg1"/>
                  </a:solidFill>
                  <a:latin typeface="方正华隶简体" pitchFamily="65" charset="-122"/>
                  <a:ea typeface="方正华隶简体" pitchFamily="65" charset="-122"/>
                </a:rPr>
                <a:t>道德讲堂</a:t>
              </a:r>
            </a:p>
          </p:txBody>
        </p:sp>
      </p:grp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6666 3.33333E-06 L 5.55556E-07 3.33333E-06" pathEditMode="relative" ptsTypes="AA">
                                      <p:cBhvr>
                                        <p:cTn id="13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21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3" dur="2000"/>
                                        <p:tgtEl>
                                          <p:spTgt spid="90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2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0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0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84" grpId="0"/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Picture 6" descr="7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25106" y="2117036"/>
            <a:ext cx="9445930" cy="4249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7" descr="6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26749" y="2109096"/>
            <a:ext cx="399928" cy="4257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/>
        </p:nvGrpSpPr>
        <p:grpSpPr>
          <a:xfrm>
            <a:off x="143296" y="9172"/>
            <a:ext cx="4296120" cy="982410"/>
            <a:chOff x="360058" y="305638"/>
            <a:chExt cx="2141637" cy="335414"/>
          </a:xfrm>
        </p:grpSpPr>
        <p:pic>
          <p:nvPicPr>
            <p:cNvPr id="51" name="Picture 4" descr="C:\Users\Thinkpad\Desktop\245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73" t="3702" r="57500" b="82968"/>
            <a:stretch>
              <a:fillRect/>
            </a:stretch>
          </p:blipFill>
          <p:spPr bwMode="auto">
            <a:xfrm>
              <a:off x="360058" y="305638"/>
              <a:ext cx="2141637" cy="3354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2" name="矩形 51"/>
            <p:cNvSpPr/>
            <p:nvPr/>
          </p:nvSpPr>
          <p:spPr>
            <a:xfrm>
              <a:off x="471003" y="414288"/>
              <a:ext cx="782483" cy="17338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700">
                  <a:solidFill>
                    <a:schemeClr val="bg1"/>
                  </a:solidFill>
                  <a:latin typeface="方正华隶简体" pitchFamily="65" charset="-122"/>
                  <a:ea typeface="方正华隶简体" pitchFamily="65" charset="-122"/>
                </a:rPr>
                <a:t>第四部分</a:t>
              </a:r>
            </a:p>
          </p:txBody>
        </p:sp>
      </p:grp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2289115" y="1296359"/>
            <a:ext cx="5888731" cy="8001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0" tIns="60945" rIns="121890" bIns="60945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Bef>
                <a:spcPct val="50000"/>
              </a:spcBef>
            </a:pPr>
            <a:r>
              <a:rPr lang="zh-CN" altLang="en-US">
                <a:solidFill>
                  <a:srgbClr val="6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社会主义核心价值体系</a:t>
            </a: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1962025" y="2921834"/>
            <a:ext cx="8264246" cy="27084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1890" tIns="60945" rIns="121890" bIns="60945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just">
              <a:lnSpc>
                <a:spcPct val="130000"/>
              </a:lnSpc>
              <a:spcBef>
                <a:spcPct val="50000"/>
              </a:spcBef>
            </a:pPr>
            <a:r>
              <a:rPr lang="en-US" altLang="zh-CN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2012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中共十八大报告，明确提出“三个倡导”，即“倡导富强、民主、文明、和谐，倡导自由、平等、公正、法治，倡导爱国、敬业、诚信、友善，积极培育社会主义核心价值观”，这是对社会主义核心价值观的最新概括。</a:t>
            </a:r>
          </a:p>
          <a:p>
            <a:pPr marL="0" algn="just">
              <a:lnSpc>
                <a:spcPct val="130000"/>
              </a:lnSpc>
              <a:spcBef>
                <a:spcPct val="50000"/>
              </a:spcBef>
            </a:pPr>
            <a:endParaRPr lang="en-US" altLang="zh-CN" sz="240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val="114566010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5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0" name="组合 49"/>
          <p:cNvGrpSpPr/>
          <p:nvPr/>
        </p:nvGrpSpPr>
        <p:grpSpPr>
          <a:xfrm>
            <a:off x="143296" y="9172"/>
            <a:ext cx="4296120" cy="982410"/>
            <a:chOff x="360058" y="305638"/>
            <a:chExt cx="2141637" cy="335414"/>
          </a:xfrm>
        </p:grpSpPr>
        <p:pic>
          <p:nvPicPr>
            <p:cNvPr id="51" name="Picture 4" descr="C:\Users\Thinkpad\Desktop\245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73" t="3702" r="57500" b="82968"/>
            <a:stretch>
              <a:fillRect/>
            </a:stretch>
          </p:blipFill>
          <p:spPr bwMode="auto">
            <a:xfrm>
              <a:off x="360058" y="305638"/>
              <a:ext cx="2141637" cy="3354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2" name="矩形 51"/>
            <p:cNvSpPr/>
            <p:nvPr/>
          </p:nvSpPr>
          <p:spPr>
            <a:xfrm>
              <a:off x="471003" y="414288"/>
              <a:ext cx="782483" cy="17338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700">
                  <a:solidFill>
                    <a:schemeClr val="bg1"/>
                  </a:solidFill>
                  <a:latin typeface="方正华隶简体" pitchFamily="65" charset="-122"/>
                  <a:ea typeface="方正华隶简体" pitchFamily="65" charset="-122"/>
                </a:rPr>
                <a:t>第五部分</a:t>
              </a: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3860686" y="1535493"/>
            <a:ext cx="4672180" cy="845295"/>
          </a:xfrm>
          <a:prstGeom prst="rect">
            <a:avLst/>
          </a:prstGeom>
          <a:noFill/>
        </p:spPr>
        <p:txBody>
          <a:bodyPr wrap="square" lIns="121890" tIns="60945" rIns="121890" bIns="60945" rtlCol="0">
            <a:spAutoFit/>
          </a:bodyPr>
          <a:lstStyle>
            <a:defPPr>
              <a:defRPr lang="zh-CN"/>
            </a:defPPr>
            <a:lvl1pPr algn="ctr">
              <a:lnSpc>
                <a:spcPct val="80000"/>
              </a:lnSpc>
              <a:defRPr sz="2400">
                <a:solidFill>
                  <a:prstClr val="black"/>
                </a:solidFill>
                <a:effectLst>
                  <a:glow rad="101600">
                    <a:schemeClr val="bg1"/>
                  </a:glow>
                </a:effectLst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r>
              <a:rPr lang="zh-CN" altLang="en-US" sz="5900">
                <a:ln w="38100">
                  <a:noFill/>
                </a:ln>
                <a:gradFill flip="none" rotWithShape="1">
                  <a:gsLst>
                    <a:gs pos="0">
                      <a:srgbClr val="FF0000"/>
                    </a:gs>
                    <a:gs pos="86000">
                      <a:srgbClr val="000000"/>
                    </a:gs>
                  </a:gsLst>
                  <a:lin ang="2700000" scaled="1"/>
                </a:gradFill>
                <a:effectLst/>
                <a:latin typeface="方正华隶简体" pitchFamily="65" charset="-122"/>
                <a:ea typeface="方正华隶简体" pitchFamily="65" charset="-122"/>
              </a:rPr>
              <a:t>五：孝文化</a:t>
            </a:r>
          </a:p>
        </p:txBody>
      </p:sp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2682921" y="2705487"/>
            <a:ext cx="7068775" cy="3162519"/>
          </a:xfrm>
          <a:prstGeom prst="rect">
            <a:avLst/>
          </a:prstGeom>
          <a:noFill/>
          <a:ln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0" tIns="60945" rIns="121890" bIns="60945"/>
          <a:lstStyle>
            <a:defPPr>
              <a:defRPr lang="zh-CN"/>
            </a:defPPr>
            <a:lvl1pPr>
              <a:spcBef>
                <a:spcPct val="20000"/>
              </a:spcBef>
              <a:defRPr sz="1600">
                <a:latin typeface="楷体" pitchFamily="49" charset="-122"/>
                <a:ea typeface="楷体" pitchFamily="49" charset="-122"/>
              </a:defRPr>
            </a:lvl1pPr>
          </a:lstStyle>
          <a:p>
            <a:r>
              <a:rPr lang="zh-CN" altLang="en-US" sz="2700"/>
              <a:t>    孝，是中华传统文化的精华，是一切圣贤教育的核心，是做人的根本，是家庭幸福的源泉。“忠臣出孝子之门”，国家的栋梁，来自于孝子。传承、弘扬孝道，是利国利世利民的事。</a:t>
            </a:r>
            <a:endParaRPr lang="en-US" altLang="zh-CN" sz="2700"/>
          </a:p>
          <a:p>
            <a:r>
              <a:rPr lang="zh-CN" altLang="en-US" sz="2700"/>
              <a:t>    希望我们每一个人，都能成为孝子！</a:t>
            </a:r>
          </a:p>
          <a:p>
            <a:endParaRPr lang="en-US" altLang="zh-CN" sz="2700"/>
          </a:p>
        </p:txBody>
      </p:sp>
    </p:spTree>
    <p:extLst>
      <p:ext uri="{BB962C8B-B14F-4D97-AF65-F5344CB8AC3E}">
        <p14:creationId val="280123942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0" name="组合 49"/>
          <p:cNvGrpSpPr/>
          <p:nvPr/>
        </p:nvGrpSpPr>
        <p:grpSpPr>
          <a:xfrm>
            <a:off x="143296" y="9172"/>
            <a:ext cx="4296120" cy="982410"/>
            <a:chOff x="360058" y="305638"/>
            <a:chExt cx="2141637" cy="335414"/>
          </a:xfrm>
        </p:grpSpPr>
        <p:pic>
          <p:nvPicPr>
            <p:cNvPr id="51" name="Picture 4" descr="C:\Users\Thinkpad\Desktop\245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73" t="3702" r="57500" b="82968"/>
            <a:stretch>
              <a:fillRect/>
            </a:stretch>
          </p:blipFill>
          <p:spPr bwMode="auto">
            <a:xfrm>
              <a:off x="360058" y="305638"/>
              <a:ext cx="2141637" cy="3354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2" name="矩形 51"/>
            <p:cNvSpPr/>
            <p:nvPr/>
          </p:nvSpPr>
          <p:spPr>
            <a:xfrm>
              <a:off x="471003" y="414288"/>
              <a:ext cx="782483" cy="17338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700">
                  <a:solidFill>
                    <a:schemeClr val="bg1"/>
                  </a:solidFill>
                  <a:latin typeface="方正华隶简体" pitchFamily="65" charset="-122"/>
                  <a:ea typeface="方正华隶简体" pitchFamily="65" charset="-122"/>
                </a:rPr>
                <a:t>第五部分</a:t>
              </a:r>
            </a:p>
          </p:txBody>
        </p:sp>
      </p:grpSp>
      <p:sp>
        <p:nvSpPr>
          <p:cNvPr id="11" name="矩形 18"/>
          <p:cNvSpPr>
            <a:spLocks noChangeArrowheads="1"/>
          </p:cNvSpPr>
          <p:nvPr/>
        </p:nvSpPr>
        <p:spPr bwMode="auto">
          <a:xfrm>
            <a:off x="4800636" y="1246862"/>
            <a:ext cx="2785317" cy="400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0" tIns="60945" rIns="121890" bIns="60945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对孝的实行归结为三条：</a:t>
            </a:r>
          </a:p>
        </p:txBody>
      </p:sp>
      <p:grpSp>
        <p:nvGrpSpPr>
          <p:cNvPr id="53" name="Group 187"/>
          <p:cNvGrpSpPr/>
          <p:nvPr/>
        </p:nvGrpSpPr>
        <p:grpSpPr>
          <a:xfrm>
            <a:off x="1207838" y="1093174"/>
            <a:ext cx="1941863" cy="7511471"/>
            <a:chOff x="4225" y="672"/>
            <a:chExt cx="1055" cy="4080"/>
          </a:xfrm>
        </p:grpSpPr>
        <p:pic>
          <p:nvPicPr>
            <p:cNvPr id="54" name="Picture 188" descr="6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225" y="864"/>
              <a:ext cx="1055" cy="38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5" name="Picture 189" descr="5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310" y="672"/>
              <a:ext cx="935" cy="10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6" name="Text Box 190"/>
          <p:cNvSpPr txBox="1">
            <a:spLocks noChangeArrowheads="1"/>
          </p:cNvSpPr>
          <p:nvPr/>
        </p:nvSpPr>
        <p:spPr bwMode="auto">
          <a:xfrm>
            <a:off x="1817253" y="2109097"/>
            <a:ext cx="812553" cy="22568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890" tIns="60945" rIns="121890" bIns="60945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500" b="1">
                <a:solidFill>
                  <a:srgbClr val="FFFFFF"/>
                </a:solidFill>
                <a:ea typeface="楷体" pitchFamily="49" charset="-122"/>
              </a:rPr>
              <a:t>如何行孝</a:t>
            </a:r>
          </a:p>
        </p:txBody>
      </p:sp>
      <p:pic>
        <p:nvPicPr>
          <p:cNvPr id="59" name="Picture 8" descr="2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68232" y="2563434"/>
            <a:ext cx="5180926" cy="3858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12" descr="4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80929" y="3270035"/>
            <a:ext cx="4565055" cy="2762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Text Box 16"/>
          <p:cNvSpPr txBox="1">
            <a:spLocks noChangeArrowheads="1"/>
          </p:cNvSpPr>
          <p:nvPr/>
        </p:nvSpPr>
        <p:spPr bwMode="auto">
          <a:xfrm>
            <a:off x="6298379" y="3959171"/>
            <a:ext cx="1625389" cy="1354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890" tIns="60945" rIns="121890" bIns="60945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4000" b="1">
                <a:solidFill>
                  <a:srgbClr val="000000"/>
                </a:solidFill>
                <a:ea typeface="楷体" pitchFamily="49" charset="-122"/>
              </a:rPr>
              <a:t>道德讲堂</a:t>
            </a:r>
          </a:p>
        </p:txBody>
      </p:sp>
      <p:pic>
        <p:nvPicPr>
          <p:cNvPr id="62" name="Picture 4" descr="6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90656" y="1739267"/>
            <a:ext cx="3242211" cy="2301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5" descr="6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50724" y="4483883"/>
            <a:ext cx="3047621" cy="2298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6" descr="6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66984" y="4380664"/>
            <a:ext cx="3097265" cy="2198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5" name="Text Box 13"/>
          <p:cNvSpPr txBox="1">
            <a:spLocks noChangeArrowheads="1"/>
          </p:cNvSpPr>
          <p:nvPr/>
        </p:nvSpPr>
        <p:spPr bwMode="auto">
          <a:xfrm>
            <a:off x="6298345" y="2262784"/>
            <a:ext cx="1828527" cy="11079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1890" tIns="60945" rIns="121890" bIns="60945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FFFF"/>
                </a:solidFill>
                <a:ea typeface="楷体" pitchFamily="49" charset="-122"/>
              </a:rPr>
              <a:t>孝养父母之身</a:t>
            </a:r>
          </a:p>
        </p:txBody>
      </p:sp>
      <p:sp>
        <p:nvSpPr>
          <p:cNvPr id="66" name="Text Box 14"/>
          <p:cNvSpPr txBox="1">
            <a:spLocks noChangeArrowheads="1"/>
          </p:cNvSpPr>
          <p:nvPr/>
        </p:nvSpPr>
        <p:spPr bwMode="auto">
          <a:xfrm>
            <a:off x="4063824" y="5116968"/>
            <a:ext cx="1625389" cy="11079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890" tIns="60945" rIns="121890" bIns="60945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FFFF"/>
                </a:solidFill>
                <a:ea typeface="楷体" pitchFamily="49" charset="-122"/>
              </a:rPr>
              <a:t>孝养父母之心</a:t>
            </a:r>
          </a:p>
        </p:txBody>
      </p:sp>
      <p:sp>
        <p:nvSpPr>
          <p:cNvPr id="67" name="Text Box 15"/>
          <p:cNvSpPr txBox="1">
            <a:spLocks noChangeArrowheads="1"/>
          </p:cNvSpPr>
          <p:nvPr/>
        </p:nvSpPr>
        <p:spPr bwMode="auto">
          <a:xfrm>
            <a:off x="8431702" y="4965879"/>
            <a:ext cx="1625389" cy="11079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890" tIns="60945" rIns="121890" bIns="60945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FFFF"/>
                </a:solidFill>
                <a:ea typeface="楷体" pitchFamily="49" charset="-122"/>
              </a:rPr>
              <a:t>孝养父母之志</a:t>
            </a:r>
          </a:p>
        </p:txBody>
      </p:sp>
    </p:spTree>
    <p:extLst>
      <p:ext uri="{BB962C8B-B14F-4D97-AF65-F5344CB8AC3E}">
        <p14:creationId val="234315762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3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3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4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5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13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15500"/>
                            </p:stCondLst>
                            <p:childTnLst>
                              <p:par>
                                <p:cTn id="5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56" grpId="0"/>
      <p:bldP spid="61" grpId="0"/>
      <p:bldP spid="65" grpId="0"/>
      <p:bldP spid="66" grpId="0"/>
      <p:bldP spid="6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0" name="组合 49"/>
          <p:cNvGrpSpPr/>
          <p:nvPr/>
        </p:nvGrpSpPr>
        <p:grpSpPr>
          <a:xfrm>
            <a:off x="143296" y="9172"/>
            <a:ext cx="4296120" cy="982410"/>
            <a:chOff x="360058" y="305638"/>
            <a:chExt cx="2141637" cy="335414"/>
          </a:xfrm>
        </p:grpSpPr>
        <p:pic>
          <p:nvPicPr>
            <p:cNvPr id="51" name="Picture 4" descr="C:\Users\Thinkpad\Desktop\245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73" t="3702" r="57500" b="82968"/>
            <a:stretch>
              <a:fillRect/>
            </a:stretch>
          </p:blipFill>
          <p:spPr bwMode="auto">
            <a:xfrm>
              <a:off x="360058" y="305638"/>
              <a:ext cx="2141637" cy="3354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2" name="矩形 51"/>
            <p:cNvSpPr/>
            <p:nvPr/>
          </p:nvSpPr>
          <p:spPr>
            <a:xfrm>
              <a:off x="471003" y="414288"/>
              <a:ext cx="782483" cy="17338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700">
                  <a:solidFill>
                    <a:schemeClr val="bg1"/>
                  </a:solidFill>
                  <a:latin typeface="方正华隶简体" pitchFamily="65" charset="-122"/>
                  <a:ea typeface="方正华隶简体" pitchFamily="65" charset="-122"/>
                </a:rPr>
                <a:t>第五部分</a:t>
              </a:r>
            </a:p>
          </p:txBody>
        </p:sp>
      </p:grpSp>
      <p:sp>
        <p:nvSpPr>
          <p:cNvPr id="28" name="矩形 27"/>
          <p:cNvSpPr/>
          <p:nvPr/>
        </p:nvSpPr>
        <p:spPr>
          <a:xfrm>
            <a:off x="4923129" y="1645384"/>
            <a:ext cx="3939479" cy="615523"/>
          </a:xfrm>
          <a:prstGeom prst="rect">
            <a:avLst/>
          </a:prstGeom>
        </p:spPr>
        <p:txBody>
          <a:bodyPr wrap="none" lIns="121890" tIns="60945" rIns="121890" bIns="60945">
            <a:spAutoFit/>
          </a:bodyPr>
          <a:lstStyle/>
          <a:p>
            <a:r>
              <a:rPr lang="zh-CN" altLang="en-US" sz="3200">
                <a:solidFill>
                  <a:srgbClr val="D50000"/>
                </a:solidFill>
                <a:latin typeface="方正华隶简体" pitchFamily="65" charset="-122"/>
                <a:ea typeface="方正华隶简体" pitchFamily="65" charset="-122"/>
              </a:rPr>
              <a:t>儒家</a:t>
            </a:r>
            <a:r>
              <a:rPr lang="en-US" altLang="zh-CN" sz="3200">
                <a:solidFill>
                  <a:srgbClr val="D50000"/>
                </a:solidFill>
                <a:latin typeface="方正华隶简体" pitchFamily="65" charset="-122"/>
                <a:ea typeface="方正华隶简体" pitchFamily="65" charset="-122"/>
              </a:rPr>
              <a:t>──</a:t>
            </a:r>
            <a:r>
              <a:rPr lang="zh-CN" altLang="en-US" sz="3200">
                <a:solidFill>
                  <a:srgbClr val="D50000"/>
                </a:solidFill>
                <a:latin typeface="方正华隶简体" pitchFamily="65" charset="-122"/>
                <a:ea typeface="方正华隶简体" pitchFamily="65" charset="-122"/>
              </a:rPr>
              <a:t>晓之以要理</a:t>
            </a:r>
          </a:p>
        </p:txBody>
      </p:sp>
      <p:sp>
        <p:nvSpPr>
          <p:cNvPr id="29" name="矩形 28"/>
          <p:cNvSpPr/>
          <p:nvPr/>
        </p:nvSpPr>
        <p:spPr>
          <a:xfrm>
            <a:off x="4887552" y="3299831"/>
            <a:ext cx="6046835" cy="246658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121890" tIns="60945" rIns="121890" bIns="60945"/>
          <a:lstStyle/>
          <a:p>
            <a:pPr>
              <a:spcBef>
                <a:spcPct val="20000"/>
              </a:spcBef>
            </a:pPr>
            <a:r>
              <a:rPr lang="zh-CN" altLang="en-US" sz="1300">
                <a:latin typeface="楷体" pitchFamily="49" charset="-122"/>
                <a:ea typeface="楷体" pitchFamily="49" charset="-122"/>
              </a:rPr>
              <a:t>    两千多年前，在中国春秋时代，</a:t>
            </a:r>
            <a:r>
              <a:rPr lang="en-US" altLang="zh-CN" sz="1300"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sz="1300">
                <a:latin typeface="楷体" pitchFamily="49" charset="-122"/>
                <a:ea typeface="楷体" pitchFamily="49" charset="-122"/>
              </a:rPr>
              <a:t>至圣先师</a:t>
            </a:r>
            <a:r>
              <a:rPr lang="en-US" altLang="zh-CN" sz="1300"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sz="1300">
                <a:latin typeface="楷体" pitchFamily="49" charset="-122"/>
                <a:ea typeface="楷体" pitchFamily="49" charset="-122"/>
              </a:rPr>
              <a:t>孔子和他的学生们就讨论了这个问题。</a:t>
            </a:r>
          </a:p>
          <a:p>
            <a:pPr>
              <a:spcBef>
                <a:spcPct val="20000"/>
              </a:spcBef>
            </a:pPr>
            <a:r>
              <a:rPr lang="zh-CN" altLang="en-US" sz="1300">
                <a:latin typeface="楷体" pitchFamily="49" charset="-122"/>
                <a:ea typeface="楷体" pitchFamily="49" charset="-122"/>
              </a:rPr>
              <a:t>    一天，孔子闲坐著，他的学生曾参（曾参，就是曾子，</a:t>
            </a:r>
            <a:r>
              <a:rPr lang="en-US" altLang="zh-CN" sz="130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1300">
                <a:latin typeface="楷体" pitchFamily="49" charset="-122"/>
                <a:ea typeface="楷体" pitchFamily="49" charset="-122"/>
              </a:rPr>
              <a:t>大学</a:t>
            </a:r>
            <a:r>
              <a:rPr lang="en-US" altLang="zh-CN" sz="130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1300">
                <a:latin typeface="楷体" pitchFamily="49" charset="-122"/>
                <a:ea typeface="楷体" pitchFamily="49" charset="-122"/>
              </a:rPr>
              <a:t>的作者）在旁边侍奉。孔子问曾参：先王有至德要道，以顺天下，民用和睦，上下无怨，汝知之乎？</a:t>
            </a:r>
            <a:endParaRPr lang="en-US" altLang="zh-CN" sz="1300">
              <a:latin typeface="楷体" pitchFamily="49" charset="-122"/>
              <a:ea typeface="楷体" pitchFamily="49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1300">
                <a:latin typeface="楷体" pitchFamily="49" charset="-122"/>
                <a:ea typeface="楷体" pitchFamily="49" charset="-122"/>
              </a:rPr>
              <a:t>意思是说，前代帝王有至高无上的德行，极为重要的道理，去教化天下百姓，使人民和睦，尊贵和卑微的人都能相安，没有怨言，你知道这个至德要道是什么吗？</a:t>
            </a:r>
          </a:p>
          <a:p>
            <a:pPr>
              <a:spcBef>
                <a:spcPct val="20000"/>
              </a:spcBef>
            </a:pPr>
            <a:r>
              <a:rPr lang="zh-CN" altLang="en-US" sz="1300">
                <a:latin typeface="楷体" pitchFamily="49" charset="-122"/>
                <a:ea typeface="楷体" pitchFamily="49" charset="-122"/>
              </a:rPr>
              <a:t>    曾参听到老师讲这么重要的问题，立刻恭恭敬敬地站起来，离开座位。他到孔子面前说：</a:t>
            </a:r>
            <a:r>
              <a:rPr lang="en-US" altLang="zh-CN" sz="1300"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sz="1300">
                <a:latin typeface="楷体" pitchFamily="49" charset="-122"/>
                <a:ea typeface="楷体" pitchFamily="49" charset="-122"/>
              </a:rPr>
              <a:t>弟子不聪敏，哪能知道这种至德要道呢！请夫子详细讲解。</a:t>
            </a:r>
            <a:r>
              <a:rPr lang="en-US" altLang="zh-CN" sz="1300">
                <a:latin typeface="楷体" pitchFamily="49" charset="-122"/>
                <a:ea typeface="楷体" pitchFamily="49" charset="-122"/>
              </a:rPr>
              <a:t>”</a:t>
            </a:r>
          </a:p>
          <a:p>
            <a:pPr>
              <a:spcBef>
                <a:spcPct val="20000"/>
              </a:spcBef>
            </a:pPr>
            <a:r>
              <a:rPr lang="zh-CN" altLang="en-US" sz="1300">
                <a:latin typeface="楷体" pitchFamily="49" charset="-122"/>
                <a:ea typeface="楷体" pitchFamily="49" charset="-122"/>
              </a:rPr>
              <a:t>    孔子这么一问，曾参这么一请教，就引出了宇宙的精华，做人的根本</a:t>
            </a:r>
            <a:r>
              <a:rPr lang="en-US" altLang="zh-CN" sz="1300">
                <a:latin typeface="楷体" pitchFamily="49" charset="-122"/>
                <a:ea typeface="楷体" pitchFamily="49" charset="-122"/>
              </a:rPr>
              <a:t>──</a:t>
            </a:r>
            <a:r>
              <a:rPr lang="zh-CN" altLang="en-US" sz="1300">
                <a:latin typeface="楷体" pitchFamily="49" charset="-122"/>
                <a:ea typeface="楷体" pitchFamily="49" charset="-122"/>
              </a:rPr>
              <a:t>孝。</a:t>
            </a:r>
          </a:p>
          <a:p>
            <a:pPr>
              <a:spcBef>
                <a:spcPct val="20000"/>
              </a:spcBef>
            </a:pPr>
            <a:endParaRPr lang="zh-CN" altLang="en-US" sz="1300">
              <a:latin typeface="楷体" pitchFamily="49" charset="-122"/>
              <a:ea typeface="楷体" pitchFamily="49" charset="-122"/>
            </a:endParaRPr>
          </a:p>
          <a:p>
            <a:pPr>
              <a:spcBef>
                <a:spcPct val="20000"/>
              </a:spcBef>
            </a:pPr>
            <a:endParaRPr lang="zh-CN" altLang="en-US" sz="13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876377" y="2191436"/>
            <a:ext cx="6094148" cy="1046410"/>
          </a:xfrm>
          <a:prstGeom prst="rect">
            <a:avLst/>
          </a:prstGeom>
        </p:spPr>
        <p:txBody>
          <a:bodyPr lIns="121890" tIns="60945" rIns="121890" bIns="60945"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500">
                <a:latin typeface="微软雅黑" panose="020b0503020204020204" pitchFamily="34" charset="-122"/>
                <a:ea typeface="微软雅黑" panose="020b0503020204020204" pitchFamily="34" charset="-122"/>
              </a:rPr>
              <a:t>孝</a:t>
            </a:r>
            <a:r>
              <a:rPr lang="zh-CN" altLang="en-US" sz="15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50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500">
                <a:latin typeface="微软雅黑" panose="020b0503020204020204" pitchFamily="34" charset="-122"/>
                <a:ea typeface="微软雅黑" panose="020b0503020204020204" pitchFamily="34" charset="-122"/>
              </a:rPr>
              <a:t>是儒家伦理思想的核心，</a:t>
            </a:r>
            <a:endParaRPr lang="en-US" altLang="zh-CN" sz="15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500">
                <a:latin typeface="微软雅黑" panose="020b0503020204020204" pitchFamily="34" charset="-122"/>
                <a:ea typeface="微软雅黑" panose="020b0503020204020204" pitchFamily="34" charset="-122"/>
              </a:rPr>
              <a:t>是千百年来中国社会维系家庭关系的道德准则，</a:t>
            </a:r>
            <a:endParaRPr lang="en-US" altLang="zh-CN" sz="15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500">
                <a:latin typeface="微软雅黑" panose="020b0503020204020204" pitchFamily="34" charset="-122"/>
                <a:ea typeface="微软雅黑" panose="020b0503020204020204" pitchFamily="34" charset="-122"/>
              </a:rPr>
              <a:t>是中华民族的传统美德</a:t>
            </a:r>
            <a:r>
              <a:rPr lang="en-US" altLang="zh-CN" sz="15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500">
                <a:latin typeface="微软雅黑" panose="020b0503020204020204" pitchFamily="34" charset="-122"/>
                <a:ea typeface="微软雅黑" panose="020b0503020204020204" pitchFamily="34" charset="-122"/>
              </a:rPr>
              <a:t>是我中华民族传统文化之精髓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043" y="1296359"/>
            <a:ext cx="3420959" cy="5563229"/>
          </a:xfrm>
          <a:prstGeom prst="rect">
            <a:avLst/>
          </a:prstGeom>
        </p:spPr>
      </p:pic>
    </p:spTree>
    <p:extLst>
      <p:ext uri="{BB962C8B-B14F-4D97-AF65-F5344CB8AC3E}">
        <p14:creationId val="302339145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0" name="组合 49"/>
          <p:cNvGrpSpPr/>
          <p:nvPr/>
        </p:nvGrpSpPr>
        <p:grpSpPr>
          <a:xfrm>
            <a:off x="143296" y="9172"/>
            <a:ext cx="4296120" cy="982410"/>
            <a:chOff x="360058" y="305638"/>
            <a:chExt cx="2141637" cy="335414"/>
          </a:xfrm>
        </p:grpSpPr>
        <p:pic>
          <p:nvPicPr>
            <p:cNvPr id="51" name="Picture 4" descr="C:\Users\Thinkpad\Desktop\245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73" t="3702" r="57500" b="82968"/>
            <a:stretch>
              <a:fillRect/>
            </a:stretch>
          </p:blipFill>
          <p:spPr bwMode="auto">
            <a:xfrm>
              <a:off x="360058" y="305638"/>
              <a:ext cx="2141637" cy="3354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2" name="矩形 51"/>
            <p:cNvSpPr/>
            <p:nvPr/>
          </p:nvSpPr>
          <p:spPr>
            <a:xfrm>
              <a:off x="471003" y="414288"/>
              <a:ext cx="782483" cy="17338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700">
                  <a:solidFill>
                    <a:schemeClr val="bg1"/>
                  </a:solidFill>
                  <a:latin typeface="方正华隶简体" pitchFamily="65" charset="-122"/>
                  <a:ea typeface="方正华隶简体" pitchFamily="65" charset="-122"/>
                </a:rPr>
                <a:t>第五部分</a:t>
              </a:r>
            </a:p>
          </p:txBody>
        </p:sp>
      </p:grpSp>
      <p:sp>
        <p:nvSpPr>
          <p:cNvPr id="19" name="矩形 18"/>
          <p:cNvSpPr/>
          <p:nvPr/>
        </p:nvSpPr>
        <p:spPr>
          <a:xfrm>
            <a:off x="5914922" y="1489787"/>
            <a:ext cx="3938343" cy="615506"/>
          </a:xfrm>
          <a:prstGeom prst="rect">
            <a:avLst/>
          </a:prstGeom>
        </p:spPr>
        <p:txBody>
          <a:bodyPr wrap="none" lIns="121890" tIns="60945" rIns="121890" bIns="60945">
            <a:spAutoFit/>
          </a:bodyPr>
          <a:lstStyle/>
          <a:p>
            <a:r>
              <a:rPr lang="zh-CN" altLang="en-US" sz="3200">
                <a:solidFill>
                  <a:srgbClr val="D50000"/>
                </a:solidFill>
                <a:latin typeface="方正华隶简体" pitchFamily="65" charset="-122"/>
                <a:ea typeface="方正华隶简体" pitchFamily="65" charset="-122"/>
              </a:rPr>
              <a:t>道家──明之以因果</a:t>
            </a:r>
          </a:p>
        </p:txBody>
      </p:sp>
      <p:sp>
        <p:nvSpPr>
          <p:cNvPr id="20" name="矩形 19"/>
          <p:cNvSpPr/>
          <p:nvPr/>
        </p:nvSpPr>
        <p:spPr>
          <a:xfrm>
            <a:off x="4774808" y="2273561"/>
            <a:ext cx="6094148" cy="4062620"/>
          </a:xfrm>
          <a:prstGeom prst="rect">
            <a:avLst/>
          </a:prstGeom>
        </p:spPr>
        <p:txBody>
          <a:bodyPr lIns="121890" tIns="60945" rIns="121890" bIns="60945"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       道家的代表人物是老子，又称太上老君。老子与孔子都是周朝时代的人。孔子曾经向老子请教过”道德的本源”及礼乐制度。孔子对这位太上老君是十分尊敬的。</a:t>
            </a:r>
            <a:endParaRPr lang="en-US" altLang="zh-CN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       这位太上老君有一篇教人改恶行善的</a:t>
            </a:r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太上感应篇</a:t>
            </a:r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。文章中说道：”太上曰：祸福无门，惟人自召。善恶之报，如影随形。”这里指出善有善报，恶有恶报，福和祸都是自己造作，自己招来的。因此他教导人要”忠孝友悌，正己化人”。</a:t>
            </a:r>
            <a:endParaRPr lang="en-US" altLang="zh-CN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       太上老君还说：所谓善人，人皆敬之，天道佑之，福禄随之，众邪远之，神灵卫之，所作必成。意思是说，行善之人起码是忠孝友悌都做到（能忠效国家，孝敬父母，友爱兄弟姐妹）。这样的人，人人尊敬他，上天会保佑他，福禄不求自来，凶事会远避他，神灵会卫护他，他做任何事都能成功的。</a:t>
            </a:r>
          </a:p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</a:p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2080" y="1471129"/>
            <a:ext cx="5375049" cy="5388459"/>
          </a:xfrm>
          <a:prstGeom prst="rect">
            <a:avLst/>
          </a:prstGeom>
        </p:spPr>
      </p:pic>
    </p:spTree>
    <p:extLst>
      <p:ext uri="{BB962C8B-B14F-4D97-AF65-F5344CB8AC3E}">
        <p14:creationId val="263098976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0" name="组合 49"/>
          <p:cNvGrpSpPr/>
          <p:nvPr/>
        </p:nvGrpSpPr>
        <p:grpSpPr>
          <a:xfrm>
            <a:off x="143296" y="9172"/>
            <a:ext cx="4296120" cy="982410"/>
            <a:chOff x="360058" y="305638"/>
            <a:chExt cx="2141637" cy="335414"/>
          </a:xfrm>
        </p:grpSpPr>
        <p:pic>
          <p:nvPicPr>
            <p:cNvPr id="51" name="Picture 4" descr="C:\Users\Thinkpad\Desktop\245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73" t="3702" r="57500" b="82968"/>
            <a:stretch>
              <a:fillRect/>
            </a:stretch>
          </p:blipFill>
          <p:spPr bwMode="auto">
            <a:xfrm>
              <a:off x="360058" y="305638"/>
              <a:ext cx="2141637" cy="3354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2" name="矩形 51"/>
            <p:cNvSpPr/>
            <p:nvPr/>
          </p:nvSpPr>
          <p:spPr>
            <a:xfrm>
              <a:off x="471003" y="414288"/>
              <a:ext cx="782483" cy="17338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700">
                  <a:solidFill>
                    <a:schemeClr val="bg1"/>
                  </a:solidFill>
                  <a:latin typeface="方正华隶简体" pitchFamily="65" charset="-122"/>
                  <a:ea typeface="方正华隶简体" pitchFamily="65" charset="-122"/>
                </a:rPr>
                <a:t>第五部分</a:t>
              </a:r>
            </a:p>
          </p:txBody>
        </p:sp>
      </p:grpSp>
      <p:sp>
        <p:nvSpPr>
          <p:cNvPr id="12" name="矩形 11"/>
          <p:cNvSpPr/>
          <p:nvPr/>
        </p:nvSpPr>
        <p:spPr>
          <a:xfrm>
            <a:off x="5905989" y="1610846"/>
            <a:ext cx="3938343" cy="615506"/>
          </a:xfrm>
          <a:prstGeom prst="rect">
            <a:avLst/>
          </a:prstGeom>
        </p:spPr>
        <p:txBody>
          <a:bodyPr wrap="none" lIns="121890" tIns="60945" rIns="121890" bIns="60945">
            <a:spAutoFit/>
          </a:bodyPr>
          <a:lstStyle/>
          <a:p>
            <a:r>
              <a:rPr lang="zh-CN" altLang="en-US" sz="3200">
                <a:solidFill>
                  <a:srgbClr val="D50000"/>
                </a:solidFill>
                <a:latin typeface="方正华隶简体" pitchFamily="65" charset="-122"/>
                <a:ea typeface="方正华隶简体" pitchFamily="65" charset="-122"/>
              </a:rPr>
              <a:t>佛家──述之以恩德</a:t>
            </a:r>
          </a:p>
        </p:txBody>
      </p:sp>
      <p:sp>
        <p:nvSpPr>
          <p:cNvPr id="13" name="矩形 12"/>
          <p:cNvSpPr/>
          <p:nvPr/>
        </p:nvSpPr>
        <p:spPr>
          <a:xfrm>
            <a:off x="4470100" y="3503015"/>
            <a:ext cx="6046835" cy="246658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121890" tIns="60945" rIns="121890" bIns="60945"/>
          <a:lstStyle/>
          <a:p>
            <a:pPr>
              <a:spcBef>
                <a:spcPct val="20000"/>
              </a:spcBef>
            </a:pPr>
            <a:r>
              <a:rPr lang="zh-CN" altLang="en-US" sz="2100">
                <a:latin typeface="楷体" pitchFamily="49" charset="-122"/>
                <a:ea typeface="楷体" pitchFamily="49" charset="-122"/>
              </a:rPr>
              <a:t>     释迦牟尼佛一生讲经说法</a:t>
            </a:r>
            <a:r>
              <a:rPr lang="en-US" altLang="zh-CN" sz="2100">
                <a:latin typeface="楷体" pitchFamily="49" charset="-122"/>
                <a:ea typeface="楷体" pitchFamily="49" charset="-122"/>
              </a:rPr>
              <a:t>49</a:t>
            </a:r>
            <a:r>
              <a:rPr lang="zh-CN" altLang="en-US" sz="2100">
                <a:latin typeface="楷体" pitchFamily="49" charset="-122"/>
                <a:ea typeface="楷体" pitchFamily="49" charset="-122"/>
              </a:rPr>
              <a:t>年，其中他讲了一部</a:t>
            </a:r>
            <a:r>
              <a:rPr lang="en-US" altLang="zh-CN" sz="210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100">
                <a:latin typeface="楷体" pitchFamily="49" charset="-122"/>
                <a:ea typeface="楷体" pitchFamily="49" charset="-122"/>
              </a:rPr>
              <a:t>父母恩重难报经</a:t>
            </a:r>
            <a:r>
              <a:rPr lang="en-US" altLang="zh-CN" sz="210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100">
                <a:latin typeface="楷体" pitchFamily="49" charset="-122"/>
                <a:ea typeface="楷体" pitchFamily="49" charset="-122"/>
              </a:rPr>
              <a:t>。这部不朽的经典，详细记述了妇女从怀胎一月至十月所经历的辛苦，胎儿吸收母亲精华生长的情况。释迦牟尼佛以佛眼观众生的疾苦，比现在Ｘ光透视更清楚。佛阐述父母对儿女的恩德，特别是以母亲为例，说出父母对子女的十种深厚恩德：</a:t>
            </a:r>
          </a:p>
        </p:txBody>
      </p:sp>
      <p:sp>
        <p:nvSpPr>
          <p:cNvPr id="14" name="矩形 13"/>
          <p:cNvSpPr/>
          <p:nvPr/>
        </p:nvSpPr>
        <p:spPr>
          <a:xfrm>
            <a:off x="4470100" y="2394619"/>
            <a:ext cx="6094148" cy="1000244"/>
          </a:xfrm>
          <a:prstGeom prst="rect">
            <a:avLst/>
          </a:prstGeom>
        </p:spPr>
        <p:txBody>
          <a:bodyPr lIns="121890" tIns="60945" rIns="121890" bIns="60945"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900">
                <a:latin typeface="微软雅黑" panose="020b0503020204020204" pitchFamily="34" charset="-122"/>
                <a:ea typeface="微软雅黑" panose="020b0503020204020204" pitchFamily="34" charset="-122"/>
              </a:rPr>
              <a:t>       释迦牟尼佛，原本是古印度迦毗罗卫国（即现在的尼泊尔）的太子，名叫悉达多。佛教，是释迦牟尼佛的教育，跟中国的儒家是孔夫子的教育一样。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442" y="2394617"/>
            <a:ext cx="4453857" cy="4464969"/>
          </a:xfrm>
          <a:prstGeom prst="rect">
            <a:avLst/>
          </a:prstGeom>
        </p:spPr>
      </p:pic>
    </p:spTree>
    <p:extLst>
      <p:ext uri="{BB962C8B-B14F-4D97-AF65-F5344CB8AC3E}">
        <p14:creationId val="99789273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/>
      <p:bldP spid="1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0" name="组合 49"/>
          <p:cNvGrpSpPr/>
          <p:nvPr/>
        </p:nvGrpSpPr>
        <p:grpSpPr>
          <a:xfrm>
            <a:off x="143296" y="9172"/>
            <a:ext cx="4296120" cy="982410"/>
            <a:chOff x="360058" y="305638"/>
            <a:chExt cx="2141637" cy="335414"/>
          </a:xfrm>
        </p:grpSpPr>
        <p:pic>
          <p:nvPicPr>
            <p:cNvPr id="51" name="Picture 4" descr="C:\Users\Thinkpad\Desktop\245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73" t="3702" r="57500" b="82968"/>
            <a:stretch>
              <a:fillRect/>
            </a:stretch>
          </p:blipFill>
          <p:spPr bwMode="auto">
            <a:xfrm>
              <a:off x="360058" y="305638"/>
              <a:ext cx="2141637" cy="3354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2" name="矩形 51"/>
            <p:cNvSpPr/>
            <p:nvPr/>
          </p:nvSpPr>
          <p:spPr>
            <a:xfrm>
              <a:off x="471003" y="414288"/>
              <a:ext cx="782483" cy="17338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700">
                  <a:solidFill>
                    <a:schemeClr val="bg1"/>
                  </a:solidFill>
                  <a:latin typeface="方正华隶简体" pitchFamily="65" charset="-122"/>
                  <a:ea typeface="方正华隶简体" pitchFamily="65" charset="-122"/>
                </a:rPr>
                <a:t>第六部分</a:t>
              </a: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3657547" y="1535493"/>
            <a:ext cx="4976888" cy="845295"/>
          </a:xfrm>
          <a:prstGeom prst="rect">
            <a:avLst/>
          </a:prstGeom>
          <a:noFill/>
        </p:spPr>
        <p:txBody>
          <a:bodyPr wrap="square" lIns="121890" tIns="60945" rIns="121890" bIns="60945" rtlCol="0">
            <a:spAutoFit/>
          </a:bodyPr>
          <a:lstStyle>
            <a:defPPr>
              <a:defRPr lang="zh-CN"/>
            </a:defPPr>
            <a:lvl1pPr algn="ctr">
              <a:lnSpc>
                <a:spcPct val="80000"/>
              </a:lnSpc>
              <a:defRPr sz="2400">
                <a:solidFill>
                  <a:prstClr val="black"/>
                </a:solidFill>
                <a:effectLst>
                  <a:glow rad="101600">
                    <a:schemeClr val="bg1"/>
                  </a:glow>
                </a:effectLst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r>
              <a:rPr lang="zh-CN" altLang="en-US" sz="5900">
                <a:ln w="38100">
                  <a:noFill/>
                </a:ln>
                <a:gradFill flip="none" rotWithShape="1">
                  <a:gsLst>
                    <a:gs pos="0">
                      <a:srgbClr val="FF0000"/>
                    </a:gs>
                    <a:gs pos="86000">
                      <a:srgbClr val="000000"/>
                    </a:gs>
                  </a:gsLst>
                  <a:lin ang="2700000" scaled="1"/>
                </a:gradFill>
                <a:effectLst/>
                <a:latin typeface="方正华隶简体" pitchFamily="65" charset="-122"/>
                <a:ea typeface="方正华隶简体" pitchFamily="65" charset="-122"/>
              </a:rPr>
              <a:t>六：送吉祥</a:t>
            </a:r>
          </a:p>
        </p:txBody>
      </p:sp>
      <p:sp>
        <p:nvSpPr>
          <p:cNvPr id="23" name="Rectangle 4"/>
          <p:cNvSpPr>
            <a:spLocks noChangeArrowheads="1"/>
          </p:cNvSpPr>
          <p:nvPr/>
        </p:nvSpPr>
        <p:spPr bwMode="auto">
          <a:xfrm>
            <a:off x="1628724" y="3417697"/>
            <a:ext cx="8984366" cy="1383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1890" tIns="60945" rIns="121890" bIns="60945">
            <a:spAutoFit/>
          </a:bodyPr>
          <a:lstStyle/>
          <a:p>
            <a:pPr algn="just">
              <a:lnSpc>
                <a:spcPct val="130000"/>
              </a:lnSpc>
              <a:spcBef>
                <a:spcPct val="50000"/>
              </a:spcBef>
            </a:pPr>
            <a:r>
              <a:rPr lang="en-US" altLang="zh-CN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7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7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勿以善小而不为”</a:t>
            </a:r>
            <a:r>
              <a:rPr lang="zh-CN" altLang="en-US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，只要我们大家都从小事做起、从自身做起，怀着对亲人、对他人、对社会的责任感和感恩之心，处处信仰道德、学习道德、传承道德、践行道德、实证道德，我们的国家和社会一定会越来越好，越来越美！ </a:t>
            </a:r>
          </a:p>
        </p:txBody>
      </p:sp>
      <p:sp>
        <p:nvSpPr>
          <p:cNvPr id="24" name="Rectangle 5"/>
          <p:cNvSpPr>
            <a:spLocks noChangeArrowheads="1"/>
          </p:cNvSpPr>
          <p:nvPr/>
        </p:nvSpPr>
        <p:spPr bwMode="auto">
          <a:xfrm>
            <a:off x="3008866" y="2210689"/>
            <a:ext cx="6624691" cy="10258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1890" tIns="60945" rIns="121890" bIns="60945"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5900">
                <a:solidFill>
                  <a:srgbClr val="6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讲道德其实很容易 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6190" y="4855733"/>
            <a:ext cx="4565834" cy="249901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676" y="4667220"/>
            <a:ext cx="2690108" cy="1417027"/>
          </a:xfrm>
          <a:prstGeom prst="rect">
            <a:avLst/>
          </a:prstGeom>
        </p:spPr>
      </p:pic>
    </p:spTree>
    <p:extLst>
      <p:ext uri="{BB962C8B-B14F-4D97-AF65-F5344CB8AC3E}">
        <p14:creationId val="242261375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9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7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2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3" grpId="0"/>
      <p:bldP spid="2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0" name="组合 49"/>
          <p:cNvGrpSpPr/>
          <p:nvPr/>
        </p:nvGrpSpPr>
        <p:grpSpPr>
          <a:xfrm>
            <a:off x="143296" y="9172"/>
            <a:ext cx="4296120" cy="982410"/>
            <a:chOff x="360058" y="305638"/>
            <a:chExt cx="2141637" cy="335414"/>
          </a:xfrm>
        </p:grpSpPr>
        <p:pic>
          <p:nvPicPr>
            <p:cNvPr id="51" name="Picture 4" descr="C:\Users\Thinkpad\Desktop\245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73" t="3702" r="57500" b="82968"/>
            <a:stretch>
              <a:fillRect/>
            </a:stretch>
          </p:blipFill>
          <p:spPr bwMode="auto">
            <a:xfrm>
              <a:off x="360058" y="305638"/>
              <a:ext cx="2141637" cy="3354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2" name="矩形 51"/>
            <p:cNvSpPr/>
            <p:nvPr/>
          </p:nvSpPr>
          <p:spPr>
            <a:xfrm>
              <a:off x="471003" y="414288"/>
              <a:ext cx="782483" cy="17338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700">
                  <a:solidFill>
                    <a:schemeClr val="bg1"/>
                  </a:solidFill>
                  <a:latin typeface="方正华隶简体" pitchFamily="65" charset="-122"/>
                  <a:ea typeface="方正华隶简体" pitchFamily="65" charset="-122"/>
                </a:rPr>
                <a:t>第六部分</a:t>
              </a:r>
            </a:p>
          </p:txBody>
        </p:sp>
      </p:grpSp>
      <p:sp>
        <p:nvSpPr>
          <p:cNvPr id="7" name="矩形 6"/>
          <p:cNvSpPr/>
          <p:nvPr/>
        </p:nvSpPr>
        <p:spPr>
          <a:xfrm>
            <a:off x="2243652" y="2007504"/>
            <a:ext cx="8553590" cy="1009429"/>
          </a:xfrm>
          <a:prstGeom prst="rect">
            <a:avLst/>
          </a:prstGeom>
        </p:spPr>
        <p:txBody>
          <a:bodyPr wrap="none" lIns="121890" tIns="60945" rIns="121890" bIns="60945">
            <a:spAutoFit/>
          </a:bodyPr>
          <a:lstStyle/>
          <a:p>
            <a:pPr algn="ctr">
              <a:lnSpc>
                <a:spcPct val="80000"/>
              </a:lnSpc>
            </a:pPr>
            <a:r>
              <a:rPr lang="zh-CN" altLang="en-US" sz="7200">
                <a:solidFill>
                  <a:srgbClr val="C00000"/>
                </a:solidFill>
                <a:effectLst>
                  <a:glow rad="101600">
                    <a:schemeClr val="bg1"/>
                  </a:glo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做一个有道德的人！</a:t>
            </a:r>
            <a:endParaRPr lang="en-US" altLang="zh-CN" sz="7200">
              <a:solidFill>
                <a:srgbClr val="C00000"/>
              </a:solidFill>
              <a:effectLst>
                <a:glow rad="101600">
                  <a:schemeClr val="bg1"/>
                </a:glo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11" name="Picture 46" descr="4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63780" y="2971128"/>
            <a:ext cx="4458609" cy="3888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val="344294664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0" name="组合 49"/>
          <p:cNvGrpSpPr/>
          <p:nvPr/>
        </p:nvGrpSpPr>
        <p:grpSpPr>
          <a:xfrm>
            <a:off x="143296" y="9172"/>
            <a:ext cx="4296120" cy="982410"/>
            <a:chOff x="360058" y="305638"/>
            <a:chExt cx="2141637" cy="335414"/>
          </a:xfrm>
        </p:grpSpPr>
        <p:pic>
          <p:nvPicPr>
            <p:cNvPr id="51" name="Picture 4" descr="C:\Users\Thinkpad\Desktop\245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73" t="3702" r="57500" b="82968"/>
            <a:stretch>
              <a:fillRect/>
            </a:stretch>
          </p:blipFill>
          <p:spPr bwMode="auto">
            <a:xfrm>
              <a:off x="360058" y="305638"/>
              <a:ext cx="2141637" cy="3354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2" name="矩形 51"/>
            <p:cNvSpPr/>
            <p:nvPr/>
          </p:nvSpPr>
          <p:spPr>
            <a:xfrm>
              <a:off x="471003" y="414288"/>
              <a:ext cx="782483" cy="17338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700">
                  <a:solidFill>
                    <a:schemeClr val="bg1"/>
                  </a:solidFill>
                  <a:latin typeface="方正华隶简体" pitchFamily="65" charset="-122"/>
                  <a:ea typeface="方正华隶简体" pitchFamily="65" charset="-122"/>
                </a:rPr>
                <a:t>第六部分</a:t>
              </a:r>
            </a:p>
          </p:txBody>
        </p:sp>
      </p:grpSp>
      <p:pic>
        <p:nvPicPr>
          <p:cNvPr id="20" name="Picture 160" descr="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4197" y="1753006"/>
            <a:ext cx="5180926" cy="2808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72" descr="鱼1"/>
          <p:cNvPicPr>
            <a:picLocks noChangeAspect="1" noChangeArrowheads="1"/>
          </p:cNvPicPr>
          <p:nvPr/>
        </p:nvPicPr>
        <p:blipFill>
          <a:blip r:embed="rId4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20065" y="5030365"/>
            <a:ext cx="977772" cy="1219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173" descr="鱼2"/>
          <p:cNvPicPr>
            <a:picLocks noChangeAspect="1" noChangeArrowheads="1"/>
          </p:cNvPicPr>
          <p:nvPr/>
        </p:nvPicPr>
        <p:blipFill>
          <a:blip r:embed="rId5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890613" flipH="1">
            <a:off x="3556561" y="4420624"/>
            <a:ext cx="835975" cy="1067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174" descr="鱼1"/>
          <p:cNvPicPr>
            <a:picLocks noChangeAspect="1" noChangeArrowheads="1"/>
          </p:cNvPicPr>
          <p:nvPr/>
        </p:nvPicPr>
        <p:blipFill>
          <a:blip r:embed="rId6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67151" y="4660392"/>
            <a:ext cx="478304" cy="598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4" name="Group 187"/>
          <p:cNvGrpSpPr/>
          <p:nvPr/>
        </p:nvGrpSpPr>
        <p:grpSpPr>
          <a:xfrm>
            <a:off x="9550287" y="838394"/>
            <a:ext cx="2232792" cy="6478500"/>
            <a:chOff x="4225" y="672"/>
            <a:chExt cx="1055" cy="4080"/>
          </a:xfrm>
        </p:grpSpPr>
        <p:pic>
          <p:nvPicPr>
            <p:cNvPr id="25" name="Picture 188" descr="66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225" y="864"/>
              <a:ext cx="1055" cy="38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6" name="Picture 189" descr="59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310" y="672"/>
              <a:ext cx="935" cy="10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7" name="Text Box 190"/>
          <p:cNvSpPr txBox="1">
            <a:spLocks noChangeArrowheads="1"/>
          </p:cNvSpPr>
          <p:nvPr/>
        </p:nvSpPr>
        <p:spPr bwMode="auto">
          <a:xfrm>
            <a:off x="10177416" y="1753007"/>
            <a:ext cx="812694" cy="22568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890" tIns="60945" rIns="121890" bIns="60945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500" b="1">
                <a:solidFill>
                  <a:srgbClr val="FFFFFF"/>
                </a:solidFill>
                <a:ea typeface="楷体" pitchFamily="49" charset="-122"/>
              </a:rPr>
              <a:t>温馨提醒</a:t>
            </a:r>
          </a:p>
        </p:txBody>
      </p:sp>
      <p:sp>
        <p:nvSpPr>
          <p:cNvPr id="28" name="Text Box 3"/>
          <p:cNvSpPr txBox="1">
            <a:spLocks noChangeArrowheads="1"/>
          </p:cNvSpPr>
          <p:nvPr/>
        </p:nvSpPr>
        <p:spPr bwMode="auto">
          <a:xfrm>
            <a:off x="7635879" y="2281275"/>
            <a:ext cx="812445" cy="29384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 lIns="120354" tIns="60178" rIns="120354" bIns="60178">
            <a:spAutoFit/>
          </a:bodyPr>
          <a:lstStyle>
            <a:lvl1pPr defTabSz="903288">
              <a:defRPr>
                <a:solidFill>
                  <a:schemeClr val="tx1"/>
                </a:solidFill>
                <a:latin typeface="Arial"/>
                <a:ea typeface="宋体" charset="-122"/>
              </a:defRPr>
            </a:lvl1pPr>
            <a:lvl2pPr marL="450850" defTabSz="903288">
              <a:defRPr>
                <a:solidFill>
                  <a:schemeClr val="tx1"/>
                </a:solidFill>
                <a:latin typeface="Arial"/>
                <a:ea typeface="宋体" charset="-122"/>
              </a:defRPr>
            </a:lvl2pPr>
            <a:lvl3pPr marL="903288" defTabSz="903288">
              <a:defRPr>
                <a:solidFill>
                  <a:schemeClr val="tx1"/>
                </a:solidFill>
                <a:latin typeface="Arial"/>
                <a:ea typeface="宋体" charset="-122"/>
              </a:defRPr>
            </a:lvl3pPr>
            <a:lvl4pPr marL="1352550" defTabSz="903288">
              <a:defRPr>
                <a:solidFill>
                  <a:schemeClr val="tx1"/>
                </a:solidFill>
                <a:latin typeface="Arial"/>
                <a:ea typeface="宋体" charset="-122"/>
              </a:defRPr>
            </a:lvl4pPr>
            <a:lvl5pPr marL="1806575" defTabSz="903288">
              <a:defRPr>
                <a:solidFill>
                  <a:schemeClr val="tx1"/>
                </a:solidFill>
                <a:latin typeface="Arial"/>
                <a:ea typeface="宋体" charset="-122"/>
              </a:defRPr>
            </a:lvl5pPr>
            <a:lvl6pPr marL="2263775" defTabSz="9032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6pPr>
            <a:lvl7pPr marL="2720975" defTabSz="9032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7pPr>
            <a:lvl8pPr marL="3178175" defTabSz="9032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8pPr>
            <a:lvl9pPr marL="3635375" defTabSz="9032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9pPr>
          </a:lstStyle>
          <a:p>
            <a:r>
              <a:rPr kumimoji="1" lang="zh-CN" altLang="en-US" sz="3700">
                <a:latin typeface="Times New Roman" pitchFamily="18" charset="0"/>
                <a:ea typeface="华康简标题宋" panose="02010609000101010101" pitchFamily="49" charset="-122"/>
              </a:rPr>
              <a:t>对人守信</a:t>
            </a:r>
          </a:p>
        </p:txBody>
      </p:sp>
      <p:sp>
        <p:nvSpPr>
          <p:cNvPr id="29" name="Text Box 4"/>
          <p:cNvSpPr txBox="1">
            <a:spLocks noChangeArrowheads="1"/>
          </p:cNvSpPr>
          <p:nvPr/>
        </p:nvSpPr>
        <p:spPr bwMode="auto">
          <a:xfrm>
            <a:off x="5186044" y="2281275"/>
            <a:ext cx="824621" cy="20255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lIns="126383" tIns="63192" rIns="126383" bIns="63192">
            <a:spAutoFit/>
          </a:bodyPr>
          <a:lstStyle>
            <a:lvl1pPr defTabSz="947738">
              <a:defRPr>
                <a:solidFill>
                  <a:schemeClr val="tx1"/>
                </a:solidFill>
                <a:latin typeface="Arial"/>
                <a:ea typeface="宋体" charset="-122"/>
              </a:defRPr>
            </a:lvl1pPr>
            <a:lvl2pPr marL="474663" defTabSz="947738">
              <a:defRPr>
                <a:solidFill>
                  <a:schemeClr val="tx1"/>
                </a:solidFill>
                <a:latin typeface="Arial"/>
                <a:ea typeface="宋体" charset="-122"/>
              </a:defRPr>
            </a:lvl2pPr>
            <a:lvl3pPr marL="947738" defTabSz="947738">
              <a:defRPr>
                <a:solidFill>
                  <a:schemeClr val="tx1"/>
                </a:solidFill>
                <a:latin typeface="Arial"/>
                <a:ea typeface="宋体" charset="-122"/>
              </a:defRPr>
            </a:lvl3pPr>
            <a:lvl4pPr marL="1422400" defTabSz="947738">
              <a:defRPr>
                <a:solidFill>
                  <a:schemeClr val="tx1"/>
                </a:solidFill>
                <a:latin typeface="Arial"/>
                <a:ea typeface="宋体" charset="-122"/>
              </a:defRPr>
            </a:lvl4pPr>
            <a:lvl5pPr marL="1897063" defTabSz="947738">
              <a:defRPr>
                <a:solidFill>
                  <a:schemeClr val="tx1"/>
                </a:solidFill>
                <a:latin typeface="Arial"/>
                <a:ea typeface="宋体" charset="-122"/>
              </a:defRPr>
            </a:lvl5pPr>
            <a:lvl6pPr marL="2354263" defTabSz="9477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6pPr>
            <a:lvl7pPr marL="2811463" defTabSz="9477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7pPr>
            <a:lvl8pPr marL="3268663" defTabSz="9477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8pPr>
            <a:lvl9pPr marL="3725863" defTabSz="9477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9pPr>
          </a:lstStyle>
          <a:p>
            <a:r>
              <a:rPr kumimoji="1" lang="zh-CN" altLang="en-US" sz="3700">
                <a:latin typeface="Times New Roman" pitchFamily="18" charset="0"/>
                <a:ea typeface="华康简标题宋" panose="02010609000101010101" pitchFamily="49" charset="-122"/>
              </a:rPr>
              <a:t>认真践诺</a:t>
            </a:r>
          </a:p>
        </p:txBody>
      </p:sp>
      <p:sp>
        <p:nvSpPr>
          <p:cNvPr id="30" name="Text Box 5"/>
          <p:cNvSpPr txBox="1">
            <a:spLocks noChangeArrowheads="1"/>
          </p:cNvSpPr>
          <p:nvPr/>
        </p:nvSpPr>
        <p:spPr bwMode="auto">
          <a:xfrm>
            <a:off x="9245750" y="2281275"/>
            <a:ext cx="812445" cy="29553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 lIns="120354" tIns="60178" rIns="120354" bIns="60178">
            <a:spAutoFit/>
          </a:bodyPr>
          <a:lstStyle>
            <a:lvl1pPr defTabSz="903288">
              <a:defRPr>
                <a:solidFill>
                  <a:schemeClr val="tx1"/>
                </a:solidFill>
                <a:latin typeface="Arial"/>
                <a:ea typeface="宋体" charset="-122"/>
              </a:defRPr>
            </a:lvl1pPr>
            <a:lvl2pPr marL="450850" defTabSz="903288">
              <a:defRPr>
                <a:solidFill>
                  <a:schemeClr val="tx1"/>
                </a:solidFill>
                <a:latin typeface="Arial"/>
                <a:ea typeface="宋体" charset="-122"/>
              </a:defRPr>
            </a:lvl2pPr>
            <a:lvl3pPr marL="903288" defTabSz="903288">
              <a:defRPr>
                <a:solidFill>
                  <a:schemeClr val="tx1"/>
                </a:solidFill>
                <a:latin typeface="Arial"/>
                <a:ea typeface="宋体" charset="-122"/>
              </a:defRPr>
            </a:lvl3pPr>
            <a:lvl4pPr marL="1352550" defTabSz="903288">
              <a:defRPr>
                <a:solidFill>
                  <a:schemeClr val="tx1"/>
                </a:solidFill>
                <a:latin typeface="Arial"/>
                <a:ea typeface="宋体" charset="-122"/>
              </a:defRPr>
            </a:lvl4pPr>
            <a:lvl5pPr marL="1806575" defTabSz="903288">
              <a:defRPr>
                <a:solidFill>
                  <a:schemeClr val="tx1"/>
                </a:solidFill>
                <a:latin typeface="Arial"/>
                <a:ea typeface="宋体" charset="-122"/>
              </a:defRPr>
            </a:lvl5pPr>
            <a:lvl6pPr marL="2263775" defTabSz="9032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6pPr>
            <a:lvl7pPr marL="2720975" defTabSz="9032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7pPr>
            <a:lvl8pPr marL="3178175" defTabSz="9032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8pPr>
            <a:lvl9pPr marL="3635375" defTabSz="9032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9pPr>
          </a:lstStyle>
          <a:p>
            <a:r>
              <a:rPr kumimoji="1" lang="zh-CN" altLang="en-US" sz="3700">
                <a:latin typeface="Times New Roman" pitchFamily="18" charset="0"/>
                <a:ea typeface="华康简标题宋" panose="02010609000101010101" pitchFamily="49" charset="-122"/>
              </a:rPr>
              <a:t>以诚待人　</a:t>
            </a:r>
          </a:p>
        </p:txBody>
      </p:sp>
      <p:sp>
        <p:nvSpPr>
          <p:cNvPr id="31" name="矩形 30"/>
          <p:cNvSpPr/>
          <p:nvPr/>
        </p:nvSpPr>
        <p:spPr>
          <a:xfrm>
            <a:off x="8453265" y="2281275"/>
            <a:ext cx="815547" cy="2021036"/>
          </a:xfrm>
          <a:prstGeom prst="rect">
            <a:avLst/>
          </a:prstGeom>
        </p:spPr>
        <p:txBody>
          <a:bodyPr vert="eaVert" wrap="none" lIns="121890" tIns="60945" rIns="121890" bIns="60945">
            <a:spAutoFit/>
          </a:bodyPr>
          <a:lstStyle/>
          <a:p>
            <a:r>
              <a:rPr kumimoji="1" lang="zh-CN" altLang="en-US" sz="3700">
                <a:latin typeface="Times New Roman" pitchFamily="18" charset="0"/>
                <a:ea typeface="华康简标题宋" panose="02010609000101010101" pitchFamily="49" charset="-122"/>
              </a:rPr>
              <a:t>言而有信</a:t>
            </a:r>
          </a:p>
        </p:txBody>
      </p:sp>
      <p:sp>
        <p:nvSpPr>
          <p:cNvPr id="32" name="矩形 31"/>
          <p:cNvSpPr/>
          <p:nvPr/>
        </p:nvSpPr>
        <p:spPr>
          <a:xfrm>
            <a:off x="6820224" y="2281275"/>
            <a:ext cx="815547" cy="2021036"/>
          </a:xfrm>
          <a:prstGeom prst="rect">
            <a:avLst/>
          </a:prstGeom>
        </p:spPr>
        <p:txBody>
          <a:bodyPr vert="eaVert" wrap="none" lIns="121890" tIns="60945" rIns="121890" bIns="60945">
            <a:spAutoFit/>
          </a:bodyPr>
          <a:lstStyle/>
          <a:p>
            <a:r>
              <a:rPr kumimoji="1" lang="zh-CN" altLang="en-US" sz="3700">
                <a:latin typeface="Times New Roman" pitchFamily="18" charset="0"/>
                <a:ea typeface="华康简标题宋" panose="02010609000101010101" pitchFamily="49" charset="-122"/>
              </a:rPr>
              <a:t>对事负责</a:t>
            </a:r>
          </a:p>
        </p:txBody>
      </p:sp>
      <p:sp>
        <p:nvSpPr>
          <p:cNvPr id="33" name="矩形 32"/>
          <p:cNvSpPr/>
          <p:nvPr/>
        </p:nvSpPr>
        <p:spPr>
          <a:xfrm>
            <a:off x="6007671" y="2281275"/>
            <a:ext cx="815547" cy="2021036"/>
          </a:xfrm>
          <a:prstGeom prst="rect">
            <a:avLst/>
          </a:prstGeom>
        </p:spPr>
        <p:txBody>
          <a:bodyPr vert="eaVert" wrap="none" lIns="121890" tIns="60945" rIns="121890" bIns="60945">
            <a:spAutoFit/>
          </a:bodyPr>
          <a:lstStyle/>
          <a:p>
            <a:r>
              <a:rPr kumimoji="1" lang="zh-CN" altLang="en-US" sz="3700">
                <a:latin typeface="Times New Roman" pitchFamily="18" charset="0"/>
                <a:ea typeface="华康简标题宋" panose="02010609000101010101" pitchFamily="49" charset="-122"/>
              </a:rPr>
              <a:t>慎重许诺</a:t>
            </a:r>
            <a:endParaRPr lang="zh-CN" altLang="en-US" sz="3700"/>
          </a:p>
        </p:txBody>
      </p:sp>
      <p:cxnSp>
        <p:nvCxnSpPr>
          <p:cNvPr id="35" name="直接连接符 34"/>
          <p:cNvCxnSpPr/>
          <p:nvPr/>
        </p:nvCxnSpPr>
        <p:spPr>
          <a:xfrm flipH="1">
            <a:off x="9260877" y="2311753"/>
            <a:ext cx="0" cy="2858682"/>
          </a:xfrm>
          <a:prstGeom prst="line">
            <a:avLst/>
          </a:prstGeom>
          <a:ln w="63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H="1">
            <a:off x="8448323" y="2311753"/>
            <a:ext cx="0" cy="2858682"/>
          </a:xfrm>
          <a:prstGeom prst="line">
            <a:avLst/>
          </a:prstGeom>
          <a:ln w="63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H="1">
            <a:off x="7635770" y="2311753"/>
            <a:ext cx="0" cy="2858682"/>
          </a:xfrm>
          <a:prstGeom prst="line">
            <a:avLst/>
          </a:prstGeom>
          <a:ln w="63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 flipH="1">
            <a:off x="6823217" y="2311753"/>
            <a:ext cx="0" cy="2858682"/>
          </a:xfrm>
          <a:prstGeom prst="line">
            <a:avLst/>
          </a:prstGeom>
          <a:ln w="63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 flipH="1">
            <a:off x="6010664" y="2311753"/>
            <a:ext cx="0" cy="2858682"/>
          </a:xfrm>
          <a:prstGeom prst="line">
            <a:avLst/>
          </a:prstGeom>
          <a:ln w="63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val="278409477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11 -0.275 C -0.04236 -0.25278 -0.07361 -0.23033 -0.0875 -0.19653 C -0.10139 -0.16274 -0.10902 -0.1051 -0.09444 -0.07246 C -0.07986 -0.03959 -0.02014 -0.01088 -2.77778E-06 4.44444E-06" pathEditMode="relative" rAng="0" ptsTypes="aaaA">
                                      <p:cBhvr>
                                        <p:cTn id="1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40" y="1375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21302 -0.17824 C -0.12431 -0.15162 -0.03559 -0.12477 0.00781 -0.09121 C 0.05121 -0.05764 0.04896 -0.00857 0.04809 0.02361 C 0.04722 0.05578 0.00764 0.09143 0.00225 0.10139" pathEditMode="relative" ptsTypes="aaaA">
                                      <p:cBhvr>
                                        <p:cTn id="2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0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19844 -0.19838 C 0.14323 -0.1669 0.08819 -0.13518 0.05347 -0.08727 C 0.01875 -0.03958 0.00104 0.05903 -0.0092 0.08889" pathEditMode="relative" rAng="0" ptsTypes="aaA">
                                      <p:cBhvr>
                                        <p:cTn id="2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382" y="143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3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1075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1325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1575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1825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20750"/>
                            </p:stCondLst>
                            <p:childTnLst>
                              <p:par>
                                <p:cTn id="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/>
        </p:nvGrpSpPr>
        <p:grpSpPr>
          <a:xfrm>
            <a:off x="-2500" y="0"/>
            <a:ext cx="12191867" cy="6859588"/>
            <a:chOff x="-1876" y="0"/>
            <a:chExt cx="9146679" cy="5145088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45" y="0"/>
              <a:ext cx="9138698" cy="5145087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-1876" y="0"/>
              <a:ext cx="9144019" cy="685801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939" y="2115344"/>
              <a:ext cx="2596901" cy="3008382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4" y="4459287"/>
              <a:ext cx="9144019" cy="685801"/>
            </a:xfrm>
            <a:prstGeom prst="rect">
              <a:avLst/>
            </a:prstGeom>
          </p:spPr>
        </p:pic>
      </p:grpSp>
      <p:pic>
        <p:nvPicPr>
          <p:cNvPr id="10" name="Picture 11" descr="PPT1封面-墨圈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88955" y="995816"/>
            <a:ext cx="6756464" cy="5278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Box 12"/>
          <p:cNvSpPr txBox="1">
            <a:spLocks noChangeArrowheads="1"/>
          </p:cNvSpPr>
          <p:nvPr/>
        </p:nvSpPr>
        <p:spPr bwMode="auto">
          <a:xfrm>
            <a:off x="2049370" y="2898552"/>
            <a:ext cx="5886778" cy="1300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13500000" algn="ctr" rotWithShape="0">
                    <a:schemeClr val="bg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lIns="121890" tIns="60945" rIns="121890" bIns="60945">
            <a:spAutoFit/>
          </a:bodyPr>
          <a:lstStyle/>
          <a:p>
            <a:pPr algn="r" eaLnBrk="1" hangingPunct="1">
              <a:lnSpc>
                <a:spcPct val="90000"/>
              </a:lnSpc>
            </a:pPr>
            <a:r>
              <a:rPr lang="en-US" altLang="zh-CN" sz="5300" b="1">
                <a:latin typeface="Arial" pitchFamily="34" charset="0"/>
                <a:ea typeface="黑体" pitchFamily="2" charset="-122"/>
              </a:rPr>
              <a:t>THANK YOU</a:t>
            </a:r>
            <a:endParaRPr lang="zh-CN" altLang="en-US" sz="5300" b="1">
              <a:latin typeface="Arial" pitchFamily="34" charset="0"/>
              <a:ea typeface="黑体" pitchFamily="2" charset="-122"/>
            </a:endParaRPr>
          </a:p>
          <a:p>
            <a:pPr algn="r" eaLnBrk="1" hangingPunct="1">
              <a:lnSpc>
                <a:spcPct val="90000"/>
              </a:lnSpc>
            </a:pPr>
            <a:r>
              <a:rPr lang="zh-CN" altLang="en-US" sz="3200">
                <a:latin typeface="Arial" pitchFamily="34" charset="0"/>
                <a:ea typeface="黑体" pitchFamily="2" charset="-122"/>
              </a:rPr>
              <a:t>谢谢观赏  </a:t>
            </a:r>
          </a:p>
        </p:txBody>
      </p:sp>
      <p:pic>
        <p:nvPicPr>
          <p:cNvPr id="12" name="Picture 13" descr="PPT1封面-祥云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36720" y="3759969"/>
            <a:ext cx="1544697" cy="689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7" name="组合 16"/>
          <p:cNvGrpSpPr/>
          <p:nvPr/>
        </p:nvGrpSpPr>
        <p:grpSpPr>
          <a:xfrm>
            <a:off x="143296" y="94992"/>
            <a:ext cx="4296120" cy="982410"/>
            <a:chOff x="360058" y="334939"/>
            <a:chExt cx="2141637" cy="335414"/>
          </a:xfrm>
        </p:grpSpPr>
        <p:pic>
          <p:nvPicPr>
            <p:cNvPr id="18" name="Picture 4" descr="C:\Users\Thinkpad\Desktop\245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73" t="3702" r="57500" b="82968"/>
            <a:stretch>
              <a:fillRect/>
            </a:stretch>
          </p:blipFill>
          <p:spPr bwMode="auto">
            <a:xfrm>
              <a:off x="360058" y="334939"/>
              <a:ext cx="2141637" cy="3354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矩形 18"/>
            <p:cNvSpPr/>
            <p:nvPr/>
          </p:nvSpPr>
          <p:spPr>
            <a:xfrm>
              <a:off x="471003" y="414288"/>
              <a:ext cx="782483" cy="17338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700">
                  <a:solidFill>
                    <a:schemeClr val="bg1"/>
                  </a:solidFill>
                  <a:latin typeface="方正华隶简体" pitchFamily="65" charset="-122"/>
                  <a:ea typeface="方正华隶简体" pitchFamily="65" charset="-122"/>
                </a:rPr>
                <a:t>道德讲堂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170114" y="2094311"/>
            <a:ext cx="5717044" cy="1153659"/>
            <a:chOff x="317500" y="190500"/>
            <a:chExt cx="3568700" cy="685800"/>
          </a:xfrm>
        </p:grpSpPr>
        <p:pic>
          <p:nvPicPr>
            <p:cNvPr id="21" name="Picture 4" descr="C:\Users\Thinkpad\Desktop\245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73" t="3702" r="57500" b="82968"/>
            <a:stretch>
              <a:fillRect/>
            </a:stretch>
          </p:blipFill>
          <p:spPr bwMode="auto">
            <a:xfrm>
              <a:off x="317500" y="190500"/>
              <a:ext cx="3568700" cy="685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矩形 21"/>
            <p:cNvSpPr/>
            <p:nvPr/>
          </p:nvSpPr>
          <p:spPr>
            <a:xfrm>
              <a:off x="576322" y="364111"/>
              <a:ext cx="769683" cy="34762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>
                  <a:solidFill>
                    <a:schemeClr val="bg1"/>
                  </a:solidFill>
                  <a:latin typeface="方正华隶简体" pitchFamily="65" charset="-122"/>
                  <a:ea typeface="方正华隶简体" pitchFamily="65" charset="-122"/>
                </a:rPr>
                <a:t>省  心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170114" y="3395553"/>
            <a:ext cx="5717044" cy="1153659"/>
            <a:chOff x="317500" y="190500"/>
            <a:chExt cx="3568700" cy="685800"/>
          </a:xfrm>
        </p:grpSpPr>
        <p:pic>
          <p:nvPicPr>
            <p:cNvPr id="25" name="Picture 4" descr="C:\Users\Thinkpad\Desktop\245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73" t="3702" r="57500" b="82968"/>
            <a:stretch>
              <a:fillRect/>
            </a:stretch>
          </p:blipFill>
          <p:spPr bwMode="auto">
            <a:xfrm>
              <a:off x="317500" y="190500"/>
              <a:ext cx="3568700" cy="685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6" name="矩形 25"/>
            <p:cNvSpPr/>
            <p:nvPr/>
          </p:nvSpPr>
          <p:spPr>
            <a:xfrm>
              <a:off x="576322" y="364111"/>
              <a:ext cx="1652237" cy="34762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>
                  <a:solidFill>
                    <a:schemeClr val="bg1"/>
                  </a:solidFill>
                  <a:latin typeface="方正华隶简体" pitchFamily="65" charset="-122"/>
                  <a:ea typeface="方正华隶简体" pitchFamily="65" charset="-122"/>
                </a:rPr>
                <a:t>向“德”鞠躬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124815" y="4683281"/>
            <a:ext cx="5717044" cy="1153659"/>
            <a:chOff x="317500" y="190500"/>
            <a:chExt cx="3568700" cy="685800"/>
          </a:xfrm>
        </p:grpSpPr>
        <p:pic>
          <p:nvPicPr>
            <p:cNvPr id="28" name="Picture 4" descr="C:\Users\Thinkpad\Desktop\245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73" t="3702" r="57500" b="82968"/>
            <a:stretch>
              <a:fillRect/>
            </a:stretch>
          </p:blipFill>
          <p:spPr bwMode="auto">
            <a:xfrm>
              <a:off x="317500" y="190500"/>
              <a:ext cx="3568700" cy="685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9" name="矩形 28"/>
            <p:cNvSpPr/>
            <p:nvPr/>
          </p:nvSpPr>
          <p:spPr>
            <a:xfrm>
              <a:off x="576322" y="364111"/>
              <a:ext cx="1396077" cy="34762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>
                  <a:solidFill>
                    <a:schemeClr val="bg1"/>
                  </a:solidFill>
                  <a:latin typeface="方正华隶简体" pitchFamily="65" charset="-122"/>
                  <a:ea typeface="方正华隶简体" pitchFamily="65" charset="-122"/>
                </a:rPr>
                <a:t>一堂一善事</a:t>
              </a:r>
            </a:p>
          </p:txBody>
        </p:sp>
      </p:grpSp>
      <p:pic>
        <p:nvPicPr>
          <p:cNvPr id="30" name="Picture 272" descr="2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24815" y="1296359"/>
            <a:ext cx="2416363" cy="1846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272" descr="2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79516" y="3885329"/>
            <a:ext cx="2416363" cy="1846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72" descr="2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24815" y="2597602"/>
            <a:ext cx="2416363" cy="1846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3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21458" y="2148394"/>
            <a:ext cx="2585394" cy="4077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06 -9.84264E-07 L 0.38768 -9.84264E-07" pathEditMode="relative" rAng="0" ptsTypes="AA">
                                      <p:cBhvr>
                                        <p:cTn id="20" dur="3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375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3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06 -9.84264E-07 L 0.38768 -9.84264E-07" pathEditMode="relative" rAng="0" ptsTypes="AA">
                                      <p:cBhvr>
                                        <p:cTn id="34" dur="3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375" y="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3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47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06 -9.84264E-07 L 0.38768 -9.84264E-07" pathEditMode="relative" rAng="0" ptsTypes="AA">
                                      <p:cBhvr>
                                        <p:cTn id="48" dur="3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375" y="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3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5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5" name="Group 233"/>
          <p:cNvGrpSpPr/>
          <p:nvPr/>
        </p:nvGrpSpPr>
        <p:grpSpPr>
          <a:xfrm>
            <a:off x="1347987" y="1397951"/>
            <a:ext cx="9622539" cy="4820791"/>
            <a:chOff x="336" y="804"/>
            <a:chExt cx="4846" cy="3007"/>
          </a:xfrm>
        </p:grpSpPr>
        <p:pic>
          <p:nvPicPr>
            <p:cNvPr id="26" name="Picture 227" descr="圈轴bg"/>
            <p:cNvPicPr>
              <a:picLocks noChangeAspect="1" noChangeArrowheads="1"/>
            </p:cNvPicPr>
            <p:nvPr/>
          </p:nvPicPr>
          <p:blipFill>
            <a:blip r:embed="rId2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36" y="912"/>
              <a:ext cx="4704" cy="27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7" name="Picture 230" descr="圈轴左右"/>
            <p:cNvPicPr>
              <a:picLocks noChangeAspect="1" noChangeArrowheads="1"/>
            </p:cNvPicPr>
            <p:nvPr/>
          </p:nvPicPr>
          <p:blipFill>
            <a:blip r:embed="rId3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944" y="804"/>
              <a:ext cx="238" cy="30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8" name="Picture 232" descr="圈轴左右"/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46419" y="1397951"/>
            <a:ext cx="472588" cy="4820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7" name="组合 16"/>
          <p:cNvGrpSpPr/>
          <p:nvPr/>
        </p:nvGrpSpPr>
        <p:grpSpPr>
          <a:xfrm>
            <a:off x="143296" y="94992"/>
            <a:ext cx="4296120" cy="982410"/>
            <a:chOff x="360058" y="334939"/>
            <a:chExt cx="2141637" cy="335414"/>
          </a:xfrm>
        </p:grpSpPr>
        <p:pic>
          <p:nvPicPr>
            <p:cNvPr id="18" name="Picture 4" descr="C:\Users\Thinkpad\Desktop\245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73" t="3702" r="57500" b="82968"/>
            <a:stretch>
              <a:fillRect/>
            </a:stretch>
          </p:blipFill>
          <p:spPr bwMode="auto">
            <a:xfrm>
              <a:off x="360058" y="334939"/>
              <a:ext cx="2141637" cy="3354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矩形 18"/>
            <p:cNvSpPr/>
            <p:nvPr/>
          </p:nvSpPr>
          <p:spPr>
            <a:xfrm>
              <a:off x="471003" y="414288"/>
              <a:ext cx="782483" cy="17338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700">
                  <a:solidFill>
                    <a:schemeClr val="bg1"/>
                  </a:solidFill>
                  <a:latin typeface="方正华隶简体" pitchFamily="65" charset="-122"/>
                  <a:ea typeface="方正华隶简体" pitchFamily="65" charset="-122"/>
                </a:rPr>
                <a:t>道德讲堂</a:t>
              </a:r>
            </a:p>
          </p:txBody>
        </p:sp>
      </p:grpSp>
      <p:sp>
        <p:nvSpPr>
          <p:cNvPr id="20" name="Rectangle 3"/>
          <p:cNvSpPr>
            <a:spLocks noChangeArrowheads="1"/>
          </p:cNvSpPr>
          <p:nvPr/>
        </p:nvSpPr>
        <p:spPr bwMode="auto">
          <a:xfrm>
            <a:off x="1774981" y="2820241"/>
            <a:ext cx="8729910" cy="23698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890" tIns="60945" rIns="121890" bIns="60945" anchor="ctr">
            <a:spAutoFit/>
          </a:bodyPr>
          <a:lstStyle/>
          <a:p>
            <a:pPr>
              <a:spcAft>
                <a:spcPts val="800"/>
              </a:spcAft>
            </a:pPr>
            <a:r>
              <a:rPr lang="en-US" altLang="zh-CN" sz="2700">
                <a:solidFill>
                  <a:schemeClr val="tx1">
                    <a:lumMod val="95000"/>
                    <a:lumOff val="5000"/>
                  </a:schemeClr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 </a:t>
            </a:r>
            <a:r>
              <a:rPr lang="zh-CN" altLang="en-US" sz="2700">
                <a:solidFill>
                  <a:schemeClr val="tx1">
                    <a:lumMod val="95000"/>
                    <a:lumOff val="5000"/>
                  </a:schemeClr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什么是讲道德？</a:t>
            </a:r>
            <a:endParaRPr lang="en-US" altLang="zh-CN" sz="2700">
              <a:solidFill>
                <a:schemeClr val="tx1">
                  <a:lumMod val="95000"/>
                  <a:lumOff val="5000"/>
                </a:schemeClr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  <a:p>
            <a:pPr>
              <a:spcAft>
                <a:spcPts val="800"/>
              </a:spcAft>
            </a:pPr>
            <a:r>
              <a:rPr lang="zh-CN" altLang="en-US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用浅显明白的语言解释就是：道德是人类分辨善恶的标准。直白点就是区分好与坏的标准。知道什么是好，什么是坏；什么是对的，什么是错的。善恶美丑，是非好坏，很简单。</a:t>
            </a:r>
          </a:p>
          <a:p>
            <a:pPr>
              <a:spcAft>
                <a:spcPts val="800"/>
              </a:spcAft>
            </a:pPr>
            <a:r>
              <a:rPr lang="zh-CN" altLang="en-US" sz="2700">
                <a:solidFill>
                  <a:schemeClr val="tx1">
                    <a:lumMod val="95000"/>
                    <a:lumOff val="5000"/>
                  </a:schemeClr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什么是讲道德？</a:t>
            </a:r>
            <a:endParaRPr lang="en-US" altLang="zh-CN" sz="2700">
              <a:solidFill>
                <a:schemeClr val="tx1">
                  <a:lumMod val="95000"/>
                  <a:lumOff val="5000"/>
                </a:schemeClr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  <a:p>
            <a:pPr>
              <a:spcAft>
                <a:spcPts val="800"/>
              </a:spcAft>
            </a:pPr>
            <a:r>
              <a:rPr lang="zh-CN" altLang="en-US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我认为讲道德就是与人为善。</a:t>
            </a:r>
          </a:p>
        </p:txBody>
      </p:sp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1829303" y="1804320"/>
            <a:ext cx="5542729" cy="943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890" tIns="60945" rIns="121890" bIns="60945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5300">
                <a:solidFill>
                  <a:srgbClr val="6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什么是道德？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1272531" y="1529821"/>
            <a:ext cx="2528465" cy="2328512"/>
            <a:chOff x="5473814" y="1762742"/>
            <a:chExt cx="2361713" cy="2174455"/>
          </a:xfrm>
        </p:grpSpPr>
        <p:pic>
          <p:nvPicPr>
            <p:cNvPr id="19" name="Picture 2" descr="C:\Users\Thinkpad\Desktop\PNG\1_0004_图层-10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36" r="5288" b="6991"/>
            <a:stretch>
              <a:fillRect/>
            </a:stretch>
          </p:blipFill>
          <p:spPr bwMode="auto">
            <a:xfrm>
              <a:off x="5473814" y="1762742"/>
              <a:ext cx="2361713" cy="21744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17" descr="C:\Users\Thinkpad\Desktop\456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378870" y="2282324"/>
              <a:ext cx="517525" cy="4810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18" descr="C:\Users\Thinkpad\Desktop\234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378870" y="2282324"/>
              <a:ext cx="517525" cy="4810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8" descr="C:\Users\Thinkpad\Desktop\道德讲堂\-_0000s_0004_图层-5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6789" r="8945"/>
            <a:stretch>
              <a:fillRect/>
            </a:stretch>
          </p:blipFill>
          <p:spPr bwMode="auto">
            <a:xfrm>
              <a:off x="6481908" y="1895339"/>
              <a:ext cx="599591" cy="6121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4" descr="C:\Users\Thinkpad\Desktop\道德讲堂\-_0000s_0000_图层-1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5871729" y="2328817"/>
              <a:ext cx="399480" cy="2663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Picture 5" descr="C:\Users\Thinkpad\Desktop\道德讲堂\-_0000s_0001_图层-2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8475" t="11707" r="27454" b="30311"/>
            <a:stretch>
              <a:fillRect/>
            </a:stretch>
          </p:blipFill>
          <p:spPr bwMode="auto">
            <a:xfrm>
              <a:off x="5837732" y="2714131"/>
              <a:ext cx="541138" cy="5893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6" descr="C:\Users\Thinkpad\Desktop\道德讲堂\-_0000s_0002_图层-3.pn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176" t="25912" r="4507" b="8281"/>
            <a:stretch>
              <a:fillRect/>
            </a:stretch>
          </p:blipFill>
          <p:spPr bwMode="auto">
            <a:xfrm>
              <a:off x="6071469" y="3187272"/>
              <a:ext cx="1429343" cy="3768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6" name="Picture 7" descr="C:\Users\Thinkpad\Desktop\道德讲堂\-_0000s_0003_图层-4.pn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9853" t="11123"/>
            <a:stretch>
              <a:fillRect/>
            </a:stretch>
          </p:blipFill>
          <p:spPr bwMode="auto">
            <a:xfrm>
              <a:off x="6398703" y="1895339"/>
              <a:ext cx="548442" cy="3562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7" name="Picture 10" descr="C:\Users\Thinkpad\Desktop\道德讲堂\-_0000s_0006_图层-7.png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8911" t="4160" r="34606"/>
            <a:stretch>
              <a:fillRect/>
            </a:stretch>
          </p:blipFill>
          <p:spPr bwMode="auto">
            <a:xfrm>
              <a:off x="6523363" y="2620634"/>
              <a:ext cx="262778" cy="5873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12" descr="C:\Users\Thinkpad\Desktop\道德讲堂\-_0000s_0008_图层-9.png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2461" r="15239" b="9767"/>
            <a:stretch>
              <a:fillRect/>
            </a:stretch>
          </p:blipFill>
          <p:spPr bwMode="auto">
            <a:xfrm>
              <a:off x="6753893" y="2461974"/>
              <a:ext cx="327607" cy="866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" name="Picture 2" descr="C:\Users\Thinkpad\Desktop\道德讲堂\-_0000s_0009_图层-10.png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0494" r="33819" b="19317"/>
            <a:stretch>
              <a:fillRect/>
            </a:stretch>
          </p:blipFill>
          <p:spPr bwMode="auto">
            <a:xfrm>
              <a:off x="6616858" y="2763337"/>
              <a:ext cx="300838" cy="3587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" name="Picture 11" descr="C:\Users\Thinkpad\Desktop\道德讲堂\-_0000s_0007_图层-8.png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3082" t="13475" b="32623"/>
            <a:stretch>
              <a:fillRect/>
            </a:stretch>
          </p:blipFill>
          <p:spPr bwMode="auto">
            <a:xfrm>
              <a:off x="6654751" y="2640466"/>
              <a:ext cx="292393" cy="1813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Picture 3" descr="C:\Users\Thinkpad\Desktop\道德讲堂\-_0000s_0010_图层-11.png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6843" t="33649" r="8945" b="14572"/>
            <a:stretch>
              <a:fillRect/>
            </a:stretch>
          </p:blipFill>
          <p:spPr bwMode="auto">
            <a:xfrm>
              <a:off x="6724518" y="2986117"/>
              <a:ext cx="356982" cy="3428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组合 2"/>
          <p:cNvGrpSpPr/>
          <p:nvPr/>
        </p:nvGrpSpPr>
        <p:grpSpPr>
          <a:xfrm>
            <a:off x="1258393" y="4071764"/>
            <a:ext cx="2598436" cy="2392950"/>
            <a:chOff x="867429" y="2730634"/>
            <a:chExt cx="2361713" cy="2174455"/>
          </a:xfrm>
        </p:grpSpPr>
        <p:pic>
          <p:nvPicPr>
            <p:cNvPr id="33" name="Picture 2" descr="C:\Users\Thinkpad\Desktop\PNG\1_0004_图层-10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36" r="5288" b="6991"/>
            <a:stretch>
              <a:fillRect/>
            </a:stretch>
          </p:blipFill>
          <p:spPr bwMode="auto">
            <a:xfrm>
              <a:off x="867429" y="2730634"/>
              <a:ext cx="2361713" cy="21744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" name="Picture 9" descr="C:\Users\Thinkpad\Desktop\道德讲堂\-_0001s_0006_图层-19.png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6716" t="21665" r="2783" b="3688"/>
            <a:stretch>
              <a:fillRect/>
            </a:stretch>
          </p:blipFill>
          <p:spPr bwMode="auto">
            <a:xfrm>
              <a:off x="1911439" y="3538419"/>
              <a:ext cx="673894" cy="3549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" name="Picture 2" descr="C:\Users\Thinkpad\Desktop\道德讲堂\-_0001s_0014_图层-27.png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1700829" y="3884878"/>
              <a:ext cx="328509" cy="6644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6" name="Picture 3" descr="C:\Users\Thinkpad\Desktop\道德讲堂\-_0001s_0000_图层-12.png"/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1245508" y="2835649"/>
              <a:ext cx="615926" cy="9449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7" name="Picture 4" descr="C:\Users\Thinkpad\Desktop\道德讲堂\-_0001s_0001_图层-13.png"/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1245508" y="3487505"/>
              <a:ext cx="513723" cy="7621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8" name="Picture 5" descr="C:\Users\Thinkpad\Desktop\道德讲堂\-_0001s_0002_图层-14.png"/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1245508" y="3834991"/>
              <a:ext cx="396920" cy="5645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9" name="Picture 6" descr="C:\Users\Thinkpad\Desktop\道德讲堂\-_0001s_0003_图层-15.png"/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1861434" y="3129221"/>
              <a:ext cx="591317" cy="3354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0" name="Picture 7" descr="C:\Users\Thinkpad\Desktop\道德讲堂\-_0001s_0004_图层-16.png"/>
            <p:cNvPicPr>
              <a:picLocks noChangeAspect="1" noChangeArrowheads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1642428" y="2835649"/>
              <a:ext cx="591317" cy="11795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" name="Picture 8" descr="C:\Users\Thinkpad\Desktop\道德讲堂\-_0001s_0005_图层-18.png"/>
            <p:cNvPicPr>
              <a:picLocks noChangeAspect="1" noChangeArrowheads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3751" t="24110" b="23046"/>
            <a:stretch>
              <a:fillRect/>
            </a:stretch>
          </p:blipFill>
          <p:spPr bwMode="auto">
            <a:xfrm>
              <a:off x="1963827" y="3442374"/>
              <a:ext cx="642228" cy="1960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2" name="Picture 10" descr="C:\Users\Thinkpad\Desktop\道德讲堂\-_0001s_0007_图层-20.png"/>
            <p:cNvPicPr>
              <a:picLocks noChangeAspect="1" noChangeArrowheads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2826" t="22330" r="30434" b="26128"/>
            <a:stretch>
              <a:fillRect/>
            </a:stretch>
          </p:blipFill>
          <p:spPr bwMode="auto">
            <a:xfrm>
              <a:off x="1938087" y="3593083"/>
              <a:ext cx="156954" cy="2436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3" name="Picture 11" descr="C:\Users\Thinkpad\Desktop\道德讲堂\-_0001s_0008_图层-21.png"/>
            <p:cNvPicPr>
              <a:picLocks noChangeAspect="1" noChangeArrowheads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6592" t="14873" r="37489" b="13501"/>
            <a:stretch>
              <a:fillRect/>
            </a:stretch>
          </p:blipFill>
          <p:spPr bwMode="auto">
            <a:xfrm>
              <a:off x="2060663" y="3538419"/>
              <a:ext cx="187723" cy="3549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4" name="Picture 12" descr="C:\Users\Thinkpad\Desktop\道德讲堂\-_0001s_0009_图层-22.png"/>
            <p:cNvPicPr>
              <a:picLocks noChangeAspect="1" noChangeArrowheads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2222" t="39972" r="21876" b="14490"/>
            <a:stretch>
              <a:fillRect/>
            </a:stretch>
          </p:blipFill>
          <p:spPr bwMode="auto">
            <a:xfrm>
              <a:off x="1992837" y="3761284"/>
              <a:ext cx="330558" cy="1509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5" name="Picture 13" descr="C:\Users\Thinkpad\Desktop\道德讲堂\-_0001s_0010_图层-23.png"/>
            <p:cNvPicPr>
              <a:picLocks noChangeAspect="1" noChangeArrowheads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0617" t="10879" r="11784" b="6325"/>
            <a:stretch>
              <a:fillRect/>
            </a:stretch>
          </p:blipFill>
          <p:spPr bwMode="auto">
            <a:xfrm>
              <a:off x="1832858" y="3819738"/>
              <a:ext cx="538162" cy="2975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6" name="Picture 14" descr="C:\Users\Thinkpad\Desktop\道德讲堂\-_0001s_0011_图层-24.png"/>
            <p:cNvPicPr>
              <a:picLocks noChangeAspect="1" noChangeArrowheads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3343" t="17254" r="11225" b="18169"/>
            <a:stretch>
              <a:fillRect/>
            </a:stretch>
          </p:blipFill>
          <p:spPr bwMode="auto">
            <a:xfrm>
              <a:off x="2101938" y="4301380"/>
              <a:ext cx="616745" cy="1935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7" name="Picture 15" descr="C:\Users\Thinkpad\Desktop\道德讲堂\-_0001s_0012_图层-25.png"/>
            <p:cNvPicPr>
              <a:picLocks noChangeAspect="1" noChangeArrowheads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1283" t="15733" r="12828" b="22348"/>
            <a:stretch>
              <a:fillRect/>
            </a:stretch>
          </p:blipFill>
          <p:spPr bwMode="auto">
            <a:xfrm>
              <a:off x="2175758" y="4155472"/>
              <a:ext cx="542925" cy="2894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8" name="Picture 16" descr="C:\Users\Thinkpad\Desktop\道德讲堂\-_0001s_0013_图层-26.png"/>
            <p:cNvPicPr>
              <a:picLocks noChangeAspect="1" noChangeArrowheads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4276" b="-2"/>
            <a:stretch>
              <a:fillRect/>
            </a:stretch>
          </p:blipFill>
          <p:spPr bwMode="auto">
            <a:xfrm>
              <a:off x="2060663" y="3884878"/>
              <a:ext cx="851999" cy="3647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0" name="组合 49"/>
          <p:cNvGrpSpPr/>
          <p:nvPr/>
        </p:nvGrpSpPr>
        <p:grpSpPr>
          <a:xfrm>
            <a:off x="143296" y="94992"/>
            <a:ext cx="4296120" cy="982410"/>
            <a:chOff x="360058" y="334939"/>
            <a:chExt cx="2141637" cy="335414"/>
          </a:xfrm>
        </p:grpSpPr>
        <p:pic>
          <p:nvPicPr>
            <p:cNvPr id="51" name="Picture 4" descr="C:\Users\Thinkpad\Desktop\245.png"/>
            <p:cNvPicPr>
              <a:picLocks noChangeAspect="1" noChangeArrowheads="1"/>
            </p:cNvPicPr>
            <p:nvPr/>
          </p:nvPicPr>
          <p:blipFill>
            <a:blip r:embed="rId3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73" t="3702" r="57500" b="82968"/>
            <a:stretch>
              <a:fillRect/>
            </a:stretch>
          </p:blipFill>
          <p:spPr bwMode="auto">
            <a:xfrm>
              <a:off x="360058" y="334939"/>
              <a:ext cx="2141637" cy="3354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2" name="矩形 51"/>
            <p:cNvSpPr/>
            <p:nvPr/>
          </p:nvSpPr>
          <p:spPr>
            <a:xfrm>
              <a:off x="471003" y="414288"/>
              <a:ext cx="782483" cy="17338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700">
                  <a:solidFill>
                    <a:schemeClr val="bg1"/>
                  </a:solidFill>
                  <a:latin typeface="方正华隶简体" pitchFamily="65" charset="-122"/>
                  <a:ea typeface="方正华隶简体" pitchFamily="65" charset="-122"/>
                </a:rPr>
                <a:t>道德讲堂</a:t>
              </a:r>
            </a:p>
          </p:txBody>
        </p:sp>
      </p:grpSp>
      <p:pic>
        <p:nvPicPr>
          <p:cNvPr id="53" name="Picture 291" descr="箭头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33631" y="2110332"/>
            <a:ext cx="2570043" cy="937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4" name="文本框 16"/>
          <p:cNvSpPr txBox="1"/>
          <p:nvPr/>
        </p:nvSpPr>
        <p:spPr>
          <a:xfrm>
            <a:off x="6370907" y="1804320"/>
            <a:ext cx="4599618" cy="954077"/>
          </a:xfrm>
          <a:prstGeom prst="rect">
            <a:avLst/>
          </a:prstGeom>
          <a:noFill/>
        </p:spPr>
        <p:txBody>
          <a:bodyPr wrap="square" lIns="121890" tIns="60945" rIns="121890" bIns="60945" rtlCol="0">
            <a:spAutoFit/>
          </a:bodyPr>
          <a:lstStyle/>
          <a:p>
            <a:r>
              <a:rPr lang="zh-CN" altLang="en-US" b="1">
                <a:solidFill>
                  <a:srgbClr val="B70002"/>
                </a:solidFill>
                <a:latin typeface="方正粗倩简体" panose="03000509000000000000" pitchFamily="65" charset="-122"/>
                <a:ea typeface="楷体"/>
              </a:rPr>
              <a:t>道路，</a:t>
            </a:r>
            <a:endParaRPr lang="en-US" altLang="zh-CN" b="1">
              <a:solidFill>
                <a:srgbClr val="B70002"/>
              </a:solidFill>
              <a:latin typeface="方正粗倩简体" panose="03000509000000000000" pitchFamily="65" charset="-122"/>
              <a:ea typeface="楷体"/>
            </a:endParaRPr>
          </a:p>
          <a:p>
            <a:r>
              <a:rPr lang="zh-CN" altLang="en-US" b="1">
                <a:latin typeface="方正粗倩简体" panose="03000509000000000000" pitchFamily="65" charset="-122"/>
                <a:ea typeface="楷体"/>
              </a:rPr>
              <a:t>引申为事物运动变化的规律或人们必须遵循的社会行为的</a:t>
            </a:r>
            <a:r>
              <a:rPr lang="zh-CN" altLang="en-US" b="1">
                <a:solidFill>
                  <a:srgbClr val="B70002"/>
                </a:solidFill>
                <a:latin typeface="方正粗倩简体" panose="03000509000000000000" pitchFamily="65" charset="-122"/>
                <a:ea typeface="楷体"/>
              </a:rPr>
              <a:t>准则、规矩、规范。</a:t>
            </a:r>
            <a:endParaRPr lang="zh-CN" altLang="en-US" b="1">
              <a:latin typeface="方正粗倩简体" panose="03000509000000000000" pitchFamily="65" charset="-122"/>
              <a:ea typeface="楷体"/>
            </a:endParaRPr>
          </a:p>
        </p:txBody>
      </p:sp>
      <p:pic>
        <p:nvPicPr>
          <p:cNvPr id="55" name="Picture 291" descr="箭头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57547" y="4648900"/>
            <a:ext cx="2570043" cy="937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6" name="文本框 16"/>
          <p:cNvSpPr txBox="1"/>
          <p:nvPr/>
        </p:nvSpPr>
        <p:spPr>
          <a:xfrm>
            <a:off x="6399914" y="4203163"/>
            <a:ext cx="4840654" cy="1508075"/>
          </a:xfrm>
          <a:prstGeom prst="rect">
            <a:avLst/>
          </a:prstGeom>
          <a:noFill/>
        </p:spPr>
        <p:txBody>
          <a:bodyPr wrap="square" lIns="121890" tIns="60945" rIns="121890" bIns="60945" rtlCol="0">
            <a:spAutoFit/>
          </a:bodyPr>
          <a:lstStyle/>
          <a:p>
            <a:r>
              <a:rPr lang="zh-CN" altLang="en-US" b="1">
                <a:solidFill>
                  <a:srgbClr val="C00000"/>
                </a:solidFill>
                <a:latin typeface="方正粗倩简体" panose="03000509000000000000" pitchFamily="65" charset="-122"/>
                <a:ea typeface="楷体"/>
              </a:rPr>
              <a:t>德者，得也，得事宜也。</a:t>
            </a:r>
          </a:p>
          <a:p>
            <a:r>
              <a:rPr lang="zh-CN" altLang="en-US" b="1">
                <a:latin typeface="方正粗倩简体" panose="03000509000000000000" pitchFamily="65" charset="-122"/>
                <a:ea typeface="楷体"/>
              </a:rPr>
              <a:t>       </a:t>
            </a:r>
            <a:r>
              <a:rPr lang="en-US" altLang="zh-CN" b="1">
                <a:latin typeface="方正粗倩简体" panose="03000509000000000000" pitchFamily="65" charset="-122"/>
                <a:ea typeface="楷体"/>
              </a:rPr>
              <a:t>——</a:t>
            </a:r>
            <a:r>
              <a:rPr lang="zh-CN" altLang="en-US" b="1">
                <a:latin typeface="方正粗倩简体" panose="03000509000000000000" pitchFamily="65" charset="-122"/>
                <a:ea typeface="楷体"/>
              </a:rPr>
              <a:t>（东汉）刘熙 </a:t>
            </a:r>
            <a:endParaRPr lang="en-US" altLang="zh-CN" b="1">
              <a:latin typeface="方正粗倩简体" panose="03000509000000000000" pitchFamily="65" charset="-122"/>
              <a:ea typeface="楷体"/>
            </a:endParaRPr>
          </a:p>
          <a:p>
            <a:endParaRPr lang="en-US" altLang="zh-CN" b="1">
              <a:solidFill>
                <a:srgbClr val="C00000"/>
              </a:solidFill>
              <a:latin typeface="方正粗倩简体" panose="03000509000000000000" pitchFamily="65" charset="-122"/>
              <a:ea typeface="楷体"/>
            </a:endParaRPr>
          </a:p>
          <a:p>
            <a:r>
              <a:rPr lang="zh-CN" altLang="en-US" b="1">
                <a:solidFill>
                  <a:srgbClr val="C00000"/>
                </a:solidFill>
                <a:latin typeface="方正粗倩简体" panose="03000509000000000000" pitchFamily="65" charset="-122"/>
                <a:ea typeface="楷体"/>
              </a:rPr>
              <a:t>德，外得于人，内得于已也。 </a:t>
            </a:r>
          </a:p>
          <a:p>
            <a:r>
              <a:rPr lang="zh-CN" altLang="en-US" b="1">
                <a:latin typeface="方正粗倩简体" panose="03000509000000000000" pitchFamily="65" charset="-122"/>
                <a:ea typeface="楷体"/>
              </a:rPr>
              <a:t>             </a:t>
            </a:r>
            <a:r>
              <a:rPr lang="en-US" altLang="zh-CN" b="1">
                <a:latin typeface="方正粗倩简体" panose="03000509000000000000" pitchFamily="65" charset="-122"/>
                <a:ea typeface="楷体"/>
              </a:rPr>
              <a:t>——</a:t>
            </a:r>
            <a:r>
              <a:rPr lang="zh-CN" altLang="en-US" b="1">
                <a:latin typeface="方正粗倩简体" panose="03000509000000000000" pitchFamily="65" charset="-122"/>
                <a:ea typeface="楷体"/>
              </a:rPr>
              <a:t>（东汉）许慎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0" name="组合 49"/>
          <p:cNvGrpSpPr/>
          <p:nvPr/>
        </p:nvGrpSpPr>
        <p:grpSpPr>
          <a:xfrm>
            <a:off x="143296" y="94992"/>
            <a:ext cx="4296120" cy="982410"/>
            <a:chOff x="360058" y="334939"/>
            <a:chExt cx="2141637" cy="335414"/>
          </a:xfrm>
        </p:grpSpPr>
        <p:pic>
          <p:nvPicPr>
            <p:cNvPr id="51" name="Picture 4" descr="C:\Users\Thinkpad\Desktop\245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73" t="3702" r="57500" b="82968"/>
            <a:stretch>
              <a:fillRect/>
            </a:stretch>
          </p:blipFill>
          <p:spPr bwMode="auto">
            <a:xfrm>
              <a:off x="360058" y="334939"/>
              <a:ext cx="2141637" cy="3354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2" name="矩形 51"/>
            <p:cNvSpPr/>
            <p:nvPr/>
          </p:nvSpPr>
          <p:spPr>
            <a:xfrm>
              <a:off x="471003" y="414288"/>
              <a:ext cx="782483" cy="17338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700">
                  <a:solidFill>
                    <a:schemeClr val="bg1"/>
                  </a:solidFill>
                  <a:latin typeface="方正华隶简体" pitchFamily="65" charset="-122"/>
                  <a:ea typeface="方正华隶简体" pitchFamily="65" charset="-122"/>
                </a:rPr>
                <a:t>道德讲堂</a:t>
              </a:r>
            </a:p>
          </p:txBody>
        </p:sp>
      </p:grpSp>
      <p:pic>
        <p:nvPicPr>
          <p:cNvPr id="74" name="Picture 3" descr="C:\Users\Thinkpad\Desktop\PNG\1_0002_图层-5-副本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4043" y="2413872"/>
            <a:ext cx="3294623" cy="3047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5" name="组合 74"/>
          <p:cNvGrpSpPr/>
          <p:nvPr/>
        </p:nvGrpSpPr>
        <p:grpSpPr>
          <a:xfrm>
            <a:off x="1727079" y="2820242"/>
            <a:ext cx="1056700" cy="1994320"/>
            <a:chOff x="1547356" y="1922695"/>
            <a:chExt cx="649595" cy="1225709"/>
          </a:xfrm>
        </p:grpSpPr>
        <p:sp>
          <p:nvSpPr>
            <p:cNvPr id="76" name="Rectangle 2"/>
            <p:cNvSpPr>
              <a:spLocks noChangeArrowheads="1"/>
            </p:cNvSpPr>
            <p:nvPr/>
          </p:nvSpPr>
          <p:spPr bwMode="auto">
            <a:xfrm>
              <a:off x="1547356" y="1922695"/>
              <a:ext cx="649595" cy="737722"/>
            </a:xfrm>
            <a:prstGeom prst="rect">
              <a:avLst/>
            </a:prstGeom>
            <a:noFill/>
            <a:ln w="28575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7200" spc="-400">
                  <a:latin typeface="方正华隶简体" pitchFamily="65" charset="-122"/>
                  <a:ea typeface="方正华隶简体" pitchFamily="65" charset="-122"/>
                </a:rPr>
                <a:t>道</a:t>
              </a:r>
            </a:p>
          </p:txBody>
        </p:sp>
        <p:sp>
          <p:nvSpPr>
            <p:cNvPr id="77" name="Rectangle 2"/>
            <p:cNvSpPr>
              <a:spLocks noChangeArrowheads="1"/>
            </p:cNvSpPr>
            <p:nvPr/>
          </p:nvSpPr>
          <p:spPr bwMode="auto">
            <a:xfrm>
              <a:off x="1547356" y="2410682"/>
              <a:ext cx="649595" cy="737722"/>
            </a:xfrm>
            <a:prstGeom prst="rect">
              <a:avLst/>
            </a:prstGeom>
            <a:noFill/>
            <a:ln w="28575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7200" spc="-400">
                  <a:latin typeface="方正华隶简体" pitchFamily="65" charset="-122"/>
                  <a:ea typeface="方正华隶简体" pitchFamily="65" charset="-122"/>
                </a:rPr>
                <a:t>德</a:t>
              </a:r>
            </a:p>
          </p:txBody>
        </p:sp>
      </p:grpSp>
      <p:pic>
        <p:nvPicPr>
          <p:cNvPr id="78" name="图片 7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8076" y="2286095"/>
            <a:ext cx="2787821" cy="2788453"/>
          </a:xfrm>
          <a:prstGeom prst="rect">
            <a:avLst/>
          </a:prstGeom>
        </p:spPr>
      </p:pic>
      <p:pic>
        <p:nvPicPr>
          <p:cNvPr id="79" name="Picture 13" descr="1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76377" y="2617057"/>
            <a:ext cx="1117260" cy="1087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" name="Picture 14" descr="1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88930" y="3531387"/>
            <a:ext cx="1117260" cy="1087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" name="Picture 15" descr="1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87361" y="1601136"/>
            <a:ext cx="1117260" cy="1087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" name="Picture 18" descr="1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96776" y="4576939"/>
            <a:ext cx="1117260" cy="1087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" name="Picture 21" descr="72"/>
          <p:cNvPicPr>
            <a:picLocks noChangeAspect="1" noChangeArrowheads="1"/>
          </p:cNvPicPr>
          <p:nvPr/>
        </p:nvPicPr>
        <p:blipFill>
          <a:blip r:embed="rId6">
            <a:lum bright="10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45516" y="1905912"/>
            <a:ext cx="554398" cy="421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4" name="Picture 22" descr="73"/>
          <p:cNvPicPr>
            <a:picLocks noChangeAspect="1" noChangeArrowheads="1"/>
          </p:cNvPicPr>
          <p:nvPr/>
        </p:nvPicPr>
        <p:blipFill>
          <a:blip r:embed="rId7">
            <a:lum bright="10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79515" y="2921834"/>
            <a:ext cx="609415" cy="471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5" name="Picture 23" descr="74"/>
          <p:cNvPicPr>
            <a:picLocks noChangeAspect="1" noChangeArrowheads="1"/>
          </p:cNvPicPr>
          <p:nvPr/>
        </p:nvPicPr>
        <p:blipFill>
          <a:blip r:embed="rId8">
            <a:lum bright="10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99914" y="4862667"/>
            <a:ext cx="619996" cy="497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" name="Picture 24" descr="76"/>
          <p:cNvPicPr>
            <a:picLocks noChangeAspect="1" noChangeArrowheads="1"/>
          </p:cNvPicPr>
          <p:nvPr/>
        </p:nvPicPr>
        <p:blipFill>
          <a:blip r:embed="rId9">
            <a:lum bright="10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940738" y="3757853"/>
            <a:ext cx="560746" cy="484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7" name="Rectangle 25"/>
          <p:cNvSpPr>
            <a:spLocks noChangeArrowheads="1"/>
          </p:cNvSpPr>
          <p:nvPr/>
        </p:nvSpPr>
        <p:spPr bwMode="auto">
          <a:xfrm>
            <a:off x="6806191" y="1719499"/>
            <a:ext cx="4062765" cy="6216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21890" tIns="60945" rIns="121890" bIns="60945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700" b="1">
                <a:solidFill>
                  <a:srgbClr val="000000"/>
                </a:solidFill>
                <a:ea typeface="楷体" pitchFamily="49" charset="-122"/>
              </a:rPr>
              <a:t>外：社会道德原则规范</a:t>
            </a:r>
          </a:p>
        </p:txBody>
      </p:sp>
      <p:sp>
        <p:nvSpPr>
          <p:cNvPr id="88" name="Rectangle 26"/>
          <p:cNvSpPr>
            <a:spLocks noChangeArrowheads="1"/>
          </p:cNvSpPr>
          <p:nvPr/>
        </p:nvSpPr>
        <p:spPr bwMode="auto">
          <a:xfrm>
            <a:off x="6095207" y="2735420"/>
            <a:ext cx="4062765" cy="6216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21890" tIns="60945" rIns="121890" bIns="60945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700" b="1">
                <a:solidFill>
                  <a:srgbClr val="000000"/>
                </a:solidFill>
                <a:ea typeface="楷体" pitchFamily="49" charset="-122"/>
              </a:rPr>
              <a:t>行为准则、规范</a:t>
            </a:r>
          </a:p>
        </p:txBody>
      </p:sp>
      <p:sp>
        <p:nvSpPr>
          <p:cNvPr id="89" name="Rectangle 27"/>
          <p:cNvSpPr>
            <a:spLocks noChangeArrowheads="1"/>
          </p:cNvSpPr>
          <p:nvPr/>
        </p:nvSpPr>
        <p:spPr bwMode="auto">
          <a:xfrm>
            <a:off x="6806191" y="3751342"/>
            <a:ext cx="4062765" cy="6216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21890" tIns="60945" rIns="121890" bIns="60945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700" b="1">
                <a:solidFill>
                  <a:srgbClr val="000000"/>
                </a:solidFill>
                <a:ea typeface="楷体" pitchFamily="49" charset="-122"/>
              </a:rPr>
              <a:t>个人认知、表现</a:t>
            </a:r>
          </a:p>
        </p:txBody>
      </p:sp>
      <p:sp>
        <p:nvSpPr>
          <p:cNvPr id="90" name="Rectangle 28"/>
          <p:cNvSpPr>
            <a:spLocks noChangeArrowheads="1"/>
          </p:cNvSpPr>
          <p:nvPr/>
        </p:nvSpPr>
        <p:spPr bwMode="auto">
          <a:xfrm>
            <a:off x="7314036" y="4767264"/>
            <a:ext cx="4062765" cy="6216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21890" tIns="60945" rIns="121890" bIns="60945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700" b="1">
                <a:solidFill>
                  <a:srgbClr val="000000"/>
                </a:solidFill>
                <a:ea typeface="楷体" pitchFamily="49" charset="-122"/>
              </a:rPr>
              <a:t>内：个人道德品质</a:t>
            </a:r>
          </a:p>
        </p:txBody>
      </p:sp>
    </p:spTree>
    <p:extLst>
      <p:ext uri="{BB962C8B-B14F-4D97-AF65-F5344CB8AC3E}">
        <p14:creationId val="131601000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6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 tmFilter="0,0; .5, 1; 1, 1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8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7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8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 tmFilter="0,0; .5, 1; 1, 1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88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9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10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 tmFilter="0,0; .5, 1; 1, 1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/>
      <p:bldP spid="88" grpId="0"/>
      <p:bldP spid="89" grpId="0"/>
      <p:bldP spid="9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0" name="组合 49"/>
          <p:cNvGrpSpPr/>
          <p:nvPr/>
        </p:nvGrpSpPr>
        <p:grpSpPr>
          <a:xfrm>
            <a:off x="143296" y="94992"/>
            <a:ext cx="4296120" cy="982410"/>
            <a:chOff x="360058" y="334939"/>
            <a:chExt cx="2141637" cy="335414"/>
          </a:xfrm>
        </p:grpSpPr>
        <p:pic>
          <p:nvPicPr>
            <p:cNvPr id="51" name="Picture 4" descr="C:\Users\Thinkpad\Desktop\245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73" t="3702" r="57500" b="82968"/>
            <a:stretch>
              <a:fillRect/>
            </a:stretch>
          </p:blipFill>
          <p:spPr bwMode="auto">
            <a:xfrm>
              <a:off x="360058" y="334939"/>
              <a:ext cx="2141637" cy="3354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2" name="矩形 51"/>
            <p:cNvSpPr/>
            <p:nvPr/>
          </p:nvSpPr>
          <p:spPr>
            <a:xfrm>
              <a:off x="471003" y="414288"/>
              <a:ext cx="782483" cy="17338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700">
                  <a:solidFill>
                    <a:schemeClr val="bg1"/>
                  </a:solidFill>
                  <a:latin typeface="方正华隶简体" pitchFamily="65" charset="-122"/>
                  <a:ea typeface="方正华隶简体" pitchFamily="65" charset="-122"/>
                </a:rPr>
                <a:t>道德讲堂</a:t>
              </a:r>
            </a:p>
          </p:txBody>
        </p:sp>
      </p:grpSp>
      <p:pic>
        <p:nvPicPr>
          <p:cNvPr id="9" name="Picture 3" descr="C:\Users\Soloman\Desktop\未标题-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9305985">
            <a:off x="4701321" y="2340969"/>
            <a:ext cx="3029967" cy="3029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>
            <a:spLocks noChangeArrowheads="1"/>
          </p:cNvSpPr>
          <p:nvPr/>
        </p:nvSpPr>
        <p:spPr bwMode="auto">
          <a:xfrm>
            <a:off x="5224547" y="3329839"/>
            <a:ext cx="1836367" cy="1082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6756" tIns="48379" rIns="96756" bIns="48379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zh-CN" altLang="en-US" sz="6400">
                <a:latin typeface="方正康体简体" pitchFamily="2" charset="-122"/>
                <a:ea typeface="方正康体简体" pitchFamily="2" charset="-122"/>
              </a:rPr>
              <a:t>目录</a:t>
            </a:r>
          </a:p>
        </p:txBody>
      </p:sp>
      <p:pic>
        <p:nvPicPr>
          <p:cNvPr id="11" name="Picture 129" descr="21"/>
          <p:cNvPicPr>
            <a:picLocks noChangeAspect="1" noChangeArrowheads="1"/>
          </p:cNvPicPr>
          <p:nvPr/>
        </p:nvPicPr>
        <p:blipFill>
          <a:blip r:embed="rId4">
            <a:lum contrast="-3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53200" y="2196346"/>
            <a:ext cx="3520040" cy="1250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矩形 19"/>
          <p:cNvSpPr/>
          <p:nvPr/>
        </p:nvSpPr>
        <p:spPr>
          <a:xfrm>
            <a:off x="1522599" y="2427445"/>
            <a:ext cx="2541225" cy="692467"/>
          </a:xfrm>
          <a:prstGeom prst="rect">
            <a:avLst/>
          </a:prstGeom>
        </p:spPr>
        <p:txBody>
          <a:bodyPr wrap="square" lIns="121890" tIns="60945" rIns="121890" bIns="60945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方正华隶简体" pitchFamily="65" charset="-122"/>
                <a:ea typeface="方正华隶简体" pitchFamily="65" charset="-122"/>
              </a:rPr>
              <a:t>一、</a:t>
            </a:r>
            <a:r>
              <a:rPr lang="zh-CN" altLang="en-US" sz="3700">
                <a:solidFill>
                  <a:schemeClr val="bg1"/>
                </a:solidFill>
                <a:latin typeface="方正华隶简体" pitchFamily="65" charset="-122"/>
                <a:ea typeface="方正华隶简体" pitchFamily="65" charset="-122"/>
              </a:rPr>
              <a:t>唱歌曲</a:t>
            </a:r>
          </a:p>
        </p:txBody>
      </p:sp>
      <p:pic>
        <p:nvPicPr>
          <p:cNvPr id="21" name="Picture 129" descr="21"/>
          <p:cNvPicPr>
            <a:picLocks noChangeAspect="1" noChangeArrowheads="1"/>
          </p:cNvPicPr>
          <p:nvPr/>
        </p:nvPicPr>
        <p:blipFill>
          <a:blip r:embed="rId4">
            <a:lum contrast="-3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18319" y="3297055"/>
            <a:ext cx="3520040" cy="1250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矩形 21"/>
          <p:cNvSpPr/>
          <p:nvPr/>
        </p:nvSpPr>
        <p:spPr>
          <a:xfrm>
            <a:off x="1487717" y="3544958"/>
            <a:ext cx="2541225" cy="692467"/>
          </a:xfrm>
          <a:prstGeom prst="rect">
            <a:avLst/>
          </a:prstGeom>
        </p:spPr>
        <p:txBody>
          <a:bodyPr wrap="square" lIns="121890" tIns="60945" rIns="121890" bIns="60945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方正华隶简体" pitchFamily="65" charset="-122"/>
                <a:ea typeface="方正华隶简体" pitchFamily="65" charset="-122"/>
              </a:rPr>
              <a:t>二、</a:t>
            </a:r>
            <a:r>
              <a:rPr lang="zh-CN" altLang="en-US" sz="3700">
                <a:solidFill>
                  <a:schemeClr val="bg1"/>
                </a:solidFill>
                <a:latin typeface="方正华隶简体" pitchFamily="65" charset="-122"/>
                <a:ea typeface="方正华隶简体" pitchFamily="65" charset="-122"/>
              </a:rPr>
              <a:t>学模范</a:t>
            </a:r>
          </a:p>
        </p:txBody>
      </p:sp>
      <p:pic>
        <p:nvPicPr>
          <p:cNvPr id="23" name="Picture 129" descr="21"/>
          <p:cNvPicPr>
            <a:picLocks noChangeAspect="1" noChangeArrowheads="1"/>
          </p:cNvPicPr>
          <p:nvPr/>
        </p:nvPicPr>
        <p:blipFill>
          <a:blip r:embed="rId4">
            <a:lum contrast="-3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18319" y="4445716"/>
            <a:ext cx="3520040" cy="1250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矩形 23"/>
          <p:cNvSpPr/>
          <p:nvPr/>
        </p:nvSpPr>
        <p:spPr>
          <a:xfrm>
            <a:off x="1487717" y="4648900"/>
            <a:ext cx="2541225" cy="692467"/>
          </a:xfrm>
          <a:prstGeom prst="rect">
            <a:avLst/>
          </a:prstGeom>
        </p:spPr>
        <p:txBody>
          <a:bodyPr wrap="square" lIns="121890" tIns="60945" rIns="121890" bIns="60945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方正华隶简体" pitchFamily="65" charset="-122"/>
                <a:ea typeface="方正华隶简体" pitchFamily="65" charset="-122"/>
              </a:rPr>
              <a:t>三、</a:t>
            </a:r>
            <a:r>
              <a:rPr lang="zh-CN" altLang="en-US" sz="3700">
                <a:solidFill>
                  <a:schemeClr val="bg1"/>
                </a:solidFill>
                <a:latin typeface="方正华隶简体" pitchFamily="65" charset="-122"/>
                <a:ea typeface="方正华隶简体" pitchFamily="65" charset="-122"/>
              </a:rPr>
              <a:t>颂经典</a:t>
            </a:r>
          </a:p>
        </p:txBody>
      </p:sp>
      <p:pic>
        <p:nvPicPr>
          <p:cNvPr id="25" name="Picture 129" descr="21"/>
          <p:cNvPicPr>
            <a:picLocks noChangeAspect="1" noChangeArrowheads="1"/>
          </p:cNvPicPr>
          <p:nvPr/>
        </p:nvPicPr>
        <p:blipFill>
          <a:blip r:embed="rId4">
            <a:lum contrast="-3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58332" y="2210688"/>
            <a:ext cx="3520040" cy="1250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矩形 25"/>
          <p:cNvSpPr/>
          <p:nvPr/>
        </p:nvSpPr>
        <p:spPr>
          <a:xfrm>
            <a:off x="8327731" y="2441786"/>
            <a:ext cx="2541225" cy="692467"/>
          </a:xfrm>
          <a:prstGeom prst="rect">
            <a:avLst/>
          </a:prstGeom>
        </p:spPr>
        <p:txBody>
          <a:bodyPr wrap="square" lIns="121890" tIns="60945" rIns="121890" bIns="60945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方正华隶简体" pitchFamily="65" charset="-122"/>
                <a:ea typeface="方正华隶简体" pitchFamily="65" charset="-122"/>
              </a:rPr>
              <a:t>四、</a:t>
            </a:r>
            <a:r>
              <a:rPr lang="zh-CN" altLang="en-US" sz="3700">
                <a:solidFill>
                  <a:schemeClr val="bg1"/>
                </a:solidFill>
                <a:latin typeface="方正华隶简体" pitchFamily="65" charset="-122"/>
                <a:ea typeface="方正华隶简体" pitchFamily="65" charset="-122"/>
              </a:rPr>
              <a:t>谈感悟</a:t>
            </a:r>
          </a:p>
        </p:txBody>
      </p:sp>
      <p:pic>
        <p:nvPicPr>
          <p:cNvPr id="27" name="Picture 129" descr="21"/>
          <p:cNvPicPr>
            <a:picLocks noChangeAspect="1" noChangeArrowheads="1"/>
          </p:cNvPicPr>
          <p:nvPr/>
        </p:nvPicPr>
        <p:blipFill>
          <a:blip r:embed="rId4">
            <a:lum contrast="-3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23451" y="3311396"/>
            <a:ext cx="3520040" cy="1250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矩形 27"/>
          <p:cNvSpPr/>
          <p:nvPr/>
        </p:nvSpPr>
        <p:spPr>
          <a:xfrm>
            <a:off x="8292849" y="3542495"/>
            <a:ext cx="2541225" cy="692467"/>
          </a:xfrm>
          <a:prstGeom prst="rect">
            <a:avLst/>
          </a:prstGeom>
        </p:spPr>
        <p:txBody>
          <a:bodyPr wrap="square" lIns="121890" tIns="60945" rIns="121890" bIns="60945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方正华隶简体" pitchFamily="65" charset="-122"/>
                <a:ea typeface="方正华隶简体" pitchFamily="65" charset="-122"/>
              </a:rPr>
              <a:t>五、</a:t>
            </a:r>
            <a:r>
              <a:rPr lang="zh-CN" altLang="en-US" sz="3700">
                <a:solidFill>
                  <a:schemeClr val="bg1"/>
                </a:solidFill>
                <a:latin typeface="方正华隶简体" pitchFamily="65" charset="-122"/>
                <a:ea typeface="方正华隶简体" pitchFamily="65" charset="-122"/>
              </a:rPr>
              <a:t>孝文化</a:t>
            </a:r>
          </a:p>
        </p:txBody>
      </p:sp>
      <p:pic>
        <p:nvPicPr>
          <p:cNvPr id="29" name="Picture 129" descr="21"/>
          <p:cNvPicPr>
            <a:picLocks noChangeAspect="1" noChangeArrowheads="1"/>
          </p:cNvPicPr>
          <p:nvPr/>
        </p:nvPicPr>
        <p:blipFill>
          <a:blip r:embed="rId4">
            <a:lum contrast="-3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23451" y="4460057"/>
            <a:ext cx="3520040" cy="1250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矩形 29"/>
          <p:cNvSpPr/>
          <p:nvPr/>
        </p:nvSpPr>
        <p:spPr>
          <a:xfrm>
            <a:off x="8292849" y="4691155"/>
            <a:ext cx="2541225" cy="692467"/>
          </a:xfrm>
          <a:prstGeom prst="rect">
            <a:avLst/>
          </a:prstGeom>
        </p:spPr>
        <p:txBody>
          <a:bodyPr wrap="square" lIns="121890" tIns="60945" rIns="121890" bIns="60945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方正华隶简体" pitchFamily="65" charset="-122"/>
                <a:ea typeface="方正华隶简体" pitchFamily="65" charset="-122"/>
              </a:rPr>
              <a:t>六、</a:t>
            </a:r>
            <a:r>
              <a:rPr lang="zh-CN" altLang="en-US" sz="3700">
                <a:solidFill>
                  <a:schemeClr val="bg1"/>
                </a:solidFill>
                <a:latin typeface="方正华隶简体" pitchFamily="65" charset="-122"/>
                <a:ea typeface="方正华隶简体" pitchFamily="65" charset="-122"/>
              </a:rPr>
              <a:t>送吉祥</a:t>
            </a:r>
          </a:p>
        </p:txBody>
      </p:sp>
    </p:spTree>
    <p:extLst>
      <p:ext uri="{BB962C8B-B14F-4D97-AF65-F5344CB8AC3E}">
        <p14:creationId val="199954047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75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125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2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1675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2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0" grpId="0"/>
      <p:bldP spid="22" grpId="0"/>
      <p:bldP spid="24" grpId="0"/>
      <p:bldP spid="26" grpId="0"/>
      <p:bldP spid="28" grpId="0"/>
      <p:bldP spid="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0" name="组合 49"/>
          <p:cNvGrpSpPr/>
          <p:nvPr/>
        </p:nvGrpSpPr>
        <p:grpSpPr>
          <a:xfrm>
            <a:off x="143296" y="9172"/>
            <a:ext cx="4296120" cy="982410"/>
            <a:chOff x="360058" y="305638"/>
            <a:chExt cx="2141637" cy="335414"/>
          </a:xfrm>
        </p:grpSpPr>
        <p:pic>
          <p:nvPicPr>
            <p:cNvPr id="51" name="Picture 4" descr="C:\Users\Thinkpad\Desktop\245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73" t="3702" r="57500" b="82968"/>
            <a:stretch>
              <a:fillRect/>
            </a:stretch>
          </p:blipFill>
          <p:spPr bwMode="auto">
            <a:xfrm>
              <a:off x="360058" y="305638"/>
              <a:ext cx="2141637" cy="3354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2" name="矩形 51"/>
            <p:cNvSpPr/>
            <p:nvPr/>
          </p:nvSpPr>
          <p:spPr>
            <a:xfrm>
              <a:off x="471003" y="414288"/>
              <a:ext cx="782483" cy="17338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700">
                  <a:solidFill>
                    <a:schemeClr val="bg1"/>
                  </a:solidFill>
                  <a:latin typeface="方正华隶简体" pitchFamily="65" charset="-122"/>
                  <a:ea typeface="方正华隶简体" pitchFamily="65" charset="-122"/>
                </a:rPr>
                <a:t>第一部分</a:t>
              </a: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3759116" y="1601135"/>
            <a:ext cx="4164335" cy="845295"/>
          </a:xfrm>
          <a:prstGeom prst="rect">
            <a:avLst/>
          </a:prstGeom>
          <a:noFill/>
        </p:spPr>
        <p:txBody>
          <a:bodyPr wrap="square" lIns="121890" tIns="60945" rIns="121890" bIns="60945" rtlCol="0">
            <a:spAutoFit/>
          </a:bodyPr>
          <a:lstStyle>
            <a:defPPr>
              <a:defRPr lang="zh-CN"/>
            </a:defPPr>
            <a:lvl1pPr algn="ctr">
              <a:lnSpc>
                <a:spcPct val="80000"/>
              </a:lnSpc>
              <a:defRPr sz="2400">
                <a:solidFill>
                  <a:prstClr val="black"/>
                </a:solidFill>
                <a:effectLst>
                  <a:glow rad="101600">
                    <a:schemeClr val="bg1"/>
                  </a:glow>
                </a:effectLst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r>
              <a:rPr lang="zh-CN" altLang="en-US" sz="5900">
                <a:ln w="38100">
                  <a:noFill/>
                </a:ln>
                <a:gradFill flip="none" rotWithShape="1">
                  <a:gsLst>
                    <a:gs pos="0">
                      <a:srgbClr val="FF0000"/>
                    </a:gs>
                    <a:gs pos="86000">
                      <a:srgbClr val="000000"/>
                    </a:gs>
                  </a:gsLst>
                  <a:lin ang="2700000" scaled="1"/>
                </a:gradFill>
                <a:effectLst/>
                <a:latin typeface="方正华隶简体" pitchFamily="65" charset="-122"/>
                <a:ea typeface="方正华隶简体" pitchFamily="65" charset="-122"/>
              </a:rPr>
              <a:t>一：唱歌曲</a:t>
            </a:r>
          </a:p>
        </p:txBody>
      </p:sp>
      <p:sp>
        <p:nvSpPr>
          <p:cNvPr id="6" name="矩形 5"/>
          <p:cNvSpPr/>
          <p:nvPr/>
        </p:nvSpPr>
        <p:spPr>
          <a:xfrm>
            <a:off x="1383741" y="2668349"/>
            <a:ext cx="8140629" cy="3127080"/>
          </a:xfrm>
          <a:prstGeom prst="rect">
            <a:avLst/>
          </a:prstGeom>
        </p:spPr>
        <p:txBody>
          <a:bodyPr vert="eaVert" wrap="square" lIns="121890" tIns="60945" rIns="121890" bIns="60945">
            <a:spAutoFit/>
          </a:bodyPr>
          <a:lstStyle/>
          <a:p>
            <a:r>
              <a:rPr lang="zh-CN" altLang="en-US" sz="1900">
                <a:latin typeface="楷体" pitchFamily="49" charset="-122"/>
                <a:ea typeface="楷体" pitchFamily="49" charset="-122"/>
              </a:rPr>
              <a:t>中国老百姓</a:t>
            </a:r>
          </a:p>
          <a:p>
            <a:r>
              <a:rPr lang="zh-CN" altLang="en-US" sz="1900">
                <a:latin typeface="楷体" pitchFamily="49" charset="-122"/>
                <a:ea typeface="楷体" pitchFamily="49" charset="-122"/>
              </a:rPr>
              <a:t>炎黄好儿孙</a:t>
            </a:r>
          </a:p>
          <a:p>
            <a:r>
              <a:rPr lang="zh-CN" altLang="en-US" sz="1900">
                <a:latin typeface="楷体" pitchFamily="49" charset="-122"/>
                <a:ea typeface="楷体" pitchFamily="49" charset="-122"/>
              </a:rPr>
              <a:t>重情重义重品行</a:t>
            </a:r>
          </a:p>
          <a:p>
            <a:r>
              <a:rPr lang="zh-CN" altLang="en-US" sz="1900">
                <a:latin typeface="楷体" pitchFamily="49" charset="-122"/>
                <a:ea typeface="楷体" pitchFamily="49" charset="-122"/>
              </a:rPr>
              <a:t>立志先立人</a:t>
            </a:r>
          </a:p>
          <a:p>
            <a:r>
              <a:rPr lang="zh-CN" altLang="en-US" sz="1900">
                <a:latin typeface="楷体" pitchFamily="49" charset="-122"/>
                <a:ea typeface="楷体" pitchFamily="49" charset="-122"/>
              </a:rPr>
              <a:t>爱国又守法</a:t>
            </a:r>
          </a:p>
          <a:p>
            <a:r>
              <a:rPr lang="zh-CN" altLang="en-US" sz="1900">
                <a:latin typeface="楷体" pitchFamily="49" charset="-122"/>
                <a:ea typeface="楷体" pitchFamily="49" charset="-122"/>
              </a:rPr>
              <a:t>盛世享太平</a:t>
            </a:r>
          </a:p>
          <a:p>
            <a:r>
              <a:rPr lang="zh-CN" altLang="en-US" sz="1900">
                <a:latin typeface="楷体" pitchFamily="49" charset="-122"/>
                <a:ea typeface="楷体" pitchFamily="49" charset="-122"/>
              </a:rPr>
              <a:t>明礼讲诚信</a:t>
            </a:r>
          </a:p>
          <a:p>
            <a:r>
              <a:rPr lang="zh-CN" altLang="en-US" sz="1900">
                <a:latin typeface="楷体" pitchFamily="49" charset="-122"/>
                <a:ea typeface="楷体" pitchFamily="49" charset="-122"/>
              </a:rPr>
              <a:t>不负天下人</a:t>
            </a:r>
          </a:p>
          <a:p>
            <a:r>
              <a:rPr lang="zh-CN" altLang="en-US" sz="1900">
                <a:latin typeface="楷体" pitchFamily="49" charset="-122"/>
                <a:ea typeface="楷体" pitchFamily="49" charset="-122"/>
              </a:rPr>
              <a:t>团结友善一家亲</a:t>
            </a:r>
          </a:p>
          <a:p>
            <a:r>
              <a:rPr lang="zh-CN" altLang="en-US" sz="1900">
                <a:latin typeface="楷体" pitchFamily="49" charset="-122"/>
                <a:ea typeface="楷体" pitchFamily="49" charset="-122"/>
              </a:rPr>
              <a:t>勤俭自强万事兴</a:t>
            </a:r>
          </a:p>
          <a:p>
            <a:r>
              <a:rPr lang="zh-CN" altLang="en-US" sz="1900">
                <a:latin typeface="楷体" pitchFamily="49" charset="-122"/>
                <a:ea typeface="楷体" pitchFamily="49" charset="-122"/>
              </a:rPr>
              <a:t>道德重如山道德贵似金</a:t>
            </a:r>
          </a:p>
          <a:p>
            <a:r>
              <a:rPr lang="zh-CN" altLang="en-US" sz="1900">
                <a:latin typeface="楷体" pitchFamily="49" charset="-122"/>
                <a:ea typeface="楷体" pitchFamily="49" charset="-122"/>
              </a:rPr>
              <a:t>人生道路上有德才能行</a:t>
            </a:r>
          </a:p>
          <a:p>
            <a:r>
              <a:rPr lang="zh-CN" altLang="en-US" sz="1900">
                <a:latin typeface="楷体" pitchFamily="49" charset="-122"/>
                <a:ea typeface="楷体" pitchFamily="49" charset="-122"/>
              </a:rPr>
              <a:t>中国好传统</a:t>
            </a:r>
          </a:p>
          <a:p>
            <a:r>
              <a:rPr lang="zh-CN" altLang="en-US" sz="1900">
                <a:latin typeface="楷体" pitchFamily="49" charset="-122"/>
                <a:ea typeface="楷体" pitchFamily="49" charset="-122"/>
              </a:rPr>
              <a:t>大家来继承</a:t>
            </a:r>
          </a:p>
          <a:p>
            <a:r>
              <a:rPr lang="zh-CN" altLang="en-US" sz="1900">
                <a:latin typeface="楷体" pitchFamily="49" charset="-122"/>
                <a:ea typeface="楷体" pitchFamily="49" charset="-122"/>
              </a:rPr>
              <a:t>有爱有恨有责任</a:t>
            </a:r>
          </a:p>
          <a:p>
            <a:r>
              <a:rPr lang="zh-CN" altLang="en-US" sz="1900">
                <a:latin typeface="楷体" pitchFamily="49" charset="-122"/>
                <a:ea typeface="楷体" pitchFamily="49" charset="-122"/>
              </a:rPr>
              <a:t>是非两分明</a:t>
            </a:r>
          </a:p>
          <a:p>
            <a:r>
              <a:rPr lang="zh-CN" altLang="en-US" sz="1900">
                <a:latin typeface="楷体" pitchFamily="49" charset="-122"/>
                <a:ea typeface="楷体" pitchFamily="49" charset="-122"/>
              </a:rPr>
              <a:t>同唱道德歌文明向前进</a:t>
            </a:r>
          </a:p>
          <a:p>
            <a:r>
              <a:rPr lang="zh-CN" altLang="en-US" sz="1900">
                <a:latin typeface="楷体" pitchFamily="49" charset="-122"/>
                <a:ea typeface="楷体" pitchFamily="49" charset="-122"/>
              </a:rPr>
              <a:t>和谐社会中争当好公民</a:t>
            </a:r>
          </a:p>
          <a:p>
            <a:r>
              <a:rPr lang="zh-CN" altLang="en-US" sz="1900">
                <a:latin typeface="楷体" pitchFamily="49" charset="-122"/>
                <a:ea typeface="楷体" pitchFamily="49" charset="-122"/>
              </a:rPr>
              <a:t>敬业奉献勇创新</a:t>
            </a:r>
          </a:p>
          <a:p>
            <a:r>
              <a:rPr lang="zh-CN" altLang="en-US" sz="1900">
                <a:latin typeface="楷体" pitchFamily="49" charset="-122"/>
                <a:ea typeface="楷体" pitchFamily="49" charset="-122"/>
              </a:rPr>
              <a:t>建设祖国为人民</a:t>
            </a:r>
          </a:p>
          <a:p>
            <a:r>
              <a:rPr lang="zh-CN" altLang="en-US" sz="1900">
                <a:latin typeface="楷体" pitchFamily="49" charset="-122"/>
                <a:ea typeface="楷体" pitchFamily="49" charset="-122"/>
              </a:rPr>
              <a:t>道德重如山道德贵似金</a:t>
            </a:r>
          </a:p>
          <a:p>
            <a:r>
              <a:rPr lang="zh-CN" altLang="en-US" sz="1900">
                <a:latin typeface="楷体" pitchFamily="49" charset="-122"/>
                <a:ea typeface="楷体" pitchFamily="49" charset="-122"/>
              </a:rPr>
              <a:t>人生道路上有德才能行</a:t>
            </a:r>
          </a:p>
          <a:p>
            <a:r>
              <a:rPr lang="zh-CN" altLang="en-US" sz="1900">
                <a:latin typeface="楷体" pitchFamily="49" charset="-122"/>
                <a:ea typeface="楷体" pitchFamily="49" charset="-122"/>
              </a:rPr>
              <a:t>敬业奉献勇创新</a:t>
            </a:r>
          </a:p>
          <a:p>
            <a:r>
              <a:rPr lang="zh-CN" altLang="en-US" sz="1900">
                <a:latin typeface="楷体" pitchFamily="49" charset="-122"/>
                <a:ea typeface="楷体" pitchFamily="49" charset="-122"/>
              </a:rPr>
              <a:t>建设祖国为人民</a:t>
            </a:r>
          </a:p>
          <a:p>
            <a:r>
              <a:rPr lang="zh-CN" altLang="en-US" sz="1900">
                <a:latin typeface="楷体" pitchFamily="49" charset="-122"/>
                <a:ea typeface="楷体" pitchFamily="49" charset="-122"/>
              </a:rPr>
              <a:t>道德重如山道德贵似金</a:t>
            </a:r>
          </a:p>
          <a:p>
            <a:r>
              <a:rPr lang="zh-CN" altLang="en-US" sz="1900">
                <a:latin typeface="楷体" pitchFamily="49" charset="-122"/>
                <a:ea typeface="楷体" pitchFamily="49" charset="-122"/>
              </a:rPr>
              <a:t>人生道路上有德才能行</a:t>
            </a:r>
          </a:p>
          <a:p>
            <a:r>
              <a:rPr lang="zh-CN" altLang="en-US" sz="1900">
                <a:latin typeface="楷体" pitchFamily="49" charset="-122"/>
                <a:ea typeface="楷体" pitchFamily="49" charset="-122"/>
              </a:rPr>
              <a:t>人生道路上有德才能行</a:t>
            </a:r>
          </a:p>
        </p:txBody>
      </p:sp>
      <p:sp>
        <p:nvSpPr>
          <p:cNvPr id="7" name="矩形 6"/>
          <p:cNvSpPr/>
          <p:nvPr/>
        </p:nvSpPr>
        <p:spPr>
          <a:xfrm>
            <a:off x="9647133" y="2413872"/>
            <a:ext cx="815547" cy="3555726"/>
          </a:xfrm>
          <a:prstGeom prst="rect">
            <a:avLst/>
          </a:prstGeom>
        </p:spPr>
        <p:txBody>
          <a:bodyPr vert="eaVert" wrap="square" lIns="121890" tIns="60945" rIns="121890" bIns="60945">
            <a:spAutoFit/>
          </a:bodyPr>
          <a:lstStyle/>
          <a:p>
            <a:r>
              <a:rPr lang="en-US" altLang="zh-CN" sz="3700" spc="-200"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3700" spc="-200">
                <a:latin typeface="楷体" pitchFamily="49" charset="-122"/>
                <a:ea typeface="楷体" pitchFamily="49" charset="-122"/>
              </a:rPr>
              <a:t>公民道德歌</a:t>
            </a:r>
            <a:r>
              <a:rPr lang="en-US" altLang="zh-CN" sz="3700" spc="-200">
                <a:latin typeface="楷体" pitchFamily="49" charset="-122"/>
                <a:ea typeface="楷体" pitchFamily="49" charset="-122"/>
              </a:rPr>
              <a:t>】</a:t>
            </a:r>
            <a:endParaRPr lang="zh-CN" altLang="en-US" sz="3700" spc="-20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val="199954047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7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0" name="组合 49"/>
          <p:cNvGrpSpPr/>
          <p:nvPr/>
        </p:nvGrpSpPr>
        <p:grpSpPr>
          <a:xfrm>
            <a:off x="143296" y="9172"/>
            <a:ext cx="4296120" cy="982410"/>
            <a:chOff x="360058" y="305638"/>
            <a:chExt cx="2141637" cy="335414"/>
          </a:xfrm>
        </p:grpSpPr>
        <p:pic>
          <p:nvPicPr>
            <p:cNvPr id="51" name="Picture 4" descr="C:\Users\Thinkpad\Desktop\245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73" t="3702" r="57500" b="82968"/>
            <a:stretch>
              <a:fillRect/>
            </a:stretch>
          </p:blipFill>
          <p:spPr bwMode="auto">
            <a:xfrm>
              <a:off x="360058" y="305638"/>
              <a:ext cx="2141637" cy="3354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2" name="矩形 51"/>
            <p:cNvSpPr/>
            <p:nvPr/>
          </p:nvSpPr>
          <p:spPr>
            <a:xfrm>
              <a:off x="471003" y="414288"/>
              <a:ext cx="782483" cy="17338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700">
                  <a:solidFill>
                    <a:schemeClr val="bg1"/>
                  </a:solidFill>
                  <a:latin typeface="方正华隶简体" pitchFamily="65" charset="-122"/>
                  <a:ea typeface="方正华隶简体" pitchFamily="65" charset="-122"/>
                </a:rPr>
                <a:t>第二部分</a:t>
              </a: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3251271" y="1535493"/>
            <a:ext cx="5225820" cy="845295"/>
          </a:xfrm>
          <a:prstGeom prst="rect">
            <a:avLst/>
          </a:prstGeom>
          <a:noFill/>
        </p:spPr>
        <p:txBody>
          <a:bodyPr wrap="square" lIns="121890" tIns="60945" rIns="121890" bIns="60945" rtlCol="0">
            <a:spAutoFit/>
          </a:bodyPr>
          <a:lstStyle>
            <a:defPPr>
              <a:defRPr lang="zh-CN"/>
            </a:defPPr>
            <a:lvl1pPr algn="ctr">
              <a:lnSpc>
                <a:spcPct val="80000"/>
              </a:lnSpc>
              <a:defRPr sz="2400">
                <a:solidFill>
                  <a:prstClr val="black"/>
                </a:solidFill>
                <a:effectLst>
                  <a:glow rad="101600">
                    <a:schemeClr val="bg1"/>
                  </a:glow>
                </a:effectLst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r>
              <a:rPr lang="zh-CN" altLang="en-US" sz="5900">
                <a:ln w="38100">
                  <a:noFill/>
                </a:ln>
                <a:gradFill flip="none" rotWithShape="1">
                  <a:gsLst>
                    <a:gs pos="0">
                      <a:srgbClr val="FF0000"/>
                    </a:gs>
                    <a:gs pos="86000">
                      <a:srgbClr val="000000"/>
                    </a:gs>
                  </a:gsLst>
                  <a:lin ang="2700000" scaled="1"/>
                </a:gradFill>
                <a:effectLst/>
                <a:latin typeface="方正华隶简体" pitchFamily="65" charset="-122"/>
                <a:ea typeface="方正华隶简体" pitchFamily="65" charset="-122"/>
              </a:rPr>
              <a:t>二：学模范</a:t>
            </a: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2811768" y="2210689"/>
            <a:ext cx="6639117" cy="10258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0" tIns="60945" rIns="121890" bIns="60945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900">
                <a:latin typeface="隶书" panose="02010509060101010101" pitchFamily="49" charset="-122"/>
                <a:ea typeface="隶书" panose="02010509060101010101" pitchFamily="49" charset="-122"/>
              </a:rPr>
              <a:t>讲道德其实很容易 </a:t>
            </a: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495263" y="3321854"/>
            <a:ext cx="9272124" cy="25468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1890" tIns="60945" rIns="121890" bIns="60945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21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许有人认为，道德这个概念这么大、这么宽泛、这么厚重，让我来传承道德、践行道德、弘扬道德，我是不是有点担当不起。其实我们大家可以不要这样认为，只需从身边人身边事做起，从一点一滴做起，从内心的本真做起。道德可以很大，胸怀天下、博爱万物；也可以很小，身边事、身边人，一句温暖的话、一个善意的眼神、一点小小的帮助。 </a:t>
            </a:r>
          </a:p>
        </p:txBody>
      </p:sp>
      <p:pic>
        <p:nvPicPr>
          <p:cNvPr id="10" name="Picture 27" descr="梅花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274445" y="5125961"/>
            <a:ext cx="4051653" cy="1562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val="225730641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9.14"/>
  <p:tag name="AS_TITLE" val="Aspose.Slides for .NET 4.0 Client Profile"/>
  <p:tag name="AS_VERSION" val="23.9"/>
</p:tagLst>
</file>

<file path=ppt/theme/theme1.xml><?xml version="1.0" encoding="utf-8"?>
<a:theme xmlns:r="http://schemas.openxmlformats.org/officeDocument/2006/relationships"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CC3300"/>
      </a:dk2>
      <a:lt2>
        <a:srgbClr val="808080"/>
      </a:lt2>
      <a:accent1>
        <a:srgbClr val="FF6161"/>
      </a:accent1>
      <a:accent2>
        <a:srgbClr val="FFC319"/>
      </a:accent2>
      <a:accent3>
        <a:srgbClr val="FFFFFF"/>
      </a:accent3>
      <a:accent4>
        <a:srgbClr val="000000"/>
      </a:accent4>
      <a:accent5>
        <a:srgbClr val="FFB7B7"/>
      </a:accent5>
      <a:accent6>
        <a:srgbClr val="E7B016"/>
      </a:accent6>
      <a:hlink>
        <a:srgbClr val="A8D02A"/>
      </a:hlink>
      <a:folHlink>
        <a:srgbClr val="5CB1FE"/>
      </a:folHlink>
    </a:clrScheme>
    <a:fontScheme name="Default Design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沉稳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CC3300"/>
        </a:dk2>
        <a:lt2>
          <a:srgbClr val="808080"/>
        </a:lt2>
        <a:accent1>
          <a:srgbClr val="FF6161"/>
        </a:accent1>
        <a:accent2>
          <a:srgbClr val="FFC319"/>
        </a:accent2>
        <a:accent3>
          <a:srgbClr val="FFFFFF"/>
        </a:accent3>
        <a:accent4>
          <a:srgbClr val="000000"/>
        </a:accent4>
        <a:accent5>
          <a:srgbClr val="FFB7B7"/>
        </a:accent5>
        <a:accent6>
          <a:srgbClr val="E7B016"/>
        </a:accent6>
        <a:hlink>
          <a:srgbClr val="A8D02A"/>
        </a:hlink>
        <a:folHlink>
          <a:srgbClr val="5CB1F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6666"/>
        </a:dk2>
        <a:lt2>
          <a:srgbClr val="808080"/>
        </a:lt2>
        <a:accent1>
          <a:srgbClr val="F8A230"/>
        </a:accent1>
        <a:accent2>
          <a:srgbClr val="5CACE2"/>
        </a:accent2>
        <a:accent3>
          <a:srgbClr val="FFFFFF"/>
        </a:accent3>
        <a:accent4>
          <a:srgbClr val="000000"/>
        </a:accent4>
        <a:accent5>
          <a:srgbClr val="FBCEAD"/>
        </a:accent5>
        <a:accent6>
          <a:srgbClr val="539BCD"/>
        </a:accent6>
        <a:hlink>
          <a:srgbClr val="E569A7"/>
        </a:hlink>
        <a:folHlink>
          <a:srgbClr val="95D84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66"/>
        </a:dk2>
        <a:lt2>
          <a:srgbClr val="808080"/>
        </a:lt2>
        <a:accent1>
          <a:srgbClr val="8EEA3A"/>
        </a:accent1>
        <a:accent2>
          <a:srgbClr val="F97B90"/>
        </a:accent2>
        <a:accent3>
          <a:srgbClr val="FFFFFF"/>
        </a:accent3>
        <a:accent4>
          <a:srgbClr val="000000"/>
        </a:accent4>
        <a:accent5>
          <a:srgbClr val="C6F3AE"/>
        </a:accent5>
        <a:accent6>
          <a:srgbClr val="E26F82"/>
        </a:accent6>
        <a:hlink>
          <a:srgbClr val="5DC2F5"/>
        </a:hlink>
        <a:folHlink>
          <a:srgbClr val="FFA4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ppt/theme/themeOverride1.xml><?xml version="1.0" encoding="utf-8"?>
<a:themeOverride xmlns:r="http://schemas.openxmlformats.org/officeDocument/2006/relationships" xmlns:a="http://schemas.openxmlformats.org/drawingml/2006/main">
  <a:clrScheme name="Default Design 3">
    <a:dk1>
      <a:srgbClr val="000000"/>
    </a:dk1>
    <a:lt1>
      <a:srgbClr val="FFFFFF"/>
    </a:lt1>
    <a:dk2>
      <a:srgbClr val="000066"/>
    </a:dk2>
    <a:lt2>
      <a:srgbClr val="808080"/>
    </a:lt2>
    <a:accent1>
      <a:srgbClr val="8EEA3A"/>
    </a:accent1>
    <a:accent2>
      <a:srgbClr val="F97B90"/>
    </a:accent2>
    <a:accent3>
      <a:srgbClr val="FFFFFF"/>
    </a:accent3>
    <a:accent4>
      <a:srgbClr val="000000"/>
    </a:accent4>
    <a:accent5>
      <a:srgbClr val="C6F3AE"/>
    </a:accent5>
    <a:accent6>
      <a:srgbClr val="E26F82"/>
    </a:accent6>
    <a:hlink>
      <a:srgbClr val="5DC2F5"/>
    </a:hlink>
    <a:folHlink>
      <a:srgbClr val="FFA41D"/>
    </a:folHlink>
  </a:clrScheme>
</a:themeOverrid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自定义</PresentationFormat>
  <Paragraphs>156</Paragraphs>
  <Slides>29</Slides>
  <Notes>0</Notes>
  <TotalTime>1923</TotalTime>
  <HiddenSlides>0</HiddenSlides>
  <MMClips>1</MMClips>
  <ScaleCrop>0</ScaleCrop>
  <HeadingPairs>
    <vt:vector baseType="variant" size="6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baseType="lpstr" size="43">
      <vt:lpstr>Arial</vt:lpstr>
      <vt:lpstr>Calibri</vt:lpstr>
      <vt:lpstr>宋体</vt:lpstr>
      <vt:lpstr>楷体</vt:lpstr>
      <vt:lpstr>方正华隶简体</vt:lpstr>
      <vt:lpstr>方正宋黑简体</vt:lpstr>
      <vt:lpstr>微软雅黑</vt:lpstr>
      <vt:lpstr>隶书</vt:lpstr>
      <vt:lpstr>方正粗倩简体</vt:lpstr>
      <vt:lpstr>方正康体简体</vt:lpstr>
      <vt:lpstr>Times New Roman</vt:lpstr>
      <vt:lpstr>华康简标题宋</vt:lpstr>
      <vt:lpstr>黑体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23.0900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PowerPoint 演示文稿</dc:title>
  <cp:lastModifiedBy>Mloong</cp:lastModifiedBy>
  <cp:revision>331</cp:revision>
  <dcterms:created xsi:type="dcterms:W3CDTF">2008-03-10T09:13:42Z</dcterms:created>
  <dcterms:modified xsi:type="dcterms:W3CDTF">2023-10-16T16:20:58Z</dcterms:modified>
</cp:coreProperties>
</file>