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2.xml" ContentType="application/vnd.openxmlformats-officedocument.presentationml.notesSlide+xml"/>
  <Override PartName="/ppt/tags/tag20.xml" ContentType="application/vnd.openxmlformats-officedocument.presentationml.tags+xml"/>
  <Override PartName="/ppt/notesSlides/notesSlide3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4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6.xml" ContentType="application/vnd.openxmlformats-officedocument.presentationml.notesSlide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7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notesSlides/notesSlide8.xml" ContentType="application/vnd.openxmlformats-officedocument.presentationml.notesSlide+xml"/>
  <Override PartName="/ppt/tags/tag58.xml" ContentType="application/vnd.openxmlformats-officedocument.presentationml.tags+xml"/>
  <Override PartName="/ppt/notesSlides/notesSlide9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10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11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notesSlides/notesSlide12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13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notesSlides/notesSlide14.xml" ContentType="application/vnd.openxmlformats-officedocument.presentationml.notesSlid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15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notesSlides/notesSlide16.xml" ContentType="application/vnd.openxmlformats-officedocument.presentationml.notesSlide+xml"/>
  <Override PartName="/ppt/tags/tag125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8" r:id="rId4"/>
    <p:sldId id="285" r:id="rId5"/>
    <p:sldId id="259" r:id="rId6"/>
    <p:sldId id="286" r:id="rId7"/>
    <p:sldId id="262" r:id="rId8"/>
    <p:sldId id="273" r:id="rId9"/>
    <p:sldId id="275" r:id="rId10"/>
    <p:sldId id="272" r:id="rId11"/>
    <p:sldId id="265" r:id="rId12"/>
    <p:sldId id="277" r:id="rId13"/>
    <p:sldId id="271" r:id="rId14"/>
    <p:sldId id="278" r:id="rId15"/>
    <p:sldId id="267" r:id="rId16"/>
    <p:sldId id="274" r:id="rId17"/>
    <p:sldId id="270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98B6"/>
    <a:srgbClr val="EFE6CB"/>
    <a:srgbClr val="020770"/>
    <a:srgbClr val="6799EE"/>
    <a:srgbClr val="2E75B6"/>
    <a:srgbClr val="9DC3E6"/>
    <a:srgbClr val="C4A579"/>
    <a:srgbClr val="B7875A"/>
    <a:srgbClr val="C99C50"/>
    <a:srgbClr val="FFE6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087" autoAdjust="0"/>
    <p:restoredTop sz="95000" autoAdjust="0"/>
  </p:normalViewPr>
  <p:slideViewPr>
    <p:cSldViewPr snapToGrid="0">
      <p:cViewPr varScale="1">
        <p:scale>
          <a:sx n="74" d="100"/>
          <a:sy n="74" d="100"/>
        </p:scale>
        <p:origin x="6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>
              <a:defRPr lang="zh-CN" sz="216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800" b="0">
                <a:latin typeface="荆南俊俊体" panose="03080802050608000000" pitchFamily="66" charset="-122"/>
                <a:ea typeface="荆南俊俊体" panose="03080802050608000000" pitchFamily="66" charset="-122"/>
              </a:rPr>
              <a:t>职业兴趣趋向</a:t>
            </a:r>
          </a:p>
        </c:rich>
      </c:tx>
      <c:layout>
        <c:manualLayout>
          <c:xMode val="edge"/>
          <c:yMode val="edge"/>
          <c:x val="0.262231283082136"/>
          <c:y val="5.27468619054609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职业兴趣趋向</c:v>
                </c:pt>
              </c:strCache>
            </c:strRef>
          </c:tx>
          <c:spPr>
            <a:solidFill>
              <a:srgbClr val="525E47"/>
            </a:solidFill>
          </c:spPr>
          <c:dPt>
            <c:idx val="0"/>
            <c:bubble3D val="0"/>
            <c:spPr>
              <a:solidFill>
                <a:schemeClr val="accent5"/>
              </a:solidFill>
              <a:ln w="44450">
                <a:solidFill>
                  <a:schemeClr val="accent5">
                    <a:lumMod val="60000"/>
                    <a:lumOff val="40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1-E805-4A53-A119-4017F8F5052E}"/>
              </c:ext>
            </c:extLst>
          </c:dPt>
          <c:dPt>
            <c:idx val="1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  <a:ln w="44450">
                <a:solidFill>
                  <a:srgbClr val="9EDEFC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E805-4A53-A119-4017F8F5052E}"/>
              </c:ext>
            </c:extLst>
          </c:dPt>
          <c:dPt>
            <c:idx val="2"/>
            <c:bubble3D val="0"/>
            <c:spPr>
              <a:solidFill>
                <a:srgbClr val="FEF599"/>
              </a:solidFill>
              <a:ln w="44450">
                <a:solidFill>
                  <a:srgbClr val="FFC00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E805-4A53-A119-4017F8F5052E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 w="44450">
                <a:solidFill>
                  <a:srgbClr val="9EDEFC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E805-4A53-A119-4017F8F5052E}"/>
              </c:ext>
            </c:extLst>
          </c:dPt>
          <c:dPt>
            <c:idx val="4"/>
            <c:bubble3D val="0"/>
            <c:spPr>
              <a:solidFill>
                <a:schemeClr val="accent4">
                  <a:lumMod val="20000"/>
                  <a:lumOff val="80000"/>
                </a:schemeClr>
              </a:solidFill>
              <a:ln w="44450">
                <a:solidFill>
                  <a:schemeClr val="accent4">
                    <a:lumMod val="40000"/>
                    <a:lumOff val="60000"/>
                  </a:schemeClr>
                </a:solidFill>
              </a:ln>
            </c:spPr>
            <c:extLst>
              <c:ext xmlns:c16="http://schemas.microsoft.com/office/drawing/2014/chart" uri="{C3380CC4-5D6E-409C-BE32-E72D297353CC}">
                <c16:uniqueId val="{00000009-E805-4A53-A119-4017F8F5052E}"/>
              </c:ext>
            </c:extLst>
          </c:dPt>
          <c:dPt>
            <c:idx val="5"/>
            <c:bubble3D val="0"/>
            <c:spPr>
              <a:solidFill>
                <a:srgbClr val="F0FCFC"/>
              </a:solidFill>
              <a:ln w="44450">
                <a:solidFill>
                  <a:srgbClr val="00B0F0"/>
                </a:solidFill>
              </a:ln>
            </c:spPr>
            <c:extLst>
              <c:ext xmlns:c16="http://schemas.microsoft.com/office/drawing/2014/chart" uri="{C3380CC4-5D6E-409C-BE32-E72D297353CC}">
                <c16:uniqueId val="{0000000B-E805-4A53-A119-4017F8F5052E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>
                        <a:latin typeface="荆南俊俊体" panose="03080802050608000000" pitchFamily="66" charset="-122"/>
                        <a:ea typeface="荆南俊俊体" panose="03080802050608000000" pitchFamily="66" charset="-122"/>
                      </a:rPr>
                      <a:t>41%</a:t>
                    </a:r>
                    <a:endParaRPr lang="en-US" altLang="zh-CN">
                      <a:solidFill>
                        <a:schemeClr val="tx1"/>
                      </a:solidFill>
                      <a:latin typeface="荆南俊俊体" panose="03080802050608000000" pitchFamily="66" charset="-122"/>
                      <a:ea typeface="荆南俊俊体" panose="03080802050608000000" pitchFamily="66" charset="-122"/>
                    </a:endParaRP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E805-4A53-A119-4017F8F5052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>
                        <a:solidFill>
                          <a:schemeClr val="tx1"/>
                        </a:solidFill>
                        <a:latin typeface="荆南俊俊体" panose="03080802050608000000" pitchFamily="66" charset="-122"/>
                        <a:ea typeface="荆南俊俊体" panose="03080802050608000000" pitchFamily="66" charset="-122"/>
                      </a:rPr>
                      <a:t>17%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E805-4A53-A119-4017F8F5052E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 altLang="zh-CN">
                        <a:solidFill>
                          <a:schemeClr val="tx1"/>
                        </a:solidFill>
                        <a:latin typeface="荆南俊俊体" panose="03080802050608000000" pitchFamily="66" charset="-122"/>
                        <a:ea typeface="荆南俊俊体" panose="03080802050608000000" pitchFamily="66" charset="-122"/>
                      </a:rPr>
                      <a:t>20%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E805-4A53-A119-4017F8F5052E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altLang="zh-CN">
                        <a:latin typeface="荆南俊俊体" panose="03080802050608000000" pitchFamily="66" charset="-122"/>
                        <a:ea typeface="荆南俊俊体" panose="03080802050608000000" pitchFamily="66" charset="-122"/>
                      </a:rPr>
                      <a:t>12%</a:t>
                    </a:r>
                    <a:endParaRPr lang="en-US" altLang="zh-CN">
                      <a:solidFill>
                        <a:schemeClr val="tx1"/>
                      </a:solidFill>
                      <a:latin typeface="荆南俊俊体" panose="03080802050608000000" pitchFamily="66" charset="-122"/>
                      <a:ea typeface="荆南俊俊体" panose="03080802050608000000" pitchFamily="66" charset="-122"/>
                    </a:endParaRP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7-E805-4A53-A119-4017F8F5052E}"/>
                </c:ext>
              </c:extLst>
            </c:dLbl>
            <c:dLbl>
              <c:idx val="4"/>
              <c:layout>
                <c:manualLayout>
                  <c:x val="6.6439023533852407E-2"/>
                  <c:y val="0.12919295354062801"/>
                </c:manualLayout>
              </c:layout>
              <c:tx>
                <c:rich>
                  <a:bodyPr/>
                  <a:lstStyle/>
                  <a:p>
                    <a:r>
                      <a:rPr lang="en-US" altLang="zh-CN" dirty="0">
                        <a:solidFill>
                          <a:schemeClr val="tx1"/>
                        </a:solidFill>
                        <a:latin typeface="荆南俊俊体" panose="03080802050608000000" pitchFamily="66" charset="-122"/>
                        <a:ea typeface="荆南俊俊体" panose="03080802050608000000" pitchFamily="66" charset="-122"/>
                      </a:rPr>
                      <a:t>3%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9-E805-4A53-A119-4017F8F5052E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altLang="zh-CN">
                        <a:solidFill>
                          <a:schemeClr val="tx1"/>
                        </a:solidFill>
                        <a:latin typeface="荆南俊俊体" panose="03080802050608000000" pitchFamily="66" charset="-122"/>
                        <a:ea typeface="荆南俊俊体" panose="03080802050608000000" pitchFamily="66" charset="-122"/>
                      </a:rPr>
                      <a:t>7%</a:t>
                    </a:r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E805-4A53-A119-4017F8F5052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800" b="0" i="0" u="none" strike="noStrike" kern="1200" baseline="0">
                    <a:solidFill>
                      <a:schemeClr val="bg1"/>
                    </a:solidFill>
                    <a:latin typeface="汉仪太极体简" panose="02010600000101010101" pitchFamily="2" charset="-122"/>
                    <a:ea typeface="汉仪太极体简" panose="02010600000101010101" pitchFamily="2" charset="-122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Sheet1!$A$2:$A$7</c:f>
              <c:strCache>
                <c:ptCount val="6"/>
                <c:pt idx="0">
                  <c:v>社会型</c:v>
                </c:pt>
                <c:pt idx="1">
                  <c:v>常规型</c:v>
                </c:pt>
                <c:pt idx="2">
                  <c:v>企业型</c:v>
                </c:pt>
                <c:pt idx="3">
                  <c:v>现实型</c:v>
                </c:pt>
                <c:pt idx="4">
                  <c:v>艺术型</c:v>
                </c:pt>
                <c:pt idx="5">
                  <c:v>研究型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0.4</c:v>
                </c:pt>
                <c:pt idx="1">
                  <c:v>0.17</c:v>
                </c:pt>
                <c:pt idx="2">
                  <c:v>0.19</c:v>
                </c:pt>
                <c:pt idx="3">
                  <c:v>0.12</c:v>
                </c:pt>
                <c:pt idx="4">
                  <c:v>0.03</c:v>
                </c:pt>
                <c:pt idx="5">
                  <c:v>7.0000000000000007E-2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E805-4A53-A119-4017F8F5052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74821351358475996"/>
          <c:y val="0.38662973567121001"/>
          <c:w val="0.158208781908277"/>
          <c:h val="0.53461287874972196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600" b="0" i="0" u="none" strike="noStrike" kern="1200" baseline="0">
              <a:solidFill>
                <a:schemeClr val="tx1"/>
              </a:solidFill>
              <a:latin typeface="阿里巴巴普惠体" panose="00020600040101010101" pitchFamily="18" charset="-122"/>
              <a:ea typeface="阿里巴巴普惠体" panose="00020600040101010101" pitchFamily="18" charset="-122"/>
              <a:cs typeface="阿里巴巴普惠体" panose="00020600040101010101" pitchFamily="18" charset="-122"/>
            </a:defRPr>
          </a:pPr>
          <a:endParaRPr lang="zh-CN"/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b74d05ff-c1ec-4f66-b5f4-ea67527fb6f6}"/>
      </c:ext>
    </c:extLst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ADF99E-F9BE-4620-A013-EE42335E1F4A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B4FE36-C53B-45B6-B440-63A027462A7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4FE36-C53B-45B6-B440-63A027462A78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4FE36-C53B-45B6-B440-63A027462A7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4FE36-C53B-45B6-B440-63A027462A7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4FE36-C53B-45B6-B440-63A027462A78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4FE36-C53B-45B6-B440-63A027462A78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4FE36-C53B-45B6-B440-63A027462A78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4FE36-C53B-45B6-B440-63A027462A78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4FE36-C53B-45B6-B440-63A027462A78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4FE36-C53B-45B6-B440-63A027462A78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4FE36-C53B-45B6-B440-63A027462A78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4FE36-C53B-45B6-B440-63A027462A7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4FE36-C53B-45B6-B440-63A027462A78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4FE36-C53B-45B6-B440-63A027462A78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4FE36-C53B-45B6-B440-63A027462A78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4FE36-C53B-45B6-B440-63A027462A78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4FE36-C53B-45B6-B440-63A027462A7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FB4FE36-C53B-45B6-B440-63A027462A7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4EE217-25AF-422D-8772-D44D038B5D01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C89B8F-39BA-4BD6-9B03-54375B3BEB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2000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74EE217-25AF-422D-8772-D44D038B5D01}" type="datetimeFigureOut">
              <a:rPr lang="zh-CN" altLang="en-US" smtClean="0"/>
              <a:t>2024/11/4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C89B8F-39BA-4BD6-9B03-54375B3BEB5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2000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 advTm="2000">
    <p:blinds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3" Type="http://schemas.openxmlformats.org/officeDocument/2006/relationships/tags" Target="../tags/tag4.xml"/><Relationship Id="rId7" Type="http://schemas.microsoft.com/office/2007/relationships/hdphoto" Target="../media/hdphoto1.wdp"/><Relationship Id="rId12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11" Type="http://schemas.openxmlformats.org/officeDocument/2006/relationships/image" Target="../media/image5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image" Target="../media/image32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7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image" Target="../media/image33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13" Type="http://schemas.openxmlformats.org/officeDocument/2006/relationships/tags" Target="../tags/tag75.xml"/><Relationship Id="rId18" Type="http://schemas.microsoft.com/office/2007/relationships/hdphoto" Target="../media/hdphoto3.wdp"/><Relationship Id="rId3" Type="http://schemas.openxmlformats.org/officeDocument/2006/relationships/tags" Target="../tags/tag65.xml"/><Relationship Id="rId21" Type="http://schemas.openxmlformats.org/officeDocument/2006/relationships/image" Target="../media/image36.png"/><Relationship Id="rId7" Type="http://schemas.openxmlformats.org/officeDocument/2006/relationships/tags" Target="../tags/tag69.xml"/><Relationship Id="rId12" Type="http://schemas.openxmlformats.org/officeDocument/2006/relationships/tags" Target="../tags/tag74.xml"/><Relationship Id="rId17" Type="http://schemas.openxmlformats.org/officeDocument/2006/relationships/image" Target="../media/image34.png"/><Relationship Id="rId2" Type="http://schemas.openxmlformats.org/officeDocument/2006/relationships/tags" Target="../tags/tag64.xml"/><Relationship Id="rId16" Type="http://schemas.openxmlformats.org/officeDocument/2006/relationships/notesSlide" Target="../notesSlides/notesSlide12.xml"/><Relationship Id="rId20" Type="http://schemas.openxmlformats.org/officeDocument/2006/relationships/image" Target="../media/image35.png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11" Type="http://schemas.openxmlformats.org/officeDocument/2006/relationships/tags" Target="../tags/tag73.xml"/><Relationship Id="rId5" Type="http://schemas.openxmlformats.org/officeDocument/2006/relationships/tags" Target="../tags/tag67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72.xml"/><Relationship Id="rId19" Type="http://schemas.openxmlformats.org/officeDocument/2006/relationships/image" Target="../media/image2.png"/><Relationship Id="rId4" Type="http://schemas.openxmlformats.org/officeDocument/2006/relationships/tags" Target="../tags/tag66.xml"/><Relationship Id="rId9" Type="http://schemas.openxmlformats.org/officeDocument/2006/relationships/tags" Target="../tags/tag71.xml"/><Relationship Id="rId14" Type="http://schemas.openxmlformats.org/officeDocument/2006/relationships/tags" Target="../tags/tag7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84.xml"/><Relationship Id="rId13" Type="http://schemas.openxmlformats.org/officeDocument/2006/relationships/tags" Target="../tags/tag89.xml"/><Relationship Id="rId18" Type="http://schemas.openxmlformats.org/officeDocument/2006/relationships/notesSlide" Target="../notesSlides/notesSlide13.xml"/><Relationship Id="rId3" Type="http://schemas.openxmlformats.org/officeDocument/2006/relationships/tags" Target="../tags/tag79.xml"/><Relationship Id="rId21" Type="http://schemas.openxmlformats.org/officeDocument/2006/relationships/image" Target="../media/image20.png"/><Relationship Id="rId7" Type="http://schemas.openxmlformats.org/officeDocument/2006/relationships/tags" Target="../tags/tag83.xml"/><Relationship Id="rId12" Type="http://schemas.openxmlformats.org/officeDocument/2006/relationships/tags" Target="../tags/tag88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78.xml"/><Relationship Id="rId16" Type="http://schemas.openxmlformats.org/officeDocument/2006/relationships/tags" Target="../tags/tag92.xml"/><Relationship Id="rId20" Type="http://schemas.openxmlformats.org/officeDocument/2006/relationships/image" Target="../media/image37.png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11" Type="http://schemas.openxmlformats.org/officeDocument/2006/relationships/tags" Target="../tags/tag87.xml"/><Relationship Id="rId5" Type="http://schemas.openxmlformats.org/officeDocument/2006/relationships/tags" Target="../tags/tag81.xml"/><Relationship Id="rId15" Type="http://schemas.openxmlformats.org/officeDocument/2006/relationships/tags" Target="../tags/tag91.xml"/><Relationship Id="rId23" Type="http://schemas.openxmlformats.org/officeDocument/2006/relationships/image" Target="../media/image39.png"/><Relationship Id="rId10" Type="http://schemas.openxmlformats.org/officeDocument/2006/relationships/tags" Target="../tags/tag86.xml"/><Relationship Id="rId19" Type="http://schemas.openxmlformats.org/officeDocument/2006/relationships/image" Target="../media/image12.png"/><Relationship Id="rId4" Type="http://schemas.openxmlformats.org/officeDocument/2006/relationships/tags" Target="../tags/tag80.xml"/><Relationship Id="rId9" Type="http://schemas.openxmlformats.org/officeDocument/2006/relationships/tags" Target="../tags/tag85.xml"/><Relationship Id="rId14" Type="http://schemas.openxmlformats.org/officeDocument/2006/relationships/tags" Target="../tags/tag90.xml"/><Relationship Id="rId22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00.xml"/><Relationship Id="rId13" Type="http://schemas.openxmlformats.org/officeDocument/2006/relationships/tags" Target="../tags/tag105.xml"/><Relationship Id="rId18" Type="http://schemas.openxmlformats.org/officeDocument/2006/relationships/tags" Target="../tags/tag110.xml"/><Relationship Id="rId3" Type="http://schemas.openxmlformats.org/officeDocument/2006/relationships/tags" Target="../tags/tag95.xml"/><Relationship Id="rId21" Type="http://schemas.openxmlformats.org/officeDocument/2006/relationships/notesSlide" Target="../notesSlides/notesSlide14.xml"/><Relationship Id="rId7" Type="http://schemas.openxmlformats.org/officeDocument/2006/relationships/tags" Target="../tags/tag99.xml"/><Relationship Id="rId12" Type="http://schemas.openxmlformats.org/officeDocument/2006/relationships/tags" Target="../tags/tag104.xml"/><Relationship Id="rId17" Type="http://schemas.openxmlformats.org/officeDocument/2006/relationships/tags" Target="../tags/tag109.xml"/><Relationship Id="rId2" Type="http://schemas.openxmlformats.org/officeDocument/2006/relationships/tags" Target="../tags/tag94.xml"/><Relationship Id="rId16" Type="http://schemas.openxmlformats.org/officeDocument/2006/relationships/tags" Target="../tags/tag108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11" Type="http://schemas.openxmlformats.org/officeDocument/2006/relationships/tags" Target="../tags/tag103.xml"/><Relationship Id="rId5" Type="http://schemas.openxmlformats.org/officeDocument/2006/relationships/tags" Target="../tags/tag97.xml"/><Relationship Id="rId15" Type="http://schemas.openxmlformats.org/officeDocument/2006/relationships/tags" Target="../tags/tag107.xml"/><Relationship Id="rId10" Type="http://schemas.openxmlformats.org/officeDocument/2006/relationships/tags" Target="../tags/tag102.xml"/><Relationship Id="rId19" Type="http://schemas.openxmlformats.org/officeDocument/2006/relationships/tags" Target="../tags/tag111.xml"/><Relationship Id="rId4" Type="http://schemas.openxmlformats.org/officeDocument/2006/relationships/tags" Target="../tags/tag96.xml"/><Relationship Id="rId9" Type="http://schemas.openxmlformats.org/officeDocument/2006/relationships/tags" Target="../tags/tag101.xml"/><Relationship Id="rId14" Type="http://schemas.openxmlformats.org/officeDocument/2006/relationships/tags" Target="../tags/tag106.xml"/><Relationship Id="rId22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1.png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image" Target="../media/image2.png"/><Relationship Id="rId5" Type="http://schemas.openxmlformats.org/officeDocument/2006/relationships/image" Target="../media/image8.png"/><Relationship Id="rId10" Type="http://schemas.microsoft.com/office/2007/relationships/hdphoto" Target="../media/hdphoto2.wdp"/><Relationship Id="rId4" Type="http://schemas.openxmlformats.org/officeDocument/2006/relationships/notesSlide" Target="../notesSlides/notesSlide15.xml"/><Relationship Id="rId9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13" Type="http://schemas.openxmlformats.org/officeDocument/2006/relationships/notesSlide" Target="../notesSlides/notesSlide16.xml"/><Relationship Id="rId3" Type="http://schemas.openxmlformats.org/officeDocument/2006/relationships/tags" Target="../tags/tag116.xml"/><Relationship Id="rId7" Type="http://schemas.openxmlformats.org/officeDocument/2006/relationships/tags" Target="../tags/tag120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11" Type="http://schemas.openxmlformats.org/officeDocument/2006/relationships/tags" Target="../tags/tag124.xml"/><Relationship Id="rId5" Type="http://schemas.openxmlformats.org/officeDocument/2006/relationships/tags" Target="../tags/tag118.xml"/><Relationship Id="rId15" Type="http://schemas.openxmlformats.org/officeDocument/2006/relationships/image" Target="../media/image42.png"/><Relationship Id="rId10" Type="http://schemas.openxmlformats.org/officeDocument/2006/relationships/tags" Target="../tags/tag123.xml"/><Relationship Id="rId4" Type="http://schemas.openxmlformats.org/officeDocument/2006/relationships/tags" Target="../tags/tag117.xml"/><Relationship Id="rId9" Type="http://schemas.openxmlformats.org/officeDocument/2006/relationships/tags" Target="../tags/tag122.xml"/><Relationship Id="rId1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5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microsoft.com/office/2007/relationships/hdphoto" Target="../media/hdphoto1.wdp"/><Relationship Id="rId10" Type="http://schemas.openxmlformats.org/officeDocument/2006/relationships/image" Target="../media/image6.png"/><Relationship Id="rId4" Type="http://schemas.openxmlformats.org/officeDocument/2006/relationships/image" Target="../media/image43.pn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18" Type="http://schemas.openxmlformats.org/officeDocument/2006/relationships/image" Target="../media/image2.png"/><Relationship Id="rId3" Type="http://schemas.openxmlformats.org/officeDocument/2006/relationships/tags" Target="../tags/tag7.xml"/><Relationship Id="rId21" Type="http://schemas.openxmlformats.org/officeDocument/2006/relationships/image" Target="../media/image10.png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notesSlide" Target="../notesSlides/notesSlide2.xml"/><Relationship Id="rId2" Type="http://schemas.openxmlformats.org/officeDocument/2006/relationships/tags" Target="../tags/tag6.xml"/><Relationship Id="rId16" Type="http://schemas.openxmlformats.org/officeDocument/2006/relationships/slideLayout" Target="../slideLayouts/slideLayout2.xml"/><Relationship Id="rId20" Type="http://schemas.openxmlformats.org/officeDocument/2006/relationships/image" Target="../media/image9.png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23" Type="http://schemas.microsoft.com/office/2007/relationships/hdphoto" Target="../media/hdphoto2.wdp"/><Relationship Id="rId10" Type="http://schemas.openxmlformats.org/officeDocument/2006/relationships/tags" Target="../tags/tag14.xml"/><Relationship Id="rId19" Type="http://schemas.openxmlformats.org/officeDocument/2006/relationships/image" Target="../media/image8.png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Relationship Id="rId22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13" Type="http://schemas.openxmlformats.org/officeDocument/2006/relationships/tags" Target="../tags/tag33.xml"/><Relationship Id="rId18" Type="http://schemas.openxmlformats.org/officeDocument/2006/relationships/notesSlide" Target="../notesSlides/notesSlide4.xml"/><Relationship Id="rId3" Type="http://schemas.openxmlformats.org/officeDocument/2006/relationships/tags" Target="../tags/tag23.xml"/><Relationship Id="rId21" Type="http://schemas.openxmlformats.org/officeDocument/2006/relationships/image" Target="../media/image18.png"/><Relationship Id="rId7" Type="http://schemas.openxmlformats.org/officeDocument/2006/relationships/tags" Target="../tags/tag27.xml"/><Relationship Id="rId12" Type="http://schemas.openxmlformats.org/officeDocument/2006/relationships/tags" Target="../tags/tag32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6" Type="http://schemas.openxmlformats.org/officeDocument/2006/relationships/tags" Target="../tags/tag36.xml"/><Relationship Id="rId20" Type="http://schemas.openxmlformats.org/officeDocument/2006/relationships/image" Target="../media/image17.png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tags" Target="../tags/tag31.xml"/><Relationship Id="rId5" Type="http://schemas.openxmlformats.org/officeDocument/2006/relationships/tags" Target="../tags/tag25.xml"/><Relationship Id="rId15" Type="http://schemas.openxmlformats.org/officeDocument/2006/relationships/tags" Target="../tags/tag35.xml"/><Relationship Id="rId23" Type="http://schemas.openxmlformats.org/officeDocument/2006/relationships/image" Target="../media/image20.png"/><Relationship Id="rId10" Type="http://schemas.openxmlformats.org/officeDocument/2006/relationships/tags" Target="../tags/tag30.xml"/><Relationship Id="rId19" Type="http://schemas.openxmlformats.org/officeDocument/2006/relationships/image" Target="../media/image16.png"/><Relationship Id="rId4" Type="http://schemas.openxmlformats.org/officeDocument/2006/relationships/tags" Target="../tags/tag24.xml"/><Relationship Id="rId9" Type="http://schemas.openxmlformats.org/officeDocument/2006/relationships/tags" Target="../tags/tag29.xml"/><Relationship Id="rId14" Type="http://schemas.openxmlformats.org/officeDocument/2006/relationships/tags" Target="../tags/tag34.xml"/><Relationship Id="rId22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1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chart" Target="../charts/chart1.xml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image" Target="../media/image8.png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image" Target="../media/image13.png"/><Relationship Id="rId11" Type="http://schemas.microsoft.com/office/2007/relationships/hdphoto" Target="../media/hdphoto2.wdp"/><Relationship Id="rId5" Type="http://schemas.openxmlformats.org/officeDocument/2006/relationships/image" Target="../media/image8.png"/><Relationship Id="rId10" Type="http://schemas.openxmlformats.org/officeDocument/2006/relationships/image" Target="../media/image11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13" Type="http://schemas.openxmlformats.org/officeDocument/2006/relationships/tags" Target="../tags/tag55.xml"/><Relationship Id="rId18" Type="http://schemas.openxmlformats.org/officeDocument/2006/relationships/image" Target="../media/image28.png"/><Relationship Id="rId3" Type="http://schemas.openxmlformats.org/officeDocument/2006/relationships/tags" Target="../tags/tag45.xml"/><Relationship Id="rId21" Type="http://schemas.openxmlformats.org/officeDocument/2006/relationships/image" Target="../media/image2.png"/><Relationship Id="rId7" Type="http://schemas.openxmlformats.org/officeDocument/2006/relationships/tags" Target="../tags/tag49.xml"/><Relationship Id="rId12" Type="http://schemas.openxmlformats.org/officeDocument/2006/relationships/tags" Target="../tags/tag54.xml"/><Relationship Id="rId17" Type="http://schemas.openxmlformats.org/officeDocument/2006/relationships/notesSlide" Target="../notesSlides/notesSlide8.xml"/><Relationship Id="rId2" Type="http://schemas.openxmlformats.org/officeDocument/2006/relationships/tags" Target="../tags/tag44.xml"/><Relationship Id="rId16" Type="http://schemas.openxmlformats.org/officeDocument/2006/relationships/slideLayout" Target="../slideLayouts/slideLayout2.xml"/><Relationship Id="rId20" Type="http://schemas.openxmlformats.org/officeDocument/2006/relationships/image" Target="../media/image30.png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tags" Target="../tags/tag53.xml"/><Relationship Id="rId5" Type="http://schemas.openxmlformats.org/officeDocument/2006/relationships/tags" Target="../tags/tag47.xml"/><Relationship Id="rId15" Type="http://schemas.openxmlformats.org/officeDocument/2006/relationships/tags" Target="../tags/tag57.xml"/><Relationship Id="rId10" Type="http://schemas.openxmlformats.org/officeDocument/2006/relationships/tags" Target="../tags/tag52.xml"/><Relationship Id="rId19" Type="http://schemas.openxmlformats.org/officeDocument/2006/relationships/image" Target="../media/image29.png"/><Relationship Id="rId4" Type="http://schemas.openxmlformats.org/officeDocument/2006/relationships/tags" Target="../tags/tag46.xml"/><Relationship Id="rId9" Type="http://schemas.openxmlformats.org/officeDocument/2006/relationships/tags" Target="../tags/tag51.xml"/><Relationship Id="rId14" Type="http://schemas.openxmlformats.org/officeDocument/2006/relationships/tags" Target="../tags/tag5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8458" y="1851663"/>
            <a:ext cx="6912145" cy="50547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70690" cy="208374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082909" y="336131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（安静，最抽象的我来了）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23" b="346"/>
          <a:stretch/>
        </p:blipFill>
        <p:spPr>
          <a:xfrm flipH="1">
            <a:off x="6689631" y="802523"/>
            <a:ext cx="5121368" cy="6178848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162402" y="3651620"/>
            <a:ext cx="2051717" cy="723379"/>
            <a:chOff x="1183992" y="3638920"/>
            <a:chExt cx="2051717" cy="723379"/>
          </a:xfrm>
        </p:grpSpPr>
        <p:sp>
          <p:nvSpPr>
            <p:cNvPr id="10" name="圆角矩形 10"/>
            <p:cNvSpPr/>
            <p:nvPr/>
          </p:nvSpPr>
          <p:spPr>
            <a:xfrm>
              <a:off x="1183992" y="3638920"/>
              <a:ext cx="2051717" cy="723379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B" panose="00020600040101010101" pitchFamily="18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32321" y="3819599"/>
              <a:ext cx="172059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800" b="1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演讲人：奶龙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104105" y="3685406"/>
            <a:ext cx="2661689" cy="807989"/>
            <a:chOff x="4125695" y="3672706"/>
            <a:chExt cx="2661689" cy="807989"/>
          </a:xfrm>
        </p:grpSpPr>
        <p:sp>
          <p:nvSpPr>
            <p:cNvPr id="16" name="圆角矩形 10"/>
            <p:cNvSpPr/>
            <p:nvPr/>
          </p:nvSpPr>
          <p:spPr>
            <a:xfrm>
              <a:off x="4125695" y="3672706"/>
              <a:ext cx="2051717" cy="723379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B" panose="00020600040101010101" pitchFamily="18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239815" y="3834364"/>
              <a:ext cx="25475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b="1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演讲时间：</a:t>
              </a:r>
              <a:endParaRPr lang="zh-CN" altLang="en-US" b="1" dirty="0">
                <a:solidFill>
                  <a:schemeClr val="bg1"/>
                </a:solidFill>
              </a:endParaRPr>
            </a:p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EC638A1-381E-3D38-5C50-367B8C4C3AB3}"/>
              </a:ext>
            </a:extLst>
          </p:cNvPr>
          <p:cNvGrpSpPr/>
          <p:nvPr/>
        </p:nvGrpSpPr>
        <p:grpSpPr>
          <a:xfrm>
            <a:off x="427156" y="915931"/>
            <a:ext cx="7781456" cy="2524205"/>
            <a:chOff x="427156" y="915931"/>
            <a:chExt cx="7781456" cy="2524205"/>
          </a:xfrm>
        </p:grpSpPr>
        <p:sp>
          <p:nvSpPr>
            <p:cNvPr id="6" name="文本框 5"/>
            <p:cNvSpPr txBox="1"/>
            <p:nvPr/>
          </p:nvSpPr>
          <p:spPr>
            <a:xfrm>
              <a:off x="427156" y="1408811"/>
              <a:ext cx="7781456" cy="20313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zh-CN" altLang="en-US" sz="8000" b="1" spc="-300" dirty="0">
                  <a:ln w="19050">
                    <a:solidFill>
                      <a:srgbClr val="002060"/>
                    </a:solidFill>
                  </a:ln>
                  <a:solidFill>
                    <a:schemeClr val="accent4"/>
                  </a:solidFill>
                  <a:latin typeface="053-上首逸飞体" panose="02010609000101010101" pitchFamily="49" charset="-122"/>
                  <a:ea typeface="053-上首逸飞体" panose="02010609000101010101" pitchFamily="49" charset="-122"/>
                </a:rPr>
                <a:t>我叫奶浓</a:t>
              </a:r>
              <a:r>
                <a:rPr lang="en-US" altLang="zh-CN" sz="8000" b="1" spc="-300" dirty="0">
                  <a:ln w="19050">
                    <a:solidFill>
                      <a:srgbClr val="002060"/>
                    </a:solidFill>
                  </a:ln>
                  <a:solidFill>
                    <a:schemeClr val="accent4"/>
                  </a:solidFill>
                  <a:latin typeface="053-上首逸飞体" panose="02010609000101010101" pitchFamily="49" charset="-122"/>
                  <a:ea typeface="053-上首逸飞体" panose="02010609000101010101" pitchFamily="49" charset="-122"/>
                </a:rPr>
                <a:t>~</a:t>
              </a:r>
            </a:p>
            <a:p>
              <a:pPr>
                <a:lnSpc>
                  <a:spcPct val="90000"/>
                </a:lnSpc>
              </a:pPr>
              <a:r>
                <a:rPr lang="zh-CN" altLang="en-US" sz="6000" b="1" spc="-300" dirty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+mj-lt"/>
                </a:rPr>
                <a:t>我要做职业生涯规划</a:t>
              </a:r>
            </a:p>
          </p:txBody>
        </p:sp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641EB44F-A056-54FF-7AD6-D3F2050AEF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69467">
              <a:off x="5241514" y="915931"/>
              <a:ext cx="1456825" cy="1366977"/>
            </a:xfrm>
            <a:prstGeom prst="rect">
              <a:avLst/>
            </a:prstGeom>
          </p:spPr>
        </p:pic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94B1134-2DD8-95B4-325B-808151FDDDD7}"/>
              </a:ext>
            </a:extLst>
          </p:cNvPr>
          <p:cNvGrpSpPr/>
          <p:nvPr/>
        </p:nvGrpSpPr>
        <p:grpSpPr>
          <a:xfrm>
            <a:off x="626111" y="4586428"/>
            <a:ext cx="5584189" cy="2436672"/>
            <a:chOff x="626111" y="4586428"/>
            <a:chExt cx="5584189" cy="2436672"/>
          </a:xfrm>
        </p:grpSpPr>
        <p:pic>
          <p:nvPicPr>
            <p:cNvPr id="30" name="图片 2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377" b="-2463"/>
            <a:stretch/>
          </p:blipFill>
          <p:spPr>
            <a:xfrm>
              <a:off x="626111" y="4586428"/>
              <a:ext cx="2028189" cy="2271572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030" b="-1308"/>
            <a:stretch/>
          </p:blipFill>
          <p:spPr>
            <a:xfrm>
              <a:off x="4766310" y="5109946"/>
              <a:ext cx="1443990" cy="1748054"/>
            </a:xfrm>
            <a:prstGeom prst="rect">
              <a:avLst/>
            </a:pr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8E0AD628-0E7A-6C17-A565-D70423633A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5100" y="5245100"/>
              <a:ext cx="1778000" cy="17780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 advTm="2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0057" y="-17410"/>
            <a:ext cx="2481943" cy="24215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76703" y="2788466"/>
            <a:ext cx="5285468" cy="362902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000" dirty="0"/>
              <a:t>通过以上的分析可以知道，担任财务类公务员这份工作还是有一定的难度的。但是，机会永远是留给有准备的人！有志者事竟成。从现在开始，走好大学生活的每一步，不断充实自我，提高自己的文化素养，为迎接挑战做好准备</a:t>
            </a:r>
          </a:p>
        </p:txBody>
      </p:sp>
      <p:sp>
        <p:nvSpPr>
          <p:cNvPr id="3" name="平行四边形 1"/>
          <p:cNvSpPr/>
          <p:nvPr/>
        </p:nvSpPr>
        <p:spPr>
          <a:xfrm>
            <a:off x="-69851" y="320675"/>
            <a:ext cx="5788479" cy="1001395"/>
          </a:xfrm>
          <a:custGeom>
            <a:avLst/>
            <a:gdLst>
              <a:gd name="connsiteX0" fmla="*/ 0 w 2493618"/>
              <a:gd name="connsiteY0" fmla="*/ 735496 h 735496"/>
              <a:gd name="connsiteX1" fmla="*/ 285475 w 2493618"/>
              <a:gd name="connsiteY1" fmla="*/ 0 h 735496"/>
              <a:gd name="connsiteX2" fmla="*/ 2493618 w 2493618"/>
              <a:gd name="connsiteY2" fmla="*/ 0 h 735496"/>
              <a:gd name="connsiteX3" fmla="*/ 2208143 w 2493618"/>
              <a:gd name="connsiteY3" fmla="*/ 735496 h 735496"/>
              <a:gd name="connsiteX4" fmla="*/ 0 w 2493618"/>
              <a:gd name="connsiteY4" fmla="*/ 735496 h 735496"/>
              <a:gd name="connsiteX0-1" fmla="*/ 0 w 2493618"/>
              <a:gd name="connsiteY0-2" fmla="*/ 745656 h 745656"/>
              <a:gd name="connsiteX1-3" fmla="*/ 11155 w 2493618"/>
              <a:gd name="connsiteY1-4" fmla="*/ 0 h 745656"/>
              <a:gd name="connsiteX2-5" fmla="*/ 2493618 w 2493618"/>
              <a:gd name="connsiteY2-6" fmla="*/ 10160 h 745656"/>
              <a:gd name="connsiteX3-7" fmla="*/ 2208143 w 2493618"/>
              <a:gd name="connsiteY3-8" fmla="*/ 745656 h 745656"/>
              <a:gd name="connsiteX4-9" fmla="*/ 0 w 2493618"/>
              <a:gd name="connsiteY4-10" fmla="*/ 745656 h 7456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93618" h="745656">
                <a:moveTo>
                  <a:pt x="0" y="745656"/>
                </a:moveTo>
                <a:lnTo>
                  <a:pt x="11155" y="0"/>
                </a:lnTo>
                <a:lnTo>
                  <a:pt x="2493618" y="10160"/>
                </a:lnTo>
                <a:lnTo>
                  <a:pt x="2208143" y="745656"/>
                </a:lnTo>
                <a:lnTo>
                  <a:pt x="0" y="74565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053-上首逸飞体" panose="02010609000101010101" pitchFamily="49" charset="-122"/>
                <a:ea typeface="053-上首逸飞体" panose="02010609000101010101" pitchFamily="49" charset="-122"/>
                <a:cs typeface="OPPOSans B" panose="00020600040101010101" pitchFamily="18" charset="-122"/>
              </a:rPr>
              <a:t>环境分析总结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97840" y="2249412"/>
            <a:ext cx="237172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>
                <a:latin typeface="+mj-lt"/>
                <a:ea typeface="+mj-lt"/>
              </a:rPr>
              <a:t>环境分析总结</a:t>
            </a:r>
            <a:endParaRPr lang="zh-CN" altLang="en-US" sz="2800" b="1" dirty="0">
              <a:latin typeface="+mj-lt"/>
              <a:ea typeface="+mj-lt"/>
            </a:endParaRPr>
          </a:p>
        </p:txBody>
      </p:sp>
      <p:sp>
        <p:nvSpPr>
          <p:cNvPr id="27" name="任意多边形: 形状 26"/>
          <p:cNvSpPr/>
          <p:nvPr/>
        </p:nvSpPr>
        <p:spPr>
          <a:xfrm>
            <a:off x="-903825" y="5696857"/>
            <a:ext cx="14847374" cy="2423383"/>
          </a:xfrm>
          <a:custGeom>
            <a:avLst/>
            <a:gdLst>
              <a:gd name="connsiteX0" fmla="*/ 543066 w 14847374"/>
              <a:gd name="connsiteY0" fmla="*/ 503523 h 2225866"/>
              <a:gd name="connsiteX1" fmla="*/ 680226 w 14847374"/>
              <a:gd name="connsiteY1" fmla="*/ 488283 h 2225866"/>
              <a:gd name="connsiteX2" fmla="*/ 2249946 w 14847374"/>
              <a:gd name="connsiteY2" fmla="*/ 603 h 2225866"/>
              <a:gd name="connsiteX3" fmla="*/ 6166626 w 14847374"/>
              <a:gd name="connsiteY3" fmla="*/ 381603 h 2225866"/>
              <a:gd name="connsiteX4" fmla="*/ 9062226 w 14847374"/>
              <a:gd name="connsiteY4" fmla="*/ 107283 h 2225866"/>
              <a:gd name="connsiteX5" fmla="*/ 13832346 w 14847374"/>
              <a:gd name="connsiteY5" fmla="*/ 183483 h 2225866"/>
              <a:gd name="connsiteX6" fmla="*/ 14548626 w 14847374"/>
              <a:gd name="connsiteY6" fmla="*/ 1189323 h 2225866"/>
              <a:gd name="connsiteX7" fmla="*/ 10037586 w 14847374"/>
              <a:gd name="connsiteY7" fmla="*/ 2225643 h 2225866"/>
              <a:gd name="connsiteX8" fmla="*/ 3514866 w 14847374"/>
              <a:gd name="connsiteY8" fmla="*/ 1280763 h 2225866"/>
              <a:gd name="connsiteX9" fmla="*/ 162066 w 14847374"/>
              <a:gd name="connsiteY9" fmla="*/ 1082643 h 2225866"/>
              <a:gd name="connsiteX10" fmla="*/ 543066 w 14847374"/>
              <a:gd name="connsiteY10" fmla="*/ 503523 h 2225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47374" h="2225866">
                <a:moveTo>
                  <a:pt x="543066" y="503523"/>
                </a:moveTo>
                <a:cubicBezTo>
                  <a:pt x="629426" y="404463"/>
                  <a:pt x="395746" y="572103"/>
                  <a:pt x="680226" y="488283"/>
                </a:cubicBezTo>
                <a:cubicBezTo>
                  <a:pt x="964706" y="404463"/>
                  <a:pt x="1335546" y="18383"/>
                  <a:pt x="2249946" y="603"/>
                </a:cubicBezTo>
                <a:cubicBezTo>
                  <a:pt x="3164346" y="-17177"/>
                  <a:pt x="5031246" y="363823"/>
                  <a:pt x="6166626" y="381603"/>
                </a:cubicBezTo>
                <a:cubicBezTo>
                  <a:pt x="7302006" y="399383"/>
                  <a:pt x="9062226" y="107283"/>
                  <a:pt x="9062226" y="107283"/>
                </a:cubicBezTo>
                <a:cubicBezTo>
                  <a:pt x="10339846" y="74263"/>
                  <a:pt x="12917946" y="3143"/>
                  <a:pt x="13832346" y="183483"/>
                </a:cubicBezTo>
                <a:cubicBezTo>
                  <a:pt x="14746746" y="363823"/>
                  <a:pt x="15181086" y="848963"/>
                  <a:pt x="14548626" y="1189323"/>
                </a:cubicBezTo>
                <a:cubicBezTo>
                  <a:pt x="13916166" y="1529683"/>
                  <a:pt x="11876546" y="2210403"/>
                  <a:pt x="10037586" y="2225643"/>
                </a:cubicBezTo>
                <a:cubicBezTo>
                  <a:pt x="8198626" y="2240883"/>
                  <a:pt x="5160786" y="1471263"/>
                  <a:pt x="3514866" y="1280763"/>
                </a:cubicBezTo>
                <a:cubicBezTo>
                  <a:pt x="1868946" y="1090263"/>
                  <a:pt x="657366" y="1207103"/>
                  <a:pt x="162066" y="1082643"/>
                </a:cubicBezTo>
                <a:cubicBezTo>
                  <a:pt x="-333234" y="958183"/>
                  <a:pt x="456706" y="602583"/>
                  <a:pt x="543066" y="5035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B" panose="00020600040101010101" pitchFamily="18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88705" y="411918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（天大地大，吃饭最大）</a:t>
            </a:r>
          </a:p>
        </p:txBody>
      </p:sp>
      <p:pic>
        <p:nvPicPr>
          <p:cNvPr id="21" name="图片 2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9" b="50"/>
          <a:stretch/>
        </p:blipFill>
        <p:spPr>
          <a:xfrm>
            <a:off x="5769246" y="828933"/>
            <a:ext cx="5958296" cy="6195982"/>
          </a:xfrm>
          <a:prstGeom prst="rect">
            <a:avLst/>
          </a:prstGeom>
        </p:spPr>
      </p:pic>
    </p:spTree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" grpId="0" bldLvl="0" animBg="1"/>
      <p:bldP spid="4" grpId="0"/>
      <p:bldP spid="4" grpId="1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52433" y="1827994"/>
            <a:ext cx="5101593" cy="4977539"/>
          </a:xfrm>
          <a:prstGeom prst="rect">
            <a:avLst/>
          </a:prstGeom>
          <a:noFill/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0619" y="20618"/>
            <a:ext cx="1695867" cy="1654629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67667" y="3543301"/>
            <a:ext cx="38404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prstClr val="black"/>
                </a:solidFill>
              </a:rPr>
              <a:t>职业规划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61806" y="1070430"/>
            <a:ext cx="236795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/>
              <a:t>03</a:t>
            </a:r>
            <a:endParaRPr lang="zh-CN" altLang="en-US" sz="13800" b="1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5954172" y="3305628"/>
            <a:ext cx="534488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4" b="2397"/>
          <a:stretch/>
        </p:blipFill>
        <p:spPr>
          <a:xfrm flipH="1">
            <a:off x="319313" y="1190171"/>
            <a:ext cx="5468358" cy="566782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677192" y="716139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（非静止画面）</a:t>
            </a: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484" b="-5779"/>
          <a:stretch/>
        </p:blipFill>
        <p:spPr>
          <a:xfrm flipH="1">
            <a:off x="9776673" y="4608173"/>
            <a:ext cx="2081498" cy="22498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Tm="2000">
        <p15:prstTrans prst="crush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5507" y="-43543"/>
            <a:ext cx="2114550" cy="2063131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1" y="1351254"/>
            <a:ext cx="9407471" cy="5506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37787" y="1450721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（看清楚了吗）</a:t>
            </a:r>
          </a:p>
        </p:txBody>
      </p:sp>
      <p:sp>
        <p:nvSpPr>
          <p:cNvPr id="5" name="平行四边形 1"/>
          <p:cNvSpPr/>
          <p:nvPr/>
        </p:nvSpPr>
        <p:spPr>
          <a:xfrm>
            <a:off x="-69850" y="320675"/>
            <a:ext cx="5594985" cy="1001395"/>
          </a:xfrm>
          <a:custGeom>
            <a:avLst/>
            <a:gdLst>
              <a:gd name="connsiteX0" fmla="*/ 0 w 2493618"/>
              <a:gd name="connsiteY0" fmla="*/ 735496 h 735496"/>
              <a:gd name="connsiteX1" fmla="*/ 285475 w 2493618"/>
              <a:gd name="connsiteY1" fmla="*/ 0 h 735496"/>
              <a:gd name="connsiteX2" fmla="*/ 2493618 w 2493618"/>
              <a:gd name="connsiteY2" fmla="*/ 0 h 735496"/>
              <a:gd name="connsiteX3" fmla="*/ 2208143 w 2493618"/>
              <a:gd name="connsiteY3" fmla="*/ 735496 h 735496"/>
              <a:gd name="connsiteX4" fmla="*/ 0 w 2493618"/>
              <a:gd name="connsiteY4" fmla="*/ 735496 h 735496"/>
              <a:gd name="connsiteX0-1" fmla="*/ 0 w 2493618"/>
              <a:gd name="connsiteY0-2" fmla="*/ 745656 h 745656"/>
              <a:gd name="connsiteX1-3" fmla="*/ 11155 w 2493618"/>
              <a:gd name="connsiteY1-4" fmla="*/ 0 h 745656"/>
              <a:gd name="connsiteX2-5" fmla="*/ 2493618 w 2493618"/>
              <a:gd name="connsiteY2-6" fmla="*/ 10160 h 745656"/>
              <a:gd name="connsiteX3-7" fmla="*/ 2208143 w 2493618"/>
              <a:gd name="connsiteY3-8" fmla="*/ 745656 h 745656"/>
              <a:gd name="connsiteX4-9" fmla="*/ 0 w 2493618"/>
              <a:gd name="connsiteY4-10" fmla="*/ 745656 h 7456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93618" h="745656">
                <a:moveTo>
                  <a:pt x="0" y="745656"/>
                </a:moveTo>
                <a:lnTo>
                  <a:pt x="11155" y="0"/>
                </a:lnTo>
                <a:lnTo>
                  <a:pt x="2493618" y="10160"/>
                </a:lnTo>
                <a:lnTo>
                  <a:pt x="2208143" y="745656"/>
                </a:lnTo>
                <a:lnTo>
                  <a:pt x="0" y="74565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053-上首逸飞体" panose="02010609000101010101" pitchFamily="49" charset="-122"/>
                <a:ea typeface="053-上首逸飞体" panose="02010609000101010101" pitchFamily="49" charset="-122"/>
                <a:cs typeface="OPPOSans B" panose="00020600040101010101" pitchFamily="18" charset="-122"/>
              </a:rPr>
              <a:t>职业目标规划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1" b="763"/>
          <a:stretch/>
        </p:blipFill>
        <p:spPr>
          <a:xfrm flipH="1">
            <a:off x="-110492" y="1582057"/>
            <a:ext cx="4029322" cy="5275943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3"/>
            </p:custDataLst>
          </p:nvPr>
        </p:nvSpPr>
        <p:spPr>
          <a:xfrm>
            <a:off x="5821637" y="3347306"/>
            <a:ext cx="2038231" cy="1857710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spcBef>
                <a:spcPts val="500"/>
              </a:spcBef>
              <a:defRPr/>
            </a:pPr>
            <a:r>
              <a:rPr lang="zh-CN" altLang="en-US" kern="1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" panose="00020600040101010101" pitchFamily="18" charset="-122"/>
                <a:sym typeface="+mn-lt"/>
              </a:rPr>
              <a:t>通过三年左右的社会生活，提高自我的适应能力和实际工作经验，中级会计师</a:t>
            </a: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10182798" y="2493991"/>
            <a:ext cx="2038231" cy="1857710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spcBef>
                <a:spcPts val="500"/>
              </a:spcBef>
              <a:defRPr/>
            </a:pPr>
            <a:r>
              <a:rPr lang="zh-CN" altLang="en-US" kern="1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" panose="00020600040101010101" pitchFamily="18" charset="-122"/>
                <a:sym typeface="+mn-lt"/>
              </a:rPr>
              <a:t>四十岁是人生事业的顶峰时期，通过自我的不断学习和努力，进入事业顶峰</a:t>
            </a: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8054064" y="3094865"/>
            <a:ext cx="2120452" cy="1497612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spcBef>
                <a:spcPts val="500"/>
              </a:spcBef>
              <a:defRPr/>
            </a:pPr>
            <a:r>
              <a:rPr lang="zh-CN" altLang="en-US" kern="1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" panose="00020600040101010101" pitchFamily="18" charset="-122"/>
                <a:sym typeface="+mn-lt"/>
              </a:rPr>
              <a:t>用五年的时间积累财富，为迈向成功打好基础。成功事业的准备期</a:t>
            </a:r>
          </a:p>
        </p:txBody>
      </p:sp>
      <p:sp>
        <p:nvSpPr>
          <p:cNvPr id="8" name="文本框 7"/>
          <p:cNvSpPr txBox="1"/>
          <p:nvPr>
            <p:custDataLst>
              <p:tags r:id="rId6"/>
            </p:custDataLst>
          </p:nvPr>
        </p:nvSpPr>
        <p:spPr>
          <a:xfrm>
            <a:off x="3461826" y="2752566"/>
            <a:ext cx="196621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2800">
                <a:latin typeface="荆南俊俊体" panose="03080802050608000000" pitchFamily="66" charset="-122"/>
                <a:ea typeface="荆南俊俊体" panose="03080802050608000000" pitchFamily="66" charset="-122"/>
              </a:rPr>
              <a:t>丰富自我</a:t>
            </a:r>
            <a:endParaRPr lang="zh-CN" altLang="en-US" sz="2800" dirty="0">
              <a:latin typeface="荆南俊俊体" panose="03080802050608000000" pitchFamily="66" charset="-122"/>
              <a:ea typeface="荆南俊俊体" panose="03080802050608000000" pitchFamily="66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5312603" y="2450099"/>
            <a:ext cx="2862378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kern="0" dirty="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rPr>
              <a:t>走入社会</a:t>
            </a:r>
            <a:endParaRPr lang="en-US" altLang="ko-KR" sz="2800" kern="0" dirty="0">
              <a:latin typeface="荆南俊俊体" panose="03080802050608000000" pitchFamily="66" charset="-122"/>
              <a:ea typeface="荆南俊俊体" panose="03080802050608000000" pitchFamily="66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7705193" y="2201256"/>
            <a:ext cx="2590404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kern="0" dirty="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rPr>
              <a:t>事业成功</a:t>
            </a:r>
            <a:endParaRPr lang="en-US" altLang="ko-KR" sz="2800" kern="0" dirty="0">
              <a:latin typeface="荆南俊俊体" panose="03080802050608000000" pitchFamily="66" charset="-122"/>
              <a:ea typeface="荆南俊俊体" panose="03080802050608000000" pitchFamily="66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10163790" y="1566206"/>
            <a:ext cx="2057239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ctr"/>
            <a:r>
              <a:rPr lang="zh-CN" altLang="en-US" sz="2800" kern="0" dirty="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rPr>
              <a:t>事业顶峰</a:t>
            </a:r>
            <a:endParaRPr lang="en-US" altLang="ko-KR" sz="2800" kern="0" dirty="0">
              <a:latin typeface="荆南俊俊体" panose="03080802050608000000" pitchFamily="66" charset="-122"/>
              <a:ea typeface="荆南俊俊体" panose="03080802050608000000" pitchFamily="66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>
            <p:custDataLst>
              <p:tags r:id="rId10"/>
            </p:custDataLst>
          </p:nvPr>
        </p:nvSpPr>
        <p:spPr>
          <a:xfrm>
            <a:off x="3461826" y="3329503"/>
            <a:ext cx="2209073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rPr>
              <a:t>2024-2028</a:t>
            </a:r>
            <a:r>
              <a:rPr lang="zh-CN" altLang="en-US" sz="240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rPr>
              <a:t>年</a:t>
            </a:r>
            <a:endParaRPr lang="zh-CN" altLang="en-US" sz="2400" dirty="0">
              <a:latin typeface="荆南俊俊体" panose="03080802050608000000" pitchFamily="66" charset="-122"/>
              <a:ea typeface="荆南俊俊体" panose="03080802050608000000" pitchFamily="66" charset="-122"/>
              <a:cs typeface="阿里巴巴普惠体" panose="00020600040101010101" pitchFamily="18" charset="-122"/>
              <a:sym typeface="+mn-lt"/>
            </a:endParaRPr>
          </a:p>
        </p:txBody>
      </p:sp>
      <p:sp>
        <p:nvSpPr>
          <p:cNvPr id="17" name="文本框 16"/>
          <p:cNvSpPr txBox="1"/>
          <p:nvPr>
            <p:custDataLst>
              <p:tags r:id="rId11"/>
            </p:custDataLst>
          </p:nvPr>
        </p:nvSpPr>
        <p:spPr>
          <a:xfrm>
            <a:off x="5675859" y="2980968"/>
            <a:ext cx="2298945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rPr>
              <a:t>2029-2033</a:t>
            </a:r>
            <a:r>
              <a:rPr lang="zh-CN" altLang="en-US" sz="2400" dirty="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rPr>
              <a:t>年</a:t>
            </a:r>
          </a:p>
        </p:txBody>
      </p:sp>
      <p:sp>
        <p:nvSpPr>
          <p:cNvPr id="19" name="文本框 18"/>
          <p:cNvSpPr txBox="1"/>
          <p:nvPr>
            <p:custDataLst>
              <p:tags r:id="rId12"/>
            </p:custDataLst>
          </p:nvPr>
        </p:nvSpPr>
        <p:spPr>
          <a:xfrm>
            <a:off x="7959251" y="2698163"/>
            <a:ext cx="2279756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rPr>
              <a:t>2034-2038</a:t>
            </a:r>
            <a:r>
              <a:rPr lang="zh-CN" altLang="en-US" sz="240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rPr>
              <a:t>年</a:t>
            </a:r>
            <a:endParaRPr lang="zh-CN" altLang="en-US" sz="2400" dirty="0">
              <a:latin typeface="荆南俊俊体" panose="03080802050608000000" pitchFamily="66" charset="-122"/>
              <a:ea typeface="荆南俊俊体" panose="03080802050608000000" pitchFamily="66" charset="-122"/>
              <a:cs typeface="阿里巴巴普惠体" panose="00020600040101010101" pitchFamily="18" charset="-122"/>
              <a:sym typeface="+mn-lt"/>
            </a:endParaRPr>
          </a:p>
        </p:txBody>
      </p:sp>
      <p:sp>
        <p:nvSpPr>
          <p:cNvPr id="10" name="文本框 9"/>
          <p:cNvSpPr txBox="1"/>
          <p:nvPr>
            <p:custDataLst>
              <p:tags r:id="rId13"/>
            </p:custDataLst>
          </p:nvPr>
        </p:nvSpPr>
        <p:spPr>
          <a:xfrm>
            <a:off x="10063100" y="2066789"/>
            <a:ext cx="2279756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rPr>
              <a:t>2039-2043</a:t>
            </a:r>
            <a:r>
              <a:rPr lang="zh-CN" altLang="en-US" sz="240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rPr>
              <a:t>年</a:t>
            </a:r>
            <a:endParaRPr lang="zh-CN" altLang="en-US" sz="2400" dirty="0">
              <a:latin typeface="荆南俊俊体" panose="03080802050608000000" pitchFamily="66" charset="-122"/>
              <a:ea typeface="荆南俊俊体" panose="03080802050608000000" pitchFamily="66" charset="-122"/>
              <a:cs typeface="阿里巴巴普惠体" panose="00020600040101010101" pitchFamily="18" charset="-122"/>
              <a:sym typeface="+mn-lt"/>
            </a:endParaRPr>
          </a:p>
        </p:txBody>
      </p:sp>
      <p:sp>
        <p:nvSpPr>
          <p:cNvPr id="12" name="矩形 11"/>
          <p:cNvSpPr/>
          <p:nvPr>
            <p:custDataLst>
              <p:tags r:id="rId14"/>
            </p:custDataLst>
          </p:nvPr>
        </p:nvSpPr>
        <p:spPr>
          <a:xfrm>
            <a:off x="3476340" y="3805406"/>
            <a:ext cx="2038231" cy="1857710"/>
          </a:xfrm>
          <a:prstGeom prst="rect">
            <a:avLst/>
          </a:prstGeom>
        </p:spPr>
        <p:txBody>
          <a:bodyPr wrap="square" lIns="91398" tIns="45699" rIns="91398" bIns="45699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  <a:spcBef>
                <a:spcPts val="500"/>
              </a:spcBef>
              <a:defRPr/>
            </a:pPr>
            <a:r>
              <a:rPr lang="zh-CN" altLang="en-US" kern="1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" panose="00020600040101010101" pitchFamily="18" charset="-122"/>
                <a:sym typeface="+mn-lt"/>
              </a:rPr>
              <a:t>通过大学的学习生活培养自我学习能力并积累部分社会经验，成为助理会计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A3AD16A-F829-811E-8249-03C853B900D7}"/>
              </a:ext>
            </a:extLst>
          </p:cNvPr>
          <p:cNvGrpSpPr/>
          <p:nvPr/>
        </p:nvGrpSpPr>
        <p:grpSpPr>
          <a:xfrm>
            <a:off x="4412343" y="1008744"/>
            <a:ext cx="7017658" cy="1676400"/>
            <a:chOff x="4412343" y="1008744"/>
            <a:chExt cx="7017658" cy="1676400"/>
          </a:xfrm>
        </p:grpSpPr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3CAA9846-23C8-D9D2-84C2-E212AAD32051}"/>
                </a:ext>
              </a:extLst>
            </p:cNvPr>
            <p:cNvSpPr/>
            <p:nvPr/>
          </p:nvSpPr>
          <p:spPr>
            <a:xfrm>
              <a:off x="4528457" y="1117601"/>
              <a:ext cx="6879772" cy="1509486"/>
            </a:xfrm>
            <a:custGeom>
              <a:avLst/>
              <a:gdLst>
                <a:gd name="connsiteX0" fmla="*/ 0 w 6879772"/>
                <a:gd name="connsiteY0" fmla="*/ 1509486 h 1509486"/>
                <a:gd name="connsiteX1" fmla="*/ 2496457 w 6879772"/>
                <a:gd name="connsiteY1" fmla="*/ 1117600 h 1509486"/>
                <a:gd name="connsiteX2" fmla="*/ 4804229 w 6879772"/>
                <a:gd name="connsiteY2" fmla="*/ 653143 h 1509486"/>
                <a:gd name="connsiteX3" fmla="*/ 6879772 w 6879772"/>
                <a:gd name="connsiteY3" fmla="*/ 0 h 1509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9772" h="1509486">
                  <a:moveTo>
                    <a:pt x="0" y="1509486"/>
                  </a:moveTo>
                  <a:lnTo>
                    <a:pt x="2496457" y="1117600"/>
                  </a:lnTo>
                  <a:lnTo>
                    <a:pt x="4804229" y="653143"/>
                  </a:lnTo>
                  <a:lnTo>
                    <a:pt x="6879772" y="0"/>
                  </a:lnTo>
                </a:path>
              </a:pathLst>
            </a:custGeom>
            <a:noFill/>
            <a:ln w="22225">
              <a:solidFill>
                <a:schemeClr val="accent4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35590FAE-D21A-18D6-CE5B-99558560DB2F}"/>
                </a:ext>
              </a:extLst>
            </p:cNvPr>
            <p:cNvSpPr/>
            <p:nvPr/>
          </p:nvSpPr>
          <p:spPr>
            <a:xfrm>
              <a:off x="4412343" y="2409373"/>
              <a:ext cx="275771" cy="275771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EC2C886C-B993-EEDC-9922-6270F605ED36}"/>
                </a:ext>
              </a:extLst>
            </p:cNvPr>
            <p:cNvSpPr/>
            <p:nvPr/>
          </p:nvSpPr>
          <p:spPr>
            <a:xfrm>
              <a:off x="6669315" y="2082802"/>
              <a:ext cx="275771" cy="275771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1DE854C-B021-7A12-2D04-15C253E28539}"/>
                </a:ext>
              </a:extLst>
            </p:cNvPr>
            <p:cNvSpPr/>
            <p:nvPr/>
          </p:nvSpPr>
          <p:spPr>
            <a:xfrm>
              <a:off x="8897258" y="1654630"/>
              <a:ext cx="275771" cy="275771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23D60ED2-1FBC-9DF9-730D-57CC168DF2E2}"/>
                </a:ext>
              </a:extLst>
            </p:cNvPr>
            <p:cNvSpPr/>
            <p:nvPr/>
          </p:nvSpPr>
          <p:spPr>
            <a:xfrm>
              <a:off x="11154230" y="1008744"/>
              <a:ext cx="275771" cy="275771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>
            <a:extLst>
              <a:ext uri="{FF2B5EF4-FFF2-40B4-BE49-F238E27FC236}">
                <a16:creationId xmlns:a16="http://schemas.microsoft.com/office/drawing/2014/main" id="{B95494D1-73C5-C9BE-51EA-F62C677DAC43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4571" y="4444395"/>
            <a:ext cx="2227943" cy="2413605"/>
          </a:xfrm>
          <a:prstGeom prst="rect">
            <a:avLst/>
          </a:prstGeom>
        </p:spPr>
      </p:pic>
    </p:spTree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ldLvl="0" animBg="1"/>
      <p:bldP spid="2" grpId="0"/>
      <p:bldP spid="2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3" grpId="0"/>
      <p:bldP spid="13" grpId="1"/>
      <p:bldP spid="15" grpId="0"/>
      <p:bldP spid="15" grpId="1"/>
      <p:bldP spid="17" grpId="0"/>
      <p:bldP spid="17" grpId="1"/>
      <p:bldP spid="19" grpId="0"/>
      <p:bldP spid="19" grpId="1"/>
      <p:bldP spid="10" grpId="0"/>
      <p:bldP spid="10" grpId="1"/>
      <p:bldP spid="12" grpId="0"/>
      <p:bldP spid="1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5772D9A0-71F2-12F4-66A1-41FFCFBE9C0E}"/>
              </a:ext>
            </a:extLst>
          </p:cNvPr>
          <p:cNvSpPr/>
          <p:nvPr/>
        </p:nvSpPr>
        <p:spPr>
          <a:xfrm>
            <a:off x="-903825" y="5696857"/>
            <a:ext cx="14847374" cy="2423383"/>
          </a:xfrm>
          <a:custGeom>
            <a:avLst/>
            <a:gdLst>
              <a:gd name="connsiteX0" fmla="*/ 543066 w 14847374"/>
              <a:gd name="connsiteY0" fmla="*/ 503523 h 2225866"/>
              <a:gd name="connsiteX1" fmla="*/ 680226 w 14847374"/>
              <a:gd name="connsiteY1" fmla="*/ 488283 h 2225866"/>
              <a:gd name="connsiteX2" fmla="*/ 2249946 w 14847374"/>
              <a:gd name="connsiteY2" fmla="*/ 603 h 2225866"/>
              <a:gd name="connsiteX3" fmla="*/ 6166626 w 14847374"/>
              <a:gd name="connsiteY3" fmla="*/ 381603 h 2225866"/>
              <a:gd name="connsiteX4" fmla="*/ 9062226 w 14847374"/>
              <a:gd name="connsiteY4" fmla="*/ 107283 h 2225866"/>
              <a:gd name="connsiteX5" fmla="*/ 13832346 w 14847374"/>
              <a:gd name="connsiteY5" fmla="*/ 183483 h 2225866"/>
              <a:gd name="connsiteX6" fmla="*/ 14548626 w 14847374"/>
              <a:gd name="connsiteY6" fmla="*/ 1189323 h 2225866"/>
              <a:gd name="connsiteX7" fmla="*/ 10037586 w 14847374"/>
              <a:gd name="connsiteY7" fmla="*/ 2225643 h 2225866"/>
              <a:gd name="connsiteX8" fmla="*/ 3514866 w 14847374"/>
              <a:gd name="connsiteY8" fmla="*/ 1280763 h 2225866"/>
              <a:gd name="connsiteX9" fmla="*/ 162066 w 14847374"/>
              <a:gd name="connsiteY9" fmla="*/ 1082643 h 2225866"/>
              <a:gd name="connsiteX10" fmla="*/ 543066 w 14847374"/>
              <a:gd name="connsiteY10" fmla="*/ 503523 h 2225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47374" h="2225866">
                <a:moveTo>
                  <a:pt x="543066" y="503523"/>
                </a:moveTo>
                <a:cubicBezTo>
                  <a:pt x="629426" y="404463"/>
                  <a:pt x="395746" y="572103"/>
                  <a:pt x="680226" y="488283"/>
                </a:cubicBezTo>
                <a:cubicBezTo>
                  <a:pt x="964706" y="404463"/>
                  <a:pt x="1335546" y="18383"/>
                  <a:pt x="2249946" y="603"/>
                </a:cubicBezTo>
                <a:cubicBezTo>
                  <a:pt x="3164346" y="-17177"/>
                  <a:pt x="5031246" y="363823"/>
                  <a:pt x="6166626" y="381603"/>
                </a:cubicBezTo>
                <a:cubicBezTo>
                  <a:pt x="7302006" y="399383"/>
                  <a:pt x="9062226" y="107283"/>
                  <a:pt x="9062226" y="107283"/>
                </a:cubicBezTo>
                <a:cubicBezTo>
                  <a:pt x="10339846" y="74263"/>
                  <a:pt x="12917946" y="3143"/>
                  <a:pt x="13832346" y="183483"/>
                </a:cubicBezTo>
                <a:cubicBezTo>
                  <a:pt x="14746746" y="363823"/>
                  <a:pt x="15181086" y="848963"/>
                  <a:pt x="14548626" y="1189323"/>
                </a:cubicBezTo>
                <a:cubicBezTo>
                  <a:pt x="13916166" y="1529683"/>
                  <a:pt x="11876546" y="2210403"/>
                  <a:pt x="10037586" y="2225643"/>
                </a:cubicBezTo>
                <a:cubicBezTo>
                  <a:pt x="8198626" y="2240883"/>
                  <a:pt x="5160786" y="1471263"/>
                  <a:pt x="3514866" y="1280763"/>
                </a:cubicBezTo>
                <a:cubicBezTo>
                  <a:pt x="1868946" y="1090263"/>
                  <a:pt x="657366" y="1207103"/>
                  <a:pt x="162066" y="1082643"/>
                </a:cubicBezTo>
                <a:cubicBezTo>
                  <a:pt x="-333234" y="958183"/>
                  <a:pt x="456706" y="602583"/>
                  <a:pt x="543066" y="50352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B" panose="00020600040101010101" pitchFamily="18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48" y="-25799"/>
            <a:ext cx="1532056" cy="1606626"/>
          </a:xfrm>
          <a:prstGeom prst="rect">
            <a:avLst/>
          </a:prstGeom>
        </p:spPr>
      </p:pic>
      <p:sp>
        <p:nvSpPr>
          <p:cNvPr id="2" name="平行四边形 1"/>
          <p:cNvSpPr/>
          <p:nvPr/>
        </p:nvSpPr>
        <p:spPr>
          <a:xfrm flipH="1">
            <a:off x="6341745" y="286385"/>
            <a:ext cx="5904230" cy="1001395"/>
          </a:xfrm>
          <a:custGeom>
            <a:avLst/>
            <a:gdLst>
              <a:gd name="connsiteX0" fmla="*/ 0 w 2493618"/>
              <a:gd name="connsiteY0" fmla="*/ 735496 h 735496"/>
              <a:gd name="connsiteX1" fmla="*/ 285475 w 2493618"/>
              <a:gd name="connsiteY1" fmla="*/ 0 h 735496"/>
              <a:gd name="connsiteX2" fmla="*/ 2493618 w 2493618"/>
              <a:gd name="connsiteY2" fmla="*/ 0 h 735496"/>
              <a:gd name="connsiteX3" fmla="*/ 2208143 w 2493618"/>
              <a:gd name="connsiteY3" fmla="*/ 735496 h 735496"/>
              <a:gd name="connsiteX4" fmla="*/ 0 w 2493618"/>
              <a:gd name="connsiteY4" fmla="*/ 735496 h 735496"/>
              <a:gd name="connsiteX0-1" fmla="*/ 0 w 2493618"/>
              <a:gd name="connsiteY0-2" fmla="*/ 745656 h 745656"/>
              <a:gd name="connsiteX1-3" fmla="*/ 11155 w 2493618"/>
              <a:gd name="connsiteY1-4" fmla="*/ 0 h 745656"/>
              <a:gd name="connsiteX2-5" fmla="*/ 2493618 w 2493618"/>
              <a:gd name="connsiteY2-6" fmla="*/ 10160 h 745656"/>
              <a:gd name="connsiteX3-7" fmla="*/ 2208143 w 2493618"/>
              <a:gd name="connsiteY3-8" fmla="*/ 745656 h 745656"/>
              <a:gd name="connsiteX4-9" fmla="*/ 0 w 2493618"/>
              <a:gd name="connsiteY4-10" fmla="*/ 745656 h 7456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93618" h="745656">
                <a:moveTo>
                  <a:pt x="0" y="745656"/>
                </a:moveTo>
                <a:lnTo>
                  <a:pt x="11155" y="0"/>
                </a:lnTo>
                <a:lnTo>
                  <a:pt x="2493618" y="10160"/>
                </a:lnTo>
                <a:lnTo>
                  <a:pt x="2208143" y="745656"/>
                </a:lnTo>
                <a:lnTo>
                  <a:pt x="0" y="74565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053-上首逸飞体" panose="02010609000101010101" pitchFamily="49" charset="-122"/>
                <a:ea typeface="053-上首逸飞体" panose="02010609000101010101" pitchFamily="49" charset="-122"/>
                <a:cs typeface="OPPOSans B" panose="00020600040101010101" pitchFamily="18" charset="-122"/>
              </a:rPr>
              <a:t>大学四年规划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FD4D274-45CE-E07C-03CA-0C39EA3F93B9}"/>
              </a:ext>
            </a:extLst>
          </p:cNvPr>
          <p:cNvGrpSpPr/>
          <p:nvPr/>
        </p:nvGrpSpPr>
        <p:grpSpPr>
          <a:xfrm>
            <a:off x="1007962" y="1473730"/>
            <a:ext cx="2114998" cy="4037203"/>
            <a:chOff x="1325462" y="1473730"/>
            <a:chExt cx="2114998" cy="4037203"/>
          </a:xfrm>
        </p:grpSpPr>
        <p:sp>
          <p:nvSpPr>
            <p:cNvPr id="6" name="矩形 5"/>
            <p:cNvSpPr/>
            <p:nvPr>
              <p:custDataLst>
                <p:tags r:id="rId13"/>
              </p:custDataLst>
            </p:nvPr>
          </p:nvSpPr>
          <p:spPr>
            <a:xfrm>
              <a:off x="1325462" y="4449552"/>
              <a:ext cx="2114998" cy="106138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1219200">
                <a:lnSpc>
                  <a:spcPct val="120000"/>
                </a:lnSpc>
                <a:spcAft>
                  <a:spcPts val="1335"/>
                </a:spcAft>
              </a:pPr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rPr>
                <a:t>考取会计从业资格证书、获得奖学金、成为学生干部</a:t>
              </a:r>
            </a:p>
          </p:txBody>
        </p:sp>
        <p:sp>
          <p:nvSpPr>
            <p:cNvPr id="11" name="矩形: 圆角 16"/>
            <p:cNvSpPr/>
            <p:nvPr>
              <p:custDataLst>
                <p:tags r:id="rId14"/>
              </p:custDataLst>
            </p:nvPr>
          </p:nvSpPr>
          <p:spPr>
            <a:xfrm>
              <a:off x="1837083" y="3698792"/>
              <a:ext cx="1345831" cy="523220"/>
            </a:xfrm>
            <a:prstGeom prst="roundRect">
              <a:avLst/>
            </a:prstGeom>
            <a:solidFill>
              <a:schemeClr val="accent4"/>
            </a:solidFill>
            <a:ln w="38100">
              <a:solidFill>
                <a:srgbClr val="EFE6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dirty="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endParaRPr>
            </a:p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2" name="文本框 31"/>
            <p:cNvSpPr txBox="1"/>
            <p:nvPr>
              <p:custDataLst>
                <p:tags r:id="rId15"/>
              </p:custDataLst>
            </p:nvPr>
          </p:nvSpPr>
          <p:spPr>
            <a:xfrm>
              <a:off x="1959439" y="3708972"/>
              <a:ext cx="1101121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9200">
                <a:spcAft>
                  <a:spcPts val="1335"/>
                </a:spcAft>
              </a:pPr>
              <a:r>
                <a:rPr lang="zh-CN" altLang="en-US" sz="2800" dirty="0">
                  <a:solidFill>
                    <a:schemeClr val="bg1"/>
                  </a:solidFill>
                  <a:latin typeface="荆南俊俊体" panose="03080802050608000000" pitchFamily="66" charset="-122"/>
                  <a:ea typeface="荆南俊俊体" panose="03080802050608000000" pitchFamily="66" charset="-122"/>
                  <a:cs typeface="阿里巴巴普惠体" panose="00020600040101010101" pitchFamily="18" charset="-122"/>
                </a:rPr>
                <a:t>大一</a:t>
              </a:r>
              <a:endParaRPr lang="en-US" altLang="zh-CN" sz="2800" b="1" dirty="0">
                <a:latin typeface="荆南俊俊体" panose="03080802050608000000" pitchFamily="66" charset="-122"/>
                <a:ea typeface="荆南俊俊体" panose="03080802050608000000" pitchFamily="66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894" r="-2524"/>
            <a:stretch/>
          </p:blipFill>
          <p:spPr>
            <a:xfrm>
              <a:off x="1378857" y="1473730"/>
              <a:ext cx="2046514" cy="2218341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D7BD182-E920-C9DA-F00D-6210C5A63A98}"/>
              </a:ext>
            </a:extLst>
          </p:cNvPr>
          <p:cNvGrpSpPr/>
          <p:nvPr/>
        </p:nvGrpSpPr>
        <p:grpSpPr>
          <a:xfrm>
            <a:off x="3575765" y="1222125"/>
            <a:ext cx="2144546" cy="4260003"/>
            <a:chOff x="3893265" y="1222125"/>
            <a:chExt cx="2144546" cy="4260003"/>
          </a:xfrm>
        </p:grpSpPr>
        <p:sp>
          <p:nvSpPr>
            <p:cNvPr id="3" name="矩形 2"/>
            <p:cNvSpPr/>
            <p:nvPr>
              <p:custDataLst>
                <p:tags r:id="rId9"/>
              </p:custDataLst>
            </p:nvPr>
          </p:nvSpPr>
          <p:spPr>
            <a:xfrm>
              <a:off x="3922813" y="4420747"/>
              <a:ext cx="2114998" cy="1061381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defTabSz="1219200">
                <a:lnSpc>
                  <a:spcPct val="120000"/>
                </a:lnSpc>
                <a:spcAft>
                  <a:spcPts val="1335"/>
                </a:spcAft>
              </a:pPr>
              <a:r>
                <a:rPr lang="zh-CN" altLang="en-US" dirty="0">
                  <a:ea typeface="思源黑体 CN Regular" panose="020B0500000000000000" pitchFamily="34" charset="-122"/>
                  <a:sym typeface="+mn-lt"/>
                </a:rPr>
                <a:t>过英语四级、尝试接触更多社会实践，不断丰富自我经验</a:t>
              </a:r>
              <a:endParaRPr lang="en-US" altLang="zh-CN" dirty="0">
                <a:ea typeface="思源黑体 CN Regular" panose="020B0500000000000000" pitchFamily="34" charset="-122"/>
                <a:sym typeface="+mn-lt"/>
              </a:endParaRPr>
            </a:p>
          </p:txBody>
        </p:sp>
        <p:sp>
          <p:nvSpPr>
            <p:cNvPr id="33" name="矩形: 圆角 17"/>
            <p:cNvSpPr/>
            <p:nvPr>
              <p:custDataLst>
                <p:tags r:id="rId10"/>
              </p:custDataLst>
            </p:nvPr>
          </p:nvSpPr>
          <p:spPr>
            <a:xfrm>
              <a:off x="4325150" y="3706734"/>
              <a:ext cx="1345831" cy="523220"/>
            </a:xfrm>
            <a:prstGeom prst="roundRect">
              <a:avLst/>
            </a:prstGeom>
            <a:solidFill>
              <a:schemeClr val="accent4"/>
            </a:solidFill>
            <a:ln w="38100">
              <a:solidFill>
                <a:srgbClr val="EFE6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dirty="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endParaRPr>
            </a:p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11"/>
              </p:custDataLst>
            </p:nvPr>
          </p:nvSpPr>
          <p:spPr>
            <a:xfrm>
              <a:off x="4483716" y="3689502"/>
              <a:ext cx="1028700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9200">
                <a:spcAft>
                  <a:spcPts val="1335"/>
                </a:spcAft>
              </a:pPr>
              <a:r>
                <a:rPr lang="zh-CN" altLang="en-US" sz="2800" dirty="0">
                  <a:solidFill>
                    <a:schemeClr val="bg1"/>
                  </a:solidFill>
                  <a:latin typeface="荆南俊俊体" panose="03080802050608000000" pitchFamily="66" charset="-122"/>
                  <a:ea typeface="荆南俊俊体" panose="03080802050608000000" pitchFamily="66" charset="-122"/>
                  <a:cs typeface="阿里巴巴普惠体" panose="00020600040101010101" pitchFamily="18" charset="-122"/>
                </a:rPr>
                <a:t>大二</a:t>
              </a:r>
              <a:endParaRPr lang="en-US" altLang="zh-CN" sz="2800" b="1" dirty="0">
                <a:latin typeface="荆南俊俊体" panose="03080802050608000000" pitchFamily="66" charset="-122"/>
                <a:ea typeface="荆南俊俊体" panose="03080802050608000000" pitchFamily="66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893265" y="1222125"/>
              <a:ext cx="1825364" cy="2510948"/>
            </a:xfrm>
            <a:prstGeom prst="rect">
              <a:avLst/>
            </a:prstGeom>
          </p:spPr>
        </p:pic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C33BFA12-4F77-342B-ADC2-A2ABAB32F028}"/>
              </a:ext>
            </a:extLst>
          </p:cNvPr>
          <p:cNvGrpSpPr/>
          <p:nvPr/>
        </p:nvGrpSpPr>
        <p:grpSpPr>
          <a:xfrm>
            <a:off x="6212415" y="1582057"/>
            <a:ext cx="2020927" cy="3921679"/>
            <a:chOff x="6529915" y="1582057"/>
            <a:chExt cx="2020927" cy="3921679"/>
          </a:xfrm>
        </p:grpSpPr>
        <p:sp>
          <p:nvSpPr>
            <p:cNvPr id="9" name="文本框 8"/>
            <p:cNvSpPr txBox="1"/>
            <p:nvPr>
              <p:custDataLst>
                <p:tags r:id="rId5"/>
              </p:custDataLst>
            </p:nvPr>
          </p:nvSpPr>
          <p:spPr>
            <a:xfrm>
              <a:off x="6529915" y="4442355"/>
              <a:ext cx="2020927" cy="10613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1219200">
                <a:lnSpc>
                  <a:spcPct val="120000"/>
                </a:lnSpc>
                <a:spcAft>
                  <a:spcPts val="1335"/>
                </a:spcAft>
              </a:pPr>
              <a:r>
                <a:rPr lang="zh-CN" altLang="en-US" dirty="0">
                  <a:ea typeface="思源黑体 CN Regular" panose="020B0500000000000000" pitchFamily="34" charset="-122"/>
                  <a:sym typeface="+mn-lt"/>
                </a:rPr>
                <a:t>考取初级会计师资格证书、准备好公务员考试相关准备</a:t>
              </a:r>
              <a:endParaRPr lang="en-US" altLang="zh-CN" dirty="0">
                <a:ea typeface="思源黑体 CN Regular" panose="020B0500000000000000" pitchFamily="34" charset="-122"/>
                <a:sym typeface="+mn-lt"/>
              </a:endParaRPr>
            </a:p>
          </p:txBody>
        </p:sp>
        <p:sp>
          <p:nvSpPr>
            <p:cNvPr id="35" name="矩形: 圆角 18"/>
            <p:cNvSpPr/>
            <p:nvPr>
              <p:custDataLst>
                <p:tags r:id="rId6"/>
              </p:custDataLst>
            </p:nvPr>
          </p:nvSpPr>
          <p:spPr>
            <a:xfrm>
              <a:off x="6841306" y="3701775"/>
              <a:ext cx="1345831" cy="523220"/>
            </a:xfrm>
            <a:prstGeom prst="roundRect">
              <a:avLst/>
            </a:prstGeom>
            <a:solidFill>
              <a:schemeClr val="accent4"/>
            </a:solidFill>
            <a:ln w="38100">
              <a:solidFill>
                <a:srgbClr val="EFE6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dirty="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endParaRPr>
            </a:p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6" name="矩形 35"/>
            <p:cNvSpPr/>
            <p:nvPr>
              <p:custDataLst>
                <p:tags r:id="rId7"/>
              </p:custDataLst>
            </p:nvPr>
          </p:nvSpPr>
          <p:spPr>
            <a:xfrm>
              <a:off x="6841306" y="3691595"/>
              <a:ext cx="1269711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200">
                <a:spcAft>
                  <a:spcPts val="1335"/>
                </a:spcAft>
              </a:pPr>
              <a:r>
                <a:rPr lang="zh-CN" altLang="en-US" sz="2800" dirty="0">
                  <a:solidFill>
                    <a:schemeClr val="bg1"/>
                  </a:solidFill>
                  <a:latin typeface="荆南俊俊体" panose="03080802050608000000" pitchFamily="66" charset="-122"/>
                  <a:ea typeface="荆南俊俊体" panose="03080802050608000000" pitchFamily="66" charset="-122"/>
                  <a:cs typeface="阿里巴巴普惠体" panose="00020600040101010101" pitchFamily="18" charset="-122"/>
                </a:rPr>
                <a:t>大三</a:t>
              </a:r>
              <a:endParaRPr lang="en-US" altLang="zh-CN" sz="2800" b="1" dirty="0">
                <a:latin typeface="荆南俊俊体" panose="03080802050608000000" pitchFamily="66" charset="-122"/>
                <a:ea typeface="荆南俊俊体" panose="03080802050608000000" pitchFamily="66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42" r="5542"/>
            <a:stretch/>
          </p:blipFill>
          <p:spPr>
            <a:xfrm>
              <a:off x="6688532" y="1582057"/>
              <a:ext cx="1662501" cy="2058306"/>
            </a:xfrm>
            <a:prstGeom prst="rect">
              <a:avLst/>
            </a:prstGeom>
          </p:spPr>
        </p:pic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1F671B4F-5C6B-F364-6FB7-737EC4C0A0B9}"/>
              </a:ext>
            </a:extLst>
          </p:cNvPr>
          <p:cNvGrpSpPr/>
          <p:nvPr/>
        </p:nvGrpSpPr>
        <p:grpSpPr>
          <a:xfrm>
            <a:off x="8946821" y="1486377"/>
            <a:ext cx="2020927" cy="4073459"/>
            <a:chOff x="9264321" y="1486377"/>
            <a:chExt cx="2020927" cy="4073459"/>
          </a:xfrm>
        </p:grpSpPr>
        <p:sp>
          <p:nvSpPr>
            <p:cNvPr id="10" name="文本框 9"/>
            <p:cNvSpPr txBox="1"/>
            <p:nvPr>
              <p:custDataLst>
                <p:tags r:id="rId1"/>
              </p:custDataLst>
            </p:nvPr>
          </p:nvSpPr>
          <p:spPr>
            <a:xfrm>
              <a:off x="9264321" y="4498455"/>
              <a:ext cx="2020927" cy="106138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 defTabSz="1219200">
                <a:lnSpc>
                  <a:spcPct val="120000"/>
                </a:lnSpc>
                <a:spcAft>
                  <a:spcPts val="1335"/>
                </a:spcAft>
              </a:pPr>
              <a:r>
                <a:rPr lang="zh-CN" altLang="en-US" dirty="0">
                  <a:ea typeface="思源黑体 CN Regular" panose="020B0500000000000000" pitchFamily="34" charset="-122"/>
                  <a:sym typeface="+mn-lt"/>
                </a:rPr>
                <a:t>参加公务员国考、省考、准备好毕业后的就业规划</a:t>
              </a:r>
            </a:p>
          </p:txBody>
        </p:sp>
        <p:sp>
          <p:nvSpPr>
            <p:cNvPr id="37" name="矩形: 圆角 19"/>
            <p:cNvSpPr/>
            <p:nvPr>
              <p:custDataLst>
                <p:tags r:id="rId2"/>
              </p:custDataLst>
            </p:nvPr>
          </p:nvSpPr>
          <p:spPr>
            <a:xfrm>
              <a:off x="9525758" y="3700878"/>
              <a:ext cx="1345831" cy="523220"/>
            </a:xfrm>
            <a:prstGeom prst="roundRect">
              <a:avLst/>
            </a:prstGeom>
            <a:solidFill>
              <a:schemeClr val="accent4"/>
            </a:solidFill>
            <a:ln w="38100">
              <a:solidFill>
                <a:srgbClr val="EFE6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dirty="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endParaRPr>
            </a:p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8" name="矩形 37"/>
            <p:cNvSpPr/>
            <p:nvPr>
              <p:custDataLst>
                <p:tags r:id="rId3"/>
              </p:custDataLst>
            </p:nvPr>
          </p:nvSpPr>
          <p:spPr>
            <a:xfrm>
              <a:off x="9684323" y="3700878"/>
              <a:ext cx="1028700" cy="52197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9200">
                <a:spcAft>
                  <a:spcPts val="1335"/>
                </a:spcAft>
              </a:pPr>
              <a:r>
                <a:rPr lang="zh-CN" altLang="en-US" sz="2800" dirty="0">
                  <a:solidFill>
                    <a:schemeClr val="bg1"/>
                  </a:solidFill>
                  <a:latin typeface="荆南俊俊体" panose="03080802050608000000" pitchFamily="66" charset="-122"/>
                  <a:ea typeface="荆南俊俊体" panose="03080802050608000000" pitchFamily="66" charset="-122"/>
                  <a:cs typeface="阿里巴巴普惠体" panose="00020600040101010101" pitchFamily="18" charset="-122"/>
                  <a:sym typeface="+mn-lt"/>
                </a:rPr>
                <a:t>大四</a:t>
              </a:r>
            </a:p>
          </p:txBody>
        </p:sp>
        <p:pic>
          <p:nvPicPr>
            <p:cNvPr id="15" name="图片 1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524836" y="1486377"/>
              <a:ext cx="1418936" cy="208899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5" y="2873825"/>
            <a:ext cx="12191365" cy="31565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B" panose="00020600040101010101" pitchFamily="18" charset="-122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1"/>
            </p:custDataLst>
          </p:nvPr>
        </p:nvCxnSpPr>
        <p:spPr>
          <a:xfrm>
            <a:off x="194896" y="2650584"/>
            <a:ext cx="7614557" cy="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>
            <p:custDataLst>
              <p:tags r:id="rId2"/>
            </p:custDataLst>
          </p:nvPr>
        </p:nvGrpSpPr>
        <p:grpSpPr>
          <a:xfrm>
            <a:off x="1607218" y="3048344"/>
            <a:ext cx="2763175" cy="2543831"/>
            <a:chOff x="5322108" y="2696373"/>
            <a:chExt cx="2763175" cy="2543831"/>
          </a:xfrm>
        </p:grpSpPr>
        <p:sp>
          <p:nvSpPr>
            <p:cNvPr id="8" name="矩形 7"/>
            <p:cNvSpPr/>
            <p:nvPr>
              <p:custDataLst>
                <p:tags r:id="rId18"/>
              </p:custDataLst>
            </p:nvPr>
          </p:nvSpPr>
          <p:spPr>
            <a:xfrm>
              <a:off x="5838703" y="3072949"/>
              <a:ext cx="1846752" cy="2167255"/>
            </a:xfrm>
            <a:prstGeom prst="rect">
              <a:avLst/>
            </a:prstGeom>
          </p:spPr>
          <p:txBody>
            <a:bodyPr wrap="square" lIns="91398" tIns="45699" rIns="91398" bIns="45699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800" dirty="0">
                  <a:ea typeface="+mn-lt"/>
                  <a:cs typeface="阿里巴巴普惠体" panose="00020600040101010101" pitchFamily="18" charset="-122"/>
                  <a:sym typeface="+mn-lt"/>
                </a:rPr>
                <a:t>在部门里取得优秀干部考核，争取晋升机会，成为部门会计主管甚至更高</a:t>
              </a:r>
            </a:p>
          </p:txBody>
        </p:sp>
        <p:sp>
          <p:nvSpPr>
            <p:cNvPr id="9" name="文本框 8"/>
            <p:cNvSpPr txBox="1"/>
            <p:nvPr>
              <p:custDataLst>
                <p:tags r:id="rId19"/>
              </p:custDataLst>
            </p:nvPr>
          </p:nvSpPr>
          <p:spPr>
            <a:xfrm>
              <a:off x="5322108" y="2696373"/>
              <a:ext cx="2763175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algn="ctr"/>
              <a:r>
                <a:rPr lang="en-US" altLang="zh-CN" sz="2400" dirty="0">
                  <a:ea typeface="荆南俊俊体" panose="03080802050608000000" pitchFamily="66" charset="-122"/>
                  <a:sym typeface="+mn-lt"/>
                </a:rPr>
                <a:t>2033-2037</a:t>
              </a:r>
            </a:p>
          </p:txBody>
        </p:sp>
      </p:grpSp>
      <p:grpSp>
        <p:nvGrpSpPr>
          <p:cNvPr id="12" name="组合 11"/>
          <p:cNvGrpSpPr/>
          <p:nvPr>
            <p:custDataLst>
              <p:tags r:id="rId3"/>
            </p:custDataLst>
          </p:nvPr>
        </p:nvGrpSpPr>
        <p:grpSpPr>
          <a:xfrm>
            <a:off x="3706734" y="3037732"/>
            <a:ext cx="2500627" cy="2186251"/>
            <a:chOff x="7610309" y="2453531"/>
            <a:chExt cx="2500627" cy="2186251"/>
          </a:xfrm>
        </p:grpSpPr>
        <p:sp>
          <p:nvSpPr>
            <p:cNvPr id="13" name="矩形 12"/>
            <p:cNvSpPr/>
            <p:nvPr>
              <p:custDataLst>
                <p:tags r:id="rId16"/>
              </p:custDataLst>
            </p:nvPr>
          </p:nvSpPr>
          <p:spPr>
            <a:xfrm>
              <a:off x="7997080" y="2887817"/>
              <a:ext cx="1859168" cy="1751965"/>
            </a:xfrm>
            <a:prstGeom prst="rect">
              <a:avLst/>
            </a:prstGeom>
          </p:spPr>
          <p:txBody>
            <a:bodyPr wrap="square" lIns="91398" tIns="45699" rIns="91398" bIns="45699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50000"/>
                </a:lnSpc>
                <a:buClrTx/>
                <a:buSzTx/>
                <a:buFontTx/>
              </a:pPr>
              <a:r>
                <a:rPr lang="zh-CN" altLang="en-US" sz="1800" dirty="0">
                  <a:ea typeface="+mn-lt"/>
                  <a:cs typeface="阿里巴巴普惠体" panose="00020600040101010101" pitchFamily="18" charset="-122"/>
                  <a:sym typeface="+mn-lt"/>
                </a:rPr>
                <a:t>担任机构或者部门的领导、或者选择跳槽会计师事务所</a:t>
              </a:r>
            </a:p>
          </p:txBody>
        </p:sp>
        <p:sp>
          <p:nvSpPr>
            <p:cNvPr id="14" name="文本框 10"/>
            <p:cNvSpPr txBox="1"/>
            <p:nvPr>
              <p:custDataLst>
                <p:tags r:id="rId17"/>
              </p:custDataLst>
            </p:nvPr>
          </p:nvSpPr>
          <p:spPr>
            <a:xfrm>
              <a:off x="7610309" y="2453531"/>
              <a:ext cx="250062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algn="ctr"/>
              <a:r>
                <a:rPr lang="en-US" altLang="zh-CN" sz="2400" dirty="0">
                  <a:ea typeface="荆南俊俊体" panose="03080802050608000000" pitchFamily="66" charset="-122"/>
                  <a:sym typeface="+mn-lt"/>
                </a:rPr>
                <a:t>2038-2042</a:t>
              </a:r>
            </a:p>
          </p:txBody>
        </p:sp>
      </p:grpSp>
      <p:grpSp>
        <p:nvGrpSpPr>
          <p:cNvPr id="20" name="组合 19"/>
          <p:cNvGrpSpPr/>
          <p:nvPr>
            <p:custDataLst>
              <p:tags r:id="rId4"/>
            </p:custDataLst>
          </p:nvPr>
        </p:nvGrpSpPr>
        <p:grpSpPr>
          <a:xfrm>
            <a:off x="5923391" y="3041705"/>
            <a:ext cx="1985940" cy="2185421"/>
            <a:chOff x="9957594" y="2457505"/>
            <a:chExt cx="1985940" cy="2185421"/>
          </a:xfrm>
        </p:grpSpPr>
        <p:sp>
          <p:nvSpPr>
            <p:cNvPr id="21" name="矩形 20"/>
            <p:cNvSpPr/>
            <p:nvPr>
              <p:custDataLst>
                <p:tags r:id="rId14"/>
              </p:custDataLst>
            </p:nvPr>
          </p:nvSpPr>
          <p:spPr>
            <a:xfrm>
              <a:off x="10058984" y="2890961"/>
              <a:ext cx="1822459" cy="1751965"/>
            </a:xfrm>
            <a:prstGeom prst="rect">
              <a:avLst/>
            </a:prstGeom>
          </p:spPr>
          <p:txBody>
            <a:bodyPr wrap="square" lIns="91398" tIns="45699" rIns="91398" bIns="45699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800" dirty="0">
                  <a:ea typeface="+mn-lt"/>
                  <a:cs typeface="阿里巴巴普惠体" panose="00020600040101010101" pitchFamily="18" charset="-122"/>
                  <a:sym typeface="+mn-lt"/>
                </a:rPr>
                <a:t>考虑在具备了金钱和经验的基础上创办属于自己的企业</a:t>
              </a:r>
            </a:p>
          </p:txBody>
        </p:sp>
        <p:sp>
          <p:nvSpPr>
            <p:cNvPr id="22" name="文本框 12"/>
            <p:cNvSpPr txBox="1"/>
            <p:nvPr>
              <p:custDataLst>
                <p:tags r:id="rId15"/>
              </p:custDataLst>
            </p:nvPr>
          </p:nvSpPr>
          <p:spPr>
            <a:xfrm>
              <a:off x="9957594" y="2457505"/>
              <a:ext cx="198594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1" algn="ctr" eaLnBrk="0" hangingPunct="0"/>
              <a:r>
                <a:rPr lang="en-US" altLang="zh-CN" sz="2400" dirty="0">
                  <a:ea typeface="荆南俊俊体" panose="03080802050608000000" pitchFamily="66" charset="-122"/>
                  <a:sym typeface="+mn-lt"/>
                </a:rPr>
                <a:t>2043-</a:t>
              </a:r>
              <a:r>
                <a:rPr lang="zh-CN" altLang="en-US" sz="2400" dirty="0">
                  <a:ea typeface="荆南俊俊体" panose="03080802050608000000" pitchFamily="66" charset="-122"/>
                  <a:sym typeface="+mn-lt"/>
                </a:rPr>
                <a:t>之后</a:t>
              </a:r>
            </a:p>
          </p:txBody>
        </p:sp>
      </p:grpSp>
      <p:grpSp>
        <p:nvGrpSpPr>
          <p:cNvPr id="25" name="组合 24"/>
          <p:cNvGrpSpPr/>
          <p:nvPr>
            <p:custDataLst>
              <p:tags r:id="rId5"/>
            </p:custDataLst>
          </p:nvPr>
        </p:nvGrpSpPr>
        <p:grpSpPr>
          <a:xfrm>
            <a:off x="-1" y="3049234"/>
            <a:ext cx="2095679" cy="1678326"/>
            <a:chOff x="3540718" y="2973034"/>
            <a:chExt cx="1898066" cy="1678326"/>
          </a:xfrm>
        </p:grpSpPr>
        <p:sp>
          <p:nvSpPr>
            <p:cNvPr id="26" name="文本框 6"/>
            <p:cNvSpPr txBox="1"/>
            <p:nvPr>
              <p:custDataLst>
                <p:tags r:id="rId12"/>
              </p:custDataLst>
            </p:nvPr>
          </p:nvSpPr>
          <p:spPr>
            <a:xfrm>
              <a:off x="3540718" y="2973034"/>
              <a:ext cx="189806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0" hangingPunct="0"/>
              <a:r>
                <a:rPr lang="zh-CN" altLang="en-US" sz="2400" dirty="0">
                  <a:latin typeface="荆南俊俊体" panose="03080802050608000000" pitchFamily="66" charset="-122"/>
                  <a:ea typeface="荆南俊俊体" panose="03080802050608000000" pitchFamily="66" charset="-122"/>
                </a:rPr>
                <a:t>202</a:t>
              </a:r>
              <a:r>
                <a:rPr lang="en-US" altLang="zh-CN" sz="2400" dirty="0">
                  <a:latin typeface="荆南俊俊体" panose="03080802050608000000" pitchFamily="66" charset="-122"/>
                  <a:ea typeface="荆南俊俊体" panose="03080802050608000000" pitchFamily="66" charset="-122"/>
                </a:rPr>
                <a:t>8</a:t>
              </a:r>
              <a:r>
                <a:rPr lang="zh-CN" altLang="en-US" sz="2400" dirty="0">
                  <a:latin typeface="荆南俊俊体" panose="03080802050608000000" pitchFamily="66" charset="-122"/>
                  <a:ea typeface="荆南俊俊体" panose="03080802050608000000" pitchFamily="66" charset="-122"/>
                </a:rPr>
                <a:t>-20</a:t>
              </a:r>
              <a:r>
                <a:rPr lang="en-US" sz="2400" dirty="0">
                  <a:latin typeface="荆南俊俊体" panose="03080802050608000000" pitchFamily="66" charset="-122"/>
                  <a:ea typeface="荆南俊俊体" panose="03080802050608000000" pitchFamily="66" charset="-122"/>
                </a:rPr>
                <a:t>32</a:t>
              </a:r>
            </a:p>
          </p:txBody>
        </p:sp>
        <p:sp>
          <p:nvSpPr>
            <p:cNvPr id="28" name="矩形 27"/>
            <p:cNvSpPr/>
            <p:nvPr>
              <p:custDataLst>
                <p:tags r:id="rId13"/>
              </p:custDataLst>
            </p:nvPr>
          </p:nvSpPr>
          <p:spPr>
            <a:xfrm>
              <a:off x="3700156" y="3314685"/>
              <a:ext cx="1709893" cy="1336675"/>
            </a:xfrm>
            <a:prstGeom prst="rect">
              <a:avLst/>
            </a:prstGeom>
          </p:spPr>
          <p:txBody>
            <a:bodyPr wrap="square" lIns="91398" tIns="45699" rIns="91398" bIns="45699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>
                  <a:ea typeface="+mn-lt"/>
                  <a:cs typeface="阿里巴巴普惠体" panose="00020600040101010101" pitchFamily="18" charset="-122"/>
                  <a:sym typeface="+mn-lt"/>
                </a:rPr>
                <a:t>在毕业的第一年或第二年考上公务员并参加工作。</a:t>
              </a:r>
            </a:p>
          </p:txBody>
        </p:sp>
      </p:grpSp>
      <p:grpSp>
        <p:nvGrpSpPr>
          <p:cNvPr id="29" name="组合 28"/>
          <p:cNvGrpSpPr/>
          <p:nvPr>
            <p:custDataLst>
              <p:tags r:id="rId6"/>
            </p:custDataLst>
          </p:nvPr>
        </p:nvGrpSpPr>
        <p:grpSpPr>
          <a:xfrm>
            <a:off x="636381" y="2452914"/>
            <a:ext cx="6673052" cy="336878"/>
            <a:chOff x="3959588" y="2566879"/>
            <a:chExt cx="7108463" cy="358859"/>
          </a:xfrm>
          <a:solidFill>
            <a:srgbClr val="020770"/>
          </a:solidFill>
        </p:grpSpPr>
        <p:sp>
          <p:nvSpPr>
            <p:cNvPr id="31" name="心形 30"/>
            <p:cNvSpPr/>
            <p:nvPr>
              <p:custDataLst>
                <p:tags r:id="rId8"/>
              </p:custDataLst>
            </p:nvPr>
          </p:nvSpPr>
          <p:spPr>
            <a:xfrm>
              <a:off x="3959588" y="2576858"/>
              <a:ext cx="429170" cy="338448"/>
            </a:xfrm>
            <a:prstGeom prst="heart">
              <a:avLst/>
            </a:prstGeom>
            <a:solidFill>
              <a:schemeClr val="accent4"/>
            </a:solidFill>
            <a:ln w="5715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2" name="心形 31"/>
            <p:cNvSpPr/>
            <p:nvPr>
              <p:custDataLst>
                <p:tags r:id="rId9"/>
              </p:custDataLst>
            </p:nvPr>
          </p:nvSpPr>
          <p:spPr>
            <a:xfrm>
              <a:off x="6138092" y="2585929"/>
              <a:ext cx="429170" cy="338448"/>
            </a:xfrm>
            <a:prstGeom prst="heart">
              <a:avLst/>
            </a:prstGeom>
            <a:solidFill>
              <a:schemeClr val="accent4"/>
            </a:solidFill>
            <a:ln w="5715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3" name="心形 32"/>
            <p:cNvSpPr/>
            <p:nvPr>
              <p:custDataLst>
                <p:tags r:id="rId10"/>
              </p:custDataLst>
            </p:nvPr>
          </p:nvSpPr>
          <p:spPr>
            <a:xfrm>
              <a:off x="8321131" y="2587290"/>
              <a:ext cx="429170" cy="338448"/>
            </a:xfrm>
            <a:prstGeom prst="heart">
              <a:avLst/>
            </a:prstGeom>
            <a:solidFill>
              <a:schemeClr val="accent4"/>
            </a:solidFill>
            <a:ln w="5715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4" name="心形 33"/>
            <p:cNvSpPr/>
            <p:nvPr>
              <p:custDataLst>
                <p:tags r:id="rId11"/>
              </p:custDataLst>
            </p:nvPr>
          </p:nvSpPr>
          <p:spPr>
            <a:xfrm>
              <a:off x="10638881" y="2566879"/>
              <a:ext cx="429170" cy="338448"/>
            </a:xfrm>
            <a:prstGeom prst="heart">
              <a:avLst/>
            </a:prstGeom>
            <a:solidFill>
              <a:schemeClr val="accent4"/>
            </a:solidFill>
            <a:ln w="5715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2" name="平行四边形 1"/>
          <p:cNvSpPr/>
          <p:nvPr/>
        </p:nvSpPr>
        <p:spPr>
          <a:xfrm>
            <a:off x="0" y="362341"/>
            <a:ext cx="5204094" cy="1001484"/>
          </a:xfrm>
          <a:custGeom>
            <a:avLst/>
            <a:gdLst>
              <a:gd name="connsiteX0" fmla="*/ 0 w 2493618"/>
              <a:gd name="connsiteY0" fmla="*/ 735496 h 735496"/>
              <a:gd name="connsiteX1" fmla="*/ 285475 w 2493618"/>
              <a:gd name="connsiteY1" fmla="*/ 0 h 735496"/>
              <a:gd name="connsiteX2" fmla="*/ 2493618 w 2493618"/>
              <a:gd name="connsiteY2" fmla="*/ 0 h 735496"/>
              <a:gd name="connsiteX3" fmla="*/ 2208143 w 2493618"/>
              <a:gd name="connsiteY3" fmla="*/ 735496 h 735496"/>
              <a:gd name="connsiteX4" fmla="*/ 0 w 2493618"/>
              <a:gd name="connsiteY4" fmla="*/ 735496 h 735496"/>
              <a:gd name="connsiteX0-1" fmla="*/ 0 w 2493618"/>
              <a:gd name="connsiteY0-2" fmla="*/ 745656 h 745656"/>
              <a:gd name="connsiteX1-3" fmla="*/ 11155 w 2493618"/>
              <a:gd name="connsiteY1-4" fmla="*/ 0 h 745656"/>
              <a:gd name="connsiteX2-5" fmla="*/ 2493618 w 2493618"/>
              <a:gd name="connsiteY2-6" fmla="*/ 10160 h 745656"/>
              <a:gd name="connsiteX3-7" fmla="*/ 2208143 w 2493618"/>
              <a:gd name="connsiteY3-8" fmla="*/ 745656 h 745656"/>
              <a:gd name="connsiteX4-9" fmla="*/ 0 w 2493618"/>
              <a:gd name="connsiteY4-10" fmla="*/ 745656 h 7456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93618" h="745656">
                <a:moveTo>
                  <a:pt x="0" y="745656"/>
                </a:moveTo>
                <a:lnTo>
                  <a:pt x="11155" y="0"/>
                </a:lnTo>
                <a:lnTo>
                  <a:pt x="2493618" y="10160"/>
                </a:lnTo>
                <a:lnTo>
                  <a:pt x="2208143" y="745656"/>
                </a:lnTo>
                <a:lnTo>
                  <a:pt x="0" y="74565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053-上首逸飞体" panose="02010609000101010101" pitchFamily="49" charset="-122"/>
                <a:ea typeface="053-上首逸飞体" panose="02010609000101010101" pitchFamily="49" charset="-122"/>
                <a:cs typeface="OPPOSans B" panose="00020600040101010101" pitchFamily="18" charset="-122"/>
              </a:rPr>
              <a:t>毕业后规划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843780" y="996894"/>
            <a:ext cx="4069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（天哪 我是天才）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071" b="994"/>
          <a:stretch/>
        </p:blipFill>
        <p:spPr>
          <a:xfrm>
            <a:off x="7344229" y="452603"/>
            <a:ext cx="5007429" cy="6586824"/>
          </a:xfrm>
          <a:prstGeom prst="rect">
            <a:avLst/>
          </a:prstGeom>
        </p:spPr>
      </p:pic>
    </p:spTree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8817" y="0"/>
            <a:ext cx="2343183" cy="228620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1" y="1351254"/>
            <a:ext cx="9407471" cy="55067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39474" y="3824516"/>
            <a:ext cx="38404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prstClr val="black"/>
                </a:solidFill>
              </a:rPr>
              <a:t>备选方案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60399" y="1244602"/>
            <a:ext cx="236795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/>
              <a:t>04</a:t>
            </a:r>
            <a:endParaRPr lang="zh-CN" altLang="en-US" sz="13800" b="1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1676994" y="3639457"/>
            <a:ext cx="534488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998" t="-2246" r="-1457" b="-3464"/>
          <a:stretch/>
        </p:blipFill>
        <p:spPr>
          <a:xfrm>
            <a:off x="6957065" y="159656"/>
            <a:ext cx="3897382" cy="687555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37" b="-6923"/>
          <a:stretch/>
        </p:blipFill>
        <p:spPr>
          <a:xfrm>
            <a:off x="145140" y="4521200"/>
            <a:ext cx="2207240" cy="23368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7D0DD62-2C19-A510-C91F-AC73763BE0C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6992" y="185933"/>
            <a:ext cx="1634508" cy="14596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Tm="2000">
        <p15:prstTrans prst="crush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80095" cy="2286207"/>
          </a:xfrm>
          <a:prstGeom prst="rect">
            <a:avLst/>
          </a:prstGeom>
        </p:spPr>
      </p:pic>
      <p:sp>
        <p:nvSpPr>
          <p:cNvPr id="25" name="文本框 8"/>
          <p:cNvSpPr txBox="1"/>
          <p:nvPr>
            <p:custDataLst>
              <p:tags r:id="rId2"/>
            </p:custDataLst>
          </p:nvPr>
        </p:nvSpPr>
        <p:spPr>
          <a:xfrm>
            <a:off x="6034564" y="2207826"/>
            <a:ext cx="5547835" cy="944880"/>
          </a:xfrm>
          <a:prstGeom prst="rect">
            <a:avLst/>
          </a:prstGeom>
          <a:noFill/>
        </p:spPr>
        <p:txBody>
          <a:bodyPr wrap="square" lIns="115134" tIns="57568" rIns="115134" bIns="5756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" panose="00020600040101010101" pitchFamily="18" charset="-122"/>
                <a:sym typeface="+mn-lt"/>
              </a:rPr>
              <a:t>参加市场推销工作，争取在一定的时间内成为市场主管，然后继续不断攀升</a:t>
            </a:r>
          </a:p>
        </p:txBody>
      </p:sp>
      <p:sp>
        <p:nvSpPr>
          <p:cNvPr id="27" name="箭头: 五边形 26"/>
          <p:cNvSpPr/>
          <p:nvPr>
            <p:custDataLst>
              <p:tags r:id="rId3"/>
            </p:custDataLst>
          </p:nvPr>
        </p:nvSpPr>
        <p:spPr>
          <a:xfrm>
            <a:off x="6102834" y="3479564"/>
            <a:ext cx="2342665" cy="577039"/>
          </a:xfrm>
          <a:prstGeom prst="homePlate">
            <a:avLst/>
          </a:prstGeom>
          <a:solidFill>
            <a:schemeClr val="accent4"/>
          </a:solidFill>
          <a:ln w="38100">
            <a:solidFill>
              <a:srgbClr val="EFE6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2" name="文本框 5"/>
          <p:cNvSpPr txBox="1"/>
          <p:nvPr>
            <p:custDataLst>
              <p:tags r:id="rId4"/>
            </p:custDataLst>
          </p:nvPr>
        </p:nvSpPr>
        <p:spPr>
          <a:xfrm>
            <a:off x="6045632" y="4104880"/>
            <a:ext cx="5326505" cy="529590"/>
          </a:xfrm>
          <a:prstGeom prst="rect">
            <a:avLst/>
          </a:prstGeom>
          <a:noFill/>
        </p:spPr>
        <p:txBody>
          <a:bodyPr wrap="square" lIns="115134" tIns="57568" rIns="115134" bIns="5756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" panose="00020600040101010101" pitchFamily="18" charset="-122"/>
                <a:sym typeface="+mn-lt"/>
              </a:rPr>
              <a:t>参加考研、继续进修考取更高的学历</a:t>
            </a:r>
          </a:p>
        </p:txBody>
      </p:sp>
      <p:sp>
        <p:nvSpPr>
          <p:cNvPr id="33" name="文本框 3"/>
          <p:cNvSpPr txBox="1"/>
          <p:nvPr>
            <p:custDataLst>
              <p:tags r:id="rId5"/>
            </p:custDataLst>
          </p:nvPr>
        </p:nvSpPr>
        <p:spPr>
          <a:xfrm>
            <a:off x="6302036" y="3565391"/>
            <a:ext cx="2317636" cy="443865"/>
          </a:xfrm>
          <a:prstGeom prst="rect">
            <a:avLst/>
          </a:prstGeom>
          <a:noFill/>
        </p:spPr>
        <p:txBody>
          <a:bodyPr wrap="square" lIns="76182" tIns="38091" rIns="76182" bIns="38091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bg1"/>
                </a:solidFill>
                <a:latin typeface="荆南俊俊体" panose="03080802050608000000" pitchFamily="66" charset="-122"/>
                <a:ea typeface="荆南俊俊体" panose="03080802050608000000" pitchFamily="66" charset="-122"/>
              </a:rPr>
              <a:t>备选方案二</a:t>
            </a:r>
          </a:p>
        </p:txBody>
      </p:sp>
      <p:sp>
        <p:nvSpPr>
          <p:cNvPr id="34" name="箭头: 五边形 33"/>
          <p:cNvSpPr/>
          <p:nvPr>
            <p:custDataLst>
              <p:tags r:id="rId6"/>
            </p:custDataLst>
          </p:nvPr>
        </p:nvSpPr>
        <p:spPr>
          <a:xfrm>
            <a:off x="6133677" y="5111094"/>
            <a:ext cx="2342665" cy="577039"/>
          </a:xfrm>
          <a:prstGeom prst="homePlate">
            <a:avLst/>
          </a:prstGeom>
          <a:solidFill>
            <a:schemeClr val="accent4"/>
          </a:solidFill>
          <a:ln w="38100">
            <a:solidFill>
              <a:srgbClr val="EFE6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3" name="文本框 4"/>
          <p:cNvSpPr txBox="1"/>
          <p:nvPr>
            <p:custDataLst>
              <p:tags r:id="rId7"/>
            </p:custDataLst>
          </p:nvPr>
        </p:nvSpPr>
        <p:spPr>
          <a:xfrm>
            <a:off x="6089174" y="5733328"/>
            <a:ext cx="5273925" cy="944880"/>
          </a:xfrm>
          <a:prstGeom prst="rect">
            <a:avLst/>
          </a:prstGeom>
          <a:noFill/>
        </p:spPr>
        <p:txBody>
          <a:bodyPr wrap="square" lIns="115134" tIns="57568" rIns="115134" bIns="5756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" panose="00020600040101010101" pitchFamily="18" charset="-122"/>
                <a:sym typeface="+mn-lt"/>
              </a:rPr>
              <a:t>与朋友合资开店，建立属于自己的餐厅，书店。超市等，然后不断壮大</a:t>
            </a:r>
          </a:p>
        </p:txBody>
      </p:sp>
      <p:sp>
        <p:nvSpPr>
          <p:cNvPr id="44" name="文本框 1"/>
          <p:cNvSpPr txBox="1"/>
          <p:nvPr>
            <p:custDataLst>
              <p:tags r:id="rId8"/>
            </p:custDataLst>
          </p:nvPr>
        </p:nvSpPr>
        <p:spPr>
          <a:xfrm>
            <a:off x="6332879" y="5195289"/>
            <a:ext cx="2317636" cy="443865"/>
          </a:xfrm>
          <a:prstGeom prst="rect">
            <a:avLst/>
          </a:prstGeom>
          <a:noFill/>
        </p:spPr>
        <p:txBody>
          <a:bodyPr wrap="square" lIns="76182" tIns="38091" rIns="76182" bIns="38091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bg1"/>
                </a:solidFill>
                <a:ea typeface="荆南俊俊体" panose="03080802050608000000" pitchFamily="66" charset="-122"/>
              </a:rPr>
              <a:t>备选方案三</a:t>
            </a:r>
          </a:p>
        </p:txBody>
      </p:sp>
      <p:sp>
        <p:nvSpPr>
          <p:cNvPr id="50" name="箭头: 五边形 49"/>
          <p:cNvSpPr/>
          <p:nvPr>
            <p:custDataLst>
              <p:tags r:id="rId9"/>
            </p:custDataLst>
          </p:nvPr>
        </p:nvSpPr>
        <p:spPr>
          <a:xfrm>
            <a:off x="6089174" y="1566229"/>
            <a:ext cx="2366529" cy="577039"/>
          </a:xfrm>
          <a:prstGeom prst="homePlate">
            <a:avLst/>
          </a:prstGeom>
          <a:solidFill>
            <a:schemeClr val="accent4"/>
          </a:solidFill>
          <a:ln w="38100">
            <a:solidFill>
              <a:srgbClr val="EFE6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1" name="文本框 7"/>
          <p:cNvSpPr txBox="1"/>
          <p:nvPr>
            <p:custDataLst>
              <p:tags r:id="rId10"/>
            </p:custDataLst>
          </p:nvPr>
        </p:nvSpPr>
        <p:spPr>
          <a:xfrm>
            <a:off x="6281463" y="1645343"/>
            <a:ext cx="2317636" cy="443865"/>
          </a:xfrm>
          <a:prstGeom prst="rect">
            <a:avLst/>
          </a:prstGeom>
          <a:noFill/>
        </p:spPr>
        <p:txBody>
          <a:bodyPr wrap="square" lIns="76182" tIns="38091" rIns="76182" bIns="38091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>
                <a:solidFill>
                  <a:schemeClr val="bg1"/>
                </a:solidFill>
                <a:ea typeface="荆南俊俊体" panose="03080802050608000000" pitchFamily="66" charset="-122"/>
              </a:rPr>
              <a:t>备选方案一</a:t>
            </a:r>
          </a:p>
        </p:txBody>
      </p:sp>
      <p:sp>
        <p:nvSpPr>
          <p:cNvPr id="3" name="平行四边形 1"/>
          <p:cNvSpPr/>
          <p:nvPr/>
        </p:nvSpPr>
        <p:spPr>
          <a:xfrm flipH="1">
            <a:off x="7075099" y="170544"/>
            <a:ext cx="5204094" cy="1001484"/>
          </a:xfrm>
          <a:custGeom>
            <a:avLst/>
            <a:gdLst>
              <a:gd name="connsiteX0" fmla="*/ 0 w 2493618"/>
              <a:gd name="connsiteY0" fmla="*/ 735496 h 735496"/>
              <a:gd name="connsiteX1" fmla="*/ 285475 w 2493618"/>
              <a:gd name="connsiteY1" fmla="*/ 0 h 735496"/>
              <a:gd name="connsiteX2" fmla="*/ 2493618 w 2493618"/>
              <a:gd name="connsiteY2" fmla="*/ 0 h 735496"/>
              <a:gd name="connsiteX3" fmla="*/ 2208143 w 2493618"/>
              <a:gd name="connsiteY3" fmla="*/ 735496 h 735496"/>
              <a:gd name="connsiteX4" fmla="*/ 0 w 2493618"/>
              <a:gd name="connsiteY4" fmla="*/ 735496 h 735496"/>
              <a:gd name="connsiteX0-1" fmla="*/ 0 w 2493618"/>
              <a:gd name="connsiteY0-2" fmla="*/ 745656 h 745656"/>
              <a:gd name="connsiteX1-3" fmla="*/ 11155 w 2493618"/>
              <a:gd name="connsiteY1-4" fmla="*/ 0 h 745656"/>
              <a:gd name="connsiteX2-5" fmla="*/ 2493618 w 2493618"/>
              <a:gd name="connsiteY2-6" fmla="*/ 10160 h 745656"/>
              <a:gd name="connsiteX3-7" fmla="*/ 2208143 w 2493618"/>
              <a:gd name="connsiteY3-8" fmla="*/ 745656 h 745656"/>
              <a:gd name="connsiteX4-9" fmla="*/ 0 w 2493618"/>
              <a:gd name="connsiteY4-10" fmla="*/ 745656 h 7456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93618" h="745656">
                <a:moveTo>
                  <a:pt x="0" y="745656"/>
                </a:moveTo>
                <a:lnTo>
                  <a:pt x="11155" y="0"/>
                </a:lnTo>
                <a:lnTo>
                  <a:pt x="2493618" y="10160"/>
                </a:lnTo>
                <a:lnTo>
                  <a:pt x="2208143" y="745656"/>
                </a:lnTo>
                <a:lnTo>
                  <a:pt x="0" y="74565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053-上首逸飞体" panose="02010609000101010101" pitchFamily="49" charset="-122"/>
                <a:ea typeface="053-上首逸飞体" panose="02010609000101010101" pitchFamily="49" charset="-122"/>
                <a:cs typeface="OPPOSans B" panose="00020600040101010101" pitchFamily="18" charset="-122"/>
              </a:rPr>
              <a:t>备选方案</a:t>
            </a:r>
            <a:endParaRPr lang="zh-CN" altLang="en-US" sz="6000" dirty="0">
              <a:solidFill>
                <a:schemeClr val="accent1">
                  <a:lumMod val="50000"/>
                </a:schemeClr>
              </a:solidFill>
              <a:latin typeface="053-上首逸飞体" panose="02010609000101010101" pitchFamily="49" charset="-122"/>
              <a:ea typeface="053-上首逸飞体" panose="02010609000101010101" pitchFamily="49" charset="-122"/>
              <a:cs typeface="OPPOSans B" panose="00020600040101010101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69116" y="410244"/>
            <a:ext cx="2926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（不愧是我）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9" b="1212"/>
          <a:stretch/>
        </p:blipFill>
        <p:spPr>
          <a:xfrm>
            <a:off x="740229" y="563668"/>
            <a:ext cx="4717142" cy="62943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2000">
        <p14:switch dir="r"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 bldLvl="0" animBg="1"/>
      <p:bldP spid="32" grpId="0"/>
      <p:bldP spid="33" grpId="0"/>
      <p:bldP spid="34" grpId="0" bldLvl="0" animBg="1"/>
      <p:bldP spid="43" grpId="0"/>
      <p:bldP spid="44" grpId="0"/>
      <p:bldP spid="50" grpId="0" bldLvl="0" animBg="1"/>
      <p:bldP spid="51" grpId="0"/>
      <p:bldP spid="3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149863" y="-563220"/>
            <a:ext cx="3478917" cy="4605357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03" y="-12009"/>
            <a:ext cx="2870690" cy="208374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70690" cy="2083744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8007950" y="279400"/>
            <a:ext cx="3720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（给你小心心</a:t>
            </a:r>
            <a:r>
              <a:rPr lang="en-US" altLang="zh-CN" sz="3200" dirty="0"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~</a:t>
            </a:r>
            <a:r>
              <a:rPr lang="zh-CN" altLang="en-US" sz="3200" dirty="0"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）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" r="207"/>
          <a:stretch/>
        </p:blipFill>
        <p:spPr>
          <a:xfrm>
            <a:off x="7463970" y="882990"/>
            <a:ext cx="4231822" cy="597501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A714932-25B5-2251-50FE-077D813C622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870690" cy="2083744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35F9D488-A991-679F-C8C5-A07857787DB0}"/>
              </a:ext>
            </a:extLst>
          </p:cNvPr>
          <p:cNvGrpSpPr/>
          <p:nvPr/>
        </p:nvGrpSpPr>
        <p:grpSpPr>
          <a:xfrm>
            <a:off x="1162402" y="3651620"/>
            <a:ext cx="2051717" cy="723379"/>
            <a:chOff x="1183992" y="3638920"/>
            <a:chExt cx="2051717" cy="723379"/>
          </a:xfrm>
        </p:grpSpPr>
        <p:sp>
          <p:nvSpPr>
            <p:cNvPr id="10" name="圆角矩形 10">
              <a:extLst>
                <a:ext uri="{FF2B5EF4-FFF2-40B4-BE49-F238E27FC236}">
                  <a16:creationId xmlns:a16="http://schemas.microsoft.com/office/drawing/2014/main" id="{C6B9F3D3-8499-475B-6A87-6823D71C995F}"/>
                </a:ext>
              </a:extLst>
            </p:cNvPr>
            <p:cNvSpPr/>
            <p:nvPr/>
          </p:nvSpPr>
          <p:spPr>
            <a:xfrm>
              <a:off x="1183992" y="3638920"/>
              <a:ext cx="2051717" cy="723379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B" panose="00020600040101010101" pitchFamily="18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2869F1C-F062-905F-5885-40D0136084D7}"/>
                </a:ext>
              </a:extLst>
            </p:cNvPr>
            <p:cNvSpPr txBox="1"/>
            <p:nvPr/>
          </p:nvSpPr>
          <p:spPr>
            <a:xfrm>
              <a:off x="1432321" y="3819599"/>
              <a:ext cx="172059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800" b="1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演讲人：奶龙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5FAD4274-C1B7-1BB9-F1AB-11EF6984EDC9}"/>
              </a:ext>
            </a:extLst>
          </p:cNvPr>
          <p:cNvGrpSpPr/>
          <p:nvPr/>
        </p:nvGrpSpPr>
        <p:grpSpPr>
          <a:xfrm>
            <a:off x="4104105" y="3685406"/>
            <a:ext cx="2661689" cy="807989"/>
            <a:chOff x="4125695" y="3672706"/>
            <a:chExt cx="2661689" cy="807989"/>
          </a:xfrm>
        </p:grpSpPr>
        <p:sp>
          <p:nvSpPr>
            <p:cNvPr id="13" name="圆角矩形 10">
              <a:extLst>
                <a:ext uri="{FF2B5EF4-FFF2-40B4-BE49-F238E27FC236}">
                  <a16:creationId xmlns:a16="http://schemas.microsoft.com/office/drawing/2014/main" id="{A55AF6A0-A3A7-88C9-754E-9C9DF1AA2F91}"/>
                </a:ext>
              </a:extLst>
            </p:cNvPr>
            <p:cNvSpPr/>
            <p:nvPr/>
          </p:nvSpPr>
          <p:spPr>
            <a:xfrm>
              <a:off x="4125695" y="3672706"/>
              <a:ext cx="2051717" cy="723379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0"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OPPOSans B" panose="00020600040101010101" pitchFamily="18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0BBF681C-962E-38BF-E204-C5914D70BF95}"/>
                </a:ext>
              </a:extLst>
            </p:cNvPr>
            <p:cNvSpPr txBox="1"/>
            <p:nvPr/>
          </p:nvSpPr>
          <p:spPr>
            <a:xfrm>
              <a:off x="4239815" y="3834364"/>
              <a:ext cx="2547569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b="1" dirty="0">
                  <a:solidFill>
                    <a:schemeClr val="bg1"/>
                  </a:solidFill>
                  <a:latin typeface="OPPOSans B" panose="00020600040101010101" pitchFamily="18" charset="-122"/>
                  <a:ea typeface="OPPOSans B" panose="00020600040101010101" pitchFamily="18" charset="-122"/>
                  <a:cs typeface="OPPOSans B" panose="00020600040101010101" pitchFamily="18" charset="-122"/>
                </a:rPr>
                <a:t>演讲时间：</a:t>
              </a:r>
              <a:endParaRPr lang="zh-CN" altLang="en-US" b="1" dirty="0">
                <a:solidFill>
                  <a:schemeClr val="bg1"/>
                </a:solidFill>
              </a:endParaRPr>
            </a:p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C4511C2-3480-6969-2D5E-969D600BF541}"/>
              </a:ext>
            </a:extLst>
          </p:cNvPr>
          <p:cNvGrpSpPr/>
          <p:nvPr/>
        </p:nvGrpSpPr>
        <p:grpSpPr>
          <a:xfrm>
            <a:off x="427156" y="915931"/>
            <a:ext cx="7781456" cy="2671355"/>
            <a:chOff x="427156" y="915931"/>
            <a:chExt cx="7781456" cy="2671355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0451654-AC0F-4288-EFCA-D216EAFAACE9}"/>
                </a:ext>
              </a:extLst>
            </p:cNvPr>
            <p:cNvSpPr txBox="1"/>
            <p:nvPr/>
          </p:nvSpPr>
          <p:spPr>
            <a:xfrm>
              <a:off x="427156" y="1389761"/>
              <a:ext cx="7781456" cy="21975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zh-CN" altLang="en-US" sz="8000" b="1" spc="-300" dirty="0">
                  <a:ln w="19050">
                    <a:solidFill>
                      <a:srgbClr val="002060"/>
                    </a:solidFill>
                  </a:ln>
                  <a:solidFill>
                    <a:schemeClr val="accent4"/>
                  </a:solidFill>
                  <a:latin typeface="053-上首逸飞体" panose="02010609000101010101" pitchFamily="49" charset="-122"/>
                  <a:ea typeface="053-上首逸飞体" panose="02010609000101010101" pitchFamily="49" charset="-122"/>
                </a:rPr>
                <a:t>我叫奶浓</a:t>
              </a:r>
              <a:r>
                <a:rPr lang="en-US" altLang="zh-CN" sz="8000" b="1" spc="-300" dirty="0">
                  <a:ln w="19050">
                    <a:solidFill>
                      <a:srgbClr val="002060"/>
                    </a:solidFill>
                  </a:ln>
                  <a:solidFill>
                    <a:schemeClr val="accent4"/>
                  </a:solidFill>
                  <a:latin typeface="053-上首逸飞体" panose="02010609000101010101" pitchFamily="49" charset="-122"/>
                  <a:ea typeface="053-上首逸飞体" panose="02010609000101010101" pitchFamily="49" charset="-122"/>
                </a:rPr>
                <a:t>~</a:t>
              </a:r>
            </a:p>
            <a:p>
              <a:pPr>
                <a:lnSpc>
                  <a:spcPct val="90000"/>
                </a:lnSpc>
              </a:pPr>
              <a:r>
                <a:rPr lang="zh-CN" altLang="en-US" sz="7200" b="1" spc="-300" dirty="0">
                  <a:ln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</a:gradFill>
                  </a:ln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+mj-lt"/>
                </a:rPr>
                <a:t>我的汇报结束啦</a:t>
              </a:r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3BAE11E7-F652-26C6-155D-A1B62FFFB8B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69467">
              <a:off x="5241514" y="915931"/>
              <a:ext cx="1456825" cy="1366977"/>
            </a:xfrm>
            <a:prstGeom prst="rect">
              <a:avLst/>
            </a:prstGeom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BB5FF20-37DD-124B-5439-27DFA0C8FC9F}"/>
              </a:ext>
            </a:extLst>
          </p:cNvPr>
          <p:cNvGrpSpPr/>
          <p:nvPr/>
        </p:nvGrpSpPr>
        <p:grpSpPr>
          <a:xfrm>
            <a:off x="626111" y="4586428"/>
            <a:ext cx="5584189" cy="2436672"/>
            <a:chOff x="626111" y="4586428"/>
            <a:chExt cx="5584189" cy="2436672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42078D8E-7991-CEB0-4805-C5735414E33A}"/>
                </a:ext>
              </a:extLst>
            </p:cNvPr>
            <p:cNvGrpSpPr/>
            <p:nvPr/>
          </p:nvGrpSpPr>
          <p:grpSpPr>
            <a:xfrm>
              <a:off x="626111" y="4586428"/>
              <a:ext cx="5584189" cy="2271572"/>
              <a:chOff x="673101" y="4573728"/>
              <a:chExt cx="5584189" cy="2271572"/>
            </a:xfrm>
          </p:grpSpPr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BC56BD82-F8B5-8DB6-10B6-C02305D4EB43}"/>
                  </a:ext>
                </a:extLst>
              </p:cNvPr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1377" b="-2463"/>
              <a:stretch/>
            </p:blipFill>
            <p:spPr>
              <a:xfrm>
                <a:off x="673101" y="4573728"/>
                <a:ext cx="2028189" cy="2271572"/>
              </a:xfrm>
              <a:prstGeom prst="rect">
                <a:avLst/>
              </a:prstGeom>
            </p:spPr>
          </p:pic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CB8D5E57-4A05-AC4A-B725-53FCD5602A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-1030" b="-1308"/>
              <a:stretch/>
            </p:blipFill>
            <p:spPr>
              <a:xfrm>
                <a:off x="4813300" y="5097246"/>
                <a:ext cx="1443990" cy="1748054"/>
              </a:xfrm>
              <a:prstGeom prst="rect">
                <a:avLst/>
              </a:prstGeom>
            </p:spPr>
          </p:pic>
        </p:grp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02CA7678-FC65-9566-E0E7-02134E43E9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5100" y="5245100"/>
              <a:ext cx="1778000" cy="17780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4000">
        <p15:prstTrans prst="airplane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1" y="1351254"/>
            <a:ext cx="9407471" cy="5506745"/>
          </a:xfrm>
          <a:prstGeom prst="rect">
            <a:avLst/>
          </a:prstGeom>
        </p:spPr>
      </p:pic>
      <p:sp>
        <p:nvSpPr>
          <p:cNvPr id="2" name="平行四边形 1"/>
          <p:cNvSpPr/>
          <p:nvPr/>
        </p:nvSpPr>
        <p:spPr>
          <a:xfrm>
            <a:off x="-1" y="391887"/>
            <a:ext cx="2645229" cy="1001484"/>
          </a:xfrm>
          <a:custGeom>
            <a:avLst/>
            <a:gdLst>
              <a:gd name="connsiteX0" fmla="*/ 0 w 2493618"/>
              <a:gd name="connsiteY0" fmla="*/ 735496 h 735496"/>
              <a:gd name="connsiteX1" fmla="*/ 285475 w 2493618"/>
              <a:gd name="connsiteY1" fmla="*/ 0 h 735496"/>
              <a:gd name="connsiteX2" fmla="*/ 2493618 w 2493618"/>
              <a:gd name="connsiteY2" fmla="*/ 0 h 735496"/>
              <a:gd name="connsiteX3" fmla="*/ 2208143 w 2493618"/>
              <a:gd name="connsiteY3" fmla="*/ 735496 h 735496"/>
              <a:gd name="connsiteX4" fmla="*/ 0 w 2493618"/>
              <a:gd name="connsiteY4" fmla="*/ 735496 h 735496"/>
              <a:gd name="connsiteX0-1" fmla="*/ 0 w 2493618"/>
              <a:gd name="connsiteY0-2" fmla="*/ 745656 h 745656"/>
              <a:gd name="connsiteX1-3" fmla="*/ 11155 w 2493618"/>
              <a:gd name="connsiteY1-4" fmla="*/ 0 h 745656"/>
              <a:gd name="connsiteX2-5" fmla="*/ 2493618 w 2493618"/>
              <a:gd name="connsiteY2-6" fmla="*/ 10160 h 745656"/>
              <a:gd name="connsiteX3-7" fmla="*/ 2208143 w 2493618"/>
              <a:gd name="connsiteY3-8" fmla="*/ 745656 h 745656"/>
              <a:gd name="connsiteX4-9" fmla="*/ 0 w 2493618"/>
              <a:gd name="connsiteY4-10" fmla="*/ 745656 h 7456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93618" h="745656">
                <a:moveTo>
                  <a:pt x="0" y="745656"/>
                </a:moveTo>
                <a:lnTo>
                  <a:pt x="11155" y="0"/>
                </a:lnTo>
                <a:lnTo>
                  <a:pt x="2493618" y="10160"/>
                </a:lnTo>
                <a:lnTo>
                  <a:pt x="2208143" y="745656"/>
                </a:lnTo>
                <a:lnTo>
                  <a:pt x="0" y="74565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053-上首逸飞体" panose="02010609000101010101" pitchFamily="49" charset="-122"/>
                <a:ea typeface="053-上首逸飞体" panose="02010609000101010101" pitchFamily="49" charset="-122"/>
                <a:cs typeface="OPPOSans B" panose="00020600040101010101" pitchFamily="18" charset="-122"/>
              </a:rPr>
              <a:t>目录</a:t>
            </a:r>
            <a:r>
              <a:rPr lang="zh-CN" altLang="en-US" sz="6000" dirty="0">
                <a:solidFill>
                  <a:schemeClr val="accent1">
                    <a:lumMod val="50000"/>
                  </a:schemeClr>
                </a:solidFill>
                <a:latin typeface="053-上首逸飞体" panose="02010609000101010101" pitchFamily="49" charset="-122"/>
                <a:ea typeface="053-上首逸飞体" panose="02010609000101010101" pitchFamily="49" charset="-122"/>
                <a:cs typeface="OPPOSans B" panose="00020600040101010101" pitchFamily="18" charset="-122"/>
              </a:rPr>
              <a:t> </a:t>
            </a:r>
          </a:p>
        </p:txBody>
      </p:sp>
      <p:grpSp>
        <p:nvGrpSpPr>
          <p:cNvPr id="10" name="组合 9"/>
          <p:cNvGrpSpPr/>
          <p:nvPr>
            <p:custDataLst>
              <p:tags r:id="rId2"/>
            </p:custDataLst>
          </p:nvPr>
        </p:nvGrpSpPr>
        <p:grpSpPr>
          <a:xfrm>
            <a:off x="6656524" y="1710873"/>
            <a:ext cx="3078571" cy="706755"/>
            <a:chOff x="5950766" y="1709058"/>
            <a:chExt cx="3078571" cy="706755"/>
          </a:xfrm>
        </p:grpSpPr>
        <p:sp>
          <p:nvSpPr>
            <p:cNvPr id="7" name="文本框 6"/>
            <p:cNvSpPr txBox="1"/>
            <p:nvPr>
              <p:custDataLst>
                <p:tags r:id="rId14"/>
              </p:custDataLst>
            </p:nvPr>
          </p:nvSpPr>
          <p:spPr>
            <a:xfrm>
              <a:off x="6814457" y="1709058"/>
              <a:ext cx="2214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认识自我</a:t>
              </a:r>
            </a:p>
          </p:txBody>
        </p:sp>
        <p:sp>
          <p:nvSpPr>
            <p:cNvPr id="9" name="文本框 8"/>
            <p:cNvSpPr txBox="1"/>
            <p:nvPr>
              <p:custDataLst>
                <p:tags r:id="rId15"/>
              </p:custDataLst>
            </p:nvPr>
          </p:nvSpPr>
          <p:spPr>
            <a:xfrm>
              <a:off x="5950766" y="1709058"/>
              <a:ext cx="903514" cy="7067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01.</a:t>
              </a:r>
              <a:endParaRPr lang="en-US" altLang="zh-CN" sz="4000" b="1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11" name="组合 10"/>
          <p:cNvGrpSpPr/>
          <p:nvPr>
            <p:custDataLst>
              <p:tags r:id="rId3"/>
            </p:custDataLst>
          </p:nvPr>
        </p:nvGrpSpPr>
        <p:grpSpPr>
          <a:xfrm>
            <a:off x="6665691" y="2842987"/>
            <a:ext cx="3080222" cy="745087"/>
            <a:chOff x="5959933" y="1709058"/>
            <a:chExt cx="3080222" cy="745087"/>
          </a:xfrm>
        </p:grpSpPr>
        <p:sp>
          <p:nvSpPr>
            <p:cNvPr id="12" name="文本框 11"/>
            <p:cNvSpPr txBox="1"/>
            <p:nvPr>
              <p:custDataLst>
                <p:tags r:id="rId12"/>
              </p:custDataLst>
            </p:nvPr>
          </p:nvSpPr>
          <p:spPr>
            <a:xfrm>
              <a:off x="6825275" y="1709058"/>
              <a:ext cx="2214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环境分析</a:t>
              </a:r>
            </a:p>
          </p:txBody>
        </p:sp>
        <p:sp>
          <p:nvSpPr>
            <p:cNvPr id="13" name="文本框 12"/>
            <p:cNvSpPr txBox="1"/>
            <p:nvPr>
              <p:custDataLst>
                <p:tags r:id="rId13"/>
              </p:custDataLst>
            </p:nvPr>
          </p:nvSpPr>
          <p:spPr>
            <a:xfrm>
              <a:off x="5959933" y="1747390"/>
              <a:ext cx="903514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02.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组合 13"/>
          <p:cNvGrpSpPr/>
          <p:nvPr>
            <p:custDataLst>
              <p:tags r:id="rId4"/>
            </p:custDataLst>
          </p:nvPr>
        </p:nvGrpSpPr>
        <p:grpSpPr>
          <a:xfrm>
            <a:off x="6669439" y="3975101"/>
            <a:ext cx="3065656" cy="768843"/>
            <a:chOff x="5963681" y="1709058"/>
            <a:chExt cx="3065656" cy="768843"/>
          </a:xfrm>
        </p:grpSpPr>
        <p:sp>
          <p:nvSpPr>
            <p:cNvPr id="15" name="文本框 14"/>
            <p:cNvSpPr txBox="1"/>
            <p:nvPr>
              <p:custDataLst>
                <p:tags r:id="rId10"/>
              </p:custDataLst>
            </p:nvPr>
          </p:nvSpPr>
          <p:spPr>
            <a:xfrm>
              <a:off x="6814457" y="1709058"/>
              <a:ext cx="2214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职业规划</a:t>
              </a:r>
            </a:p>
          </p:txBody>
        </p:sp>
        <p:sp>
          <p:nvSpPr>
            <p:cNvPr id="16" name="文本框 15"/>
            <p:cNvSpPr txBox="1"/>
            <p:nvPr>
              <p:custDataLst>
                <p:tags r:id="rId11"/>
              </p:custDataLst>
            </p:nvPr>
          </p:nvSpPr>
          <p:spPr>
            <a:xfrm>
              <a:off x="5963681" y="1771146"/>
              <a:ext cx="903514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03.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5"/>
            </p:custDataLst>
          </p:nvPr>
        </p:nvGrpSpPr>
        <p:grpSpPr>
          <a:xfrm>
            <a:off x="6664626" y="5107214"/>
            <a:ext cx="3070469" cy="755349"/>
            <a:chOff x="5958868" y="1709058"/>
            <a:chExt cx="3070469" cy="755349"/>
          </a:xfrm>
        </p:grpSpPr>
        <p:sp>
          <p:nvSpPr>
            <p:cNvPr id="18" name="文本框 17"/>
            <p:cNvSpPr txBox="1"/>
            <p:nvPr>
              <p:custDataLst>
                <p:tags r:id="rId8"/>
              </p:custDataLst>
            </p:nvPr>
          </p:nvSpPr>
          <p:spPr>
            <a:xfrm>
              <a:off x="6814457" y="1709058"/>
              <a:ext cx="2214880" cy="7067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b="1" dirty="0">
                  <a:solidFill>
                    <a:prstClr val="black"/>
                  </a:solidFill>
                  <a:latin typeface="微软雅黑" panose="020B0503020204020204" charset="-122"/>
                  <a:ea typeface="微软雅黑" panose="020B0503020204020204" charset="-122"/>
                </a:rPr>
                <a:t>备选方案</a:t>
              </a:r>
            </a:p>
          </p:txBody>
        </p:sp>
        <p:sp>
          <p:nvSpPr>
            <p:cNvPr id="19" name="文本框 18"/>
            <p:cNvSpPr txBox="1"/>
            <p:nvPr>
              <p:custDataLst>
                <p:tags r:id="rId9"/>
              </p:custDataLst>
            </p:nvPr>
          </p:nvSpPr>
          <p:spPr>
            <a:xfrm>
              <a:off x="5958868" y="1757652"/>
              <a:ext cx="903514" cy="7067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04.</a:t>
              </a:r>
            </a:p>
          </p:txBody>
        </p:sp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213" y="0"/>
            <a:ext cx="2714787" cy="2648772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96" b="183"/>
          <a:stretch/>
        </p:blipFill>
        <p:spPr>
          <a:xfrm>
            <a:off x="521265" y="1444745"/>
            <a:ext cx="5676335" cy="5413255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3045311" y="893808"/>
            <a:ext cx="2646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（忍住不笑）</a:t>
            </a:r>
          </a:p>
        </p:txBody>
      </p:sp>
      <p:pic>
        <p:nvPicPr>
          <p:cNvPr id="43" name="图片 4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51918" y="5080000"/>
            <a:ext cx="2040081" cy="177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54B992C-EB3D-07D7-2B5E-32BF5650591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7092" y="262560"/>
            <a:ext cx="1825008" cy="16297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2000">
        <p15:prstTrans prst="origami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31" y="-68279"/>
            <a:ext cx="2180095" cy="22862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14745" y="4740910"/>
            <a:ext cx="5977255" cy="22028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76124" y="3883298"/>
            <a:ext cx="38404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/>
              <a:t>认识自我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21199" y="1360716"/>
            <a:ext cx="236795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/>
              <a:t>01</a:t>
            </a:r>
            <a:endParaRPr lang="zh-CN" altLang="en-US" sz="13800" b="1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5632734" y="3755571"/>
            <a:ext cx="534488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632164" y="281578"/>
            <a:ext cx="3840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（哈哈，我是天才）</a:t>
            </a: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64" b="-900"/>
          <a:stretch/>
        </p:blipFill>
        <p:spPr>
          <a:xfrm>
            <a:off x="809170" y="290732"/>
            <a:ext cx="4689930" cy="656726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23" b="-2952"/>
          <a:stretch/>
        </p:blipFill>
        <p:spPr>
          <a:xfrm>
            <a:off x="10139119" y="5003801"/>
            <a:ext cx="1633781" cy="18541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Tm="2000">
        <p15:prstTrans prst="crush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0" y="2426970"/>
            <a:ext cx="12192000" cy="22853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B" panose="00020600040101010101" pitchFamily="18" charset="-122"/>
            </a:endParaRPr>
          </a:p>
        </p:txBody>
      </p:sp>
      <p:sp>
        <p:nvSpPr>
          <p:cNvPr id="4" name="平行四边形 1"/>
          <p:cNvSpPr/>
          <p:nvPr/>
        </p:nvSpPr>
        <p:spPr>
          <a:xfrm>
            <a:off x="-69850" y="320675"/>
            <a:ext cx="4851400" cy="1001395"/>
          </a:xfrm>
          <a:custGeom>
            <a:avLst/>
            <a:gdLst>
              <a:gd name="connsiteX0" fmla="*/ 0 w 2493618"/>
              <a:gd name="connsiteY0" fmla="*/ 735496 h 735496"/>
              <a:gd name="connsiteX1" fmla="*/ 285475 w 2493618"/>
              <a:gd name="connsiteY1" fmla="*/ 0 h 735496"/>
              <a:gd name="connsiteX2" fmla="*/ 2493618 w 2493618"/>
              <a:gd name="connsiteY2" fmla="*/ 0 h 735496"/>
              <a:gd name="connsiteX3" fmla="*/ 2208143 w 2493618"/>
              <a:gd name="connsiteY3" fmla="*/ 735496 h 735496"/>
              <a:gd name="connsiteX4" fmla="*/ 0 w 2493618"/>
              <a:gd name="connsiteY4" fmla="*/ 735496 h 735496"/>
              <a:gd name="connsiteX0-1" fmla="*/ 0 w 2493618"/>
              <a:gd name="connsiteY0-2" fmla="*/ 745656 h 745656"/>
              <a:gd name="connsiteX1-3" fmla="*/ 11155 w 2493618"/>
              <a:gd name="connsiteY1-4" fmla="*/ 0 h 745656"/>
              <a:gd name="connsiteX2-5" fmla="*/ 2493618 w 2493618"/>
              <a:gd name="connsiteY2-6" fmla="*/ 10160 h 745656"/>
              <a:gd name="connsiteX3-7" fmla="*/ 2208143 w 2493618"/>
              <a:gd name="connsiteY3-8" fmla="*/ 745656 h 745656"/>
              <a:gd name="connsiteX4-9" fmla="*/ 0 w 2493618"/>
              <a:gd name="connsiteY4-10" fmla="*/ 745656 h 7456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93618" h="745656">
                <a:moveTo>
                  <a:pt x="0" y="745656"/>
                </a:moveTo>
                <a:lnTo>
                  <a:pt x="11155" y="0"/>
                </a:lnTo>
                <a:lnTo>
                  <a:pt x="2493618" y="10160"/>
                </a:lnTo>
                <a:lnTo>
                  <a:pt x="2208143" y="745656"/>
                </a:lnTo>
                <a:lnTo>
                  <a:pt x="0" y="74565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053-上首逸飞体" panose="02010609000101010101" pitchFamily="49" charset="-122"/>
                <a:ea typeface="053-上首逸飞体" panose="02010609000101010101" pitchFamily="49" charset="-122"/>
                <a:cs typeface="OPPOSans B" panose="00020600040101010101" pitchFamily="18" charset="-122"/>
              </a:rPr>
              <a:t>我的360°评估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053-上首逸飞体" panose="02010609000101010101" pitchFamily="49" charset="-122"/>
                <a:ea typeface="053-上首逸飞体" panose="02010609000101010101" pitchFamily="49" charset="-122"/>
                <a:cs typeface="OPPOSans B" panose="00020600040101010101" pitchFamily="18" charset="-122"/>
              </a:rPr>
              <a:t> 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BFCBDAA-7383-9818-7AD1-E3FA38048A59}"/>
              </a:ext>
            </a:extLst>
          </p:cNvPr>
          <p:cNvGrpSpPr/>
          <p:nvPr/>
        </p:nvGrpSpPr>
        <p:grpSpPr>
          <a:xfrm>
            <a:off x="1" y="4871654"/>
            <a:ext cx="11201398" cy="2087946"/>
            <a:chOff x="1" y="4871654"/>
            <a:chExt cx="11201398" cy="2087946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514" b="2559"/>
            <a:stretch/>
          </p:blipFill>
          <p:spPr>
            <a:xfrm>
              <a:off x="1" y="4871654"/>
              <a:ext cx="2285999" cy="2087946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2418458" y="5751881"/>
              <a:ext cx="8782941" cy="4979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latin typeface="荆南俊俊体" panose="03080802050608000000" pitchFamily="66" charset="-122"/>
                  <a:ea typeface="荆南俊俊体" panose="03080802050608000000" pitchFamily="66" charset="-122"/>
                  <a:cs typeface="阿里巴巴普惠体" panose="00020600040101010101" pitchFamily="18" charset="-122"/>
                </a:rPr>
                <a:t>当有着理想和目标的时候，坚定自己的意志，总会到达终点的！</a:t>
              </a:r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2507359" y="5191462"/>
              <a:ext cx="2041982" cy="523220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 w="38100">
              <a:solidFill>
                <a:srgbClr val="EFE6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dirty="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endParaRPr>
            </a:p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6" name="文本框 2"/>
            <p:cNvSpPr txBox="1"/>
            <p:nvPr/>
          </p:nvSpPr>
          <p:spPr>
            <a:xfrm>
              <a:off x="2645440" y="5191462"/>
              <a:ext cx="176582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dirty="0">
                  <a:solidFill>
                    <a:schemeClr val="bg1"/>
                  </a:solidFill>
                  <a:latin typeface="荆南俊俊体" panose="03080802050608000000" pitchFamily="66" charset="-122"/>
                  <a:ea typeface="荆南俊俊体" panose="03080802050608000000" pitchFamily="66" charset="-122"/>
                </a:rPr>
                <a:t>自我总结：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31C0805-BBF0-CA15-B02D-DA4B83DEF167}"/>
              </a:ext>
            </a:extLst>
          </p:cNvPr>
          <p:cNvGrpSpPr/>
          <p:nvPr/>
        </p:nvGrpSpPr>
        <p:grpSpPr>
          <a:xfrm>
            <a:off x="3914318" y="1311622"/>
            <a:ext cx="2041982" cy="3450939"/>
            <a:chOff x="3914318" y="1311622"/>
            <a:chExt cx="2041982" cy="3450939"/>
          </a:xfrm>
        </p:grpSpPr>
        <p:sp>
          <p:nvSpPr>
            <p:cNvPr id="21" name="矩形: 圆角 20"/>
            <p:cNvSpPr/>
            <p:nvPr>
              <p:custDataLst>
                <p:tags r:id="rId13"/>
              </p:custDataLst>
            </p:nvPr>
          </p:nvSpPr>
          <p:spPr>
            <a:xfrm>
              <a:off x="4057929" y="3568719"/>
              <a:ext cx="1479872" cy="401322"/>
            </a:xfrm>
            <a:prstGeom prst="roundRect">
              <a:avLst/>
            </a:prstGeom>
            <a:solidFill>
              <a:schemeClr val="accent4"/>
            </a:solidFill>
            <a:ln w="38100">
              <a:solidFill>
                <a:srgbClr val="EFE6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dirty="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endParaRPr>
            </a:p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8" name="文本框 9"/>
            <p:cNvSpPr txBox="1"/>
            <p:nvPr>
              <p:custDataLst>
                <p:tags r:id="rId14"/>
              </p:custDataLst>
            </p:nvPr>
          </p:nvSpPr>
          <p:spPr>
            <a:xfrm>
              <a:off x="4397756" y="3543318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ea typeface="荆南俊俊体" panose="03080802050608000000" pitchFamily="66" charset="-122"/>
                </a:rPr>
                <a:t>老师</a:t>
              </a:r>
              <a:endParaRPr lang="en-US" sz="2400" dirty="0">
                <a:solidFill>
                  <a:schemeClr val="bg1"/>
                </a:solidFill>
                <a:ea typeface="荆南俊俊体" panose="03080802050608000000" pitchFamily="66" charset="-122"/>
                <a:sym typeface="+mn-lt"/>
              </a:endParaRPr>
            </a:p>
          </p:txBody>
        </p:sp>
        <p:sp>
          <p:nvSpPr>
            <p:cNvPr id="12" name="文本框 4"/>
            <p:cNvSpPr txBox="1"/>
            <p:nvPr>
              <p:custDataLst>
                <p:tags r:id="rId15"/>
              </p:custDataLst>
            </p:nvPr>
          </p:nvSpPr>
          <p:spPr>
            <a:xfrm>
              <a:off x="3914318" y="3975038"/>
              <a:ext cx="2041982" cy="787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</a:rPr>
                <a:t>认真负责、不够果断、有理想有目标</a:t>
              </a:r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AFDABE57-16FE-88A2-D90B-532F425B71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74" r="31810"/>
            <a:stretch>
              <a:fillRect/>
            </a:stretch>
          </p:blipFill>
          <p:spPr>
            <a:xfrm>
              <a:off x="3930650" y="1311622"/>
              <a:ext cx="1644650" cy="2322120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A93E886-01BE-697F-4D19-315CB6A3875C}"/>
              </a:ext>
            </a:extLst>
          </p:cNvPr>
          <p:cNvGrpSpPr/>
          <p:nvPr/>
        </p:nvGrpSpPr>
        <p:grpSpPr>
          <a:xfrm>
            <a:off x="1115046" y="1550802"/>
            <a:ext cx="2084762" cy="3119426"/>
            <a:chOff x="1115046" y="1550802"/>
            <a:chExt cx="2084762" cy="3119426"/>
          </a:xfrm>
        </p:grpSpPr>
        <p:sp>
          <p:nvSpPr>
            <p:cNvPr id="19" name="矩形: 圆角 18"/>
            <p:cNvSpPr/>
            <p:nvPr>
              <p:custDataLst>
                <p:tags r:id="rId9"/>
              </p:custDataLst>
            </p:nvPr>
          </p:nvSpPr>
          <p:spPr>
            <a:xfrm>
              <a:off x="1293855" y="3560920"/>
              <a:ext cx="1479872" cy="401322"/>
            </a:xfrm>
            <a:prstGeom prst="roundRect">
              <a:avLst/>
            </a:prstGeom>
            <a:solidFill>
              <a:schemeClr val="accent4"/>
            </a:solidFill>
            <a:ln w="38100">
              <a:solidFill>
                <a:srgbClr val="EFE6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dirty="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endParaRPr>
            </a:p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7" name="文本框 6"/>
            <p:cNvSpPr txBox="1"/>
            <p:nvPr>
              <p:custDataLst>
                <p:tags r:id="rId10"/>
              </p:custDataLst>
            </p:nvPr>
          </p:nvSpPr>
          <p:spPr>
            <a:xfrm>
              <a:off x="1633682" y="3535519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荆南俊俊体" panose="03080802050608000000" pitchFamily="66" charset="-122"/>
                  <a:ea typeface="荆南俊俊体" panose="03080802050608000000" pitchFamily="66" charset="-122"/>
                  <a:cs typeface="阿里巴巴普惠体" panose="00020600040101010101" pitchFamily="18" charset="-122"/>
                  <a:sym typeface="+mn-lt"/>
                </a:rPr>
                <a:t>家人</a:t>
              </a:r>
              <a:endParaRPr lang="en-US" sz="2400" dirty="0">
                <a:solidFill>
                  <a:schemeClr val="bg1"/>
                </a:solidFill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endParaRPr>
            </a:p>
          </p:txBody>
        </p:sp>
        <p:sp>
          <p:nvSpPr>
            <p:cNvPr id="11" name="文本框 5"/>
            <p:cNvSpPr txBox="1"/>
            <p:nvPr>
              <p:custDataLst>
                <p:tags r:id="rId11"/>
              </p:custDataLst>
            </p:nvPr>
          </p:nvSpPr>
          <p:spPr>
            <a:xfrm>
              <a:off x="1157826" y="3975038"/>
              <a:ext cx="2041982" cy="69519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231140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tx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</a:rPr>
                <a:t>小聪明、执着、有目标、平易近人</a:t>
              </a:r>
              <a:endParaRPr lang="zh-CN" altLang="en-US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" panose="00020600040101010101" pitchFamily="18" charset="-122"/>
                <a:sym typeface="+mn-lt"/>
              </a:endParaRPr>
            </a:p>
          </p:txBody>
        </p:sp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E1F73243-3D04-452D-43CA-BA7A3DF3DEFF}"/>
                </a:ext>
              </a:extLst>
            </p:cNvPr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92" t="24127" r="-1" b="21904"/>
            <a:stretch>
              <a:fillRect/>
            </a:stretch>
          </p:blipFill>
          <p:spPr>
            <a:xfrm>
              <a:off x="1115046" y="1550802"/>
              <a:ext cx="1678953" cy="2078675"/>
            </a:xfrm>
            <a:prstGeom prst="rect">
              <a:avLst/>
            </a:prstGeom>
          </p:spPr>
        </p:pic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E698B203-F91C-CA35-4057-CDBC419137EE}"/>
              </a:ext>
            </a:extLst>
          </p:cNvPr>
          <p:cNvGrpSpPr/>
          <p:nvPr/>
        </p:nvGrpSpPr>
        <p:grpSpPr>
          <a:xfrm>
            <a:off x="6525473" y="1537382"/>
            <a:ext cx="2187319" cy="3225179"/>
            <a:chOff x="6525473" y="1537382"/>
            <a:chExt cx="2187319" cy="3225179"/>
          </a:xfrm>
        </p:grpSpPr>
        <p:sp>
          <p:nvSpPr>
            <p:cNvPr id="22" name="矩形: 圆角 21"/>
            <p:cNvSpPr/>
            <p:nvPr>
              <p:custDataLst>
                <p:tags r:id="rId5"/>
              </p:custDataLst>
            </p:nvPr>
          </p:nvSpPr>
          <p:spPr>
            <a:xfrm>
              <a:off x="6707394" y="3551061"/>
              <a:ext cx="1479872" cy="401322"/>
            </a:xfrm>
            <a:prstGeom prst="roundRect">
              <a:avLst/>
            </a:prstGeom>
            <a:solidFill>
              <a:schemeClr val="accent4"/>
            </a:solidFill>
            <a:ln w="38100">
              <a:solidFill>
                <a:srgbClr val="EFE6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dirty="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endParaRPr>
            </a:p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9" name="文本框 8"/>
            <p:cNvSpPr txBox="1"/>
            <p:nvPr>
              <p:custDataLst>
                <p:tags r:id="rId6"/>
              </p:custDataLst>
            </p:nvPr>
          </p:nvSpPr>
          <p:spPr>
            <a:xfrm>
              <a:off x="7047221" y="3525660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ea typeface="荆南俊俊体" panose="03080802050608000000" pitchFamily="66" charset="-122"/>
                </a:rPr>
                <a:t>朋友</a:t>
              </a:r>
              <a:endParaRPr lang="en-US" sz="2400" dirty="0">
                <a:solidFill>
                  <a:schemeClr val="bg1"/>
                </a:solidFill>
                <a:ea typeface="荆南俊俊体" panose="03080802050608000000" pitchFamily="66" charset="-122"/>
                <a:sym typeface="+mn-lt"/>
              </a:endParaRPr>
            </a:p>
          </p:txBody>
        </p:sp>
        <p:sp>
          <p:nvSpPr>
            <p:cNvPr id="13" name="文本框 3"/>
            <p:cNvSpPr txBox="1"/>
            <p:nvPr>
              <p:custDataLst>
                <p:tags r:id="rId7"/>
              </p:custDataLst>
            </p:nvPr>
          </p:nvSpPr>
          <p:spPr>
            <a:xfrm>
              <a:off x="6670810" y="3975038"/>
              <a:ext cx="2041982" cy="787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</a:rPr>
                <a:t>踏实、开朗、独立思考、过于现实</a:t>
              </a:r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456DAF5F-6785-2466-680E-B5446146F93C}"/>
                </a:ext>
              </a:extLst>
            </p:cNvPr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209" t="30736" r="10890" b="49712"/>
            <a:stretch/>
          </p:blipFill>
          <p:spPr>
            <a:xfrm>
              <a:off x="6525473" y="1537382"/>
              <a:ext cx="1856527" cy="2076493"/>
            </a:xfrm>
            <a:prstGeom prst="rect">
              <a:avLst/>
            </a:prstGeom>
          </p:spPr>
        </p:pic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864B59E-5BDE-D270-800C-C0BC3CC721C7}"/>
              </a:ext>
            </a:extLst>
          </p:cNvPr>
          <p:cNvGrpSpPr/>
          <p:nvPr/>
        </p:nvGrpSpPr>
        <p:grpSpPr>
          <a:xfrm>
            <a:off x="9159875" y="1371838"/>
            <a:ext cx="2213399" cy="3390723"/>
            <a:chOff x="9159875" y="1371838"/>
            <a:chExt cx="2213399" cy="3390723"/>
          </a:xfrm>
        </p:grpSpPr>
        <p:sp>
          <p:nvSpPr>
            <p:cNvPr id="23" name="矩形: 圆角 22"/>
            <p:cNvSpPr/>
            <p:nvPr>
              <p:custDataLst>
                <p:tags r:id="rId2"/>
              </p:custDataLst>
            </p:nvPr>
          </p:nvSpPr>
          <p:spPr>
            <a:xfrm>
              <a:off x="9368353" y="3544714"/>
              <a:ext cx="1479872" cy="401322"/>
            </a:xfrm>
            <a:prstGeom prst="roundRect">
              <a:avLst/>
            </a:prstGeom>
            <a:solidFill>
              <a:schemeClr val="accent4"/>
            </a:solidFill>
            <a:ln w="38100">
              <a:solidFill>
                <a:srgbClr val="EFE6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dirty="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endParaRPr>
            </a:p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10" name="文本框 9"/>
            <p:cNvSpPr txBox="1"/>
            <p:nvPr>
              <p:custDataLst>
                <p:tags r:id="rId3"/>
              </p:custDataLst>
            </p:nvPr>
          </p:nvSpPr>
          <p:spPr>
            <a:xfrm>
              <a:off x="9554291" y="3519313"/>
              <a:ext cx="110799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chemeClr val="bg1"/>
                  </a:solidFill>
                  <a:ea typeface="荆南俊俊体" panose="03080802050608000000" pitchFamily="66" charset="-122"/>
                </a:rPr>
                <a:t>身边人</a:t>
              </a:r>
              <a:endParaRPr lang="en-US" sz="2400" dirty="0">
                <a:solidFill>
                  <a:schemeClr val="bg1"/>
                </a:solidFill>
                <a:ea typeface="荆南俊俊体" panose="03080802050608000000" pitchFamily="66" charset="-122"/>
                <a:sym typeface="+mn-lt"/>
              </a:endParaRPr>
            </a:p>
          </p:txBody>
        </p:sp>
        <p:sp>
          <p:nvSpPr>
            <p:cNvPr id="14" name="文本框 1"/>
            <p:cNvSpPr txBox="1"/>
            <p:nvPr>
              <p:custDataLst>
                <p:tags r:id="rId4"/>
              </p:custDataLst>
            </p:nvPr>
          </p:nvSpPr>
          <p:spPr>
            <a:xfrm>
              <a:off x="9331292" y="3975038"/>
              <a:ext cx="2041982" cy="7875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tx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</a:rPr>
                <a:t>沉着稳重、有目标、有时候会太自负</a:t>
              </a: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2D149EA6-89E6-5201-0741-B2EB01DC24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59875" y="1371838"/>
              <a:ext cx="1622425" cy="2231786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15" grpId="1"/>
      <p:bldP spid="24" grpId="1" animBg="1"/>
      <p:bldP spid="1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1351255"/>
            <a:ext cx="7586420" cy="5506745"/>
          </a:xfrm>
          <a:prstGeom prst="rect">
            <a:avLst/>
          </a:prstGeom>
        </p:spPr>
      </p:pic>
      <p:sp>
        <p:nvSpPr>
          <p:cNvPr id="4" name="平行四边形 1"/>
          <p:cNvSpPr/>
          <p:nvPr/>
        </p:nvSpPr>
        <p:spPr>
          <a:xfrm>
            <a:off x="-69850" y="320675"/>
            <a:ext cx="6457950" cy="1001395"/>
          </a:xfrm>
          <a:custGeom>
            <a:avLst/>
            <a:gdLst>
              <a:gd name="connsiteX0" fmla="*/ 0 w 2493618"/>
              <a:gd name="connsiteY0" fmla="*/ 735496 h 735496"/>
              <a:gd name="connsiteX1" fmla="*/ 285475 w 2493618"/>
              <a:gd name="connsiteY1" fmla="*/ 0 h 735496"/>
              <a:gd name="connsiteX2" fmla="*/ 2493618 w 2493618"/>
              <a:gd name="connsiteY2" fmla="*/ 0 h 735496"/>
              <a:gd name="connsiteX3" fmla="*/ 2208143 w 2493618"/>
              <a:gd name="connsiteY3" fmla="*/ 735496 h 735496"/>
              <a:gd name="connsiteX4" fmla="*/ 0 w 2493618"/>
              <a:gd name="connsiteY4" fmla="*/ 735496 h 735496"/>
              <a:gd name="connsiteX0-1" fmla="*/ 0 w 2493618"/>
              <a:gd name="connsiteY0-2" fmla="*/ 745656 h 745656"/>
              <a:gd name="connsiteX1-3" fmla="*/ 11155 w 2493618"/>
              <a:gd name="connsiteY1-4" fmla="*/ 0 h 745656"/>
              <a:gd name="connsiteX2-5" fmla="*/ 2493618 w 2493618"/>
              <a:gd name="connsiteY2-6" fmla="*/ 10160 h 745656"/>
              <a:gd name="connsiteX3-7" fmla="*/ 2208143 w 2493618"/>
              <a:gd name="connsiteY3-8" fmla="*/ 745656 h 745656"/>
              <a:gd name="connsiteX4-9" fmla="*/ 0 w 2493618"/>
              <a:gd name="connsiteY4-10" fmla="*/ 745656 h 7456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93618" h="745656">
                <a:moveTo>
                  <a:pt x="0" y="745656"/>
                </a:moveTo>
                <a:lnTo>
                  <a:pt x="11155" y="0"/>
                </a:lnTo>
                <a:lnTo>
                  <a:pt x="2493618" y="10160"/>
                </a:lnTo>
                <a:lnTo>
                  <a:pt x="2208143" y="745656"/>
                </a:lnTo>
                <a:lnTo>
                  <a:pt x="0" y="74565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053-上首逸飞体" panose="02010609000101010101" pitchFamily="49" charset="-122"/>
                <a:ea typeface="053-上首逸飞体" panose="02010609000101010101" pitchFamily="49" charset="-122"/>
                <a:cs typeface="OPPOSans B" panose="00020600040101010101" pitchFamily="18" charset="-122"/>
              </a:rPr>
              <a:t>霍兰德职业兴趣测评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053-上首逸飞体" panose="02010609000101010101" pitchFamily="49" charset="-122"/>
                <a:ea typeface="053-上首逸飞体" panose="02010609000101010101" pitchFamily="49" charset="-122"/>
                <a:cs typeface="OPPOSans B" panose="00020600040101010101" pitchFamily="18" charset="-122"/>
              </a:rPr>
              <a:t> </a:t>
            </a:r>
          </a:p>
        </p:txBody>
      </p:sp>
      <p:sp>
        <p:nvSpPr>
          <p:cNvPr id="25" name="心形 24"/>
          <p:cNvSpPr/>
          <p:nvPr/>
        </p:nvSpPr>
        <p:spPr>
          <a:xfrm>
            <a:off x="10622136" y="979551"/>
            <a:ext cx="663471" cy="523220"/>
          </a:xfrm>
          <a:prstGeom prst="heart">
            <a:avLst/>
          </a:prstGeom>
          <a:solidFill>
            <a:schemeClr val="accent4"/>
          </a:solidFill>
          <a:ln w="57150">
            <a:solidFill>
              <a:srgbClr val="9EDE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7" name="心形 26"/>
          <p:cNvSpPr/>
          <p:nvPr/>
        </p:nvSpPr>
        <p:spPr>
          <a:xfrm>
            <a:off x="9474551" y="979551"/>
            <a:ext cx="663471" cy="523220"/>
          </a:xfrm>
          <a:prstGeom prst="heart">
            <a:avLst/>
          </a:prstGeom>
          <a:solidFill>
            <a:schemeClr val="accent4"/>
          </a:solidFill>
          <a:ln w="57150">
            <a:solidFill>
              <a:srgbClr val="9EDE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8" name="心形 27"/>
          <p:cNvSpPr/>
          <p:nvPr/>
        </p:nvSpPr>
        <p:spPr>
          <a:xfrm>
            <a:off x="8326966" y="979551"/>
            <a:ext cx="663471" cy="523220"/>
          </a:xfrm>
          <a:prstGeom prst="heart">
            <a:avLst/>
          </a:prstGeom>
          <a:solidFill>
            <a:schemeClr val="accent4"/>
          </a:solidFill>
          <a:ln w="57150">
            <a:solidFill>
              <a:srgbClr val="9EDE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aphicFrame>
        <p:nvGraphicFramePr>
          <p:cNvPr id="31" name="图表 30"/>
          <p:cNvGraphicFramePr/>
          <p:nvPr/>
        </p:nvGraphicFramePr>
        <p:xfrm>
          <a:off x="6152180" y="1751051"/>
          <a:ext cx="5841914" cy="4705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9" name="组合 8">
            <a:extLst>
              <a:ext uri="{FF2B5EF4-FFF2-40B4-BE49-F238E27FC236}">
                <a16:creationId xmlns:a16="http://schemas.microsoft.com/office/drawing/2014/main" id="{28B309BD-154C-2597-DBCA-1A6447380F0E}"/>
              </a:ext>
            </a:extLst>
          </p:cNvPr>
          <p:cNvGrpSpPr/>
          <p:nvPr/>
        </p:nvGrpSpPr>
        <p:grpSpPr>
          <a:xfrm>
            <a:off x="660400" y="1976121"/>
            <a:ext cx="5435600" cy="4199057"/>
            <a:chOff x="660400" y="1976121"/>
            <a:chExt cx="5435600" cy="4199057"/>
          </a:xfrm>
        </p:grpSpPr>
        <p:sp>
          <p:nvSpPr>
            <p:cNvPr id="30" name="文本框 5"/>
            <p:cNvSpPr txBox="1"/>
            <p:nvPr/>
          </p:nvSpPr>
          <p:spPr>
            <a:xfrm>
              <a:off x="881026" y="4913999"/>
              <a:ext cx="5214974" cy="126117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2000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</a:rPr>
                <a:t>喜欢通过现实去体现价值</a:t>
              </a:r>
              <a:r>
                <a:rPr lang="zh-CN" altLang="en-US" sz="200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</a:rPr>
                <a:t>，具有独立性的</a:t>
              </a:r>
              <a:r>
                <a:rPr lang="zh-CN" altLang="en-US" sz="2000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</a:rPr>
                <a:t>思考能力，偏向喜好管理、服务等方面工作。善于从现实总结经验，从而规划处新</a:t>
              </a:r>
              <a:r>
                <a:rPr lang="zh-CN" altLang="en-US" sz="200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</a:rPr>
                <a:t>的目标</a:t>
              </a:r>
              <a:endParaRPr lang="zh-CN" altLang="en-US" sz="20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" panose="00020600040101010101" pitchFamily="18" charset="-122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176" r="-923"/>
            <a:stretch/>
          </p:blipFill>
          <p:spPr>
            <a:xfrm>
              <a:off x="660400" y="1976121"/>
              <a:ext cx="2933699" cy="2456180"/>
            </a:xfrm>
            <a:prstGeom prst="rect">
              <a:avLst/>
            </a:prstGeom>
          </p:spPr>
        </p:pic>
        <p:sp>
          <p:nvSpPr>
            <p:cNvPr id="33" name="矩形: 圆角 11"/>
            <p:cNvSpPr/>
            <p:nvPr/>
          </p:nvSpPr>
          <p:spPr>
            <a:xfrm>
              <a:off x="851434" y="4287493"/>
              <a:ext cx="2620207" cy="523220"/>
            </a:xfrm>
            <a:prstGeom prst="roundRect">
              <a:avLst/>
            </a:prstGeom>
            <a:solidFill>
              <a:schemeClr val="accent4"/>
            </a:solidFill>
            <a:ln w="38100">
              <a:solidFill>
                <a:srgbClr val="EFE6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400" dirty="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endParaRPr>
            </a:p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78453" y="4314904"/>
              <a:ext cx="2539599" cy="5027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342900" indent="-342900">
                <a:lnSpc>
                  <a:spcPts val="3200"/>
                </a:lnSpc>
              </a:pPr>
              <a:r>
                <a:rPr lang="zh-CN" altLang="en-US" sz="2800" dirty="0">
                  <a:solidFill>
                    <a:schemeClr val="bg1"/>
                  </a:solidFill>
                  <a:latin typeface="荆南俊俊体" panose="03080802050608000000" pitchFamily="66" charset="-122"/>
                  <a:ea typeface="荆南俊俊体" panose="03080802050608000000" pitchFamily="66" charset="-122"/>
                </a:rPr>
                <a:t>职业兴趣小结</a:t>
              </a:r>
            </a:p>
          </p:txBody>
        </p:sp>
      </p:grpSp>
      <p:pic>
        <p:nvPicPr>
          <p:cNvPr id="35" name="图片 3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581" b="-4517"/>
          <a:stretch/>
        </p:blipFill>
        <p:spPr>
          <a:xfrm flipH="1">
            <a:off x="3607570" y="1654628"/>
            <a:ext cx="3124407" cy="3352799"/>
          </a:xfrm>
          <a:prstGeom prst="rect">
            <a:avLst/>
          </a:prstGeom>
        </p:spPr>
      </p:pic>
    </p:spTree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" b="-247"/>
          <a:stretch/>
        </p:blipFill>
        <p:spPr>
          <a:xfrm flipH="1">
            <a:off x="-103559" y="1905000"/>
            <a:ext cx="3590542" cy="5183824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8460" y="0"/>
            <a:ext cx="1653540" cy="1613535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14745" y="4674235"/>
            <a:ext cx="5977255" cy="2202815"/>
          </a:xfrm>
          <a:prstGeom prst="rect">
            <a:avLst/>
          </a:prstGeom>
        </p:spPr>
      </p:pic>
      <p:sp>
        <p:nvSpPr>
          <p:cNvPr id="43" name="文本框 3"/>
          <p:cNvSpPr txBox="1">
            <a:spLocks noChangeArrowheads="1"/>
          </p:cNvSpPr>
          <p:nvPr/>
        </p:nvSpPr>
        <p:spPr bwMode="auto">
          <a:xfrm>
            <a:off x="6927941" y="3856787"/>
            <a:ext cx="4894889" cy="1264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" panose="00020600040101010101" pitchFamily="18" charset="-122"/>
              </a:rPr>
              <a:t>根据霍兰德职业能力测评、霍兰德职业兴趣测评总结出我具有很好的沟通能力、喜欢实现自身价值、具有领导能力</a:t>
            </a:r>
            <a:endParaRPr lang="zh-CN" altLang="en-US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阿里巴巴普惠体" panose="00020600040101010101" pitchFamily="18" charset="-122"/>
              <a:sym typeface="+mn-lt"/>
            </a:endParaRPr>
          </a:p>
        </p:txBody>
      </p:sp>
      <p:sp>
        <p:nvSpPr>
          <p:cNvPr id="44" name="文本框 1"/>
          <p:cNvSpPr txBox="1">
            <a:spLocks noChangeArrowheads="1"/>
          </p:cNvSpPr>
          <p:nvPr/>
        </p:nvSpPr>
        <p:spPr bwMode="auto">
          <a:xfrm>
            <a:off x="7004141" y="5885871"/>
            <a:ext cx="489488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dirty="0">
                <a:solidFill>
                  <a:schemeClr val="tx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" panose="00020600040101010101" pitchFamily="18" charset="-122"/>
              </a:rPr>
              <a:t>而我的目标是：财政局公务员</a:t>
            </a:r>
            <a:endParaRPr lang="en-US" altLang="zh-CN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阿里巴巴普惠体" panose="00020600040101010101" pitchFamily="18" charset="-122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008BD7FB-6E5F-C7F8-73AD-A4F21B2BC902}"/>
              </a:ext>
            </a:extLst>
          </p:cNvPr>
          <p:cNvGrpSpPr/>
          <p:nvPr/>
        </p:nvGrpSpPr>
        <p:grpSpPr>
          <a:xfrm>
            <a:off x="3518853" y="1809654"/>
            <a:ext cx="3174047" cy="3174047"/>
            <a:chOff x="3518853" y="1809654"/>
            <a:chExt cx="3174047" cy="3174047"/>
          </a:xfrm>
        </p:grpSpPr>
        <p:sp>
          <p:nvSpPr>
            <p:cNvPr id="45" name="椭圆 44"/>
            <p:cNvSpPr/>
            <p:nvPr/>
          </p:nvSpPr>
          <p:spPr>
            <a:xfrm>
              <a:off x="4387668" y="2050137"/>
              <a:ext cx="1198933" cy="1184680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rgbClr val="EFE6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荆南俊俊体" panose="03080802050608000000" pitchFamily="66" charset="-122"/>
                <a:ea typeface="荆南俊俊体" panose="03080802050608000000" pitchFamily="66" charset="-122"/>
              </a:endParaRPr>
            </a:p>
          </p:txBody>
        </p:sp>
        <p:sp>
          <p:nvSpPr>
            <p:cNvPr id="46" name="文本框 3"/>
            <p:cNvSpPr txBox="1">
              <a:spLocks noChangeArrowheads="1"/>
            </p:cNvSpPr>
            <p:nvPr/>
          </p:nvSpPr>
          <p:spPr bwMode="auto">
            <a:xfrm>
              <a:off x="4513874" y="2319312"/>
              <a:ext cx="94652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rPr>
                <a:t>政府公务员</a:t>
              </a:r>
            </a:p>
          </p:txBody>
        </p:sp>
        <p:sp>
          <p:nvSpPr>
            <p:cNvPr id="47" name="椭圆 46"/>
            <p:cNvSpPr/>
            <p:nvPr/>
          </p:nvSpPr>
          <p:spPr>
            <a:xfrm>
              <a:off x="3840745" y="3232201"/>
              <a:ext cx="1198933" cy="1184680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rgbClr val="EFE6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荆南俊俊体" panose="03080802050608000000" pitchFamily="66" charset="-122"/>
                <a:ea typeface="荆南俊俊体" panose="03080802050608000000" pitchFamily="66" charset="-122"/>
              </a:endParaRPr>
            </a:p>
          </p:txBody>
        </p:sp>
        <p:sp>
          <p:nvSpPr>
            <p:cNvPr id="48" name="文本框 2"/>
            <p:cNvSpPr txBox="1">
              <a:spLocks noChangeArrowheads="1"/>
            </p:cNvSpPr>
            <p:nvPr/>
          </p:nvSpPr>
          <p:spPr bwMode="auto">
            <a:xfrm>
              <a:off x="4072360" y="3501376"/>
              <a:ext cx="735702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ea typeface="思源黑体 CN Regular" panose="020B0500000000000000" pitchFamily="34" charset="-122"/>
                  <a:sym typeface="+mn-lt"/>
                </a:rPr>
                <a:t>辅导人员</a:t>
              </a:r>
            </a:p>
          </p:txBody>
        </p:sp>
        <p:sp>
          <p:nvSpPr>
            <p:cNvPr id="49" name="椭圆 48"/>
            <p:cNvSpPr/>
            <p:nvPr/>
          </p:nvSpPr>
          <p:spPr>
            <a:xfrm>
              <a:off x="5282848" y="3146221"/>
              <a:ext cx="1198933" cy="1184680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rgbClr val="EFE6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荆南俊俊体" panose="03080802050608000000" pitchFamily="66" charset="-122"/>
                <a:ea typeface="荆南俊俊体" panose="03080802050608000000" pitchFamily="66" charset="-122"/>
              </a:endParaRPr>
            </a:p>
          </p:txBody>
        </p:sp>
        <p:sp>
          <p:nvSpPr>
            <p:cNvPr id="50" name="文本框 1"/>
            <p:cNvSpPr txBox="1">
              <a:spLocks noChangeArrowheads="1"/>
            </p:cNvSpPr>
            <p:nvPr/>
          </p:nvSpPr>
          <p:spPr bwMode="auto">
            <a:xfrm>
              <a:off x="5409054" y="3553895"/>
              <a:ext cx="94652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None/>
              </a:pPr>
              <a:r>
                <a:rPr lang="zh-CN" altLang="en-US" sz="1800" b="1" dirty="0">
                  <a:solidFill>
                    <a:schemeClr val="bg1"/>
                  </a:solidFill>
                  <a:ea typeface="思源黑体 CN Regular" panose="020B0500000000000000" pitchFamily="34" charset="-122"/>
                </a:rPr>
                <a:t>教师</a:t>
              </a:r>
              <a:endParaRPr lang="zh-CN" altLang="en-US" sz="1800" b="1" dirty="0">
                <a:solidFill>
                  <a:schemeClr val="bg1"/>
                </a:solidFill>
                <a:ea typeface="思源黑体 CN Regular" panose="020B0500000000000000" pitchFamily="34" charset="-122"/>
                <a:sym typeface="+mn-lt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518853" y="1809654"/>
              <a:ext cx="3174047" cy="3174047"/>
            </a:xfrm>
            <a:prstGeom prst="ellipse">
              <a:avLst/>
            </a:prstGeom>
            <a:noFill/>
            <a:ln w="571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sp>
        <p:nvSpPr>
          <p:cNvPr id="53" name="矩形: 圆角 21"/>
          <p:cNvSpPr/>
          <p:nvPr/>
        </p:nvSpPr>
        <p:spPr>
          <a:xfrm>
            <a:off x="6957696" y="3283143"/>
            <a:ext cx="1150282" cy="523220"/>
          </a:xfrm>
          <a:prstGeom prst="roundRect">
            <a:avLst/>
          </a:prstGeom>
          <a:solidFill>
            <a:schemeClr val="accent4"/>
          </a:solidFill>
          <a:ln w="38100">
            <a:solidFill>
              <a:srgbClr val="EFE6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dirty="0">
              <a:latin typeface="荆南俊俊体" panose="03080802050608000000" pitchFamily="66" charset="-122"/>
              <a:ea typeface="荆南俊俊体" panose="03080802050608000000" pitchFamily="66" charset="-122"/>
              <a:cs typeface="阿里巴巴普惠体" panose="00020600040101010101" pitchFamily="18" charset="-122"/>
              <a:sym typeface="+mn-lt"/>
            </a:endParaRPr>
          </a:p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4" name="文本框 4"/>
          <p:cNvSpPr txBox="1">
            <a:spLocks noChangeArrowheads="1"/>
          </p:cNvSpPr>
          <p:nvPr/>
        </p:nvSpPr>
        <p:spPr bwMode="auto">
          <a:xfrm>
            <a:off x="7066690" y="3283143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chemeClr val="bg1"/>
                </a:solidFill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</a:rPr>
              <a:t>总结</a:t>
            </a:r>
            <a:endParaRPr lang="zh-CN" altLang="en-US" sz="2800" dirty="0">
              <a:solidFill>
                <a:schemeClr val="bg1"/>
              </a:solidFill>
              <a:latin typeface="荆南俊俊体" panose="03080802050608000000" pitchFamily="66" charset="-122"/>
              <a:ea typeface="荆南俊俊体" panose="03080802050608000000" pitchFamily="66" charset="-122"/>
              <a:cs typeface="阿里巴巴普惠体" panose="00020600040101010101" pitchFamily="18" charset="-122"/>
              <a:sym typeface="+mn-lt"/>
            </a:endParaRPr>
          </a:p>
        </p:txBody>
      </p:sp>
      <p:sp>
        <p:nvSpPr>
          <p:cNvPr id="55" name="矩形: 圆角 22"/>
          <p:cNvSpPr/>
          <p:nvPr/>
        </p:nvSpPr>
        <p:spPr>
          <a:xfrm>
            <a:off x="7021196" y="5248379"/>
            <a:ext cx="1150282" cy="523220"/>
          </a:xfrm>
          <a:prstGeom prst="roundRect">
            <a:avLst/>
          </a:prstGeom>
          <a:solidFill>
            <a:schemeClr val="accent4"/>
          </a:solidFill>
          <a:ln w="38100">
            <a:solidFill>
              <a:srgbClr val="EFE6C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400" dirty="0">
              <a:latin typeface="荆南俊俊体" panose="03080802050608000000" pitchFamily="66" charset="-122"/>
              <a:ea typeface="荆南俊俊体" panose="03080802050608000000" pitchFamily="66" charset="-122"/>
              <a:cs typeface="阿里巴巴普惠体" panose="00020600040101010101" pitchFamily="18" charset="-122"/>
              <a:sym typeface="+mn-lt"/>
            </a:endParaRPr>
          </a:p>
          <a:p>
            <a:pPr algn="ctr"/>
            <a:endParaRPr lang="zh-CN" altLang="en-US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6" name="文本框 2"/>
          <p:cNvSpPr txBox="1">
            <a:spLocks noChangeArrowheads="1"/>
          </p:cNvSpPr>
          <p:nvPr/>
        </p:nvSpPr>
        <p:spPr bwMode="auto">
          <a:xfrm>
            <a:off x="7130190" y="5248379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accent1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chemeClr val="bg1"/>
                </a:solidFill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rPr>
              <a:t>目标</a:t>
            </a:r>
            <a:endParaRPr lang="zh-CN" altLang="en-US" sz="2800" dirty="0">
              <a:solidFill>
                <a:schemeClr val="bg1"/>
              </a:solidFill>
              <a:latin typeface="荆南俊俊体" panose="03080802050608000000" pitchFamily="66" charset="-122"/>
              <a:ea typeface="荆南俊俊体" panose="03080802050608000000" pitchFamily="66" charset="-122"/>
              <a:cs typeface="阿里巴巴普惠体" panose="00020600040101010101" pitchFamily="18" charset="-122"/>
              <a:sym typeface="+mn-lt"/>
            </a:endParaRPr>
          </a:p>
        </p:txBody>
      </p:sp>
      <p:pic>
        <p:nvPicPr>
          <p:cNvPr id="57" name="图片 5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818" b="-1891"/>
          <a:stretch/>
        </p:blipFill>
        <p:spPr>
          <a:xfrm>
            <a:off x="8575041" y="355600"/>
            <a:ext cx="2880360" cy="3567642"/>
          </a:xfrm>
          <a:prstGeom prst="rect">
            <a:avLst/>
          </a:prstGeom>
        </p:spPr>
      </p:pic>
      <p:sp>
        <p:nvSpPr>
          <p:cNvPr id="60" name="平行四边形 1"/>
          <p:cNvSpPr/>
          <p:nvPr/>
        </p:nvSpPr>
        <p:spPr>
          <a:xfrm>
            <a:off x="-69850" y="370205"/>
            <a:ext cx="4781550" cy="1001395"/>
          </a:xfrm>
          <a:custGeom>
            <a:avLst/>
            <a:gdLst>
              <a:gd name="connsiteX0" fmla="*/ 0 w 2493618"/>
              <a:gd name="connsiteY0" fmla="*/ 735496 h 735496"/>
              <a:gd name="connsiteX1" fmla="*/ 285475 w 2493618"/>
              <a:gd name="connsiteY1" fmla="*/ 0 h 735496"/>
              <a:gd name="connsiteX2" fmla="*/ 2493618 w 2493618"/>
              <a:gd name="connsiteY2" fmla="*/ 0 h 735496"/>
              <a:gd name="connsiteX3" fmla="*/ 2208143 w 2493618"/>
              <a:gd name="connsiteY3" fmla="*/ 735496 h 735496"/>
              <a:gd name="connsiteX4" fmla="*/ 0 w 2493618"/>
              <a:gd name="connsiteY4" fmla="*/ 735496 h 735496"/>
              <a:gd name="connsiteX0-1" fmla="*/ 0 w 2493618"/>
              <a:gd name="connsiteY0-2" fmla="*/ 745656 h 745656"/>
              <a:gd name="connsiteX1-3" fmla="*/ 11155 w 2493618"/>
              <a:gd name="connsiteY1-4" fmla="*/ 0 h 745656"/>
              <a:gd name="connsiteX2-5" fmla="*/ 2493618 w 2493618"/>
              <a:gd name="connsiteY2-6" fmla="*/ 10160 h 745656"/>
              <a:gd name="connsiteX3-7" fmla="*/ 2208143 w 2493618"/>
              <a:gd name="connsiteY3-8" fmla="*/ 745656 h 745656"/>
              <a:gd name="connsiteX4-9" fmla="*/ 0 w 2493618"/>
              <a:gd name="connsiteY4-10" fmla="*/ 745656 h 7456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93618" h="745656">
                <a:moveTo>
                  <a:pt x="0" y="745656"/>
                </a:moveTo>
                <a:lnTo>
                  <a:pt x="11155" y="0"/>
                </a:lnTo>
                <a:lnTo>
                  <a:pt x="2493618" y="10160"/>
                </a:lnTo>
                <a:lnTo>
                  <a:pt x="2208143" y="745656"/>
                </a:lnTo>
                <a:lnTo>
                  <a:pt x="0" y="74565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dirty="0">
                <a:solidFill>
                  <a:schemeClr val="bg1"/>
                </a:solidFill>
                <a:latin typeface="053-上首逸飞体" panose="02010609000101010101" pitchFamily="49" charset="-122"/>
                <a:ea typeface="053-上首逸飞体" panose="02010609000101010101" pitchFamily="49" charset="-122"/>
                <a:cs typeface="OPPOSans B" panose="00020600040101010101" pitchFamily="18" charset="-122"/>
              </a:rPr>
              <a:t>职业价值观</a:t>
            </a:r>
            <a:r>
              <a:rPr lang="zh-CN" altLang="en-US" sz="4800" dirty="0">
                <a:solidFill>
                  <a:schemeClr val="accent1">
                    <a:lumMod val="50000"/>
                  </a:schemeClr>
                </a:solidFill>
                <a:latin typeface="053-上首逸飞体" panose="02010609000101010101" pitchFamily="49" charset="-122"/>
                <a:ea typeface="053-上首逸飞体" panose="02010609000101010101" pitchFamily="49" charset="-122"/>
                <a:cs typeface="OPPOSans B" panose="00020600040101010101" pitchFamily="18" charset="-122"/>
              </a:rPr>
              <a:t> </a:t>
            </a:r>
          </a:p>
        </p:txBody>
      </p:sp>
    </p:spTree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91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14">
                                          <p:stCondLst>
                                            <p:cond delay="32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82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14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82" decel="50000">
                                          <p:stCondLst>
                                            <p:cond delay="67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4">
                                          <p:stCondLst>
                                            <p:cond delay="82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82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4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82" decel="50000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53" grpId="0" animBg="1"/>
      <p:bldP spid="54" grpId="0"/>
      <p:bldP spid="55" grpId="0" animBg="1"/>
      <p:bldP spid="56" grpId="0"/>
      <p:bldP spid="6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8817" y="0"/>
            <a:ext cx="2343183" cy="22862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-25832" y="3429000"/>
            <a:ext cx="9713942" cy="3429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80095" cy="228620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636284" y="1505859"/>
            <a:ext cx="236795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/>
              <a:t>02</a:t>
            </a:r>
            <a:endParaRPr lang="zh-CN" altLang="en-US" sz="13800" b="1" dirty="0"/>
          </a:p>
        </p:txBody>
      </p:sp>
      <p:cxnSp>
        <p:nvCxnSpPr>
          <p:cNvPr id="9" name="直接连接符 8"/>
          <p:cNvCxnSpPr/>
          <p:nvPr/>
        </p:nvCxnSpPr>
        <p:spPr>
          <a:xfrm>
            <a:off x="1212536" y="3668486"/>
            <a:ext cx="5344886" cy="0"/>
          </a:xfrm>
          <a:prstGeom prst="line">
            <a:avLst/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008289" y="3780973"/>
            <a:ext cx="38404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prstClr val="black"/>
                </a:solidFill>
              </a:rPr>
              <a:t>环境分析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107" b="-1140"/>
          <a:stretch/>
        </p:blipFill>
        <p:spPr>
          <a:xfrm>
            <a:off x="6705598" y="380154"/>
            <a:ext cx="5181601" cy="647784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685" b="-6275"/>
          <a:stretch/>
        </p:blipFill>
        <p:spPr>
          <a:xfrm>
            <a:off x="162647" y="4832823"/>
            <a:ext cx="1912895" cy="202517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D207FA7B-4EB9-0CF4-29FF-C2A06663A4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992" y="432676"/>
            <a:ext cx="1634508" cy="145962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Tm="2000">
        <p15:prstTrans prst="crush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/>
          <p:cNvSpPr/>
          <p:nvPr/>
        </p:nvSpPr>
        <p:spPr>
          <a:xfrm>
            <a:off x="-903825" y="6115957"/>
            <a:ext cx="14847374" cy="2423383"/>
          </a:xfrm>
          <a:custGeom>
            <a:avLst/>
            <a:gdLst>
              <a:gd name="connsiteX0" fmla="*/ 543066 w 14847374"/>
              <a:gd name="connsiteY0" fmla="*/ 503523 h 2225866"/>
              <a:gd name="connsiteX1" fmla="*/ 680226 w 14847374"/>
              <a:gd name="connsiteY1" fmla="*/ 488283 h 2225866"/>
              <a:gd name="connsiteX2" fmla="*/ 2249946 w 14847374"/>
              <a:gd name="connsiteY2" fmla="*/ 603 h 2225866"/>
              <a:gd name="connsiteX3" fmla="*/ 6166626 w 14847374"/>
              <a:gd name="connsiteY3" fmla="*/ 381603 h 2225866"/>
              <a:gd name="connsiteX4" fmla="*/ 9062226 w 14847374"/>
              <a:gd name="connsiteY4" fmla="*/ 107283 h 2225866"/>
              <a:gd name="connsiteX5" fmla="*/ 13832346 w 14847374"/>
              <a:gd name="connsiteY5" fmla="*/ 183483 h 2225866"/>
              <a:gd name="connsiteX6" fmla="*/ 14548626 w 14847374"/>
              <a:gd name="connsiteY6" fmla="*/ 1189323 h 2225866"/>
              <a:gd name="connsiteX7" fmla="*/ 10037586 w 14847374"/>
              <a:gd name="connsiteY7" fmla="*/ 2225643 h 2225866"/>
              <a:gd name="connsiteX8" fmla="*/ 3514866 w 14847374"/>
              <a:gd name="connsiteY8" fmla="*/ 1280763 h 2225866"/>
              <a:gd name="connsiteX9" fmla="*/ 162066 w 14847374"/>
              <a:gd name="connsiteY9" fmla="*/ 1082643 h 2225866"/>
              <a:gd name="connsiteX10" fmla="*/ 543066 w 14847374"/>
              <a:gd name="connsiteY10" fmla="*/ 503523 h 2225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47374" h="2225866">
                <a:moveTo>
                  <a:pt x="543066" y="503523"/>
                </a:moveTo>
                <a:cubicBezTo>
                  <a:pt x="629426" y="404463"/>
                  <a:pt x="395746" y="572103"/>
                  <a:pt x="680226" y="488283"/>
                </a:cubicBezTo>
                <a:cubicBezTo>
                  <a:pt x="964706" y="404463"/>
                  <a:pt x="1335546" y="18383"/>
                  <a:pt x="2249946" y="603"/>
                </a:cubicBezTo>
                <a:cubicBezTo>
                  <a:pt x="3164346" y="-17177"/>
                  <a:pt x="5031246" y="363823"/>
                  <a:pt x="6166626" y="381603"/>
                </a:cubicBezTo>
                <a:cubicBezTo>
                  <a:pt x="7302006" y="399383"/>
                  <a:pt x="9062226" y="107283"/>
                  <a:pt x="9062226" y="107283"/>
                </a:cubicBezTo>
                <a:cubicBezTo>
                  <a:pt x="10339846" y="74263"/>
                  <a:pt x="12917946" y="3143"/>
                  <a:pt x="13832346" y="183483"/>
                </a:cubicBezTo>
                <a:cubicBezTo>
                  <a:pt x="14746746" y="363823"/>
                  <a:pt x="15181086" y="848963"/>
                  <a:pt x="14548626" y="1189323"/>
                </a:cubicBezTo>
                <a:cubicBezTo>
                  <a:pt x="13916166" y="1529683"/>
                  <a:pt x="11876546" y="2210403"/>
                  <a:pt x="10037586" y="2225643"/>
                </a:cubicBezTo>
                <a:cubicBezTo>
                  <a:pt x="8198626" y="2240883"/>
                  <a:pt x="5160786" y="1471263"/>
                  <a:pt x="3514866" y="1280763"/>
                </a:cubicBezTo>
                <a:cubicBezTo>
                  <a:pt x="1868946" y="1090263"/>
                  <a:pt x="657366" y="1207103"/>
                  <a:pt x="162066" y="1082643"/>
                </a:cubicBezTo>
                <a:cubicBezTo>
                  <a:pt x="-333234" y="958183"/>
                  <a:pt x="456706" y="602583"/>
                  <a:pt x="543066" y="50352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B" panose="00020600040101010101" pitchFamily="18" charset="-122"/>
            </a:endParaRPr>
          </a:p>
        </p:txBody>
      </p:sp>
      <p:grpSp>
        <p:nvGrpSpPr>
          <p:cNvPr id="36" name="组合 35"/>
          <p:cNvGrpSpPr/>
          <p:nvPr>
            <p:custDataLst>
              <p:tags r:id="rId1"/>
            </p:custDataLst>
          </p:nvPr>
        </p:nvGrpSpPr>
        <p:grpSpPr>
          <a:xfrm>
            <a:off x="4610612" y="1646677"/>
            <a:ext cx="3164510" cy="5105811"/>
            <a:chOff x="4760290" y="929490"/>
            <a:chExt cx="3164510" cy="5105811"/>
          </a:xfrm>
        </p:grpSpPr>
        <p:sp>
          <p:nvSpPr>
            <p:cNvPr id="37" name="文本框 4"/>
            <p:cNvSpPr txBox="1"/>
            <p:nvPr>
              <p:custDataLst>
                <p:tags r:id="rId12"/>
              </p:custDataLst>
            </p:nvPr>
          </p:nvSpPr>
          <p:spPr>
            <a:xfrm>
              <a:off x="4859564" y="4422231"/>
              <a:ext cx="2950845" cy="161307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dirty="0">
                  <a:ea typeface="思源黑体 CN Regular" panose="020B0500000000000000" pitchFamily="34" charset="-122"/>
                  <a:sym typeface="+mn-lt"/>
                </a:rPr>
                <a:t>出身于普通家庭，</a:t>
              </a:r>
              <a:r>
                <a:rPr lang="zh-CN" dirty="0">
                  <a:ea typeface="思源黑体 CN Regular" panose="020B0500000000000000" pitchFamily="34" charset="-122"/>
                  <a:sym typeface="+mn-lt"/>
                </a:rPr>
                <a:t>父母</a:t>
              </a:r>
              <a:r>
                <a:rPr dirty="0">
                  <a:ea typeface="思源黑体 CN Regular" panose="020B0500000000000000" pitchFamily="34" charset="-122"/>
                  <a:sym typeface="+mn-lt"/>
                </a:rPr>
                <a:t>虽没有相关经验和知识，但在经济和精神上都给予我莫大的支持和鼓励</a:t>
              </a:r>
            </a:p>
          </p:txBody>
        </p:sp>
        <p:pic>
          <p:nvPicPr>
            <p:cNvPr id="40" name="图片 39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707" b="-1307"/>
            <a:stretch/>
          </p:blipFill>
          <p:spPr>
            <a:xfrm>
              <a:off x="5229678" y="929490"/>
              <a:ext cx="1872344" cy="2896293"/>
            </a:xfrm>
            <a:prstGeom prst="rect">
              <a:avLst/>
            </a:prstGeom>
          </p:spPr>
        </p:pic>
        <p:sp>
          <p:nvSpPr>
            <p:cNvPr id="38" name="矩形: 圆角 37"/>
            <p:cNvSpPr/>
            <p:nvPr>
              <p:custDataLst>
                <p:tags r:id="rId14"/>
              </p:custDataLst>
            </p:nvPr>
          </p:nvSpPr>
          <p:spPr>
            <a:xfrm>
              <a:off x="4760290" y="3835668"/>
              <a:ext cx="3164510" cy="523220"/>
            </a:xfrm>
            <a:prstGeom prst="roundRect">
              <a:avLst/>
            </a:prstGeom>
            <a:solidFill>
              <a:schemeClr val="accent4"/>
            </a:solidFill>
            <a:ln w="38100">
              <a:solidFill>
                <a:srgbClr val="EFE6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endParaRPr>
            </a:p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9" name="文本框 3"/>
            <p:cNvSpPr txBox="1"/>
            <p:nvPr>
              <p:custDataLst>
                <p:tags r:id="rId15"/>
              </p:custDataLst>
            </p:nvPr>
          </p:nvSpPr>
          <p:spPr>
            <a:xfrm>
              <a:off x="5170715" y="3875949"/>
              <a:ext cx="2458085" cy="4305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sz="2800" dirty="0">
                  <a:solidFill>
                    <a:schemeClr val="bg1"/>
                  </a:solidFill>
                  <a:latin typeface="荆南俊俊体" panose="03080802050608000000" pitchFamily="66" charset="-122"/>
                  <a:ea typeface="荆南俊俊体" panose="03080802050608000000" pitchFamily="66" charset="-122"/>
                  <a:cs typeface="阿里巴巴普惠体" panose="00020600040101010101" pitchFamily="18" charset="-122"/>
                </a:rPr>
                <a:t> 家庭环境分析</a:t>
              </a:r>
            </a:p>
          </p:txBody>
        </p:sp>
      </p:grpSp>
      <p:grpSp>
        <p:nvGrpSpPr>
          <p:cNvPr id="19" name="组合 18"/>
          <p:cNvGrpSpPr/>
          <p:nvPr>
            <p:custDataLst>
              <p:tags r:id="rId2"/>
            </p:custDataLst>
          </p:nvPr>
        </p:nvGrpSpPr>
        <p:grpSpPr>
          <a:xfrm>
            <a:off x="8336300" y="1386193"/>
            <a:ext cx="3383669" cy="4607153"/>
            <a:chOff x="8304550" y="361303"/>
            <a:chExt cx="3383669" cy="4607153"/>
          </a:xfrm>
        </p:grpSpPr>
        <p:sp>
          <p:nvSpPr>
            <p:cNvPr id="21" name="文本框 2"/>
            <p:cNvSpPr txBox="1"/>
            <p:nvPr>
              <p:custDataLst>
                <p:tags r:id="rId8"/>
              </p:custDataLst>
            </p:nvPr>
          </p:nvSpPr>
          <p:spPr>
            <a:xfrm>
              <a:off x="8321476" y="3770884"/>
              <a:ext cx="3214660" cy="119757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dirty="0">
                  <a:ea typeface="思源黑体 CN Regular" panose="020B0500000000000000" pitchFamily="34" charset="-122"/>
                </a:rPr>
                <a:t>会计学专业有着较多的就业机会，其中公务员收入稳定、待遇良好，但竞争力度大，考取难度较高</a:t>
              </a:r>
            </a:p>
          </p:txBody>
        </p:sp>
        <p:sp>
          <p:nvSpPr>
            <p:cNvPr id="22" name="矩形: 圆角 21"/>
            <p:cNvSpPr/>
            <p:nvPr>
              <p:custDataLst>
                <p:tags r:id="rId9"/>
              </p:custDataLst>
            </p:nvPr>
          </p:nvSpPr>
          <p:spPr>
            <a:xfrm>
              <a:off x="8304550" y="3201617"/>
              <a:ext cx="3296900" cy="523220"/>
            </a:xfrm>
            <a:prstGeom prst="roundRect">
              <a:avLst/>
            </a:prstGeom>
            <a:solidFill>
              <a:schemeClr val="accent4"/>
            </a:solidFill>
            <a:ln w="38100">
              <a:solidFill>
                <a:srgbClr val="EFE6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endParaRPr>
            </a:p>
            <a:p>
              <a:pPr algn="ctr"/>
              <a:endParaRPr lang="zh-CN" altLang="en-US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28" name="文本框 1"/>
            <p:cNvSpPr txBox="1"/>
            <p:nvPr>
              <p:custDataLst>
                <p:tags r:id="rId10"/>
              </p:custDataLst>
            </p:nvPr>
          </p:nvSpPr>
          <p:spPr>
            <a:xfrm>
              <a:off x="9039945" y="3247630"/>
              <a:ext cx="2648274" cy="4305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sz="2800" dirty="0">
                  <a:solidFill>
                    <a:schemeClr val="bg1"/>
                  </a:solidFill>
                  <a:latin typeface="荆南俊俊体" panose="03080802050608000000" pitchFamily="66" charset="-122"/>
                  <a:ea typeface="荆南俊俊体" panose="03080802050608000000" pitchFamily="66" charset="-122"/>
                  <a:cs typeface="阿里巴巴普惠体" panose="00020600040101010101" pitchFamily="18" charset="-122"/>
                </a:rPr>
                <a:t>社会行业环境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3473" b="-267"/>
            <a:stretch/>
          </p:blipFill>
          <p:spPr>
            <a:xfrm>
              <a:off x="8977085" y="361303"/>
              <a:ext cx="1876879" cy="2866491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>
            <p:custDataLst>
              <p:tags r:id="rId3"/>
            </p:custDataLst>
          </p:nvPr>
        </p:nvGrpSpPr>
        <p:grpSpPr>
          <a:xfrm>
            <a:off x="619733" y="1304750"/>
            <a:ext cx="3321803" cy="5242372"/>
            <a:chOff x="1288297" y="383093"/>
            <a:chExt cx="3321803" cy="5242372"/>
          </a:xfrm>
        </p:grpSpPr>
        <p:sp>
          <p:nvSpPr>
            <p:cNvPr id="31" name="文本框 6"/>
            <p:cNvSpPr txBox="1"/>
            <p:nvPr>
              <p:custDataLst>
                <p:tags r:id="rId4"/>
              </p:custDataLst>
            </p:nvPr>
          </p:nvSpPr>
          <p:spPr>
            <a:xfrm>
              <a:off x="1353700" y="3799840"/>
              <a:ext cx="3219205" cy="182562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dirty="0">
                  <a:ea typeface="思源黑体 CN Regular" panose="020B0500000000000000" pitchFamily="34" charset="-122"/>
                  <a:sym typeface="+mn-lt"/>
                </a:rPr>
                <a:t>稻壳儿财务管理学院是经国家教育部批准的独立学院。寸金学院师资力量雄厚，会计专业是本校王牌专业</a:t>
              </a:r>
            </a:p>
          </p:txBody>
        </p:sp>
        <p:pic>
          <p:nvPicPr>
            <p:cNvPr id="35" name="图片 34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315" r="-688"/>
            <a:stretch/>
          </p:blipFill>
          <p:spPr>
            <a:xfrm>
              <a:off x="1684564" y="383093"/>
              <a:ext cx="2801257" cy="2855043"/>
            </a:xfrm>
            <a:prstGeom prst="rect">
              <a:avLst/>
            </a:prstGeom>
          </p:spPr>
        </p:pic>
        <p:sp>
          <p:nvSpPr>
            <p:cNvPr id="32" name="矩形: 圆角 31"/>
            <p:cNvSpPr/>
            <p:nvPr>
              <p:custDataLst>
                <p:tags r:id="rId6"/>
              </p:custDataLst>
            </p:nvPr>
          </p:nvSpPr>
          <p:spPr>
            <a:xfrm>
              <a:off x="1288297" y="3247630"/>
              <a:ext cx="3321803" cy="523220"/>
            </a:xfrm>
            <a:prstGeom prst="roundRect">
              <a:avLst/>
            </a:prstGeom>
            <a:solidFill>
              <a:schemeClr val="accent4"/>
            </a:solidFill>
            <a:ln w="38100">
              <a:solidFill>
                <a:srgbClr val="EFE6C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sz="2400" dirty="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endParaRPr>
            </a:p>
            <a:p>
              <a:pPr algn="ctr"/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33" name="文本框 5"/>
            <p:cNvSpPr txBox="1"/>
            <p:nvPr>
              <p:custDataLst>
                <p:tags r:id="rId7"/>
              </p:custDataLst>
            </p:nvPr>
          </p:nvSpPr>
          <p:spPr>
            <a:xfrm>
              <a:off x="1937267" y="3300095"/>
              <a:ext cx="2310765" cy="4305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/>
              <a:r>
                <a:rPr lang="zh-CN" altLang="en-US" sz="2800" dirty="0">
                  <a:solidFill>
                    <a:schemeClr val="bg1"/>
                  </a:solidFill>
                  <a:latin typeface="荆南俊俊体" panose="03080802050608000000" pitchFamily="66" charset="-122"/>
                  <a:ea typeface="荆南俊俊体" panose="03080802050608000000" pitchFamily="66" charset="-122"/>
                  <a:cs typeface="阿里巴巴普惠体" panose="00020600040101010101" pitchFamily="18" charset="-122"/>
                  <a:sym typeface="+mn-lt"/>
                </a:rPr>
                <a:t>学校环境分析</a:t>
              </a:r>
            </a:p>
          </p:txBody>
        </p:sp>
      </p:grpSp>
      <p:sp>
        <p:nvSpPr>
          <p:cNvPr id="2" name="平行四边形 1"/>
          <p:cNvSpPr/>
          <p:nvPr/>
        </p:nvSpPr>
        <p:spPr>
          <a:xfrm flipH="1">
            <a:off x="7042150" y="286141"/>
            <a:ext cx="5204094" cy="1001484"/>
          </a:xfrm>
          <a:custGeom>
            <a:avLst/>
            <a:gdLst>
              <a:gd name="connsiteX0" fmla="*/ 0 w 2493618"/>
              <a:gd name="connsiteY0" fmla="*/ 735496 h 735496"/>
              <a:gd name="connsiteX1" fmla="*/ 285475 w 2493618"/>
              <a:gd name="connsiteY1" fmla="*/ 0 h 735496"/>
              <a:gd name="connsiteX2" fmla="*/ 2493618 w 2493618"/>
              <a:gd name="connsiteY2" fmla="*/ 0 h 735496"/>
              <a:gd name="connsiteX3" fmla="*/ 2208143 w 2493618"/>
              <a:gd name="connsiteY3" fmla="*/ 735496 h 735496"/>
              <a:gd name="connsiteX4" fmla="*/ 0 w 2493618"/>
              <a:gd name="connsiteY4" fmla="*/ 735496 h 735496"/>
              <a:gd name="connsiteX0-1" fmla="*/ 0 w 2493618"/>
              <a:gd name="connsiteY0-2" fmla="*/ 745656 h 745656"/>
              <a:gd name="connsiteX1-3" fmla="*/ 11155 w 2493618"/>
              <a:gd name="connsiteY1-4" fmla="*/ 0 h 745656"/>
              <a:gd name="connsiteX2-5" fmla="*/ 2493618 w 2493618"/>
              <a:gd name="connsiteY2-6" fmla="*/ 10160 h 745656"/>
              <a:gd name="connsiteX3-7" fmla="*/ 2208143 w 2493618"/>
              <a:gd name="connsiteY3-8" fmla="*/ 745656 h 745656"/>
              <a:gd name="connsiteX4-9" fmla="*/ 0 w 2493618"/>
              <a:gd name="connsiteY4-10" fmla="*/ 745656 h 7456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93618" h="745656">
                <a:moveTo>
                  <a:pt x="0" y="745656"/>
                </a:moveTo>
                <a:lnTo>
                  <a:pt x="11155" y="0"/>
                </a:lnTo>
                <a:lnTo>
                  <a:pt x="2493618" y="10160"/>
                </a:lnTo>
                <a:lnTo>
                  <a:pt x="2208143" y="745656"/>
                </a:lnTo>
                <a:lnTo>
                  <a:pt x="0" y="745656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053-上首逸飞体" panose="02010609000101010101" pitchFamily="49" charset="-122"/>
                <a:ea typeface="053-上首逸飞体" panose="02010609000101010101" pitchFamily="49" charset="-122"/>
                <a:cs typeface="OPPOSans B" panose="00020600040101010101" pitchFamily="18" charset="-122"/>
              </a:rPr>
              <a:t>环境分析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1980"/>
            <a:ext cx="2870690" cy="208374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02521" y="691317"/>
            <a:ext cx="5212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（家人们，看清楚了吗）</a:t>
            </a:r>
          </a:p>
        </p:txBody>
      </p:sp>
    </p:spTree>
  </p:cSld>
  <p:clrMapOvr>
    <a:masterClrMapping/>
  </p:clrMapOvr>
  <p:transition spd="med" advTm="2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/>
          <p:cNvSpPr/>
          <p:nvPr/>
        </p:nvSpPr>
        <p:spPr>
          <a:xfrm>
            <a:off x="-903825" y="6133877"/>
            <a:ext cx="14847374" cy="2423383"/>
          </a:xfrm>
          <a:custGeom>
            <a:avLst/>
            <a:gdLst>
              <a:gd name="connsiteX0" fmla="*/ 543066 w 14847374"/>
              <a:gd name="connsiteY0" fmla="*/ 503523 h 2225866"/>
              <a:gd name="connsiteX1" fmla="*/ 680226 w 14847374"/>
              <a:gd name="connsiteY1" fmla="*/ 488283 h 2225866"/>
              <a:gd name="connsiteX2" fmla="*/ 2249946 w 14847374"/>
              <a:gd name="connsiteY2" fmla="*/ 603 h 2225866"/>
              <a:gd name="connsiteX3" fmla="*/ 6166626 w 14847374"/>
              <a:gd name="connsiteY3" fmla="*/ 381603 h 2225866"/>
              <a:gd name="connsiteX4" fmla="*/ 9062226 w 14847374"/>
              <a:gd name="connsiteY4" fmla="*/ 107283 h 2225866"/>
              <a:gd name="connsiteX5" fmla="*/ 13832346 w 14847374"/>
              <a:gd name="connsiteY5" fmla="*/ 183483 h 2225866"/>
              <a:gd name="connsiteX6" fmla="*/ 14548626 w 14847374"/>
              <a:gd name="connsiteY6" fmla="*/ 1189323 h 2225866"/>
              <a:gd name="connsiteX7" fmla="*/ 10037586 w 14847374"/>
              <a:gd name="connsiteY7" fmla="*/ 2225643 h 2225866"/>
              <a:gd name="connsiteX8" fmla="*/ 3514866 w 14847374"/>
              <a:gd name="connsiteY8" fmla="*/ 1280763 h 2225866"/>
              <a:gd name="connsiteX9" fmla="*/ 162066 w 14847374"/>
              <a:gd name="connsiteY9" fmla="*/ 1082643 h 2225866"/>
              <a:gd name="connsiteX10" fmla="*/ 543066 w 14847374"/>
              <a:gd name="connsiteY10" fmla="*/ 503523 h 2225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4847374" h="2225866">
                <a:moveTo>
                  <a:pt x="543066" y="503523"/>
                </a:moveTo>
                <a:cubicBezTo>
                  <a:pt x="629426" y="404463"/>
                  <a:pt x="395746" y="572103"/>
                  <a:pt x="680226" y="488283"/>
                </a:cubicBezTo>
                <a:cubicBezTo>
                  <a:pt x="964706" y="404463"/>
                  <a:pt x="1335546" y="18383"/>
                  <a:pt x="2249946" y="603"/>
                </a:cubicBezTo>
                <a:cubicBezTo>
                  <a:pt x="3164346" y="-17177"/>
                  <a:pt x="5031246" y="363823"/>
                  <a:pt x="6166626" y="381603"/>
                </a:cubicBezTo>
                <a:cubicBezTo>
                  <a:pt x="7302006" y="399383"/>
                  <a:pt x="9062226" y="107283"/>
                  <a:pt x="9062226" y="107283"/>
                </a:cubicBezTo>
                <a:cubicBezTo>
                  <a:pt x="10339846" y="74263"/>
                  <a:pt x="12917946" y="3143"/>
                  <a:pt x="13832346" y="183483"/>
                </a:cubicBezTo>
                <a:cubicBezTo>
                  <a:pt x="14746746" y="363823"/>
                  <a:pt x="15181086" y="848963"/>
                  <a:pt x="14548626" y="1189323"/>
                </a:cubicBezTo>
                <a:cubicBezTo>
                  <a:pt x="13916166" y="1529683"/>
                  <a:pt x="11876546" y="2210403"/>
                  <a:pt x="10037586" y="2225643"/>
                </a:cubicBezTo>
                <a:cubicBezTo>
                  <a:pt x="8198626" y="2240883"/>
                  <a:pt x="5160786" y="1471263"/>
                  <a:pt x="3514866" y="1280763"/>
                </a:cubicBezTo>
                <a:cubicBezTo>
                  <a:pt x="1868946" y="1090263"/>
                  <a:pt x="657366" y="1207103"/>
                  <a:pt x="162066" y="1082643"/>
                </a:cubicBezTo>
                <a:cubicBezTo>
                  <a:pt x="-333234" y="958183"/>
                  <a:pt x="456706" y="602583"/>
                  <a:pt x="543066" y="503523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OPPOSans B" panose="00020600040101010101" pitchFamily="18" charset="-122"/>
            </a:endParaRPr>
          </a:p>
        </p:txBody>
      </p:sp>
      <p:sp>
        <p:nvSpPr>
          <p:cNvPr id="2" name="平行四边形 1"/>
          <p:cNvSpPr/>
          <p:nvPr/>
        </p:nvSpPr>
        <p:spPr>
          <a:xfrm>
            <a:off x="0" y="315170"/>
            <a:ext cx="4546601" cy="1001484"/>
          </a:xfrm>
          <a:custGeom>
            <a:avLst/>
            <a:gdLst>
              <a:gd name="connsiteX0" fmla="*/ 0 w 2493618"/>
              <a:gd name="connsiteY0" fmla="*/ 735496 h 735496"/>
              <a:gd name="connsiteX1" fmla="*/ 285475 w 2493618"/>
              <a:gd name="connsiteY1" fmla="*/ 0 h 735496"/>
              <a:gd name="connsiteX2" fmla="*/ 2493618 w 2493618"/>
              <a:gd name="connsiteY2" fmla="*/ 0 h 735496"/>
              <a:gd name="connsiteX3" fmla="*/ 2208143 w 2493618"/>
              <a:gd name="connsiteY3" fmla="*/ 735496 h 735496"/>
              <a:gd name="connsiteX4" fmla="*/ 0 w 2493618"/>
              <a:gd name="connsiteY4" fmla="*/ 735496 h 735496"/>
              <a:gd name="connsiteX0-1" fmla="*/ 0 w 2493618"/>
              <a:gd name="connsiteY0-2" fmla="*/ 745656 h 745656"/>
              <a:gd name="connsiteX1-3" fmla="*/ 11155 w 2493618"/>
              <a:gd name="connsiteY1-4" fmla="*/ 0 h 745656"/>
              <a:gd name="connsiteX2-5" fmla="*/ 2493618 w 2493618"/>
              <a:gd name="connsiteY2-6" fmla="*/ 10160 h 745656"/>
              <a:gd name="connsiteX3-7" fmla="*/ 2208143 w 2493618"/>
              <a:gd name="connsiteY3-8" fmla="*/ 745656 h 745656"/>
              <a:gd name="connsiteX4-9" fmla="*/ 0 w 2493618"/>
              <a:gd name="connsiteY4-10" fmla="*/ 745656 h 74565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93618" h="745656">
                <a:moveTo>
                  <a:pt x="0" y="745656"/>
                </a:moveTo>
                <a:lnTo>
                  <a:pt x="11155" y="0"/>
                </a:lnTo>
                <a:lnTo>
                  <a:pt x="2493618" y="10160"/>
                </a:lnTo>
                <a:lnTo>
                  <a:pt x="2208143" y="745656"/>
                </a:lnTo>
                <a:lnTo>
                  <a:pt x="0" y="74565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053-上首逸飞体" panose="02010609000101010101" pitchFamily="49" charset="-122"/>
                <a:ea typeface="053-上首逸飞体" panose="02010609000101010101" pitchFamily="49" charset="-122"/>
                <a:cs typeface="OPPOSans B" panose="00020600040101010101" pitchFamily="18" charset="-122"/>
              </a:rPr>
              <a:t>SWOT分析</a:t>
            </a:r>
          </a:p>
        </p:txBody>
      </p:sp>
      <p:pic>
        <p:nvPicPr>
          <p:cNvPr id="45" name="图片 4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61" b="-6987"/>
          <a:stretch/>
        </p:blipFill>
        <p:spPr>
          <a:xfrm>
            <a:off x="4249964" y="1175657"/>
            <a:ext cx="3799840" cy="4775200"/>
          </a:xfrm>
          <a:prstGeom prst="flowChartConnector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0" y="1376894"/>
            <a:ext cx="4692465" cy="2161201"/>
            <a:chOff x="344932" y="1376894"/>
            <a:chExt cx="4692465" cy="2161201"/>
          </a:xfrm>
        </p:grpSpPr>
        <p:grpSp>
          <p:nvGrpSpPr>
            <p:cNvPr id="36" name="组合 35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  <p:cNvGrpSpPr/>
            <p:nvPr/>
          </p:nvGrpSpPr>
          <p:grpSpPr>
            <a:xfrm>
              <a:off x="4077595" y="1764674"/>
              <a:ext cx="959802" cy="959802"/>
              <a:chOff x="4236737" y="3018031"/>
              <a:chExt cx="1506589" cy="1506589"/>
            </a:xfrm>
            <a:solidFill>
              <a:srgbClr val="4882BF"/>
            </a:solidFill>
          </p:grpSpPr>
          <p:sp>
            <p:nvSpPr>
              <p:cNvPr id="37" name="圆角矩形 7"/>
              <p:cNvSpPr/>
              <p:nvPr/>
            </p:nvSpPr>
            <p:spPr>
              <a:xfrm rot="2700000">
                <a:off x="4236737" y="3018031"/>
                <a:ext cx="1506589" cy="1506589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4640518" y="3269629"/>
                <a:ext cx="604653" cy="83099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8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荆南俊俊体" panose="03080802050608000000" pitchFamily="66" charset="-122"/>
                    <a:ea typeface="荆南俊俊体" panose="03080802050608000000" pitchFamily="66" charset="-122"/>
                    <a:cs typeface="阿里巴巴普惠体" panose="00020600040101010101" pitchFamily="18" charset="-122"/>
                    <a:sym typeface="+mn-lt"/>
                  </a:rPr>
                  <a:t>T</a:t>
                </a:r>
                <a:endParaRPr kumimoji="0" lang="zh-CN" altLang="en-US" sz="48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荆南俊俊体" panose="03080802050608000000" pitchFamily="66" charset="-122"/>
                  <a:ea typeface="荆南俊俊体" panose="03080802050608000000" pitchFamily="66" charset="-122"/>
                  <a:cs typeface="阿里巴巴普惠体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39" name="任意多边形 1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  <p:cNvSpPr/>
            <p:nvPr/>
          </p:nvSpPr>
          <p:spPr>
            <a:xfrm rot="18900000" flipV="1">
              <a:off x="3751889" y="1764384"/>
              <a:ext cx="673438" cy="75830"/>
            </a:xfrm>
            <a:custGeom>
              <a:avLst/>
              <a:gdLst>
                <a:gd name="connsiteX0" fmla="*/ 0 w 3125338"/>
                <a:gd name="connsiteY0" fmla="*/ 0 h 0"/>
                <a:gd name="connsiteX1" fmla="*/ 3125338 w 312533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5338">
                  <a:moveTo>
                    <a:pt x="0" y="0"/>
                  </a:moveTo>
                  <a:lnTo>
                    <a:pt x="3125338" y="0"/>
                  </a:lnTo>
                </a:path>
              </a:pathLst>
            </a:cu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" panose="00020600040101010101" pitchFamily="18" charset="-122"/>
                <a:sym typeface="+mn-lt"/>
              </a:endParaRPr>
            </a:p>
          </p:txBody>
        </p:sp>
        <p:sp>
          <p:nvSpPr>
            <p:cNvPr id="40" name="任意多边形  4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  <p:cNvSpPr/>
            <p:nvPr/>
          </p:nvSpPr>
          <p:spPr>
            <a:xfrm>
              <a:off x="344932" y="2134249"/>
              <a:ext cx="3533764" cy="140384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20000"/>
                </a:lnSpc>
                <a:defRPr/>
              </a:pPr>
              <a:r>
                <a: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rPr>
                <a:t>人员</a:t>
              </a:r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rPr>
                <a:t>供过于求，人口竞争力大；</a:t>
              </a:r>
            </a:p>
            <a:p>
              <a:pPr lvl="0" algn="r">
                <a:lnSpc>
                  <a:spcPct val="120000"/>
                </a:lnSpc>
                <a:defRPr/>
              </a:pPr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rPr>
                <a:t>学校知名度不够高，需要更多证书提升自我文化素质；</a:t>
              </a:r>
            </a:p>
            <a:p>
              <a:pPr lvl="0" algn="r">
                <a:lnSpc>
                  <a:spcPct val="120000"/>
                </a:lnSpc>
                <a:defRPr/>
              </a:pPr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rPr>
                <a:t>金融危机以及政策的</a:t>
              </a:r>
              <a:r>
                <a: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rPr>
                <a:t>突然冲击</a:t>
              </a: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" panose="00020600040101010101" pitchFamily="18" charset="-122"/>
                <a:sym typeface="+mn-lt"/>
              </a:endParaRPr>
            </a:p>
          </p:txBody>
        </p:sp>
        <p:sp>
          <p:nvSpPr>
            <p:cNvPr id="41" name="文本框 22"/>
            <p:cNvSpPr txBox="1"/>
            <p:nvPr/>
          </p:nvSpPr>
          <p:spPr>
            <a:xfrm>
              <a:off x="1116436" y="1376894"/>
              <a:ext cx="2899032" cy="7289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200000"/>
                </a:lnSpc>
                <a:defRPr/>
              </a:pPr>
              <a:r>
                <a:rPr lang="en-US" altLang="zh-CN" sz="2400" dirty="0">
                  <a:latin typeface="荆南俊俊体" panose="03080802050608000000" pitchFamily="66" charset="-122"/>
                  <a:ea typeface="荆南俊俊体" panose="03080802050608000000" pitchFamily="66" charset="-122"/>
                  <a:cs typeface="阿里巴巴普惠体" panose="00020600040101010101" pitchFamily="18" charset="-122"/>
                  <a:sym typeface="+mn-lt"/>
                </a:rPr>
                <a:t>Threat</a:t>
              </a:r>
              <a:r>
                <a:rPr lang="zh-CN" altLang="en-US" sz="2400" dirty="0">
                  <a:latin typeface="荆南俊俊体" panose="03080802050608000000" pitchFamily="66" charset="-122"/>
                  <a:ea typeface="荆南俊俊体" panose="03080802050608000000" pitchFamily="66" charset="-122"/>
                  <a:cs typeface="阿里巴巴普惠体" panose="00020600040101010101" pitchFamily="18" charset="-122"/>
                  <a:sym typeface="+mn-lt"/>
                </a:rPr>
                <a:t>（威胁）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663814" y="1452490"/>
            <a:ext cx="4077091" cy="2167673"/>
            <a:chOff x="7417071" y="1452490"/>
            <a:chExt cx="4077091" cy="2167673"/>
          </a:xfrm>
        </p:grpSpPr>
        <p:grpSp>
          <p:nvGrpSpPr>
            <p:cNvPr id="42" name="组合 4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  <p:cNvGrpSpPr/>
            <p:nvPr/>
          </p:nvGrpSpPr>
          <p:grpSpPr>
            <a:xfrm>
              <a:off x="7417071" y="1748373"/>
              <a:ext cx="959802" cy="959802"/>
              <a:chOff x="5322218" y="1856147"/>
              <a:chExt cx="1506589" cy="1506589"/>
            </a:xfrm>
            <a:solidFill>
              <a:srgbClr val="4882BF"/>
            </a:solidFill>
          </p:grpSpPr>
          <p:sp>
            <p:nvSpPr>
              <p:cNvPr id="43" name="圆角矩形 6"/>
              <p:cNvSpPr/>
              <p:nvPr/>
            </p:nvSpPr>
            <p:spPr>
              <a:xfrm rot="2700000">
                <a:off x="5322218" y="1856147"/>
                <a:ext cx="1506589" cy="1506589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5663229" y="1993916"/>
                <a:ext cx="567784" cy="83099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8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荆南俊俊体" panose="03080802050608000000" pitchFamily="66" charset="-122"/>
                    <a:ea typeface="荆南俊俊体" panose="03080802050608000000" pitchFamily="66" charset="-122"/>
                    <a:cs typeface="阿里巴巴普惠体" panose="00020600040101010101" pitchFamily="18" charset="-122"/>
                    <a:sym typeface="+mn-lt"/>
                  </a:rPr>
                  <a:t>S</a:t>
                </a:r>
                <a:endParaRPr kumimoji="0" lang="zh-CN" altLang="en-US" sz="48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荆南俊俊体" panose="03080802050608000000" pitchFamily="66" charset="-122"/>
                  <a:ea typeface="荆南俊俊体" panose="03080802050608000000" pitchFamily="66" charset="-122"/>
                  <a:cs typeface="阿里巴巴普惠体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48" name="任意多边形 1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  <p:cNvSpPr/>
            <p:nvPr/>
          </p:nvSpPr>
          <p:spPr>
            <a:xfrm rot="2700000" flipV="1">
              <a:off x="8070446" y="1775179"/>
              <a:ext cx="673438" cy="75830"/>
            </a:xfrm>
            <a:custGeom>
              <a:avLst/>
              <a:gdLst>
                <a:gd name="connsiteX0" fmla="*/ 0 w 3125338"/>
                <a:gd name="connsiteY0" fmla="*/ 0 h 0"/>
                <a:gd name="connsiteX1" fmla="*/ 3125338 w 312533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5338">
                  <a:moveTo>
                    <a:pt x="0" y="0"/>
                  </a:moveTo>
                  <a:lnTo>
                    <a:pt x="3125338" y="0"/>
                  </a:lnTo>
                </a:path>
              </a:pathLst>
            </a:cu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" panose="00020600040101010101" pitchFamily="18" charset="-122"/>
                <a:sym typeface="+mn-lt"/>
              </a:endParaRPr>
            </a:p>
          </p:txBody>
        </p:sp>
        <p:sp>
          <p:nvSpPr>
            <p:cNvPr id="49" name="任意多边形  2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  <p:cNvSpPr/>
            <p:nvPr/>
          </p:nvSpPr>
          <p:spPr>
            <a:xfrm>
              <a:off x="8458405" y="2216317"/>
              <a:ext cx="3035757" cy="1403846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/>
              </a:pPr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rPr>
                <a:t>明确目标与信念；</a:t>
              </a:r>
            </a:p>
            <a:p>
              <a:pPr lvl="0">
                <a:lnSpc>
                  <a:spcPct val="120000"/>
                </a:lnSpc>
                <a:defRPr/>
              </a:pPr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rPr>
                <a:t>良好的组织和表达能力；</a:t>
              </a:r>
            </a:p>
            <a:p>
              <a:pPr lvl="0">
                <a:lnSpc>
                  <a:spcPct val="120000"/>
                </a:lnSpc>
                <a:defRPr/>
              </a:pPr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rPr>
                <a:t>有良好的学习条件；</a:t>
              </a:r>
            </a:p>
            <a:p>
              <a:pPr lvl="0">
                <a:lnSpc>
                  <a:spcPct val="120000"/>
                </a:lnSpc>
                <a:defRPr/>
              </a:pPr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rPr>
                <a:t>自身与家庭的人脉关系</a:t>
              </a:r>
              <a:endParaRPr lang="zh-CN" altLang="en-US" sz="20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" panose="00020600040101010101" pitchFamily="18" charset="-122"/>
                <a:sym typeface="+mn-lt"/>
              </a:endParaRPr>
            </a:p>
          </p:txBody>
        </p:sp>
        <p:sp>
          <p:nvSpPr>
            <p:cNvPr id="50" name="文本框 27"/>
            <p:cNvSpPr txBox="1"/>
            <p:nvPr/>
          </p:nvSpPr>
          <p:spPr>
            <a:xfrm>
              <a:off x="8579041" y="1452490"/>
              <a:ext cx="2690671" cy="7289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200000"/>
                </a:lnSpc>
                <a:defRPr/>
              </a:pPr>
              <a:r>
                <a:rPr lang="en-US" altLang="zh-CN" sz="2400">
                  <a:latin typeface="荆南俊俊体" panose="03080802050608000000" pitchFamily="66" charset="-122"/>
                  <a:ea typeface="荆南俊俊体" panose="03080802050608000000" pitchFamily="66" charset="-122"/>
                  <a:cs typeface="阿里巴巴普惠体" panose="00020600040101010101" pitchFamily="18" charset="-122"/>
                  <a:sym typeface="+mn-lt"/>
                </a:rPr>
                <a:t>Strength</a:t>
              </a:r>
              <a:r>
                <a:rPr lang="zh-CN" altLang="en-US" sz="2400">
                  <a:latin typeface="荆南俊俊体" panose="03080802050608000000" pitchFamily="66" charset="-122"/>
                  <a:ea typeface="荆南俊俊体" panose="03080802050608000000" pitchFamily="66" charset="-122"/>
                  <a:cs typeface="阿里巴巴普惠体" panose="00020600040101010101" pitchFamily="18" charset="-122"/>
                  <a:sym typeface="+mn-lt"/>
                </a:rPr>
                <a:t>（优势）</a:t>
              </a:r>
              <a:endParaRPr lang="zh-CN" altLang="en-US" sz="2400" dirty="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593342" y="4359708"/>
            <a:ext cx="4201371" cy="1803940"/>
            <a:chOff x="7346599" y="4359708"/>
            <a:chExt cx="4201371" cy="1803940"/>
          </a:xfrm>
        </p:grpSpPr>
        <p:grpSp>
          <p:nvGrpSpPr>
            <p:cNvPr id="52" name="组合 5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  <p:cNvGrpSpPr/>
            <p:nvPr/>
          </p:nvGrpSpPr>
          <p:grpSpPr>
            <a:xfrm>
              <a:off x="7346599" y="4460247"/>
              <a:ext cx="959802" cy="959802"/>
              <a:chOff x="6407701" y="3018028"/>
              <a:chExt cx="1506589" cy="1506589"/>
            </a:xfrm>
            <a:solidFill>
              <a:srgbClr val="4882BF"/>
            </a:solidFill>
          </p:grpSpPr>
          <p:sp>
            <p:nvSpPr>
              <p:cNvPr id="53" name="圆角矩形 8"/>
              <p:cNvSpPr/>
              <p:nvPr/>
            </p:nvSpPr>
            <p:spPr>
              <a:xfrm rot="2700000">
                <a:off x="6407701" y="3018028"/>
                <a:ext cx="1506589" cy="1506589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6608887" y="3247088"/>
                <a:ext cx="869147" cy="83099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8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荆南俊俊体" panose="03080802050608000000" pitchFamily="66" charset="-122"/>
                    <a:ea typeface="荆南俊俊体" panose="03080802050608000000" pitchFamily="66" charset="-122"/>
                    <a:cs typeface="阿里巴巴普惠体" panose="00020600040101010101" pitchFamily="18" charset="-122"/>
                    <a:sym typeface="+mn-lt"/>
                  </a:rPr>
                  <a:t>W</a:t>
                </a:r>
                <a:endParaRPr kumimoji="0" lang="zh-CN" altLang="en-US" sz="48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荆南俊俊体" panose="03080802050608000000" pitchFamily="66" charset="-122"/>
                  <a:ea typeface="荆南俊俊体" panose="03080802050608000000" pitchFamily="66" charset="-122"/>
                  <a:cs typeface="阿里巴巴普惠体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55" name="任意多边形 2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  <p:cNvSpPr/>
            <p:nvPr/>
          </p:nvSpPr>
          <p:spPr>
            <a:xfrm rot="8100000" flipV="1">
              <a:off x="7921422" y="5411684"/>
              <a:ext cx="673438" cy="75830"/>
            </a:xfrm>
            <a:custGeom>
              <a:avLst/>
              <a:gdLst>
                <a:gd name="connsiteX0" fmla="*/ 0 w 3125338"/>
                <a:gd name="connsiteY0" fmla="*/ 0 h 0"/>
                <a:gd name="connsiteX1" fmla="*/ 3125338 w 312533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5338">
                  <a:moveTo>
                    <a:pt x="0" y="0"/>
                  </a:moveTo>
                  <a:lnTo>
                    <a:pt x="3125338" y="0"/>
                  </a:lnTo>
                </a:path>
              </a:pathLst>
            </a:cu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" panose="00020600040101010101" pitchFamily="18" charset="-122"/>
                <a:sym typeface="+mn-lt"/>
              </a:endParaRPr>
            </a:p>
          </p:txBody>
        </p:sp>
        <p:sp>
          <p:nvSpPr>
            <p:cNvPr id="56" name="任意多边形  3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  <p:cNvSpPr/>
            <p:nvPr/>
          </p:nvSpPr>
          <p:spPr>
            <a:xfrm>
              <a:off x="8512213" y="5092201"/>
              <a:ext cx="3035757" cy="107144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20000"/>
                </a:lnSpc>
                <a:defRPr/>
              </a:pPr>
              <a:r>
                <a: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rPr>
                <a:t>相对名牌</a:t>
              </a:r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rPr>
                <a:t>大学名气较低；</a:t>
              </a:r>
            </a:p>
            <a:p>
              <a:pPr lvl="0">
                <a:lnSpc>
                  <a:spcPct val="120000"/>
                </a:lnSpc>
                <a:defRPr/>
              </a:pPr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rPr>
                <a:t>实际操作历练经验不够；</a:t>
              </a:r>
            </a:p>
            <a:p>
              <a:pPr lvl="0">
                <a:lnSpc>
                  <a:spcPct val="120000"/>
                </a:lnSpc>
                <a:defRPr/>
              </a:pPr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rPr>
                <a:t>自我细心</a:t>
              </a:r>
              <a:r>
                <a: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rPr>
                <a:t>程度不够</a:t>
              </a:r>
              <a:endParaRPr lang="zh-CN" altLang="en-US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" panose="00020600040101010101" pitchFamily="18" charset="-122"/>
                <a:sym typeface="+mn-lt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8496851" y="4359708"/>
              <a:ext cx="2968074" cy="7289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just">
                <a:lnSpc>
                  <a:spcPct val="200000"/>
                </a:lnSpc>
                <a:defRPr/>
              </a:pPr>
              <a:r>
                <a:rPr lang="en-US" altLang="zh-CN" sz="2400" dirty="0">
                  <a:latin typeface="荆南俊俊体" panose="03080802050608000000" pitchFamily="66" charset="-122"/>
                  <a:ea typeface="荆南俊俊体" panose="03080802050608000000" pitchFamily="66" charset="-122"/>
                  <a:cs typeface="阿里巴巴普惠体" panose="00020600040101010101" pitchFamily="18" charset="-122"/>
                  <a:sym typeface="+mn-lt"/>
                </a:rPr>
                <a:t>Weakness</a:t>
              </a:r>
              <a:r>
                <a:rPr lang="zh-CN" altLang="en-US" sz="2400" dirty="0">
                  <a:latin typeface="荆南俊俊体" panose="03080802050608000000" pitchFamily="66" charset="-122"/>
                  <a:ea typeface="荆南俊俊体" panose="03080802050608000000" pitchFamily="66" charset="-122"/>
                  <a:cs typeface="阿里巴巴普惠体" panose="00020600040101010101" pitchFamily="18" charset="-122"/>
                  <a:sym typeface="+mn-lt"/>
                </a:rPr>
                <a:t>（劣势）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-66364" y="4296873"/>
            <a:ext cx="4983632" cy="1866775"/>
            <a:chOff x="278568" y="4296873"/>
            <a:chExt cx="4983632" cy="1866775"/>
          </a:xfrm>
        </p:grpSpPr>
        <p:grpSp>
          <p:nvGrpSpPr>
            <p:cNvPr id="59" name="组合 58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  <p:cNvGrpSpPr/>
            <p:nvPr/>
          </p:nvGrpSpPr>
          <p:grpSpPr>
            <a:xfrm>
              <a:off x="4302398" y="4695623"/>
              <a:ext cx="959802" cy="959802"/>
              <a:chOff x="5322221" y="4179912"/>
              <a:chExt cx="1506589" cy="1506589"/>
            </a:xfrm>
            <a:solidFill>
              <a:srgbClr val="4882BF"/>
            </a:solidFill>
          </p:grpSpPr>
          <p:sp>
            <p:nvSpPr>
              <p:cNvPr id="60" name="圆角矩形 9"/>
              <p:cNvSpPr/>
              <p:nvPr/>
            </p:nvSpPr>
            <p:spPr>
              <a:xfrm rot="2700000">
                <a:off x="5322221" y="4179912"/>
                <a:ext cx="1506589" cy="1506589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5562601" y="4282350"/>
                <a:ext cx="678391" cy="830997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80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荆南俊俊体" panose="03080802050608000000" pitchFamily="66" charset="-122"/>
                    <a:ea typeface="荆南俊俊体" panose="03080802050608000000" pitchFamily="66" charset="-122"/>
                    <a:cs typeface="阿里巴巴普惠体" panose="00020600040101010101" pitchFamily="18" charset="-122"/>
                    <a:sym typeface="+mn-lt"/>
                  </a:rPr>
                  <a:t>O</a:t>
                </a:r>
                <a:endParaRPr kumimoji="0" lang="zh-CN" altLang="en-US" sz="48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荆南俊俊体" panose="03080802050608000000" pitchFamily="66" charset="-122"/>
                  <a:ea typeface="荆南俊俊体" panose="03080802050608000000" pitchFamily="66" charset="-122"/>
                  <a:cs typeface="阿里巴巴普惠体" panose="00020600040101010101" pitchFamily="18" charset="-122"/>
                  <a:sym typeface="+mn-lt"/>
                </a:endParaRPr>
              </a:p>
            </p:txBody>
          </p:sp>
        </p:grpSp>
        <p:sp>
          <p:nvSpPr>
            <p:cNvPr id="62" name="任意多边形 20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  <p:cNvSpPr/>
            <p:nvPr/>
          </p:nvSpPr>
          <p:spPr>
            <a:xfrm rot="13500000" flipV="1">
              <a:off x="3951707" y="5559701"/>
              <a:ext cx="673438" cy="75830"/>
            </a:xfrm>
            <a:custGeom>
              <a:avLst/>
              <a:gdLst>
                <a:gd name="connsiteX0" fmla="*/ 0 w 3125338"/>
                <a:gd name="connsiteY0" fmla="*/ 0 h 0"/>
                <a:gd name="connsiteX1" fmla="*/ 3125338 w 312533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5338">
                  <a:moveTo>
                    <a:pt x="0" y="0"/>
                  </a:moveTo>
                  <a:lnTo>
                    <a:pt x="3125338" y="0"/>
                  </a:lnTo>
                </a:path>
              </a:pathLst>
            </a:cu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阿里巴巴普惠体" panose="00020600040101010101" pitchFamily="18" charset="-122"/>
                <a:sym typeface="+mn-lt"/>
              </a:endParaRPr>
            </a:p>
          </p:txBody>
        </p:sp>
        <p:sp>
          <p:nvSpPr>
            <p:cNvPr id="63" name="任意多边形  1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  <p:cNvSpPr/>
            <p:nvPr/>
          </p:nvSpPr>
          <p:spPr>
            <a:xfrm>
              <a:off x="278568" y="5092201"/>
              <a:ext cx="3892018" cy="107144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  <a:defRPr/>
              </a:pPr>
              <a:r>
                <a:rPr lang="zh-CN" altLang="en-US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rPr>
                <a:t>国家</a:t>
              </a:r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rPr>
                <a:t>会计人才需求量大；</a:t>
              </a:r>
            </a:p>
            <a:p>
              <a:pPr algn="r">
                <a:lnSpc>
                  <a:spcPct val="120000"/>
                </a:lnSpc>
                <a:defRPr/>
              </a:pPr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rPr>
                <a:t>中国经济实际情况不断攀升；</a:t>
              </a:r>
            </a:p>
            <a:p>
              <a:pPr algn="r">
                <a:lnSpc>
                  <a:spcPct val="120000"/>
                </a:lnSpc>
                <a:defRPr/>
              </a:pPr>
              <a:r>
                <a:rPr lang="zh-CN" altLang="en-US" dirty="0"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阿里巴巴普惠体" panose="00020600040101010101" pitchFamily="18" charset="-122"/>
                  <a:sym typeface="+mn-lt"/>
                </a:rPr>
                <a:t>大学生的就业政策不断改革创新</a:t>
              </a:r>
            </a:p>
          </p:txBody>
        </p:sp>
        <p:sp>
          <p:nvSpPr>
            <p:cNvPr id="64" name="文本框 31"/>
            <p:cNvSpPr txBox="1"/>
            <p:nvPr/>
          </p:nvSpPr>
          <p:spPr>
            <a:xfrm>
              <a:off x="997392" y="4296873"/>
              <a:ext cx="3378835" cy="7289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200000"/>
                </a:lnSpc>
                <a:defRPr/>
              </a:pPr>
              <a:r>
                <a:rPr lang="en-US" altLang="zh-CN" sz="2400">
                  <a:latin typeface="荆南俊俊体" panose="03080802050608000000" pitchFamily="66" charset="-122"/>
                  <a:ea typeface="荆南俊俊体" panose="03080802050608000000" pitchFamily="66" charset="-122"/>
                  <a:cs typeface="阿里巴巴普惠体" panose="00020600040101010101" pitchFamily="18" charset="-122"/>
                  <a:sym typeface="+mn-lt"/>
                </a:rPr>
                <a:t>Opportunity</a:t>
              </a:r>
              <a:r>
                <a:rPr lang="zh-CN" altLang="en-US" sz="2400">
                  <a:latin typeface="荆南俊俊体" panose="03080802050608000000" pitchFamily="66" charset="-122"/>
                  <a:ea typeface="荆南俊俊体" panose="03080802050608000000" pitchFamily="66" charset="-122"/>
                  <a:cs typeface="阿里巴巴普惠体" panose="00020600040101010101" pitchFamily="18" charset="-122"/>
                  <a:sym typeface="+mn-lt"/>
                </a:rPr>
                <a:t>（机遇）</a:t>
              </a:r>
              <a:endParaRPr lang="zh-CN" altLang="en-US" sz="2400" dirty="0">
                <a:latin typeface="荆南俊俊体" panose="03080802050608000000" pitchFamily="66" charset="-122"/>
                <a:ea typeface="荆南俊俊体" panose="03080802050608000000" pitchFamily="66" charset="-122"/>
                <a:cs typeface="阿里巴巴普惠体" panose="00020600040101010101" pitchFamily="18" charset="-122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advTm="2000">
        <p14:switch dir="r"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M2YWVhZDFmMTQ2NmE3M2FkMjk1MWRlZDBhMTdmMG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8a54baf7-e950-4ce5-bef9-0e350771d43c}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8.3452755905512,&quot;left&quot;:-7.874015748031496e-05,&quot;top&quot;:191.41204724409448,&quot;width&quot;:661.6391338582678}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8.3452755905512,&quot;left&quot;:-7.874015748031496e-05,&quot;top&quot;:191.41204724409448,&quot;width&quot;:661.6391338582678}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8.3452755905512,&quot;left&quot;:-7.874015748031496e-05,&quot;top&quot;:191.41204724409448,&quot;width&quot;:661.6391338582678}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8.3452755905512,&quot;left&quot;:-7.874015748031496e-05,&quot;top&quot;:191.41204724409448,&quot;width&quot;:661.6391338582678}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8.3452755905512,&quot;left&quot;:-7.874015748031496e-05,&quot;top&quot;:191.41204724409448,&quot;width&quot;:661.6391338582678}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8.3452755905512,&quot;left&quot;:-7.874015748031496e-05,&quot;top&quot;:191.41204724409448,&quot;width&quot;:661.6391338582678}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8.3452755905512,&quot;left&quot;:-7.874015748031496e-05,&quot;top&quot;:191.41204724409448,&quot;width&quot;:661.6391338582678}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8.3452755905512,&quot;left&quot;:-7.874015748031496e-05,&quot;top&quot;:191.41204724409448,&quot;width&quot;:661.6391338582678}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8.3452755905512,&quot;left&quot;:-7.874015748031496e-05,&quot;top&quot;:191.41204724409448,&quot;width&quot;:661.6391338582678}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8.3452755905512,&quot;left&quot;:-7.874015748031496e-05,&quot;top&quot;:191.41204724409448,&quot;width&quot;:661.6391338582678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64ce55a0-34c4-46ca-a827-889e18318f84}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8.3452755905512,&quot;left&quot;:-7.874015748031496e-05,&quot;top&quot;:191.41204724409448,&quot;width&quot;:661.6391338582678}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8.3452755905512,&quot;left&quot;:-7.874015748031496e-05,&quot;top&quot;:191.41204724409448,&quot;width&quot;:661.6391338582678}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62318852-d0ab-43d7-afd7-575be4630c1a}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3998f93e-b62b-4b17-9c07-b81def019181}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3f8c4639-5f45-4726-bf82-71c1263f558d}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2.5180314960629,&quot;left&quot;:475.1625196850394,&quot;top&quot;:123.32511811023622,&quot;width&quot;:436.83740157480304}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2.5180314960629,&quot;left&quot;:475.1625196850394,&quot;top&quot;:123.32511811023622,&quot;width&quot;:436.83740157480304}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2.5180314960629,&quot;left&quot;:475.1625196850394,&quot;top&quot;:123.32511811023622,&quot;width&quot;:436.83740157480304}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2.5180314960629,&quot;left&quot;:475.1625196850394,&quot;top&quot;:123.32511811023622,&quot;width&quot;:436.83740157480304}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2.5180314960629,&quot;left&quot;:475.1625196850394,&quot;top&quot;:123.32511811023622,&quot;width&quot;:436.83740157480304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2796746250925,&quot;left&quot;:432.65109151526156,&quot;top&quot;:101.6079579630443,&quot;width&quot;:367.7436328941873}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2.5180314960629,&quot;left&quot;:475.1625196850394,&quot;top&quot;:123.32511811023622,&quot;width&quot;:436.83740157480304}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2.5180314960629,&quot;left&quot;:475.1625196850394,&quot;top&quot;:123.32511811023622,&quot;width&quot;:436.83740157480304}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2.5180314960629,&quot;left&quot;:475.1625196850394,&quot;top&quot;:123.32511811023622,&quot;width&quot;:436.83740157480304}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402.5180314960629,&quot;left&quot;:475.1625196850394,&quot;top&quot;:123.32511811023622,&quot;width&quot;:436.83740157480304}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ca365101-0086-4d53-8442-c9c97b84a879}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dbaddfb0-1bc1-45bb-975c-465132f4b65c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2796746250925,&quot;left&quot;:432.65109151526156,&quot;top&quot;:101.6079579630443,&quot;width&quot;:367.7436328941873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2796746250925,&quot;left&quot;:432.65109151526156,&quot;top&quot;:101.6079579630443,&quot;width&quot;:367.7436328941873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2796746250925,&quot;left&quot;:432.65109151526156,&quot;top&quot;:101.6079579630443,&quot;width&quot;:367.7436328941873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2796746250925,&quot;left&quot;:432.65109151526156,&quot;top&quot;:101.6079579630443,&quot;width&quot;:367.7436328941873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2796746250925,&quot;left&quot;:432.65109151526156,&quot;top&quot;:101.6079579630443,&quot;width&quot;:367.7436328941873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2796746250925,&quot;left&quot;:432.65109151526156,&quot;top&quot;:101.6079579630443,&quot;width&quot;:367.7436328941873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2796746250925,&quot;left&quot;:432.65109151526156,&quot;top&quot;:101.6079579630443,&quot;width&quot;:367.7436328941873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d1f5a7d7-19ff-4b72-931b-38ceabd27015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c4aa461d-bf17-4977-b861-9cb99939eafe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957.2676377952755,&quot;left&quot;:0,&quot;top&quot;:120.37952755905512,&quot;width&quot;:967.95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7.89354330708667,&quot;left&quot;:102.16740157480315,&quot;top&quot;:163.1112598425197,&quot;width&quot;:804.3659842519685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7.89354330708667,&quot;left&quot;:102.16740157480315,&quot;top&quot;:163.1112598425197,&quot;width&quot;:804.3659842519685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7.89354330708667,&quot;left&quot;:102.16740157480315,&quot;top&quot;:163.1112598425197,&quot;width&quot;:804.3659842519685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7.89354330708667,&quot;left&quot;:102.16740157480315,&quot;top&quot;:163.1112598425197,&quot;width&quot;:804.3659842519685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7.89354330708667,&quot;left&quot;:102.16740157480315,&quot;top&quot;:163.1112598425197,&quot;width&quot;:804.3659842519685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7.89354330708667,&quot;left&quot;:102.16740157480315,&quot;top&quot;:163.1112598425197,&quot;width&quot;:804.3659842519685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4340c600-82ec-4a43-9369-77c8ab22e589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7.89354330708667,&quot;left&quot;:102.16740157480315,&quot;top&quot;:163.1112598425197,&quot;width&quot;:804.365984251968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ada44483-6e4f-456e-9f73-7ae7f5468a56}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7.89354330708667,&quot;left&quot;:102.16740157480315,&quot;top&quot;:163.1112598425197,&quot;width&quot;:804.3659842519685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7.89354330708667,&quot;left&quot;:102.16740157480315,&quot;top&quot;:163.1112598425197,&quot;width&quot;:804.3659842519685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782a87d8-8e60-4a3c-979d-7e11a45fbdab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7.89354330708667,&quot;left&quot;:102.16740157480315,&quot;top&quot;:163.1112598425197,&quot;width&quot;:804.3659842519685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7.89354330708667,&quot;left&quot;:102.16740157480315,&quot;top&quot;:163.1112598425197,&quot;width&quot;:804.3659842519685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37.89354330708667,&quot;left&quot;:102.16740157480315,&quot;top&quot;:163.1112598425197,&quot;width&quot;:804.3659842519685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a66e7d91-52a1-4cf8-870c-77ff41996a32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0a14968b-477d-4fcc-9e33-42dee3ab6d34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16966a00-b0e3-4430-a365-fafdae90ab44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a5b76b0e-def3-4a42-8a5d-c5f5187a2c01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dbaddfb0-1bc1-45bb-975c-465132f4b65c}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444da046-e9bc-41fd-aba1-59a923c94097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62b313e0-57aa-4389-ae18-a602c9450439}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597b055a-4cf0-4517-a46c-c25cfcc972a3}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8.852283464567,&quot;left&quot;:41.940708661417325,&quot;top&quot;:94.6,&quot;width&quot;:880.891496062992}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8.852283464567,&quot;left&quot;:41.940708661417325,&quot;top&quot;:94.6,&quot;width&quot;:880.891496062992}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8.852283464567,&quot;left&quot;:41.940708661417325,&quot;top&quot;:94.6,&quot;width&quot;:880.891496062992}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8.852283464567,&quot;left&quot;:41.940708661417325,&quot;top&quot;:94.6,&quot;width&quot;:880.891496062992}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90cb9c58-8cc0-4368-8f8a-30b348299e92}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8.852283464567,&quot;left&quot;:41.940708661417325,&quot;top&quot;:94.6,&quot;width&quot;:880.891496062992}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8.852283464567,&quot;left&quot;:41.940708661417325,&quot;top&quot;:94.6,&quot;width&quot;:880.891496062992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87abf73b-4ba2-48b9-a1c0-3dc070157f33}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8.852283464567,&quot;left&quot;:41.940708661417325,&quot;top&quot;:94.6,&quot;width&quot;:880.891496062992}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8.852283464567,&quot;left&quot;:41.940708661417325,&quot;top&quot;:94.6,&quot;width&quot;:880.891496062992}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8.852283464567,&quot;left&quot;:41.940708661417325,&quot;top&quot;:94.6,&quot;width&quot;:880.891496062992}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7a731887-cac6-4be8-87fc-564a268a3bee}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8.852283464567,&quot;left&quot;:41.940708661417325,&quot;top&quot;:94.6,&quot;width&quot;:880.891496062992}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f41b71b9-68fd-4a9d-bb26-7c860251accc}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8.852283464567,&quot;left&quot;:41.940708661417325,&quot;top&quot;:94.6,&quot;width&quot;:880.891496062992}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8.852283464567,&quot;left&quot;:41.940708661417325,&quot;top&quot;:94.6,&quot;width&quot;:880.891496062992}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a4703c60-9564-43d4-b8fa-d9df0d32bef9}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d2d32cf4-33ba-4667-86c3-cc475342b721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2796746250925,&quot;left&quot;:432.65109151526156,&quot;top&quot;:101.6079579630443,&quot;width&quot;:367.7436328941873}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0d9d5cc0-be83-4ef3-8089-69df57134d7c}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e501ed60-894e-49e4-be6a-2c79dac6287c}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4340c600-82ec-4a43-9369-77c8ab22e589}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6.0467663128966,&quot;left&quot;:252.64865635123033,&quot;top&quot;:0,&quot;width&quot;:737.4700101321849}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f80b8755-0c00-43af-a0a8-a246f9e6cf89}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6.0467663128966,&quot;left&quot;:252.64865635123033,&quot;top&quot;:0,&quot;width&quot;:737.4700101321849}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6.0467663128966,&quot;left&quot;:252.64865635123033,&quot;top&quot;:0,&quot;width&quot;:737.4700101321849}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6.0467663128966,&quot;left&quot;:252.64865635123033,&quot;top&quot;:0,&quot;width&quot;:737.4700101321849}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6.0467663128966,&quot;left&quot;:252.64865635123033,&quot;top&quot;:0,&quot;width&quot;:737.4700101321849}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6.0467663128966,&quot;left&quot;:252.64865635123033,&quot;top&quot;:0,&quot;width&quot;:737.470010132184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2796746250925,&quot;left&quot;:432.65109151526156,&quot;top&quot;:101.6079579630443,&quot;width&quot;:367.7436328941873}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6.0467663128966,&quot;left&quot;:252.64865635123033,&quot;top&quot;:0,&quot;width&quot;:737.4700101321849}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6.0467663128966,&quot;left&quot;:252.64865635123033,&quot;top&quot;:0,&quot;width&quot;:737.4700101321849}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6.0467663128966,&quot;left&quot;:252.64865635123033,&quot;top&quot;:0,&quot;width&quot;:737.4700101321849}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6.0467663128966,&quot;left&quot;:252.64865635123033,&quot;top&quot;:0,&quot;width&quot;:737.4700101321849}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6.0467663128966,&quot;left&quot;:252.64865635123033,&quot;top&quot;:0,&quot;width&quot;:737.4700101321849}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6.0467663128966,&quot;left&quot;:252.64865635123033,&quot;top&quot;:0,&quot;width&quot;:737.4700101321849}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536.0467663128966,&quot;left&quot;:252.64865635123033,&quot;top&quot;:0,&quot;width&quot;:737.4700101321849}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816.7176377952756,&quot;left&quot;:-71.16732283464566,&quot;top&quot;:84.92952755905522,&quot;width&quot;:1169.0845669291339}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816.7176377952756,&quot;left&quot;:-71.16732283464566,&quot;top&quot;:84.92952755905522,&quot;width&quot;:1169.0845669291339}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816.7176377952756,&quot;left&quot;:-71.16732283464566,&quot;top&quot;:84.92952755905522,&quot;width&quot;:1169.0845669291339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2796746250925,&quot;left&quot;:432.65109151526156,&quot;top&quot;:101.6079579630443,&quot;width&quot;:367.7436328941873}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94a906cb-f0db-4b26-9f28-4acb5a04147e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816.7176377952756,&quot;left&quot;:-71.16732283464566,&quot;top&quot;:84.92952755905522,&quot;width&quot;:1169.0845669291339}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816.7176377952756,&quot;left&quot;:-71.16732283464566,&quot;top&quot;:84.92952755905522,&quot;width&quot;:1169.0845669291339}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816.7176377952756,&quot;left&quot;:-71.16732283464566,&quot;top&quot;:84.92952755905522,&quot;width&quot;:1169.0845669291339}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782a87d8-8e60-4a3c-979d-7e11a45fbdab}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816.7176377952756,&quot;left&quot;:-71.16732283464566,&quot;top&quot;:84.92952755905522,&quot;width&quot;:1169.0845669291339}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816.7176377952756,&quot;left&quot;:-71.16732283464566,&quot;top&quot;:84.92952755905522,&quot;width&quot;:1169.0845669291339}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816.7176377952756,&quot;left&quot;:-71.16732283464566,&quot;top&quot;:84.92952755905522,&quot;width&quot;:1169.0845669291339}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ddd17050-3ccd-412c-b7d6-b3de4ec0c9a9}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816.7176377952756,&quot;left&quot;:-71.16732283464566,&quot;top&quot;:84.92952755905522,&quot;width&quot;:1169.0845669291339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2.2796746250925,&quot;left&quot;:432.65109151526156,&quot;top&quot;:101.6079579630443,&quot;width&quot;:367.7436328941873}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816.7176377952756,&quot;left&quot;:-71.16732283464566,&quot;top&quot;:84.92952755905522,&quot;width&quot;:1169.0845669291339}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816.7176377952756,&quot;left&quot;:-71.16732283464566,&quot;top&quot;:84.92952755905522,&quot;width&quot;:1169.0845669291339}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a5a444d6-32fd-4906-b9c9-ef03439037ff}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8.3452755905512,&quot;left&quot;:-7.874015748031496e-05,&quot;top&quot;:191.41204724409448,&quot;width&quot;:661.6391338582678}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8.3452755905512,&quot;left&quot;:-7.874015748031496e-05,&quot;top&quot;:191.41204724409448,&quot;width&quot;:661.6391338582678}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8.3452755905512,&quot;left&quot;:-7.874015748031496e-05,&quot;top&quot;:191.41204724409448,&quot;width&quot;:661.6391338582678}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8.3452755905512,&quot;left&quot;:-7.874015748031496e-05,&quot;top&quot;:191.41204724409448,&quot;width&quot;:661.6391338582678}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8.3452755905512,&quot;left&quot;:-7.874015748031496e-05,&quot;top&quot;:191.41204724409448,&quot;width&quot;:661.6391338582678}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68.3452755905512,&quot;left&quot;:-7.874015748031496e-05,&quot;top&quot;:191.41204724409448,&quot;width&quot;:661.6391338582678}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ICID" val="{39952bef-b845-45cb-81cf-fc04dbb91d53}"/>
</p:tagLst>
</file>

<file path=ppt/theme/theme1.xml><?xml version="1.0" encoding="utf-8"?>
<a:theme xmlns:a="http://schemas.openxmlformats.org/drawingml/2006/main" name="Office 主题​​">
  <a:themeElements>
    <a:clrScheme name="自定义 9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82BF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4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</TotalTime>
  <Words>813</Words>
  <Application>Microsoft Office PowerPoint</Application>
  <PresentationFormat>宽屏</PresentationFormat>
  <Paragraphs>151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053-上首逸飞体</vt:lpstr>
      <vt:lpstr>OPPOSans B</vt:lpstr>
      <vt:lpstr>等线</vt:lpstr>
      <vt:lpstr>荆南俊俊体</vt:lpstr>
      <vt:lpstr>思源黑体 CN Regular</vt:lpstr>
      <vt:lpstr>微软雅黑</vt:lpstr>
      <vt:lpstr>字魂27号-布丁体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丽鑫 许</dc:creator>
  <cp:lastModifiedBy>怡 廖</cp:lastModifiedBy>
  <cp:revision>35</cp:revision>
  <dcterms:created xsi:type="dcterms:W3CDTF">2024-09-17T04:09:00Z</dcterms:created>
  <dcterms:modified xsi:type="dcterms:W3CDTF">2024-11-04T16:12:52Z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ED972360B2874E6A87B80F16B3AEA9D2_13</vt:lpwstr>
  </property>
  <property fmtid="{D5CDD505-2E9C-101B-9397-08002B2CF9AE}" pid="3" name="KSOProductBuildVer">
    <vt:lpwstr>2052-12.1.0.18608</vt:lpwstr>
  </property>
</Properties>
</file>